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626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A30249B-3164-4C77-8AA6-69685EB92E77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916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body"/>
          </p:nvPr>
        </p:nvSpPr>
        <p:spPr>
          <a:xfrm>
            <a:off x="680040" y="4716720"/>
            <a:ext cx="5438520" cy="4467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3851280" y="9431640"/>
            <a:ext cx="294552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94D2551-0718-44FC-8F1A-D39C43ED9D9A}" type="slidenum">
              <a:rPr lang="fr-F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 lang="fr-F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8291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680040" y="4716720"/>
            <a:ext cx="5438520" cy="4467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3851280" y="9431640"/>
            <a:ext cx="294552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16FC807-564F-40A6-BAE0-A76407974424}" type="slidenum">
              <a:rPr lang="fr-F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fr-F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217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body"/>
          </p:nvPr>
        </p:nvSpPr>
        <p:spPr>
          <a:xfrm>
            <a:off x="680040" y="4716720"/>
            <a:ext cx="5438520" cy="4467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3851280" y="9431640"/>
            <a:ext cx="294552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9FD96CA-6B5B-4B8D-8044-392555D403B0}" type="slidenum">
              <a:rPr lang="fr-F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</a:t>
            </a:fld>
            <a:endParaRPr lang="fr-F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4083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680040" y="4716720"/>
            <a:ext cx="5438520" cy="4467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3851280" y="9431640"/>
            <a:ext cx="2945520" cy="4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306497C-44BA-405F-9E93-30F686684D11}" type="slidenum">
              <a:rPr lang="fr-FR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fr-FR" sz="1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513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 flipV="1">
            <a:off x="0" y="-720"/>
            <a:ext cx="9143280" cy="4429080"/>
          </a:xfrm>
          <a:prstGeom prst="rtTriangle">
            <a:avLst/>
          </a:prstGeom>
          <a:solidFill>
            <a:srgbClr val="009D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Image 13"/>
          <p:cNvPicPr/>
          <p:nvPr/>
        </p:nvPicPr>
        <p:blipFill>
          <a:blip r:embed="rId14"/>
          <a:stretch/>
        </p:blipFill>
        <p:spPr>
          <a:xfrm>
            <a:off x="5738400" y="5349960"/>
            <a:ext cx="3183840" cy="127872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0"/>
            <a:ext cx="9155880" cy="912960"/>
          </a:xfrm>
          <a:prstGeom prst="snip1Rect">
            <a:avLst>
              <a:gd name="adj" fmla="val 457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1" name="Image 7"/>
          <p:cNvPicPr/>
          <p:nvPr/>
        </p:nvPicPr>
        <p:blipFill>
          <a:blip r:embed="rId14"/>
          <a:stretch/>
        </p:blipFill>
        <p:spPr>
          <a:xfrm>
            <a:off x="8690760" y="6404760"/>
            <a:ext cx="465480" cy="465480"/>
          </a:xfrm>
          <a:prstGeom prst="rect">
            <a:avLst/>
          </a:prstGeom>
          <a:ln>
            <a:noFill/>
          </a:ln>
        </p:spPr>
      </p:pic>
      <p:sp>
        <p:nvSpPr>
          <p:cNvPr id="42" name="Line 2"/>
          <p:cNvSpPr/>
          <p:nvPr/>
        </p:nvSpPr>
        <p:spPr>
          <a:xfrm flipV="1">
            <a:off x="3001320" y="6653160"/>
            <a:ext cx="97200" cy="204840"/>
          </a:xfrm>
          <a:prstGeom prst="line">
            <a:avLst/>
          </a:prstGeom>
          <a:ln w="6480"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tique.u-bordeaux.f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358467" y="2418570"/>
            <a:ext cx="6428160" cy="2082240"/>
          </a:xfrm>
          <a:prstGeom prst="rect">
            <a:avLst/>
          </a:prstGeom>
          <a:solidFill>
            <a:srgbClr val="443A3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180000" rIns="180000" bIns="180000" anchor="ctr">
            <a:normAutofit fontScale="92500"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fr-FR" sz="4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Réunions de Rentrée</a:t>
            </a:r>
            <a:endParaRPr lang="fr-F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fr-FR" sz="40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Formations UF </a:t>
            </a:r>
            <a:r>
              <a:rPr lang="fr-FR" sz="40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Informatique</a:t>
            </a:r>
            <a:endParaRPr lang="fr-FR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203040" y="262080"/>
            <a:ext cx="7247520" cy="16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Réunions de Rentrée – Formations UF Informatique </a:t>
            </a:r>
            <a:r>
              <a:t/>
            </a:r>
            <a:br/>
            <a:r>
              <a:rPr lang="fr-F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Présentation du secrétariat pédagogique</a:t>
            </a:r>
            <a:r>
              <a:t/>
            </a:r>
            <a:br/>
            <a:r>
              <a:t/>
            </a:r>
            <a:br/>
            <a:r>
              <a:rPr lang="fr-F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Lundi 3 septembre 2018</a:t>
            </a:r>
            <a:r>
              <a:t/>
            </a:r>
            <a:br/>
            <a:r>
              <a:t/>
            </a:r>
            <a:br/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0"/>
            <a:ext cx="868608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SOMMAIRE</a:t>
            </a:r>
            <a:endParaRPr lang="fr-FR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279360" y="1236240"/>
            <a:ext cx="8643600" cy="531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lang="fr-FR" sz="2800" b="1" u="sng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- Nos </a:t>
            </a:r>
            <a:r>
              <a:rPr lang="fr-FR" sz="2800" b="1" u="sng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missions, </a:t>
            </a:r>
            <a:r>
              <a:rPr lang="fr-FR" sz="2800" b="1" u="sng" strike="noStrike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votre </a:t>
            </a:r>
            <a:r>
              <a:rPr lang="fr-FR" sz="2800" b="1" u="sng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réactivité</a:t>
            </a:r>
            <a:endParaRPr lang="fr-FR" sz="28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lang="fr-FR" sz="2800" b="1" u="sng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II - </a:t>
            </a:r>
            <a:r>
              <a:rPr lang="fr-FR" sz="2800" b="1" u="sng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Votre contact </a:t>
            </a:r>
            <a:r>
              <a:rPr lang="fr-FR" sz="2800" b="1" u="sng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les horaires d’accueil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lang="fr-FR" sz="2800" b="1" u="sng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III - Où nous </a:t>
            </a:r>
            <a:r>
              <a:rPr lang="fr-FR" sz="2800" b="1" u="sng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trouver ?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lang="fr-FR" sz="2800" b="1" u="sng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IV - Nos outils de communication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lang="fr-FR" sz="2800" b="1" u="sng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 </a:t>
            </a:r>
            <a:r>
              <a:rPr lang="fr-FR" sz="2800" b="1" u="sng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fr-FR" sz="2800" b="1" u="sng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Vos questions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lang="fr-FR" sz="2400" b="1" u="sng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901800" y="6654960"/>
            <a:ext cx="2133000" cy="20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 b="0" strike="noStrike" spc="-1" dirty="0" smtClean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 </a:t>
            </a:r>
            <a:r>
              <a:rPr lang="fr-FR" sz="1000" b="0" strike="noStrike" spc="-1" dirty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septembre 2018</a:t>
            </a:r>
            <a:endParaRPr lang="fr-FR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3075480" y="6654960"/>
            <a:ext cx="4556520" cy="20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000" b="0" strike="noStrike" spc="-1" dirty="0" smtClean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Réunions </a:t>
            </a:r>
            <a:r>
              <a:rPr lang="fr-FR" sz="1000" b="0" strike="noStrike" spc="-1" dirty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</a:t>
            </a:r>
            <a:r>
              <a:rPr lang="fr-FR" sz="1000" b="0" strike="noStrike" spc="-1" dirty="0" smtClean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Rentrée - </a:t>
            </a:r>
            <a:r>
              <a:rPr lang="fr-FR" sz="1000" b="0" strike="noStrike" spc="-1" dirty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UF Informatique </a:t>
            </a:r>
            <a:endParaRPr lang="fr-FR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0" y="6553080"/>
            <a:ext cx="45648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2912B683-C4A2-4409-A875-FE574055C2B5}" type="slidenum">
              <a:rPr lang="fr-FR" sz="900" b="0" strike="noStrike" spc="-1">
                <a:solidFill>
                  <a:srgbClr val="009DE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fld>
            <a:endParaRPr lang="fr-FR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092760" y="6550200"/>
            <a:ext cx="578664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000" b="0" strike="noStrike" spc="-1" dirty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Réunions de Rentrée </a:t>
            </a:r>
            <a:r>
              <a:rPr lang="fr-FR" sz="1000" b="0" strike="noStrike" spc="-1" dirty="0" smtClean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UF </a:t>
            </a:r>
            <a:r>
              <a:rPr lang="fr-FR" sz="1000" b="0" strike="noStrike" spc="-1" dirty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Informatique</a:t>
            </a:r>
            <a:endParaRPr lang="fr-FR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0" y="0"/>
            <a:ext cx="91432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fr-FR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 – Nos </a:t>
            </a:r>
            <a:r>
              <a:rPr lang="fr-FR" sz="3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missions, </a:t>
            </a:r>
            <a:r>
              <a:rPr lang="fr-FR" sz="3200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votre </a:t>
            </a:r>
            <a:r>
              <a:rPr lang="fr-FR" sz="3200" b="0" strike="noStrike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réactivité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113400" y="913679"/>
            <a:ext cx="8878680" cy="56365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fr-FR" sz="100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400"/>
              </a:spcBef>
              <a:buClr>
                <a:srgbClr val="009DE0"/>
              </a:buClr>
              <a:buFont typeface="Arial"/>
              <a:buChar char="-"/>
            </a:pPr>
            <a:r>
              <a:rPr lang="fr-FR" sz="1600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Votre priorité dès aujourd’hui : </a:t>
            </a:r>
          </a:p>
          <a:p>
            <a:pPr>
              <a:lnSpc>
                <a:spcPct val="100000"/>
              </a:lnSpc>
            </a:pPr>
            <a:r>
              <a:rPr lang="fr-FR" sz="1600" b="0" strike="noStrike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Webdings"/>
              </a:rPr>
              <a:t></a:t>
            </a:r>
            <a:r>
              <a:rPr lang="fr-FR" sz="1600" b="0" strike="noStrike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Effectuer ou finaliser votre Inscription administrative en </a:t>
            </a:r>
            <a:r>
              <a:rPr lang="fr-FR" sz="1600" b="0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ligne </a:t>
            </a:r>
            <a:r>
              <a:rPr lang="fr-FR" sz="1200" b="0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(Scolarité – Bât A22) </a:t>
            </a:r>
          </a:p>
          <a:p>
            <a:pPr>
              <a:lnSpc>
                <a:spcPct val="100000"/>
              </a:lnSpc>
            </a:pPr>
            <a:r>
              <a:rPr lang="fr-FR" sz="1600" b="0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Webdings"/>
              </a:rPr>
              <a:t></a:t>
            </a:r>
            <a:r>
              <a:rPr lang="fr-FR" sz="1600" b="0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Activer votre Identité Numérique Université </a:t>
            </a:r>
            <a:r>
              <a:rPr lang="fr-FR" sz="1600" b="0" strike="noStrike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Bordeaux </a:t>
            </a:r>
            <a:r>
              <a:rPr lang="fr-FR" sz="1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pour :  </a:t>
            </a:r>
            <a:r>
              <a:rPr lang="fr-FR" sz="12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accès Espace Numérique de Travail </a:t>
            </a:r>
            <a:r>
              <a:rPr lang="fr-FR" sz="1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(ENT), accès </a:t>
            </a:r>
            <a:r>
              <a:rPr lang="fr-FR" sz="12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adresse mail </a:t>
            </a:r>
            <a:r>
              <a:rPr lang="fr-FR" sz="1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 Université », </a:t>
            </a:r>
            <a:r>
              <a:rPr lang="fr-FR" sz="12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accès au détail de vos inscriptions </a:t>
            </a:r>
            <a:r>
              <a:rPr lang="fr-FR" sz="1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pédagogiques et </a:t>
            </a:r>
            <a:r>
              <a:rPr lang="fr-FR" sz="120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à vos convocations aux </a:t>
            </a:r>
            <a:r>
              <a:rPr lang="fr-FR" sz="1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examens</a:t>
            </a:r>
            <a:endParaRPr lang="fr-F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9DE0"/>
              </a:buClr>
              <a:buFont typeface="Arial"/>
              <a:buChar char="-"/>
            </a:pP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Saisie des Inscriptions pédagogiques : UE obligatoires </a:t>
            </a:r>
            <a:r>
              <a:rPr lang="fr-FR" sz="1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optionnelles</a:t>
            </a:r>
            <a:endParaRPr lang="fr-F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670" lvl="1" indent="-285750">
              <a:buClr>
                <a:srgbClr val="009DE0"/>
              </a:buClr>
              <a:buFont typeface="Webdings" panose="05030102010509060703" pitchFamily="18" charset="2"/>
              <a:buChar char="4"/>
            </a:pPr>
            <a:r>
              <a:rPr lang="fr-FR" sz="1600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</a:rPr>
              <a:t>M2 : Communiquer au secrétariat dès à présent vos UE Optionnelles </a:t>
            </a:r>
            <a:r>
              <a:rPr lang="fr-FR" sz="1600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</a:rPr>
              <a:t>choisies</a:t>
            </a:r>
            <a:endParaRPr lang="fr-FR" sz="1600" b="0" strike="noStrike" spc="-1" dirty="0" smtClean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920" lvl="1">
              <a:lnSpc>
                <a:spcPct val="100000"/>
              </a:lnSpc>
              <a:buClr>
                <a:srgbClr val="009DE0"/>
              </a:buClr>
            </a:pPr>
            <a:r>
              <a:rPr lang="fr-FR" sz="1800" b="0" strike="noStrike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1200" b="0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pour visibilité sur votre ENT et convocations aux examens.</a:t>
            </a:r>
            <a:endParaRPr lang="fr-FR" sz="1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9DE0"/>
              </a:buClr>
              <a:buFont typeface="Arial"/>
              <a:buChar char="-"/>
            </a:pP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Mise en place des Emplois du temps en collaboration avec l’équipe pédagogique </a:t>
            </a:r>
            <a:endParaRPr lang="fr-FR" sz="1600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920" lvl="1">
              <a:lnSpc>
                <a:spcPct val="100000"/>
              </a:lnSpc>
              <a:buClr>
                <a:srgbClr val="009DE0"/>
              </a:buClr>
            </a:pPr>
            <a:r>
              <a:rPr lang="fr-FR" sz="1600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Webdings"/>
              </a:rPr>
              <a:t></a:t>
            </a:r>
            <a:r>
              <a:rPr lang="fr-FR" sz="1600" b="0" strike="noStrike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1600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fr-FR" sz="1600" b="0" strike="noStrike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onsulter </a:t>
            </a:r>
            <a:r>
              <a:rPr lang="fr-FR" sz="1600" b="0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quotidiennement </a:t>
            </a:r>
            <a:r>
              <a:rPr lang="fr-FR" sz="1600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l’emploi du temps </a:t>
            </a:r>
            <a:r>
              <a:rPr lang="fr-FR" sz="1600" b="0" strike="noStrike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sur </a:t>
            </a:r>
            <a:r>
              <a:rPr lang="fr-FR" sz="1600" b="0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votre ENT/Site Université</a:t>
            </a:r>
          </a:p>
          <a:p>
            <a:pPr>
              <a:lnSpc>
                <a:spcPct val="100000"/>
              </a:lnSpc>
            </a:pPr>
            <a:endParaRPr lang="fr-FR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9DE0"/>
              </a:buClr>
              <a:buFont typeface="Arial"/>
              <a:buChar char="-"/>
            </a:pP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Organisation des examens et résultats en collaboration avec les enseignants et la Scolarité : </a:t>
            </a:r>
            <a:endParaRPr lang="fr-FR" sz="1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920" lvl="1">
              <a:lnSpc>
                <a:spcPct val="100000"/>
              </a:lnSpc>
              <a:buClr>
                <a:srgbClr val="009DE0"/>
              </a:buClr>
            </a:pPr>
            <a:r>
              <a:rPr lang="fr-FR" sz="1600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Webdings"/>
              </a:rPr>
              <a:t></a:t>
            </a:r>
            <a:r>
              <a:rPr lang="fr-FR" sz="1600" b="0" strike="noStrike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1600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Respect des p</a:t>
            </a:r>
            <a:r>
              <a:rPr lang="fr-FR" sz="1600" b="0" strike="noStrike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ériodes </a:t>
            </a:r>
            <a:r>
              <a:rPr lang="fr-FR" sz="1600" b="0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consultation des copies, </a:t>
            </a:r>
            <a:r>
              <a:rPr lang="fr-FR" sz="1600" b="0" strike="noStrike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réinscriptions </a:t>
            </a:r>
            <a:r>
              <a:rPr lang="fr-FR" sz="1600" b="0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 ligne/ENT </a:t>
            </a:r>
            <a:r>
              <a:rPr lang="fr-FR" sz="1600" b="0" strike="noStrike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aux </a:t>
            </a:r>
            <a:r>
              <a:rPr lang="fr-FR" sz="1600" b="0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épreuves Session </a:t>
            </a:r>
            <a:r>
              <a:rPr lang="fr-FR" sz="1600" b="0" strike="noStrike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</a:t>
            </a:r>
            <a:endParaRPr lang="fr-FR" sz="1600" b="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buClr>
                <a:srgbClr val="009DE0"/>
              </a:buClr>
              <a:buFont typeface="Arial"/>
              <a:buChar char="-"/>
            </a:pPr>
            <a:r>
              <a:rPr lang="fr-FR" sz="1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Traitement des Conventions de stage : </a:t>
            </a:r>
            <a:endParaRPr lang="fr-FR" sz="1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920" lvl="1" algn="ctr">
              <a:lnSpc>
                <a:spcPct val="100000"/>
              </a:lnSpc>
              <a:buClr>
                <a:srgbClr val="009DE0"/>
              </a:buClr>
            </a:pPr>
            <a:r>
              <a:rPr lang="fr-FR" sz="1600" strike="noStrike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Délai </a:t>
            </a:r>
            <a:r>
              <a:rPr lang="fr-FR" sz="1600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rigueur : 1 </a:t>
            </a:r>
            <a:r>
              <a:rPr lang="fr-FR" sz="1600" strike="noStrike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mois avant le début du stage</a:t>
            </a:r>
            <a:endParaRPr lang="fr-FR" sz="1600" strike="noStrike" spc="-1" dirty="0">
              <a:solidFill>
                <a:schemeClr val="accent6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00000"/>
              </a:lnSpc>
            </a:pPr>
            <a:r>
              <a:rPr lang="fr-FR" sz="1600" b="0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Retard = date de début de stage reportée</a:t>
            </a:r>
          </a:p>
          <a:p>
            <a:pPr marL="457200" algn="ctr">
              <a:lnSpc>
                <a:spcPct val="100000"/>
              </a:lnSpc>
            </a:pPr>
            <a:r>
              <a:rPr lang="fr-FR" sz="1600" b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PAS DE CONVENTION = PAS DE </a:t>
            </a:r>
            <a:r>
              <a:rPr lang="fr-FR" sz="1600" b="1" strike="noStrike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STAGE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11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fr-FR" sz="1400" b="0" i="1" strike="noStrike" spc="-1" dirty="0" smtClean="0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Mais encore : Appui journées entreprises, appui aux équipes pédagogiques, organisation logistiques des rentrées,  soutenances de stages,  des remises de diplômes, interface avec la Scolarité, etc…</a:t>
            </a:r>
            <a:endParaRPr lang="fr-FR" sz="1400" b="0" i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r">
              <a:lnSpc>
                <a:spcPct val="100000"/>
              </a:lnSpc>
              <a:spcBef>
                <a:spcPts val="400"/>
              </a:spcBef>
            </a:pPr>
            <a:endParaRPr lang="fr-F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4"/>
          <p:cNvSpPr/>
          <p:nvPr/>
        </p:nvSpPr>
        <p:spPr>
          <a:xfrm>
            <a:off x="901800" y="6654960"/>
            <a:ext cx="2133000" cy="20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 spc="-1" dirty="0" smtClean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 septembre </a:t>
            </a:r>
            <a:r>
              <a:rPr lang="fr-FR" sz="1000" b="0" strike="noStrike" spc="-1" dirty="0" smtClean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2018</a:t>
            </a:r>
            <a:endParaRPr lang="fr-FR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5"/>
          <p:cNvSpPr/>
          <p:nvPr/>
        </p:nvSpPr>
        <p:spPr>
          <a:xfrm>
            <a:off x="0" y="6553080"/>
            <a:ext cx="45648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3BFCD6FF-B6DB-4981-BEF7-D11A3D2B1462}" type="slidenum">
              <a:rPr lang="fr-FR" sz="900" b="0" strike="noStrike" spc="-1">
                <a:solidFill>
                  <a:srgbClr val="009DE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fld>
            <a:endParaRPr lang="fr-FR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3092760" y="6550200"/>
            <a:ext cx="578664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000" b="0" strike="noStrike" spc="-1" dirty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Réunions de Rentrée </a:t>
            </a:r>
            <a:r>
              <a:rPr lang="fr-FR" sz="1000" b="0" strike="noStrike" spc="-1" dirty="0" smtClean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UF </a:t>
            </a:r>
            <a:r>
              <a:rPr lang="fr-FR" sz="1000" b="0" strike="noStrike" spc="-1" dirty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Informatique</a:t>
            </a:r>
            <a:endParaRPr lang="fr-FR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0" y="0"/>
            <a:ext cx="91432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fr-FR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II –  </a:t>
            </a:r>
            <a:r>
              <a:rPr lang="fr-FR" sz="3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Votre contact </a:t>
            </a:r>
            <a:r>
              <a:rPr lang="fr-FR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nos horaires d’accueil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249839" y="746234"/>
            <a:ext cx="8629561" cy="59087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43040" indent="-285120" algn="ctr">
              <a:lnSpc>
                <a:spcPct val="100000"/>
              </a:lnSpc>
              <a:spcBef>
                <a:spcPts val="400"/>
              </a:spcBef>
            </a:pPr>
            <a:endParaRPr lang="fr-FR" sz="600" b="1" strike="noStrike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3040" indent="-285120" algn="ctr">
              <a:lnSpc>
                <a:spcPct val="100000"/>
              </a:lnSpc>
              <a:spcBef>
                <a:spcPts val="400"/>
              </a:spcBef>
            </a:pPr>
            <a:r>
              <a:rPr lang="fr-FR" sz="36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→</a:t>
            </a:r>
            <a:r>
              <a:rPr lang="fr-FR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Master 1 et 2 </a:t>
            </a:r>
            <a:r>
              <a:rPr lang="fr-FR" sz="3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Informatique</a:t>
            </a:r>
          </a:p>
          <a:p>
            <a:pPr marL="743040" indent="-285120" algn="ctr">
              <a:lnSpc>
                <a:spcPct val="100000"/>
              </a:lnSpc>
              <a:spcBef>
                <a:spcPts val="400"/>
              </a:spcBef>
            </a:pPr>
            <a:endParaRPr lang="fr-FR" sz="1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 algn="ctr">
              <a:lnSpc>
                <a:spcPct val="100000"/>
              </a:lnSpc>
              <a:spcBef>
                <a:spcPts val="400"/>
              </a:spcBef>
            </a:pPr>
            <a:r>
              <a:rPr lang="fr-FR" sz="36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Fanny GARAT</a:t>
            </a:r>
          </a:p>
          <a:p>
            <a:pPr marL="743040" indent="-285120" algn="ctr">
              <a:lnSpc>
                <a:spcPct val="100000"/>
              </a:lnSpc>
              <a:spcBef>
                <a:spcPts val="400"/>
              </a:spcBef>
            </a:pPr>
            <a:endParaRPr lang="fr-FR" sz="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 algn="ctr">
              <a:lnSpc>
                <a:spcPct val="100000"/>
              </a:lnSpc>
              <a:spcBef>
                <a:spcPts val="400"/>
              </a:spcBef>
            </a:pPr>
            <a:r>
              <a:rPr lang="fr-FR" sz="28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uf-info.sp-mi@u-bordeaux.fr</a:t>
            </a:r>
          </a:p>
          <a:p>
            <a:pPr marL="743040" indent="-285120" algn="ctr">
              <a:lnSpc>
                <a:spcPct val="100000"/>
              </a:lnSpc>
              <a:spcBef>
                <a:spcPts val="400"/>
              </a:spcBef>
            </a:pPr>
            <a:endParaRPr lang="fr-FR" sz="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 algn="ctr">
              <a:lnSpc>
                <a:spcPct val="100000"/>
              </a:lnSpc>
              <a:spcBef>
                <a:spcPts val="400"/>
              </a:spcBef>
            </a:pPr>
            <a:r>
              <a:rPr lang="fr-FR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9h30 à 12h30 et </a:t>
            </a:r>
            <a:r>
              <a:rPr lang="fr-FR" sz="20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14h </a:t>
            </a:r>
            <a:r>
              <a:rPr lang="fr-FR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à </a:t>
            </a:r>
            <a:r>
              <a:rPr lang="fr-FR" sz="20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16h30</a:t>
            </a:r>
          </a:p>
          <a:p>
            <a:pPr marL="743040" indent="-285120" algn="ctr">
              <a:lnSpc>
                <a:spcPct val="100000"/>
              </a:lnSpc>
              <a:spcBef>
                <a:spcPts val="400"/>
              </a:spcBef>
            </a:pPr>
            <a:endParaRPr lang="fr-FR" sz="1400" b="0" strike="noStrike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 algn="ctr">
              <a:lnSpc>
                <a:spcPct val="100000"/>
              </a:lnSpc>
              <a:spcBef>
                <a:spcPts val="400"/>
              </a:spcBef>
            </a:pPr>
            <a:r>
              <a:rPr lang="fr-FR" b="1" u="sng" spc="-1" dirty="0" smtClean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Autres Contacts : </a:t>
            </a:r>
            <a:endParaRPr lang="fr-FR" b="1" u="sng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 algn="ctr">
              <a:lnSpc>
                <a:spcPct val="100000"/>
              </a:lnSpc>
              <a:spcBef>
                <a:spcPts val="221"/>
              </a:spcBef>
            </a:pPr>
            <a:r>
              <a:rPr lang="fr-FR" sz="1400" u="sng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→ </a:t>
            </a:r>
            <a:r>
              <a:rPr lang="fr-FR" sz="1400" b="1" i="1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Etudiants à besoins spécifiques </a:t>
            </a:r>
            <a:endParaRPr lang="fr-FR" sz="1400" b="1" i="1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</a:endParaRPr>
          </a:p>
          <a:p>
            <a:pPr marL="84138" algn="ctr">
              <a:lnSpc>
                <a:spcPct val="100000"/>
              </a:lnSpc>
              <a:spcBef>
                <a:spcPts val="221"/>
              </a:spcBef>
            </a:pPr>
            <a:r>
              <a:rPr lang="fr-FR" sz="1400" i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salariés</a:t>
            </a:r>
            <a:r>
              <a:rPr lang="fr-FR" sz="1400" i="1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, sportifs haut ou bon niveau, en situation de handicap et/ou longue </a:t>
            </a:r>
            <a:r>
              <a:rPr lang="fr-FR" sz="1400" i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maladie, artistes confirmés  : </a:t>
            </a:r>
            <a:r>
              <a:rPr lang="fr-FR" b="1" i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→</a:t>
            </a:r>
            <a:r>
              <a:rPr lang="fr-FR" sz="1400" i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 Accompagnement pour les enseignements et examens</a:t>
            </a:r>
            <a:endParaRPr lang="fr-FR" sz="1400" i="1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</a:endParaRPr>
          </a:p>
          <a:p>
            <a:pPr marL="743040" indent="-285120" algn="ctr">
              <a:lnSpc>
                <a:spcPct val="100000"/>
              </a:lnSpc>
              <a:spcBef>
                <a:spcPts val="221"/>
              </a:spcBef>
            </a:pPr>
            <a:r>
              <a:rPr lang="fr-FR" sz="1400" b="1" i="1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Constitution d’un dossier auprès de Karine VERDEAU</a:t>
            </a:r>
            <a:endParaRPr lang="fr-FR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43040" indent="-285120" algn="ctr">
              <a:lnSpc>
                <a:spcPct val="100000"/>
              </a:lnSpc>
              <a:spcBef>
                <a:spcPts val="221"/>
              </a:spcBef>
            </a:pPr>
            <a:r>
              <a:rPr lang="fr-FR" sz="1400" b="1" i="1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 karine.verdeau@u-bordeaux.fr - Bâtiment </a:t>
            </a:r>
            <a:r>
              <a:rPr lang="fr-FR" sz="1400" b="1" i="1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A22</a:t>
            </a:r>
          </a:p>
          <a:p>
            <a:pPr marL="743040" indent="-285120" algn="ctr">
              <a:lnSpc>
                <a:spcPct val="100000"/>
              </a:lnSpc>
              <a:spcBef>
                <a:spcPts val="221"/>
              </a:spcBef>
            </a:pPr>
            <a:endParaRPr lang="fr-FR" sz="1200" b="1" i="1" spc="-1" dirty="0" smtClean="0">
              <a:solidFill>
                <a:srgbClr val="808080"/>
              </a:solidFill>
              <a:uFill>
                <a:solidFill>
                  <a:srgbClr val="FFFFFF"/>
                </a:solidFill>
              </a:uFill>
            </a:endParaRPr>
          </a:p>
          <a:p>
            <a:pPr marL="743040" indent="-285120" algn="ctr">
              <a:spcBef>
                <a:spcPts val="221"/>
              </a:spcBef>
            </a:pPr>
            <a:r>
              <a:rPr lang="fr-FR" sz="1400" u="sng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→ </a:t>
            </a:r>
            <a:r>
              <a:rPr lang="fr-FR" sz="1400" b="1" i="1" u="sng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Etudiants </a:t>
            </a:r>
            <a:r>
              <a:rPr lang="fr-FR" sz="1400" b="1" i="1" u="sng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étrangers</a:t>
            </a:r>
          </a:p>
          <a:p>
            <a:pPr marL="743040" indent="-285120" algn="ctr">
              <a:spcBef>
                <a:spcPts val="221"/>
              </a:spcBef>
            </a:pPr>
            <a:r>
              <a:rPr lang="fr-FR" sz="1400" b="1" i="1" u="sng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Direction des Relations Internationales (DRI) Bat A37</a:t>
            </a:r>
          </a:p>
          <a:p>
            <a:pPr marL="743040" indent="-285120" algn="ctr">
              <a:spcBef>
                <a:spcPts val="221"/>
              </a:spcBef>
            </a:pPr>
            <a:r>
              <a:rPr lang="fr-FR" sz="1400" b="1" i="1" u="sng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Étudiants arrivants à l’Université de Bordeaux </a:t>
            </a:r>
            <a:r>
              <a:rPr lang="fr-FR" sz="1400" i="1" u="sng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(exemple : Erasmus+) </a:t>
            </a:r>
            <a:r>
              <a:rPr lang="fr-FR" sz="1400" b="1" i="1" u="sng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: 			</a:t>
            </a:r>
            <a:r>
              <a:rPr lang="fr-FR" sz="1400" b="1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sarah.figues@u-bordeaux.fr</a:t>
            </a:r>
            <a:r>
              <a:rPr lang="fr-FR" sz="1400" b="1" i="1" u="sng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  </a:t>
            </a:r>
          </a:p>
          <a:p>
            <a:pPr marL="743040" indent="-285120" algn="ctr">
              <a:spcBef>
                <a:spcPts val="221"/>
              </a:spcBef>
            </a:pPr>
            <a:r>
              <a:rPr lang="fr-FR" sz="1400" b="1" i="1" u="sng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Étudiants sortants de l’Université de Bordeaux </a:t>
            </a:r>
            <a:r>
              <a:rPr lang="fr-FR" sz="1400" i="1" u="sng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(convention de stage à l’étranger) </a:t>
            </a:r>
            <a:r>
              <a:rPr lang="fr-FR" sz="1400" b="1" i="1" u="sng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fr-FR" sz="1400" b="1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melanie.lecouvey@u-bordeaux.fr</a:t>
            </a:r>
            <a:r>
              <a:rPr lang="fr-FR" sz="1400" b="1" i="1" u="sng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fr-FR" sz="14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</a:endParaRPr>
          </a:p>
          <a:p>
            <a:pPr marL="743040" indent="-285120" algn="ctr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 algn="ctr">
              <a:lnSpc>
                <a:spcPct val="100000"/>
              </a:lnSpc>
              <a:spcBef>
                <a:spcPts val="261"/>
              </a:spcBef>
            </a:pPr>
            <a:endParaRPr lang="fr-F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>
              <a:lnSpc>
                <a:spcPct val="100000"/>
              </a:lnSpc>
            </a:pPr>
            <a:endParaRPr lang="fr-FR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r">
              <a:lnSpc>
                <a:spcPct val="100000"/>
              </a:lnSpc>
              <a:spcBef>
                <a:spcPts val="400"/>
              </a:spcBef>
            </a:pPr>
            <a:endParaRPr lang="fr-FR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11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4"/>
          <p:cNvSpPr/>
          <p:nvPr/>
        </p:nvSpPr>
        <p:spPr>
          <a:xfrm>
            <a:off x="901800" y="6654960"/>
            <a:ext cx="2133000" cy="20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 spc="-1" dirty="0" smtClean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 septembre</a:t>
            </a:r>
            <a:r>
              <a:rPr lang="fr-FR" sz="1000" b="0" strike="noStrike" spc="-1" dirty="0" smtClean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1000" b="0" strike="noStrike" spc="-1" dirty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2018</a:t>
            </a:r>
            <a:endParaRPr lang="fr-FR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5"/>
          <p:cNvSpPr/>
          <p:nvPr/>
        </p:nvSpPr>
        <p:spPr>
          <a:xfrm>
            <a:off x="0" y="6553080"/>
            <a:ext cx="45648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5F400F75-14C7-4609-A2E4-16E45254C3E5}" type="slidenum">
              <a:rPr lang="fr-FR" sz="900" b="0" strike="noStrike" spc="-1">
                <a:solidFill>
                  <a:srgbClr val="009DE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fld>
            <a:endParaRPr lang="fr-FR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3092760" y="6550200"/>
            <a:ext cx="578664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000" b="0" strike="noStrike" spc="-1" dirty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Réunions de Rentrée </a:t>
            </a:r>
            <a:r>
              <a:rPr lang="fr-FR" sz="1000" b="0" strike="noStrike" spc="-1" dirty="0" smtClean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UF </a:t>
            </a:r>
            <a:r>
              <a:rPr lang="fr-FR" sz="1000" b="0" strike="noStrike" spc="-1" dirty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Informatique</a:t>
            </a:r>
            <a:endParaRPr lang="fr-FR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0" y="0"/>
            <a:ext cx="91432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t/>
            </a:r>
            <a:br/>
            <a:r>
              <a:rPr lang="fr-FR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III – Où nous trouver ?</a:t>
            </a:r>
            <a:r>
              <a:t/>
            </a:r>
            <a:br/>
            <a:r>
              <a:t/>
            </a:r>
            <a:br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279360" y="1009440"/>
            <a:ext cx="8643600" cy="554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743040" indent="-285120" algn="ctr">
              <a:lnSpc>
                <a:spcPct val="100000"/>
              </a:lnSpc>
              <a:spcBef>
                <a:spcPts val="439"/>
              </a:spcBef>
            </a:pPr>
            <a:r>
              <a:rPr lang="fr-FR" sz="2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→ </a:t>
            </a:r>
            <a:r>
              <a:rPr lang="fr-FR" sz="22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UF Informatique  - Bâtiment A30 – </a:t>
            </a:r>
            <a:r>
              <a:rPr lang="fr-FR" sz="18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LaBRI -  1</a:t>
            </a:r>
            <a:r>
              <a:rPr lang="fr-FR" sz="1800" b="1" strike="noStrike" spc="-1" baseline="30000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er</a:t>
            </a:r>
            <a:r>
              <a:rPr lang="fr-FR" sz="18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étage </a:t>
            </a:r>
            <a:r>
              <a:rPr lang="fr-FR" sz="22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</a:t>
            </a:r>
            <a:r>
              <a:rPr lang="fr-FR" sz="18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12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Bureaux  161, 162, 163 et </a:t>
            </a:r>
            <a:r>
              <a:rPr lang="fr-FR" sz="12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165</a:t>
            </a:r>
          </a:p>
          <a:p>
            <a:pPr marL="743040" indent="-285120" algn="ctr">
              <a:lnSpc>
                <a:spcPct val="100000"/>
              </a:lnSpc>
              <a:spcBef>
                <a:spcPts val="439"/>
              </a:spcBef>
            </a:pPr>
            <a:r>
              <a:rPr lang="fr-FR" sz="16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Fanny GARAT : Bureau 163</a:t>
            </a:r>
            <a:endParaRPr lang="fr-FR" sz="1600" b="1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 algn="ctr">
              <a:lnSpc>
                <a:spcPct val="100000"/>
              </a:lnSpc>
              <a:spcBef>
                <a:spcPts val="799"/>
              </a:spcBef>
            </a:pPr>
            <a:endParaRPr lang="fr-F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>
              <a:lnSpc>
                <a:spcPct val="100000"/>
              </a:lnSpc>
            </a:pPr>
            <a:endParaRPr lang="fr-F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901800" y="6654960"/>
            <a:ext cx="2133000" cy="20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 spc="-1" dirty="0" smtClean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 septembre</a:t>
            </a:r>
            <a:r>
              <a:rPr lang="fr-FR" sz="1000" b="0" strike="noStrike" spc="-1" dirty="0" smtClean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1000" b="0" strike="noStrike" spc="-1" dirty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2018</a:t>
            </a:r>
            <a:endParaRPr lang="fr-FR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0" y="6553080"/>
            <a:ext cx="45648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F4C202F0-4A72-46B4-A918-7A1E057A637C}" type="slidenum">
              <a:rPr lang="fr-FR" sz="900" b="0" strike="noStrike" spc="-1">
                <a:solidFill>
                  <a:srgbClr val="009DE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fld>
            <a:endParaRPr lang="fr-FR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Image 3"/>
          <p:cNvPicPr/>
          <p:nvPr/>
        </p:nvPicPr>
        <p:blipFill>
          <a:blip r:embed="rId3"/>
          <a:stretch/>
        </p:blipFill>
        <p:spPr>
          <a:xfrm>
            <a:off x="546120" y="1742809"/>
            <a:ext cx="8114760" cy="4731559"/>
          </a:xfrm>
          <a:prstGeom prst="rect">
            <a:avLst/>
          </a:prstGeom>
          <a:ln>
            <a:noFill/>
          </a:ln>
        </p:spPr>
      </p:pic>
      <p:sp>
        <p:nvSpPr>
          <p:cNvPr id="109" name="CustomShape 6"/>
          <p:cNvSpPr/>
          <p:nvPr/>
        </p:nvSpPr>
        <p:spPr>
          <a:xfrm>
            <a:off x="2771280" y="2687400"/>
            <a:ext cx="955440" cy="1590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type="arrow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3092760" y="6550200"/>
            <a:ext cx="578664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000" b="0" strike="noStrike" spc="-1" dirty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Réunions de Rentrée </a:t>
            </a:r>
            <a:r>
              <a:rPr lang="fr-FR" sz="1000" spc="-1" dirty="0" smtClean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fr-FR" sz="1000" b="0" strike="noStrike" spc="-1" dirty="0" smtClean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UF </a:t>
            </a:r>
            <a:r>
              <a:rPr lang="fr-FR" sz="1000" b="0" strike="noStrike" spc="-1" dirty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Informatique</a:t>
            </a:r>
            <a:endParaRPr lang="fr-FR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0" y="0"/>
            <a:ext cx="91432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0" tIns="45000" rIns="90000" bIns="45000" anchor="ctr"/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t/>
            </a:r>
            <a:br/>
            <a:r>
              <a:rPr lang="fr-FR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IV – Nos outils de communication</a:t>
            </a:r>
            <a:r>
              <a:t/>
            </a:r>
            <a:br/>
            <a:r>
              <a:t/>
            </a:r>
            <a:br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279360" y="1019503"/>
            <a:ext cx="8643600" cy="55328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fr-FR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 algn="ctr">
              <a:lnSpc>
                <a:spcPct val="100000"/>
              </a:lnSpc>
              <a:spcBef>
                <a:spcPts val="479"/>
              </a:spcBef>
            </a:pPr>
            <a:r>
              <a:rPr lang="fr-FR" sz="2400" b="0" strike="noStrike" spc="-1" dirty="0">
                <a:solidFill>
                  <a:srgbClr val="CE421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→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Site UF Informatique – Université de Bordeaux</a:t>
            </a:r>
          </a:p>
          <a:p>
            <a:pPr marL="743040" indent="-285120" algn="ctr">
              <a:lnSpc>
                <a:spcPct val="100000"/>
              </a:lnSpc>
              <a:spcBef>
                <a:spcPts val="479"/>
              </a:spcBef>
            </a:pPr>
            <a:r>
              <a:rPr lang="fr-FR" sz="24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https://informatique.u-bordeaux.fr/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 algn="ctr">
              <a:lnSpc>
                <a:spcPct val="100000"/>
              </a:lnSpc>
              <a:spcBef>
                <a:spcPts val="479"/>
              </a:spcBef>
            </a:pPr>
            <a:endParaRPr lang="fr-F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 algn="ctr">
              <a:lnSpc>
                <a:spcPct val="100000"/>
              </a:lnSpc>
              <a:spcBef>
                <a:spcPts val="479"/>
              </a:spcBef>
            </a:pPr>
            <a:r>
              <a:rPr lang="fr-FR" sz="2400" b="0" strike="noStrike" spc="-1" dirty="0">
                <a:solidFill>
                  <a:srgbClr val="CE421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→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Envois réguliers d’informations et procédures par mail sur les </a:t>
            </a:r>
            <a:r>
              <a:rPr lang="fr-FR" sz="2400" b="0" strike="noStrike" spc="-1" dirty="0">
                <a:solidFill>
                  <a:srgbClr val="99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listes de diffusion de chaque </a:t>
            </a:r>
            <a:r>
              <a:rPr lang="fr-FR" sz="2400" b="0" strike="noStrike" spc="-1" dirty="0" smtClean="0">
                <a:solidFill>
                  <a:srgbClr val="99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formation</a:t>
            </a:r>
          </a:p>
          <a:p>
            <a:pPr marL="743040" indent="-285120" algn="ctr">
              <a:spcBef>
                <a:spcPts val="479"/>
              </a:spcBef>
            </a:pPr>
            <a:r>
              <a:rPr lang="fr-FR" b="1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</a:rPr>
              <a:t>Messagerie UB </a:t>
            </a:r>
            <a:r>
              <a:rPr lang="fr-FR" b="1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</a:rPr>
              <a:t>à consulter quotidiennement même en période de </a:t>
            </a:r>
            <a:r>
              <a:rPr lang="fr-FR" b="1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</a:rPr>
              <a:t>stage</a:t>
            </a:r>
          </a:p>
          <a:p>
            <a:pPr marL="743040" indent="-285120" algn="ctr">
              <a:spcBef>
                <a:spcPts val="479"/>
              </a:spcBef>
            </a:pPr>
            <a:endParaRPr lang="fr-F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 algn="ctr">
              <a:lnSpc>
                <a:spcPct val="100000"/>
              </a:lnSpc>
              <a:spcBef>
                <a:spcPts val="479"/>
              </a:spcBef>
            </a:pPr>
            <a:r>
              <a:rPr lang="fr-FR" sz="2400" b="0" strike="noStrike" spc="-1" dirty="0">
                <a:solidFill>
                  <a:srgbClr val="CE421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→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Affichage d’informations dans les </a:t>
            </a:r>
            <a:r>
              <a:rPr lang="fr-FR" sz="2400" b="0" strike="noStrike" spc="-1" dirty="0">
                <a:solidFill>
                  <a:srgbClr val="99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vitrines de </a:t>
            </a:r>
            <a:r>
              <a:rPr lang="fr-FR" sz="2400" b="0" strike="noStrike" spc="-1" dirty="0" smtClean="0">
                <a:solidFill>
                  <a:srgbClr val="99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l’UF</a:t>
            </a:r>
          </a:p>
          <a:p>
            <a:pPr marL="743040" indent="-285120" algn="ctr">
              <a:spcBef>
                <a:spcPts val="479"/>
              </a:spcBef>
            </a:pPr>
            <a:r>
              <a:rPr lang="fr-FR" i="1" spc="-1" dirty="0">
                <a:uFill>
                  <a:solidFill>
                    <a:srgbClr val="FFFFFF"/>
                  </a:solidFill>
                </a:uFill>
              </a:rPr>
              <a:t>Dont calendrier universitaire 2018-2019 disponible sur le site </a:t>
            </a:r>
            <a:r>
              <a:rPr lang="fr-FR" i="1" spc="-1" dirty="0" smtClean="0">
                <a:uFill>
                  <a:solidFill>
                    <a:srgbClr val="FFFFFF"/>
                  </a:solidFill>
                </a:uFill>
              </a:rPr>
              <a:t>UB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 algn="ctr">
              <a:lnSpc>
                <a:spcPct val="100000"/>
              </a:lnSpc>
              <a:spcBef>
                <a:spcPts val="479"/>
              </a:spcBef>
            </a:pPr>
            <a:endParaRPr lang="fr-F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 algn="ctr">
              <a:lnSpc>
                <a:spcPct val="100000"/>
              </a:lnSpc>
              <a:spcBef>
                <a:spcPts val="479"/>
              </a:spcBef>
            </a:pPr>
            <a:r>
              <a:rPr lang="fr-FR" sz="2400" b="0" strike="noStrike" spc="-1" dirty="0">
                <a:solidFill>
                  <a:srgbClr val="CE421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→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Privilégier les </a:t>
            </a:r>
            <a:r>
              <a:rPr lang="fr-FR" sz="2400" b="0" strike="noStrike" spc="-1" dirty="0">
                <a:solidFill>
                  <a:srgbClr val="99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échanges par mail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 algn="ctr">
              <a:lnSpc>
                <a:spcPct val="100000"/>
              </a:lnSpc>
              <a:spcBef>
                <a:spcPts val="479"/>
              </a:spcBef>
            </a:pPr>
            <a:endParaRPr lang="fr-F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 algn="ctr">
              <a:lnSpc>
                <a:spcPct val="100000"/>
              </a:lnSpc>
              <a:spcBef>
                <a:spcPts val="479"/>
              </a:spcBef>
            </a:pPr>
            <a:r>
              <a:rPr lang="fr-FR" sz="2400" b="0" strike="noStrike" spc="-1" dirty="0">
                <a:solidFill>
                  <a:srgbClr val="CE421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→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Dépôt de documents possible dans les </a:t>
            </a:r>
            <a:r>
              <a:rPr lang="fr-FR" sz="2400" b="0" strike="noStrike" spc="-1" dirty="0">
                <a:solidFill>
                  <a:srgbClr val="9933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corbeilles murales près de chaque bureau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indent="-285120">
              <a:lnSpc>
                <a:spcPct val="100000"/>
              </a:lnSpc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901800" y="6654960"/>
            <a:ext cx="2133000" cy="20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 spc="-1" dirty="0" smtClean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 septembre </a:t>
            </a:r>
            <a:r>
              <a:rPr lang="fr-FR" sz="1000" b="0" strike="noStrike" spc="-1" dirty="0" smtClean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2018</a:t>
            </a:r>
            <a:endParaRPr lang="fr-FR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5"/>
          <p:cNvSpPr/>
          <p:nvPr/>
        </p:nvSpPr>
        <p:spPr>
          <a:xfrm>
            <a:off x="0" y="6553080"/>
            <a:ext cx="45648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9D4CF6A2-1F05-4AFB-8DD1-03727EE20B6D}" type="slidenum">
              <a:rPr lang="fr-FR" sz="900" b="0" strike="noStrike" spc="-1">
                <a:solidFill>
                  <a:srgbClr val="009DE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fld>
            <a:endParaRPr lang="fr-FR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0" y="0"/>
            <a:ext cx="868608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 – Vos questions</a:t>
            </a:r>
            <a:endParaRPr lang="fr-FR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79360" y="1236240"/>
            <a:ext cx="8643600" cy="531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720"/>
              </a:spcBef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1080"/>
              </a:spcBef>
              <a:buClr>
                <a:srgbClr val="EC6C43"/>
              </a:buClr>
              <a:buFont typeface="Lucida Grande"/>
              <a:buChar char="➔"/>
            </a:pPr>
            <a:r>
              <a:rPr lang="fr-FR" sz="54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Nous répondons à vos questions</a:t>
            </a:r>
            <a:endParaRPr lang="fr-FR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endParaRPr lang="fr-FR" sz="5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41"/>
              </a:spcBef>
            </a:pPr>
            <a:r>
              <a:rPr lang="fr-FR" sz="3200" b="0" i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Merci de votre attention 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601"/>
              </a:spcBef>
            </a:pPr>
            <a:r>
              <a:rPr lang="fr-FR" sz="3000" b="0" i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***Bonne Rentrée à l’Université de Bordeaux***</a:t>
            </a:r>
            <a:endParaRPr lang="fr-FR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479"/>
              </a:spcBef>
            </a:pPr>
            <a:endParaRPr lang="fr-FR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r">
              <a:lnSpc>
                <a:spcPct val="100000"/>
              </a:lnSpc>
              <a:spcBef>
                <a:spcPts val="281"/>
              </a:spcBef>
            </a:pPr>
            <a:endParaRPr lang="fr-FR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r">
              <a:lnSpc>
                <a:spcPct val="100000"/>
              </a:lnSpc>
              <a:spcBef>
                <a:spcPts val="281"/>
              </a:spcBef>
            </a:pPr>
            <a:endParaRPr lang="fr-FR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r">
              <a:lnSpc>
                <a:spcPct val="100000"/>
              </a:lnSpc>
              <a:spcBef>
                <a:spcPts val="281"/>
              </a:spcBef>
            </a:pPr>
            <a:endParaRPr lang="fr-FR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241"/>
              </a:spcBef>
            </a:pPr>
            <a:r>
              <a:rPr lang="fr-FR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Virginie Mas</a:t>
            </a:r>
            <a:endParaRPr lang="fr-F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241"/>
              </a:spcBef>
            </a:pPr>
            <a:r>
              <a:rPr lang="fr-FR" sz="12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Responsable administrative et financière</a:t>
            </a:r>
            <a:endParaRPr lang="fr-FR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901800" y="6654960"/>
            <a:ext cx="2133000" cy="20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fr-FR" sz="1000" spc="-1" dirty="0" smtClean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 septembre </a:t>
            </a:r>
            <a:r>
              <a:rPr lang="fr-FR" sz="1000" b="0" strike="noStrike" spc="-1" dirty="0" smtClean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2018</a:t>
            </a:r>
            <a:endParaRPr lang="fr-FR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3039480" y="6654960"/>
            <a:ext cx="5257080" cy="20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1000" b="0" strike="noStrike" spc="-1" dirty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Réunions de Rentrée </a:t>
            </a:r>
            <a:r>
              <a:rPr lang="fr-FR" sz="1000" b="0" strike="noStrike" spc="-1" dirty="0" smtClean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UF </a:t>
            </a:r>
            <a:r>
              <a:rPr lang="fr-FR" sz="1000" b="0" strike="noStrike" spc="-1" dirty="0">
                <a:solidFill>
                  <a:srgbClr val="BEAD8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Informatique</a:t>
            </a:r>
            <a:endParaRPr lang="fr-FR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0" y="6553080"/>
            <a:ext cx="45648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7F64F2D3-28A4-43F2-B0E5-25C4BBE84ED9}" type="slidenum">
              <a:rPr lang="fr-FR" sz="900" b="0" strike="noStrike" spc="-1">
                <a:solidFill>
                  <a:srgbClr val="009DE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fld>
            <a:endParaRPr lang="fr-FR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66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66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66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66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</TotalTime>
  <Words>369</Words>
  <Application>Microsoft Office PowerPoint</Application>
  <PresentationFormat>Affichage à l'écran (4:3)</PresentationFormat>
  <Paragraphs>153</Paragraphs>
  <Slides>7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UBx1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université Bx1</dc:creator>
  <dc:description/>
  <cp:lastModifiedBy>Virginie Mas</cp:lastModifiedBy>
  <cp:revision>289</cp:revision>
  <cp:lastPrinted>2018-06-14T11:19:58Z</cp:lastPrinted>
  <dcterms:created xsi:type="dcterms:W3CDTF">2013-12-13T12:27:54Z</dcterms:created>
  <dcterms:modified xsi:type="dcterms:W3CDTF">2018-07-23T09:36:09Z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UBx1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4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7</vt:i4>
  </property>
</Properties>
</file>