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>
  <p:sldMasterIdLst>
    <p:sldMasterId id="2147483648" r:id="rId1"/>
    <p:sldMasterId id="2147483665" r:id="rId2"/>
  </p:sldMasterIdLst>
  <p:notesMasterIdLst>
    <p:notesMasterId r:id="rId91"/>
  </p:notesMasterIdLst>
  <p:handoutMasterIdLst>
    <p:handoutMasterId r:id="rId92"/>
  </p:handoutMasterIdLst>
  <p:sldIdLst>
    <p:sldId id="256" r:id="rId3"/>
    <p:sldId id="360" r:id="rId4"/>
    <p:sldId id="361" r:id="rId5"/>
    <p:sldId id="363" r:id="rId6"/>
    <p:sldId id="287" r:id="rId7"/>
    <p:sldId id="286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8" r:id="rId18"/>
    <p:sldId id="373" r:id="rId19"/>
    <p:sldId id="402" r:id="rId20"/>
    <p:sldId id="403" r:id="rId21"/>
    <p:sldId id="404" r:id="rId22"/>
    <p:sldId id="405" r:id="rId23"/>
    <p:sldId id="370" r:id="rId24"/>
    <p:sldId id="413" r:id="rId25"/>
    <p:sldId id="397" r:id="rId26"/>
    <p:sldId id="315" r:id="rId27"/>
    <p:sldId id="308" r:id="rId28"/>
    <p:sldId id="305" r:id="rId29"/>
    <p:sldId id="372" r:id="rId30"/>
    <p:sldId id="317" r:id="rId31"/>
    <p:sldId id="318" r:id="rId32"/>
    <p:sldId id="319" r:id="rId33"/>
    <p:sldId id="320" r:id="rId34"/>
    <p:sldId id="321" r:id="rId35"/>
    <p:sldId id="356" r:id="rId36"/>
    <p:sldId id="322" r:id="rId37"/>
    <p:sldId id="323" r:id="rId38"/>
    <p:sldId id="390" r:id="rId39"/>
    <p:sldId id="326" r:id="rId40"/>
    <p:sldId id="327" r:id="rId41"/>
    <p:sldId id="328" r:id="rId42"/>
    <p:sldId id="408" r:id="rId43"/>
    <p:sldId id="357" r:id="rId44"/>
    <p:sldId id="329" r:id="rId45"/>
    <p:sldId id="330" r:id="rId46"/>
    <p:sldId id="409" r:id="rId47"/>
    <p:sldId id="331" r:id="rId48"/>
    <p:sldId id="333" r:id="rId49"/>
    <p:sldId id="410" r:id="rId50"/>
    <p:sldId id="411" r:id="rId51"/>
    <p:sldId id="359" r:id="rId52"/>
    <p:sldId id="334" r:id="rId53"/>
    <p:sldId id="335" r:id="rId54"/>
    <p:sldId id="336" r:id="rId55"/>
    <p:sldId id="337" r:id="rId56"/>
    <p:sldId id="338" r:id="rId57"/>
    <p:sldId id="309" r:id="rId58"/>
    <p:sldId id="374" r:id="rId59"/>
    <p:sldId id="375" r:id="rId60"/>
    <p:sldId id="341" r:id="rId61"/>
    <p:sldId id="391" r:id="rId62"/>
    <p:sldId id="392" r:id="rId63"/>
    <p:sldId id="412" r:id="rId64"/>
    <p:sldId id="376" r:id="rId65"/>
    <p:sldId id="389" r:id="rId66"/>
    <p:sldId id="381" r:id="rId67"/>
    <p:sldId id="383" r:id="rId68"/>
    <p:sldId id="377" r:id="rId69"/>
    <p:sldId id="398" r:id="rId70"/>
    <p:sldId id="399" r:id="rId71"/>
    <p:sldId id="400" r:id="rId72"/>
    <p:sldId id="421" r:id="rId73"/>
    <p:sldId id="422" r:id="rId74"/>
    <p:sldId id="423" r:id="rId75"/>
    <p:sldId id="424" r:id="rId76"/>
    <p:sldId id="420" r:id="rId77"/>
    <p:sldId id="418" r:id="rId78"/>
    <p:sldId id="419" r:id="rId79"/>
    <p:sldId id="313" r:id="rId80"/>
    <p:sldId id="351" r:id="rId81"/>
    <p:sldId id="426" r:id="rId82"/>
    <p:sldId id="427" r:id="rId83"/>
    <p:sldId id="428" r:id="rId84"/>
    <p:sldId id="425" r:id="rId85"/>
    <p:sldId id="386" r:id="rId86"/>
    <p:sldId id="387" r:id="rId87"/>
    <p:sldId id="388" r:id="rId88"/>
    <p:sldId id="406" r:id="rId89"/>
    <p:sldId id="407" r:id="rId90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521415D9-36F7-43E2-AB2F-B90AF26B5E84}">
      <p14:sectionLst xmlns:p14="http://schemas.microsoft.com/office/powerpoint/2010/main">
        <p14:section name="Default Section" id="{EBF36FD0-43D1-44DD-9F14-614EA8C981A2}">
          <p14:sldIdLst>
            <p14:sldId id="256"/>
            <p14:sldId id="360"/>
            <p14:sldId id="361"/>
            <p14:sldId id="363"/>
            <p14:sldId id="287"/>
            <p14:sldId id="286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8"/>
            <p14:sldId id="373"/>
            <p14:sldId id="402"/>
            <p14:sldId id="403"/>
            <p14:sldId id="404"/>
            <p14:sldId id="405"/>
            <p14:sldId id="370"/>
            <p14:sldId id="413"/>
            <p14:sldId id="397"/>
            <p14:sldId id="315"/>
            <p14:sldId id="308"/>
            <p14:sldId id="305"/>
            <p14:sldId id="372"/>
            <p14:sldId id="317"/>
            <p14:sldId id="318"/>
            <p14:sldId id="319"/>
            <p14:sldId id="320"/>
            <p14:sldId id="321"/>
            <p14:sldId id="356"/>
            <p14:sldId id="322"/>
            <p14:sldId id="323"/>
            <p14:sldId id="390"/>
            <p14:sldId id="326"/>
            <p14:sldId id="327"/>
            <p14:sldId id="328"/>
            <p14:sldId id="408"/>
            <p14:sldId id="357"/>
            <p14:sldId id="329"/>
            <p14:sldId id="330"/>
            <p14:sldId id="409"/>
            <p14:sldId id="331"/>
            <p14:sldId id="333"/>
            <p14:sldId id="410"/>
            <p14:sldId id="411"/>
            <p14:sldId id="359"/>
            <p14:sldId id="334"/>
            <p14:sldId id="335"/>
            <p14:sldId id="336"/>
            <p14:sldId id="337"/>
            <p14:sldId id="338"/>
            <p14:sldId id="309"/>
            <p14:sldId id="374"/>
            <p14:sldId id="375"/>
            <p14:sldId id="341"/>
            <p14:sldId id="391"/>
            <p14:sldId id="392"/>
            <p14:sldId id="412"/>
            <p14:sldId id="376"/>
            <p14:sldId id="389"/>
            <p14:sldId id="381"/>
            <p14:sldId id="383"/>
            <p14:sldId id="377"/>
            <p14:sldId id="398"/>
            <p14:sldId id="399"/>
            <p14:sldId id="400"/>
            <p14:sldId id="421"/>
            <p14:sldId id="422"/>
            <p14:sldId id="423"/>
            <p14:sldId id="424"/>
            <p14:sldId id="420"/>
            <p14:sldId id="418"/>
            <p14:sldId id="419"/>
            <p14:sldId id="313"/>
            <p14:sldId id="351"/>
            <p14:sldId id="426"/>
            <p14:sldId id="427"/>
            <p14:sldId id="428"/>
            <p14:sldId id="425"/>
            <p14:sldId id="386"/>
            <p14:sldId id="387"/>
            <p14:sldId id="388"/>
            <p14:sldId id="406"/>
            <p14:sldId id="40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A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B301B821-A1FF-4177-AEE7-76D212191A09}" styleName="Medium Style 9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9DCAF9ED-07DC-4A11-8D7F-57B35C25682E}" styleName="Medium Style 10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793D81CF-94F2-401A-BA57-92F5A7B2D0C5}" styleName="Medium Style 8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5FD0F851-EC5A-4D38-B0AD-8093EC10F338}" styleName="Light Style 6">
    <a:wholeTbl>
      <a:tcTxStyle>
        <a:fontRef idx="minor">
          <a:scrgbClr r="0" g="0" b="0"/>
        </a:fontRef>
        <a:schemeClr val="accent5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  <a:tblStyle styleId="{1FECB4D8-DB02-4DC6-A0A2-4F2EBAE1DC90}" styleName="Medium Style 1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3B4B98B0-60AC-42C2-AFA5-B58CD77FA1E5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  <a:tblStyle styleId="{0E3FDE45-AF77-4B5C-9715-49D594BDF05E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4" autoAdjust="0"/>
    <p:restoredTop sz="78947" autoAdjust="0"/>
  </p:normalViewPr>
  <p:slideViewPr>
    <p:cSldViewPr>
      <p:cViewPr varScale="1">
        <p:scale>
          <a:sx n="57" d="100"/>
          <a:sy n="57" d="100"/>
        </p:scale>
        <p:origin x="-1662" y="-96"/>
      </p:cViewPr>
      <p:guideLst>
        <p:guide orient="horz" pos="2160"/>
        <p:guide pos="29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/>
          <a:lstStyle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/>
          <a:lstStyle>
            <a:extLst/>
          </a:lstStyle>
          <a:p>
            <a:fld id="{31555DB1-8736-42A3-B48D-2B08FB93332A}" type="datetimeFigureOut">
              <a:rPr lang="en-US" smtClean="0"/>
              <a:pPr/>
              <a:t>2/4/2015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/>
          <a:lstStyle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/>
          <a:lstStyle>
            <a:extLst/>
          </a:lstStyle>
          <a:p>
            <a:fld id="{5400D380-E0D7-4EB1-B91E-BFCC7DA7F2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720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6-15T15:02:58.24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17066 6598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6-15T14:39:56.7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9128 5159,'0'-24,"0"24,-24 0,-1 0,25 0,0 0,-50 0,25 0,-123-25,98 0,25 25,-24 0,24 0,0 0,0 0,-24 0,49 0,-25 0,0 0,25 0,-25 0,25 0,-25 0,25 0,-49 0,49 0,-50 0,25 0,1 0,-1 0,-25 0,50 0,-25 0,25 0,-24 0,24 25,-25-25,25 0,-25 25,25-25,-25 24,0-24,25 0,-25 0,25 0,-24 0,24 25,-25 0,25 0,-25-25,25 25,-25-1,0-24,25 25,-24 0,24 0,-25 0,0-1,25 1,-25-25,25 25,0 0,0-25,0 25,-25-1,1-24,24 25,0 0,-50 0,50 24,0-49,0 25,0-25,-25 25,0-25,25 50,0-26,0-24,0 25,0-25,0 25,0 0,0 0,0-25,0 25,0-25,0 24,0 1,0-25,0 25,-24-25,24 50,0-50,-25 24,25 1,0 0,0 0,0 0,0 24,0 1,0-25,0-1,0 1,0-25,0 50,0-25,0-1,0-24,0 25,0 25,0-25,0-1,0-24,0 25,0-25,0 25,0 0,0-25,0 25,0-25,0 24,0 26,0-50,25 50,-25-26,0 1,24 25,-24 0,0-50,0 24,0-24,0 25,0 0,25 0,-25-25,0 25,0-1,25 1,-25 0,25-25,-25 25,0-25,25 49,-1-49,-24 25,0 0,25 0,-25 0,25-25,0 49,-25-49,25 50,-1-25,-24-25,0 49,25-49,-25 0,0 25,0 0,0-25,50 25,-25-1,-1 1,1 0,0 0,-25-25,0 0,0 0,25 0,0 0,-25 0,25 0,-25 25,24-1,1-24,0 0,0 25,0 0,24-25,-24 25,25 0,-50-25,24 0,-24 0,25 0,0 0,-25 0,25 24,-25-24,49 0,-49 0,0 0,25 0,0 0,0 25,-25 0,25-25,-25 0,49 0,-49 25,0-25,25 0,-25 0,0 25,25-25,-25 0,25 0,-1 0,-24 0,25 0,-25 0,25 24,0-24,0 0,-1 0,1 0,0 25,0-25,24 0,-24 0,0 0,0 0,-25 0,25 0,-1 0,1 0,-25 0,50 0,-25 0,0 0,-1 0,26 0,-25 0,0 0,-25 0,24 0,-24 0,50 0,-25 0,0 0,-1 0,-24 0,25 0,25 0,-25 0,-25 0,24 0,-24-25,25 25,0 0,0 0,-25-24,25 24,-1 0,-24 0,25 0,25-25,-25 25,-1 0,26 0,-50 0,50-25,-50 25,24 0,-24 0,50 0,-50-25,25 25,0-25,-1 25,1-24,0 24,-25 0,25 0,-25-25,50 0,-50 25,49 0,-49-25,25 0,0 25,0 0,-1-24,1 24,0 0,-25 0,50-25,-50 0,24 25,-24-25,25 25,0-25,0 25,-25-24,49 24,-49 0,0-50,25 50,0 0,-25-25,25 25,-25-25,25 1,-1-26,-24 50,25-50,0 26,-25 24,0-50,0 25,0 0,25-24,-25-26,0 51,0-1,25 0,-25 0,0-24,0 49,0-25,0-25,0 25,0 0,0 1,0-1,0 25,49-25,-49 0,0 0,0-24,0 49,0-50,0 25,0 1,0-1,0 25,0-25,0 25,0-25,0 0,0 25,25-24,-25-1,0 0,0 25,0-25,0 25,0-25,0 25,0-49,0 49,0-25,0 25,0-25,0 0,0 25,0-24,0 24,-25-25,25 0,0 25,0 0,0-25,-25 25,25-25,0 1,-24-26,24 50,-25-25,25 0,0 1,-25 24,0-25,25 25,0-25,0 0,0 25,0-25,-25 25,25 0,0-25,-24 1,24 24,0 0,-25 0,25-25,-25 25,25-25,0 0,-25 25,25 0,0-25,-49 25,49-24,-25-1,0 0,25 0,-25 0,25 25,-25 0,25-24,-24-1,-1 25,25-25,0 25,0-25,-25 0,0 25,25 0,-25 0,25-24,0 24,0 0,-24 0,-1 0,25 0,0-25,-50 0,50 25,-25 0,25-50,-49 50,24 0,0 0,25-24,0 24,-25 0,25-25,0 25,-25 0,1 0,24 0,0-25,-25 25,25 0,-25 0,25-25,0 25,-25-25,0 25,25 0,-24 0,24 0,-25 0,0 0,25-24,-25 24,0 0,1 0,-1 0,0 0,0 0,0 0,1 0,-1 0,25 0,-25 0,0 0,25 0,-25 0,25 0,-49 0,24 0,0 0,0 0,25 0,-24 0,24 0,-25 0,0 0,0 0,25 0,-25 0,1 0,-1 0,25 0,-25 0,0 0,25 0,-25 0,25 0,-24 0,-51 0,75 0,-25 0,25 0,-25 0,1 0,24 0,-25 0,25 0,-25 0,0 0,25 0,-25 0,1 0,24 0,-25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6-15T14:45:27.6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11038 5626,'0'0,"23"-17,-15 17,7-18,0 18,-7 0,-1 0,1-17,-1 17,9-16,-16 16,7 0,1-18,15 1,-16 0,8 17,-7-17,0 17,14-18,-14 18,-8-16,15 16,0-17,-15 17,16-18,-1 1,-15 17,0-17,15 17,-7 0,-1-17,8 0,-7 17,7-17,0-1,8 1,-8 1,1-2,6 18,-6-17,-9 0,8 17,-7-17,7 17,0-17,-7 0,0 17,-8 0,7-17,-7 17,15-18,-15 18,8-17,0 17,-1 0,1 0,-8-16,15 16,-15 0,8-18,-8 18,15 0,-8-17,1 17,7 0,-15 0,8-17,-1 17,1-17,7 17,-15 0,8 0,7 0,-15-17,8 17,-1 0,1 0,-8 0,7-17,-7 17,0-17,8 17,0 0,-8 0,7 0,-7 0,8 0,0 0,-1 0,-7 0,8 0,-1 0,-7-18,16 18,-9 0,9 0,-16 0,7 0,1 0,-1 0,9 0,-9 0,1 0,-1 0,-7 0,0-17,8 17,0 0,-8 0,7 0,-7 0,0-16,8 16,-1 0,-7 0,8 0,-8 0,8 0,-8 0,7 0</inkml:trace>
  <inkml:trace contextRef="#ctx0" brushRef="#br0" timeOffset="2584.1477">11867 4787,'0'0,"23"0,-16 0,1 17,0-17,-8 17,7-17,-7 0,8 0,-8 0,0 18,7-18,1 0,-8 0,0 0,8 0,-8 34,7-34,1 0,-1 0,-7 17,8 0,0 0,-8-17,0 0,0 18,7-18,1 0,-8 0,0 0,0 33,-8-33,8 0,0 18,0-18,-7 17,7 0,0-17,-8 0,8 17,-8-17,8 34,0-34,0 0,-7 17,7-17,0 0,0 18,0-2,-8-16,8 0,0 17,-7-17,7 0,0 18,0-1,0-17,0 17,0-17,0 0,-8 0,8 17,0-17,-8 0,8 0,0 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/>
          <a:lstStyle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/>
          <a:lstStyle>
            <a:extLst/>
          </a:lstStyle>
          <a:p>
            <a:fld id="{0BDB199F-A56C-4049-BA04-1447030960FF}" type="datetimeFigureOut">
              <a:rPr lang="en-US" smtClean="0"/>
              <a:pPr/>
              <a:t>2/4/2015</a:t>
            </a:fld>
            <a:endParaRPr lang="en-US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anchor="ctr"/>
          <a:lstStyle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/>
          <a:lstStyle>
            <a:extLst/>
          </a:lstStyle>
          <a:p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/>
          <a:lstStyle>
            <a:extLst/>
          </a:lstStyle>
          <a:p>
            <a:fld id="{B3A019F3-8596-4028-9847-CBD3A185B0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740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pPr marL="228600" indent="-228600">
              <a:buFont typeface="+mj-lt"/>
              <a:buAutoNum type="arabicPeriod"/>
            </a:pPr>
            <a:r>
              <a:rPr lang="en-US" dirty="0" smtClean="0"/>
              <a:t>Thank</a:t>
            </a:r>
            <a:r>
              <a:rPr lang="en-US" baseline="0" dirty="0" smtClean="0"/>
              <a:t> you </a:t>
            </a:r>
            <a:r>
              <a:rPr lang="en-US" baseline="0" dirty="0" err="1" smtClean="0"/>
              <a:t>cecile</a:t>
            </a:r>
            <a:r>
              <a:rPr lang="en-US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I will talk about the work I did in collaboration with Deepak Dhar.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We started working in the problem around 2009 and we had partial success in the problem.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Since then many other groups got interested in the problem and found many more intriguing aspects.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I give an overview of what has been done so far</a:t>
            </a:r>
          </a:p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3A019F3-8596-4028-9847-CBD3A185B07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029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All these have a common</a:t>
            </a:r>
            <a:r>
              <a:rPr lang="en-IN" baseline="0" dirty="0" smtClean="0"/>
              <a:t> feature that they are made of complex internal structures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8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An intuitive picture of what decides the final pattern.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913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Essential point is</a:t>
            </a:r>
            <a:r>
              <a:rPr lang="en-IN" baseline="0" dirty="0" smtClean="0"/>
              <a:t> to use conservation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595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328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To determine the boundary condition</a:t>
            </a:r>
            <a:r>
              <a:rPr lang="en-IN" baseline="0" dirty="0" smtClean="0"/>
              <a:t> in an organized way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187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747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251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IN" sz="1200" dirty="0" smtClean="0"/>
                  <a:t>The final pattern does not depend on the order of toppling (Abelian property)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IN" sz="1200" dirty="0" smtClean="0"/>
                  <a:t>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sz="1200" b="0" i="0" smtClean="0">
                        <a:latin typeface="Cambria Math"/>
                      </a:rPr>
                      <m:t>Δ</m:t>
                    </m:r>
                    <m:sSub>
                      <m:sSubPr>
                        <m:ctrlPr>
                          <a:rPr lang="en-IN" sz="1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sz="12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IN" sz="1200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en-IN" sz="1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N" sz="1200" b="0" i="1" smtClean="0">
                            <a:latin typeface="Cambria Math"/>
                          </a:rPr>
                          <m:t>𝑥</m:t>
                        </m:r>
                        <m:r>
                          <a:rPr lang="en-IN" sz="1200" b="0" i="1" smtClean="0">
                            <a:latin typeface="Cambria Math"/>
                          </a:rPr>
                          <m:t>,</m:t>
                        </m:r>
                        <m:r>
                          <a:rPr lang="en-IN" sz="1200" b="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IN" sz="1200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IN" sz="1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sz="1200" b="0" i="1" smtClean="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IN" sz="12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IN" sz="1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N" sz="1200" b="0" i="1" smtClean="0">
                            <a:latin typeface="Cambria Math"/>
                          </a:rPr>
                          <m:t>𝑥</m:t>
                        </m:r>
                        <m:r>
                          <a:rPr lang="en-IN" sz="1200" b="0" i="1" smtClean="0">
                            <a:latin typeface="Cambria Math"/>
                          </a:rPr>
                          <m:t>,</m:t>
                        </m:r>
                        <m:r>
                          <a:rPr lang="en-IN" sz="1200" b="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IN" sz="12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IN" sz="1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sz="1200" b="0" i="1" smtClean="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IN" sz="1200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r>
                      <a:rPr lang="en-IN" sz="1200" b="0" i="1" smtClean="0">
                        <a:latin typeface="Cambria Math"/>
                      </a:rPr>
                      <m:t>(</m:t>
                    </m:r>
                    <m:r>
                      <a:rPr lang="en-IN" sz="1200" b="0" i="1" smtClean="0">
                        <a:latin typeface="Cambria Math"/>
                      </a:rPr>
                      <m:t>𝑥</m:t>
                    </m:r>
                    <m:r>
                      <a:rPr lang="en-IN" sz="1200" b="0" i="1" smtClean="0">
                        <a:latin typeface="Cambria Math"/>
                      </a:rPr>
                      <m:t>,</m:t>
                    </m:r>
                    <m:r>
                      <a:rPr lang="en-IN" sz="1200" b="0" i="1" smtClean="0">
                        <a:latin typeface="Cambria Math"/>
                      </a:rPr>
                      <m:t>𝑦</m:t>
                    </m:r>
                    <m:r>
                      <a:rPr lang="en-IN" sz="12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IN" sz="1200" dirty="0" smtClean="0"/>
                  <a:t>,  the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sz="12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IN" sz="1200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r>
                      <a:rPr lang="en-IN" sz="1200" b="0" i="1" smtClean="0">
                        <a:latin typeface="Cambria Math"/>
                      </a:rPr>
                      <m:t>(</m:t>
                    </m:r>
                    <m:r>
                      <a:rPr lang="en-IN" sz="1200" b="0" i="1" smtClean="0">
                        <a:latin typeface="Cambria Math"/>
                      </a:rPr>
                      <m:t>𝑥</m:t>
                    </m:r>
                    <m:r>
                      <a:rPr lang="en-IN" sz="1200" b="0" i="1" smtClean="0">
                        <a:latin typeface="Cambria Math"/>
                      </a:rPr>
                      <m:t>,</m:t>
                    </m:r>
                    <m:r>
                      <a:rPr lang="en-IN" sz="1200" b="0" i="1" smtClean="0">
                        <a:latin typeface="Cambria Math"/>
                      </a:rPr>
                      <m:t>𝑦</m:t>
                    </m:r>
                    <m:r>
                      <a:rPr lang="en-IN" sz="12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IN" sz="1200" dirty="0" smtClean="0"/>
                  <a:t> is unique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IN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IN" sz="1200" dirty="0" smtClean="0"/>
                  <a:t>The final pattern does not depend on the order of toppling (Abelian property)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IN" sz="1200" dirty="0" smtClean="0"/>
                  <a:t>As </a:t>
                </a:r>
                <a:r>
                  <a:rPr lang="en-IN" sz="1200" b="0" i="0" smtClean="0">
                    <a:latin typeface="Cambria Math"/>
                  </a:rPr>
                  <a:t>Δ𝑇_𝑁 (𝑥,𝑦)+𝑧_0 (𝑥,𝑦)=𝑧_𝑁 (𝑥,𝑦)</a:t>
                </a:r>
                <a:r>
                  <a:rPr lang="en-IN" sz="1200" dirty="0" smtClean="0"/>
                  <a:t>,  the function </a:t>
                </a:r>
                <a:r>
                  <a:rPr lang="en-IN" sz="1200" b="0" i="0" smtClean="0">
                    <a:latin typeface="Cambria Math"/>
                  </a:rPr>
                  <a:t>𝑇_𝑁 (𝑥,𝑦)</a:t>
                </a:r>
                <a:r>
                  <a:rPr lang="en-IN" sz="1200" dirty="0" smtClean="0"/>
                  <a:t> is </a:t>
                </a:r>
                <a:r>
                  <a:rPr lang="en-IN" sz="1200" dirty="0" smtClean="0"/>
                  <a:t>unique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IN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9921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00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IN" dirty="0" smtClean="0"/>
              <a:t>The problem is motivated from biological growth</a:t>
            </a:r>
          </a:p>
          <a:p>
            <a:pPr marL="228600" indent="-228600">
              <a:buAutoNum type="arabicPeriod"/>
            </a:pPr>
            <a:r>
              <a:rPr lang="en-IN" dirty="0" smtClean="0"/>
              <a:t>It is</a:t>
            </a:r>
            <a:r>
              <a:rPr lang="en-IN" baseline="0" dirty="0" smtClean="0"/>
              <a:t> </a:t>
            </a:r>
            <a:r>
              <a:rPr lang="en-IN" dirty="0" smtClean="0"/>
              <a:t>fascinating to</a:t>
            </a:r>
            <a:r>
              <a:rPr lang="en-IN" baseline="0" dirty="0" smtClean="0"/>
              <a:t> see</a:t>
            </a:r>
            <a:r>
              <a:rPr lang="en-IN" dirty="0" smtClean="0"/>
              <a:t> how a single egg cell develops</a:t>
            </a:r>
            <a:r>
              <a:rPr lang="en-IN" baseline="0" dirty="0" smtClean="0"/>
              <a:t> to</a:t>
            </a:r>
            <a:r>
              <a:rPr lang="en-IN" dirty="0" smtClean="0"/>
              <a:t> full grown animal.</a:t>
            </a:r>
          </a:p>
          <a:p>
            <a:pPr marL="228600" indent="-228600">
              <a:buAutoNum type="arabicPeriod"/>
            </a:pPr>
            <a:r>
              <a:rPr lang="en-IN" dirty="0" smtClean="0"/>
              <a:t>This problem of patterning and</a:t>
            </a:r>
            <a:r>
              <a:rPr lang="en-IN" baseline="0" dirty="0" smtClean="0"/>
              <a:t> growth is an active research area in development biology.</a:t>
            </a:r>
          </a:p>
          <a:p>
            <a:pPr marL="228600" indent="-228600">
              <a:buAutoNum type="arabicPeriod"/>
            </a:pPr>
            <a:r>
              <a:rPr lang="en-IN" dirty="0" smtClean="0"/>
              <a:t>There</a:t>
            </a:r>
            <a:r>
              <a:rPr lang="en-IN" baseline="0" dirty="0" smtClean="0"/>
              <a:t> is a</a:t>
            </a:r>
            <a:r>
              <a:rPr lang="en-IN" dirty="0" smtClean="0"/>
              <a:t> relatively simple problem of how a baby grows</a:t>
            </a:r>
            <a:r>
              <a:rPr lang="en-IN" baseline="0" dirty="0" smtClean="0"/>
              <a:t> into</a:t>
            </a:r>
            <a:r>
              <a:rPr lang="en-IN" dirty="0" smtClean="0"/>
              <a:t> an adult…</a:t>
            </a:r>
          </a:p>
          <a:p>
            <a:pPr marL="228600" indent="-228600">
              <a:buAutoNum type="arabicPeriod"/>
            </a:pPr>
            <a:r>
              <a:rPr lang="en-IN" dirty="0" smtClean="0"/>
              <a:t>The body mass grows 10-30 fold.</a:t>
            </a:r>
          </a:p>
          <a:p>
            <a:pPr marL="228600" indent="-228600">
              <a:buAutoNum type="arabicPeriod"/>
            </a:pPr>
            <a:r>
              <a:rPr lang="en-IN" dirty="0" smtClean="0"/>
              <a:t>During the growth different body parts, internal organs grow in a highly</a:t>
            </a:r>
            <a:r>
              <a:rPr lang="en-IN" baseline="0" dirty="0" smtClean="0"/>
              <a:t> coordinated manner.</a:t>
            </a:r>
            <a:endParaRPr lang="en-IN" dirty="0" smtClean="0"/>
          </a:p>
          <a:p>
            <a:pPr marL="228600" indent="-228600">
              <a:buAutoNum type="arabicPeriod"/>
            </a:pPr>
            <a:r>
              <a:rPr lang="en-IN" dirty="0" smtClean="0"/>
              <a:t>There is adaptation of shape</a:t>
            </a:r>
            <a:r>
              <a:rPr lang="en-IN" baseline="0" dirty="0" smtClean="0"/>
              <a:t> with size variation.</a:t>
            </a:r>
          </a:p>
          <a:p>
            <a:pPr marL="228600" indent="-228600">
              <a:buAutoNum type="arabicPeriod"/>
            </a:pPr>
            <a:r>
              <a:rPr lang="en-IN" baseline="0" dirty="0" smtClean="0"/>
              <a:t>At the simplest level of </a:t>
            </a:r>
            <a:r>
              <a:rPr lang="en-IN" baseline="0" dirty="0" err="1" smtClean="0"/>
              <a:t>approaxinamtion</a:t>
            </a:r>
            <a:endParaRPr lang="en-IN" baseline="0" dirty="0" smtClean="0"/>
          </a:p>
          <a:p>
            <a:pPr marL="228600" indent="-228600">
              <a:buAutoNum type="arabicPeriod"/>
            </a:pPr>
            <a:r>
              <a:rPr lang="en-IN" baseline="0" dirty="0" smtClean="0"/>
              <a:t>Even this problem is non-trivial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00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710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557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There is a model where patterning</a:t>
            </a:r>
            <a:r>
              <a:rPr lang="en-IN" baseline="0" dirty="0" smtClean="0"/>
              <a:t> and proportionate growth comes quite naturally from local rules.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432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The other property that we are looking for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41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>
                <a:solidFill>
                  <a:prstClr val="black"/>
                </a:solidFill>
              </a:rPr>
              <a:pPr/>
              <a:t>75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0334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195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4431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>
                <a:solidFill>
                  <a:prstClr val="black"/>
                </a:solidFill>
              </a:rPr>
              <a:pPr/>
              <a:t>80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487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1=0, 0=-infinity,1/a exists, however</a:t>
            </a:r>
            <a:r>
              <a:rPr lang="en-IN" baseline="0" dirty="0" smtClean="0"/>
              <a:t> –a (additive inverse ) does not exist.</a:t>
            </a:r>
          </a:p>
          <a:p>
            <a:endParaRPr lang="en-IN" baseline="0" dirty="0" smtClean="0"/>
          </a:p>
          <a:p>
            <a:r>
              <a:rPr lang="en-IN" baseline="0" dirty="0" smtClean="0"/>
              <a:t>A semi-ring is a ring without additive inverse: that is there are addition and multiplication.</a:t>
            </a:r>
          </a:p>
          <a:p>
            <a:r>
              <a:rPr lang="en-IN" baseline="0" dirty="0" smtClean="0"/>
              <a:t>A ring: addition and multiplication with no multiplicative inverse</a:t>
            </a:r>
          </a:p>
          <a:p>
            <a:r>
              <a:rPr lang="en-IN" baseline="0" dirty="0" smtClean="0"/>
              <a:t>A group: only addition both identity and inverse</a:t>
            </a:r>
          </a:p>
          <a:p>
            <a:endParaRPr lang="en-IN" baseline="0" dirty="0" smtClean="0"/>
          </a:p>
          <a:p>
            <a:r>
              <a:rPr lang="en-IN" baseline="0" dirty="0" err="1" smtClean="0"/>
              <a:t>Semiring</a:t>
            </a:r>
            <a:r>
              <a:rPr lang="en-IN" baseline="0" dirty="0" smtClean="0"/>
              <a:t>, additive group, multip monoid (not neccessary to have inverse)</a:t>
            </a:r>
          </a:p>
          <a:p>
            <a:endParaRPr lang="en-IN" baseline="0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>
                <a:solidFill>
                  <a:prstClr val="black"/>
                </a:solidFill>
              </a:rPr>
              <a:pPr/>
              <a:t>81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916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>
                <a:solidFill>
                  <a:prstClr val="black"/>
                </a:solidFill>
              </a:rPr>
              <a:pPr/>
              <a:t>82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98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1. It</a:t>
            </a:r>
            <a:r>
              <a:rPr lang="en-IN" baseline="0" dirty="0" smtClean="0"/>
              <a:t> turns out that</a:t>
            </a:r>
            <a:r>
              <a:rPr lang="en-IN" dirty="0" smtClean="0"/>
              <a:t> the problem </a:t>
            </a:r>
            <a:r>
              <a:rPr lang="en-IN" baseline="0" dirty="0" smtClean="0"/>
              <a:t>is quite non-trivial</a:t>
            </a:r>
            <a:endParaRPr lang="en-IN" dirty="0" smtClean="0"/>
          </a:p>
          <a:p>
            <a:r>
              <a:rPr lang="en-IN" dirty="0" smtClean="0"/>
              <a:t>2. Need</a:t>
            </a:r>
            <a:r>
              <a:rPr lang="en-IN" baseline="0" dirty="0" smtClean="0"/>
              <a:t> internal feature </a:t>
            </a:r>
          </a:p>
          <a:p>
            <a:r>
              <a:rPr lang="en-IN" baseline="0" dirty="0" smtClean="0"/>
              <a:t>3. Multiplicative noise.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8044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Add the Kagome picture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>
                <a:solidFill>
                  <a:prstClr val="black"/>
                </a:solidFill>
              </a:rPr>
              <a:pPr/>
              <a:t>83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68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There is a model where patterning</a:t>
            </a:r>
            <a:r>
              <a:rPr lang="en-IN" baseline="0" dirty="0" smtClean="0"/>
              <a:t> and proportionate growth comes quite naturally from local rules.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432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IN" dirty="0" smtClean="0"/>
              <a:t>Consider</a:t>
            </a:r>
            <a:r>
              <a:rPr lang="en-IN" baseline="0" dirty="0" smtClean="0"/>
              <a:t> an infinite square lattice where every site can have particle.</a:t>
            </a:r>
          </a:p>
          <a:p>
            <a:pPr marL="228600" indent="-228600">
              <a:buFont typeface="+mj-lt"/>
              <a:buAutoNum type="arabicPeriod"/>
            </a:pPr>
            <a:r>
              <a:rPr lang="en-IN" baseline="0" dirty="0" smtClean="0"/>
              <a:t>Number of particles = heights</a:t>
            </a:r>
          </a:p>
          <a:p>
            <a:pPr marL="228600" indent="-228600">
              <a:buFont typeface="+mj-lt"/>
              <a:buAutoNum type="arabicPeriod"/>
            </a:pPr>
            <a:r>
              <a:rPr lang="en-IN" baseline="0" dirty="0" smtClean="0"/>
              <a:t>There is a threshold number of particles  </a:t>
            </a:r>
          </a:p>
          <a:p>
            <a:pPr marL="228600" indent="-228600">
              <a:buFont typeface="+mj-lt"/>
              <a:buAutoNum type="arabicPeriod"/>
            </a:pPr>
            <a:r>
              <a:rPr lang="en-IN" baseline="0" dirty="0" smtClean="0"/>
              <a:t>Relax (toppling)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275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baseline="0" dirty="0" smtClean="0"/>
              <a:t>A large number of there patterns have </a:t>
            </a:r>
            <a:r>
              <a:rPr lang="en-IN" dirty="0" smtClean="0"/>
              <a:t>Intricate internal structures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14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Not just growth, even patterning going on at the same</a:t>
            </a:r>
            <a:r>
              <a:rPr lang="en-IN" baseline="0" dirty="0" smtClean="0"/>
              <a:t> time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44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65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All these have a common</a:t>
            </a:r>
            <a:r>
              <a:rPr lang="en-IN" baseline="0" dirty="0" smtClean="0"/>
              <a:t> feature that they are made of complex internal structures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28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/>
          <p:nvPr userDrawn="1"/>
        </p:nvSpPr>
        <p:spPr>
          <a:xfrm>
            <a:off x="0" y="3505200"/>
            <a:ext cx="9144000" cy="11430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228600" y="4114800"/>
            <a:ext cx="7239000" cy="533400"/>
          </a:xfrm>
          <a:noFill/>
        </p:spPr>
        <p:txBody>
          <a:bodyPr vert="horz"/>
          <a:lstStyle>
            <a:lvl1pPr algn="l">
              <a:defRPr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subTitle" idx="1" hasCustomPrompt="1"/>
          </p:nvPr>
        </p:nvSpPr>
        <p:spPr>
          <a:xfrm>
            <a:off x="228600" y="4706112"/>
            <a:ext cx="6934200" cy="228600"/>
          </a:xfrm>
          <a:solidFill>
            <a:schemeClr val="bg1"/>
          </a:solidFill>
        </p:spPr>
        <p:txBody>
          <a:bodyPr/>
          <a:lstStyle>
            <a:lvl1pPr marL="0" indent="0" algn="l">
              <a:buNone/>
              <a:defRPr sz="1100" b="1">
                <a:solidFill>
                  <a:schemeClr val="accent4">
                    <a:shade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add author information</a:t>
            </a:r>
            <a:endParaRPr lang="en-US" dirty="0"/>
          </a:p>
        </p:txBody>
      </p:sp>
      <p:sp>
        <p:nvSpPr>
          <p:cNvPr id="15" name="Rectangle 15"/>
          <p:cNvSpPr>
            <a:spLocks noGrp="1"/>
          </p:cNvSpPr>
          <p:nvPr>
            <p:ph type="sldNum" sz="quarter" idx="11"/>
          </p:nvPr>
        </p:nvSpPr>
        <p:spPr>
          <a:xfrm>
            <a:off x="6477000" y="6477000"/>
            <a:ext cx="1021080" cy="304800"/>
          </a:xfr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16" name="Rectangle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pic>
        <p:nvPicPr>
          <p:cNvPr id="30" name="ContosoLogo.jpg"/>
          <p:cNvPicPr>
            <a:picLocks noChangeAspect="1"/>
          </p:cNvPicPr>
          <p:nvPr/>
        </p:nvPicPr>
        <p:blipFill>
          <a:blip r:embed="rId2">
            <a:duotone>
              <a:schemeClr val="accent4"/>
              <a:srgbClr val="FFFFFF"/>
            </a:duotone>
          </a:blip>
          <a:stretch>
            <a:fillRect/>
          </a:stretch>
        </p:blipFill>
        <p:spPr>
          <a:xfrm>
            <a:off x="7696200" y="5791200"/>
            <a:ext cx="1371600" cy="10081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10"/>
          <p:cNvSpPr/>
          <p:nvPr userDrawn="1"/>
        </p:nvSpPr>
        <p:spPr>
          <a:xfrm>
            <a:off x="0" y="0"/>
            <a:ext cx="9144000" cy="40386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1600200" cy="304800"/>
          </a:xfrm>
        </p:spPr>
        <p:txBody>
          <a:bodyPr anchor="ctr"/>
          <a:lstStyle>
            <a:lvl1pPr algn="l">
              <a:defRPr>
                <a:solidFill>
                  <a:srgbClr val="A0A0A0"/>
                </a:solidFill>
              </a:defRPr>
            </a:lvl1pPr>
            <a:extLst/>
          </a:lstStyle>
          <a:p>
            <a:fld id="{0A8E3F7F-ED17-4BFC-BDB9-62365BA10E03}" type="datetime1">
              <a:rPr lang="en-US" smtClean="0"/>
              <a:t>2/4/2015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4645880"/>
            <a:ext cx="9144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: 1 Top, 2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8077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5" name="Rectangle 11"/>
          <p:cNvSpPr>
            <a:spLocks noGrp="1"/>
          </p:cNvSpPr>
          <p:nvPr>
            <p:ph sz="quarter" idx="15"/>
          </p:nvPr>
        </p:nvSpPr>
        <p:spPr>
          <a:xfrm>
            <a:off x="301752" y="609600"/>
            <a:ext cx="8074152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3017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8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20" hasCustomPrompt="1"/>
          </p:nvPr>
        </p:nvSpPr>
        <p:spPr>
          <a:xfrm>
            <a:off x="44165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3" name="Rectangle 11"/>
          <p:cNvSpPr>
            <a:spLocks noGrp="1"/>
          </p:cNvSpPr>
          <p:nvPr>
            <p:ph sz="quarter" idx="21"/>
          </p:nvPr>
        </p:nvSpPr>
        <p:spPr>
          <a:xfrm>
            <a:off x="44165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Rectangle 19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extLst/>
          </a:lstStyle>
          <a:p>
            <a:pPr algn="r"/>
            <a:fld id="{983F782A-6A55-4F8A-859B-B4FB394C7189}" type="datetime1">
              <a:rPr lang="en-US" smtClean="0"/>
              <a:t>2/4/2015</a:t>
            </a:fld>
            <a:endParaRPr lang="en-US" dirty="0"/>
          </a:p>
        </p:txBody>
      </p:sp>
      <p:sp>
        <p:nvSpPr>
          <p:cNvPr id="20" name="Rectangle 20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22" name="Rectangle 22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7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3017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0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18" hasCustomPrompt="1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4" name="Rectangle 11"/>
          <p:cNvSpPr>
            <a:spLocks noGrp="1"/>
          </p:cNvSpPr>
          <p:nvPr>
            <p:ph sz="quarter" idx="19"/>
          </p:nvPr>
        </p:nvSpPr>
        <p:spPr>
          <a:xfrm>
            <a:off x="44196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20" hasCustomPrompt="1"/>
          </p:nvPr>
        </p:nvSpPr>
        <p:spPr>
          <a:xfrm>
            <a:off x="44165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6" name="Rectangle 11"/>
          <p:cNvSpPr>
            <a:spLocks noGrp="1"/>
          </p:cNvSpPr>
          <p:nvPr>
            <p:ph sz="quarter" idx="21"/>
          </p:nvPr>
        </p:nvSpPr>
        <p:spPr>
          <a:xfrm>
            <a:off x="44165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Rectangle 23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extLst/>
          </a:lstStyle>
          <a:p>
            <a:pPr algn="r"/>
            <a:fld id="{BB6AB02B-1E1F-4402-A673-3776DD03ED3E}" type="datetime1">
              <a:rPr lang="en-US" smtClean="0"/>
              <a:t>2/4/2015</a:t>
            </a:fld>
            <a:endParaRPr lang="en-US" dirty="0"/>
          </a:p>
        </p:txBody>
      </p:sp>
      <p:sp>
        <p:nvSpPr>
          <p:cNvPr id="27" name="Rectangle 2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28" name="Rectangle 28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: 1 Left, 3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8" name="Rectangle 11"/>
          <p:cNvSpPr>
            <a:spLocks noGrp="1"/>
          </p:cNvSpPr>
          <p:nvPr>
            <p:ph sz="quarter" idx="16"/>
          </p:nvPr>
        </p:nvSpPr>
        <p:spPr>
          <a:xfrm>
            <a:off x="4419600" y="609600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0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Rectangle 8"/>
          <p:cNvSpPr>
            <a:spLocks noGrp="1"/>
          </p:cNvSpPr>
          <p:nvPr>
            <p:ph type="body" sz="quarter" idx="17" hasCustomPrompt="1"/>
          </p:nvPr>
        </p:nvSpPr>
        <p:spPr>
          <a:xfrm>
            <a:off x="4416552" y="234086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3" name="Rectangle 11"/>
          <p:cNvSpPr>
            <a:spLocks noGrp="1"/>
          </p:cNvSpPr>
          <p:nvPr>
            <p:ph sz="quarter" idx="18"/>
          </p:nvPr>
        </p:nvSpPr>
        <p:spPr>
          <a:xfrm>
            <a:off x="4416552" y="256946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4419600" y="429158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5" name="Rectangle 11"/>
          <p:cNvSpPr>
            <a:spLocks noGrp="1"/>
          </p:cNvSpPr>
          <p:nvPr>
            <p:ph sz="quarter" idx="20"/>
          </p:nvPr>
        </p:nvSpPr>
        <p:spPr>
          <a:xfrm>
            <a:off x="4419600" y="452018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Rectangle 17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extLst/>
          </a:lstStyle>
          <a:p>
            <a:pPr algn="r"/>
            <a:fld id="{BFB02176-3396-4AE3-B8D4-7F467E82EB3A}" type="datetime1">
              <a:rPr lang="en-US" smtClean="0"/>
              <a:t>2/4/2015</a:t>
            </a:fld>
            <a:endParaRPr lang="en-US" dirty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21" name="Rectangle 21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: 3 Left, 1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4416552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1" name="Rectangle 11"/>
          <p:cNvSpPr>
            <a:spLocks noGrp="1"/>
          </p:cNvSpPr>
          <p:nvPr>
            <p:ph sz="quarter" idx="15"/>
          </p:nvPr>
        </p:nvSpPr>
        <p:spPr>
          <a:xfrm>
            <a:off x="4416552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0" name="Rectangle 11"/>
          <p:cNvSpPr>
            <a:spLocks noGrp="1"/>
          </p:cNvSpPr>
          <p:nvPr>
            <p:ph sz="quarter" idx="16"/>
          </p:nvPr>
        </p:nvSpPr>
        <p:spPr>
          <a:xfrm>
            <a:off x="304800" y="609600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7" hasCustomPrompt="1"/>
          </p:nvPr>
        </p:nvSpPr>
        <p:spPr>
          <a:xfrm>
            <a:off x="301752" y="234086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4" name="Rectangle 11"/>
          <p:cNvSpPr>
            <a:spLocks noGrp="1"/>
          </p:cNvSpPr>
          <p:nvPr>
            <p:ph sz="quarter" idx="18"/>
          </p:nvPr>
        </p:nvSpPr>
        <p:spPr>
          <a:xfrm>
            <a:off x="301752" y="256946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429158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6" name="Rectangle 11"/>
          <p:cNvSpPr>
            <a:spLocks noGrp="1"/>
          </p:cNvSpPr>
          <p:nvPr>
            <p:ph sz="quarter" idx="20"/>
          </p:nvPr>
        </p:nvSpPr>
        <p:spPr>
          <a:xfrm>
            <a:off x="304800" y="452018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Rectangle 17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extLst/>
          </a:lstStyle>
          <a:p>
            <a:pPr algn="r"/>
            <a:fld id="{B6E73209-3298-4666-BEC1-91D32832EE0A}" type="datetime1">
              <a:rPr lang="en-US" smtClean="0"/>
              <a:t>2/4/2015</a:t>
            </a:fld>
            <a:endParaRPr lang="en-US" dirty="0"/>
          </a:p>
        </p:txBody>
      </p:sp>
      <p:sp>
        <p:nvSpPr>
          <p:cNvPr id="19" name="Rectangle 1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2 Left, 3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4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3017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6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9" name="Rectangle 11"/>
          <p:cNvSpPr>
            <a:spLocks noGrp="1"/>
          </p:cNvSpPr>
          <p:nvPr>
            <p:ph sz="quarter" idx="18"/>
          </p:nvPr>
        </p:nvSpPr>
        <p:spPr>
          <a:xfrm>
            <a:off x="4419600" y="609600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1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4416552" y="234086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32" name="Rectangle 11"/>
          <p:cNvSpPr>
            <a:spLocks noGrp="1"/>
          </p:cNvSpPr>
          <p:nvPr>
            <p:ph sz="quarter" idx="20"/>
          </p:nvPr>
        </p:nvSpPr>
        <p:spPr>
          <a:xfrm>
            <a:off x="4416552" y="256946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3" name="Rectangle 8"/>
          <p:cNvSpPr>
            <a:spLocks noGrp="1"/>
          </p:cNvSpPr>
          <p:nvPr>
            <p:ph type="body" sz="quarter" idx="21" hasCustomPrompt="1"/>
          </p:nvPr>
        </p:nvSpPr>
        <p:spPr>
          <a:xfrm>
            <a:off x="4419600" y="429158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34" name="Rectangle 11"/>
          <p:cNvSpPr>
            <a:spLocks noGrp="1"/>
          </p:cNvSpPr>
          <p:nvPr>
            <p:ph sz="quarter" idx="22"/>
          </p:nvPr>
        </p:nvSpPr>
        <p:spPr>
          <a:xfrm>
            <a:off x="4419600" y="452018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Rectangle 16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extLst/>
          </a:lstStyle>
          <a:p>
            <a:pPr algn="r"/>
            <a:fld id="{D283A35C-4D37-442B-89A4-F0B02EF2C17C}" type="datetime1">
              <a:rPr lang="en-US" smtClean="0"/>
              <a:t>2/4/2015</a:t>
            </a:fld>
            <a:endParaRPr lang="en-US" dirty="0"/>
          </a:p>
        </p:txBody>
      </p:sp>
      <p:sp>
        <p:nvSpPr>
          <p:cNvPr id="17" name="Rectangle 1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3 Left, 2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307848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2" name="Rectangle 11"/>
          <p:cNvSpPr>
            <a:spLocks noGrp="1"/>
          </p:cNvSpPr>
          <p:nvPr>
            <p:ph sz="quarter" idx="16"/>
          </p:nvPr>
        </p:nvSpPr>
        <p:spPr>
          <a:xfrm>
            <a:off x="307848" y="609600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17" hasCustomPrompt="1"/>
          </p:nvPr>
        </p:nvSpPr>
        <p:spPr>
          <a:xfrm>
            <a:off x="304800" y="234086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6" name="Rectangle 11"/>
          <p:cNvSpPr>
            <a:spLocks noGrp="1"/>
          </p:cNvSpPr>
          <p:nvPr>
            <p:ph sz="quarter" idx="18"/>
          </p:nvPr>
        </p:nvSpPr>
        <p:spPr>
          <a:xfrm>
            <a:off x="304800" y="256946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307848" y="429158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8" name="Rectangle 11"/>
          <p:cNvSpPr>
            <a:spLocks noGrp="1"/>
          </p:cNvSpPr>
          <p:nvPr>
            <p:ph sz="quarter" idx="20"/>
          </p:nvPr>
        </p:nvSpPr>
        <p:spPr>
          <a:xfrm>
            <a:off x="307848" y="452018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8"/>
          <p:cNvSpPr>
            <a:spLocks noGrp="1"/>
          </p:cNvSpPr>
          <p:nvPr>
            <p:ph type="body" sz="quarter" idx="21" hasCustomPrompt="1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3" name="Rectangle 11"/>
          <p:cNvSpPr>
            <a:spLocks noGrp="1"/>
          </p:cNvSpPr>
          <p:nvPr>
            <p:ph sz="quarter" idx="22"/>
          </p:nvPr>
        </p:nvSpPr>
        <p:spPr>
          <a:xfrm>
            <a:off x="44196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23" hasCustomPrompt="1"/>
          </p:nvPr>
        </p:nvSpPr>
        <p:spPr>
          <a:xfrm>
            <a:off x="44165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6" name="Rectangle 11"/>
          <p:cNvSpPr>
            <a:spLocks noGrp="1"/>
          </p:cNvSpPr>
          <p:nvPr>
            <p:ph sz="quarter" idx="24"/>
          </p:nvPr>
        </p:nvSpPr>
        <p:spPr>
          <a:xfrm>
            <a:off x="44165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Rectangle 17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pPr algn="r"/>
            <a:fld id="{DB169CE6-BC3B-48F2-AF09-9A3CA8A499B3}" type="datetime1">
              <a:rPr lang="en-US" smtClean="0"/>
              <a:t>2/4/2015</a:t>
            </a:fld>
            <a:endParaRPr lang="en-US" dirty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23" name="Rectangle 23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bs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Rectangle 6"/>
          <p:cNvSpPr/>
          <p:nvPr/>
        </p:nvSpPr>
        <p:spPr>
          <a:xfrm>
            <a:off x="1371600" y="14478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8" name="Rectangle 6"/>
          <p:cNvSpPr/>
          <p:nvPr/>
        </p:nvSpPr>
        <p:spPr>
          <a:xfrm>
            <a:off x="1371600" y="38862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6" name="Rectangle 6"/>
          <p:cNvSpPr/>
          <p:nvPr/>
        </p:nvSpPr>
        <p:spPr>
          <a:xfrm>
            <a:off x="3505200" y="14478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5" name="Rectangle 6"/>
          <p:cNvSpPr/>
          <p:nvPr/>
        </p:nvSpPr>
        <p:spPr>
          <a:xfrm>
            <a:off x="3505200" y="38862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31" name="Rectangle 6"/>
          <p:cNvSpPr/>
          <p:nvPr/>
        </p:nvSpPr>
        <p:spPr>
          <a:xfrm>
            <a:off x="5638800" y="14478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3" name="Rectangle 6"/>
          <p:cNvSpPr/>
          <p:nvPr/>
        </p:nvSpPr>
        <p:spPr>
          <a:xfrm>
            <a:off x="5638800" y="38862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4" name="Rectangle 10"/>
          <p:cNvSpPr>
            <a:spLocks noGrp="1"/>
          </p:cNvSpPr>
          <p:nvPr>
            <p:ph type="pic" sz="quarter" idx="13" hasCustomPrompt="1"/>
          </p:nvPr>
        </p:nvSpPr>
        <p:spPr>
          <a:xfrm>
            <a:off x="1524000" y="16002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19" name="Rectangle 10"/>
          <p:cNvSpPr>
            <a:spLocks noGrp="1"/>
          </p:cNvSpPr>
          <p:nvPr>
            <p:ph type="pic" sz="quarter" idx="29" hasCustomPrompt="1"/>
          </p:nvPr>
        </p:nvSpPr>
        <p:spPr>
          <a:xfrm>
            <a:off x="1524000" y="40386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27" name="Rectangle 10"/>
          <p:cNvSpPr>
            <a:spLocks noGrp="1"/>
          </p:cNvSpPr>
          <p:nvPr>
            <p:ph type="pic" sz="quarter" idx="17" hasCustomPrompt="1"/>
          </p:nvPr>
        </p:nvSpPr>
        <p:spPr>
          <a:xfrm>
            <a:off x="3657600" y="16002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pic" sz="quarter" idx="30" hasCustomPrompt="1"/>
          </p:nvPr>
        </p:nvSpPr>
        <p:spPr>
          <a:xfrm>
            <a:off x="3657600" y="40386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4" name="Rectangle 10"/>
          <p:cNvSpPr>
            <a:spLocks noGrp="1"/>
          </p:cNvSpPr>
          <p:nvPr>
            <p:ph type="pic" sz="quarter" idx="21" hasCustomPrompt="1"/>
          </p:nvPr>
        </p:nvSpPr>
        <p:spPr>
          <a:xfrm>
            <a:off x="5791200" y="16002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15" name="Rectangle 10"/>
          <p:cNvSpPr>
            <a:spLocks noGrp="1"/>
          </p:cNvSpPr>
          <p:nvPr>
            <p:ph type="pic" sz="quarter" idx="31" hasCustomPrompt="1"/>
          </p:nvPr>
        </p:nvSpPr>
        <p:spPr>
          <a:xfrm>
            <a:off x="5791200" y="40386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7" name="Rectangl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28956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28" name="Rectangle 12"/>
          <p:cNvSpPr>
            <a:spLocks noGrp="1"/>
          </p:cNvSpPr>
          <p:nvPr>
            <p:ph type="body" sz="quarter" idx="33" hasCustomPrompt="1"/>
          </p:nvPr>
        </p:nvSpPr>
        <p:spPr>
          <a:xfrm>
            <a:off x="1524000" y="53340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30" name="Rectangle 12"/>
          <p:cNvSpPr>
            <a:spLocks noGrp="1"/>
          </p:cNvSpPr>
          <p:nvPr>
            <p:ph type="body" sz="quarter" idx="18" hasCustomPrompt="1"/>
          </p:nvPr>
        </p:nvSpPr>
        <p:spPr>
          <a:xfrm>
            <a:off x="3657600" y="28956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body" sz="quarter" idx="34" hasCustomPrompt="1"/>
          </p:nvPr>
        </p:nvSpPr>
        <p:spPr>
          <a:xfrm>
            <a:off x="3657600" y="53340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14" name="Rectangle 12"/>
          <p:cNvSpPr>
            <a:spLocks noGrp="1"/>
          </p:cNvSpPr>
          <p:nvPr>
            <p:ph type="body" sz="quarter" idx="22" hasCustomPrompt="1"/>
          </p:nvPr>
        </p:nvSpPr>
        <p:spPr>
          <a:xfrm>
            <a:off x="5791200" y="28956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2" name="Rectangle 12"/>
          <p:cNvSpPr>
            <a:spLocks noGrp="1"/>
          </p:cNvSpPr>
          <p:nvPr>
            <p:ph type="body" sz="quarter" idx="35" hasCustomPrompt="1"/>
          </p:nvPr>
        </p:nvSpPr>
        <p:spPr>
          <a:xfrm>
            <a:off x="5791200" y="53340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44" name="Rectangl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2004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5" name="Rectangle 11"/>
          <p:cNvSpPr>
            <a:spLocks noGrp="1"/>
          </p:cNvSpPr>
          <p:nvPr>
            <p:ph type="body" sz="quarter" idx="37" hasCustomPrompt="1"/>
          </p:nvPr>
        </p:nvSpPr>
        <p:spPr>
          <a:xfrm>
            <a:off x="1524000" y="56388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4" name="Rectangle 11"/>
          <p:cNvSpPr>
            <a:spLocks noGrp="1"/>
          </p:cNvSpPr>
          <p:nvPr>
            <p:ph type="body" sz="quarter" idx="19" hasCustomPrompt="1"/>
          </p:nvPr>
        </p:nvSpPr>
        <p:spPr>
          <a:xfrm>
            <a:off x="3657600" y="32004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40" name="Rectangle 11"/>
          <p:cNvSpPr>
            <a:spLocks noGrp="1"/>
          </p:cNvSpPr>
          <p:nvPr>
            <p:ph type="body" sz="quarter" idx="38" hasCustomPrompt="1"/>
          </p:nvPr>
        </p:nvSpPr>
        <p:spPr>
          <a:xfrm>
            <a:off x="3657600" y="56388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8" name="Rectangle 11"/>
          <p:cNvSpPr>
            <a:spLocks noGrp="1"/>
          </p:cNvSpPr>
          <p:nvPr>
            <p:ph type="body" sz="quarter" idx="23" hasCustomPrompt="1"/>
          </p:nvPr>
        </p:nvSpPr>
        <p:spPr>
          <a:xfrm>
            <a:off x="5791200" y="32004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3" name="Rectangle 11"/>
          <p:cNvSpPr>
            <a:spLocks noGrp="1"/>
          </p:cNvSpPr>
          <p:nvPr>
            <p:ph type="body" sz="quarter" idx="39" hasCustomPrompt="1"/>
          </p:nvPr>
        </p:nvSpPr>
        <p:spPr>
          <a:xfrm>
            <a:off x="5791200" y="56388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5" name="Rectangle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2860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56" name="Rectangle 14"/>
          <p:cNvSpPr>
            <a:spLocks noGrp="1"/>
          </p:cNvSpPr>
          <p:nvPr>
            <p:ph type="body" sz="quarter" idx="41" hasCustomPrompt="1"/>
          </p:nvPr>
        </p:nvSpPr>
        <p:spPr>
          <a:xfrm>
            <a:off x="1524000" y="47244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62" name="Rectangle 14"/>
          <p:cNvSpPr>
            <a:spLocks noGrp="1"/>
          </p:cNvSpPr>
          <p:nvPr>
            <p:ph type="body" sz="quarter" idx="20" hasCustomPrompt="1"/>
          </p:nvPr>
        </p:nvSpPr>
        <p:spPr>
          <a:xfrm>
            <a:off x="3657600" y="22860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37" name="Rectangle 14"/>
          <p:cNvSpPr>
            <a:spLocks noGrp="1"/>
          </p:cNvSpPr>
          <p:nvPr>
            <p:ph type="body" sz="quarter" idx="42" hasCustomPrompt="1"/>
          </p:nvPr>
        </p:nvSpPr>
        <p:spPr>
          <a:xfrm>
            <a:off x="3657600" y="47244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41" name="Rectangle 14"/>
          <p:cNvSpPr>
            <a:spLocks noGrp="1"/>
          </p:cNvSpPr>
          <p:nvPr>
            <p:ph type="body" sz="quarter" idx="24" hasCustomPrompt="1"/>
          </p:nvPr>
        </p:nvSpPr>
        <p:spPr>
          <a:xfrm>
            <a:off x="5791200" y="22860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52" name="Rectangle 14"/>
          <p:cNvSpPr>
            <a:spLocks noGrp="1"/>
          </p:cNvSpPr>
          <p:nvPr>
            <p:ph type="body" sz="quarter" idx="43" hasCustomPrompt="1"/>
          </p:nvPr>
        </p:nvSpPr>
        <p:spPr>
          <a:xfrm>
            <a:off x="5791200" y="47244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39" name="Rectangle 51"/>
          <p:cNvSpPr>
            <a:spLocks noGrp="1"/>
          </p:cNvSpPr>
          <p:nvPr>
            <p:ph type="body" sz="quarter" idx="46"/>
          </p:nvPr>
        </p:nvSpPr>
        <p:spPr>
          <a:xfrm>
            <a:off x="304800" y="381000"/>
            <a:ext cx="8077200" cy="838200"/>
          </a:xfrm>
        </p:spPr>
        <p:txBody>
          <a:bodyPr/>
          <a:lstStyle>
            <a:lvl1pPr>
              <a:defRPr sz="120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Rectangle 42"/>
          <p:cNvSpPr>
            <a:spLocks noGrp="1"/>
          </p:cNvSpPr>
          <p:nvPr>
            <p:ph type="dt" sz="half" idx="47"/>
          </p:nvPr>
        </p:nvSpPr>
        <p:spPr/>
        <p:txBody>
          <a:bodyPr/>
          <a:lstStyle>
            <a:extLst/>
          </a:lstStyle>
          <a:p>
            <a:pPr algn="r"/>
            <a:fld id="{1A645895-3119-4C90-A2BF-A8921040ED03}" type="datetime1">
              <a:rPr lang="en-US" smtClean="0"/>
              <a:t>2/4/2015</a:t>
            </a:fld>
            <a:endParaRPr lang="en-US" dirty="0"/>
          </a:p>
        </p:txBody>
      </p:sp>
      <p:sp>
        <p:nvSpPr>
          <p:cNvPr id="43" name="Rectangle 43"/>
          <p:cNvSpPr>
            <a:spLocks noGrp="1"/>
          </p:cNvSpPr>
          <p:nvPr>
            <p:ph type="sldNum" sz="quarter" idx="48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45" name="Rectangle 45"/>
          <p:cNvSpPr>
            <a:spLocks noGrp="1"/>
          </p:cNvSpPr>
          <p:nvPr>
            <p:ph type="ftr" sz="quarter" idx="4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/>
          <p:nvPr userDrawn="1"/>
        </p:nvSpPr>
        <p:spPr>
          <a:xfrm>
            <a:off x="0" y="3505200"/>
            <a:ext cx="9144000" cy="11430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228600" y="4114800"/>
            <a:ext cx="7239000" cy="533400"/>
          </a:xfrm>
          <a:noFill/>
        </p:spPr>
        <p:txBody>
          <a:bodyPr vert="horz"/>
          <a:lstStyle>
            <a:lvl1pPr algn="l">
              <a:defRPr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subTitle" idx="1" hasCustomPrompt="1"/>
          </p:nvPr>
        </p:nvSpPr>
        <p:spPr>
          <a:xfrm>
            <a:off x="228600" y="4706112"/>
            <a:ext cx="6934200" cy="228600"/>
          </a:xfrm>
          <a:solidFill>
            <a:schemeClr val="bg1"/>
          </a:solidFill>
        </p:spPr>
        <p:txBody>
          <a:bodyPr/>
          <a:lstStyle>
            <a:lvl1pPr marL="0" indent="0" algn="l">
              <a:buNone/>
              <a:defRPr sz="1100" b="1">
                <a:solidFill>
                  <a:schemeClr val="accent4">
                    <a:shade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add author information</a:t>
            </a:r>
            <a:endParaRPr lang="en-US" dirty="0"/>
          </a:p>
        </p:txBody>
      </p:sp>
      <p:sp>
        <p:nvSpPr>
          <p:cNvPr id="15" name="Rectangle 15"/>
          <p:cNvSpPr>
            <a:spLocks noGrp="1"/>
          </p:cNvSpPr>
          <p:nvPr>
            <p:ph type="sldNum" sz="quarter" idx="11"/>
          </p:nvPr>
        </p:nvSpPr>
        <p:spPr>
          <a:xfrm>
            <a:off x="6477000" y="6477000"/>
            <a:ext cx="1021080" cy="304800"/>
          </a:xfrm>
        </p:spPr>
        <p:txBody>
          <a:bodyPr anchor="ctr"/>
          <a:lstStyle>
            <a:extLst/>
          </a:lstStyle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Rectangle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pic>
        <p:nvPicPr>
          <p:cNvPr id="30" name="ContosoLogo.jpg"/>
          <p:cNvPicPr>
            <a:picLocks noChangeAspect="1"/>
          </p:cNvPicPr>
          <p:nvPr/>
        </p:nvPicPr>
        <p:blipFill>
          <a:blip r:embed="rId2">
            <a:duotone>
              <a:schemeClr val="accent4"/>
              <a:srgbClr val="FFFFFF"/>
            </a:duotone>
          </a:blip>
          <a:stretch>
            <a:fillRect/>
          </a:stretch>
        </p:blipFill>
        <p:spPr>
          <a:xfrm>
            <a:off x="7696200" y="5791200"/>
            <a:ext cx="1371600" cy="10081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10"/>
          <p:cNvSpPr/>
          <p:nvPr userDrawn="1"/>
        </p:nvSpPr>
        <p:spPr>
          <a:xfrm>
            <a:off x="0" y="0"/>
            <a:ext cx="9144000" cy="40386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1600200" cy="304800"/>
          </a:xfrm>
        </p:spPr>
        <p:txBody>
          <a:bodyPr anchor="ctr"/>
          <a:lstStyle>
            <a:lvl1pPr algn="l">
              <a:defRPr>
                <a:solidFill>
                  <a:srgbClr val="A0A0A0"/>
                </a:solidFill>
              </a:defRPr>
            </a:lvl1pPr>
            <a:extLst/>
          </a:lstStyle>
          <a:p>
            <a:fld id="{0A8E3F7F-ED17-4BFC-BDB9-62365BA10E03}" type="datetime1">
              <a:rPr lang="en-US" smtClean="0"/>
              <a:pPr/>
              <a:t>2/4/2015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4645880"/>
            <a:ext cx="9144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724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7" name="Rectangle 37"/>
          <p:cNvSpPr>
            <a:spLocks noGrp="1"/>
          </p:cNvSpPr>
          <p:nvPr>
            <p:ph type="body" sz="quarter" idx="13" hasCustomPrompt="1"/>
          </p:nvPr>
        </p:nvSpPr>
        <p:spPr>
          <a:xfrm>
            <a:off x="310896" y="3810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43" name="Rectangle 37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838200"/>
            <a:ext cx="7391400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41" name="Rectangle 37"/>
          <p:cNvSpPr>
            <a:spLocks noGrp="1"/>
          </p:cNvSpPr>
          <p:nvPr>
            <p:ph type="body" sz="quarter" idx="17" hasCustomPrompt="1"/>
          </p:nvPr>
        </p:nvSpPr>
        <p:spPr>
          <a:xfrm>
            <a:off x="310896" y="12954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45" name="Rectangle 37"/>
          <p:cNvSpPr>
            <a:spLocks noGrp="1"/>
          </p:cNvSpPr>
          <p:nvPr>
            <p:ph type="body" sz="quarter" idx="19" hasCustomPrompt="1"/>
          </p:nvPr>
        </p:nvSpPr>
        <p:spPr>
          <a:xfrm>
            <a:off x="310896" y="17526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 baseline="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47" name="Rectangle 37"/>
          <p:cNvSpPr>
            <a:spLocks noGrp="1"/>
          </p:cNvSpPr>
          <p:nvPr>
            <p:ph type="body" sz="quarter" idx="21" hasCustomPrompt="1"/>
          </p:nvPr>
        </p:nvSpPr>
        <p:spPr>
          <a:xfrm>
            <a:off x="310896" y="22098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 baseline="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49" name="Rectangle 37"/>
          <p:cNvSpPr>
            <a:spLocks noGrp="1"/>
          </p:cNvSpPr>
          <p:nvPr>
            <p:ph type="body" sz="quarter" idx="23" hasCustomPrompt="1"/>
          </p:nvPr>
        </p:nvSpPr>
        <p:spPr>
          <a:xfrm>
            <a:off x="310896" y="26670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51" name="Rectangle 37"/>
          <p:cNvSpPr>
            <a:spLocks noGrp="1"/>
          </p:cNvSpPr>
          <p:nvPr>
            <p:ph type="body" sz="quarter" idx="25" hasCustomPrompt="1"/>
          </p:nvPr>
        </p:nvSpPr>
        <p:spPr>
          <a:xfrm>
            <a:off x="310896" y="31242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53" name="Rectangle 37"/>
          <p:cNvSpPr>
            <a:spLocks noGrp="1"/>
          </p:cNvSpPr>
          <p:nvPr>
            <p:ph type="body" sz="quarter" idx="27" hasCustomPrompt="1"/>
          </p:nvPr>
        </p:nvSpPr>
        <p:spPr>
          <a:xfrm>
            <a:off x="310896" y="35814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55" name="Rectangle 37"/>
          <p:cNvSpPr>
            <a:spLocks noGrp="1"/>
          </p:cNvSpPr>
          <p:nvPr>
            <p:ph type="body" sz="quarter" idx="29" hasCustomPrompt="1"/>
          </p:nvPr>
        </p:nvSpPr>
        <p:spPr>
          <a:xfrm>
            <a:off x="310896" y="40386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 baseline="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57" name="Rectangle 37"/>
          <p:cNvSpPr>
            <a:spLocks noGrp="1"/>
          </p:cNvSpPr>
          <p:nvPr>
            <p:ph type="body" sz="quarter" idx="31" hasCustomPrompt="1"/>
          </p:nvPr>
        </p:nvSpPr>
        <p:spPr>
          <a:xfrm>
            <a:off x="310896" y="44958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26" name="Rectangle 37"/>
          <p:cNvSpPr>
            <a:spLocks noGrp="1"/>
          </p:cNvSpPr>
          <p:nvPr>
            <p:ph type="body" sz="quarter" idx="33" hasCustomPrompt="1"/>
          </p:nvPr>
        </p:nvSpPr>
        <p:spPr>
          <a:xfrm>
            <a:off x="310896" y="49530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28" name="Rectangle 37"/>
          <p:cNvSpPr>
            <a:spLocks noGrp="1"/>
          </p:cNvSpPr>
          <p:nvPr>
            <p:ph type="body" sz="quarter" idx="35" hasCustomPrompt="1"/>
          </p:nvPr>
        </p:nvSpPr>
        <p:spPr>
          <a:xfrm>
            <a:off x="310896" y="54102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98" name="Rectangle 37"/>
          <p:cNvSpPr>
            <a:spLocks noGrp="1"/>
          </p:cNvSpPr>
          <p:nvPr>
            <p:ph type="body" sz="quarter" idx="14" hasCustomPrompt="1"/>
          </p:nvPr>
        </p:nvSpPr>
        <p:spPr>
          <a:xfrm>
            <a:off x="7696200" y="3810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 dirty="0"/>
          </a:p>
        </p:txBody>
      </p:sp>
      <p:sp>
        <p:nvSpPr>
          <p:cNvPr id="44" name="Rectangle 37"/>
          <p:cNvSpPr>
            <a:spLocks noGrp="1"/>
          </p:cNvSpPr>
          <p:nvPr>
            <p:ph type="body" sz="quarter" idx="16" hasCustomPrompt="1"/>
          </p:nvPr>
        </p:nvSpPr>
        <p:spPr>
          <a:xfrm>
            <a:off x="7696200" y="8382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42" name="Rectangle 37"/>
          <p:cNvSpPr>
            <a:spLocks noGrp="1"/>
          </p:cNvSpPr>
          <p:nvPr>
            <p:ph type="body" sz="quarter" idx="18" hasCustomPrompt="1"/>
          </p:nvPr>
        </p:nvSpPr>
        <p:spPr>
          <a:xfrm>
            <a:off x="7696200" y="12954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46" name="Rectangle 37"/>
          <p:cNvSpPr>
            <a:spLocks noGrp="1"/>
          </p:cNvSpPr>
          <p:nvPr>
            <p:ph type="body" sz="quarter" idx="20" hasCustomPrompt="1"/>
          </p:nvPr>
        </p:nvSpPr>
        <p:spPr>
          <a:xfrm>
            <a:off x="7696200" y="17526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48" name="Rectangle 37"/>
          <p:cNvSpPr>
            <a:spLocks noGrp="1"/>
          </p:cNvSpPr>
          <p:nvPr>
            <p:ph type="body" sz="quarter" idx="22" hasCustomPrompt="1"/>
          </p:nvPr>
        </p:nvSpPr>
        <p:spPr>
          <a:xfrm>
            <a:off x="7696200" y="22098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0" name="Rectangle 37"/>
          <p:cNvSpPr>
            <a:spLocks noGrp="1"/>
          </p:cNvSpPr>
          <p:nvPr>
            <p:ph type="body" sz="quarter" idx="24" hasCustomPrompt="1"/>
          </p:nvPr>
        </p:nvSpPr>
        <p:spPr>
          <a:xfrm>
            <a:off x="7696200" y="26670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2" name="Rectangle 37"/>
          <p:cNvSpPr>
            <a:spLocks noGrp="1"/>
          </p:cNvSpPr>
          <p:nvPr>
            <p:ph type="body" sz="quarter" idx="26" hasCustomPrompt="1"/>
          </p:nvPr>
        </p:nvSpPr>
        <p:spPr>
          <a:xfrm>
            <a:off x="7696200" y="31242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4" name="Rectangle 37"/>
          <p:cNvSpPr>
            <a:spLocks noGrp="1"/>
          </p:cNvSpPr>
          <p:nvPr>
            <p:ph type="body" sz="quarter" idx="28" hasCustomPrompt="1"/>
          </p:nvPr>
        </p:nvSpPr>
        <p:spPr>
          <a:xfrm>
            <a:off x="7696200" y="35814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6" name="Rectangle 37"/>
          <p:cNvSpPr>
            <a:spLocks noGrp="1"/>
          </p:cNvSpPr>
          <p:nvPr>
            <p:ph type="body" sz="quarter" idx="30" hasCustomPrompt="1"/>
          </p:nvPr>
        </p:nvSpPr>
        <p:spPr>
          <a:xfrm>
            <a:off x="7696200" y="40386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8" name="Rectangle 37"/>
          <p:cNvSpPr>
            <a:spLocks noGrp="1"/>
          </p:cNvSpPr>
          <p:nvPr>
            <p:ph type="body" sz="quarter" idx="32" hasCustomPrompt="1"/>
          </p:nvPr>
        </p:nvSpPr>
        <p:spPr>
          <a:xfrm>
            <a:off x="7696200" y="44958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27" name="Rectangle 37"/>
          <p:cNvSpPr>
            <a:spLocks noGrp="1"/>
          </p:cNvSpPr>
          <p:nvPr>
            <p:ph type="body" sz="quarter" idx="34" hasCustomPrompt="1"/>
          </p:nvPr>
        </p:nvSpPr>
        <p:spPr>
          <a:xfrm>
            <a:off x="7696200" y="49530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29" name="Rectangle 37"/>
          <p:cNvSpPr>
            <a:spLocks noGrp="1"/>
          </p:cNvSpPr>
          <p:nvPr>
            <p:ph type="body" sz="quarter" idx="36" hasCustomPrompt="1"/>
          </p:nvPr>
        </p:nvSpPr>
        <p:spPr>
          <a:xfrm>
            <a:off x="7696200" y="54102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30" name="Rectangle 37"/>
          <p:cNvSpPr>
            <a:spLocks noGrp="1"/>
          </p:cNvSpPr>
          <p:nvPr>
            <p:ph type="body" sz="quarter" idx="37" hasCustomPrompt="1"/>
          </p:nvPr>
        </p:nvSpPr>
        <p:spPr>
          <a:xfrm>
            <a:off x="310896" y="58674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31" name="Rectangle 37"/>
          <p:cNvSpPr>
            <a:spLocks noGrp="1"/>
          </p:cNvSpPr>
          <p:nvPr>
            <p:ph type="body" sz="quarter" idx="38" hasCustomPrompt="1"/>
          </p:nvPr>
        </p:nvSpPr>
        <p:spPr>
          <a:xfrm>
            <a:off x="7696200" y="58674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32" name="Rectangle 32"/>
          <p:cNvSpPr>
            <a:spLocks noGrp="1"/>
          </p:cNvSpPr>
          <p:nvPr>
            <p:ph type="dt" sz="half" idx="39"/>
          </p:nvPr>
        </p:nvSpPr>
        <p:spPr/>
        <p:txBody>
          <a:bodyPr/>
          <a:lstStyle>
            <a:lvl1pPr>
              <a:defRPr sz="1100"/>
            </a:lvl1pPr>
            <a:extLst/>
          </a:lstStyle>
          <a:p>
            <a:pPr algn="r"/>
            <a:fld id="{7350770C-5196-457A-BA08-6734263A347A}" type="datetime1">
              <a:rPr lang="en-US" smtClean="0">
                <a:solidFill>
                  <a:prstClr val="black">
                    <a:tint val="65000"/>
                  </a:prstClr>
                </a:solidFill>
              </a:rPr>
              <a:pPr algn="r"/>
              <a:t>2/4/2015</a:t>
            </a:fld>
            <a:endParaRPr lang="en-US" dirty="0"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33" name="Rectangle 33"/>
          <p:cNvSpPr>
            <a:spLocks noGrp="1"/>
          </p:cNvSpPr>
          <p:nvPr>
            <p:ph type="sldNum" sz="quarter" idx="40"/>
          </p:nvPr>
        </p:nvSpPr>
        <p:spPr/>
        <p:txBody>
          <a:bodyPr/>
          <a:lstStyle>
            <a:extLst/>
          </a:lstStyle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4" name="Rectangle 34"/>
          <p:cNvSpPr>
            <a:spLocks noGrp="1"/>
          </p:cNvSpPr>
          <p:nvPr>
            <p:ph type="ftr" sz="quarter" idx="4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057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038600"/>
            <a:ext cx="9144000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8600" y="4114800"/>
            <a:ext cx="7239000" cy="533400"/>
          </a:xfrm>
          <a:noFill/>
        </p:spPr>
        <p:txBody>
          <a:bodyPr vert="horz"/>
          <a:lstStyle>
            <a:lvl1pPr algn="l">
              <a:defRPr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1600200" cy="304800"/>
          </a:xfrm>
        </p:spPr>
        <p:txBody>
          <a:bodyPr anchor="ctr"/>
          <a:lstStyle>
            <a:lvl1pPr algn="l">
              <a:defRPr>
                <a:solidFill>
                  <a:srgbClr val="A0A0A0"/>
                </a:solidFill>
              </a:defRPr>
            </a:lvl1pPr>
            <a:extLst/>
          </a:lstStyle>
          <a:p>
            <a:fld id="{2D8D4153-3877-4F1C-8C9F-D6E4C284705C}" type="datetime1">
              <a:rPr lang="en-US" smtClean="0"/>
              <a:pPr/>
              <a:t>2/4/2015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2705100" y="6477000"/>
            <a:ext cx="37338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477000" y="6477000"/>
            <a:ext cx="1021080" cy="304800"/>
          </a:xfrm>
        </p:spPr>
        <p:txBody>
          <a:bodyPr anchor="ctr"/>
          <a:lstStyle>
            <a:extLst/>
          </a:lstStyle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Rectangle 9"/>
          <p:cNvPicPr>
            <a:picLocks noChangeAspect="1"/>
          </p:cNvPicPr>
          <p:nvPr/>
        </p:nvPicPr>
        <p:blipFill>
          <a:blip r:embed="rId2">
            <a:duotone>
              <a:schemeClr val="accent4"/>
              <a:srgbClr val="FFFFFF"/>
            </a:duotone>
          </a:blip>
          <a:stretch>
            <a:fillRect/>
          </a:stretch>
        </p:blipFill>
        <p:spPr>
          <a:xfrm>
            <a:off x="7601712" y="6239256"/>
            <a:ext cx="838200" cy="6160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 userDrawn="1"/>
        </p:nvSpPr>
        <p:spPr>
          <a:xfrm>
            <a:off x="0" y="4645880"/>
            <a:ext cx="9144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819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7" name="Rectangle 37"/>
          <p:cNvSpPr>
            <a:spLocks noGrp="1"/>
          </p:cNvSpPr>
          <p:nvPr>
            <p:ph type="body" sz="quarter" idx="13" hasCustomPrompt="1"/>
          </p:nvPr>
        </p:nvSpPr>
        <p:spPr>
          <a:xfrm>
            <a:off x="310896" y="3810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43" name="Rectangle 37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838200"/>
            <a:ext cx="7391400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41" name="Rectangle 37"/>
          <p:cNvSpPr>
            <a:spLocks noGrp="1"/>
          </p:cNvSpPr>
          <p:nvPr>
            <p:ph type="body" sz="quarter" idx="17" hasCustomPrompt="1"/>
          </p:nvPr>
        </p:nvSpPr>
        <p:spPr>
          <a:xfrm>
            <a:off x="310896" y="12954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45" name="Rectangle 37"/>
          <p:cNvSpPr>
            <a:spLocks noGrp="1"/>
          </p:cNvSpPr>
          <p:nvPr>
            <p:ph type="body" sz="quarter" idx="19" hasCustomPrompt="1"/>
          </p:nvPr>
        </p:nvSpPr>
        <p:spPr>
          <a:xfrm>
            <a:off x="310896" y="17526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 baseline="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47" name="Rectangle 37"/>
          <p:cNvSpPr>
            <a:spLocks noGrp="1"/>
          </p:cNvSpPr>
          <p:nvPr>
            <p:ph type="body" sz="quarter" idx="21" hasCustomPrompt="1"/>
          </p:nvPr>
        </p:nvSpPr>
        <p:spPr>
          <a:xfrm>
            <a:off x="310896" y="22098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 baseline="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49" name="Rectangle 37"/>
          <p:cNvSpPr>
            <a:spLocks noGrp="1"/>
          </p:cNvSpPr>
          <p:nvPr>
            <p:ph type="body" sz="quarter" idx="23" hasCustomPrompt="1"/>
          </p:nvPr>
        </p:nvSpPr>
        <p:spPr>
          <a:xfrm>
            <a:off x="310896" y="26670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51" name="Rectangle 37"/>
          <p:cNvSpPr>
            <a:spLocks noGrp="1"/>
          </p:cNvSpPr>
          <p:nvPr>
            <p:ph type="body" sz="quarter" idx="25" hasCustomPrompt="1"/>
          </p:nvPr>
        </p:nvSpPr>
        <p:spPr>
          <a:xfrm>
            <a:off x="310896" y="31242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53" name="Rectangle 37"/>
          <p:cNvSpPr>
            <a:spLocks noGrp="1"/>
          </p:cNvSpPr>
          <p:nvPr>
            <p:ph type="body" sz="quarter" idx="27" hasCustomPrompt="1"/>
          </p:nvPr>
        </p:nvSpPr>
        <p:spPr>
          <a:xfrm>
            <a:off x="310896" y="35814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55" name="Rectangle 37"/>
          <p:cNvSpPr>
            <a:spLocks noGrp="1"/>
          </p:cNvSpPr>
          <p:nvPr>
            <p:ph type="body" sz="quarter" idx="29" hasCustomPrompt="1"/>
          </p:nvPr>
        </p:nvSpPr>
        <p:spPr>
          <a:xfrm>
            <a:off x="310896" y="40386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 baseline="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57" name="Rectangle 37"/>
          <p:cNvSpPr>
            <a:spLocks noGrp="1"/>
          </p:cNvSpPr>
          <p:nvPr>
            <p:ph type="body" sz="quarter" idx="31" hasCustomPrompt="1"/>
          </p:nvPr>
        </p:nvSpPr>
        <p:spPr>
          <a:xfrm>
            <a:off x="310896" y="44958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26" name="Rectangle 37"/>
          <p:cNvSpPr>
            <a:spLocks noGrp="1"/>
          </p:cNvSpPr>
          <p:nvPr>
            <p:ph type="body" sz="quarter" idx="33" hasCustomPrompt="1"/>
          </p:nvPr>
        </p:nvSpPr>
        <p:spPr>
          <a:xfrm>
            <a:off x="310896" y="49530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28" name="Rectangle 37"/>
          <p:cNvSpPr>
            <a:spLocks noGrp="1"/>
          </p:cNvSpPr>
          <p:nvPr>
            <p:ph type="body" sz="quarter" idx="35" hasCustomPrompt="1"/>
          </p:nvPr>
        </p:nvSpPr>
        <p:spPr>
          <a:xfrm>
            <a:off x="310896" y="54102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98" name="Rectangle 37"/>
          <p:cNvSpPr>
            <a:spLocks noGrp="1"/>
          </p:cNvSpPr>
          <p:nvPr>
            <p:ph type="body" sz="quarter" idx="14" hasCustomPrompt="1"/>
          </p:nvPr>
        </p:nvSpPr>
        <p:spPr>
          <a:xfrm>
            <a:off x="7696200" y="3810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 dirty="0"/>
          </a:p>
        </p:txBody>
      </p:sp>
      <p:sp>
        <p:nvSpPr>
          <p:cNvPr id="44" name="Rectangle 37"/>
          <p:cNvSpPr>
            <a:spLocks noGrp="1"/>
          </p:cNvSpPr>
          <p:nvPr>
            <p:ph type="body" sz="quarter" idx="16" hasCustomPrompt="1"/>
          </p:nvPr>
        </p:nvSpPr>
        <p:spPr>
          <a:xfrm>
            <a:off x="7696200" y="8382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42" name="Rectangle 37"/>
          <p:cNvSpPr>
            <a:spLocks noGrp="1"/>
          </p:cNvSpPr>
          <p:nvPr>
            <p:ph type="body" sz="quarter" idx="18" hasCustomPrompt="1"/>
          </p:nvPr>
        </p:nvSpPr>
        <p:spPr>
          <a:xfrm>
            <a:off x="7696200" y="12954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46" name="Rectangle 37"/>
          <p:cNvSpPr>
            <a:spLocks noGrp="1"/>
          </p:cNvSpPr>
          <p:nvPr>
            <p:ph type="body" sz="quarter" idx="20" hasCustomPrompt="1"/>
          </p:nvPr>
        </p:nvSpPr>
        <p:spPr>
          <a:xfrm>
            <a:off x="7696200" y="17526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48" name="Rectangle 37"/>
          <p:cNvSpPr>
            <a:spLocks noGrp="1"/>
          </p:cNvSpPr>
          <p:nvPr>
            <p:ph type="body" sz="quarter" idx="22" hasCustomPrompt="1"/>
          </p:nvPr>
        </p:nvSpPr>
        <p:spPr>
          <a:xfrm>
            <a:off x="7696200" y="22098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0" name="Rectangle 37"/>
          <p:cNvSpPr>
            <a:spLocks noGrp="1"/>
          </p:cNvSpPr>
          <p:nvPr>
            <p:ph type="body" sz="quarter" idx="24" hasCustomPrompt="1"/>
          </p:nvPr>
        </p:nvSpPr>
        <p:spPr>
          <a:xfrm>
            <a:off x="7696200" y="26670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2" name="Rectangle 37"/>
          <p:cNvSpPr>
            <a:spLocks noGrp="1"/>
          </p:cNvSpPr>
          <p:nvPr>
            <p:ph type="body" sz="quarter" idx="26" hasCustomPrompt="1"/>
          </p:nvPr>
        </p:nvSpPr>
        <p:spPr>
          <a:xfrm>
            <a:off x="7696200" y="31242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4" name="Rectangle 37"/>
          <p:cNvSpPr>
            <a:spLocks noGrp="1"/>
          </p:cNvSpPr>
          <p:nvPr>
            <p:ph type="body" sz="quarter" idx="28" hasCustomPrompt="1"/>
          </p:nvPr>
        </p:nvSpPr>
        <p:spPr>
          <a:xfrm>
            <a:off x="7696200" y="35814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6" name="Rectangle 37"/>
          <p:cNvSpPr>
            <a:spLocks noGrp="1"/>
          </p:cNvSpPr>
          <p:nvPr>
            <p:ph type="body" sz="quarter" idx="30" hasCustomPrompt="1"/>
          </p:nvPr>
        </p:nvSpPr>
        <p:spPr>
          <a:xfrm>
            <a:off x="7696200" y="40386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8" name="Rectangle 37"/>
          <p:cNvSpPr>
            <a:spLocks noGrp="1"/>
          </p:cNvSpPr>
          <p:nvPr>
            <p:ph type="body" sz="quarter" idx="32" hasCustomPrompt="1"/>
          </p:nvPr>
        </p:nvSpPr>
        <p:spPr>
          <a:xfrm>
            <a:off x="7696200" y="44958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27" name="Rectangle 37"/>
          <p:cNvSpPr>
            <a:spLocks noGrp="1"/>
          </p:cNvSpPr>
          <p:nvPr>
            <p:ph type="body" sz="quarter" idx="34" hasCustomPrompt="1"/>
          </p:nvPr>
        </p:nvSpPr>
        <p:spPr>
          <a:xfrm>
            <a:off x="7696200" y="49530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29" name="Rectangle 37"/>
          <p:cNvSpPr>
            <a:spLocks noGrp="1"/>
          </p:cNvSpPr>
          <p:nvPr>
            <p:ph type="body" sz="quarter" idx="36" hasCustomPrompt="1"/>
          </p:nvPr>
        </p:nvSpPr>
        <p:spPr>
          <a:xfrm>
            <a:off x="7696200" y="54102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30" name="Rectangle 37"/>
          <p:cNvSpPr>
            <a:spLocks noGrp="1"/>
          </p:cNvSpPr>
          <p:nvPr>
            <p:ph type="body" sz="quarter" idx="37" hasCustomPrompt="1"/>
          </p:nvPr>
        </p:nvSpPr>
        <p:spPr>
          <a:xfrm>
            <a:off x="310896" y="58674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31" name="Rectangle 37"/>
          <p:cNvSpPr>
            <a:spLocks noGrp="1"/>
          </p:cNvSpPr>
          <p:nvPr>
            <p:ph type="body" sz="quarter" idx="38" hasCustomPrompt="1"/>
          </p:nvPr>
        </p:nvSpPr>
        <p:spPr>
          <a:xfrm>
            <a:off x="7696200" y="58674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32" name="Rectangle 32"/>
          <p:cNvSpPr>
            <a:spLocks noGrp="1"/>
          </p:cNvSpPr>
          <p:nvPr>
            <p:ph type="dt" sz="half" idx="39"/>
          </p:nvPr>
        </p:nvSpPr>
        <p:spPr/>
        <p:txBody>
          <a:bodyPr/>
          <a:lstStyle>
            <a:lvl1pPr>
              <a:defRPr sz="1100"/>
            </a:lvl1pPr>
            <a:extLst/>
          </a:lstStyle>
          <a:p>
            <a:pPr algn="r"/>
            <a:fld id="{7350770C-5196-457A-BA08-6734263A347A}" type="datetime1">
              <a:rPr lang="en-US" sz="1100" smtClean="0"/>
              <a:t>2/4/2015</a:t>
            </a:fld>
            <a:endParaRPr lang="en-US" sz="1100" dirty="0"/>
          </a:p>
        </p:txBody>
      </p:sp>
      <p:sp>
        <p:nvSpPr>
          <p:cNvPr id="33" name="Rectangle 33"/>
          <p:cNvSpPr>
            <a:spLocks noGrp="1"/>
          </p:cNvSpPr>
          <p:nvPr>
            <p:ph type="sldNum" sz="quarter" idx="40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34" name="Rectangle 34"/>
          <p:cNvSpPr>
            <a:spLocks noGrp="1"/>
          </p:cNvSpPr>
          <p:nvPr>
            <p:ph type="ftr" sz="quarter" idx="4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9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8077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20F6FAD-E964-4484-8A21-8BCD39A3D111}" type="datetime1">
              <a:rPr lang="en-US" smtClean="0">
                <a:solidFill>
                  <a:prstClr val="black">
                    <a:tint val="65000"/>
                  </a:prstClr>
                </a:solidFill>
              </a:rPr>
              <a:pPr algn="r"/>
              <a:t>2/4/2015</a:t>
            </a:fld>
            <a:endParaRPr lang="en-US" dirty="0"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8" name="Rectangle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118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r"/>
            <a:fld id="{F2DDEFBD-C4B2-431F-9C84-F292A8B651D8}" type="datetime1">
              <a:rPr lang="en-US" smtClean="0">
                <a:solidFill>
                  <a:prstClr val="black">
                    <a:tint val="65000"/>
                  </a:prstClr>
                </a:solidFill>
              </a:rPr>
              <a:pPr algn="r"/>
              <a:t>2/4/2015</a:t>
            </a:fld>
            <a:endParaRPr lang="en-US" dirty="0"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8" name="Rectangl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extLst/>
          </a:lstStyle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394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8077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1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8077200" cy="5638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ectangle 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DEA0C72E-209E-4C3F-9029-537BF7188CEC}" type="datetime1">
              <a:rPr lang="en-US" smtClean="0">
                <a:solidFill>
                  <a:prstClr val="black">
                    <a:tint val="65000"/>
                  </a:prstClr>
                </a:solidFill>
              </a:rPr>
              <a:pPr algn="r"/>
              <a:t>2/4/2015</a:t>
            </a:fld>
            <a:endParaRPr lang="en-US" dirty="0"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10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364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1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9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4416552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5" name="Rectangle 11"/>
          <p:cNvSpPr>
            <a:spLocks noGrp="1"/>
          </p:cNvSpPr>
          <p:nvPr>
            <p:ph sz="quarter" idx="17"/>
          </p:nvPr>
        </p:nvSpPr>
        <p:spPr>
          <a:xfrm>
            <a:off x="4416552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Rectangle 1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pPr algn="r"/>
            <a:fld id="{992FD7C0-3640-4D97-98FC-B8E017F40BF7}" type="datetime1">
              <a:rPr lang="en-US" smtClean="0">
                <a:solidFill>
                  <a:prstClr val="black">
                    <a:tint val="65000"/>
                  </a:prstClr>
                </a:solidFill>
              </a:rPr>
              <a:pPr algn="r"/>
              <a:t>2/4/2015</a:t>
            </a:fld>
            <a:endParaRPr lang="en-US" dirty="0"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16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Rectangle 17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467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: 2 left, 1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8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3017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7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Rectangle 8"/>
          <p:cNvSpPr>
            <a:spLocks noGrp="1"/>
          </p:cNvSpPr>
          <p:nvPr>
            <p:ph type="body" sz="quarter" idx="18" hasCustomPrompt="1"/>
          </p:nvPr>
        </p:nvSpPr>
        <p:spPr>
          <a:xfrm>
            <a:off x="4416552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1" name="Rectangle 11"/>
          <p:cNvSpPr>
            <a:spLocks noGrp="1"/>
          </p:cNvSpPr>
          <p:nvPr>
            <p:ph sz="quarter" idx="19"/>
          </p:nvPr>
        </p:nvSpPr>
        <p:spPr>
          <a:xfrm>
            <a:off x="4416552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Rectangle 1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pPr algn="r"/>
            <a:fld id="{FB19A959-54BB-44E8-81A7-9A42DDE5F3AE}" type="datetime1">
              <a:rPr lang="en-US" smtClean="0">
                <a:solidFill>
                  <a:prstClr val="black">
                    <a:tint val="65000"/>
                  </a:prstClr>
                </a:solidFill>
              </a:rPr>
              <a:pPr algn="r"/>
              <a:t>2/4/2015</a:t>
            </a:fld>
            <a:endParaRPr lang="en-US" dirty="0"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19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Rectangle 22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170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: 1 Left, 2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4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7" name="Rectangle 11"/>
          <p:cNvSpPr>
            <a:spLocks noGrp="1"/>
          </p:cNvSpPr>
          <p:nvPr>
            <p:ph sz="quarter" idx="17"/>
          </p:nvPr>
        </p:nvSpPr>
        <p:spPr>
          <a:xfrm>
            <a:off x="44196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9" name="Rectangle 8"/>
          <p:cNvSpPr>
            <a:spLocks noGrp="1"/>
          </p:cNvSpPr>
          <p:nvPr>
            <p:ph type="body" sz="quarter" idx="18" hasCustomPrompt="1"/>
          </p:nvPr>
        </p:nvSpPr>
        <p:spPr>
          <a:xfrm>
            <a:off x="44165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0" name="Rectangle 11"/>
          <p:cNvSpPr>
            <a:spLocks noGrp="1"/>
          </p:cNvSpPr>
          <p:nvPr>
            <p:ph sz="quarter" idx="19"/>
          </p:nvPr>
        </p:nvSpPr>
        <p:spPr>
          <a:xfrm>
            <a:off x="44165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Rectangle 21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pPr algn="r"/>
            <a:fld id="{5AA3DB7C-5E45-49E9-8FA8-F7D594771B3B}" type="datetime1">
              <a:rPr lang="en-US" smtClean="0">
                <a:solidFill>
                  <a:prstClr val="black">
                    <a:tint val="65000"/>
                  </a:prstClr>
                </a:solidFill>
              </a:rPr>
              <a:pPr algn="r"/>
              <a:t>2/4/2015</a:t>
            </a:fld>
            <a:endParaRPr lang="en-US" dirty="0"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22" name="Rectangle 2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Rectangle 23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068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: 1 Top, 2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8077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5" name="Rectangle 11"/>
          <p:cNvSpPr>
            <a:spLocks noGrp="1"/>
          </p:cNvSpPr>
          <p:nvPr>
            <p:ph sz="quarter" idx="15"/>
          </p:nvPr>
        </p:nvSpPr>
        <p:spPr>
          <a:xfrm>
            <a:off x="301752" y="609600"/>
            <a:ext cx="8074152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3017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8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20" hasCustomPrompt="1"/>
          </p:nvPr>
        </p:nvSpPr>
        <p:spPr>
          <a:xfrm>
            <a:off x="44165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3" name="Rectangle 11"/>
          <p:cNvSpPr>
            <a:spLocks noGrp="1"/>
          </p:cNvSpPr>
          <p:nvPr>
            <p:ph sz="quarter" idx="21"/>
          </p:nvPr>
        </p:nvSpPr>
        <p:spPr>
          <a:xfrm>
            <a:off x="44165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Rectangle 19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extLst/>
          </a:lstStyle>
          <a:p>
            <a:pPr algn="r"/>
            <a:fld id="{983F782A-6A55-4F8A-859B-B4FB394C7189}" type="datetime1">
              <a:rPr lang="en-US" smtClean="0">
                <a:solidFill>
                  <a:prstClr val="black">
                    <a:tint val="65000"/>
                  </a:prstClr>
                </a:solidFill>
              </a:rPr>
              <a:pPr algn="r"/>
              <a:t>2/4/2015</a:t>
            </a:fld>
            <a:endParaRPr lang="en-US" dirty="0"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extLst/>
          </a:lstStyle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Rectangle 22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013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7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3017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0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18" hasCustomPrompt="1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4" name="Rectangle 11"/>
          <p:cNvSpPr>
            <a:spLocks noGrp="1"/>
          </p:cNvSpPr>
          <p:nvPr>
            <p:ph sz="quarter" idx="19"/>
          </p:nvPr>
        </p:nvSpPr>
        <p:spPr>
          <a:xfrm>
            <a:off x="44196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20" hasCustomPrompt="1"/>
          </p:nvPr>
        </p:nvSpPr>
        <p:spPr>
          <a:xfrm>
            <a:off x="44165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6" name="Rectangle 11"/>
          <p:cNvSpPr>
            <a:spLocks noGrp="1"/>
          </p:cNvSpPr>
          <p:nvPr>
            <p:ph sz="quarter" idx="21"/>
          </p:nvPr>
        </p:nvSpPr>
        <p:spPr>
          <a:xfrm>
            <a:off x="44165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Rectangle 23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extLst/>
          </a:lstStyle>
          <a:p>
            <a:pPr algn="r"/>
            <a:fld id="{BB6AB02B-1E1F-4402-A673-3776DD03ED3E}" type="datetime1">
              <a:rPr lang="en-US" smtClean="0">
                <a:solidFill>
                  <a:prstClr val="black">
                    <a:tint val="65000"/>
                  </a:prstClr>
                </a:solidFill>
              </a:rPr>
              <a:pPr algn="r"/>
              <a:t>2/4/2015</a:t>
            </a:fld>
            <a:endParaRPr lang="en-US" dirty="0"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27" name="Rectangle 2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extLst/>
          </a:lstStyle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" name="Rectangle 28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692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: 1 Left, 3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8" name="Rectangle 11"/>
          <p:cNvSpPr>
            <a:spLocks noGrp="1"/>
          </p:cNvSpPr>
          <p:nvPr>
            <p:ph sz="quarter" idx="16"/>
          </p:nvPr>
        </p:nvSpPr>
        <p:spPr>
          <a:xfrm>
            <a:off x="4419600" y="609600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0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Rectangle 8"/>
          <p:cNvSpPr>
            <a:spLocks noGrp="1"/>
          </p:cNvSpPr>
          <p:nvPr>
            <p:ph type="body" sz="quarter" idx="17" hasCustomPrompt="1"/>
          </p:nvPr>
        </p:nvSpPr>
        <p:spPr>
          <a:xfrm>
            <a:off x="4416552" y="234086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3" name="Rectangle 11"/>
          <p:cNvSpPr>
            <a:spLocks noGrp="1"/>
          </p:cNvSpPr>
          <p:nvPr>
            <p:ph sz="quarter" idx="18"/>
          </p:nvPr>
        </p:nvSpPr>
        <p:spPr>
          <a:xfrm>
            <a:off x="4416552" y="256946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4419600" y="429158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5" name="Rectangle 11"/>
          <p:cNvSpPr>
            <a:spLocks noGrp="1"/>
          </p:cNvSpPr>
          <p:nvPr>
            <p:ph sz="quarter" idx="20"/>
          </p:nvPr>
        </p:nvSpPr>
        <p:spPr>
          <a:xfrm>
            <a:off x="4419600" y="452018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Rectangle 17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extLst/>
          </a:lstStyle>
          <a:p>
            <a:pPr algn="r"/>
            <a:fld id="{BFB02176-3396-4AE3-B8D4-7F467E82EB3A}" type="datetime1">
              <a:rPr lang="en-US" smtClean="0">
                <a:solidFill>
                  <a:prstClr val="black">
                    <a:tint val="65000"/>
                  </a:prstClr>
                </a:solidFill>
              </a:rPr>
              <a:pPr algn="r"/>
              <a:t>2/4/2015</a:t>
            </a:fld>
            <a:endParaRPr lang="en-US" dirty="0"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extLst/>
          </a:lstStyle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96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: 3 Left, 1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4416552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1" name="Rectangle 11"/>
          <p:cNvSpPr>
            <a:spLocks noGrp="1"/>
          </p:cNvSpPr>
          <p:nvPr>
            <p:ph sz="quarter" idx="15"/>
          </p:nvPr>
        </p:nvSpPr>
        <p:spPr>
          <a:xfrm>
            <a:off x="4416552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0" name="Rectangle 11"/>
          <p:cNvSpPr>
            <a:spLocks noGrp="1"/>
          </p:cNvSpPr>
          <p:nvPr>
            <p:ph sz="quarter" idx="16"/>
          </p:nvPr>
        </p:nvSpPr>
        <p:spPr>
          <a:xfrm>
            <a:off x="304800" y="609600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7" hasCustomPrompt="1"/>
          </p:nvPr>
        </p:nvSpPr>
        <p:spPr>
          <a:xfrm>
            <a:off x="301752" y="234086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4" name="Rectangle 11"/>
          <p:cNvSpPr>
            <a:spLocks noGrp="1"/>
          </p:cNvSpPr>
          <p:nvPr>
            <p:ph sz="quarter" idx="18"/>
          </p:nvPr>
        </p:nvSpPr>
        <p:spPr>
          <a:xfrm>
            <a:off x="301752" y="256946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429158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6" name="Rectangle 11"/>
          <p:cNvSpPr>
            <a:spLocks noGrp="1"/>
          </p:cNvSpPr>
          <p:nvPr>
            <p:ph sz="quarter" idx="20"/>
          </p:nvPr>
        </p:nvSpPr>
        <p:spPr>
          <a:xfrm>
            <a:off x="304800" y="452018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Rectangle 17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extLst/>
          </a:lstStyle>
          <a:p>
            <a:pPr algn="r"/>
            <a:fld id="{B6E73209-3298-4666-BEC1-91D32832EE0A}" type="datetime1">
              <a:rPr lang="en-US" smtClean="0">
                <a:solidFill>
                  <a:prstClr val="black">
                    <a:tint val="65000"/>
                  </a:prstClr>
                </a:solidFill>
              </a:rPr>
              <a:pPr algn="r"/>
              <a:t>2/4/2015</a:t>
            </a:fld>
            <a:endParaRPr lang="en-US" dirty="0"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19" name="Rectangle 1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extLst/>
          </a:lstStyle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916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038600"/>
            <a:ext cx="9144000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8600" y="4114800"/>
            <a:ext cx="7239000" cy="533400"/>
          </a:xfrm>
          <a:noFill/>
        </p:spPr>
        <p:txBody>
          <a:bodyPr vert="horz"/>
          <a:lstStyle>
            <a:lvl1pPr algn="l">
              <a:defRPr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1600200" cy="304800"/>
          </a:xfrm>
        </p:spPr>
        <p:txBody>
          <a:bodyPr anchor="ctr"/>
          <a:lstStyle>
            <a:lvl1pPr algn="l">
              <a:defRPr>
                <a:solidFill>
                  <a:srgbClr val="A0A0A0"/>
                </a:solidFill>
              </a:defRPr>
            </a:lvl1pPr>
            <a:extLst/>
          </a:lstStyle>
          <a:p>
            <a:fld id="{2D8D4153-3877-4F1C-8C9F-D6E4C284705C}" type="datetime1">
              <a:rPr lang="en-US" smtClean="0"/>
              <a:t>2/4/2015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2705100" y="6477000"/>
            <a:ext cx="37338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extLst/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477000" y="6477000"/>
            <a:ext cx="1021080" cy="304800"/>
          </a:xfr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pic>
        <p:nvPicPr>
          <p:cNvPr id="10" name="Rectangle 9"/>
          <p:cNvPicPr>
            <a:picLocks noChangeAspect="1"/>
          </p:cNvPicPr>
          <p:nvPr/>
        </p:nvPicPr>
        <p:blipFill>
          <a:blip r:embed="rId2">
            <a:duotone>
              <a:schemeClr val="accent4"/>
              <a:srgbClr val="FFFFFF"/>
            </a:duotone>
          </a:blip>
          <a:stretch>
            <a:fillRect/>
          </a:stretch>
        </p:blipFill>
        <p:spPr>
          <a:xfrm>
            <a:off x="7601712" y="6239256"/>
            <a:ext cx="838200" cy="6160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 userDrawn="1"/>
        </p:nvSpPr>
        <p:spPr>
          <a:xfrm>
            <a:off x="0" y="4645880"/>
            <a:ext cx="9144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2 Left, 3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4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3017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6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9" name="Rectangle 11"/>
          <p:cNvSpPr>
            <a:spLocks noGrp="1"/>
          </p:cNvSpPr>
          <p:nvPr>
            <p:ph sz="quarter" idx="18"/>
          </p:nvPr>
        </p:nvSpPr>
        <p:spPr>
          <a:xfrm>
            <a:off x="4419600" y="609600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1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4416552" y="234086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32" name="Rectangle 11"/>
          <p:cNvSpPr>
            <a:spLocks noGrp="1"/>
          </p:cNvSpPr>
          <p:nvPr>
            <p:ph sz="quarter" idx="20"/>
          </p:nvPr>
        </p:nvSpPr>
        <p:spPr>
          <a:xfrm>
            <a:off x="4416552" y="256946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3" name="Rectangle 8"/>
          <p:cNvSpPr>
            <a:spLocks noGrp="1"/>
          </p:cNvSpPr>
          <p:nvPr>
            <p:ph type="body" sz="quarter" idx="21" hasCustomPrompt="1"/>
          </p:nvPr>
        </p:nvSpPr>
        <p:spPr>
          <a:xfrm>
            <a:off x="4419600" y="429158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34" name="Rectangle 11"/>
          <p:cNvSpPr>
            <a:spLocks noGrp="1"/>
          </p:cNvSpPr>
          <p:nvPr>
            <p:ph sz="quarter" idx="22"/>
          </p:nvPr>
        </p:nvSpPr>
        <p:spPr>
          <a:xfrm>
            <a:off x="4419600" y="452018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Rectangle 16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extLst/>
          </a:lstStyle>
          <a:p>
            <a:pPr algn="r"/>
            <a:fld id="{D283A35C-4D37-442B-89A4-F0B02EF2C17C}" type="datetime1">
              <a:rPr lang="en-US" smtClean="0">
                <a:solidFill>
                  <a:prstClr val="black">
                    <a:tint val="65000"/>
                  </a:prstClr>
                </a:solidFill>
              </a:rPr>
              <a:pPr algn="r"/>
              <a:t>2/4/2015</a:t>
            </a:fld>
            <a:endParaRPr lang="en-US" dirty="0"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17" name="Rectangle 1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extLst/>
          </a:lstStyle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0550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3 Left, 2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307848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2" name="Rectangle 11"/>
          <p:cNvSpPr>
            <a:spLocks noGrp="1"/>
          </p:cNvSpPr>
          <p:nvPr>
            <p:ph sz="quarter" idx="16"/>
          </p:nvPr>
        </p:nvSpPr>
        <p:spPr>
          <a:xfrm>
            <a:off x="307848" y="609600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17" hasCustomPrompt="1"/>
          </p:nvPr>
        </p:nvSpPr>
        <p:spPr>
          <a:xfrm>
            <a:off x="304800" y="234086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6" name="Rectangle 11"/>
          <p:cNvSpPr>
            <a:spLocks noGrp="1"/>
          </p:cNvSpPr>
          <p:nvPr>
            <p:ph sz="quarter" idx="18"/>
          </p:nvPr>
        </p:nvSpPr>
        <p:spPr>
          <a:xfrm>
            <a:off x="304800" y="256946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307848" y="429158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8" name="Rectangle 11"/>
          <p:cNvSpPr>
            <a:spLocks noGrp="1"/>
          </p:cNvSpPr>
          <p:nvPr>
            <p:ph sz="quarter" idx="20"/>
          </p:nvPr>
        </p:nvSpPr>
        <p:spPr>
          <a:xfrm>
            <a:off x="307848" y="452018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8"/>
          <p:cNvSpPr>
            <a:spLocks noGrp="1"/>
          </p:cNvSpPr>
          <p:nvPr>
            <p:ph type="body" sz="quarter" idx="21" hasCustomPrompt="1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3" name="Rectangle 11"/>
          <p:cNvSpPr>
            <a:spLocks noGrp="1"/>
          </p:cNvSpPr>
          <p:nvPr>
            <p:ph sz="quarter" idx="22"/>
          </p:nvPr>
        </p:nvSpPr>
        <p:spPr>
          <a:xfrm>
            <a:off x="44196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23" hasCustomPrompt="1"/>
          </p:nvPr>
        </p:nvSpPr>
        <p:spPr>
          <a:xfrm>
            <a:off x="44165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6" name="Rectangle 11"/>
          <p:cNvSpPr>
            <a:spLocks noGrp="1"/>
          </p:cNvSpPr>
          <p:nvPr>
            <p:ph sz="quarter" idx="24"/>
          </p:nvPr>
        </p:nvSpPr>
        <p:spPr>
          <a:xfrm>
            <a:off x="44165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Rectangle 17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pPr algn="r"/>
            <a:fld id="{DB169CE6-BC3B-48F2-AF09-9A3CA8A499B3}" type="datetime1">
              <a:rPr lang="en-US" smtClean="0">
                <a:solidFill>
                  <a:prstClr val="black">
                    <a:tint val="65000"/>
                  </a:prstClr>
                </a:solidFill>
              </a:rPr>
              <a:pPr algn="r"/>
              <a:t>2/4/2015</a:t>
            </a:fld>
            <a:endParaRPr lang="en-US" dirty="0"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Rectangle 23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91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bs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Rectangle 6"/>
          <p:cNvSpPr/>
          <p:nvPr/>
        </p:nvSpPr>
        <p:spPr>
          <a:xfrm>
            <a:off x="1371600" y="14478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1371600" y="38862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Rectangle 6"/>
          <p:cNvSpPr/>
          <p:nvPr/>
        </p:nvSpPr>
        <p:spPr>
          <a:xfrm>
            <a:off x="3505200" y="14478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Rectangle 6"/>
          <p:cNvSpPr/>
          <p:nvPr/>
        </p:nvSpPr>
        <p:spPr>
          <a:xfrm>
            <a:off x="3505200" y="38862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Rectangle 6"/>
          <p:cNvSpPr/>
          <p:nvPr/>
        </p:nvSpPr>
        <p:spPr>
          <a:xfrm>
            <a:off x="5638800" y="14478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6"/>
          <p:cNvSpPr/>
          <p:nvPr/>
        </p:nvSpPr>
        <p:spPr>
          <a:xfrm>
            <a:off x="5638800" y="38862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Rectangle 10"/>
          <p:cNvSpPr>
            <a:spLocks noGrp="1"/>
          </p:cNvSpPr>
          <p:nvPr>
            <p:ph type="pic" sz="quarter" idx="13" hasCustomPrompt="1"/>
          </p:nvPr>
        </p:nvSpPr>
        <p:spPr>
          <a:xfrm>
            <a:off x="1524000" y="16002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19" name="Rectangle 10"/>
          <p:cNvSpPr>
            <a:spLocks noGrp="1"/>
          </p:cNvSpPr>
          <p:nvPr>
            <p:ph type="pic" sz="quarter" idx="29" hasCustomPrompt="1"/>
          </p:nvPr>
        </p:nvSpPr>
        <p:spPr>
          <a:xfrm>
            <a:off x="1524000" y="40386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27" name="Rectangle 10"/>
          <p:cNvSpPr>
            <a:spLocks noGrp="1"/>
          </p:cNvSpPr>
          <p:nvPr>
            <p:ph type="pic" sz="quarter" idx="17" hasCustomPrompt="1"/>
          </p:nvPr>
        </p:nvSpPr>
        <p:spPr>
          <a:xfrm>
            <a:off x="3657600" y="16002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pic" sz="quarter" idx="30" hasCustomPrompt="1"/>
          </p:nvPr>
        </p:nvSpPr>
        <p:spPr>
          <a:xfrm>
            <a:off x="3657600" y="40386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4" name="Rectangle 10"/>
          <p:cNvSpPr>
            <a:spLocks noGrp="1"/>
          </p:cNvSpPr>
          <p:nvPr>
            <p:ph type="pic" sz="quarter" idx="21" hasCustomPrompt="1"/>
          </p:nvPr>
        </p:nvSpPr>
        <p:spPr>
          <a:xfrm>
            <a:off x="5791200" y="16002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15" name="Rectangle 10"/>
          <p:cNvSpPr>
            <a:spLocks noGrp="1"/>
          </p:cNvSpPr>
          <p:nvPr>
            <p:ph type="pic" sz="quarter" idx="31" hasCustomPrompt="1"/>
          </p:nvPr>
        </p:nvSpPr>
        <p:spPr>
          <a:xfrm>
            <a:off x="5791200" y="40386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7" name="Rectangl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28956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28" name="Rectangle 12"/>
          <p:cNvSpPr>
            <a:spLocks noGrp="1"/>
          </p:cNvSpPr>
          <p:nvPr>
            <p:ph type="body" sz="quarter" idx="33" hasCustomPrompt="1"/>
          </p:nvPr>
        </p:nvSpPr>
        <p:spPr>
          <a:xfrm>
            <a:off x="1524000" y="53340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30" name="Rectangle 12"/>
          <p:cNvSpPr>
            <a:spLocks noGrp="1"/>
          </p:cNvSpPr>
          <p:nvPr>
            <p:ph type="body" sz="quarter" idx="18" hasCustomPrompt="1"/>
          </p:nvPr>
        </p:nvSpPr>
        <p:spPr>
          <a:xfrm>
            <a:off x="3657600" y="28956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body" sz="quarter" idx="34" hasCustomPrompt="1"/>
          </p:nvPr>
        </p:nvSpPr>
        <p:spPr>
          <a:xfrm>
            <a:off x="3657600" y="53340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14" name="Rectangle 12"/>
          <p:cNvSpPr>
            <a:spLocks noGrp="1"/>
          </p:cNvSpPr>
          <p:nvPr>
            <p:ph type="body" sz="quarter" idx="22" hasCustomPrompt="1"/>
          </p:nvPr>
        </p:nvSpPr>
        <p:spPr>
          <a:xfrm>
            <a:off x="5791200" y="28956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2" name="Rectangle 12"/>
          <p:cNvSpPr>
            <a:spLocks noGrp="1"/>
          </p:cNvSpPr>
          <p:nvPr>
            <p:ph type="body" sz="quarter" idx="35" hasCustomPrompt="1"/>
          </p:nvPr>
        </p:nvSpPr>
        <p:spPr>
          <a:xfrm>
            <a:off x="5791200" y="53340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44" name="Rectangl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2004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5" name="Rectangle 11"/>
          <p:cNvSpPr>
            <a:spLocks noGrp="1"/>
          </p:cNvSpPr>
          <p:nvPr>
            <p:ph type="body" sz="quarter" idx="37" hasCustomPrompt="1"/>
          </p:nvPr>
        </p:nvSpPr>
        <p:spPr>
          <a:xfrm>
            <a:off x="1524000" y="56388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4" name="Rectangle 11"/>
          <p:cNvSpPr>
            <a:spLocks noGrp="1"/>
          </p:cNvSpPr>
          <p:nvPr>
            <p:ph type="body" sz="quarter" idx="19" hasCustomPrompt="1"/>
          </p:nvPr>
        </p:nvSpPr>
        <p:spPr>
          <a:xfrm>
            <a:off x="3657600" y="32004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40" name="Rectangle 11"/>
          <p:cNvSpPr>
            <a:spLocks noGrp="1"/>
          </p:cNvSpPr>
          <p:nvPr>
            <p:ph type="body" sz="quarter" idx="38" hasCustomPrompt="1"/>
          </p:nvPr>
        </p:nvSpPr>
        <p:spPr>
          <a:xfrm>
            <a:off x="3657600" y="56388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8" name="Rectangle 11"/>
          <p:cNvSpPr>
            <a:spLocks noGrp="1"/>
          </p:cNvSpPr>
          <p:nvPr>
            <p:ph type="body" sz="quarter" idx="23" hasCustomPrompt="1"/>
          </p:nvPr>
        </p:nvSpPr>
        <p:spPr>
          <a:xfrm>
            <a:off x="5791200" y="32004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3" name="Rectangle 11"/>
          <p:cNvSpPr>
            <a:spLocks noGrp="1"/>
          </p:cNvSpPr>
          <p:nvPr>
            <p:ph type="body" sz="quarter" idx="39" hasCustomPrompt="1"/>
          </p:nvPr>
        </p:nvSpPr>
        <p:spPr>
          <a:xfrm>
            <a:off x="5791200" y="56388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5" name="Rectangle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2860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56" name="Rectangle 14"/>
          <p:cNvSpPr>
            <a:spLocks noGrp="1"/>
          </p:cNvSpPr>
          <p:nvPr>
            <p:ph type="body" sz="quarter" idx="41" hasCustomPrompt="1"/>
          </p:nvPr>
        </p:nvSpPr>
        <p:spPr>
          <a:xfrm>
            <a:off x="1524000" y="47244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62" name="Rectangle 14"/>
          <p:cNvSpPr>
            <a:spLocks noGrp="1"/>
          </p:cNvSpPr>
          <p:nvPr>
            <p:ph type="body" sz="quarter" idx="20" hasCustomPrompt="1"/>
          </p:nvPr>
        </p:nvSpPr>
        <p:spPr>
          <a:xfrm>
            <a:off x="3657600" y="22860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37" name="Rectangle 14"/>
          <p:cNvSpPr>
            <a:spLocks noGrp="1"/>
          </p:cNvSpPr>
          <p:nvPr>
            <p:ph type="body" sz="quarter" idx="42" hasCustomPrompt="1"/>
          </p:nvPr>
        </p:nvSpPr>
        <p:spPr>
          <a:xfrm>
            <a:off x="3657600" y="47244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41" name="Rectangle 14"/>
          <p:cNvSpPr>
            <a:spLocks noGrp="1"/>
          </p:cNvSpPr>
          <p:nvPr>
            <p:ph type="body" sz="quarter" idx="24" hasCustomPrompt="1"/>
          </p:nvPr>
        </p:nvSpPr>
        <p:spPr>
          <a:xfrm>
            <a:off x="5791200" y="22860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52" name="Rectangle 14"/>
          <p:cNvSpPr>
            <a:spLocks noGrp="1"/>
          </p:cNvSpPr>
          <p:nvPr>
            <p:ph type="body" sz="quarter" idx="43" hasCustomPrompt="1"/>
          </p:nvPr>
        </p:nvSpPr>
        <p:spPr>
          <a:xfrm>
            <a:off x="5791200" y="47244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39" name="Rectangle 51"/>
          <p:cNvSpPr>
            <a:spLocks noGrp="1"/>
          </p:cNvSpPr>
          <p:nvPr>
            <p:ph type="body" sz="quarter" idx="46"/>
          </p:nvPr>
        </p:nvSpPr>
        <p:spPr>
          <a:xfrm>
            <a:off x="304800" y="381000"/>
            <a:ext cx="8077200" cy="838200"/>
          </a:xfrm>
        </p:spPr>
        <p:txBody>
          <a:bodyPr/>
          <a:lstStyle>
            <a:lvl1pPr>
              <a:defRPr sz="120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Rectangle 42"/>
          <p:cNvSpPr>
            <a:spLocks noGrp="1"/>
          </p:cNvSpPr>
          <p:nvPr>
            <p:ph type="dt" sz="half" idx="47"/>
          </p:nvPr>
        </p:nvSpPr>
        <p:spPr/>
        <p:txBody>
          <a:bodyPr/>
          <a:lstStyle>
            <a:extLst/>
          </a:lstStyle>
          <a:p>
            <a:pPr algn="r"/>
            <a:fld id="{1A645895-3119-4C90-A2BF-A8921040ED03}" type="datetime1">
              <a:rPr lang="en-US" smtClean="0">
                <a:solidFill>
                  <a:prstClr val="black">
                    <a:tint val="65000"/>
                  </a:prstClr>
                </a:solidFill>
              </a:rPr>
              <a:pPr algn="r"/>
              <a:t>2/4/2015</a:t>
            </a:fld>
            <a:endParaRPr lang="en-US" dirty="0"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43" name="Rectangle 43"/>
          <p:cNvSpPr>
            <a:spLocks noGrp="1"/>
          </p:cNvSpPr>
          <p:nvPr>
            <p:ph type="sldNum" sz="quarter" idx="48"/>
          </p:nvPr>
        </p:nvSpPr>
        <p:spPr/>
        <p:txBody>
          <a:bodyPr/>
          <a:lstStyle>
            <a:extLst/>
          </a:lstStyle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5" name="Rectangle 45"/>
          <p:cNvSpPr>
            <a:spLocks noGrp="1"/>
          </p:cNvSpPr>
          <p:nvPr>
            <p:ph type="ftr" sz="quarter" idx="4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713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9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8077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20F6FAD-E964-4484-8A21-8BCD39A3D111}" type="datetime1">
              <a:rPr lang="en-US" smtClean="0"/>
              <a:t>2/4/2015</a:t>
            </a:fld>
            <a:endParaRPr lang="en-US" dirty="0"/>
          </a:p>
        </p:txBody>
      </p:sp>
      <p:sp>
        <p:nvSpPr>
          <p:cNvPr id="8" name="Rectangle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9" name="Rectangle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r"/>
            <a:fld id="{F2DDEFBD-C4B2-431F-9C84-F292A8B651D8}" type="datetime1">
              <a:rPr lang="en-US" smtClean="0"/>
              <a:t>2/4/2015</a:t>
            </a:fld>
            <a:endParaRPr lang="en-US" dirty="0"/>
          </a:p>
        </p:txBody>
      </p:sp>
      <p:sp>
        <p:nvSpPr>
          <p:cNvPr id="8" name="Rectangl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9" name="Rectangle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8077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1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8077200" cy="5638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ectangle 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DEA0C72E-209E-4C3F-9029-537BF7188CEC}" type="datetime1">
              <a:rPr lang="en-US" smtClean="0"/>
              <a:t>2/4/2015</a:t>
            </a:fld>
            <a:endParaRPr lang="en-US" dirty="0"/>
          </a:p>
        </p:txBody>
      </p:sp>
      <p:sp>
        <p:nvSpPr>
          <p:cNvPr id="10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1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9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4416552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5" name="Rectangle 11"/>
          <p:cNvSpPr>
            <a:spLocks noGrp="1"/>
          </p:cNvSpPr>
          <p:nvPr>
            <p:ph sz="quarter" idx="17"/>
          </p:nvPr>
        </p:nvSpPr>
        <p:spPr>
          <a:xfrm>
            <a:off x="4416552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Rectangle 1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pPr algn="r"/>
            <a:fld id="{992FD7C0-3640-4D97-98FC-B8E017F40BF7}" type="datetime1">
              <a:rPr lang="en-US" smtClean="0"/>
              <a:t>2/4/2015</a:t>
            </a:fld>
            <a:endParaRPr lang="en-US" dirty="0"/>
          </a:p>
        </p:txBody>
      </p:sp>
      <p:sp>
        <p:nvSpPr>
          <p:cNvPr id="16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17" name="Rectangle 17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: 2 left, 1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8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3017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7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Rectangle 8"/>
          <p:cNvSpPr>
            <a:spLocks noGrp="1"/>
          </p:cNvSpPr>
          <p:nvPr>
            <p:ph type="body" sz="quarter" idx="18" hasCustomPrompt="1"/>
          </p:nvPr>
        </p:nvSpPr>
        <p:spPr>
          <a:xfrm>
            <a:off x="4416552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1" name="Rectangle 11"/>
          <p:cNvSpPr>
            <a:spLocks noGrp="1"/>
          </p:cNvSpPr>
          <p:nvPr>
            <p:ph sz="quarter" idx="19"/>
          </p:nvPr>
        </p:nvSpPr>
        <p:spPr>
          <a:xfrm>
            <a:off x="4416552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Rectangle 1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pPr algn="r"/>
            <a:fld id="{FB19A959-54BB-44E8-81A7-9A42DDE5F3AE}" type="datetime1">
              <a:rPr lang="en-US" smtClean="0"/>
              <a:t>2/4/2015</a:t>
            </a:fld>
            <a:endParaRPr lang="en-US" dirty="0"/>
          </a:p>
        </p:txBody>
      </p:sp>
      <p:sp>
        <p:nvSpPr>
          <p:cNvPr id="19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22" name="Rectangle 22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: 1 Left, 2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4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7" name="Rectangle 11"/>
          <p:cNvSpPr>
            <a:spLocks noGrp="1"/>
          </p:cNvSpPr>
          <p:nvPr>
            <p:ph sz="quarter" idx="17"/>
          </p:nvPr>
        </p:nvSpPr>
        <p:spPr>
          <a:xfrm>
            <a:off x="44196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9" name="Rectangle 8"/>
          <p:cNvSpPr>
            <a:spLocks noGrp="1"/>
          </p:cNvSpPr>
          <p:nvPr>
            <p:ph type="body" sz="quarter" idx="18" hasCustomPrompt="1"/>
          </p:nvPr>
        </p:nvSpPr>
        <p:spPr>
          <a:xfrm>
            <a:off x="44165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0" name="Rectangle 11"/>
          <p:cNvSpPr>
            <a:spLocks noGrp="1"/>
          </p:cNvSpPr>
          <p:nvPr>
            <p:ph sz="quarter" idx="19"/>
          </p:nvPr>
        </p:nvSpPr>
        <p:spPr>
          <a:xfrm>
            <a:off x="44165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Rectangle 21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pPr algn="r"/>
            <a:fld id="{5AA3DB7C-5E45-49E9-8FA8-F7D594771B3B}" type="datetime1">
              <a:rPr lang="en-US" smtClean="0"/>
              <a:t>2/4/2015</a:t>
            </a:fld>
            <a:endParaRPr lang="en-US" dirty="0"/>
          </a:p>
        </p:txBody>
      </p:sp>
      <p:sp>
        <p:nvSpPr>
          <p:cNvPr id="22" name="Rectangle 2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23" name="Rectangle 23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/>
          <p:nvPr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 vert="vert"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304800" y="381000"/>
            <a:ext cx="8077200" cy="58674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 vert="horz"/>
          <a:lstStyle>
            <a:lvl1pPr algn="ctr">
              <a:defRPr sz="1000">
                <a:solidFill>
                  <a:schemeClr val="tx1">
                    <a:tint val="65000"/>
                  </a:schemeClr>
                </a:solidFill>
              </a:defRPr>
            </a:lvl1pPr>
            <a:extLst/>
          </a:lstStyle>
          <a:p>
            <a:pPr algn="r"/>
            <a:fld id="{98EDEE45-A664-4212-B820-E468C5307473}" type="datetime1">
              <a:rPr lang="en-US" smtClean="0"/>
              <a:t>2/4/2015</a:t>
            </a:fld>
            <a:endParaRPr lang="en-US" sz="1000" dirty="0">
              <a:solidFill>
                <a:schemeClr val="tx1">
                  <a:tint val="65000"/>
                </a:schemeClr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</p:nvPr>
        </p:nvSpPr>
        <p:spPr>
          <a:xfrm>
            <a:off x="6504432" y="6473952"/>
            <a:ext cx="990600" cy="304800"/>
          </a:xfrm>
          <a:prstGeom prst="rect">
            <a:avLst/>
          </a:prstGeom>
        </p:spPr>
        <p:txBody>
          <a:bodyPr vert="horz" anchor="ctr"/>
          <a:lstStyle>
            <a:lvl1pPr algn="r">
              <a:defRPr sz="1000"/>
            </a:lvl1pPr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76200" cy="6858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3"/>
          </p:nvPr>
        </p:nvSpPr>
        <p:spPr>
          <a:xfrm>
            <a:off x="2705100" y="6477000"/>
            <a:ext cx="3733800" cy="304800"/>
          </a:xfrm>
          <a:prstGeom prst="rect">
            <a:avLst/>
          </a:prstGeom>
        </p:spPr>
        <p:txBody>
          <a:bodyPr vert="horz" anchor="ctr"/>
          <a:lstStyle>
            <a:lvl1pPr algn="ctr">
              <a:defRPr sz="1000">
                <a:solidFill>
                  <a:sysClr val="windowText" lastClr="000000"/>
                </a:solidFill>
              </a:defRPr>
            </a:lvl1pPr>
            <a:extLst/>
          </a:lstStyle>
          <a:p>
            <a:endParaRPr lang="en-US" sz="1000" dirty="0">
              <a:solidFill>
                <a:sysClr val="windowText" lastClr="000000"/>
              </a:solidFill>
            </a:endParaRPr>
          </a:p>
        </p:txBody>
      </p:sp>
      <p:pic>
        <p:nvPicPr>
          <p:cNvPr id="24" name="ContosoLogo.jpg"/>
          <p:cNvPicPr>
            <a:picLocks noChangeAspect="1"/>
          </p:cNvPicPr>
          <p:nvPr/>
        </p:nvPicPr>
        <p:blipFill>
          <a:blip r:embed="rId18">
            <a:duotone>
              <a:schemeClr val="accent4"/>
              <a:srgbClr val="FFFFFF"/>
            </a:duotone>
          </a:blip>
          <a:stretch>
            <a:fillRect/>
          </a:stretch>
        </p:blipFill>
        <p:spPr>
          <a:xfrm>
            <a:off x="7601712" y="6239256"/>
            <a:ext cx="838200" cy="61607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3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4" r:id="rId16"/>
  </p:sldLayoutIdLst>
  <p:hf hdr="0" ftr="0" dt="0"/>
  <p:txStyles>
    <p:titleStyle>
      <a:lvl1pPr algn="l" rtl="0" eaLnBrk="1" latinLnBrk="0" hangingPunct="1">
        <a:spcBef>
          <a:spcPct val="0"/>
        </a:spcBef>
        <a:buNone/>
        <a:defRPr sz="2400" cap="small" spc="0" baseline="0">
          <a:solidFill>
            <a:schemeClr val="bg1"/>
          </a:solidFill>
          <a:latin typeface="+mj-lt"/>
          <a:ea typeface="+mj-ea"/>
          <a:cs typeface="+mj-cs"/>
        </a:defRPr>
      </a:lvl1pPr>
      <a:extLst/>
    </p:titleStyle>
    <p:bodyStyle>
      <a:lvl1pPr marL="0" marR="0" indent="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/>
          <p:nvPr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 vert="vert"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304800" y="381000"/>
            <a:ext cx="8077200" cy="58674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 vert="horz"/>
          <a:lstStyle>
            <a:lvl1pPr algn="ctr">
              <a:defRPr sz="1000">
                <a:solidFill>
                  <a:schemeClr val="tx1">
                    <a:tint val="65000"/>
                  </a:schemeClr>
                </a:solidFill>
              </a:defRPr>
            </a:lvl1pPr>
            <a:extLst/>
          </a:lstStyle>
          <a:p>
            <a:pPr algn="r"/>
            <a:fld id="{98EDEE45-A664-4212-B820-E468C5307473}" type="datetime1">
              <a:rPr lang="en-US" smtClean="0">
                <a:solidFill>
                  <a:prstClr val="black">
                    <a:tint val="65000"/>
                  </a:prstClr>
                </a:solidFill>
              </a:rPr>
              <a:pPr algn="r"/>
              <a:t>2/4/2015</a:t>
            </a:fld>
            <a:endParaRPr lang="en-US" dirty="0"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</p:nvPr>
        </p:nvSpPr>
        <p:spPr>
          <a:xfrm>
            <a:off x="6504432" y="6473952"/>
            <a:ext cx="990600" cy="304800"/>
          </a:xfrm>
          <a:prstGeom prst="rect">
            <a:avLst/>
          </a:prstGeom>
        </p:spPr>
        <p:txBody>
          <a:bodyPr vert="horz" anchor="ctr"/>
          <a:lstStyle>
            <a:lvl1pPr algn="r">
              <a:defRPr sz="1000"/>
            </a:lvl1pPr>
            <a:extLst/>
          </a:lstStyle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76200" cy="6858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3"/>
          </p:nvPr>
        </p:nvSpPr>
        <p:spPr>
          <a:xfrm>
            <a:off x="2705100" y="6477000"/>
            <a:ext cx="3733800" cy="304800"/>
          </a:xfrm>
          <a:prstGeom prst="rect">
            <a:avLst/>
          </a:prstGeom>
        </p:spPr>
        <p:txBody>
          <a:bodyPr vert="horz" anchor="ctr"/>
          <a:lstStyle>
            <a:lvl1pPr algn="ctr">
              <a:defRPr sz="1000">
                <a:solidFill>
                  <a:sysClr val="windowText" lastClr="000000"/>
                </a:solidFill>
              </a:defRPr>
            </a:lvl1pPr>
            <a:extLst/>
          </a:lstStyle>
          <a:p>
            <a:endParaRPr lang="en-US" dirty="0"/>
          </a:p>
        </p:txBody>
      </p:sp>
      <p:pic>
        <p:nvPicPr>
          <p:cNvPr id="24" name="ContosoLogo.jpg"/>
          <p:cNvPicPr>
            <a:picLocks noChangeAspect="1"/>
          </p:cNvPicPr>
          <p:nvPr/>
        </p:nvPicPr>
        <p:blipFill>
          <a:blip r:embed="rId18">
            <a:duotone>
              <a:schemeClr val="accent4"/>
              <a:srgbClr val="FFFFFF"/>
            </a:duotone>
          </a:blip>
          <a:stretch>
            <a:fillRect/>
          </a:stretch>
        </p:blipFill>
        <p:spPr>
          <a:xfrm>
            <a:off x="7601712" y="6239256"/>
            <a:ext cx="838200" cy="6160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9745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hdr="0" ftr="0" dt="0"/>
  <p:txStyles>
    <p:titleStyle>
      <a:lvl1pPr algn="l" rtl="0" eaLnBrk="1" latinLnBrk="0" hangingPunct="1">
        <a:spcBef>
          <a:spcPct val="0"/>
        </a:spcBef>
        <a:buNone/>
        <a:defRPr sz="2400" cap="small" spc="0" baseline="0">
          <a:solidFill>
            <a:schemeClr val="bg1"/>
          </a:solidFill>
          <a:latin typeface="+mj-lt"/>
          <a:ea typeface="+mj-ea"/>
          <a:cs typeface="+mj-cs"/>
        </a:defRPr>
      </a:lvl1pPr>
      <a:extLst/>
    </p:titleStyle>
    <p:bodyStyle>
      <a:lvl1pPr marL="0" marR="0" indent="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9.emf"/><Relationship Id="rId4" Type="http://schemas.openxmlformats.org/officeDocument/2006/relationships/customXml" Target="../ink/ink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29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271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0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11" Type="http://schemas.openxmlformats.org/officeDocument/2006/relationships/slide" Target="slide87.xml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4.png"/><Relationship Id="rId4" Type="http://schemas.openxmlformats.org/officeDocument/2006/relationships/image" Target="../media/image95.png"/><Relationship Id="rId9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2.png"/><Relationship Id="rId5" Type="http://schemas.openxmlformats.org/officeDocument/2006/relationships/image" Target="../media/image1101.png"/><Relationship Id="rId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0.png"/><Relationship Id="rId3" Type="http://schemas.openxmlformats.org/officeDocument/2006/relationships/image" Target="../media/image115.png"/><Relationship Id="rId7" Type="http://schemas.openxmlformats.org/officeDocument/2006/relationships/image" Target="../media/image10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0.png"/><Relationship Id="rId11" Type="http://schemas.openxmlformats.org/officeDocument/2006/relationships/image" Target="../media/image1130.png"/><Relationship Id="rId5" Type="http://schemas.openxmlformats.org/officeDocument/2006/relationships/image" Target="../media/image1091.png"/><Relationship Id="rId10" Type="http://schemas.openxmlformats.org/officeDocument/2006/relationships/image" Target="../media/image1121.png"/><Relationship Id="rId4" Type="http://schemas.openxmlformats.org/officeDocument/2006/relationships/image" Target="../media/image1081.png"/><Relationship Id="rId9" Type="http://schemas.openxmlformats.org/officeDocument/2006/relationships/image" Target="../media/image11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7.gif"/><Relationship Id="rId4" Type="http://schemas.openxmlformats.org/officeDocument/2006/relationships/hyperlink" Target="http://www.sciencedirect.com/science/article/pii/S0378437102014267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0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7" Type="http://schemas.openxmlformats.org/officeDocument/2006/relationships/image" Target="../media/image102.emf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3.xml"/><Relationship Id="rId5" Type="http://schemas.openxmlformats.org/officeDocument/2006/relationships/image" Target="../media/image128.png"/><Relationship Id="rId4" Type="http://schemas.openxmlformats.org/officeDocument/2006/relationships/image" Target="../media/image99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2.png"/><Relationship Id="rId5" Type="http://schemas.openxmlformats.org/officeDocument/2006/relationships/image" Target="../media/image130.png"/><Relationship Id="rId4" Type="http://schemas.openxmlformats.org/officeDocument/2006/relationships/image" Target="../media/image106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8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rotor-router.mpi-inf.mpg.de/1Bio/?type=LRDU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2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0.png"/><Relationship Id="rId5" Type="http://schemas.openxmlformats.org/officeDocument/2006/relationships/image" Target="../media/image1140.png"/><Relationship Id="rId4" Type="http://schemas.openxmlformats.org/officeDocument/2006/relationships/image" Target="../media/image112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5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510.png"/><Relationship Id="rId7" Type="http://schemas.openxmlformats.org/officeDocument/2006/relationships/image" Target="../media/image5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0.png"/><Relationship Id="rId5" Type="http://schemas.openxmlformats.org/officeDocument/2006/relationships/image" Target="../media/image530.png"/><Relationship Id="rId4" Type="http://schemas.openxmlformats.org/officeDocument/2006/relationships/image" Target="../media/image168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580.png"/><Relationship Id="rId7" Type="http://schemas.openxmlformats.org/officeDocument/2006/relationships/image" Target="../media/image5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0.png"/><Relationship Id="rId11" Type="http://schemas.openxmlformats.org/officeDocument/2006/relationships/slide" Target="slide39.xml"/><Relationship Id="rId10" Type="http://schemas.openxmlformats.org/officeDocument/2006/relationships/image" Target="../media/image630.png"/><Relationship Id="rId4" Type="http://schemas.openxmlformats.org/officeDocument/2006/relationships/image" Target="../media/image570.png"/><Relationship Id="rId9" Type="http://schemas.openxmlformats.org/officeDocument/2006/relationships/image" Target="../media/image16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1149424" y="4114800"/>
            <a:ext cx="7239000" cy="533400"/>
          </a:xfrm>
        </p:spPr>
        <p:txBody>
          <a:bodyPr/>
          <a:lstStyle>
            <a:extLst/>
          </a:lstStyle>
          <a:p>
            <a:pPr algn="ctr"/>
            <a:r>
              <a:rPr lang="en-US" dirty="0" smtClean="0"/>
              <a:t>Tridib sadhu (Work done with Deepak Dhar)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subTitle" idx="1"/>
          </p:nvPr>
        </p:nvSpPr>
        <p:spPr>
          <a:xfrm>
            <a:off x="233264" y="5085184"/>
            <a:ext cx="8640960" cy="792088"/>
          </a:xfrm>
        </p:spPr>
        <p:txBody>
          <a:bodyPr>
            <a:noAutofit/>
          </a:bodyPr>
          <a:lstStyle>
            <a:extLst/>
          </a:lstStyle>
          <a:p>
            <a:pPr algn="ctr"/>
            <a:r>
              <a:rPr lang="en-IN" sz="2400" dirty="0" smtClean="0"/>
              <a:t>​</a:t>
            </a:r>
            <a:r>
              <a:rPr lang="en-IN" sz="2400" dirty="0" err="1" smtClean="0"/>
              <a:t>Laboratoire</a:t>
            </a:r>
            <a:r>
              <a:rPr lang="en-IN" sz="2400" dirty="0" smtClean="0"/>
              <a:t> </a:t>
            </a:r>
            <a:r>
              <a:rPr lang="en-IN" sz="2400" dirty="0"/>
              <a:t>de Physique </a:t>
            </a:r>
            <a:r>
              <a:rPr lang="en-IN" sz="2400" dirty="0" err="1"/>
              <a:t>Théorique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N" sz="2400" dirty="0" smtClean="0"/>
              <a:t>​</a:t>
            </a:r>
            <a:r>
              <a:rPr lang="en-IN" sz="2400" dirty="0" err="1" smtClean="0"/>
              <a:t>Ecole</a:t>
            </a:r>
            <a:r>
              <a:rPr lang="en-IN" sz="2400" dirty="0" smtClean="0"/>
              <a:t> </a:t>
            </a:r>
            <a:r>
              <a:rPr lang="en-IN" sz="2400" dirty="0" err="1"/>
              <a:t>Normale</a:t>
            </a:r>
            <a:r>
              <a:rPr lang="en-IN" sz="2400" dirty="0"/>
              <a:t> </a:t>
            </a:r>
            <a:r>
              <a:rPr lang="en-IN" sz="2400" dirty="0" err="1"/>
              <a:t>Supérieure</a:t>
            </a: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2400" dirty="0" smtClean="0"/>
              <a:t>06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Feb, 2015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504" y="62068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dirty="0" smtClean="0">
                <a:solidFill>
                  <a:schemeClr val="bg1"/>
                </a:solidFill>
              </a:rPr>
              <a:t>A model of proportionate growth</a:t>
            </a:r>
            <a:endParaRPr lang="en-IN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260648"/>
            <a:ext cx="8077200" cy="432048"/>
          </a:xfrm>
        </p:spPr>
        <p:txBody>
          <a:bodyPr>
            <a:noAutofit/>
          </a:bodyPr>
          <a:lstStyle/>
          <a:p>
            <a:r>
              <a:rPr lang="en-IN" sz="1800" dirty="0" smtClean="0"/>
              <a:t>How to generate the patterns</a:t>
            </a:r>
            <a:endParaRPr lang="en-IN" sz="1800" dirty="0"/>
          </a:p>
        </p:txBody>
      </p:sp>
      <p:sp>
        <p:nvSpPr>
          <p:cNvPr id="33" name="Rectangle 32"/>
          <p:cNvSpPr/>
          <p:nvPr/>
        </p:nvSpPr>
        <p:spPr>
          <a:xfrm>
            <a:off x="3851920" y="2996952"/>
            <a:ext cx="576064" cy="5040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427984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04048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004048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427984" y="3501008"/>
            <a:ext cx="576064" cy="5040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51920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851920" y="4005064"/>
            <a:ext cx="576064" cy="5040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427984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004048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85192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427984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004048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275856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275856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275856" y="3501008"/>
            <a:ext cx="576064" cy="5040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275856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580112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580112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580112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580112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75856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85192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427984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004048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580112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85192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427984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004048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275856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580112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85192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427984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004048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275856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580112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85192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427984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004048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275856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580112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85192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427984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004048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275856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580112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156176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156176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156176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156176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156176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156176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156176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156176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156176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73224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73224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732240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73224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73224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73224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73224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673224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673224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2699792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99792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99792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2699792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2699792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2699792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2699792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699792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2699792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2123728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123728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123728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2123728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2123728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2123728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123728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2123728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2123728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1547664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1547664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1547664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1547664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1547664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1547664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1547664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547664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1547664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385192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4427984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5004048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3275856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5580112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6156176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673224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699792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2123728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1547664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97160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97160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971600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97160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97160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97160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97160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97160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97160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97160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385192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4427984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5004048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3275856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5580112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6156176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673224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2699792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2123728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1547664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97160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3" name="Oval 162"/>
          <p:cNvSpPr>
            <a:spLocks noChangeArrowheads="1"/>
          </p:cNvSpPr>
          <p:nvPr/>
        </p:nvSpPr>
        <p:spPr bwMode="auto">
          <a:xfrm>
            <a:off x="3923928" y="3541755"/>
            <a:ext cx="432048" cy="39581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extLst/>
        </p:spPr>
        <p:txBody>
          <a:bodyPr tIns="51480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8023242" y="348120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65" name="Rectangle 164"/>
          <p:cNvSpPr/>
          <p:nvPr/>
        </p:nvSpPr>
        <p:spPr>
          <a:xfrm>
            <a:off x="8028384" y="4509150"/>
            <a:ext cx="576064" cy="504056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bg1"/>
                </a:solidFill>
              </a:rPr>
              <a:t>4</a:t>
            </a:r>
            <a:endParaRPr lang="en-IN" sz="4000" dirty="0">
              <a:solidFill>
                <a:schemeClr val="bg1"/>
              </a:solidFill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8028384" y="3985262"/>
            <a:ext cx="576064" cy="5040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8028384" y="2492896"/>
            <a:ext cx="576064" cy="504056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8016878" y="3000400"/>
            <a:ext cx="576064" cy="504056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77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260648"/>
            <a:ext cx="8077200" cy="432048"/>
          </a:xfrm>
        </p:spPr>
        <p:txBody>
          <a:bodyPr>
            <a:noAutofit/>
          </a:bodyPr>
          <a:lstStyle/>
          <a:p>
            <a:r>
              <a:rPr lang="en-IN" sz="1800" dirty="0" smtClean="0"/>
              <a:t>How to generate the patterns</a:t>
            </a:r>
            <a:endParaRPr lang="en-IN" sz="1800" dirty="0"/>
          </a:p>
        </p:txBody>
      </p:sp>
      <p:sp>
        <p:nvSpPr>
          <p:cNvPr id="33" name="Rectangle 32"/>
          <p:cNvSpPr/>
          <p:nvPr/>
        </p:nvSpPr>
        <p:spPr>
          <a:xfrm>
            <a:off x="3851920" y="2996952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427984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04048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004048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427984" y="3501008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51920" y="3501008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tx1"/>
                </a:solidFill>
              </a:rPr>
              <a:t>3</a:t>
            </a:r>
            <a:endParaRPr lang="en-IN" sz="4000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851920" y="4005064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427984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004048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85192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427984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004048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275856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275856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275856" y="3501008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275856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580112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580112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580112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580112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75856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85192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427984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004048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580112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85192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427984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004048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275856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580112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85192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427984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004048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275856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580112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85192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427984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004048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275856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580112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85192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427984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004048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275856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580112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156176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156176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156176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156176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156176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156176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156176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156176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156176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73224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73224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732240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73224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73224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73224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73224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673224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673224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2699792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99792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99792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2699792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2699792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2699792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2699792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699792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2699792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2123728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123728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123728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2123728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2123728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2123728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123728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2123728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2123728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1547664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1547664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1547664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1547664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1547664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1547664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1547664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547664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1547664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385192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4427984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5004048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3275856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5580112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6156176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673224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699792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2123728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1547664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97160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97160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971600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97160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97160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97160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97160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97160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97160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97160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385192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4427984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5004048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3275856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5580112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6156176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673224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2699792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2123728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1547664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97160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3" name="Oval 162"/>
          <p:cNvSpPr>
            <a:spLocks noChangeArrowheads="1"/>
          </p:cNvSpPr>
          <p:nvPr/>
        </p:nvSpPr>
        <p:spPr bwMode="auto">
          <a:xfrm>
            <a:off x="3923928" y="3555128"/>
            <a:ext cx="432048" cy="39581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extLst/>
        </p:spPr>
        <p:txBody>
          <a:bodyPr tIns="51480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8023242" y="348120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65" name="Rectangle 164"/>
          <p:cNvSpPr/>
          <p:nvPr/>
        </p:nvSpPr>
        <p:spPr>
          <a:xfrm>
            <a:off x="8028384" y="4509150"/>
            <a:ext cx="576064" cy="504056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bg1"/>
                </a:solidFill>
              </a:rPr>
              <a:t>4</a:t>
            </a:r>
            <a:endParaRPr lang="en-IN" sz="4000" dirty="0">
              <a:solidFill>
                <a:schemeClr val="bg1"/>
              </a:solidFill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8028384" y="3985262"/>
            <a:ext cx="576064" cy="5040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8028384" y="2492896"/>
            <a:ext cx="576064" cy="504056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8016878" y="3000400"/>
            <a:ext cx="576064" cy="504056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69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260648"/>
            <a:ext cx="8077200" cy="432048"/>
          </a:xfrm>
        </p:spPr>
        <p:txBody>
          <a:bodyPr>
            <a:noAutofit/>
          </a:bodyPr>
          <a:lstStyle/>
          <a:p>
            <a:r>
              <a:rPr lang="en-IN" sz="1800" dirty="0" smtClean="0"/>
              <a:t>How to generate the patterns</a:t>
            </a:r>
            <a:endParaRPr lang="en-IN" sz="1800" dirty="0"/>
          </a:p>
        </p:txBody>
      </p:sp>
      <p:sp>
        <p:nvSpPr>
          <p:cNvPr id="33" name="Rectangle 32"/>
          <p:cNvSpPr/>
          <p:nvPr/>
        </p:nvSpPr>
        <p:spPr>
          <a:xfrm>
            <a:off x="3851920" y="2996952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427984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04048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004048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427984" y="3501008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51920" y="3501008"/>
            <a:ext cx="576064" cy="504056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851920" y="4005064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427984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004048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85192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427984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004048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275856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275856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275856" y="3501008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275856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580112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580112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580112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580112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75856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85192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427984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004048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580112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85192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427984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004048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275856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580112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85192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427984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004048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275856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580112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85192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427984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004048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275856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580112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85192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427984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004048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275856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580112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156176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156176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156176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156176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156176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156176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156176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156176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156176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73224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73224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732240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73224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73224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73224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73224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673224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673224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2699792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99792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99792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2699792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2699792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2699792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2699792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699792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2699792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2123728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123728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123728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2123728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2123728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2123728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123728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2123728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2123728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1547664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1547664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1547664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1547664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1547664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1547664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1547664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547664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1547664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385192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4427984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5004048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3275856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5580112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6156176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673224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699792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2123728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1547664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97160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97160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971600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97160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97160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97160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97160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97160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97160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97160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385192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4427984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5004048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3275856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5580112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6156176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673224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2699792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2123728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1547664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97160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8023242" y="348120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64" name="Rectangle 163"/>
          <p:cNvSpPr/>
          <p:nvPr/>
        </p:nvSpPr>
        <p:spPr>
          <a:xfrm>
            <a:off x="8028384" y="4509150"/>
            <a:ext cx="576064" cy="504056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bg1"/>
                </a:solidFill>
              </a:rPr>
              <a:t>4</a:t>
            </a:r>
            <a:endParaRPr lang="en-IN" sz="4000" dirty="0">
              <a:solidFill>
                <a:schemeClr val="bg1"/>
              </a:solidFill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8028384" y="3985262"/>
            <a:ext cx="576064" cy="5040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8028384" y="2492896"/>
            <a:ext cx="576064" cy="504056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8016878" y="3000400"/>
            <a:ext cx="576064" cy="504056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67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260648"/>
            <a:ext cx="8077200" cy="432048"/>
          </a:xfrm>
        </p:spPr>
        <p:txBody>
          <a:bodyPr>
            <a:noAutofit/>
          </a:bodyPr>
          <a:lstStyle/>
          <a:p>
            <a:r>
              <a:rPr lang="en-IN" sz="1800" dirty="0" smtClean="0"/>
              <a:t>How to generate the patterns</a:t>
            </a:r>
            <a:endParaRPr lang="en-IN" sz="1800" dirty="0"/>
          </a:p>
        </p:txBody>
      </p:sp>
      <p:sp>
        <p:nvSpPr>
          <p:cNvPr id="33" name="Rectangle 32"/>
          <p:cNvSpPr/>
          <p:nvPr/>
        </p:nvSpPr>
        <p:spPr>
          <a:xfrm>
            <a:off x="3851920" y="2996952"/>
            <a:ext cx="576064" cy="504056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bg1"/>
                </a:solidFill>
              </a:rPr>
              <a:t>4</a:t>
            </a:r>
            <a:endParaRPr lang="en-IN" sz="4000" dirty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427984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04048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004048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427984" y="3501008"/>
            <a:ext cx="576064" cy="504056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bg1"/>
                </a:solidFill>
              </a:rPr>
              <a:t>4</a:t>
            </a:r>
            <a:endParaRPr lang="en-IN" sz="4000" dirty="0">
              <a:solidFill>
                <a:schemeClr val="bg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851920" y="3501008"/>
            <a:ext cx="576064" cy="504056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bg1"/>
                </a:solidFill>
              </a:rPr>
              <a:t>0</a:t>
            </a:r>
            <a:endParaRPr lang="en-IN" sz="4000" dirty="0">
              <a:solidFill>
                <a:schemeClr val="bg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851920" y="4005064"/>
            <a:ext cx="576064" cy="504056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bg1"/>
                </a:solidFill>
              </a:rPr>
              <a:t>4</a:t>
            </a:r>
            <a:endParaRPr lang="en-IN" sz="4000" dirty="0">
              <a:solidFill>
                <a:schemeClr val="bg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427984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004048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85192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427984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004048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275856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275856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275856" y="3501008"/>
            <a:ext cx="576064" cy="504056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bg1"/>
                </a:solidFill>
              </a:rPr>
              <a:t>4</a:t>
            </a:r>
            <a:endParaRPr lang="en-IN" sz="4000" dirty="0">
              <a:solidFill>
                <a:schemeClr val="bg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275856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580112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580112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580112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580112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75856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85192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427984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004048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580112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85192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427984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004048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275856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580112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85192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427984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004048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275856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580112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85192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427984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004048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275856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580112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85192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427984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004048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275856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580112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156176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156176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156176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156176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156176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156176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156176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156176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156176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73224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73224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732240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73224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73224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73224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73224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673224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673224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2699792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99792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99792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2699792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2699792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2699792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2699792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699792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2699792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2123728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123728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123728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2123728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2123728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2123728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123728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2123728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2123728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1547664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1547664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1547664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1547664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1547664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1547664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1547664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547664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1547664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385192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4427984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5004048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3275856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5580112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6156176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673224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699792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2123728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1547664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97160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97160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971600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97160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97160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97160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97160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97160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97160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97160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385192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4427984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5004048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3275856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5580112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6156176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673224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2699792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2123728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1547664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97160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8023242" y="348120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64" name="Rectangle 163"/>
          <p:cNvSpPr/>
          <p:nvPr/>
        </p:nvSpPr>
        <p:spPr>
          <a:xfrm>
            <a:off x="8028384" y="4509150"/>
            <a:ext cx="576064" cy="504056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bg1"/>
                </a:solidFill>
              </a:rPr>
              <a:t>4</a:t>
            </a:r>
            <a:endParaRPr lang="en-IN" sz="4000" dirty="0">
              <a:solidFill>
                <a:schemeClr val="bg1"/>
              </a:solidFill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8028384" y="3985262"/>
            <a:ext cx="576064" cy="5040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8028384" y="2492896"/>
            <a:ext cx="576064" cy="504056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8016878" y="3000400"/>
            <a:ext cx="576064" cy="504056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8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260648"/>
            <a:ext cx="8077200" cy="432048"/>
          </a:xfrm>
        </p:spPr>
        <p:txBody>
          <a:bodyPr>
            <a:noAutofit/>
          </a:bodyPr>
          <a:lstStyle/>
          <a:p>
            <a:r>
              <a:rPr lang="en-IN" sz="1800" dirty="0" smtClean="0"/>
              <a:t>How to generate the patterns</a:t>
            </a:r>
            <a:endParaRPr lang="en-IN" sz="1800" dirty="0"/>
          </a:p>
        </p:txBody>
      </p:sp>
      <p:sp>
        <p:nvSpPr>
          <p:cNvPr id="33" name="Rectangle 32"/>
          <p:cNvSpPr/>
          <p:nvPr/>
        </p:nvSpPr>
        <p:spPr>
          <a:xfrm>
            <a:off x="3851920" y="2996952"/>
            <a:ext cx="576064" cy="504056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427984" y="2996952"/>
            <a:ext cx="576064" cy="504056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004048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004048" y="3501008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427984" y="3501008"/>
            <a:ext cx="576064" cy="504056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51920" y="3501008"/>
            <a:ext cx="576064" cy="504056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851920" y="4005064"/>
            <a:ext cx="576064" cy="504056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427984" y="4005064"/>
            <a:ext cx="576064" cy="504056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004048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851920" y="2492896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427984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004048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275856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275856" y="2996952"/>
            <a:ext cx="576064" cy="504056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275856" y="3501008"/>
            <a:ext cx="576064" cy="504056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275856" y="4005064"/>
            <a:ext cx="576064" cy="504056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580112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580112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580112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580112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75856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851920" y="4509120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tx1"/>
                </a:solidFill>
              </a:rPr>
              <a:t>3</a:t>
            </a:r>
            <a:endParaRPr lang="en-IN" sz="4000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427984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004048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580112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85192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427984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004048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275856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580112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85192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427984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004048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275856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580112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85192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427984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004048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275856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580112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85192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427984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004048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275856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580112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156176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156176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156176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156176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156176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156176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156176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156176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156176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73224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73224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732240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73224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73224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73224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73224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673224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673224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2699792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99792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99792" y="3501008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tx1"/>
                </a:solidFill>
              </a:rPr>
              <a:t>3</a:t>
            </a:r>
            <a:endParaRPr lang="en-IN" sz="4000" dirty="0">
              <a:solidFill>
                <a:schemeClr val="tx1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2699792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2699792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2699792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2699792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699792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2699792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2123728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123728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123728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2123728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2123728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2123728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123728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2123728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2123728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1547664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1547664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1547664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1547664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1547664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1547664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1547664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547664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1547664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385192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4427984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5004048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3275856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5580112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6156176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673224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699792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2123728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1547664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97160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97160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971600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97160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97160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97160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97160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97160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97160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97160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385192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4427984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5004048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3275856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5580112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6156176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673224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2699792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2123728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1547664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97160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8023242" y="348120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64" name="Rectangle 163"/>
          <p:cNvSpPr/>
          <p:nvPr/>
        </p:nvSpPr>
        <p:spPr>
          <a:xfrm>
            <a:off x="8028384" y="4509150"/>
            <a:ext cx="576064" cy="504056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bg1"/>
                </a:solidFill>
              </a:rPr>
              <a:t>4</a:t>
            </a:r>
            <a:endParaRPr lang="en-IN" sz="4000" dirty="0">
              <a:solidFill>
                <a:schemeClr val="bg1"/>
              </a:solidFill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8028384" y="3985262"/>
            <a:ext cx="576064" cy="5040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8028384" y="2492896"/>
            <a:ext cx="576064" cy="504056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8016878" y="3000400"/>
            <a:ext cx="576064" cy="504056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99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260648"/>
            <a:ext cx="8077200" cy="432048"/>
          </a:xfrm>
        </p:spPr>
        <p:txBody>
          <a:bodyPr>
            <a:noAutofit/>
          </a:bodyPr>
          <a:lstStyle/>
          <a:p>
            <a:r>
              <a:rPr lang="en-IN" sz="1800" dirty="0" smtClean="0"/>
              <a:t>How to generate the patterns</a:t>
            </a:r>
            <a:endParaRPr lang="en-IN" sz="1800" dirty="0"/>
          </a:p>
        </p:txBody>
      </p:sp>
      <p:sp>
        <p:nvSpPr>
          <p:cNvPr id="33" name="Rectangle 32"/>
          <p:cNvSpPr/>
          <p:nvPr/>
        </p:nvSpPr>
        <p:spPr>
          <a:xfrm>
            <a:off x="3851920" y="2996952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tx1"/>
                </a:solidFill>
              </a:rPr>
              <a:t>3</a:t>
            </a:r>
            <a:endParaRPr lang="en-IN" sz="4000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427984" y="2996952"/>
            <a:ext cx="576064" cy="504056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bg1"/>
                </a:solidFill>
              </a:rPr>
              <a:t>0</a:t>
            </a:r>
            <a:endParaRPr lang="en-IN" sz="4000" dirty="0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04048" y="2996952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004048" y="3501008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427984" y="3501008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tx1"/>
                </a:solidFill>
              </a:rPr>
              <a:t>3</a:t>
            </a:r>
            <a:endParaRPr lang="en-IN" sz="4000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851920" y="3501008"/>
            <a:ext cx="576064" cy="504056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bg1"/>
                </a:solidFill>
              </a:rPr>
              <a:t>0</a:t>
            </a:r>
            <a:endParaRPr lang="en-IN" sz="4000" dirty="0">
              <a:solidFill>
                <a:schemeClr val="bg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851920" y="4005064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tx1"/>
                </a:solidFill>
              </a:rPr>
              <a:t>3</a:t>
            </a:r>
            <a:endParaRPr lang="en-IN" sz="4000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427984" y="4005064"/>
            <a:ext cx="576064" cy="504056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0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004048" y="4005064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51920" y="2492896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427984" y="2492896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004048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275856" y="2492896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275856" y="2996952"/>
            <a:ext cx="576064" cy="504056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0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275856" y="3501008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tx1"/>
                </a:solidFill>
              </a:rPr>
              <a:t>3</a:t>
            </a:r>
            <a:endParaRPr lang="en-IN" sz="4000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275856" y="4005064"/>
            <a:ext cx="576064" cy="504056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0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580112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580112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580112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580112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75856" y="4509120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851920" y="4509120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tx1"/>
                </a:solidFill>
              </a:rPr>
              <a:t>3</a:t>
            </a:r>
            <a:endParaRPr lang="en-IN" sz="4000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427984" y="4509120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004048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580112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85192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427984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004048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275856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580112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85192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427984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004048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275856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580112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85192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427984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004048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275856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580112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85192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427984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004048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275856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580112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156176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156176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156176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156176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156176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156176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156176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156176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156176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73224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73224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732240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73224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73224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73224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73224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673224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673224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2699792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99792" y="2996952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2699792" y="3501008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tx1"/>
                </a:solidFill>
              </a:rPr>
              <a:t>3</a:t>
            </a:r>
            <a:endParaRPr lang="en-IN" sz="4000" dirty="0">
              <a:solidFill>
                <a:schemeClr val="tx1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2699792" y="4005064"/>
            <a:ext cx="576064" cy="5040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2699792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2699792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2699792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699792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2699792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2123728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123728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123728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2123728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2123728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2123728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123728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2123728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2123728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1547664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1547664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1547664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1547664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1547664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1547664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1547664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547664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1547664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385192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4427984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5004048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3275856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5580112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6156176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673224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699792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2123728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1547664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97160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97160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971600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97160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97160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97160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97160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97160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97160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97160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385192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4427984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5004048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3275856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5580112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6156176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673224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2699792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2123728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1547664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97160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8023242" y="348120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64" name="Rectangle 163"/>
          <p:cNvSpPr/>
          <p:nvPr/>
        </p:nvSpPr>
        <p:spPr>
          <a:xfrm>
            <a:off x="8028384" y="4509150"/>
            <a:ext cx="576064" cy="504056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bg1"/>
                </a:solidFill>
              </a:rPr>
              <a:t>4</a:t>
            </a:r>
            <a:endParaRPr lang="en-IN" sz="4000" dirty="0">
              <a:solidFill>
                <a:schemeClr val="bg1"/>
              </a:solidFill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8028384" y="3985262"/>
            <a:ext cx="576064" cy="5040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8028384" y="2492896"/>
            <a:ext cx="576064" cy="504056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8016878" y="3000400"/>
            <a:ext cx="576064" cy="504056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58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7" y="0"/>
            <a:ext cx="6343327" cy="685084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46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527720"/>
          </a:xfrm>
        </p:spPr>
        <p:txBody>
          <a:bodyPr>
            <a:normAutofit/>
          </a:bodyPr>
          <a:lstStyle/>
          <a:p>
            <a:r>
              <a:rPr lang="en-IN" sz="2800" dirty="0" smtClean="0"/>
              <a:t>The dynamics is Abelian</a:t>
            </a:r>
            <a:endParaRPr lang="en-IN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12621" y="2564904"/>
                <a:ext cx="2393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IN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−4,</m:t>
                      </m:r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IN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+1,</m:t>
                      </m:r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IN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621" y="2564904"/>
                <a:ext cx="2393797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>
            <a:off x="5749690" y="3057854"/>
            <a:ext cx="0" cy="5194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74621" y="3645024"/>
                <a:ext cx="27977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IN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−4,</m:t>
                      </m:r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IN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+2,</m:t>
                      </m:r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IN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−4)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621" y="3645024"/>
                <a:ext cx="2797754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 flipH="1">
            <a:off x="2186819" y="3128442"/>
            <a:ext cx="1" cy="4680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28152" y="3645024"/>
                <a:ext cx="2393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IN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IN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+1,</m:t>
                      </m:r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IN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−4)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152" y="3645024"/>
                <a:ext cx="2393797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/>
          <p:cNvCxnSpPr/>
          <p:nvPr/>
        </p:nvCxnSpPr>
        <p:spPr>
          <a:xfrm>
            <a:off x="3506754" y="3829690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923396" y="5112166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259178" y="2564904"/>
                <a:ext cx="15858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IN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IN" i="1">
                              <a:latin typeface="Cambria Math"/>
                            </a:rPr>
                            <m:t>𝑖</m:t>
                          </m:r>
                          <m:r>
                            <a:rPr lang="en-IN" i="1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en-IN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IN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IN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IN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IN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IN" i="1">
                              <a:latin typeface="Cambria Math"/>
                            </a:rPr>
                            <m:t>𝑖</m:t>
                          </m:r>
                          <m:r>
                            <a:rPr lang="en-IN" i="1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n-IN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178" y="2564904"/>
                <a:ext cx="1585883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ounded Rectangle 28"/>
          <p:cNvSpPr/>
          <p:nvPr/>
        </p:nvSpPr>
        <p:spPr>
          <a:xfrm>
            <a:off x="759568" y="2341415"/>
            <a:ext cx="6616751" cy="189460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0" name="Rounded Rectangle 29"/>
          <p:cNvSpPr/>
          <p:nvPr/>
        </p:nvSpPr>
        <p:spPr>
          <a:xfrm>
            <a:off x="711549" y="4611266"/>
            <a:ext cx="6616751" cy="189460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126545" y="4887130"/>
                <a:ext cx="10985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IN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IN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IN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IN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IN" i="1">
                              <a:latin typeface="Cambria Math"/>
                            </a:rPr>
                            <m:t>𝑖</m:t>
                          </m:r>
                          <m:r>
                            <a:rPr lang="en-IN" i="1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n-IN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545" y="4887130"/>
                <a:ext cx="1098506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/>
          <p:cNvCxnSpPr/>
          <p:nvPr/>
        </p:nvCxnSpPr>
        <p:spPr>
          <a:xfrm>
            <a:off x="3421949" y="2749570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612621" y="4901878"/>
                <a:ext cx="19064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IN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−4,</m:t>
                      </m:r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IN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+1)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621" y="4901878"/>
                <a:ext cx="1906419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955346" y="5949280"/>
                <a:ext cx="19064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IN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IN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+1</m:t>
                      </m:r>
                      <m:r>
                        <a:rPr lang="en-IN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IN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IN" i="1">
                              <a:latin typeface="Cambria Math"/>
                            </a:rPr>
                            <m:t>𝑖</m:t>
                          </m:r>
                          <m:r>
                            <a:rPr lang="en-IN" i="1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−4</m:t>
                      </m:r>
                      <m:r>
                        <a:rPr lang="en-IN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346" y="5949280"/>
                <a:ext cx="1906419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4612621" y="5949280"/>
                <a:ext cx="19064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IN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IN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−3</m:t>
                      </m:r>
                      <m:r>
                        <a:rPr lang="en-IN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IN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IN" i="1">
                              <a:latin typeface="Cambria Math"/>
                            </a:rPr>
                            <m:t>𝑖</m:t>
                          </m:r>
                          <m:r>
                            <a:rPr lang="en-IN" i="1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−3</m:t>
                      </m:r>
                      <m:r>
                        <a:rPr lang="en-IN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621" y="5949280"/>
                <a:ext cx="1906419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/>
          <p:nvPr/>
        </p:nvCxnSpPr>
        <p:spPr>
          <a:xfrm flipH="1">
            <a:off x="1675798" y="5348926"/>
            <a:ext cx="1" cy="4680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587280" y="5429788"/>
            <a:ext cx="0" cy="5194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165552" y="6133946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11549" y="1349159"/>
            <a:ext cx="7511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smtClean="0"/>
              <a:t>The final pattern does not depend on the order of </a:t>
            </a:r>
            <a:r>
              <a:rPr lang="en-IN" sz="2400" dirty="0" smtClean="0">
                <a:solidFill>
                  <a:srgbClr val="0070C0"/>
                </a:solidFill>
              </a:rPr>
              <a:t>toppling</a:t>
            </a:r>
            <a:endParaRPr lang="en-IN" sz="24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19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9248"/>
            <a:ext cx="6768752" cy="67687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6143760" y="2375280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34400" y="2365920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60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3981 L -0.26389 0.39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1" y="178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2" y="0"/>
            <a:ext cx="7344816" cy="7358486"/>
          </a:xfrm>
          <a:prstGeom prst="rect">
            <a:avLst/>
          </a:prstGeom>
        </p:spPr>
      </p:pic>
      <p:pic>
        <p:nvPicPr>
          <p:cNvPr id="1026" name="Picture 2" descr="C:\Users\tridib\Documents\My Documents\Work\Patternformation\Review\period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072" y="2348881"/>
            <a:ext cx="1343876" cy="98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52768"/>
            <a:ext cx="1415616" cy="104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48" y="4869160"/>
            <a:ext cx="1607908" cy="118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0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11224" y="260648"/>
            <a:ext cx="8077200" cy="504056"/>
          </a:xfrm>
        </p:spPr>
        <p:txBody>
          <a:bodyPr>
            <a:noAutofit/>
          </a:bodyPr>
          <a:lstStyle/>
          <a:p>
            <a:r>
              <a:rPr lang="en-IN" sz="2800" dirty="0" smtClean="0"/>
              <a:t>Proportionate growth</a:t>
            </a:r>
            <a:endParaRPr lang="en-I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12788"/>
            <a:ext cx="5184576" cy="37156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6021288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At the simplest level of description the growth is proportional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2251" y="915818"/>
            <a:ext cx="5035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A</a:t>
            </a:r>
            <a:r>
              <a:rPr lang="en-IN" sz="2400" dirty="0" smtClean="0">
                <a:solidFill>
                  <a:srgbClr val="0070C0"/>
                </a:solidFill>
              </a:rPr>
              <a:t>daptation </a:t>
            </a:r>
            <a:r>
              <a:rPr lang="en-IN" sz="2400" dirty="0">
                <a:solidFill>
                  <a:srgbClr val="0070C0"/>
                </a:solidFill>
              </a:rPr>
              <a:t>of shape with size </a:t>
            </a:r>
            <a:r>
              <a:rPr lang="en-IN" sz="2400" dirty="0" smtClean="0">
                <a:solidFill>
                  <a:srgbClr val="0070C0"/>
                </a:solidFill>
              </a:rPr>
              <a:t>variation</a:t>
            </a:r>
            <a:endParaRPr lang="en-IN" sz="2400" dirty="0">
              <a:solidFill>
                <a:srgbClr val="0070C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98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188640"/>
            <a:ext cx="8077200" cy="455712"/>
          </a:xfrm>
        </p:spPr>
        <p:txBody>
          <a:bodyPr>
            <a:noAutofit/>
          </a:bodyPr>
          <a:lstStyle/>
          <a:p>
            <a:r>
              <a:rPr lang="en-IN" sz="2400" dirty="0" smtClean="0"/>
              <a:t>Proportionate growth</a:t>
            </a:r>
            <a:endParaRPr lang="en-IN" sz="2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419910" y="5574130"/>
            <a:ext cx="531232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81078" y="5476582"/>
            <a:ext cx="517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>
                <a:solidFill>
                  <a:prstClr val="black"/>
                </a:solidFill>
              </a:rPr>
              <a:t>N</a:t>
            </a:r>
            <a:endParaRPr lang="en-IN" sz="4000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0888"/>
            <a:ext cx="2598739" cy="25987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20888"/>
            <a:ext cx="2592288" cy="25922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420888"/>
            <a:ext cx="2592288" cy="25922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81505" y="5107250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50,000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26216" y="510725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200,000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6256" y="510725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400,000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7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188640"/>
            <a:ext cx="8077200" cy="455712"/>
          </a:xfrm>
        </p:spPr>
        <p:txBody>
          <a:bodyPr>
            <a:noAutofit/>
          </a:bodyPr>
          <a:lstStyle/>
          <a:p>
            <a:r>
              <a:rPr lang="en-IN" sz="2400" dirty="0" smtClean="0"/>
              <a:t>Proportionate growth</a:t>
            </a:r>
            <a:endParaRPr lang="en-IN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0" y="1268760"/>
            <a:ext cx="3778954" cy="4081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56" y="1268760"/>
            <a:ext cx="3778952" cy="4081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5576" y="573325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 smtClean="0">
                <a:solidFill>
                  <a:prstClr val="black"/>
                </a:solidFill>
              </a:rPr>
              <a:t>N=60,000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8024" y="573325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 smtClean="0">
                <a:solidFill>
                  <a:prstClr val="black"/>
                </a:solidFill>
              </a:rPr>
              <a:t>N=250,000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64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527720"/>
          </a:xfrm>
        </p:spPr>
        <p:txBody>
          <a:bodyPr>
            <a:noAutofit/>
          </a:bodyPr>
          <a:lstStyle/>
          <a:p>
            <a:r>
              <a:rPr lang="en-IN" sz="2400" dirty="0" smtClean="0"/>
              <a:t>Many such patterns</a:t>
            </a:r>
            <a:endParaRPr lang="en-IN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60" y="4096494"/>
            <a:ext cx="2520280" cy="252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249" y="1700808"/>
            <a:ext cx="4415229" cy="20069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74146"/>
            <a:ext cx="2890673" cy="2890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90" y="4037312"/>
            <a:ext cx="2638644" cy="2638644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22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46249" y="1054477"/>
            <a:ext cx="49581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 smtClean="0">
                <a:solidFill>
                  <a:srgbClr val="FF0000"/>
                </a:solidFill>
              </a:rPr>
              <a:t>All shows proportionate growth</a:t>
            </a:r>
            <a:endParaRPr lang="en-IN" sz="2800" dirty="0">
              <a:solidFill>
                <a:srgbClr val="FF0000"/>
              </a:solidFill>
            </a:endParaRPr>
          </a:p>
          <a:p>
            <a:endParaRPr lang="en-I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2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455712"/>
          </a:xfrm>
        </p:spPr>
        <p:txBody>
          <a:bodyPr>
            <a:noAutofit/>
          </a:bodyPr>
          <a:lstStyle/>
          <a:p>
            <a:r>
              <a:rPr lang="en-IN" sz="2800" dirty="0" smtClean="0"/>
              <a:t>Three dimension</a:t>
            </a:r>
            <a:endParaRPr lang="en-IN" sz="2800" dirty="0"/>
          </a:p>
        </p:txBody>
      </p:sp>
      <p:pic>
        <p:nvPicPr>
          <p:cNvPr id="2050" name="Picture 2" descr="C:\Users\tridib\Downloads\sandpile3d5mslice0cropp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4032449" cy="40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ridib\Downloads\sandpile2h200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261" y="1628800"/>
            <a:ext cx="4009450" cy="400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3438" y="6345855"/>
            <a:ext cx="2281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rgbClr val="0070C0"/>
                </a:solidFill>
              </a:rPr>
              <a:t>[Ref: Lionel Levine]</a:t>
            </a:r>
          </a:p>
          <a:p>
            <a:endParaRPr lang="en-IN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3877" y="5790455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>
                <a:solidFill>
                  <a:prstClr val="black"/>
                </a:solidFill>
              </a:rPr>
              <a:t>d</a:t>
            </a:r>
            <a:r>
              <a:rPr lang="en-IN" sz="2800" dirty="0" smtClean="0">
                <a:solidFill>
                  <a:prstClr val="black"/>
                </a:solidFill>
              </a:rPr>
              <a:t>=3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7936" y="5786100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>
                <a:solidFill>
                  <a:prstClr val="black"/>
                </a:solidFill>
              </a:rPr>
              <a:t>d</a:t>
            </a:r>
            <a:r>
              <a:rPr lang="en-IN" sz="2800" dirty="0" smtClean="0">
                <a:solidFill>
                  <a:prstClr val="black"/>
                </a:solidFill>
              </a:rPr>
              <a:t>=2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69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527720"/>
          </a:xfrm>
        </p:spPr>
        <p:txBody>
          <a:bodyPr>
            <a:noAutofit/>
          </a:bodyPr>
          <a:lstStyle/>
          <a:p>
            <a:r>
              <a:rPr lang="en-IN" sz="2400" dirty="0" smtClean="0"/>
              <a:t>Directed lattice </a:t>
            </a:r>
            <a:endParaRPr lang="en-IN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59"/>
            <a:ext cx="8424936" cy="1391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799149"/>
            <a:ext cx="2232248" cy="22322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97" y="3619129"/>
            <a:ext cx="2592287" cy="25922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848" y="3723816"/>
            <a:ext cx="2487600" cy="24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7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1520" y="260648"/>
            <a:ext cx="8077200" cy="792088"/>
          </a:xfrm>
        </p:spPr>
        <p:txBody>
          <a:bodyPr>
            <a:normAutofit/>
          </a:bodyPr>
          <a:lstStyle/>
          <a:p>
            <a:r>
              <a:rPr lang="en-IN" sz="4400" dirty="0" smtClean="0"/>
              <a:t>Outline for the rest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1700808"/>
            <a:ext cx="78488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IN" sz="3200" dirty="0" smtClean="0"/>
              <a:t>Exact Characterization of the pattern in terms of discrete holomorphic functions. 					</a:t>
            </a:r>
          </a:p>
          <a:p>
            <a:pPr marL="342900" indent="-342900">
              <a:buFont typeface="+mj-lt"/>
              <a:buAutoNum type="arabicPeriod"/>
            </a:pPr>
            <a:r>
              <a:rPr lang="en-IN" sz="3200" dirty="0" smtClean="0"/>
              <a:t>Least “action” principle of pattern selection.							</a:t>
            </a:r>
          </a:p>
          <a:p>
            <a:pPr marL="342900" indent="-342900">
              <a:buFont typeface="+mj-lt"/>
              <a:buAutoNum type="arabicPeriod"/>
            </a:pPr>
            <a:r>
              <a:rPr lang="en-IN" sz="3200" dirty="0" smtClean="0"/>
              <a:t>Connection to Apollonian circle packing. </a:t>
            </a:r>
          </a:p>
          <a:p>
            <a:pPr marL="342900" indent="-342900">
              <a:buFont typeface="+mj-lt"/>
              <a:buAutoNum type="arabicPeriod"/>
            </a:pPr>
            <a:endParaRPr lang="en-IN" sz="3200" dirty="0" smtClean="0"/>
          </a:p>
          <a:p>
            <a:pPr marL="342900" indent="-342900">
              <a:buFont typeface="+mj-lt"/>
              <a:buAutoNum type="arabicPeriod"/>
            </a:pPr>
            <a:r>
              <a:rPr lang="en-IN" sz="3200" dirty="0" smtClean="0"/>
              <a:t>Robustness of the patterns</a:t>
            </a:r>
            <a:endParaRPr lang="en-IN" sz="3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8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smtClean="0"/>
              <a:t>Characterization of the patterns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22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116632"/>
            <a:ext cx="8077200" cy="492968"/>
          </a:xfrm>
        </p:spPr>
        <p:txBody>
          <a:bodyPr>
            <a:normAutofit/>
          </a:bodyPr>
          <a:lstStyle/>
          <a:p>
            <a:r>
              <a:rPr lang="en-IN" sz="2400" dirty="0" smtClean="0"/>
              <a:t>How to characterize</a:t>
            </a:r>
            <a:endParaRPr lang="en-IN" sz="24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60588"/>
            <a:ext cx="2232248" cy="2410846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735279"/>
            <a:ext cx="3240360" cy="3499617"/>
          </a:xfrm>
        </p:spPr>
      </p:pic>
      <p:pic>
        <p:nvPicPr>
          <p:cNvPr id="13" name="Content Placeholder 9"/>
          <p:cNvPicPr>
            <a:picLocks noGrp="1" noChangeAspect="1"/>
          </p:cNvPicPr>
          <p:nvPr>
            <p:ph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2" y="5024372"/>
            <a:ext cx="1620225" cy="1749856"/>
          </a:xfrm>
        </p:spPr>
      </p:pic>
      <p:sp>
        <p:nvSpPr>
          <p:cNvPr id="14" name="Right Arrow 13"/>
          <p:cNvSpPr/>
          <p:nvPr/>
        </p:nvSpPr>
        <p:spPr>
          <a:xfrm rot="5400000">
            <a:off x="1045945" y="4364976"/>
            <a:ext cx="540060" cy="144016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TextBox 14"/>
          <p:cNvSpPr txBox="1"/>
          <p:nvPr/>
        </p:nvSpPr>
        <p:spPr>
          <a:xfrm>
            <a:off x="3059832" y="4083041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>
                <a:solidFill>
                  <a:srgbClr val="00B050"/>
                </a:solidFill>
              </a:rPr>
              <a:t>Rescale</a:t>
            </a:r>
            <a:endParaRPr lang="en-IN" sz="40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50414" y="735279"/>
                <a:ext cx="4104456" cy="49622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IN" dirty="0" smtClean="0"/>
                  <a:t>Rescaled coordinate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IN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/>
                          </a:rPr>
                          <m:t>𝜉</m:t>
                        </m:r>
                        <m:r>
                          <a:rPr lang="en-IN" b="0" i="1" smtClean="0">
                            <a:latin typeface="Cambria Math"/>
                          </a:rPr>
                          <m:t>,</m:t>
                        </m:r>
                        <m:r>
                          <a:rPr lang="en-IN" b="0" i="1" smtClean="0">
                            <a:latin typeface="Cambria Math"/>
                          </a:rPr>
                          <m:t>𝜂</m:t>
                        </m:r>
                      </m:e>
                    </m:d>
                    <m:r>
                      <a:rPr lang="en-IN" b="0" i="1" smtClean="0">
                        <a:latin typeface="Cambria Math"/>
                      </a:rPr>
                      <m:t>≡(</m:t>
                    </m:r>
                    <m:f>
                      <m:fPr>
                        <m:ctrlPr>
                          <a:rPr lang="en-IN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IN" b="0" i="1" smtClean="0">
                            <a:latin typeface="Cambria Math"/>
                          </a:rPr>
                          <m:t>𝑥</m:t>
                        </m:r>
                      </m:num>
                      <m:den>
                        <m:sSub>
                          <m:sSubPr>
                            <m:ctrlPr>
                              <a:rPr lang="en-IN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IN" b="0" i="0" smtClean="0"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IN" b="0" i="0" smtClean="0">
                                <a:latin typeface="Cambria Math"/>
                              </a:rPr>
                              <m:t>N</m:t>
                            </m:r>
                          </m:sub>
                        </m:sSub>
                      </m:den>
                    </m:f>
                    <m:r>
                      <a:rPr lang="en-IN" b="0" i="1" smtClean="0"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en-IN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IN" b="0" i="1" smtClean="0">
                            <a:latin typeface="Cambria Math"/>
                          </a:rPr>
                          <m:t>𝑦</m:t>
                        </m:r>
                      </m:num>
                      <m:den>
                        <m:sSub>
                          <m:sSubPr>
                            <m:ctrlPr>
                              <a:rPr lang="en-IN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IN" b="0" i="0" smtClean="0"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en-IN" b="0" i="1" smtClean="0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</m:den>
                    </m:f>
                    <m:r>
                      <a:rPr lang="en-IN" b="0" i="1" smtClean="0">
                        <a:latin typeface="Cambria Math"/>
                      </a:rPr>
                      <m:t>)</m:t>
                    </m:r>
                  </m:oMath>
                </a14:m>
                <a:endParaRPr lang="en-IN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14" y="735279"/>
                <a:ext cx="4104456" cy="496226"/>
              </a:xfrm>
              <a:prstGeom prst="rect">
                <a:avLst/>
              </a:prstGeom>
              <a:blipFill rotWithShape="1">
                <a:blip r:embed="rId5"/>
                <a:stretch>
                  <a:fillRect l="-73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Content Placeholder 8"/>
          <p:cNvPicPr>
            <a:picLocks noGrp="1" noChangeAspect="1"/>
          </p:cNvPicPr>
          <p:nvPr>
            <p:ph sz="quarter" idx="1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51" y="5013176"/>
            <a:ext cx="1624993" cy="1755006"/>
          </a:xfrm>
        </p:spPr>
      </p:pic>
      <p:sp>
        <p:nvSpPr>
          <p:cNvPr id="12" name="Right Arrow 11"/>
          <p:cNvSpPr/>
          <p:nvPr/>
        </p:nvSpPr>
        <p:spPr>
          <a:xfrm rot="5400000">
            <a:off x="6818765" y="4557374"/>
            <a:ext cx="547029" cy="144016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323527" y="1377237"/>
            <a:ext cx="22053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dirty="0" smtClean="0"/>
              <a:t>N=60,000</a:t>
            </a:r>
            <a:endParaRPr lang="en-IN" dirty="0"/>
          </a:p>
        </p:txBody>
      </p:sp>
      <p:sp>
        <p:nvSpPr>
          <p:cNvPr id="17" name="TextBox 16"/>
          <p:cNvSpPr txBox="1"/>
          <p:nvPr/>
        </p:nvSpPr>
        <p:spPr>
          <a:xfrm>
            <a:off x="5148064" y="614060"/>
            <a:ext cx="33123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dirty="0" smtClean="0"/>
              <a:t>N=240,000</a:t>
            </a:r>
            <a:endParaRPr lang="en-IN" dirty="0"/>
          </a:p>
        </p:txBody>
      </p:sp>
      <p:sp>
        <p:nvSpPr>
          <p:cNvPr id="5" name="Right Brace 4"/>
          <p:cNvSpPr/>
          <p:nvPr/>
        </p:nvSpPr>
        <p:spPr>
          <a:xfrm>
            <a:off x="2627784" y="1746569"/>
            <a:ext cx="576064" cy="218648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58925" y="2516646"/>
                <a:ext cx="86324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3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IN" sz="3600" b="0" i="0" smtClean="0">
                              <a:latin typeface="Cambria Math"/>
                            </a:rPr>
                            <m:t>Λ</m:t>
                          </m:r>
                        </m:e>
                        <m:sub>
                          <m:r>
                            <a:rPr lang="en-IN" sz="3600" b="0" i="1" smtClean="0">
                              <a:latin typeface="Cambria Math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IN" sz="3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8925" y="2516646"/>
                <a:ext cx="863249" cy="6463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27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430921" y="4925755"/>
                <a:ext cx="36095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IN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en-IN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/>
                          </a:rPr>
                          <m:t>𝑥</m:t>
                        </m:r>
                        <m:r>
                          <a:rPr lang="en-IN" b="0" i="1" smtClean="0">
                            <a:latin typeface="Cambria Math"/>
                          </a:rPr>
                          <m:t>,</m:t>
                        </m:r>
                        <m:r>
                          <a:rPr lang="en-IN" b="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IN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IN" dirty="0" smtClean="0"/>
                  <a:t> the height at site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/>
                      </a:rPr>
                      <m:t>(</m:t>
                    </m:r>
                    <m:r>
                      <a:rPr lang="en-IN" b="0" i="1" smtClean="0">
                        <a:latin typeface="Cambria Math"/>
                      </a:rPr>
                      <m:t>𝑥</m:t>
                    </m:r>
                    <m:r>
                      <a:rPr lang="en-IN" b="0" i="1" smtClean="0">
                        <a:latin typeface="Cambria Math"/>
                      </a:rPr>
                      <m:t>,</m:t>
                    </m:r>
                    <m:r>
                      <a:rPr lang="en-IN" b="0" i="1" smtClean="0">
                        <a:latin typeface="Cambria Math"/>
                      </a:rPr>
                      <m:t>𝑦</m:t>
                    </m:r>
                    <m:r>
                      <a:rPr lang="en-IN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IN" dirty="0" smtClean="0"/>
                  <a:t>.</a:t>
                </a:r>
                <a:endParaRPr lang="en-IN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921" y="4925755"/>
                <a:ext cx="3609518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723279" y="5481264"/>
                <a:ext cx="30248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IN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IN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IN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en-IN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</m:e>
                    </m:acc>
                    <m:d>
                      <m:dPr>
                        <m:ctrlPr>
                          <a:rPr lang="en-IN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IN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  <m:t>𝜉</m:t>
                        </m:r>
                        <m:r>
                          <a:rPr lang="en-IN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IN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  <m:t>𝜂</m:t>
                        </m:r>
                      </m:e>
                    </m:d>
                    <m:r>
                      <a:rPr lang="en-IN" i="1" dirty="0">
                        <a:solidFill>
                          <a:prstClr val="black"/>
                        </a:solidFill>
                        <a:latin typeface="Cambria Math"/>
                      </a:rPr>
                      <m:t>≔</m:t>
                    </m:r>
                    <m:sSub>
                      <m:sSubPr>
                        <m:ctrlPr>
                          <a:rPr lang="en-IN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IN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IN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  <m:t>𝑁</m:t>
                        </m:r>
                      </m:sub>
                    </m:sSub>
                    <m:r>
                      <a:rPr lang="en-IN" i="1" dirty="0">
                        <a:solidFill>
                          <a:prstClr val="black"/>
                        </a:solidFill>
                        <a:latin typeface="Cambria Math"/>
                      </a:rPr>
                      <m:t>(</m:t>
                    </m:r>
                    <m:d>
                      <m:dPr>
                        <m:begChr m:val="⌊"/>
                        <m:endChr m:val="⌋"/>
                        <m:ctrlPr>
                          <a:rPr lang="en-IN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IN" i="1" dirty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IN" dirty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en-IN" i="1" dirty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  <m:r>
                          <a:rPr lang="en-IN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  <m:t>𝜉</m:t>
                        </m:r>
                      </m:e>
                    </m:d>
                    <m:r>
                      <a:rPr lang="en-IN" i="1" dirty="0">
                        <a:solidFill>
                          <a:prstClr val="black"/>
                        </a:solidFill>
                        <a:latin typeface="Cambria Math"/>
                      </a:rPr>
                      <m:t>,</m:t>
                    </m:r>
                    <m:d>
                      <m:dPr>
                        <m:begChr m:val="⌊"/>
                        <m:endChr m:val="⌋"/>
                        <m:ctrlPr>
                          <a:rPr lang="en-IN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IN" i="1" dirty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IN" dirty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en-IN" i="1" dirty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  <m:r>
                          <a:rPr lang="en-IN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  <m:t>𝜂</m:t>
                        </m:r>
                      </m:e>
                    </m:d>
                    <m:r>
                      <a:rPr lang="en-IN" i="1" dirty="0">
                        <a:solidFill>
                          <a:prstClr val="black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IN" dirty="0">
                    <a:solidFill>
                      <a:prstClr val="black"/>
                    </a:solidFill>
                  </a:rPr>
                  <a:t> </a:t>
                </a:r>
                <a:endParaRPr lang="en-IN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279" y="5481264"/>
                <a:ext cx="3024802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2677458" y="6309320"/>
            <a:ext cx="3113519" cy="346539"/>
            <a:chOff x="0" y="1966153"/>
            <a:chExt cx="7468025" cy="810090"/>
          </a:xfrm>
        </p:grpSpPr>
        <p:sp>
          <p:nvSpPr>
            <p:cNvPr id="20" name="Rounded Rectangle 19"/>
            <p:cNvSpPr/>
            <p:nvPr/>
          </p:nvSpPr>
          <p:spPr>
            <a:xfrm>
              <a:off x="0" y="1966153"/>
              <a:ext cx="7468025" cy="81009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4"/>
            <p:cNvSpPr/>
            <p:nvPr/>
          </p:nvSpPr>
          <p:spPr>
            <a:xfrm>
              <a:off x="23727" y="1989880"/>
              <a:ext cx="7420571" cy="7626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35560" rIns="5334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000" dirty="0" smtClean="0"/>
                <a:t>No pointwise convergence</a:t>
              </a:r>
              <a:endParaRPr lang="en-IN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76748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3528" y="188640"/>
            <a:ext cx="8077200" cy="383704"/>
          </a:xfrm>
        </p:spPr>
        <p:txBody>
          <a:bodyPr>
            <a:noAutofit/>
          </a:bodyPr>
          <a:lstStyle/>
          <a:p>
            <a:r>
              <a:rPr lang="en-IN" sz="2000" dirty="0" smtClean="0"/>
              <a:t>Convergence of the pattern</a:t>
            </a:r>
            <a:endParaRPr lang="en-IN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323528" y="764704"/>
                <a:ext cx="8136903" cy="151907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IN" dirty="0" smtClean="0">
                    <a:solidFill>
                      <a:srgbClr val="FF0000"/>
                    </a:solidFill>
                  </a:rPr>
                  <a:t>Weak convergence</a:t>
                </a:r>
                <a:r>
                  <a:rPr lang="en-IN" dirty="0" smtClean="0"/>
                  <a:t>: The bounded measurable function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IN" b="0" i="1" smtClean="0"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IN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IN" b="0" i="1" smtClean="0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en-IN" b="0" i="1" smtClean="0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</m:e>
                    </m:acc>
                    <m:d>
                      <m:dPr>
                        <m:ctrlPr>
                          <a:rPr lang="en-IN" b="0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N" b="0" i="1" dirty="0" smtClean="0">
                            <a:latin typeface="Cambria Math"/>
                          </a:rPr>
                          <m:t>𝜉</m:t>
                        </m:r>
                        <m:r>
                          <a:rPr lang="en-IN" b="0" i="1" dirty="0" smtClean="0">
                            <a:latin typeface="Cambria Math"/>
                          </a:rPr>
                          <m:t>,</m:t>
                        </m:r>
                        <m:r>
                          <a:rPr lang="en-IN" b="0" i="1" dirty="0" smtClean="0">
                            <a:latin typeface="Cambria Math"/>
                          </a:rPr>
                          <m:t>𝜂</m:t>
                        </m:r>
                      </m:e>
                    </m:d>
                    <m:r>
                      <a:rPr lang="en-IN" b="0" i="1" dirty="0" smtClean="0">
                        <a:latin typeface="Cambria Math"/>
                      </a:rPr>
                      <m:t>≔</m:t>
                    </m:r>
                    <m:sSub>
                      <m:sSubPr>
                        <m:ctrlPr>
                          <a:rPr lang="en-IN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b="0" i="1" dirty="0" smtClean="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IN" b="0" i="1" dirty="0" smtClean="0">
                            <a:latin typeface="Cambria Math"/>
                          </a:rPr>
                          <m:t>𝑁</m:t>
                        </m:r>
                      </m:sub>
                    </m:sSub>
                    <m:r>
                      <a:rPr lang="en-IN" b="0" i="1" dirty="0" smtClean="0">
                        <a:latin typeface="Cambria Math"/>
                      </a:rPr>
                      <m:t>(</m:t>
                    </m:r>
                    <m:d>
                      <m:dPr>
                        <m:begChr m:val="⌊"/>
                        <m:endChr m:val="⌋"/>
                        <m:ctrlPr>
                          <a:rPr lang="en-IN" b="0" i="1" dirty="0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IN" b="0" i="1" dirty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IN" b="0" i="0" dirty="0" smtClean="0"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en-IN" b="0" i="1" dirty="0" smtClean="0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  <m:r>
                          <a:rPr lang="en-IN" b="0" i="1" dirty="0" smtClean="0">
                            <a:latin typeface="Cambria Math"/>
                          </a:rPr>
                          <m:t>𝜉</m:t>
                        </m:r>
                      </m:e>
                    </m:d>
                    <m:r>
                      <a:rPr lang="en-IN" b="0" i="1" dirty="0" smtClean="0">
                        <a:latin typeface="Cambria Math"/>
                      </a:rPr>
                      <m:t>,</m:t>
                    </m:r>
                    <m:d>
                      <m:dPr>
                        <m:begChr m:val="⌊"/>
                        <m:endChr m:val="⌋"/>
                        <m:ctrlPr>
                          <a:rPr lang="en-IN" i="1" dirty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IN" i="1" dirty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IN" dirty="0"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en-IN" i="1" dirty="0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  <m:r>
                          <a:rPr lang="en-IN" b="0" i="1" dirty="0" smtClean="0">
                            <a:latin typeface="Cambria Math"/>
                          </a:rPr>
                          <m:t>𝜂</m:t>
                        </m:r>
                      </m:e>
                    </m:d>
                    <m:r>
                      <a:rPr lang="en-IN" b="0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IN" dirty="0" smtClean="0"/>
                  <a:t> converges weakly as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/>
                      </a:rPr>
                      <m:t>𝑁</m:t>
                    </m:r>
                    <m:r>
                      <a:rPr lang="en-IN" b="0" i="1" smtClean="0">
                        <a:latin typeface="Cambria Math"/>
                      </a:rPr>
                      <m:t>→∞</m:t>
                    </m:r>
                  </m:oMath>
                </a14:m>
                <a:r>
                  <a:rPr lang="en-IN" dirty="0" smtClean="0"/>
                  <a:t> limit.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N" i="1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IN" i="1"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IN" i="1" dirty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 dirty="0">
                              <a:latin typeface="Cambria Math"/>
                            </a:rPr>
                            <m:t>𝜉</m:t>
                          </m:r>
                          <m:r>
                            <a:rPr lang="en-IN" i="1" dirty="0">
                              <a:latin typeface="Cambria Math"/>
                            </a:rPr>
                            <m:t>,</m:t>
                          </m:r>
                          <m:r>
                            <a:rPr lang="en-IN" i="1" dirty="0">
                              <a:latin typeface="Cambria Math"/>
                            </a:rPr>
                            <m:t>𝜂</m:t>
                          </m:r>
                        </m:e>
                      </m:d>
                      <m:r>
                        <a:rPr lang="en-IN" b="0" i="1" dirty="0" smtClean="0">
                          <a:latin typeface="Cambria Math"/>
                        </a:rPr>
                        <m:t>→</m:t>
                      </m:r>
                      <m:r>
                        <a:rPr lang="en-IN" i="1">
                          <a:latin typeface="Cambria Math"/>
                        </a:rPr>
                        <m:t>𝜌</m:t>
                      </m:r>
                      <m:d>
                        <m:dPr>
                          <m:ctrlPr>
                            <a:rPr lang="en-IN" i="1" dirty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 dirty="0">
                              <a:latin typeface="Cambria Math"/>
                            </a:rPr>
                            <m:t>𝜉</m:t>
                          </m:r>
                          <m:r>
                            <a:rPr lang="en-IN" i="1" dirty="0">
                              <a:latin typeface="Cambria Math"/>
                            </a:rPr>
                            <m:t>,</m:t>
                          </m:r>
                          <m:r>
                            <a:rPr lang="en-IN" i="1" dirty="0">
                              <a:latin typeface="Cambria Math"/>
                            </a:rPr>
                            <m:t>𝜂</m:t>
                          </m:r>
                        </m:e>
                      </m:d>
                      <m:r>
                        <a:rPr lang="en-IN" b="0" i="1" dirty="0" smtClean="0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IN" dirty="0" smtClean="0"/>
              </a:p>
              <a:p>
                <a:r>
                  <a:rPr lang="en-IN" dirty="0"/>
                  <a:t>s</a:t>
                </a:r>
                <a:r>
                  <a:rPr lang="en-IN" dirty="0" smtClean="0"/>
                  <a:t>uch </a:t>
                </a:r>
                <a:r>
                  <a:rPr lang="en-IN" dirty="0" smtClean="0"/>
                  <a:t>that, for any  continuous test function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/>
                      </a:rPr>
                      <m:t>𝛼</m:t>
                    </m:r>
                    <m:r>
                      <a:rPr lang="en-IN" b="0" i="1" smtClean="0">
                        <a:latin typeface="Cambria Math"/>
                      </a:rPr>
                      <m:t>(</m:t>
                    </m:r>
                    <m:r>
                      <a:rPr lang="en-IN" b="0" i="1" smtClean="0">
                        <a:latin typeface="Cambria Math"/>
                      </a:rPr>
                      <m:t>𝜉</m:t>
                    </m:r>
                    <m:r>
                      <a:rPr lang="en-IN" b="0" i="1" smtClean="0">
                        <a:latin typeface="Cambria Math"/>
                      </a:rPr>
                      <m:t>,</m:t>
                    </m:r>
                    <m:r>
                      <a:rPr lang="en-IN" b="0" i="1" smtClean="0">
                        <a:latin typeface="Cambria Math"/>
                      </a:rPr>
                      <m:t>𝜂</m:t>
                    </m:r>
                    <m:r>
                      <a:rPr lang="en-IN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IN" dirty="0" smtClean="0"/>
                  <a:t> with compact support</a:t>
                </a:r>
                <a:endParaRPr lang="en-IN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/>
                        </a:rPr>
                        <m:t>∫</m:t>
                      </m:r>
                      <m:r>
                        <a:rPr lang="en-IN" b="0" i="1" smtClean="0">
                          <a:latin typeface="Cambria Math"/>
                        </a:rPr>
                        <m:t>𝑑</m:t>
                      </m:r>
                      <m:r>
                        <a:rPr lang="en-IN" b="0" i="1" smtClean="0">
                          <a:latin typeface="Cambria Math"/>
                        </a:rPr>
                        <m:t>𝜉</m:t>
                      </m:r>
                      <m:r>
                        <a:rPr lang="en-IN" b="0" i="1" smtClean="0">
                          <a:latin typeface="Cambria Math"/>
                        </a:rPr>
                        <m:t>𝑑</m:t>
                      </m:r>
                      <m:r>
                        <a:rPr lang="en-IN" b="0" i="1" smtClean="0">
                          <a:latin typeface="Cambria Math"/>
                        </a:rPr>
                        <m:t>𝜂</m:t>
                      </m:r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IN" b="0" i="1" smtClean="0"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latin typeface="Cambria Math"/>
                            </a:rPr>
                            <m:t>𝜉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𝜂</m:t>
                          </m:r>
                        </m:e>
                      </m:d>
                      <m:r>
                        <a:rPr lang="en-IN" b="0" i="1" smtClean="0">
                          <a:latin typeface="Cambria Math"/>
                        </a:rPr>
                        <m:t>𝛼</m:t>
                      </m:r>
                      <m:d>
                        <m:d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latin typeface="Cambria Math"/>
                            </a:rPr>
                            <m:t>𝜉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𝜂</m:t>
                          </m:r>
                        </m:e>
                      </m:d>
                      <m:r>
                        <a:rPr lang="en-IN" b="0" i="1" smtClean="0">
                          <a:latin typeface="Cambria Math"/>
                        </a:rPr>
                        <m:t> → </m:t>
                      </m:r>
                      <m:r>
                        <a:rPr lang="en-IN" i="1">
                          <a:latin typeface="Cambria Math"/>
                        </a:rPr>
                        <m:t>∫</m:t>
                      </m:r>
                      <m:r>
                        <a:rPr lang="en-IN" i="1">
                          <a:latin typeface="Cambria Math"/>
                        </a:rPr>
                        <m:t>𝑑</m:t>
                      </m:r>
                      <m:r>
                        <a:rPr lang="en-IN" i="1">
                          <a:latin typeface="Cambria Math"/>
                        </a:rPr>
                        <m:t>𝜉</m:t>
                      </m:r>
                      <m:r>
                        <a:rPr lang="en-IN" i="1">
                          <a:latin typeface="Cambria Math"/>
                        </a:rPr>
                        <m:t>𝑑</m:t>
                      </m:r>
                      <m:r>
                        <a:rPr lang="en-IN" b="0" i="1" smtClean="0">
                          <a:latin typeface="Cambria Math"/>
                        </a:rPr>
                        <m:t>𝜂</m:t>
                      </m:r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r>
                        <a:rPr lang="en-IN" i="1">
                          <a:latin typeface="Cambria Math"/>
                        </a:rPr>
                        <m:t>𝜌</m:t>
                      </m:r>
                      <m:d>
                        <m:dPr>
                          <m:ctrlPr>
                            <a:rPr lang="en-IN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>
                              <a:latin typeface="Cambria Math"/>
                            </a:rPr>
                            <m:t>𝜉</m:t>
                          </m:r>
                          <m:r>
                            <a:rPr lang="en-IN" i="1">
                              <a:latin typeface="Cambria Math"/>
                            </a:rPr>
                            <m:t>,</m:t>
                          </m:r>
                          <m:r>
                            <a:rPr lang="en-IN" i="1">
                              <a:latin typeface="Cambria Math"/>
                            </a:rPr>
                            <m:t>𝜂</m:t>
                          </m:r>
                        </m:e>
                      </m:d>
                      <m:r>
                        <a:rPr lang="en-IN" i="1">
                          <a:latin typeface="Cambria Math"/>
                        </a:rPr>
                        <m:t>𝛼</m:t>
                      </m:r>
                      <m:r>
                        <a:rPr lang="en-IN" i="1">
                          <a:latin typeface="Cambria Math"/>
                        </a:rPr>
                        <m:t>(</m:t>
                      </m:r>
                      <m:r>
                        <a:rPr lang="en-IN" i="1">
                          <a:latin typeface="Cambria Math"/>
                        </a:rPr>
                        <m:t>𝜉</m:t>
                      </m:r>
                      <m:r>
                        <a:rPr lang="en-IN" i="1">
                          <a:latin typeface="Cambria Math"/>
                        </a:rPr>
                        <m:t>,</m:t>
                      </m:r>
                      <m:r>
                        <a:rPr lang="en-IN" i="1">
                          <a:latin typeface="Cambria Math"/>
                        </a:rPr>
                        <m:t>𝜂</m:t>
                      </m:r>
                      <m:r>
                        <a:rPr lang="en-IN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IN" dirty="0" smtClean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764704"/>
                <a:ext cx="8136903" cy="151907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3131840" y="2492896"/>
            <a:ext cx="4896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/>
            <a:r>
              <a:rPr lang="en-IN" sz="2400" dirty="0"/>
              <a:t>[</a:t>
            </a:r>
            <a:r>
              <a:rPr lang="en-IN" sz="2000" dirty="0">
                <a:solidFill>
                  <a:srgbClr val="0070C0"/>
                </a:solidFill>
              </a:rPr>
              <a:t>Ref: Pegden and </a:t>
            </a:r>
            <a:r>
              <a:rPr lang="en-IN" sz="2000" dirty="0" smtClean="0">
                <a:solidFill>
                  <a:srgbClr val="0070C0"/>
                </a:solidFill>
              </a:rPr>
              <a:t>Smart, arXiv:1105.0111</a:t>
            </a:r>
            <a:r>
              <a:rPr lang="en-IN" sz="2400" dirty="0" smtClean="0"/>
              <a:t>]</a:t>
            </a:r>
            <a:endParaRPr lang="en-I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44121" y="3429000"/>
                <a:ext cx="62204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 smtClean="0"/>
                  <a:t>Equivalently, there is an asymptotic local density function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/>
                      </a:rPr>
                      <m:t>𝜌</m:t>
                    </m:r>
                    <m:r>
                      <a:rPr lang="en-IN" b="0" i="1" smtClean="0">
                        <a:latin typeface="Cambria Math"/>
                      </a:rPr>
                      <m:t>(</m:t>
                    </m:r>
                    <m:r>
                      <a:rPr lang="en-IN" b="0" i="1" smtClean="0">
                        <a:latin typeface="Cambria Math"/>
                      </a:rPr>
                      <m:t>𝜉</m:t>
                    </m:r>
                    <m:r>
                      <a:rPr lang="en-IN" b="0" i="1" smtClean="0">
                        <a:latin typeface="Cambria Math"/>
                      </a:rPr>
                      <m:t>,</m:t>
                    </m:r>
                    <m:r>
                      <a:rPr lang="en-IN" b="0" i="1" smtClean="0">
                        <a:latin typeface="Cambria Math"/>
                      </a:rPr>
                      <m:t>𝜂</m:t>
                    </m:r>
                    <m:r>
                      <a:rPr lang="en-IN" b="0" i="1" smtClean="0">
                        <a:latin typeface="Cambria Math"/>
                      </a:rPr>
                      <m:t>)</m:t>
                    </m:r>
                  </m:oMath>
                </a14:m>
                <a:endParaRPr lang="en-IN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1" y="3429000"/>
                <a:ext cx="6220485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784" t="-8333" r="-196" b="-25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479198" y="4581128"/>
                <a:ext cx="78488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 smtClean="0">
                    <a:solidFill>
                      <a:srgbClr val="FF0000"/>
                    </a:solidFill>
                  </a:rPr>
                  <a:t>Characterization:</a:t>
                </a:r>
                <a:r>
                  <a:rPr lang="en-IN" dirty="0" smtClean="0"/>
                  <a:t> We determine this limiting density </a:t>
                </a:r>
                <a14:m>
                  <m:oMath xmlns:m="http://schemas.openxmlformats.org/officeDocument/2006/math">
                    <m:r>
                      <a:rPr lang="en-IN" i="1">
                        <a:latin typeface="Cambria Math"/>
                      </a:rPr>
                      <m:t>𝜌</m:t>
                    </m:r>
                    <m:r>
                      <a:rPr lang="en-IN" i="1">
                        <a:latin typeface="Cambria Math"/>
                      </a:rPr>
                      <m:t>(</m:t>
                    </m:r>
                    <m:r>
                      <a:rPr lang="en-IN" i="1">
                        <a:latin typeface="Cambria Math"/>
                      </a:rPr>
                      <m:t>𝜉</m:t>
                    </m:r>
                    <m:r>
                      <a:rPr lang="en-IN" i="1">
                        <a:latin typeface="Cambria Math"/>
                      </a:rPr>
                      <m:t>,</m:t>
                    </m:r>
                    <m:r>
                      <a:rPr lang="en-IN" i="1">
                        <a:latin typeface="Cambria Math"/>
                      </a:rPr>
                      <m:t>𝜂</m:t>
                    </m:r>
                    <m:r>
                      <a:rPr lang="en-IN" i="1">
                        <a:latin typeface="Cambria Math"/>
                      </a:rPr>
                      <m:t>)</m:t>
                    </m:r>
                  </m:oMath>
                </a14:m>
                <a:r>
                  <a:rPr lang="en-IN" dirty="0" smtClean="0"/>
                  <a:t> in terms of </a:t>
                </a:r>
                <a:r>
                  <a:rPr lang="en-IN" dirty="0" smtClean="0">
                    <a:solidFill>
                      <a:srgbClr val="0070C0"/>
                    </a:solidFill>
                  </a:rPr>
                  <a:t>discrete</a:t>
                </a:r>
                <a:r>
                  <a:rPr lang="en-IN" dirty="0" smtClean="0"/>
                  <a:t> </a:t>
                </a:r>
                <a:r>
                  <a:rPr lang="en-IN" dirty="0" smtClean="0">
                    <a:solidFill>
                      <a:srgbClr val="0070C0"/>
                    </a:solidFill>
                  </a:rPr>
                  <a:t>holomorphic functions</a:t>
                </a:r>
                <a:endParaRPr lang="en-IN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98" y="4581128"/>
                <a:ext cx="7848873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699" t="-4673" b="-1308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2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4800" y="116632"/>
            <a:ext cx="8077200" cy="383704"/>
          </a:xfrm>
        </p:spPr>
        <p:txBody>
          <a:bodyPr>
            <a:noAutofit/>
          </a:bodyPr>
          <a:lstStyle/>
          <a:p>
            <a:r>
              <a:rPr lang="en-IN" sz="1800" dirty="0" smtClean="0"/>
              <a:t>Overview of the technique</a:t>
            </a:r>
            <a:endParaRPr lang="en-IN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5080428" y="2089237"/>
                <a:ext cx="2636171" cy="4371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IN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IN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en-IN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/>
                          </a:rPr>
                          <m:t>𝑥</m:t>
                        </m:r>
                        <m:r>
                          <a:rPr lang="en-IN" b="0" i="1" smtClean="0">
                            <a:latin typeface="Cambria Math"/>
                          </a:rPr>
                          <m:t>,</m:t>
                        </m:r>
                        <m:r>
                          <a:rPr lang="en-IN" b="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IN" b="0" i="1" smtClean="0">
                        <a:latin typeface="Cambria Math"/>
                      </a:rPr>
                      <m:t>≃</m:t>
                    </m:r>
                    <m:sSubSup>
                      <m:sSubSupPr>
                        <m:ctrlPr>
                          <a:rPr lang="en-IN" i="1"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IN"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en-IN" i="1">
                            <a:latin typeface="Cambria Math"/>
                          </a:rPr>
                          <m:t>𝑁</m:t>
                        </m:r>
                      </m:sub>
                      <m:sup>
                        <m:r>
                          <a:rPr lang="en-IN" i="1">
                            <a:latin typeface="Cambria Math"/>
                          </a:rPr>
                          <m:t>𝛽</m:t>
                        </m:r>
                      </m:sup>
                    </m:sSubSup>
                    <m:r>
                      <a:rPr lang="en-IN" b="0" i="1" smtClean="0">
                        <a:latin typeface="Cambria Math"/>
                      </a:rPr>
                      <m:t>𝜙</m:t>
                    </m:r>
                    <m:d>
                      <m:dPr>
                        <m:ctrlPr>
                          <a:rPr lang="en-IN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/>
                          </a:rPr>
                          <m:t>𝜉</m:t>
                        </m:r>
                        <m:r>
                          <a:rPr lang="en-IN" b="0" i="1" smtClean="0">
                            <a:latin typeface="Cambria Math"/>
                          </a:rPr>
                          <m:t>,</m:t>
                        </m:r>
                        <m:r>
                          <a:rPr lang="en-IN" b="0" i="1" smtClean="0">
                            <a:latin typeface="Cambria Math"/>
                          </a:rPr>
                          <m:t>𝜂</m:t>
                        </m:r>
                      </m:e>
                    </m:d>
                  </m:oMath>
                </a14:m>
                <a:r>
                  <a:rPr lang="en-IN" dirty="0" smtClean="0"/>
                  <a:t> + …</a:t>
                </a:r>
                <a:endParaRPr lang="en-IN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428" y="2089237"/>
                <a:ext cx="2636171" cy="437171"/>
              </a:xfrm>
              <a:prstGeom prst="rect">
                <a:avLst/>
              </a:prstGeom>
              <a:blipFill rotWithShape="1">
                <a:blip r:embed="rId3"/>
                <a:stretch>
                  <a:fillRect r="-1155" b="-2112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1900403" y="4653136"/>
                <a:ext cx="4843505" cy="67755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IN">
                                  <a:latin typeface="Cambria Math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IN" i="1">
                                  <a:latin typeface="Cambria Math"/>
                                </a:rPr>
                                <m:t>𝑁</m:t>
                              </m:r>
                            </m:sub>
                            <m:sup>
                              <m:r>
                                <a:rPr lang="en-IN" i="1">
                                  <a:latin typeface="Cambria Math"/>
                                </a:rPr>
                                <m:t>𝛽</m:t>
                              </m:r>
                              <m:r>
                                <a:rPr lang="en-IN" b="0" i="1" smtClean="0">
                                  <a:latin typeface="Cambria Math"/>
                                </a:rPr>
                                <m:t>−2</m:t>
                              </m:r>
                            </m:sup>
                          </m:sSubSup>
                          <m:r>
                            <a:rPr lang="en-IN" b="0" i="0" smtClean="0">
                              <a:latin typeface="Cambria Math"/>
                            </a:rPr>
                            <m:t> </m:t>
                          </m:r>
                          <m:r>
                            <a:rPr lang="en-IN" b="0" i="0" smtClean="0">
                              <a:latin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I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b="0" i="1" smtClean="0">
                          <a:latin typeface="Cambria Math"/>
                        </a:rPr>
                        <m:t>𝜙</m:t>
                      </m:r>
                      <m:d>
                        <m:d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latin typeface="Cambria Math"/>
                            </a:rPr>
                            <m:t>𝜉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𝜂</m:t>
                          </m:r>
                        </m:e>
                      </m:d>
                      <m:r>
                        <a:rPr lang="en-IN" i="1">
                          <a:latin typeface="Cambria Math"/>
                        </a:rPr>
                        <m:t>≃</m:t>
                      </m:r>
                      <m:d>
                        <m:dPr>
                          <m:begChr m:val="["/>
                          <m:endChr m:val="]"/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>
                              <a:latin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IN" b="0" i="1" smtClean="0">
                                  <a:latin typeface="Cambria Math"/>
                                </a:rPr>
                                <m:t>𝜉</m:t>
                              </m:r>
                              <m:r>
                                <a:rPr lang="en-IN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IN" b="0" i="1" smtClean="0">
                                  <a:latin typeface="Cambria Math"/>
                                </a:rPr>
                                <m:t>𝜂</m:t>
                              </m:r>
                            </m:e>
                          </m:d>
                          <m:r>
                            <a:rPr lang="en-IN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IN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IN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IN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i="1">
                              <a:latin typeface="Cambria Math"/>
                            </a:rPr>
                            <m:t>𝑁</m:t>
                          </m:r>
                        </m:num>
                        <m:den>
                          <m:sSubSup>
                            <m:sSubSupPr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IN">
                                  <a:latin typeface="Cambria Math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IN" i="1">
                                  <a:latin typeface="Cambria Math"/>
                                </a:rPr>
                                <m:t>𝑁</m:t>
                              </m:r>
                            </m:sub>
                            <m:sup>
                              <m:r>
                                <a:rPr lang="en-IN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IN" i="1">
                          <a:latin typeface="Cambria Math"/>
                        </a:rPr>
                        <m:t>𝛿</m:t>
                      </m:r>
                      <m:d>
                        <m:dPr>
                          <m:ctrlPr>
                            <a:rPr lang="en-IN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>
                              <a:latin typeface="Cambria Math"/>
                            </a:rPr>
                            <m:t>𝜉</m:t>
                          </m:r>
                        </m:e>
                      </m:d>
                      <m:r>
                        <a:rPr lang="en-IN" i="1">
                          <a:latin typeface="Cambria Math"/>
                        </a:rPr>
                        <m:t>𝛿</m:t>
                      </m:r>
                      <m:r>
                        <a:rPr lang="en-IN" i="1">
                          <a:latin typeface="Cambria Math"/>
                        </a:rPr>
                        <m:t>(</m:t>
                      </m:r>
                      <m:r>
                        <a:rPr lang="en-IN" i="1">
                          <a:latin typeface="Cambria Math"/>
                        </a:rPr>
                        <m:t>𝜂</m:t>
                      </m:r>
                      <m:r>
                        <a:rPr lang="en-IN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403" y="4653136"/>
                <a:ext cx="4843505" cy="67755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2001171" y="2307823"/>
                <a:ext cx="2027735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latin typeface="Cambria Math"/>
                            </a:rPr>
                            <m:t>𝜉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𝜂</m:t>
                          </m:r>
                        </m:e>
                      </m:d>
                      <m:r>
                        <a:rPr lang="en-IN" b="0" i="1" smtClean="0">
                          <a:latin typeface="Cambria Math"/>
                        </a:rPr>
                        <m:t>≡</m:t>
                      </m:r>
                      <m:d>
                        <m:d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IN" b="0" i="1" smtClean="0">
                                  <a:latin typeface="Cambria Math"/>
                                </a:rPr>
                                <m:t>𝑥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IN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N" b="0" i="0" smtClean="0">
                                      <a:latin typeface="Cambria Math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IN" b="0" i="1" smtClean="0">
                                      <a:latin typeface="Cambria Math"/>
                                    </a:rPr>
                                    <m:t>𝑁</m:t>
                                  </m:r>
                                </m:sub>
                              </m:sSub>
                            </m:den>
                          </m:f>
                          <m:r>
                            <a:rPr lang="en-IN" b="0" i="1" smtClean="0"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IN" b="0" i="1" smtClean="0">
                                  <a:latin typeface="Cambria Math"/>
                                </a:rPr>
                                <m:t>𝑦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IN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N" b="0" i="0" smtClean="0">
                                      <a:latin typeface="Cambria Math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IN" b="0" i="1" smtClean="0">
                                      <a:latin typeface="Cambria Math"/>
                                    </a:rPr>
                                    <m:t>𝑁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171" y="2307823"/>
                <a:ext cx="2027735" cy="71468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29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1691680" y="1196752"/>
                <a:ext cx="5544616" cy="4242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N" sz="2000" b="0" i="0" smtClean="0"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en-IN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sz="20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IN" sz="2000" b="0" i="1" smtClean="0">
                              <a:latin typeface="Cambria Math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IN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sz="20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IN" sz="20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IN" sz="2000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IN" sz="20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N" sz="20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IN" sz="2000" b="0" i="0" smtClean="0">
                                  <a:latin typeface="Cambria Math"/>
                                </a:rPr>
                                <m:t>z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IN" sz="2000" b="0" i="0" smtClean="0">
                                  <a:latin typeface="Cambria Math"/>
                                </a:rPr>
                                <m:t>N</m:t>
                              </m:r>
                            </m:sub>
                          </m:sSub>
                          <m:d>
                            <m:dPr>
                              <m:ctrlPr>
                                <a:rPr lang="en-IN" sz="20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IN" sz="2000" b="0" i="0" smtClean="0">
                                  <a:latin typeface="Cambria Math"/>
                                </a:rPr>
                                <m:t>x</m:t>
                              </m:r>
                              <m:r>
                                <a:rPr lang="en-IN" sz="2000" b="0" i="0" smtClean="0"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IN" sz="2000" b="0" i="0" smtClean="0">
                                  <a:latin typeface="Cambria Math"/>
                                </a:rPr>
                                <m:t>y</m:t>
                              </m:r>
                            </m:e>
                          </m:d>
                          <m:r>
                            <a:rPr lang="en-IN" sz="2000" b="0" i="0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IN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IN" sz="2000" b="0" i="0" smtClean="0">
                                  <a:latin typeface="Cambria Math"/>
                                </a:rPr>
                                <m:t>z</m:t>
                              </m:r>
                            </m:e>
                            <m:sub>
                              <m:r>
                                <a:rPr lang="en-IN" sz="2000" b="0" i="0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IN" sz="20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IN" sz="2000" b="0" i="0" smtClean="0">
                                  <a:latin typeface="Cambria Math"/>
                                </a:rPr>
                                <m:t>x</m:t>
                              </m:r>
                              <m:r>
                                <a:rPr lang="en-IN" sz="2000" b="0" i="0" smtClean="0"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IN" sz="2000" b="0" i="0" smtClean="0">
                                  <a:latin typeface="Cambria Math"/>
                                </a:rPr>
                                <m:t>y</m:t>
                              </m:r>
                            </m:e>
                          </m:d>
                        </m:e>
                      </m:d>
                      <m:r>
                        <a:rPr lang="en-IN" sz="2000" i="1">
                          <a:latin typeface="Cambria Math"/>
                        </a:rPr>
                        <m:t>−</m:t>
                      </m:r>
                      <m:r>
                        <a:rPr lang="en-IN" sz="2000" b="0" i="1" smtClean="0">
                          <a:latin typeface="Cambria Math"/>
                        </a:rPr>
                        <m:t>𝑁</m:t>
                      </m:r>
                      <m:sSub>
                        <m:sSubPr>
                          <m:ctrlPr>
                            <a:rPr lang="en-IN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IN" sz="20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IN" sz="2000" b="0" i="1" smtClean="0">
                              <a:latin typeface="Cambria Math"/>
                            </a:rPr>
                            <m:t>,0</m:t>
                          </m:r>
                        </m:sub>
                      </m:sSub>
                      <m:sSub>
                        <m:sSubPr>
                          <m:ctrlPr>
                            <a:rPr lang="en-IN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sz="2000" b="0" i="1" smtClean="0"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IN" sz="2000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IN" sz="2000" b="0" i="1" smtClean="0">
                              <a:latin typeface="Cambria Math"/>
                            </a:rPr>
                            <m:t>,0</m:t>
                          </m:r>
                        </m:sub>
                      </m:sSub>
                    </m:oMath>
                  </m:oMathPara>
                </a14:m>
                <a:endParaRPr lang="en-IN" sz="2000" dirty="0"/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1196752"/>
                <a:ext cx="5544616" cy="424283"/>
              </a:xfrm>
              <a:prstGeom prst="rect">
                <a:avLst/>
              </a:prstGeom>
              <a:blipFill rotWithShape="1">
                <a:blip r:embed="rId6"/>
                <a:stretch>
                  <a:fillRect b="-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367290" y="692696"/>
            <a:ext cx="3226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Conservation of particle number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025" y="1824335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0070C0"/>
                </a:solidFill>
              </a:rPr>
              <a:t>Rescaling</a:t>
            </a:r>
            <a:r>
              <a:rPr lang="en-IN" dirty="0" smtClean="0">
                <a:solidFill>
                  <a:srgbClr val="0070C0"/>
                </a:solidFill>
              </a:rPr>
              <a:t>:</a:t>
            </a:r>
            <a:endParaRPr lang="en-IN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5024344" y="2665164"/>
                <a:ext cx="2537939" cy="669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IN">
                              <a:latin typeface="Cambria Math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IN">
                              <a:latin typeface="Cambria Math"/>
                            </a:rPr>
                            <m:t>N</m:t>
                          </m:r>
                        </m:sub>
                      </m:sSub>
                      <m:d>
                        <m:d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IN" b="0" i="1" smtClean="0">
                          <a:latin typeface="Cambria Math"/>
                        </a:rPr>
                        <m:t>≃</m:t>
                      </m:r>
                      <m:r>
                        <a:rPr lang="en-IN" i="1">
                          <a:latin typeface="Cambria Math"/>
                        </a:rPr>
                        <m:t>𝜌</m:t>
                      </m:r>
                      <m:d>
                        <m:dPr>
                          <m:ctrlPr>
                            <a:rPr lang="en-IN" i="1" dirty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 dirty="0">
                              <a:latin typeface="Cambria Math"/>
                            </a:rPr>
                            <m:t>𝜉</m:t>
                          </m:r>
                          <m:r>
                            <a:rPr lang="en-IN" i="1" dirty="0">
                              <a:latin typeface="Cambria Math"/>
                            </a:rPr>
                            <m:t>,</m:t>
                          </m:r>
                          <m:r>
                            <a:rPr lang="en-IN" i="1" dirty="0">
                              <a:latin typeface="Cambria Math"/>
                            </a:rPr>
                            <m:t>𝜂</m:t>
                          </m:r>
                        </m:e>
                      </m:d>
                      <m:r>
                        <a:rPr lang="en-IN" b="0" i="1" dirty="0" smtClean="0">
                          <a:latin typeface="Cambria Math"/>
                        </a:rPr>
                        <m:t>+ …</m:t>
                      </m:r>
                    </m:oMath>
                  </m:oMathPara>
                </a14:m>
                <a:endParaRPr lang="en-IN" dirty="0"/>
              </a:p>
              <a:p>
                <a:pPr/>
                <a:endParaRPr lang="en-IN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344" y="2665164"/>
                <a:ext cx="2537939" cy="66999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 Brace 2"/>
          <p:cNvSpPr/>
          <p:nvPr/>
        </p:nvSpPr>
        <p:spPr>
          <a:xfrm>
            <a:off x="4448335" y="2177637"/>
            <a:ext cx="372042" cy="914400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/>
          <p:cNvSpPr txBox="1"/>
          <p:nvPr/>
        </p:nvSpPr>
        <p:spPr>
          <a:xfrm>
            <a:off x="391025" y="3645024"/>
            <a:ext cx="348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The conservation equation leads to</a:t>
            </a:r>
            <a:endParaRPr lang="en-I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17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23528" y="188640"/>
            <a:ext cx="8077200" cy="527720"/>
          </a:xfrm>
        </p:spPr>
        <p:txBody>
          <a:bodyPr>
            <a:normAutofit/>
          </a:bodyPr>
          <a:lstStyle/>
          <a:p>
            <a:r>
              <a:rPr lang="en-IN" sz="2400" dirty="0" smtClean="0"/>
              <a:t>Modelling Proportionate growth is Difficult</a:t>
            </a:r>
            <a:endParaRPr lang="en-IN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701905" y="1455558"/>
            <a:ext cx="252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Lacks </a:t>
            </a:r>
            <a:r>
              <a:rPr lang="en-IN" dirty="0" smtClean="0">
                <a:solidFill>
                  <a:srgbClr val="C00000"/>
                </a:solidFill>
              </a:rPr>
              <a:t>internal features 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876378" y="836771"/>
            <a:ext cx="188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Simplest example:</a:t>
            </a:r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108" y="869771"/>
            <a:ext cx="39052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3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92696" y="3013501"/>
            <a:ext cx="7416824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IN" dirty="0" smtClean="0"/>
              <a:t>Construct a </a:t>
            </a:r>
            <a:r>
              <a:rPr lang="en-IN" dirty="0"/>
              <a:t>model where </a:t>
            </a:r>
            <a:r>
              <a:rPr lang="en-IN" dirty="0" smtClean="0"/>
              <a:t>the dynamics </a:t>
            </a:r>
            <a:r>
              <a:rPr lang="en-IN" dirty="0"/>
              <a:t>generates a </a:t>
            </a:r>
            <a:r>
              <a:rPr lang="en-IN" sz="2400" dirty="0">
                <a:solidFill>
                  <a:srgbClr val="C00000"/>
                </a:solidFill>
              </a:rPr>
              <a:t>complex</a:t>
            </a:r>
            <a:r>
              <a:rPr lang="en-IN" dirty="0"/>
              <a:t> pattern which grows proportionately </a:t>
            </a:r>
            <a:r>
              <a:rPr lang="en-IN" dirty="0" smtClean="0"/>
              <a:t>and also  </a:t>
            </a:r>
            <a:r>
              <a:rPr lang="en-IN" sz="2400" dirty="0" smtClean="0">
                <a:solidFill>
                  <a:srgbClr val="C00000"/>
                </a:solidFill>
              </a:rPr>
              <a:t>robust.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879601" y="2204864"/>
            <a:ext cx="643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Scaling of a pattern is also not enough, as the noise gets multiplied.</a:t>
            </a:r>
            <a:endParaRPr lang="en-IN" dirty="0"/>
          </a:p>
        </p:txBody>
      </p:sp>
      <p:sp>
        <p:nvSpPr>
          <p:cNvPr id="14" name="TextBox 13"/>
          <p:cNvSpPr txBox="1"/>
          <p:nvPr/>
        </p:nvSpPr>
        <p:spPr>
          <a:xfrm>
            <a:off x="423998" y="3907542"/>
            <a:ext cx="4291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This requires  a lot of </a:t>
            </a:r>
            <a:r>
              <a:rPr lang="en-IN" dirty="0" smtClean="0">
                <a:solidFill>
                  <a:srgbClr val="0070C0"/>
                </a:solidFill>
              </a:rPr>
              <a:t>coordination</a:t>
            </a:r>
            <a:r>
              <a:rPr lang="en-IN" dirty="0" smtClean="0"/>
              <a:t> between different growing parts and also some </a:t>
            </a:r>
            <a:r>
              <a:rPr lang="en-IN" dirty="0" smtClean="0">
                <a:solidFill>
                  <a:srgbClr val="0070C0"/>
                </a:solidFill>
              </a:rPr>
              <a:t>regulation.</a:t>
            </a:r>
            <a:endParaRPr lang="en-IN" dirty="0">
              <a:solidFill>
                <a:srgbClr val="0070C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961" y="3951813"/>
            <a:ext cx="3005559" cy="28033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1468" y="5614218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Growth models in Physics studied so far (Eden model, DLA, invasion percolation) do not have this property</a:t>
            </a:r>
            <a:endParaRPr lang="en-IN" dirty="0"/>
          </a:p>
        </p:txBody>
      </p:sp>
      <p:sp>
        <p:nvSpPr>
          <p:cNvPr id="13" name="TextBox 12"/>
          <p:cNvSpPr txBox="1"/>
          <p:nvPr/>
        </p:nvSpPr>
        <p:spPr>
          <a:xfrm>
            <a:off x="391804" y="4984177"/>
            <a:ext cx="347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C00000"/>
                </a:solidFill>
              </a:rPr>
              <a:t>Can it be achieved with local rules?</a:t>
            </a:r>
            <a:endParaRPr lang="en-IN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57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126039" y="1601946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Case 1:</a:t>
            </a:r>
            <a:endParaRPr lang="en-I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308743" y="1598099"/>
                <a:ext cx="2704971" cy="3731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N" b="0" i="1" smtClean="0">
                        <a:latin typeface="Cambria Math"/>
                      </a:rPr>
                      <m:t>𝑁</m:t>
                    </m:r>
                    <m:r>
                      <a:rPr lang="en-IN" b="0" i="1" smtClean="0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IN" i="1"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IN"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en-IN" i="1">
                            <a:latin typeface="Cambria Math"/>
                          </a:rPr>
                          <m:t>𝑁</m:t>
                        </m:r>
                      </m:sub>
                      <m:sup>
                        <m:r>
                          <a:rPr lang="en-IN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IN" dirty="0" smtClean="0"/>
                  <a:t>,</a:t>
                </a:r>
                <a:r>
                  <a:rPr lang="en-IN" dirty="0" smtClean="0"/>
                  <a:t>        </a:t>
                </a:r>
                <a:r>
                  <a:rPr lang="en-IN" dirty="0" smtClean="0">
                    <a:solidFill>
                      <a:srgbClr val="FF0000"/>
                    </a:solidFill>
                  </a:rPr>
                  <a:t>Areal  density</a:t>
                </a:r>
                <a:endParaRPr lang="en-IN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743" y="1598099"/>
                <a:ext cx="2704971" cy="373179"/>
              </a:xfrm>
              <a:prstGeom prst="rect">
                <a:avLst/>
              </a:prstGeom>
              <a:blipFill rotWithShape="1">
                <a:blip r:embed="rId2"/>
                <a:stretch>
                  <a:fillRect t="-6557" r="-1580" b="-2623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620184" y="2539250"/>
                <a:ext cx="2924262" cy="369332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b="0" i="0" smtClean="0">
                              <a:latin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I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b="0" i="1" smtClean="0">
                          <a:latin typeface="Cambria Math"/>
                        </a:rPr>
                        <m:t>𝜙</m:t>
                      </m:r>
                      <m:d>
                        <m:d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IN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IN" b="0" i="1" smtClean="0">
                          <a:latin typeface="Cambria Math"/>
                        </a:rPr>
                        <m:t>=</m:t>
                      </m:r>
                      <m:r>
                        <a:rPr lang="en-IN" i="1">
                          <a:latin typeface="Cambria Math"/>
                        </a:rPr>
                        <m:t>𝜌</m:t>
                      </m:r>
                      <m:d>
                        <m:dPr>
                          <m:ctrlPr>
                            <a:rPr lang="en-IN" i="1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IN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IN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IN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IN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IN" i="1">
                          <a:latin typeface="Cambria Math"/>
                        </a:rPr>
                        <m:t>−</m:t>
                      </m:r>
                      <m:r>
                        <a:rPr lang="en-IN" i="1">
                          <a:latin typeface="Cambria Math"/>
                        </a:rPr>
                        <m:t>𝛿</m:t>
                      </m:r>
                      <m:d>
                        <m:dPr>
                          <m:ctrlPr>
                            <a:rPr lang="en-IN" i="1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IN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184" y="2539250"/>
                <a:ext cx="2924262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16418" r="-4527" b="-597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15547" y="3933056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Case 2:</a:t>
            </a:r>
            <a:endParaRPr lang="en-I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1308743" y="3835465"/>
                <a:ext cx="3607654" cy="616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N" b="0" i="1" smtClean="0">
                        <a:latin typeface="Cambria Math"/>
                      </a:rPr>
                      <m:t>𝑁</m:t>
                    </m:r>
                    <m:r>
                      <a:rPr lang="en-IN" b="0" i="1" smtClean="0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IN" i="1"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IN"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en-IN" i="1">
                            <a:latin typeface="Cambria Math"/>
                          </a:rPr>
                          <m:t>𝑁</m:t>
                        </m:r>
                      </m:sub>
                      <m:sup/>
                    </m:sSubSup>
                  </m:oMath>
                </a14:m>
                <a:r>
                  <a:rPr lang="en-IN" dirty="0" smtClean="0"/>
                  <a:t>,    and</a:t>
                </a:r>
                <a:r>
                  <a:rPr lang="en-IN" dirty="0" smtClean="0"/>
                  <a:t>     </a:t>
                </a:r>
                <a14:m>
                  <m:oMath xmlns:m="http://schemas.openxmlformats.org/officeDocument/2006/math">
                    <m:r>
                      <a:rPr lang="en-IN" sz="2000" i="1">
                        <a:latin typeface="Cambria Math"/>
                      </a:rPr>
                      <m:t>𝜌</m:t>
                    </m:r>
                    <m:d>
                      <m:dPr>
                        <m:ctrlPr>
                          <a:rPr lang="en-IN" sz="2000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IN" sz="20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IN" sz="2000" i="1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  <m:r>
                      <a:rPr lang="en-IN" sz="2000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IN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IN" sz="20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IN" sz="20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IN" sz="2000" i="1">
                        <a:latin typeface="Cambria Math"/>
                      </a:rPr>
                      <m:t>≃</m:t>
                    </m:r>
                    <m:f>
                      <m:fPr>
                        <m:ctrlPr>
                          <a:rPr lang="en-IN" sz="20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IN" sz="2000" b="0" i="1" smtClean="0">
                            <a:latin typeface="Cambria Math"/>
                          </a:rPr>
                          <m:t>𝜎</m:t>
                        </m:r>
                        <m:d>
                          <m:dPr>
                            <m:ctrlPr>
                              <a:rPr lang="en-IN" sz="2000" b="0" i="1" smtClean="0">
                                <a:latin typeface="Cambria Math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IN" sz="2000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IN" sz="2000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</m:acc>
                          </m:e>
                        </m:d>
                      </m:num>
                      <m:den>
                        <m:sSubSup>
                          <m:sSubSupPr>
                            <m:ctrlPr>
                              <a:rPr lang="en-IN" sz="20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IN" sz="2000"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en-IN" sz="2000" i="1">
                                <a:latin typeface="Cambria Math"/>
                              </a:rPr>
                              <m:t>𝑁</m:t>
                            </m:r>
                          </m:sub>
                          <m:sup/>
                        </m:sSubSup>
                      </m:den>
                    </m:f>
                  </m:oMath>
                </a14:m>
                <a:endParaRPr lang="en-IN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743" y="3835465"/>
                <a:ext cx="3607654" cy="61670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1620184" y="4797152"/>
                <a:ext cx="2426305" cy="369332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b="0" i="0" smtClean="0">
                              <a:latin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I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b="0" i="1" smtClean="0">
                          <a:latin typeface="Cambria Math"/>
                        </a:rPr>
                        <m:t>𝜙</m:t>
                      </m:r>
                      <m:d>
                        <m:d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IN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IN" b="0" i="1" smtClean="0">
                          <a:latin typeface="Cambria Math"/>
                        </a:rPr>
                        <m:t>=</m:t>
                      </m:r>
                      <m:r>
                        <a:rPr lang="en-IN" b="0" i="1" smtClean="0">
                          <a:latin typeface="Cambria Math"/>
                        </a:rPr>
                        <m:t>𝜎</m:t>
                      </m:r>
                      <m:d>
                        <m:dPr>
                          <m:ctrlPr>
                            <a:rPr lang="en-IN" i="1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IN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IN" i="1">
                          <a:latin typeface="Cambria Math"/>
                        </a:rPr>
                        <m:t>−</m:t>
                      </m:r>
                      <m:r>
                        <a:rPr lang="en-IN" i="1">
                          <a:latin typeface="Cambria Math"/>
                        </a:rPr>
                        <m:t>𝛿</m:t>
                      </m:r>
                      <m:d>
                        <m:dPr>
                          <m:ctrlPr>
                            <a:rPr lang="en-IN" i="1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IN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184" y="4797152"/>
                <a:ext cx="2426305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16176" r="-5432" b="-441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554201" y="5706834"/>
                <a:ext cx="71663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2800" dirty="0" smtClean="0">
                    <a:solidFill>
                      <a:srgbClr val="0070C0"/>
                    </a:solidFill>
                  </a:rPr>
                  <a:t>Determine </a:t>
                </a:r>
                <a14:m>
                  <m:oMath xmlns:m="http://schemas.openxmlformats.org/officeDocument/2006/math">
                    <m:r>
                      <a:rPr lang="en-IN" sz="2800" b="0" i="1" smtClean="0">
                        <a:solidFill>
                          <a:srgbClr val="0070C0"/>
                        </a:solidFill>
                        <a:latin typeface="Cambria Math"/>
                      </a:rPr>
                      <m:t>𝜙</m:t>
                    </m:r>
                  </m:oMath>
                </a14:m>
                <a:r>
                  <a:rPr lang="en-IN" sz="2800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IN" sz="2800" dirty="0" smtClean="0">
                    <a:solidFill>
                      <a:srgbClr val="0070C0"/>
                    </a:solidFill>
                  </a:rPr>
                  <a:t>to determine the </a:t>
                </a:r>
                <a:r>
                  <a:rPr lang="en-IN" sz="2800" dirty="0" smtClean="0">
                    <a:solidFill>
                      <a:srgbClr val="0070C0"/>
                    </a:solidFill>
                  </a:rPr>
                  <a:t>density function.</a:t>
                </a:r>
                <a:endParaRPr lang="en-IN" sz="28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201" y="5706834"/>
                <a:ext cx="7166385" cy="523220"/>
              </a:xfrm>
              <a:prstGeom prst="rect">
                <a:avLst/>
              </a:prstGeom>
              <a:blipFill rotWithShape="1">
                <a:blip r:embed="rId6"/>
                <a:stretch>
                  <a:fillRect l="-1786" t="-10465" r="-510" b="-3255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2165606" y="398569"/>
                <a:ext cx="4302908" cy="70872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b="0" i="0" smtClean="0">
                              <a:latin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I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b="0" i="1" smtClean="0">
                          <a:latin typeface="Cambria Math"/>
                        </a:rPr>
                        <m:t>𝜙</m:t>
                      </m:r>
                      <m:d>
                        <m:d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IN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IN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IN" b="0" i="0" smtClean="0">
                              <a:latin typeface="Cambria Math"/>
                            </a:rPr>
                            <m:t>Λ</m:t>
                          </m:r>
                        </m:e>
                        <m:sub>
                          <m:r>
                            <a:rPr lang="en-IN" b="0" i="1" smtClean="0">
                              <a:latin typeface="Cambria Math"/>
                            </a:rPr>
                            <m:t>𝑁</m:t>
                          </m:r>
                        </m:sub>
                        <m:sup>
                          <m:r>
                            <a:rPr lang="en-IN" b="0" i="1" smtClean="0">
                              <a:latin typeface="Cambria Math"/>
                            </a:rPr>
                            <m:t>2−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𝛽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>
                              <a:latin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IN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IN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IN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IN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IN" b="0" i="1" smtClean="0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IN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IN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IN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IN" i="1">
                                  <a:latin typeface="Cambria Math"/>
                                </a:rPr>
                                <m:t>𝑁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IN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N">
                                      <a:latin typeface="Cambria Math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IN" i="1">
                                      <a:latin typeface="Cambria Math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en-IN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en-IN" i="1">
                              <a:latin typeface="Cambria Math"/>
                            </a:rPr>
                            <m:t>𝛿</m:t>
                          </m:r>
                          <m:d>
                            <m:dPr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IN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IN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IN" sz="2000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606" y="398569"/>
                <a:ext cx="4302908" cy="7087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30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5445836" y="2532744"/>
                <a:ext cx="2663421" cy="3731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/>
                  <a:t>a</a:t>
                </a:r>
                <a:r>
                  <a:rPr lang="en-IN" b="0" dirty="0" smtClean="0"/>
                  <a:t>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IN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en-IN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/>
                          </a:rPr>
                          <m:t>𝑥</m:t>
                        </m:r>
                        <m:r>
                          <a:rPr lang="en-IN" b="0" i="1" smtClean="0">
                            <a:latin typeface="Cambria Math"/>
                          </a:rPr>
                          <m:t>,</m:t>
                        </m:r>
                        <m:r>
                          <a:rPr lang="en-IN" b="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IN" b="0" i="1" smtClean="0">
                        <a:latin typeface="Cambria Math"/>
                      </a:rPr>
                      <m:t>≃</m:t>
                    </m:r>
                    <m:sSubSup>
                      <m:sSubSupPr>
                        <m:ctrlPr>
                          <a:rPr lang="en-IN" i="1"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IN"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en-IN" i="1">
                            <a:latin typeface="Cambria Math"/>
                          </a:rPr>
                          <m:t>𝑁</m:t>
                        </m:r>
                      </m:sub>
                      <m:sup>
                        <m:r>
                          <a:rPr lang="en-IN" b="0" i="1" smtClean="0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IN" b="0" i="1" smtClean="0">
                        <a:latin typeface="Cambria Math"/>
                      </a:rPr>
                      <m:t>𝜙</m:t>
                    </m:r>
                    <m:d>
                      <m:dPr>
                        <m:ctrlPr>
                          <a:rPr lang="en-IN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/>
                          </a:rPr>
                          <m:t>𝜉</m:t>
                        </m:r>
                        <m:r>
                          <a:rPr lang="en-IN" b="0" i="1" smtClean="0">
                            <a:latin typeface="Cambria Math"/>
                          </a:rPr>
                          <m:t>,</m:t>
                        </m:r>
                        <m:r>
                          <a:rPr lang="en-IN" b="0" i="1" smtClean="0">
                            <a:latin typeface="Cambria Math"/>
                          </a:rPr>
                          <m:t>𝜂</m:t>
                        </m:r>
                      </m:e>
                    </m:d>
                  </m:oMath>
                </a14:m>
                <a:endParaRPr lang="en-IN" dirty="0"/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836" y="2532744"/>
                <a:ext cx="2663421" cy="373179"/>
              </a:xfrm>
              <a:prstGeom prst="rect">
                <a:avLst/>
              </a:prstGeom>
              <a:blipFill rotWithShape="1">
                <a:blip r:embed="rId8"/>
                <a:stretch>
                  <a:fillRect l="-1831" t="-6452" b="-2419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5344287" y="4797152"/>
                <a:ext cx="26634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 smtClean="0"/>
                  <a:t>a</a:t>
                </a:r>
                <a:r>
                  <a:rPr lang="en-IN" b="0" dirty="0" smtClean="0"/>
                  <a:t>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IN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en-IN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/>
                          </a:rPr>
                          <m:t>𝑥</m:t>
                        </m:r>
                        <m:r>
                          <a:rPr lang="en-IN" b="0" i="1" smtClean="0">
                            <a:latin typeface="Cambria Math"/>
                          </a:rPr>
                          <m:t>,</m:t>
                        </m:r>
                        <m:r>
                          <a:rPr lang="en-IN" b="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IN" b="0" i="1" smtClean="0">
                        <a:latin typeface="Cambria Math"/>
                      </a:rPr>
                      <m:t>≃</m:t>
                    </m:r>
                    <m:sSubSup>
                      <m:sSubSupPr>
                        <m:ctrlPr>
                          <a:rPr lang="en-IN" i="1"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IN"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en-IN" i="1">
                            <a:latin typeface="Cambria Math"/>
                          </a:rPr>
                          <m:t>𝑁</m:t>
                        </m:r>
                      </m:sub>
                      <m:sup/>
                    </m:sSubSup>
                    <m:r>
                      <a:rPr lang="en-IN" b="0" i="1" smtClean="0">
                        <a:latin typeface="Cambria Math"/>
                      </a:rPr>
                      <m:t>𝜙</m:t>
                    </m:r>
                    <m:d>
                      <m:dPr>
                        <m:ctrlPr>
                          <a:rPr lang="en-IN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/>
                          </a:rPr>
                          <m:t>𝜉</m:t>
                        </m:r>
                        <m:r>
                          <a:rPr lang="en-IN" b="0" i="1" smtClean="0">
                            <a:latin typeface="Cambria Math"/>
                          </a:rPr>
                          <m:t>,</m:t>
                        </m:r>
                        <m:r>
                          <a:rPr lang="en-IN" b="0" i="1" smtClean="0">
                            <a:latin typeface="Cambria Math"/>
                          </a:rPr>
                          <m:t>𝜂</m:t>
                        </m:r>
                      </m:e>
                    </m:d>
                  </m:oMath>
                </a14:m>
                <a:endParaRPr lang="en-IN" dirty="0"/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287" y="4797152"/>
                <a:ext cx="2663421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2059" t="-8197" b="-2459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5502041" y="3933056"/>
            <a:ext cx="1308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Line density</a:t>
            </a:r>
            <a:endParaRPr lang="en-I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5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304800" y="381000"/>
                <a:ext cx="8077200" cy="383704"/>
              </a:xfrm>
            </p:spPr>
            <p:txBody>
              <a:bodyPr>
                <a:noAutofit/>
              </a:bodyPr>
              <a:lstStyle/>
              <a:p>
                <a:r>
                  <a:rPr lang="en-IN" sz="2000" dirty="0" smtClean="0"/>
                  <a:t>How to determine  </a:t>
                </a:r>
                <a14:m>
                  <m:oMath xmlns:m="http://schemas.openxmlformats.org/officeDocument/2006/math">
                    <m:r>
                      <a:rPr lang="en-IN" sz="2000" b="1" i="1" smtClean="0">
                        <a:latin typeface="Cambria Math"/>
                      </a:rPr>
                      <m:t>𝝓</m:t>
                    </m:r>
                  </m:oMath>
                </a14:m>
                <a:r>
                  <a:rPr lang="en-IN" sz="2000" dirty="0" smtClean="0"/>
                  <a:t> ? </a:t>
                </a:r>
                <a:endParaRPr lang="en-IN" sz="2000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304800" y="381000"/>
                <a:ext cx="8077200" cy="383704"/>
              </a:xfrm>
              <a:blipFill rotWithShape="1">
                <a:blip r:embed="rId2"/>
                <a:stretch>
                  <a:fillRect l="-755" t="-8065" b="-3225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95536" y="836712"/>
            <a:ext cx="4235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IN" sz="2400" dirty="0" smtClean="0"/>
              <a:t>Use some observable features</a:t>
            </a:r>
            <a:endParaRPr lang="en-IN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99592" y="1196752"/>
            <a:ext cx="7884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IN" sz="2400" dirty="0" smtClean="0"/>
              <a:t>The patterns are composed of </a:t>
            </a:r>
            <a:r>
              <a:rPr lang="en-IN" sz="2800" dirty="0" smtClean="0">
                <a:solidFill>
                  <a:srgbClr val="0070C0"/>
                </a:solidFill>
              </a:rPr>
              <a:t>patches</a:t>
            </a:r>
            <a:r>
              <a:rPr lang="en-IN" sz="2800" dirty="0" smtClean="0"/>
              <a:t> </a:t>
            </a:r>
            <a:r>
              <a:rPr lang="en-IN" sz="2400" dirty="0" smtClean="0"/>
              <a:t>of </a:t>
            </a:r>
            <a:r>
              <a:rPr lang="en-IN" sz="2400" dirty="0" smtClean="0">
                <a:solidFill>
                  <a:srgbClr val="C00000"/>
                </a:solidFill>
              </a:rPr>
              <a:t>periodic heights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31" y="2077492"/>
            <a:ext cx="3426921" cy="3433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9916" y="5639579"/>
            <a:ext cx="5515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smtClean="0"/>
              <a:t>2.   Density inside the patches are constant</a:t>
            </a:r>
            <a:endParaRPr lang="en-IN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59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u</a:t>
            </a:r>
            <a:endParaRPr lang="en-I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95536" y="620688"/>
                <a:ext cx="8064896" cy="228562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IN" sz="2400" dirty="0" smtClean="0">
                    <a:solidFill>
                      <a:srgbClr val="C00000"/>
                    </a:solidFill>
                  </a:rPr>
                  <a:t>Proposition</a:t>
                </a:r>
                <a:r>
                  <a:rPr lang="en-IN" sz="2400" dirty="0" smtClean="0"/>
                  <a:t>: </a:t>
                </a:r>
                <a:r>
                  <a:rPr lang="en-IN" sz="2400" dirty="0" smtClean="0">
                    <a:solidFill>
                      <a:schemeClr val="tx1"/>
                    </a:solidFill>
                  </a:rPr>
                  <a:t>Inside the periodic patches </a:t>
                </a:r>
                <a14:m>
                  <m:oMath xmlns:m="http://schemas.openxmlformats.org/officeDocument/2006/math">
                    <m:r>
                      <a:rPr lang="en-IN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𝜙</m:t>
                    </m:r>
                    <m:r>
                      <a:rPr lang="en-IN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r>
                      <a:rPr lang="en-IN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𝜉</m:t>
                    </m:r>
                    <m:r>
                      <a:rPr lang="en-IN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en-IN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𝜂</m:t>
                    </m:r>
                    <m:r>
                      <a:rPr lang="en-IN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IN" sz="2400" dirty="0" smtClean="0">
                    <a:solidFill>
                      <a:schemeClr val="tx1"/>
                    </a:solidFill>
                  </a:rPr>
                  <a:t> is</a:t>
                </a: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IN" sz="2400" dirty="0" smtClean="0">
                    <a:solidFill>
                      <a:srgbClr val="0070C0"/>
                    </a:solidFill>
                  </a:rPr>
                  <a:t>Quadratic </a:t>
                </a:r>
                <a:r>
                  <a:rPr lang="en-IN" sz="2400" dirty="0" smtClean="0">
                    <a:solidFill>
                      <a:schemeClr val="tx1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IN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𝑁</m:t>
                    </m:r>
                    <m:r>
                      <a:rPr lang="en-IN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IN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IN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Λ</m:t>
                        </m:r>
                      </m:e>
                      <m:sup>
                        <m:r>
                          <a:rPr lang="en-IN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N" sz="2400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IN" sz="2400" dirty="0" smtClean="0">
                    <a:solidFill>
                      <a:srgbClr val="0070C0"/>
                    </a:solidFill>
                  </a:rPr>
                  <a:t>           </a:t>
                </a:r>
                <a14:m>
                  <m:oMath xmlns:m="http://schemas.openxmlformats.org/officeDocument/2006/math">
                    <m:r>
                      <a:rPr lang="en-IN" sz="3200" i="1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r>
                      <a:rPr lang="en-IN" sz="2400" i="1">
                        <a:solidFill>
                          <a:srgbClr val="0070C0"/>
                        </a:solidFill>
                        <a:latin typeface="Cambria Math"/>
                      </a:rPr>
                      <m:t>𝛽</m:t>
                    </m:r>
                    <m:r>
                      <a:rPr lang="en-IN" sz="2400" b="0" i="1" smtClean="0">
                        <a:solidFill>
                          <a:srgbClr val="0070C0"/>
                        </a:solidFill>
                        <a:latin typeface="Cambria Math"/>
                      </a:rPr>
                      <m:t>=2</m:t>
                    </m:r>
                    <m:r>
                      <a:rPr lang="en-IN" sz="3200" i="1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IN" sz="2400" dirty="0" smtClean="0">
                    <a:solidFill>
                      <a:srgbClr val="0070C0"/>
                    </a:solidFill>
                  </a:rPr>
                  <a:t>   </a:t>
                </a:r>
                <a:endParaRPr lang="en-IN" sz="2400" dirty="0" smtClean="0">
                  <a:solidFill>
                    <a:srgbClr val="0070C0"/>
                  </a:solidFill>
                </a:endParaRPr>
              </a:p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dirty="0" smtClean="0">
                          <a:solidFill>
                            <a:srgbClr val="C00000"/>
                          </a:solidFill>
                          <a:latin typeface="Cambria Math"/>
                        </a:rPr>
                        <m:t>𝜙</m:t>
                      </m:r>
                      <m:d>
                        <m:dPr>
                          <m:ctrlPr>
                            <a:rPr lang="en-IN" sz="20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sz="20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𝜉</m:t>
                          </m:r>
                          <m:r>
                            <a:rPr lang="en-IN" sz="20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IN" sz="20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𝜂</m:t>
                          </m:r>
                        </m:e>
                      </m:d>
                      <m:r>
                        <a:rPr lang="en-IN" sz="2000" b="0" i="1" dirty="0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r>
                        <a:rPr lang="en-IN" sz="2000" b="0" i="1" dirty="0" smtClean="0">
                          <a:solidFill>
                            <a:srgbClr val="C00000"/>
                          </a:solidFill>
                          <a:latin typeface="Cambria Math"/>
                        </a:rPr>
                        <m:t>𝑎</m:t>
                      </m:r>
                      <m:sSup>
                        <m:sSupPr>
                          <m:ctrlPr>
                            <a:rPr lang="en-IN" sz="20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sz="20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𝜉</m:t>
                          </m:r>
                        </m:e>
                        <m:sup>
                          <m:r>
                            <a:rPr lang="en-IN" sz="20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sz="2000" b="0" i="1" dirty="0" smtClean="0">
                          <a:solidFill>
                            <a:srgbClr val="C00000"/>
                          </a:solidFill>
                          <a:latin typeface="Cambria Math"/>
                        </a:rPr>
                        <m:t>+</m:t>
                      </m:r>
                      <m:r>
                        <a:rPr lang="en-IN" sz="2000" b="0" i="1" dirty="0" smtClean="0">
                          <a:solidFill>
                            <a:srgbClr val="C00000"/>
                          </a:solidFill>
                          <a:latin typeface="Cambria Math"/>
                        </a:rPr>
                        <m:t>𝑏</m:t>
                      </m:r>
                      <m:sSup>
                        <m:sSupPr>
                          <m:ctrlPr>
                            <a:rPr lang="en-IN" sz="20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sz="20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𝜂</m:t>
                          </m:r>
                        </m:e>
                        <m:sup>
                          <m:r>
                            <a:rPr lang="en-IN" sz="20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sz="2000" b="0" i="1" dirty="0" smtClean="0">
                          <a:solidFill>
                            <a:srgbClr val="C00000"/>
                          </a:solidFill>
                          <a:latin typeface="Cambria Math"/>
                        </a:rPr>
                        <m:t>+</m:t>
                      </m:r>
                      <m:r>
                        <a:rPr lang="en-IN" sz="2000" b="0" i="1" dirty="0" smtClean="0">
                          <a:solidFill>
                            <a:srgbClr val="C00000"/>
                          </a:solidFill>
                          <a:latin typeface="Cambria Math"/>
                        </a:rPr>
                        <m:t>𝑐</m:t>
                      </m:r>
                      <m:r>
                        <a:rPr lang="en-IN" sz="2000" b="0" i="1" dirty="0" smtClean="0">
                          <a:solidFill>
                            <a:srgbClr val="C00000"/>
                          </a:solidFill>
                          <a:latin typeface="Cambria Math"/>
                        </a:rPr>
                        <m:t>𝜉𝜂</m:t>
                      </m:r>
                      <m:r>
                        <a:rPr lang="en-IN" sz="2000" b="0" i="1" dirty="0" smtClean="0">
                          <a:solidFill>
                            <a:srgbClr val="C00000"/>
                          </a:solidFill>
                          <a:latin typeface="Cambria Math"/>
                        </a:rPr>
                        <m:t>+</m:t>
                      </m:r>
                      <m:r>
                        <a:rPr lang="en-IN" sz="2000" b="0" i="1" dirty="0" smtClean="0">
                          <a:solidFill>
                            <a:srgbClr val="C0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IN" sz="2000" b="0" i="1" dirty="0" smtClean="0">
                          <a:solidFill>
                            <a:srgbClr val="C00000"/>
                          </a:solidFill>
                          <a:latin typeface="Cambria Math"/>
                        </a:rPr>
                        <m:t>𝜉</m:t>
                      </m:r>
                      <m:r>
                        <a:rPr lang="en-IN" sz="2000" b="0" i="1" dirty="0" smtClean="0">
                          <a:solidFill>
                            <a:srgbClr val="C00000"/>
                          </a:solidFill>
                          <a:latin typeface="Cambria Math"/>
                        </a:rPr>
                        <m:t>+</m:t>
                      </m:r>
                      <m:r>
                        <a:rPr lang="en-IN" sz="2000" b="0" i="1" dirty="0" smtClean="0">
                          <a:solidFill>
                            <a:srgbClr val="C00000"/>
                          </a:solidFill>
                          <a:latin typeface="Cambria Math"/>
                        </a:rPr>
                        <m:t>𝑒</m:t>
                      </m:r>
                      <m:r>
                        <a:rPr lang="en-IN" sz="2000" b="0" i="1" dirty="0" smtClean="0">
                          <a:solidFill>
                            <a:srgbClr val="C00000"/>
                          </a:solidFill>
                          <a:latin typeface="Cambria Math"/>
                        </a:rPr>
                        <m:t>𝜂</m:t>
                      </m:r>
                      <m:r>
                        <a:rPr lang="en-IN" sz="2000" b="0" i="1" dirty="0" smtClean="0">
                          <a:solidFill>
                            <a:srgbClr val="C00000"/>
                          </a:solidFill>
                          <a:latin typeface="Cambria Math"/>
                        </a:rPr>
                        <m:t>+</m:t>
                      </m:r>
                      <m:r>
                        <a:rPr lang="en-IN" sz="2000" b="0" i="1" dirty="0" smtClean="0">
                          <a:solidFill>
                            <a:srgbClr val="C00000"/>
                          </a:solidFill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IN" sz="2800" dirty="0" smtClean="0">
                  <a:solidFill>
                    <a:srgbClr val="C00000"/>
                  </a:solidFill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IN" sz="2400" dirty="0" smtClean="0">
                    <a:solidFill>
                      <a:srgbClr val="0070C0"/>
                    </a:solidFill>
                  </a:rPr>
                  <a:t>Linear </a:t>
                </a:r>
                <a:r>
                  <a:rPr lang="en-IN" sz="2400" dirty="0" smtClean="0">
                    <a:solidFill>
                      <a:schemeClr val="tx1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IN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𝑁</m:t>
                    </m:r>
                    <m:r>
                      <a:rPr lang="en-IN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IN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IN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Λ</m:t>
                        </m:r>
                      </m:e>
                      <m:sup/>
                    </m:sSup>
                  </m:oMath>
                </a14:m>
                <a:r>
                  <a:rPr lang="en-IN" sz="2400" dirty="0" smtClean="0">
                    <a:solidFill>
                      <a:srgbClr val="0070C0"/>
                    </a:solidFill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IN" sz="3200" i="1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r>
                      <a:rPr lang="en-IN" sz="2400" i="1">
                        <a:solidFill>
                          <a:srgbClr val="0070C0"/>
                        </a:solidFill>
                        <a:latin typeface="Cambria Math"/>
                      </a:rPr>
                      <m:t>𝛽</m:t>
                    </m:r>
                    <m:r>
                      <a:rPr lang="en-IN" sz="2400" i="1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r>
                      <a:rPr lang="en-IN" sz="2400" b="0" i="1" smtClean="0">
                        <a:solidFill>
                          <a:srgbClr val="0070C0"/>
                        </a:solidFill>
                        <a:latin typeface="Cambria Math"/>
                      </a:rPr>
                      <m:t>1</m:t>
                    </m:r>
                    <m:r>
                      <a:rPr lang="en-IN" sz="3200" i="1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IN" sz="2400" dirty="0">
                    <a:solidFill>
                      <a:srgbClr val="0070C0"/>
                    </a:solidFill>
                  </a:rPr>
                  <a:t> </a:t>
                </a:r>
                <a:endParaRPr lang="en-IN" sz="2000" i="1" dirty="0" smtClean="0">
                  <a:solidFill>
                    <a:srgbClr val="C00000"/>
                  </a:solidFill>
                  <a:latin typeface="Cambria Math"/>
                </a:endParaRPr>
              </a:p>
              <a:p>
                <a:pPr lvl="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i="1" dirty="0" smtClean="0">
                          <a:solidFill>
                            <a:srgbClr val="C00000"/>
                          </a:solidFill>
                          <a:latin typeface="Cambria Math"/>
                        </a:rPr>
                        <m:t>𝜙</m:t>
                      </m:r>
                      <m:d>
                        <m:dPr>
                          <m:ctrlPr>
                            <a:rPr lang="en-IN" sz="2000" i="1" dirty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sz="2000" i="1" dirty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𝜉</m:t>
                          </m:r>
                          <m:r>
                            <a:rPr lang="en-IN" sz="2000" i="1" dirty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IN" sz="2000" i="1" dirty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𝜂</m:t>
                          </m:r>
                        </m:e>
                      </m:d>
                      <m:r>
                        <a:rPr lang="en-IN" sz="2000" i="1" dirty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r>
                        <a:rPr lang="en-IN" sz="2000" i="1" dirty="0">
                          <a:solidFill>
                            <a:srgbClr val="C0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IN" sz="2000" i="1" dirty="0">
                          <a:solidFill>
                            <a:srgbClr val="C00000"/>
                          </a:solidFill>
                          <a:latin typeface="Cambria Math"/>
                        </a:rPr>
                        <m:t>𝜉</m:t>
                      </m:r>
                      <m:r>
                        <a:rPr lang="en-IN" sz="2000" i="1" dirty="0">
                          <a:solidFill>
                            <a:srgbClr val="C00000"/>
                          </a:solidFill>
                          <a:latin typeface="Cambria Math"/>
                        </a:rPr>
                        <m:t>+</m:t>
                      </m:r>
                      <m:r>
                        <a:rPr lang="en-IN" sz="2000" i="1" dirty="0">
                          <a:solidFill>
                            <a:srgbClr val="C00000"/>
                          </a:solidFill>
                          <a:latin typeface="Cambria Math"/>
                        </a:rPr>
                        <m:t>𝑒</m:t>
                      </m:r>
                      <m:r>
                        <a:rPr lang="en-IN" sz="2000" i="1" dirty="0">
                          <a:solidFill>
                            <a:srgbClr val="C00000"/>
                          </a:solidFill>
                          <a:latin typeface="Cambria Math"/>
                        </a:rPr>
                        <m:t>𝜂</m:t>
                      </m:r>
                      <m:r>
                        <a:rPr lang="en-IN" sz="2000" i="1" dirty="0">
                          <a:solidFill>
                            <a:srgbClr val="C00000"/>
                          </a:solidFill>
                          <a:latin typeface="Cambria Math"/>
                        </a:rPr>
                        <m:t>+</m:t>
                      </m:r>
                      <m:r>
                        <a:rPr lang="en-IN" sz="2000" i="1" dirty="0">
                          <a:solidFill>
                            <a:srgbClr val="C00000"/>
                          </a:solidFill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IN" sz="2800" dirty="0">
                  <a:solidFill>
                    <a:srgbClr val="C00000"/>
                  </a:solidFill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endParaRPr lang="en-IN" sz="16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620688"/>
                <a:ext cx="8064896" cy="2285626"/>
              </a:xfrm>
              <a:prstGeom prst="rect">
                <a:avLst/>
              </a:prstGeom>
              <a:blipFill rotWithShape="1">
                <a:blip r:embed="rId3"/>
                <a:stretch>
                  <a:fillRect l="-977" t="-130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389072" y="3059668"/>
                <a:ext cx="51547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2400" dirty="0" smtClean="0">
                    <a:solidFill>
                      <a:srgbClr val="C00000"/>
                    </a:solidFill>
                  </a:rPr>
                  <a:t>Argument</a:t>
                </a:r>
                <a:r>
                  <a:rPr lang="en-IN" dirty="0" smtClean="0">
                    <a:solidFill>
                      <a:srgbClr val="C00000"/>
                    </a:solidFill>
                  </a:rPr>
                  <a:t>:  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/>
                      </a:rPr>
                      <m:t>𝜙</m:t>
                    </m:r>
                  </m:oMath>
                </a14:m>
                <a:r>
                  <a:rPr lang="en-IN" dirty="0" smtClean="0"/>
                  <a:t> is Taylor expandable inside patches</a:t>
                </a: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72" y="3059668"/>
                <a:ext cx="5154744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1893" t="-10526" r="-355" b="-2894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935235" y="3663900"/>
                <a:ext cx="72735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/>
                        </a:rPr>
                        <m:t>𝜙</m:t>
                      </m:r>
                      <m:d>
                        <m:d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latin typeface="Cambria Math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IN" b="0" i="1" smtClean="0"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  <m:r>
                            <a:rPr lang="en-IN" b="0" i="1" smtClean="0"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IN" b="0" i="0" smtClean="0">
                              <a:latin typeface="Cambria Math"/>
                            </a:rPr>
                            <m:t>Δ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𝜉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latin typeface="Cambria Math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IN" b="0" i="1" smtClean="0"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  <m:r>
                            <a:rPr lang="en-IN" b="0" i="1" smtClean="0"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IN" b="0" i="0" smtClean="0">
                              <a:latin typeface="Cambria Math"/>
                            </a:rPr>
                            <m:t>Δ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𝜂</m:t>
                          </m:r>
                        </m:e>
                      </m:d>
                      <m:r>
                        <a:rPr lang="en-IN" b="0" i="1" smtClean="0">
                          <a:latin typeface="Cambria Math"/>
                        </a:rPr>
                        <m:t>−</m:t>
                      </m:r>
                      <m:r>
                        <a:rPr lang="en-IN" b="0" i="1" smtClean="0">
                          <a:latin typeface="Cambria Math"/>
                        </a:rPr>
                        <m:t>𝜙</m:t>
                      </m:r>
                      <m:d>
                        <m:d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latin typeface="Cambria Math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IN" b="0" i="1" smtClean="0"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  <m:r>
                            <a:rPr lang="en-IN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latin typeface="Cambria Math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IN" b="0" i="1" smtClean="0"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IN" b="0" i="1" smtClean="0">
                          <a:latin typeface="Cambria Math"/>
                        </a:rPr>
                        <m:t>=</m:t>
                      </m:r>
                      <m:r>
                        <a:rPr lang="en-IN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IN" b="0" i="0" smtClean="0">
                          <a:latin typeface="Cambria Math"/>
                        </a:rPr>
                        <m:t>Δ</m:t>
                      </m:r>
                      <m:r>
                        <a:rPr lang="en-IN" b="0" i="1" smtClean="0">
                          <a:latin typeface="Cambria Math"/>
                        </a:rPr>
                        <m:t>𝜉</m:t>
                      </m:r>
                      <m:r>
                        <a:rPr lang="en-IN" b="0" i="1" smtClean="0">
                          <a:latin typeface="Cambria Math"/>
                        </a:rPr>
                        <m:t>+</m:t>
                      </m:r>
                      <m:r>
                        <a:rPr lang="en-IN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𝑒</m:t>
                      </m:r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IN" b="0" i="0" smtClean="0">
                          <a:latin typeface="Cambria Math"/>
                        </a:rPr>
                        <m:t>Δ</m:t>
                      </m:r>
                      <m:r>
                        <a:rPr lang="en-IN" b="0" i="1" smtClean="0">
                          <a:latin typeface="Cambria Math"/>
                        </a:rPr>
                        <m:t>𝜂</m:t>
                      </m:r>
                      <m:r>
                        <a:rPr lang="en-IN" b="0" i="1" smtClean="0">
                          <a:latin typeface="Cambria Math"/>
                        </a:rPr>
                        <m:t>+</m:t>
                      </m:r>
                      <m:r>
                        <a:rPr lang="en-IN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𝑎</m:t>
                      </m:r>
                      <m:sSup>
                        <m:sSup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b="0" i="1" smtClean="0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IN" b="0" i="0" smtClean="0">
                                  <a:latin typeface="Cambria Math"/>
                                </a:rPr>
                                <m:t>Δ</m:t>
                              </m:r>
                              <m:r>
                                <a:rPr lang="en-IN" b="0" i="1" smtClean="0">
                                  <a:latin typeface="Cambria Math"/>
                                </a:rPr>
                                <m:t>𝜉</m:t>
                              </m:r>
                            </m:e>
                          </m:d>
                        </m:e>
                        <m:sup>
                          <m:r>
                            <a:rPr lang="en-I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b="0" i="1" smtClean="0"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IN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b</m:t>
                      </m:r>
                      <m:r>
                        <a:rPr lang="en-IN" b="0" i="0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IN" b="0" i="0" smtClean="0">
                                  <a:latin typeface="Cambria Math"/>
                                </a:rPr>
                                <m:t>Δ</m:t>
                              </m:r>
                              <m:r>
                                <a:rPr lang="en-IN" b="0" i="1" smtClean="0">
                                  <a:latin typeface="Cambria Math"/>
                                </a:rPr>
                                <m:t>𝜂</m:t>
                              </m:r>
                            </m:e>
                          </m:d>
                        </m:e>
                        <m:sup>
                          <m:r>
                            <a:rPr lang="en-I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b="0" i="1" smtClean="0">
                          <a:latin typeface="Cambria Math"/>
                        </a:rPr>
                        <m:t>+⋯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235" y="3663900"/>
                <a:ext cx="7273530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84654" y="4050228"/>
            <a:ext cx="504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This would come from the integer Toppling function</a:t>
            </a:r>
            <a:endParaRPr lang="en-I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782" y="4419560"/>
                <a:ext cx="8459650" cy="1160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IN" b="0" i="1" smtClean="0">
                              <a:latin typeface="Cambria Math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IN" b="0" i="1" smtClean="0"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  <m:r>
                            <a:rPr lang="en-IN" b="0" i="1" smtClean="0"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IN" b="0" i="0" smtClean="0">
                              <a:latin typeface="Cambria Math"/>
                            </a:rPr>
                            <m:t>Δ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IN" b="0" i="1" smtClean="0"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  <m:r>
                            <a:rPr lang="en-IN" b="0" i="1" smtClean="0"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IN" b="0" i="0" smtClean="0">
                              <a:latin typeface="Cambria Math"/>
                            </a:rPr>
                            <m:t>Δ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IN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IN" b="0" i="1" smtClean="0">
                              <a:latin typeface="Cambria Math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IN" b="0" i="1" smtClean="0"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  <m:r>
                            <a:rPr lang="en-IN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IN" b="0" i="1" smtClean="0"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IN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IN" b="0" i="0" smtClean="0">
                              <a:latin typeface="Cambria Math"/>
                            </a:rPr>
                            <m:t>Λ</m:t>
                          </m:r>
                        </m:e>
                        <m:sup>
                          <m:r>
                            <a:rPr lang="en-IN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𝛽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en-IN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IN" b="0" i="0" smtClean="0">
                          <a:latin typeface="Cambria Math"/>
                        </a:rPr>
                        <m:t>Δ</m:t>
                      </m:r>
                      <m:r>
                        <a:rPr lang="en-IN" b="0" i="1" smtClean="0">
                          <a:latin typeface="Cambria Math"/>
                        </a:rPr>
                        <m:t>𝑥</m:t>
                      </m:r>
                      <m:r>
                        <a:rPr lang="en-IN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IN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IN">
                              <a:latin typeface="Cambria Math"/>
                            </a:rPr>
                            <m:t>Λ</m:t>
                          </m:r>
                        </m:e>
                        <m:sup>
                          <m:r>
                            <a:rPr lang="en-IN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𝛽</m:t>
                          </m:r>
                          <m:r>
                            <a:rPr lang="en-IN" i="1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en-IN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𝑒</m:t>
                      </m:r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IN" b="0" i="0" smtClean="0">
                          <a:latin typeface="Cambria Math"/>
                        </a:rPr>
                        <m:t>Δ</m:t>
                      </m:r>
                      <m:r>
                        <a:rPr lang="en-IN" b="0" i="1" smtClean="0">
                          <a:latin typeface="Cambria Math"/>
                        </a:rPr>
                        <m:t>𝑦</m:t>
                      </m:r>
                      <m:r>
                        <a:rPr lang="en-IN" b="0" i="1" smtClean="0">
                          <a:latin typeface="Cambria Math"/>
                        </a:rPr>
                        <m:t>+</m:t>
                      </m:r>
                      <m:r>
                        <a:rPr lang="en-IN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𝑎</m:t>
                      </m:r>
                      <m:sSup>
                        <m:sSup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IN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IN" b="0" i="0" smtClean="0">
                                      <a:latin typeface="Cambria Math"/>
                                    </a:rPr>
                                    <m:t>Δ</m:t>
                                  </m:r>
                                  <m:r>
                                    <a:rPr lang="en-IN" b="0" i="1" smtClean="0">
                                      <a:latin typeface="Cambria Math"/>
                                    </a:rPr>
                                    <m:t>𝑥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IN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IN" b="0" i="0" smtClean="0">
                                          <a:latin typeface="Cambria Math"/>
                                        </a:rPr>
                                        <m:t>Λ</m:t>
                                      </m:r>
                                    </m:e>
                                    <m:sup>
                                      <m:r>
                                        <a:rPr lang="en-IN" b="0" i="1" smtClean="0">
                                          <a:latin typeface="Cambria Math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en-IN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IN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/>
                                            </a:rPr>
                                            <m:t>𝛽</m:t>
                                          </m:r>
                                        </m:num>
                                        <m:den>
                                          <m:r>
                                            <a:rPr lang="en-IN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I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b="0" i="1" smtClean="0">
                          <a:latin typeface="Cambria Math"/>
                        </a:rPr>
                        <m:t>+</m:t>
                      </m:r>
                      <m:r>
                        <a:rPr lang="en-IN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𝑏</m:t>
                      </m:r>
                      <m:sSup>
                        <m:sSupPr>
                          <m:ctrlPr>
                            <a:rPr lang="en-IN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IN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IN">
                                      <a:latin typeface="Cambria Math"/>
                                    </a:rPr>
                                    <m:t>Δ</m:t>
                                  </m:r>
                                  <m:r>
                                    <a:rPr lang="en-IN" b="0" i="1" smtClean="0">
                                      <a:latin typeface="Cambria Math"/>
                                    </a:rPr>
                                    <m:t>𝑦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IN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IN">
                                          <a:latin typeface="Cambria Math"/>
                                        </a:rPr>
                                        <m:t>Λ</m:t>
                                      </m:r>
                                    </m:e>
                                    <m:sup>
                                      <m:r>
                                        <a:rPr lang="en-IN" i="1">
                                          <a:latin typeface="Cambria Math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en-IN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IN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/>
                                            </a:rPr>
                                            <m:t>𝛽</m:t>
                                          </m:r>
                                        </m:num>
                                        <m:den>
                                          <m:r>
                                            <a:rPr lang="en-IN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IN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b="0" i="1" smtClean="0">
                          <a:latin typeface="Cambria Math"/>
                        </a:rPr>
                        <m:t>+⋯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" y="4419560"/>
                <a:ext cx="8459650" cy="116070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251521" y="5589240"/>
                <a:ext cx="7632848" cy="1318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 smtClean="0"/>
                  <a:t>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IN" b="0" i="1" smtClean="0">
                            <a:latin typeface="Cambria Math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IN" dirty="0" smtClean="0"/>
                  <a:t> is an integer valued function, the difference jumps discontinuously by 1 at intervals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b="0" i="0" smtClean="0">
                        <a:latin typeface="Cambria Math"/>
                      </a:rPr>
                      <m:t>Δ</m:t>
                    </m:r>
                    <m:r>
                      <a:rPr lang="en-IN" b="0" i="1" smtClean="0">
                        <a:latin typeface="Cambria Math"/>
                      </a:rPr>
                      <m:t>𝑥</m:t>
                    </m:r>
                    <m:r>
                      <a:rPr lang="en-IN" b="0" i="1" smtClean="0"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IN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IN" b="0" i="0" smtClean="0">
                            <a:latin typeface="Cambria Math"/>
                          </a:rPr>
                          <m:t>Λ</m:t>
                        </m:r>
                      </m:e>
                      <m:sup>
                        <m:r>
                          <a:rPr lang="en-IN" b="0" i="1" smtClean="0">
                            <a:latin typeface="Cambria Math"/>
                          </a:rPr>
                          <m:t>1−</m:t>
                        </m:r>
                        <m:f>
                          <m:fPr>
                            <m:ctrlPr>
                              <a:rPr lang="en-IN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IN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𝛽</m:t>
                            </m:r>
                          </m:num>
                          <m:den>
                            <m:r>
                              <a:rPr lang="en-IN" b="0" i="1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IN" dirty="0" smtClean="0"/>
                  <a:t>.</a:t>
                </a:r>
                <a:endParaRPr lang="en-IN" dirty="0" smtClean="0"/>
              </a:p>
              <a:p>
                <a:endParaRPr lang="en-IN" dirty="0" smtClean="0"/>
              </a:p>
              <a:p>
                <a:r>
                  <a:rPr lang="en-IN" dirty="0" smtClean="0"/>
                  <a:t>This leads to many defect lines inside patches, which are not present.</a:t>
                </a: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1" y="5589240"/>
                <a:ext cx="7632848" cy="1318694"/>
              </a:xfrm>
              <a:prstGeom prst="rect">
                <a:avLst/>
              </a:prstGeom>
              <a:blipFill rotWithShape="1">
                <a:blip r:embed="rId7"/>
                <a:stretch>
                  <a:fillRect l="-639" t="-2315" r="-1118" b="-648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32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2782415" y="116632"/>
                <a:ext cx="2309158" cy="4371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b="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IN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en-IN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/>
                          </a:rPr>
                          <m:t>𝑥</m:t>
                        </m:r>
                        <m:r>
                          <a:rPr lang="en-IN" b="0" i="1" smtClean="0">
                            <a:latin typeface="Cambria Math"/>
                          </a:rPr>
                          <m:t>,</m:t>
                        </m:r>
                        <m:r>
                          <a:rPr lang="en-IN" b="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IN" b="0" i="1" smtClean="0">
                        <a:latin typeface="Cambria Math"/>
                      </a:rPr>
                      <m:t>≃</m:t>
                    </m:r>
                    <m:sSubSup>
                      <m:sSubSupPr>
                        <m:ctrlPr>
                          <a:rPr lang="en-IN" i="1"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IN"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en-IN" i="1">
                            <a:latin typeface="Cambria Math"/>
                          </a:rPr>
                          <m:t>𝑁</m:t>
                        </m:r>
                      </m:sub>
                      <m:sup>
                        <m:r>
                          <a:rPr lang="en-IN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𝛽</m:t>
                        </m:r>
                      </m:sup>
                    </m:sSubSup>
                    <m:r>
                      <a:rPr lang="en-IN" b="0" i="1" smtClean="0">
                        <a:latin typeface="Cambria Math"/>
                      </a:rPr>
                      <m:t>𝜙</m:t>
                    </m:r>
                    <m:d>
                      <m:dPr>
                        <m:ctrlPr>
                          <a:rPr lang="en-IN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/>
                          </a:rPr>
                          <m:t>𝜉</m:t>
                        </m:r>
                        <m:r>
                          <a:rPr lang="en-IN" b="0" i="1" smtClean="0">
                            <a:latin typeface="Cambria Math"/>
                          </a:rPr>
                          <m:t>,</m:t>
                        </m:r>
                        <m:r>
                          <a:rPr lang="en-IN" b="0" i="1" smtClean="0">
                            <a:latin typeface="Cambria Math"/>
                          </a:rPr>
                          <m:t>𝜂</m:t>
                        </m:r>
                      </m:e>
                    </m:d>
                  </m:oMath>
                </a14:m>
                <a:endParaRPr lang="en-IN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415" y="116632"/>
                <a:ext cx="2309158" cy="437171"/>
              </a:xfrm>
              <a:prstGeom prst="rect">
                <a:avLst/>
              </a:prstGeom>
              <a:blipFill rotWithShape="1">
                <a:blip r:embed="rId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102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23529" y="1628800"/>
                <a:ext cx="7992888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IN" sz="2400" dirty="0" smtClean="0"/>
                  <a:t>Then, each patch is parameterized by a set of five parameters </a:t>
                </a:r>
                <a14:m>
                  <m:oMath xmlns:m="http://schemas.openxmlformats.org/officeDocument/2006/math">
                    <m:r>
                      <a:rPr lang="en-IN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𝑑</m:t>
                    </m:r>
                    <m:r>
                      <a:rPr lang="en-IN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  <m:r>
                      <a:rPr lang="en-IN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𝑒</m:t>
                    </m:r>
                    <m:r>
                      <a:rPr lang="en-IN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  <m:r>
                      <a:rPr lang="en-IN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𝑎</m:t>
                    </m:r>
                    <m:r>
                      <a:rPr lang="en-IN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  <m:r>
                      <a:rPr lang="en-IN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𝑏</m:t>
                    </m:r>
                    <m:r>
                      <a:rPr lang="en-IN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  <m:r>
                      <a:rPr lang="en-IN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𝑐</m:t>
                    </m:r>
                  </m:oMath>
                </a14:m>
                <a:r>
                  <a:rPr lang="en-IN" sz="2400" dirty="0" smtClean="0">
                    <a:solidFill>
                      <a:srgbClr val="FF0000"/>
                    </a:solidFill>
                  </a:rPr>
                  <a:t> 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en-IN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400" b="0" i="1" smtClean="0">
                          <a:latin typeface="Cambria Math"/>
                        </a:rPr>
                        <m:t>𝜙</m:t>
                      </m:r>
                      <m:d>
                        <m:dPr>
                          <m:ctrlPr>
                            <a:rPr lang="en-IN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sz="2400" b="0" i="1" smtClean="0">
                              <a:latin typeface="Cambria Math"/>
                            </a:rPr>
                            <m:t>𝜉</m:t>
                          </m:r>
                          <m:r>
                            <a:rPr lang="en-IN" sz="2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IN" sz="2400" b="0" i="1" smtClean="0">
                              <a:latin typeface="Cambria Math"/>
                            </a:rPr>
                            <m:t>𝜂</m:t>
                          </m:r>
                        </m:e>
                      </m:d>
                      <m:r>
                        <a:rPr lang="en-IN" sz="2400" b="0" i="1" smtClean="0">
                          <a:latin typeface="Cambria Math"/>
                        </a:rPr>
                        <m:t>=</m:t>
                      </m:r>
                      <m:r>
                        <a:rPr lang="en-IN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𝑎</m:t>
                      </m:r>
                      <m:r>
                        <a:rPr lang="en-IN" sz="24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IN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sz="2400" b="0" i="1" smtClean="0">
                              <a:latin typeface="Cambria Math"/>
                            </a:rPr>
                            <m:t>𝜉</m:t>
                          </m:r>
                        </m:e>
                        <m:sup>
                          <m:r>
                            <a:rPr lang="en-IN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sz="2400" b="0" i="1" smtClean="0">
                          <a:latin typeface="Cambria Math"/>
                        </a:rPr>
                        <m:t>+2</m:t>
                      </m:r>
                      <m:r>
                        <a:rPr lang="en-IN" sz="2400" b="0" i="1" smtClean="0">
                          <a:latin typeface="Cambria Math"/>
                        </a:rPr>
                        <m:t> </m:t>
                      </m:r>
                      <m:r>
                        <a:rPr lang="en-IN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𝑏</m:t>
                      </m:r>
                      <m:r>
                        <a:rPr lang="en-IN" sz="2400" b="0" i="1" smtClean="0">
                          <a:latin typeface="Cambria Math"/>
                        </a:rPr>
                        <m:t> </m:t>
                      </m:r>
                      <m:r>
                        <a:rPr lang="en-IN" sz="2400" b="0" i="1" smtClean="0">
                          <a:latin typeface="Cambria Math"/>
                        </a:rPr>
                        <m:t>𝜉𝜂</m:t>
                      </m:r>
                      <m:r>
                        <a:rPr lang="en-IN" sz="2400" b="0" i="1" smtClean="0">
                          <a:latin typeface="Cambria Math"/>
                        </a:rPr>
                        <m:t>+</m:t>
                      </m:r>
                      <m:r>
                        <a:rPr lang="en-IN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𝑐</m:t>
                      </m:r>
                      <m:r>
                        <a:rPr lang="en-IN" sz="24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IN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sz="2400" b="0" i="1" smtClean="0">
                              <a:latin typeface="Cambria Math"/>
                            </a:rPr>
                            <m:t>𝜂</m:t>
                          </m:r>
                        </m:e>
                        <m:sup>
                          <m:r>
                            <a:rPr lang="en-IN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sz="2400" b="0" i="1" smtClean="0">
                          <a:latin typeface="Cambria Math"/>
                        </a:rPr>
                        <m:t>+</m:t>
                      </m:r>
                      <m:r>
                        <a:rPr lang="en-IN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IN" sz="2400" b="0" i="1" smtClean="0">
                          <a:latin typeface="Cambria Math"/>
                        </a:rPr>
                        <m:t> </m:t>
                      </m:r>
                      <m:r>
                        <a:rPr lang="en-IN" sz="2400" b="0" i="1" smtClean="0">
                          <a:latin typeface="Cambria Math"/>
                        </a:rPr>
                        <m:t>𝜉</m:t>
                      </m:r>
                      <m:r>
                        <a:rPr lang="en-IN" sz="2400" b="0" i="1" smtClean="0">
                          <a:latin typeface="Cambria Math"/>
                        </a:rPr>
                        <m:t>+</m:t>
                      </m:r>
                      <m:r>
                        <a:rPr lang="en-IN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𝑒</m:t>
                      </m:r>
                      <m:r>
                        <a:rPr lang="en-IN" sz="2400" b="0" i="1" smtClean="0">
                          <a:latin typeface="Cambria Math"/>
                        </a:rPr>
                        <m:t> </m:t>
                      </m:r>
                      <m:r>
                        <a:rPr lang="en-IN" sz="2400" b="0" i="1" smtClean="0">
                          <a:latin typeface="Cambria Math"/>
                        </a:rPr>
                        <m:t>𝜂</m:t>
                      </m:r>
                      <m:r>
                        <a:rPr lang="en-IN" sz="2400" b="0" i="1" smtClean="0">
                          <a:latin typeface="Cambria Math"/>
                        </a:rPr>
                        <m:t>+</m:t>
                      </m:r>
                      <m:r>
                        <a:rPr lang="en-IN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IN" sz="2400" dirty="0" smtClean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endParaRPr lang="en-IN" sz="2400" dirty="0" smtClean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IN" sz="2400" dirty="0" smtClean="0">
                    <a:solidFill>
                      <a:srgbClr val="0070C0"/>
                    </a:solidFill>
                  </a:rPr>
                  <a:t>Continuity conditions on the patch boundaries, imposes constraints on these.</a:t>
                </a:r>
              </a:p>
              <a:p>
                <a:endParaRPr lang="en-IN" sz="2400" dirty="0" smtClean="0"/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IN" sz="2400" dirty="0" smtClean="0"/>
                  <a:t>Solve the constraints with the boundary condition that </a:t>
                </a:r>
                <a14:m>
                  <m:oMath xmlns:m="http://schemas.openxmlformats.org/officeDocument/2006/math">
                    <m:r>
                      <a:rPr lang="en-IN" sz="2400" b="0" i="1" smtClean="0">
                        <a:latin typeface="Cambria Math"/>
                      </a:rPr>
                      <m:t>𝜙</m:t>
                    </m:r>
                    <m:r>
                      <a:rPr lang="en-IN" sz="2400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en-IN" sz="2400" dirty="0" smtClean="0"/>
                  <a:t>, outside the pattern.</a:t>
                </a:r>
                <a:endParaRPr lang="en-IN" sz="24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9" y="1628800"/>
                <a:ext cx="7992888" cy="3785652"/>
              </a:xfrm>
              <a:prstGeom prst="rect">
                <a:avLst/>
              </a:prstGeom>
              <a:blipFill rotWithShape="1">
                <a:blip r:embed="rId2"/>
                <a:stretch>
                  <a:fillRect l="-992" t="-1288" b="-273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66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smtClean="0"/>
              <a:t>A tractable example</a:t>
            </a:r>
            <a:endParaRPr lang="en-I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95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8" y="908720"/>
            <a:ext cx="3695675" cy="3336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48812"/>
            <a:ext cx="4371502" cy="4656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6248212"/>
            <a:ext cx="631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Only two types of patches </a:t>
            </a:r>
            <a:r>
              <a:rPr lang="en-IN" dirty="0" smtClean="0"/>
              <a:t>and</a:t>
            </a:r>
            <a:r>
              <a:rPr lang="en-IN" dirty="0" smtClean="0">
                <a:solidFill>
                  <a:srgbClr val="FF0000"/>
                </a:solidFill>
              </a:rPr>
              <a:t> </a:t>
            </a:r>
            <a:r>
              <a:rPr lang="en-IN" dirty="0" smtClean="0">
                <a:solidFill>
                  <a:srgbClr val="0070C0"/>
                </a:solidFill>
              </a:rPr>
              <a:t>patch boundaries are straight lines</a:t>
            </a:r>
            <a:endParaRPr lang="en-IN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467544" y="5661248"/>
                <a:ext cx="396300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IN" dirty="0" smtClean="0">
                    <a:solidFill>
                      <a:prstClr val="black"/>
                    </a:solidFill>
                  </a:rPr>
                  <a:t>The diameter grows  </a:t>
                </a:r>
                <a:r>
                  <a:rPr lang="en-IN" sz="2400" dirty="0" smtClean="0">
                    <a:solidFill>
                      <a:srgbClr val="0070C0"/>
                    </a:solidFill>
                  </a:rPr>
                  <a:t>linearly</a:t>
                </a:r>
                <a:r>
                  <a:rPr lang="en-IN" sz="2400" dirty="0" smtClean="0">
                    <a:solidFill>
                      <a:prstClr val="black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smtClean="0">
                        <a:solidFill>
                          <a:srgbClr val="00B050"/>
                        </a:solidFill>
                        <a:latin typeface="Cambria Math"/>
                      </a:rPr>
                      <m:t>Λ</m:t>
                    </m:r>
                    <m:r>
                      <a:rPr lang="en-IN" i="1">
                        <a:solidFill>
                          <a:srgbClr val="00B050"/>
                        </a:solidFill>
                        <a:latin typeface="Cambria Math"/>
                      </a:rPr>
                      <m:t>∼</m:t>
                    </m:r>
                    <m:r>
                      <a:rPr lang="en-IN" i="1">
                        <a:solidFill>
                          <a:srgbClr val="00B050"/>
                        </a:solidFill>
                        <a:latin typeface="Cambria Math"/>
                      </a:rPr>
                      <m:t>𝑁</m:t>
                    </m:r>
                  </m:oMath>
                </a14:m>
                <a:endParaRPr lang="en-IN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5661248"/>
                <a:ext cx="3963008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1385" t="-10667" b="-3066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378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386" y="71101"/>
            <a:ext cx="3641101" cy="4232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54021"/>
            <a:ext cx="3456384" cy="2128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9376" y="3429000"/>
            <a:ext cx="632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Density of particles same in both, and is equal to the background </a:t>
            </a:r>
            <a:endParaRPr lang="en-I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491879" y="3933056"/>
                <a:ext cx="2625014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N" i="1">
                        <a:latin typeface="Cambria Math"/>
                      </a:rPr>
                      <m:t>𝜌</m:t>
                    </m:r>
                    <m:d>
                      <m:dPr>
                        <m:ctrlPr>
                          <a:rPr lang="en-IN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IN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IN" i="1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  <m:r>
                      <a:rPr lang="en-IN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IN" i="1">
                            <a:latin typeface="Cambria Math"/>
                          </a:rPr>
                        </m:ctrlPr>
                      </m:sSubPr>
                      <m:e>
                        <m:r>
                          <a:rPr lang="en-IN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IN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IN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en-IN" dirty="0" smtClean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b="0" i="0" smtClean="0">
                        <a:latin typeface="Cambria Math"/>
                      </a:rPr>
                      <m:t>Λ</m:t>
                    </m:r>
                    <m:r>
                      <a:rPr lang="en-IN" b="0" i="1" smtClean="0">
                        <a:latin typeface="Cambria Math"/>
                      </a:rPr>
                      <m:t>∼</m:t>
                    </m:r>
                    <m:r>
                      <a:rPr lang="en-IN" b="0" i="1" smtClean="0">
                        <a:latin typeface="Cambria Math"/>
                      </a:rPr>
                      <m:t>𝑁</m:t>
                    </m:r>
                  </m:oMath>
                </a14:m>
                <a:endParaRPr lang="en-IN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79" y="3933056"/>
                <a:ext cx="2625014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16176" b="-1617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639858" y="4509120"/>
                <a:ext cx="60674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 smtClean="0"/>
                  <a:t>Then, </a:t>
                </a:r>
                <a14:m>
                  <m:oMath xmlns:m="http://schemas.openxmlformats.org/officeDocument/2006/math">
                    <m:r>
                      <a:rPr lang="en-IN" b="0" i="1" smtClean="0">
                        <a:solidFill>
                          <a:srgbClr val="FF0000"/>
                        </a:solidFill>
                        <a:latin typeface="Cambria Math"/>
                      </a:rPr>
                      <m:t>𝜙</m:t>
                    </m:r>
                  </m:oMath>
                </a14:m>
                <a:r>
                  <a:rPr lang="en-IN" dirty="0" smtClean="0">
                    <a:solidFill>
                      <a:srgbClr val="FF0000"/>
                    </a:solidFill>
                  </a:rPr>
                  <a:t> is linear</a:t>
                </a:r>
                <a:r>
                  <a:rPr lang="en-IN" dirty="0" smtClean="0"/>
                  <a:t>, and we have three parameters for each patch</a:t>
                </a:r>
                <a:endParaRPr lang="en-IN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58" y="4509120"/>
                <a:ext cx="6067495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905" t="-8333" b="-2666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36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3368401" y="5013176"/>
                <a:ext cx="29322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en-IN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d>
                        <m:dPr>
                          <m:ctrlPr>
                            <a:rPr lang="en-IN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>
                              <a:latin typeface="Cambria Math"/>
                            </a:rPr>
                            <m:t>𝜉</m:t>
                          </m:r>
                          <m:r>
                            <a:rPr lang="en-IN" i="1">
                              <a:latin typeface="Cambria Math"/>
                            </a:rPr>
                            <m:t>,</m:t>
                          </m:r>
                          <m:r>
                            <a:rPr lang="en-IN" i="1">
                              <a:latin typeface="Cambria Math"/>
                            </a:rPr>
                            <m:t>𝜂</m:t>
                          </m:r>
                        </m:e>
                      </m:d>
                      <m:r>
                        <a:rPr lang="en-IN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IN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r>
                        <a:rPr lang="en-IN" i="1">
                          <a:latin typeface="Cambria Math"/>
                        </a:rPr>
                        <m:t>𝜉</m:t>
                      </m:r>
                      <m:r>
                        <a:rPr lang="en-IN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IN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IN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IN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 </m:t>
                      </m:r>
                      <m:r>
                        <a:rPr lang="en-IN" i="1">
                          <a:latin typeface="Cambria Math"/>
                        </a:rPr>
                        <m:t>𝜂</m:t>
                      </m:r>
                      <m:r>
                        <a:rPr lang="en-IN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IN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IN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8401" y="5013176"/>
                <a:ext cx="2932213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73820" y="5435932"/>
            <a:ext cx="2098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00B050"/>
                </a:solidFill>
              </a:rPr>
              <a:t>Matching conditions</a:t>
            </a:r>
            <a:endParaRPr lang="en-IN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2123728" y="6021288"/>
                <a:ext cx="4769767" cy="3710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N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/>
                          </a:rPr>
                          <m:t>𝜙</m:t>
                        </m:r>
                      </m:e>
                      <m:sub>
                        <m:r>
                          <a:rPr lang="en-IN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𝑃</m:t>
                        </m:r>
                      </m:sub>
                    </m:sSub>
                    <m:r>
                      <a:rPr lang="en-IN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IN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/>
                          </a:rPr>
                          <m:t>𝜙</m:t>
                        </m:r>
                      </m:e>
                      <m:sub>
                        <m:sSup>
                          <m:sSupPr>
                            <m:ctrlPr>
                              <a:rPr lang="en-IN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IN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𝑃</m:t>
                            </m:r>
                          </m:e>
                          <m:sup>
                            <m:r>
                              <a:rPr lang="en-IN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IN" dirty="0" smtClean="0"/>
                  <a:t>	and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/>
                          </a:rPr>
                          <m:t>𝜕</m:t>
                        </m:r>
                      </m:e>
                      <m:sub>
                        <m:r>
                          <a:rPr lang="en-IN" i="1"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  <m:sSub>
                      <m:sSubPr>
                        <m:ctrlPr>
                          <a:rPr lang="en-IN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/>
                          </a:rPr>
                          <m:t>𝜙</m:t>
                        </m:r>
                      </m:e>
                      <m:sub>
                        <m:r>
                          <a:rPr lang="en-IN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𝑃</m:t>
                        </m:r>
                      </m:sub>
                    </m:sSub>
                    <m:r>
                      <a:rPr lang="en-IN" b="0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IN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/>
                          </a:rPr>
                          <m:t>𝜕</m:t>
                        </m:r>
                      </m:e>
                      <m:sub>
                        <m:r>
                          <a:rPr lang="en-IN" i="1"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  <m:sSub>
                      <m:sSubPr>
                        <m:ctrlPr>
                          <a:rPr lang="en-IN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/>
                          </a:rPr>
                          <m:t>𝜙</m:t>
                        </m:r>
                      </m:e>
                      <m:sub>
                        <m:sSup>
                          <m:sSupPr>
                            <m:ctrlPr>
                              <a:rPr lang="en-IN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IN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𝑃</m:t>
                            </m:r>
                          </m:e>
                          <m:sup>
                            <m:r>
                              <a:rPr lang="en-IN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IN" b="0" i="1" smtClean="0">
                        <a:latin typeface="Cambria Math"/>
                      </a:rPr>
                      <m:t>=</m:t>
                    </m:r>
                    <m:r>
                      <a:rPr lang="en-IN" b="0" i="1" smtClean="0">
                        <a:latin typeface="Cambria Math"/>
                      </a:rPr>
                      <m:t>𝜎</m:t>
                    </m:r>
                  </m:oMath>
                </a14:m>
                <a:endParaRPr lang="en-IN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6021288"/>
                <a:ext cx="4769767" cy="371064"/>
              </a:xfrm>
              <a:prstGeom prst="rect">
                <a:avLst/>
              </a:prstGeom>
              <a:blipFill rotWithShape="1">
                <a:blip r:embed="rId7"/>
                <a:stretch>
                  <a:fillRect l="-255" t="-8197" b="-2459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183269" y="5890238"/>
            <a:ext cx="1255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0070C0"/>
                </a:solidFill>
              </a:rPr>
              <a:t>Line charge</a:t>
            </a:r>
            <a:endParaRPr lang="en-I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45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1520" y="116632"/>
            <a:ext cx="8077200" cy="527720"/>
          </a:xfrm>
        </p:spPr>
        <p:txBody>
          <a:bodyPr>
            <a:normAutofit/>
          </a:bodyPr>
          <a:lstStyle/>
          <a:p>
            <a:r>
              <a:rPr lang="en-IN" sz="2800" dirty="0" smtClean="0"/>
              <a:t>Adjacency graph</a:t>
            </a:r>
            <a:endParaRPr lang="en-IN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3987877" cy="4247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74936"/>
            <a:ext cx="3888432" cy="38884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944456" y="733745"/>
                <a:ext cx="2692084" cy="369332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N" b="0" i="1" smtClean="0">
                        <a:latin typeface="Cambria Math"/>
                      </a:rPr>
                      <m:t>1/(</m:t>
                    </m:r>
                    <m:r>
                      <a:rPr lang="en-IN" b="0" i="1" smtClean="0">
                        <a:latin typeface="Cambria Math"/>
                      </a:rPr>
                      <m:t>𝑥</m:t>
                    </m:r>
                    <m:r>
                      <a:rPr lang="en-IN" b="0" i="1" smtClean="0">
                        <a:latin typeface="Cambria Math"/>
                      </a:rPr>
                      <m:t>−</m:t>
                    </m:r>
                    <m:r>
                      <a:rPr lang="en-IN" b="0" i="1" smtClean="0">
                        <a:latin typeface="Cambria Math"/>
                      </a:rPr>
                      <m:t>𝑖𝑦</m:t>
                    </m:r>
                    <m:r>
                      <a:rPr lang="en-IN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IN" dirty="0" smtClean="0"/>
                  <a:t> transformation</a:t>
                </a:r>
                <a:endParaRPr lang="en-IN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456" y="733745"/>
                <a:ext cx="2692084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6349" r="-1351" b="-22222"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419872" y="3719152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O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2204864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O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8844" y="4725144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O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07504" y="3033352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A’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9014" y="422108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A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42584" y="266720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67256" y="4355812"/>
            <a:ext cx="37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C’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2084" y="385175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3226" y="3244334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B’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43698" y="336580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50156" y="360160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I’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59180" y="2995430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E’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0182" y="3090892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34192" y="400733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10412" y="3851756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G’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682428" y="5998096"/>
                <a:ext cx="52001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 smtClean="0"/>
                  <a:t>Every patch can be denoted </a:t>
                </a:r>
                <a:r>
                  <a:rPr lang="en-IN" dirty="0" smtClean="0"/>
                  <a:t>by pair of </a:t>
                </a:r>
                <a:r>
                  <a:rPr lang="en-IN" dirty="0" smtClean="0">
                    <a:solidFill>
                      <a:srgbClr val="0070C0"/>
                    </a:solidFill>
                  </a:rPr>
                  <a:t>integers</a:t>
                </a:r>
                <a:r>
                  <a:rPr lang="en-IN" dirty="0" smtClean="0"/>
                  <a:t>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/>
                      </a:rPr>
                      <m:t>(</m:t>
                    </m:r>
                    <m:r>
                      <a:rPr lang="en-IN" b="0" i="1" smtClean="0">
                        <a:solidFill>
                          <a:srgbClr val="FF0000"/>
                        </a:solidFill>
                        <a:latin typeface="Cambria Math"/>
                      </a:rPr>
                      <m:t>𝑚</m:t>
                    </m:r>
                    <m:r>
                      <a:rPr lang="en-IN" b="0" i="1" smtClean="0">
                        <a:latin typeface="Cambria Math"/>
                      </a:rPr>
                      <m:t>,</m:t>
                    </m:r>
                    <m:r>
                      <a:rPr lang="en-IN" b="0" i="1" smtClean="0">
                        <a:solidFill>
                          <a:srgbClr val="FF0000"/>
                        </a:solidFill>
                        <a:latin typeface="Cambria Math"/>
                      </a:rPr>
                      <m:t>𝑛</m:t>
                    </m:r>
                    <m:r>
                      <a:rPr lang="en-IN" b="0" i="1" smtClean="0">
                        <a:latin typeface="Cambria Math"/>
                      </a:rPr>
                      <m:t>)</m:t>
                    </m:r>
                  </m:oMath>
                </a14:m>
                <a:endParaRPr lang="en-IN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428" y="5998096"/>
                <a:ext cx="5200142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1055" t="-8197" b="-2459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99" y="116632"/>
            <a:ext cx="4177933" cy="4803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3888432" cy="38884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740489" y="5432165"/>
                <a:ext cx="5084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 smtClean="0"/>
                  <a:t>Each node position on complex plane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b="0" i="0" smtClean="0">
                        <a:latin typeface="Cambria Math"/>
                      </a:rPr>
                      <m:t>D</m:t>
                    </m:r>
                    <m:r>
                      <a:rPr lang="en-IN" b="0" i="0" smtClean="0">
                        <a:latin typeface="Cambria Math"/>
                      </a:rPr>
                      <m:t>=</m:t>
                    </m:r>
                    <m:r>
                      <a:rPr lang="en-IN" i="1" smtClean="0">
                        <a:solidFill>
                          <a:srgbClr val="FF0000"/>
                        </a:solidFill>
                        <a:latin typeface="Cambria Math"/>
                      </a:rPr>
                      <m:t>𝑚</m:t>
                    </m:r>
                    <m:r>
                      <a:rPr lang="en-IN" i="1">
                        <a:latin typeface="Cambria Math"/>
                      </a:rPr>
                      <m:t>+</m:t>
                    </m:r>
                    <m:r>
                      <a:rPr lang="en-IN" i="1" smtClean="0">
                        <a:solidFill>
                          <a:srgbClr val="FF0000"/>
                        </a:solidFill>
                        <a:latin typeface="Cambria Math"/>
                      </a:rPr>
                      <m:t>𝑛</m:t>
                    </m:r>
                    <m:r>
                      <a:rPr lang="en-IN" i="1">
                        <a:latin typeface="Cambria Math"/>
                      </a:rPr>
                      <m:t> </m:t>
                    </m:r>
                    <m:r>
                      <a:rPr lang="en-IN" i="1" smtClean="0">
                        <a:solidFill>
                          <a:srgbClr val="00B050"/>
                        </a:solidFill>
                        <a:latin typeface="Cambria Math"/>
                      </a:rPr>
                      <m:t>𝜔</m:t>
                    </m:r>
                  </m:oMath>
                </a14:m>
                <a:endParaRPr lang="en-IN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489" y="5432165"/>
                <a:ext cx="5084020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1079" t="-8197" b="-2459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967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95" y="1489322"/>
            <a:ext cx="2736606" cy="3146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50426" y="3238242"/>
                <a:ext cx="2456378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 smtClean="0">
                    <a:solidFill>
                      <a:srgbClr val="0070C0"/>
                    </a:solidFill>
                  </a:rPr>
                  <a:t>How to determine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i="1">
                            <a:latin typeface="Cambria Math"/>
                          </a:rPr>
                        </m:ctrlPr>
                      </m:sSubPr>
                      <m:e>
                        <m:r>
                          <a:rPr lang="en-IN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IN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𝑚</m:t>
                        </m:r>
                        <m:r>
                          <a:rPr lang="en-IN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IN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IN" dirty="0" smtClean="0">
                    <a:solidFill>
                      <a:srgbClr val="0070C0"/>
                    </a:solidFill>
                  </a:rPr>
                  <a:t>?</a:t>
                </a:r>
                <a:endParaRPr lang="en-IN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26" y="3238242"/>
                <a:ext cx="2456378" cy="381515"/>
              </a:xfrm>
              <a:prstGeom prst="rect">
                <a:avLst/>
              </a:prstGeom>
              <a:blipFill rotWithShape="1">
                <a:blip r:embed="rId3"/>
                <a:stretch>
                  <a:fillRect l="-2233" t="-6349" r="-1241" b="-2222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00550" y="4375385"/>
            <a:ext cx="4388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00B050"/>
                </a:solidFill>
              </a:rPr>
              <a:t>This</a:t>
            </a:r>
            <a:r>
              <a:rPr lang="en-IN" dirty="0" smtClean="0"/>
              <a:t> PLUS the </a:t>
            </a:r>
            <a:r>
              <a:rPr lang="en-IN" dirty="0" smtClean="0">
                <a:solidFill>
                  <a:srgbClr val="0070C0"/>
                </a:solidFill>
              </a:rPr>
              <a:t>concurrency condition </a:t>
            </a:r>
            <a:r>
              <a:rPr lang="en-IN" dirty="0" smtClean="0"/>
              <a:t>leads to</a:t>
            </a:r>
            <a:endParaRPr lang="en-I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071521" y="4886078"/>
                <a:ext cx="2523511" cy="794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IN" i="1" smtClean="0">
                              <a:latin typeface="Cambria Math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IN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IN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brk m:alnAt="7"/>
                            </m:rPr>
                            <a:rPr lang="en-IN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 </m:t>
                          </m:r>
                          <m:sSup>
                            <m:sSup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IN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IN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IN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IN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IN" b="0" i="1" smtClean="0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IN" b="0" i="1" smtClean="0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IN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IN" b="0" i="1" smtClean="0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IN" b="0" i="1" smtClean="0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IN" b="0" i="1" smtClean="0">
                              <a:latin typeface="Cambria Math"/>
                            </a:rPr>
                            <m:t>−3</m:t>
                          </m:r>
                          <m:sSub>
                            <m:sSub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IN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IN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IN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IN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521" y="4886078"/>
                <a:ext cx="2523511" cy="79496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50426" y="5688760"/>
            <a:ext cx="2033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C00000"/>
                </a:solidFill>
              </a:rPr>
              <a:t>Boundary condition</a:t>
            </a:r>
            <a:endParaRPr lang="en-IN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834197" y="6248383"/>
                <a:ext cx="998158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IN" b="0" i="1" smtClean="0">
                              <a:latin typeface="Cambria Math"/>
                            </a:rPr>
                            <m:t>0,0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197" y="6248383"/>
                <a:ext cx="998158" cy="381515"/>
              </a:xfrm>
              <a:prstGeom prst="rect">
                <a:avLst/>
              </a:prstGeom>
              <a:blipFill rotWithShape="1">
                <a:blip r:embed="rId5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450732" y="663784"/>
                <a:ext cx="4312143" cy="66460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en-IN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</m:t>
                          </m:r>
                          <m:r>
                            <a:rPr lang="en-IN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IN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IN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IN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IN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IN" i="1">
                              <a:latin typeface="Cambria Math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IN" i="1">
                                  <a:latin typeface="Cambria Math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IN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IN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IN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IN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acc>
                            <m:accPr>
                              <m:chr m:val="̅"/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IN" i="1">
                                  <a:latin typeface="Cambria Math"/>
                                </a:rPr>
                                <m:t>𝑧</m:t>
                              </m:r>
                            </m:e>
                          </m:acc>
                          <m:r>
                            <a:rPr lang="en-IN" i="1">
                              <a:latin typeface="Cambria Math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IN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IN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IN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  <m:r>
                                    <a:rPr lang="en-IN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IN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acc>
                          <m:r>
                            <a:rPr lang="en-IN" i="1">
                              <a:latin typeface="Cambria Math"/>
                            </a:rPr>
                            <m:t> </m:t>
                          </m:r>
                          <m:r>
                            <a:rPr lang="en-IN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IN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</m:t>
                          </m:r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732" y="663784"/>
                <a:ext cx="4312143" cy="66460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11" y="4744717"/>
            <a:ext cx="3110041" cy="1914931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39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5580112" y="663784"/>
                <a:ext cx="2190408" cy="6585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 smtClean="0"/>
                  <a:t>Where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/>
                      </a:rPr>
                      <m:t>𝑧</m:t>
                    </m:r>
                    <m:r>
                      <a:rPr lang="en-IN" b="0" i="1" smtClean="0">
                        <a:latin typeface="Cambria Math"/>
                      </a:rPr>
                      <m:t>=</m:t>
                    </m:r>
                    <m:r>
                      <a:rPr lang="en-IN" b="0" i="1" smtClean="0">
                        <a:latin typeface="Cambria Math"/>
                      </a:rPr>
                      <m:t>𝜉</m:t>
                    </m:r>
                    <m:r>
                      <a:rPr lang="en-IN" b="0" i="1" smtClean="0">
                        <a:latin typeface="Cambria Math"/>
                      </a:rPr>
                      <m:t>+</m:t>
                    </m:r>
                    <m:r>
                      <a:rPr lang="en-IN" b="0" i="1" smtClean="0">
                        <a:latin typeface="Cambria Math"/>
                      </a:rPr>
                      <m:t>𝑖</m:t>
                    </m:r>
                    <m:r>
                      <a:rPr lang="en-IN" b="0" i="1" smtClean="0">
                        <a:latin typeface="Cambria Math"/>
                      </a:rPr>
                      <m:t> </m:t>
                    </m:r>
                    <m:r>
                      <a:rPr lang="en-IN" b="0" i="1" smtClean="0">
                        <a:latin typeface="Cambria Math"/>
                      </a:rPr>
                      <m:t>𝜂</m:t>
                    </m:r>
                  </m:oMath>
                </a14:m>
                <a:endParaRPr lang="en-IN" dirty="0" smtClean="0"/>
              </a:p>
              <a:p>
                <a:r>
                  <a:rPr lang="en-IN" dirty="0"/>
                  <a:t>a</a:t>
                </a:r>
                <a:r>
                  <a:rPr lang="en-IN" dirty="0" smtClean="0"/>
                  <a:t>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IN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IN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𝑚</m:t>
                        </m:r>
                        <m:r>
                          <a:rPr lang="en-IN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IN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IN" b="0" i="1" smtClean="0">
                        <a:latin typeface="Cambria Math"/>
                      </a:rPr>
                      <m:t>=</m:t>
                    </m:r>
                    <m:r>
                      <a:rPr lang="en-IN" b="0" i="1" smtClean="0">
                        <a:solidFill>
                          <a:srgbClr val="FF0000"/>
                        </a:solidFill>
                        <a:latin typeface="Cambria Math"/>
                      </a:rPr>
                      <m:t>𝑚</m:t>
                    </m:r>
                    <m:r>
                      <a:rPr lang="en-IN" b="0" i="1" smtClean="0">
                        <a:latin typeface="Cambria Math"/>
                      </a:rPr>
                      <m:t>+</m:t>
                    </m:r>
                    <m:r>
                      <a:rPr lang="en-IN" b="0" i="1" smtClean="0">
                        <a:solidFill>
                          <a:srgbClr val="FF0000"/>
                        </a:solidFill>
                        <a:latin typeface="Cambria Math"/>
                      </a:rPr>
                      <m:t>𝑛</m:t>
                    </m:r>
                    <m:r>
                      <a:rPr lang="en-IN" b="0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lang="en-IN" b="0" i="1" smtClean="0">
                        <a:solidFill>
                          <a:srgbClr val="00B050"/>
                        </a:solidFill>
                        <a:latin typeface="Cambria Math"/>
                      </a:rPr>
                      <m:t>𝜔</m:t>
                    </m:r>
                  </m:oMath>
                </a14:m>
                <a:endParaRPr lang="en-IN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663784"/>
                <a:ext cx="2190408" cy="658514"/>
              </a:xfrm>
              <a:prstGeom prst="rect">
                <a:avLst/>
              </a:prstGeom>
              <a:blipFill rotWithShape="1">
                <a:blip r:embed="rId8"/>
                <a:stretch>
                  <a:fillRect l="-2222" t="-4630" b="-1296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03720" y="2130"/>
            <a:ext cx="110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Lets write</a:t>
            </a:r>
            <a:endParaRPr lang="en-IN" dirty="0"/>
          </a:p>
        </p:txBody>
      </p:sp>
      <p:sp>
        <p:nvSpPr>
          <p:cNvPr id="16" name="TextBox 15"/>
          <p:cNvSpPr txBox="1"/>
          <p:nvPr/>
        </p:nvSpPr>
        <p:spPr>
          <a:xfrm>
            <a:off x="100550" y="2121527"/>
            <a:ext cx="386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00B050"/>
                </a:solidFill>
              </a:rPr>
              <a:t>Consistent with the matching condition</a:t>
            </a:r>
            <a:endParaRPr lang="en-IN" dirty="0"/>
          </a:p>
        </p:txBody>
      </p:sp>
      <p:sp>
        <p:nvSpPr>
          <p:cNvPr id="18" name="TextBox 17"/>
          <p:cNvSpPr txBox="1"/>
          <p:nvPr/>
        </p:nvSpPr>
        <p:spPr>
          <a:xfrm>
            <a:off x="598369" y="3837311"/>
            <a:ext cx="200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00B050"/>
                </a:solidFill>
              </a:rPr>
              <a:t>Matching </a:t>
            </a:r>
            <a:r>
              <a:rPr lang="en-IN" dirty="0" smtClean="0">
                <a:solidFill>
                  <a:srgbClr val="00B050"/>
                </a:solidFill>
              </a:rPr>
              <a:t>condition</a:t>
            </a:r>
            <a:endParaRPr lang="en-IN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2792252" y="3807684"/>
                <a:ext cx="1164357" cy="3710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𝜙</m:t>
                          </m:r>
                        </m:e>
                        <m:sub>
                          <m:sSup>
                            <m:sSup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IN" b="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IN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252" y="3807684"/>
                <a:ext cx="1164357" cy="371064"/>
              </a:xfrm>
              <a:prstGeom prst="rect">
                <a:avLst/>
              </a:prstGeom>
              <a:blipFill rotWithShape="1"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1726391" y="2684219"/>
                <a:ext cx="2076915" cy="3710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𝜕</m:t>
                          </m:r>
                        </m:e>
                        <m:sub>
                          <m:r>
                            <a:rPr lang="en-IN" i="1">
                              <a:latin typeface="Cambria Math"/>
                              <a:ea typeface="Cambria Math"/>
                            </a:rPr>
                            <m:t>⊥</m:t>
                          </m:r>
                        </m:sub>
                      </m:sSub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𝜕</m:t>
                          </m:r>
                        </m:e>
                        <m:sub>
                          <m:r>
                            <a:rPr lang="en-IN" i="1">
                              <a:latin typeface="Cambria Math"/>
                              <a:ea typeface="Cambria Math"/>
                            </a:rPr>
                            <m:t>⊥</m:t>
                          </m:r>
                        </m:sub>
                      </m:sSub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𝜙</m:t>
                          </m:r>
                        </m:e>
                        <m:sub>
                          <m:sSup>
                            <m:sSupPr>
                              <m:ctrlPr>
                                <a:rPr lang="en-IN" b="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IN" b="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IN" b="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=</m:t>
                      </m:r>
                      <m:r>
                        <a:rPr lang="en-IN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𝜎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391" y="2684219"/>
                <a:ext cx="2076915" cy="371064"/>
              </a:xfrm>
              <a:prstGeom prst="rect">
                <a:avLst/>
              </a:prstGeom>
              <a:blipFill rotWithShape="1"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hlinkClick r:id="rId11" action="ppaction://hlinksldjump"/>
          </p:cNvPr>
          <p:cNvSpPr txBox="1"/>
          <p:nvPr/>
        </p:nvSpPr>
        <p:spPr>
          <a:xfrm>
            <a:off x="3680219" y="1489322"/>
            <a:ext cx="1726050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Why hexagonal?</a:t>
            </a: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0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N" sz="2800" dirty="0" smtClean="0"/>
              <a:t>The Sandpile model</a:t>
            </a:r>
            <a:endParaRPr lang="en-IN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717015" y="548680"/>
                <a:ext cx="5638467" cy="10964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</m:t>
                          </m:r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b="1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𝑨</m:t>
                          </m:r>
                        </m:num>
                        <m:den>
                          <m:r>
                            <a:rPr lang="en-IN" b="0" i="1" smtClean="0">
                              <a:latin typeface="Cambria Math"/>
                            </a:rPr>
                            <m:t>4</m:t>
                          </m:r>
                          <m:sSup>
                            <m:sSup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IN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IN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∬"/>
                          <m:limLoc m:val="undOvr"/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IN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𝜋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 </m:t>
                          </m:r>
                        </m:sub>
                        <m:sup>
                          <m:r>
                            <a:rPr lang="en-IN" b="0" i="1" smtClean="0">
                              <a:latin typeface="Cambria Math"/>
                            </a:rPr>
                            <m:t>𝜋</m:t>
                          </m:r>
                        </m:sup>
                        <m:e>
                          <m:f>
                            <m:f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IN" b="0" i="1" smtClean="0">
                                  <a:latin typeface="Cambria Math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en-IN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IN" b="0" i="0" smtClean="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IN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IN" b="0" i="1" smtClean="0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IN" b="0" i="1" smtClean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IN" b="0" i="1" smtClean="0">
                                                  <a:latin typeface="Cambria Math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IN" b="0" i="1" smtClean="0">
                                                  <a:latin typeface="Cambria Math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IN" b="0" i="1" smtClean="0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IN" b="0" i="1" smtClean="0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en-IN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</a:rPr>
                                                <m:t>𝑚</m:t>
                                              </m:r>
                                              <m:r>
                                                <a:rPr lang="en-IN" b="0" i="1" smtClean="0">
                                                  <a:latin typeface="Cambria Math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IN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</a:rPr>
                                                <m:t>𝑛</m:t>
                                              </m:r>
                                            </m:e>
                                          </m:d>
                                        </m:num>
                                        <m:den>
                                          <m:r>
                                            <a:rPr lang="en-IN" b="0" i="1" smtClean="0">
                                              <a:latin typeface="Cambria Math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  <m:r>
                                        <a:rPr lang="en-IN" b="0" i="1" smtClean="0">
                                          <a:latin typeface="Cambria Math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IN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b="0" i="1" smtClean="0">
                                              <a:latin typeface="Cambria Math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IN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IN" b="0" i="1" smtClean="0">
                                          <a:latin typeface="Cambria Math"/>
                                        </a:rPr>
                                        <m:t>𝑛</m:t>
                                      </m:r>
                                      <m:r>
                                        <a:rPr lang="en-IN" b="0" i="1" smtClean="0">
                                          <a:latin typeface="Cambria Math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</m:func>
                            </m:num>
                            <m:den>
                              <m:r>
                                <a:rPr lang="en-IN" b="0" i="1" smtClean="0"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IN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IN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en-IN" b="0" i="1" smtClean="0">
                                              <a:latin typeface="Cambria Math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IN" b="0" i="0" smtClean="0">
                                              <a:latin typeface="Cambria Math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r>
                                            <a:rPr lang="en-IN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IN" b="0" i="1" smtClean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IN" b="0" i="1" smtClean="0">
                                                  <a:latin typeface="Cambria Math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IN" b="0" i="1" smtClean="0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  <m:r>
                                        <a:rPr lang="en-IN" b="0" i="1" smtClean="0">
                                          <a:latin typeface="Cambria Math"/>
                                        </a:rPr>
                                        <m:t>+2</m:t>
                                      </m:r>
                                      <m:func>
                                        <m:funcPr>
                                          <m:ctrlPr>
                                            <a:rPr lang="en-IN" b="0" i="1" smtClean="0">
                                              <a:latin typeface="Cambria Math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IN" b="0" i="0" smtClean="0">
                                              <a:latin typeface="Cambria Math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IN" b="0" i="1" smtClean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IN" b="0" i="1" smtClean="0">
                                                  <a:latin typeface="Cambria Math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IN" b="0" i="1" smtClean="0">
                                                  <a:latin typeface="Cambria Math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  <m:func>
                                        <m:funcPr>
                                          <m:ctrlPr>
                                            <a:rPr lang="en-IN" b="0" i="1" smtClean="0">
                                              <a:latin typeface="Cambria Math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IN" b="0" i="0" smtClean="0">
                                              <a:latin typeface="Cambria Math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IN" b="0" i="1" smtClean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IN" b="0" i="1" smtClean="0">
                                                  <a:latin typeface="Cambria Math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IN" b="0" i="1" smtClean="0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en-IN" b="0" i="1" smtClean="0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</m:e>
                                      </m:func>
                                    </m:e>
                                  </m:d>
                                </m:num>
                                <m:den>
                                  <m:r>
                                    <a:rPr lang="en-IN" b="0" i="1" smtClean="0">
                                      <a:latin typeface="Cambria Math"/>
                                    </a:rPr>
                                    <m:t>3</m:t>
                                  </m:r>
                                </m:den>
                              </m:f>
                            </m:den>
                          </m:f>
                        </m:e>
                      </m:nary>
                      <m:r>
                        <a:rPr lang="en-IN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IN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IN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015" y="548680"/>
                <a:ext cx="5638467" cy="109645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59855" y="1971513"/>
                <a:ext cx="45813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 smtClean="0"/>
                  <a:t>How to determine the normalization factor</a:t>
                </a:r>
                <a:r>
                  <a:rPr lang="en-IN" dirty="0" smtClean="0"/>
                  <a:t>  </a:t>
                </a:r>
                <a14:m>
                  <m:oMath xmlns:m="http://schemas.openxmlformats.org/officeDocument/2006/math">
                    <m:r>
                      <a:rPr lang="en-IN" b="1" i="1" smtClean="0">
                        <a:solidFill>
                          <a:srgbClr val="0070C0"/>
                        </a:solidFill>
                        <a:latin typeface="Cambria Math"/>
                      </a:rPr>
                      <m:t>𝑨</m:t>
                    </m:r>
                  </m:oMath>
                </a14:m>
                <a:r>
                  <a:rPr lang="en-IN" dirty="0" smtClean="0"/>
                  <a:t>?</a:t>
                </a:r>
                <a:endParaRPr lang="en-IN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55" y="1971513"/>
                <a:ext cx="4581382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198" t="-8197" r="-266" b="-2459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92611" y="3506455"/>
            <a:ext cx="1581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Close to origin</a:t>
            </a:r>
            <a:endParaRPr lang="en-I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094795" y="3875787"/>
                <a:ext cx="2191241" cy="612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/>
                        </a:rPr>
                        <m:t>𝜙</m:t>
                      </m:r>
                      <m:d>
                        <m:d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IN" b="0" i="1" smtClean="0">
                          <a:latin typeface="Cambria Math"/>
                        </a:rPr>
                        <m:t>≃−</m:t>
                      </m:r>
                      <m:f>
                        <m:f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IN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func>
                        <m:func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IN" b="0" i="0" smtClean="0">
                              <a:latin typeface="Cambria Math"/>
                            </a:rPr>
                            <m:t>log</m:t>
                          </m:r>
                          <m:r>
                            <a:rPr lang="en-IN" b="0" i="0" smtClean="0">
                              <a:latin typeface="Cambria Math"/>
                            </a:rPr>
                            <m:t> 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IN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795" y="3875787"/>
                <a:ext cx="2191241" cy="61279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92611" y="4603054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Then</a:t>
            </a:r>
            <a:endParaRPr lang="en-I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2877588" y="4991049"/>
                <a:ext cx="2625654" cy="612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</m:t>
                          </m:r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≃</m:t>
                      </m:r>
                      <m:f>
                        <m:f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IN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func>
                        <m:func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IN" b="0" i="0" smtClean="0">
                              <a:latin typeface="Cambria Math"/>
                            </a:rPr>
                            <m:t>log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 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IN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IN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IN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IN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IN" b="0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588" y="4991049"/>
                <a:ext cx="2625654" cy="61279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92611" y="5855939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This </a:t>
            </a:r>
            <a:r>
              <a:rPr lang="en-IN" dirty="0" smtClean="0"/>
              <a:t>yields</a:t>
            </a:r>
            <a:endParaRPr lang="en-I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3543682" y="6205954"/>
                <a:ext cx="1213794" cy="3899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1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𝑨</m:t>
                      </m:r>
                      <m:r>
                        <a:rPr lang="en-IN" b="0" i="1" smtClean="0">
                          <a:latin typeface="Cambria Math"/>
                        </a:rPr>
                        <m:t>=1/√3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682" y="6205954"/>
                <a:ext cx="1213794" cy="389979"/>
              </a:xfrm>
              <a:prstGeom prst="rect">
                <a:avLst/>
              </a:prstGeom>
              <a:blipFill rotWithShape="1">
                <a:blip r:embed="rId6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51347" y="214532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The solution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40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2977262" y="2821578"/>
                <a:ext cx="2426305" cy="369332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b="0" i="0" smtClean="0">
                              <a:latin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I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b="0" i="1" smtClean="0">
                          <a:latin typeface="Cambria Math"/>
                        </a:rPr>
                        <m:t>𝜙</m:t>
                      </m:r>
                      <m:d>
                        <m:d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IN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IN" b="0" i="1" smtClean="0">
                          <a:latin typeface="Cambria Math"/>
                        </a:rPr>
                        <m:t>=</m:t>
                      </m:r>
                      <m:r>
                        <a:rPr lang="en-IN" b="0" i="1" smtClean="0">
                          <a:latin typeface="Cambria Math"/>
                        </a:rPr>
                        <m:t>𝜎</m:t>
                      </m:r>
                      <m:d>
                        <m:dPr>
                          <m:ctrlPr>
                            <a:rPr lang="en-IN" i="1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IN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IN" i="1">
                          <a:latin typeface="Cambria Math"/>
                        </a:rPr>
                        <m:t>−</m:t>
                      </m:r>
                      <m:r>
                        <a:rPr lang="en-IN" i="1">
                          <a:latin typeface="Cambria Math"/>
                        </a:rPr>
                        <m:t>𝛿</m:t>
                      </m:r>
                      <m:d>
                        <m:dPr>
                          <m:ctrlPr>
                            <a:rPr lang="en-IN" i="1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IN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262" y="2821578"/>
                <a:ext cx="2426305" cy="369332"/>
              </a:xfrm>
              <a:prstGeom prst="rect">
                <a:avLst/>
              </a:prstGeom>
              <a:blipFill rotWithShape="1">
                <a:blip r:embed="rId7"/>
                <a:stretch>
                  <a:fillRect t="-16418" r="-5679" b="-597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672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251347" y="214532"/>
            <a:ext cx="4986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smtClean="0">
                <a:solidFill>
                  <a:prstClr val="black"/>
                </a:solidFill>
              </a:rPr>
              <a:t>The </a:t>
            </a:r>
            <a:r>
              <a:rPr lang="en-IN" sz="2400" dirty="0" smtClean="0">
                <a:solidFill>
                  <a:prstClr val="black"/>
                </a:solidFill>
              </a:rPr>
              <a:t>results can be </a:t>
            </a:r>
            <a:r>
              <a:rPr lang="en-IN" sz="2400" dirty="0" smtClean="0">
                <a:solidFill>
                  <a:srgbClr val="0070C0"/>
                </a:solidFill>
              </a:rPr>
              <a:t>verified numerically</a:t>
            </a:r>
            <a:endParaRPr lang="en-IN" sz="2400" dirty="0">
              <a:solidFill>
                <a:srgbClr val="0070C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59" y="1066059"/>
            <a:ext cx="3987877" cy="42475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66527" y="3372435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O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90263" y="1858147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O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5499" y="4378427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O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54159" y="2686635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A’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55669" y="387437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A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89239" y="2320483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13911" y="4009095"/>
            <a:ext cx="37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C’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58739" y="350503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99881" y="2897617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B’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90353" y="3019087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96811" y="32548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I’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05835" y="2648713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E’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66837" y="274417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80847" y="366061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57067" y="3505039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G’</a:t>
            </a:r>
            <a:endParaRPr lang="en-IN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/>
              <p:cNvSpPr txBox="1"/>
              <p:nvPr/>
            </p:nvSpPr>
            <p:spPr>
              <a:xfrm>
                <a:off x="5074063" y="1912142"/>
                <a:ext cx="3063274" cy="747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IN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IN" i="1">
                              <a:latin typeface="Cambria Math"/>
                            </a:rPr>
                            <m:t>,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IN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IN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e>
                              </m:rad>
                            </m:den>
                          </m:f>
                          <m:r>
                            <a:rPr lang="en-IN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IN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IN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IN" i="1">
                                  <a:latin typeface="Cambria Math"/>
                                </a:rPr>
                                <m:t>𝜋</m:t>
                              </m:r>
                            </m:den>
                          </m:f>
                          <m:r>
                            <a:rPr lang="en-IN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 −</m:t>
                          </m:r>
                          <m:f>
                            <m:fPr>
                              <m:ctrlP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IN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IN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  <m:r>
                            <a:rPr lang="en-IN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IN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IN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IN" i="1">
                                  <a:latin typeface="Cambria Math"/>
                                </a:rPr>
                                <m:t>𝜋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063" y="1912142"/>
                <a:ext cx="3063274" cy="74725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5364088" y="3331735"/>
                <a:ext cx="1879232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IN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IN" i="1">
                              <a:latin typeface="Cambria Math"/>
                            </a:rPr>
                            <m:t>,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IN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IN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e>
                              </m:rad>
                            </m:den>
                          </m:f>
                          <m:r>
                            <a:rPr lang="en-IN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 0</m:t>
                          </m:r>
                        </m:e>
                      </m:d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3331735"/>
                <a:ext cx="1879232" cy="7146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urved Connector 39"/>
          <p:cNvCxnSpPr>
            <a:stCxn id="31" idx="1"/>
          </p:cNvCxnSpPr>
          <p:nvPr/>
        </p:nvCxnSpPr>
        <p:spPr>
          <a:xfrm rot="10800000" flipV="1">
            <a:off x="2896811" y="2285769"/>
            <a:ext cx="2177252" cy="643071"/>
          </a:xfrm>
          <a:prstGeom prst="curved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/>
          <p:cNvCxnSpPr>
            <a:stCxn id="32" idx="1"/>
          </p:cNvCxnSpPr>
          <p:nvPr/>
        </p:nvCxnSpPr>
        <p:spPr>
          <a:xfrm rot="10800000">
            <a:off x="3563888" y="3372435"/>
            <a:ext cx="1800200" cy="316642"/>
          </a:xfrm>
          <a:prstGeom prst="curvedConnector3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angle 46"/>
              <p:cNvSpPr/>
              <p:nvPr/>
            </p:nvSpPr>
            <p:spPr>
              <a:xfrm>
                <a:off x="7931575" y="2135817"/>
                <a:ext cx="4115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1575" y="2135817"/>
                <a:ext cx="411523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903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smtClean="0"/>
              <a:t>Another example</a:t>
            </a:r>
            <a:endParaRPr lang="en-I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4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304800" y="381000"/>
                <a:ext cx="8077200" cy="383704"/>
              </a:xfrm>
            </p:spPr>
            <p:txBody>
              <a:bodyPr>
                <a:normAutofit/>
              </a:bodyPr>
              <a:lstStyle/>
              <a:p>
                <a:r>
                  <a:rPr lang="en-IN" sz="1800" dirty="0" smtClean="0"/>
                  <a:t>Pattern with </a:t>
                </a:r>
                <a14:m>
                  <m:oMath xmlns:m="http://schemas.openxmlformats.org/officeDocument/2006/math">
                    <m:r>
                      <a:rPr lang="en-IN" sz="1800" b="1" i="1" smtClean="0">
                        <a:latin typeface="Cambria Math"/>
                      </a:rPr>
                      <m:t>𝑵</m:t>
                    </m:r>
                    <m:r>
                      <a:rPr lang="en-IN" sz="1800" b="1" i="1" smtClean="0"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IN" sz="1800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IN" sz="1800" b="1" i="0" smtClean="0">
                            <a:latin typeface="Cambria Math"/>
                          </a:rPr>
                          <m:t>𝚲</m:t>
                        </m:r>
                      </m:e>
                      <m:sup>
                        <m:r>
                          <a:rPr lang="en-IN" sz="1800" b="1" i="0" smtClean="0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IN" sz="1800" dirty="0" smtClean="0"/>
                  <a:t> </a:t>
                </a:r>
              </a:p>
              <a:p>
                <a:endParaRPr lang="en-IN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304800" y="381000"/>
                <a:ext cx="8077200" cy="383704"/>
              </a:xfrm>
              <a:blipFill rotWithShape="1">
                <a:blip r:embed="rId2"/>
                <a:stretch>
                  <a:fillRect l="-604" t="-6452" b="-2258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3059079" cy="3059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21" y="1210832"/>
            <a:ext cx="4759110" cy="47591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043608" y="6165304"/>
                <a:ext cx="6171498" cy="700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2400" dirty="0" smtClean="0">
                    <a:solidFill>
                      <a:srgbClr val="0070C0"/>
                    </a:solidFill>
                  </a:rPr>
                  <a:t>Two </a:t>
                </a:r>
                <a:r>
                  <a:rPr lang="en-IN" sz="2400" dirty="0" smtClean="0">
                    <a:solidFill>
                      <a:srgbClr val="0070C0"/>
                    </a:solidFill>
                  </a:rPr>
                  <a:t>types of patches</a:t>
                </a:r>
                <a:r>
                  <a:rPr lang="en-IN" sz="2400" dirty="0" smtClean="0"/>
                  <a:t>, with </a:t>
                </a:r>
                <a14:m>
                  <m:oMath xmlns:m="http://schemas.openxmlformats.org/officeDocument/2006/math">
                    <m:r>
                      <a:rPr lang="en-IN" sz="2400" i="1">
                        <a:latin typeface="Cambria Math"/>
                      </a:rPr>
                      <m:t>𝜌</m:t>
                    </m:r>
                    <m:d>
                      <m:dPr>
                        <m:ctrlPr>
                          <a:rPr lang="en-IN" sz="2400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IN" sz="24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IN" sz="2400" i="1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  <m:r>
                      <a:rPr lang="en-IN" sz="2400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IN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IN" sz="24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IN" sz="24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IN" sz="2400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en-IN" sz="2400" dirty="0" smtClean="0"/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IN" sz="2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IN" sz="28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en-IN" sz="28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6165304"/>
                <a:ext cx="6171498" cy="700705"/>
              </a:xfrm>
              <a:prstGeom prst="rect">
                <a:avLst/>
              </a:prstGeom>
              <a:blipFill rotWithShape="1">
                <a:blip r:embed="rId5"/>
                <a:stretch>
                  <a:fillRect l="-1481" b="-521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874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err="1" smtClean="0"/>
              <a:t>dd</a:t>
            </a:r>
            <a:endParaRPr lang="en-I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452171" y="188640"/>
                <a:ext cx="49907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2400" dirty="0" smtClean="0">
                    <a:solidFill>
                      <a:srgbClr val="0070C0"/>
                    </a:solidFill>
                  </a:rPr>
                  <a:t>Potential function </a:t>
                </a:r>
                <a14:m>
                  <m:oMath xmlns:m="http://schemas.openxmlformats.org/officeDocument/2006/math">
                    <m:r>
                      <a:rPr lang="en-IN" sz="2400" i="1">
                        <a:solidFill>
                          <a:srgbClr val="0070C0"/>
                        </a:solidFill>
                        <a:latin typeface="Cambria Math"/>
                      </a:rPr>
                      <m:t>𝜙</m:t>
                    </m:r>
                    <m:d>
                      <m:dPr>
                        <m:ctrlPr>
                          <a:rPr lang="en-IN" sz="2400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IN" sz="24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𝜉</m:t>
                        </m:r>
                        <m:r>
                          <a:rPr lang="en-IN" sz="24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IN" sz="24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𝜂</m:t>
                        </m:r>
                      </m:e>
                    </m:d>
                  </m:oMath>
                </a14:m>
                <a:r>
                  <a:rPr lang="en-IN" sz="2400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IN" sz="2400" dirty="0" smtClean="0">
                    <a:solidFill>
                      <a:srgbClr val="0070C0"/>
                    </a:solidFill>
                  </a:rPr>
                  <a:t>is quadratic</a:t>
                </a:r>
                <a:r>
                  <a:rPr lang="en-IN" sz="2400" dirty="0" smtClean="0"/>
                  <a:t>.</a:t>
                </a:r>
                <a:endParaRPr lang="en-IN" sz="24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71" y="188640"/>
                <a:ext cx="4990790" cy="461665"/>
              </a:xfrm>
              <a:prstGeom prst="rect">
                <a:avLst/>
              </a:prstGeom>
              <a:blipFill rotWithShape="1">
                <a:blip r:embed="rId2"/>
                <a:stretch>
                  <a:fillRect l="-1832" t="-10526" r="-855" b="-2894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59314" y="800044"/>
                <a:ext cx="6440673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𝜙</m:t>
                      </m:r>
                      <m:d>
                        <m:dPr>
                          <m:ctrlPr>
                            <a:rPr lang="en-IN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𝜉</m:t>
                          </m:r>
                          <m:r>
                            <a:rPr lang="en-IN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IN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𝜂</m:t>
                          </m:r>
                        </m:e>
                      </m:d>
                      <m:r>
                        <a:rPr lang="en-I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IN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  <m:d>
                        <m:d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latin typeface="Cambria Math"/>
                            </a:rPr>
                            <m:t>1+</m:t>
                          </m:r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</m:d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b="0" i="1" smtClean="0">
                              <a:latin typeface="Cambria Math"/>
                            </a:rPr>
                            <m:t>𝜉</m:t>
                          </m:r>
                        </m:e>
                        <m:sup>
                          <m:r>
                            <a:rPr lang="en-I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IN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IN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𝑛</m:t>
                      </m:r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r>
                        <a:rPr lang="en-IN" b="0" i="1" smtClean="0">
                          <a:latin typeface="Cambria Math"/>
                        </a:rPr>
                        <m:t>𝜉</m:t>
                      </m:r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r>
                        <a:rPr lang="en-IN" b="0" i="1" smtClean="0">
                          <a:latin typeface="Cambria Math"/>
                        </a:rPr>
                        <m:t>𝜂</m:t>
                      </m:r>
                      <m:r>
                        <a:rPr lang="en-IN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IN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  <m:d>
                        <m:dPr>
                          <m:ctrlPr>
                            <a:rPr lang="en-IN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>
                              <a:latin typeface="Cambria Math"/>
                            </a:rPr>
                            <m:t>1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IN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</m:d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IN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b="0" i="1" smtClean="0">
                              <a:latin typeface="Cambria Math"/>
                            </a:rPr>
                            <m:t>𝜂</m:t>
                          </m:r>
                        </m:e>
                        <m:sup>
                          <m:r>
                            <a:rPr lang="en-IN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b="0" i="1" smtClean="0">
                          <a:latin typeface="Cambria Math"/>
                        </a:rPr>
                        <m:t>+</m:t>
                      </m:r>
                      <m:r>
                        <a:rPr lang="en-IN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r>
                        <a:rPr lang="en-IN" b="0" i="1" smtClean="0">
                          <a:latin typeface="Cambria Math"/>
                        </a:rPr>
                        <m:t>𝜉</m:t>
                      </m:r>
                      <m:r>
                        <a:rPr lang="en-IN" b="0" i="1" smtClean="0">
                          <a:latin typeface="Cambria Math"/>
                        </a:rPr>
                        <m:t>+</m:t>
                      </m:r>
                      <m:r>
                        <a:rPr lang="en-IN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𝑒</m:t>
                      </m:r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r>
                        <a:rPr lang="en-IN" b="0" i="1" smtClean="0">
                          <a:latin typeface="Cambria Math"/>
                        </a:rPr>
                        <m:t>𝜂</m:t>
                      </m:r>
                      <m:r>
                        <a:rPr lang="en-IN" b="0" i="1" smtClean="0">
                          <a:latin typeface="Cambria Math"/>
                        </a:rPr>
                        <m:t>+</m:t>
                      </m:r>
                      <m:r>
                        <a:rPr lang="en-IN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14" y="800044"/>
                <a:ext cx="6440673" cy="6127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539552" y="1556792"/>
                <a:ext cx="5300875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latin typeface="Cambria Math"/>
                        </a:rPr>
                        <m:t>𝜙</m:t>
                      </m:r>
                      <m:d>
                        <m:dPr>
                          <m:ctrlPr>
                            <a:rPr lang="en-IN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>
                              <a:latin typeface="Cambria Math"/>
                            </a:rPr>
                            <m:t>𝜉</m:t>
                          </m:r>
                          <m:r>
                            <a:rPr lang="en-IN" i="1">
                              <a:latin typeface="Cambria Math"/>
                            </a:rPr>
                            <m:t>,</m:t>
                          </m:r>
                          <m:r>
                            <a:rPr lang="en-IN" i="1">
                              <a:latin typeface="Cambria Math"/>
                            </a:rPr>
                            <m:t>𝜂</m:t>
                          </m:r>
                        </m:e>
                      </m:d>
                      <m:r>
                        <a:rPr lang="en-I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IN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  <m:r>
                        <a:rPr lang="en-IN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𝑚</m:t>
                      </m:r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b="0" i="1" smtClean="0">
                              <a:latin typeface="Cambria Math"/>
                            </a:rPr>
                            <m:t>𝜉</m:t>
                          </m:r>
                        </m:e>
                        <m:sup>
                          <m:r>
                            <a:rPr lang="en-I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IN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IN" i="1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IN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𝑛</m:t>
                      </m:r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r>
                        <a:rPr lang="en-IN" i="1">
                          <a:latin typeface="Cambria Math"/>
                        </a:rPr>
                        <m:t>𝜉</m:t>
                      </m:r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r>
                        <a:rPr lang="en-IN" i="1">
                          <a:latin typeface="Cambria Math"/>
                        </a:rPr>
                        <m:t>𝜂</m:t>
                      </m:r>
                      <m:r>
                        <a:rPr lang="en-IN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IN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  <m:r>
                        <a:rPr lang="en-IN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𝑚</m:t>
                      </m:r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IN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b="0" i="1" smtClean="0">
                              <a:latin typeface="Cambria Math"/>
                            </a:rPr>
                            <m:t>𝜂</m:t>
                          </m:r>
                        </m:e>
                        <m:sup>
                          <m:r>
                            <a:rPr lang="en-IN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b="0" i="1" smtClean="0">
                          <a:latin typeface="Cambria Math"/>
                        </a:rPr>
                        <m:t>+</m:t>
                      </m:r>
                      <m:r>
                        <a:rPr lang="en-IN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r>
                        <a:rPr lang="en-IN" b="0" i="1" smtClean="0">
                          <a:latin typeface="Cambria Math"/>
                        </a:rPr>
                        <m:t>𝜉</m:t>
                      </m:r>
                      <m:r>
                        <a:rPr lang="en-IN" b="0" i="1" smtClean="0">
                          <a:latin typeface="Cambria Math"/>
                        </a:rPr>
                        <m:t>+</m:t>
                      </m:r>
                      <m:r>
                        <a:rPr lang="en-IN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𝑒</m:t>
                      </m:r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r>
                        <a:rPr lang="en-IN" b="0" i="1" smtClean="0">
                          <a:latin typeface="Cambria Math"/>
                        </a:rPr>
                        <m:t>𝜂</m:t>
                      </m:r>
                      <m:r>
                        <a:rPr lang="en-IN" b="0" i="1" smtClean="0">
                          <a:latin typeface="Cambria Math"/>
                        </a:rPr>
                        <m:t>+</m:t>
                      </m:r>
                      <m:r>
                        <a:rPr lang="en-IN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556792"/>
                <a:ext cx="5300875" cy="6127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7286969" y="908720"/>
                <a:ext cx="1174873" cy="483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 smtClean="0"/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b="0" i="0" smtClean="0">
                        <a:latin typeface="Cambria Math"/>
                      </a:rPr>
                      <m:t>Δ</m:t>
                    </m:r>
                    <m:r>
                      <a:rPr lang="en-IN" b="0" i="1" smtClean="0">
                        <a:latin typeface="Cambria Math"/>
                      </a:rPr>
                      <m:t>𝜌</m:t>
                    </m:r>
                    <m:r>
                      <a:rPr lang="en-IN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IN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IN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IN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en-IN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969" y="908720"/>
                <a:ext cx="1174873" cy="483466"/>
              </a:xfrm>
              <a:prstGeom prst="rect">
                <a:avLst/>
              </a:prstGeom>
              <a:blipFill rotWithShape="1">
                <a:blip r:embed="rId5"/>
                <a:stretch>
                  <a:fillRect l="-4145" b="-886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7286969" y="1628800"/>
                <a:ext cx="12053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 smtClean="0"/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b="0" i="0" smtClean="0">
                        <a:latin typeface="Cambria Math"/>
                      </a:rPr>
                      <m:t>Δ</m:t>
                    </m:r>
                    <m:r>
                      <a:rPr lang="en-IN" b="0" i="1" smtClean="0">
                        <a:latin typeface="Cambria Math"/>
                      </a:rPr>
                      <m:t>𝜌</m:t>
                    </m:r>
                    <m:r>
                      <a:rPr lang="en-IN" b="0" i="1" smtClean="0">
                        <a:latin typeface="Cambria Math"/>
                      </a:rPr>
                      <m:t>=0</m:t>
                    </m:r>
                  </m:oMath>
                </a14:m>
                <a:endParaRPr lang="en-IN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969" y="1628800"/>
                <a:ext cx="1205330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4040" t="-8197" b="-2459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86" y="2663652"/>
            <a:ext cx="2792238" cy="2792238"/>
          </a:xfrm>
          <a:prstGeom prst="rect">
            <a:avLst/>
          </a:prstGeom>
        </p:spPr>
      </p:pic>
      <p:pic>
        <p:nvPicPr>
          <p:cNvPr id="1027" name="Picture 3" descr="C:\Users\tridib\Documents\My Documents\Work\Patternformation\Presentation\Nag2010\fpatter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5" y="2615048"/>
            <a:ext cx="3018171" cy="301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3624951" y="4124133"/>
            <a:ext cx="166712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4103289" y="3429000"/>
                <a:ext cx="828751" cy="461665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400" b="0" i="1" smtClean="0">
                          <a:latin typeface="Cambria Math"/>
                        </a:rPr>
                        <m:t>1/</m:t>
                      </m:r>
                      <m:r>
                        <a:rPr lang="en-IN" sz="2400" b="0" i="1" smtClean="0">
                          <a:latin typeface="Cambria Math"/>
                        </a:rPr>
                        <m:t>𝑧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289" y="3429000"/>
                <a:ext cx="828751" cy="461665"/>
              </a:xfrm>
              <a:prstGeom prst="rect">
                <a:avLst/>
              </a:prstGeom>
              <a:blipFill rotWithShape="1">
                <a:blip r:embed="rId9"/>
                <a:stretch>
                  <a:fillRect b="-15584"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389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694" y="2483834"/>
            <a:ext cx="3441398" cy="3390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err="1" smtClean="0"/>
              <a:t>dd</a:t>
            </a:r>
            <a:endParaRPr lang="en-I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452171" y="188640"/>
                <a:ext cx="49907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2400" dirty="0" smtClean="0">
                    <a:solidFill>
                      <a:srgbClr val="0070C0"/>
                    </a:solidFill>
                  </a:rPr>
                  <a:t>Potential function </a:t>
                </a:r>
                <a14:m>
                  <m:oMath xmlns:m="http://schemas.openxmlformats.org/officeDocument/2006/math">
                    <m:r>
                      <a:rPr lang="en-IN" sz="2400" i="1">
                        <a:solidFill>
                          <a:srgbClr val="0070C0"/>
                        </a:solidFill>
                        <a:latin typeface="Cambria Math"/>
                      </a:rPr>
                      <m:t>𝜙</m:t>
                    </m:r>
                    <m:d>
                      <m:dPr>
                        <m:ctrlPr>
                          <a:rPr lang="en-IN" sz="2400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IN" sz="24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𝜉</m:t>
                        </m:r>
                        <m:r>
                          <a:rPr lang="en-IN" sz="24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IN" sz="24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𝜂</m:t>
                        </m:r>
                      </m:e>
                    </m:d>
                  </m:oMath>
                </a14:m>
                <a:r>
                  <a:rPr lang="en-IN" sz="2400" dirty="0" smtClean="0">
                    <a:solidFill>
                      <a:srgbClr val="0070C0"/>
                    </a:solidFill>
                  </a:rPr>
                  <a:t> is quadratic</a:t>
                </a:r>
                <a:r>
                  <a:rPr lang="en-IN" sz="2400" dirty="0" smtClean="0">
                    <a:solidFill>
                      <a:prstClr val="black"/>
                    </a:solidFill>
                  </a:rPr>
                  <a:t>.</a:t>
                </a:r>
                <a:endParaRPr lang="en-IN" sz="24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71" y="188640"/>
                <a:ext cx="4990790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1832" t="-10526" r="-855" b="-2894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59314" y="800044"/>
                <a:ext cx="6440673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𝜙</m:t>
                      </m:r>
                      <m:d>
                        <m:dPr>
                          <m:ctrlP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𝜉</m:t>
                          </m:r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𝜂</m:t>
                          </m:r>
                        </m:e>
                      </m:d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8</m:t>
                          </m:r>
                        </m:den>
                      </m:f>
                      <m:d>
                        <m:d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1+</m:t>
                          </m:r>
                          <m:r>
                            <a:rPr lang="en-IN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</m:d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𝜉</m:t>
                          </m:r>
                        </m:e>
                        <m:sup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IN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𝑛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𝜉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𝜂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8</m:t>
                          </m:r>
                        </m:den>
                      </m:f>
                      <m:d>
                        <m:dPr>
                          <m:ctrlP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IN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</m:d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𝜂</m:t>
                          </m:r>
                        </m:e>
                        <m:sup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a:rPr lang="en-IN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𝜉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a:rPr lang="en-IN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𝑒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𝜂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a:rPr lang="en-IN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14" y="800044"/>
                <a:ext cx="6440673" cy="6127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539552" y="1556792"/>
                <a:ext cx="5300875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prstClr val="black"/>
                          </a:solidFill>
                          <a:latin typeface="Cambria Math"/>
                        </a:rPr>
                        <m:t>𝜙</m:t>
                      </m:r>
                      <m:d>
                        <m:dPr>
                          <m:ctrlP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𝜉</m:t>
                          </m:r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𝜂</m:t>
                          </m:r>
                        </m:e>
                      </m:d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8</m:t>
                          </m:r>
                        </m:den>
                      </m:f>
                      <m:r>
                        <a:rPr lang="en-IN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𝑚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𝜉</m:t>
                          </m:r>
                        </m:e>
                        <m:sup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IN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𝑛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a:rPr lang="en-IN" i="1">
                          <a:solidFill>
                            <a:prstClr val="black"/>
                          </a:solidFill>
                          <a:latin typeface="Cambria Math"/>
                        </a:rPr>
                        <m:t>𝜉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a:rPr lang="en-IN" i="1">
                          <a:solidFill>
                            <a:prstClr val="black"/>
                          </a:solidFill>
                          <a:latin typeface="Cambria Math"/>
                        </a:rPr>
                        <m:t>𝜂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8</m:t>
                          </m:r>
                        </m:den>
                      </m:f>
                      <m:r>
                        <a:rPr lang="en-IN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𝑚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𝜂</m:t>
                          </m:r>
                        </m:e>
                        <m:sup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a:rPr lang="en-IN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𝜉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a:rPr lang="en-IN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𝑒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𝜂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a:rPr lang="en-IN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556792"/>
                <a:ext cx="5300875" cy="6127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7286969" y="908720"/>
                <a:ext cx="1174873" cy="483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 smtClean="0">
                    <a:solidFill>
                      <a:prstClr val="black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smtClean="0">
                        <a:solidFill>
                          <a:prstClr val="black"/>
                        </a:solidFill>
                        <a:latin typeface="Cambria Math"/>
                      </a:rPr>
                      <m:t>Δ</m:t>
                    </m:r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𝜌</m:t>
                    </m:r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969" y="908720"/>
                <a:ext cx="1174873" cy="483466"/>
              </a:xfrm>
              <a:prstGeom prst="rect">
                <a:avLst/>
              </a:prstGeom>
              <a:blipFill rotWithShape="1">
                <a:blip r:embed="rId6"/>
                <a:stretch>
                  <a:fillRect l="-4145" b="-886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7286969" y="1628800"/>
                <a:ext cx="12053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 smtClean="0">
                    <a:solidFill>
                      <a:prstClr val="black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smtClean="0">
                        <a:solidFill>
                          <a:prstClr val="black"/>
                        </a:solidFill>
                        <a:latin typeface="Cambria Math"/>
                      </a:rPr>
                      <m:t>Δ</m:t>
                    </m:r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𝜌</m:t>
                    </m:r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=0</m:t>
                    </m:r>
                  </m:oMath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969" y="1628800"/>
                <a:ext cx="1205330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4040" t="-8197" b="-2459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>
            <a:off x="3624951" y="4005064"/>
            <a:ext cx="1163073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648105" y="5713564"/>
                <a:ext cx="554353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IN" dirty="0">
                    <a:solidFill>
                      <a:prstClr val="black"/>
                    </a:solidFill>
                  </a:rPr>
                  <a:t>Every patch can be denoted by pair of </a:t>
                </a:r>
                <a:r>
                  <a:rPr lang="en-IN" dirty="0">
                    <a:solidFill>
                      <a:srgbClr val="0070C0"/>
                    </a:solidFill>
                  </a:rPr>
                  <a:t>integers</a:t>
                </a:r>
                <a:r>
                  <a:rPr lang="en-IN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IN" i="1">
                        <a:solidFill>
                          <a:prstClr val="black"/>
                        </a:solidFill>
                        <a:latin typeface="Cambria Math"/>
                      </a:rPr>
                      <m:t>(</m:t>
                    </m:r>
                    <m:r>
                      <a:rPr lang="en-IN" i="1">
                        <a:solidFill>
                          <a:srgbClr val="FF0000"/>
                        </a:solidFill>
                        <a:latin typeface="Cambria Math"/>
                      </a:rPr>
                      <m:t>𝑚</m:t>
                    </m:r>
                    <m:r>
                      <a:rPr lang="en-IN" i="1">
                        <a:solidFill>
                          <a:prstClr val="black"/>
                        </a:solidFill>
                        <a:latin typeface="Cambria Math"/>
                      </a:rPr>
                      <m:t>,</m:t>
                    </m:r>
                    <m:r>
                      <a:rPr lang="en-IN" i="1">
                        <a:solidFill>
                          <a:srgbClr val="FF0000"/>
                        </a:solidFill>
                        <a:latin typeface="Cambria Math"/>
                      </a:rPr>
                      <m:t>𝑛</m:t>
                    </m:r>
                    <m:r>
                      <a:rPr lang="en-IN" i="1">
                        <a:solidFill>
                          <a:prstClr val="black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05" y="5713564"/>
                <a:ext cx="5543534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879" t="-8197" b="-2459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7" y="2564904"/>
            <a:ext cx="2914225" cy="2914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7508" y="6207424"/>
            <a:ext cx="386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00B050"/>
                </a:solidFill>
              </a:rPr>
              <a:t>Consistent with the matching condition</a:t>
            </a:r>
            <a:endParaRPr lang="en-I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5188252" y="6205692"/>
                <a:ext cx="1660903" cy="3710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𝜕</m:t>
                          </m:r>
                        </m:e>
                        <m:sub>
                          <m:r>
                            <a:rPr lang="en-IN" i="1">
                              <a:latin typeface="Cambria Math"/>
                              <a:ea typeface="Cambria Math"/>
                            </a:rPr>
                            <m:t>⊥</m:t>
                          </m:r>
                        </m:sub>
                      </m:sSub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𝜕</m:t>
                          </m:r>
                        </m:e>
                        <m:sub>
                          <m:r>
                            <a:rPr lang="en-IN" i="1">
                              <a:latin typeface="Cambria Math"/>
                              <a:ea typeface="Cambria Math"/>
                            </a:rPr>
                            <m:t>⊥</m:t>
                          </m:r>
                        </m:sub>
                      </m:sSub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𝜙</m:t>
                          </m:r>
                        </m:e>
                        <m:sub>
                          <m:sSup>
                            <m:sSupPr>
                              <m:ctrlPr>
                                <a:rPr lang="en-IN" b="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IN" b="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IN" b="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252" y="6205692"/>
                <a:ext cx="1660903" cy="371064"/>
              </a:xfrm>
              <a:prstGeom prst="rect">
                <a:avLst/>
              </a:prstGeom>
              <a:blipFill rotWithShape="1"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741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23528" y="251356"/>
                <a:ext cx="4597990" cy="4135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2000" dirty="0" smtClean="0">
                    <a:solidFill>
                      <a:srgbClr val="0070C0"/>
                    </a:solidFill>
                  </a:rPr>
                  <a:t>How to determine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IN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IN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𝑚</m:t>
                        </m:r>
                        <m:r>
                          <a:rPr lang="en-IN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IN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IN" sz="2000" dirty="0" smtClean="0">
                    <a:solidFill>
                      <a:srgbClr val="0070C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IN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𝑒</m:t>
                        </m:r>
                      </m:e>
                      <m:sub>
                        <m:r>
                          <a:rPr lang="en-IN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𝑚</m:t>
                        </m:r>
                        <m:r>
                          <a:rPr lang="en-IN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IN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IN" sz="2000" dirty="0" smtClean="0">
                    <a:solidFill>
                      <a:srgbClr val="0070C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IN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IN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𝑚</m:t>
                        </m:r>
                        <m:r>
                          <a:rPr lang="en-IN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IN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IN" sz="2000" dirty="0" smtClean="0">
                    <a:solidFill>
                      <a:srgbClr val="0070C0"/>
                    </a:solidFill>
                  </a:rPr>
                  <a:t> ? </a:t>
                </a:r>
                <a:endParaRPr lang="en-IN" sz="20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51356"/>
                <a:ext cx="4597990" cy="413511"/>
              </a:xfrm>
              <a:prstGeom prst="rect">
                <a:avLst/>
              </a:prstGeom>
              <a:blipFill rotWithShape="1">
                <a:blip r:embed="rId2"/>
                <a:stretch>
                  <a:fillRect l="-1326" t="-5882" b="-2352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018019" y="3603794"/>
                <a:ext cx="7494129" cy="2061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IN" b="0" dirty="0" smtClean="0"/>
                  <a:t>Outside the patch 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/>
                      </a:rPr>
                      <m:t>𝜙</m:t>
                    </m:r>
                    <m:r>
                      <a:rPr lang="en-IN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en-IN" b="0" dirty="0" smtClean="0"/>
                  <a:t>. </a:t>
                </a:r>
                <a:r>
                  <a:rPr lang="en-IN" b="0" dirty="0" smtClean="0"/>
                  <a:t>Then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IN" b="0" dirty="0" smtClean="0"/>
              </a:p>
              <a:p>
                <a:pPr lvl="4"/>
                <a:r>
                  <a:rPr lang="en-IN" b="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IN" b="0" i="1" smtClean="0">
                            <a:latin typeface="Cambria Math"/>
                          </a:rPr>
                          <m:t>0,0</m:t>
                        </m:r>
                      </m:sub>
                    </m:sSub>
                    <m:r>
                      <a:rPr lang="en-IN" b="0" i="1" smtClean="0">
                        <a:latin typeface="Cambria Math"/>
                      </a:rPr>
                      <m:t>=0</m:t>
                    </m:r>
                  </m:oMath>
                </a14:m>
                <a:endParaRPr lang="en-IN" dirty="0" smtClean="0"/>
              </a:p>
              <a:p>
                <a:pPr marL="342900" indent="-342900">
                  <a:buFont typeface="+mj-lt"/>
                  <a:buAutoNum type="arabicPeriod"/>
                </a:pPr>
                <a:endParaRPr lang="en-IN" dirty="0" smtClean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IN" dirty="0" smtClean="0"/>
                  <a:t>Using logarithmic divergence </a:t>
                </a:r>
                <a:r>
                  <a:rPr lang="en-IN" dirty="0" smtClean="0"/>
                  <a:t>of </a:t>
                </a:r>
                <a14:m>
                  <m:oMath xmlns:m="http://schemas.openxmlformats.org/officeDocument/2006/math">
                    <m:r>
                      <a:rPr lang="en-IN" i="1">
                        <a:latin typeface="Cambria Math"/>
                      </a:rPr>
                      <m:t>𝜙</m:t>
                    </m:r>
                    <m:r>
                      <a:rPr lang="en-IN" i="1">
                        <a:latin typeface="Cambria Math"/>
                      </a:rPr>
                      <m:t> </m:t>
                    </m:r>
                  </m:oMath>
                </a14:m>
                <a:r>
                  <a:rPr lang="en-IN" dirty="0" smtClean="0"/>
                  <a:t>at </a:t>
                </a:r>
                <a:r>
                  <a:rPr lang="en-IN" dirty="0" smtClean="0"/>
                  <a:t>the </a:t>
                </a:r>
                <a:r>
                  <a:rPr lang="en-IN" dirty="0" smtClean="0"/>
                  <a:t>origin, </a:t>
                </a:r>
                <a:r>
                  <a:rPr lang="en-IN" dirty="0" smtClean="0"/>
                  <a:t>for large </a:t>
                </a:r>
                <a:r>
                  <a:rPr lang="en-IN" dirty="0" smtClean="0">
                    <a:solidFill>
                      <a:srgbClr val="FF0000"/>
                    </a:solidFill>
                  </a:rPr>
                  <a:t>m</a:t>
                </a:r>
                <a:r>
                  <a:rPr lang="en-IN" dirty="0" smtClean="0"/>
                  <a:t> and </a:t>
                </a:r>
                <a:r>
                  <a:rPr lang="en-IN" dirty="0" smtClean="0">
                    <a:solidFill>
                      <a:srgbClr val="FF0000"/>
                    </a:solidFill>
                  </a:rPr>
                  <a:t>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</m:t>
                          </m:r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=±</m:t>
                      </m:r>
                      <m:f>
                        <m:f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IN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IN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019" y="3603794"/>
                <a:ext cx="7494129" cy="2061783"/>
              </a:xfrm>
              <a:prstGeom prst="rect">
                <a:avLst/>
              </a:prstGeom>
              <a:blipFill rotWithShape="1">
                <a:blip r:embed="rId3"/>
                <a:stretch>
                  <a:fillRect l="-732" t="-147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23527" y="769823"/>
            <a:ext cx="337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Using </a:t>
            </a:r>
            <a:r>
              <a:rPr lang="en-IN" dirty="0" smtClean="0"/>
              <a:t>second </a:t>
            </a:r>
            <a:r>
              <a:rPr lang="en-IN" dirty="0" smtClean="0">
                <a:solidFill>
                  <a:srgbClr val="00B050"/>
                </a:solidFill>
              </a:rPr>
              <a:t>matching condition</a:t>
            </a:r>
            <a:r>
              <a:rPr lang="en-IN" dirty="0" smtClean="0"/>
              <a:t>:</a:t>
            </a:r>
            <a:endParaRPr lang="en-I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928808" y="2670924"/>
                <a:ext cx="2283959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n-IN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</m:t>
                          </m:r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+</m:t>
                      </m:r>
                      <m:r>
                        <a:rPr lang="en-IN" b="0" i="1" smtClean="0">
                          <a:latin typeface="Cambria Math"/>
                        </a:rPr>
                        <m:t>𝑖</m:t>
                      </m:r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</m:t>
                          </m:r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8808" y="2670924"/>
                <a:ext cx="2283959" cy="38151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40911" y="1532040"/>
            <a:ext cx="135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This leads to</a:t>
            </a:r>
            <a:endParaRPr lang="en-I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218450" y="2072643"/>
                <a:ext cx="6316666" cy="39600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N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IN" b="0" i="1" smtClean="0">
                            <a:latin typeface="Cambria Math"/>
                          </a:rPr>
                          <m:t>(</m:t>
                        </m:r>
                        <m:r>
                          <a:rPr lang="en-IN" b="0" i="1" smtClean="0">
                            <a:latin typeface="Cambria Math"/>
                          </a:rPr>
                          <m:t>𝑚</m:t>
                        </m:r>
                        <m:r>
                          <a:rPr lang="en-IN" b="0" i="1" smtClean="0">
                            <a:latin typeface="Cambria Math"/>
                          </a:rPr>
                          <m:t>+1,</m:t>
                        </m:r>
                        <m:r>
                          <a:rPr lang="en-IN" b="0" i="1" smtClean="0">
                            <a:latin typeface="Cambria Math"/>
                          </a:rPr>
                          <m:t>𝑛</m:t>
                        </m:r>
                        <m:r>
                          <a:rPr lang="en-IN" b="0" i="1" smtClean="0">
                            <a:latin typeface="Cambria Math"/>
                          </a:rPr>
                          <m:t>+1)</m:t>
                        </m:r>
                      </m:sub>
                    </m:sSub>
                    <m:r>
                      <a:rPr lang="en-IN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IN" i="1">
                            <a:latin typeface="Cambria Math"/>
                          </a:rPr>
                        </m:ctrlPr>
                      </m:sSubPr>
                      <m:e>
                        <m:r>
                          <a:rPr lang="en-IN" i="1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IN" i="1">
                            <a:latin typeface="Cambria Math"/>
                          </a:rPr>
                          <m:t>(</m:t>
                        </m:r>
                        <m:r>
                          <a:rPr lang="en-IN" i="1">
                            <a:latin typeface="Cambria Math"/>
                          </a:rPr>
                          <m:t>𝑚</m:t>
                        </m:r>
                        <m:r>
                          <a:rPr lang="en-IN" i="1">
                            <a:latin typeface="Cambria Math"/>
                          </a:rPr>
                          <m:t>+1,</m:t>
                        </m:r>
                        <m:r>
                          <a:rPr lang="en-IN" i="1">
                            <a:latin typeface="Cambria Math"/>
                          </a:rPr>
                          <m:t>𝑛</m:t>
                        </m:r>
                        <m:r>
                          <a:rPr lang="en-IN" b="0" i="1" smtClean="0">
                            <a:latin typeface="Cambria Math"/>
                          </a:rPr>
                          <m:t>−1</m:t>
                        </m:r>
                        <m:r>
                          <a:rPr lang="en-IN" i="1">
                            <a:latin typeface="Cambria Math"/>
                          </a:rPr>
                          <m:t>)</m:t>
                        </m:r>
                      </m:sub>
                    </m:sSub>
                  </m:oMath>
                </a14:m>
                <a:r>
                  <a:rPr lang="en-IN" dirty="0" smtClean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i="1">
                            <a:latin typeface="Cambria Math"/>
                          </a:rPr>
                        </m:ctrlPr>
                      </m:sSubPr>
                      <m:e>
                        <m:r>
                          <a:rPr lang="en-IN" i="1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IN" i="1">
                            <a:latin typeface="Cambria Math"/>
                          </a:rPr>
                          <m:t>(</m:t>
                        </m:r>
                        <m:r>
                          <a:rPr lang="en-IN" i="1">
                            <a:latin typeface="Cambria Math"/>
                          </a:rPr>
                          <m:t>𝑚</m:t>
                        </m:r>
                        <m:r>
                          <a:rPr lang="en-IN" b="0" i="1" smtClean="0">
                            <a:latin typeface="Cambria Math"/>
                          </a:rPr>
                          <m:t>−</m:t>
                        </m:r>
                        <m:r>
                          <a:rPr lang="en-IN" i="1">
                            <a:latin typeface="Cambria Math"/>
                          </a:rPr>
                          <m:t>1,</m:t>
                        </m:r>
                        <m:r>
                          <a:rPr lang="en-IN" i="1">
                            <a:latin typeface="Cambria Math"/>
                          </a:rPr>
                          <m:t>𝑛</m:t>
                        </m:r>
                        <m:r>
                          <a:rPr lang="en-IN" b="0" i="1" smtClean="0">
                            <a:latin typeface="Cambria Math"/>
                          </a:rPr>
                          <m:t>+1</m:t>
                        </m:r>
                        <m:r>
                          <a:rPr lang="en-IN" i="1">
                            <a:latin typeface="Cambria Math"/>
                          </a:rPr>
                          <m:t>)</m:t>
                        </m:r>
                      </m:sub>
                    </m:sSub>
                  </m:oMath>
                </a14:m>
                <a:r>
                  <a:rPr lang="en-IN" dirty="0" smtClean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i="1">
                            <a:latin typeface="Cambria Math"/>
                          </a:rPr>
                        </m:ctrlPr>
                      </m:sSubPr>
                      <m:e>
                        <m:r>
                          <a:rPr lang="en-IN" i="1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IN" i="1">
                            <a:latin typeface="Cambria Math"/>
                          </a:rPr>
                          <m:t>(</m:t>
                        </m:r>
                        <m:r>
                          <a:rPr lang="en-IN" i="1">
                            <a:latin typeface="Cambria Math"/>
                          </a:rPr>
                          <m:t>𝑚</m:t>
                        </m:r>
                        <m:r>
                          <a:rPr lang="en-IN" b="0" i="1" smtClean="0">
                            <a:latin typeface="Cambria Math"/>
                          </a:rPr>
                          <m:t>−1</m:t>
                        </m:r>
                        <m:r>
                          <a:rPr lang="en-IN" i="1">
                            <a:latin typeface="Cambria Math"/>
                          </a:rPr>
                          <m:t>,</m:t>
                        </m:r>
                        <m:r>
                          <a:rPr lang="en-IN" i="1">
                            <a:latin typeface="Cambria Math"/>
                          </a:rPr>
                          <m:t>𝑛</m:t>
                        </m:r>
                        <m:r>
                          <a:rPr lang="en-IN" b="0" i="1" smtClean="0">
                            <a:latin typeface="Cambria Math"/>
                          </a:rPr>
                          <m:t>−1</m:t>
                        </m:r>
                        <m:r>
                          <a:rPr lang="en-IN" i="1">
                            <a:latin typeface="Cambria Math"/>
                          </a:rPr>
                          <m:t>)</m:t>
                        </m:r>
                      </m:sub>
                    </m:sSub>
                    <m:r>
                      <a:rPr lang="en-IN" b="0" i="0" smtClean="0">
                        <a:latin typeface="Cambria Math"/>
                      </a:rPr>
                      <m:t>−4</m:t>
                    </m:r>
                    <m:sSub>
                      <m:sSubPr>
                        <m:ctrlPr>
                          <a:rPr lang="en-IN" i="1">
                            <a:latin typeface="Cambria Math"/>
                          </a:rPr>
                        </m:ctrlPr>
                      </m:sSubPr>
                      <m:e>
                        <m:r>
                          <a:rPr lang="en-IN" i="1">
                            <a:latin typeface="Cambria Math"/>
                          </a:rPr>
                          <m:t>𝐷</m:t>
                        </m:r>
                      </m:e>
                      <m:sub>
                        <m:d>
                          <m:dPr>
                            <m:ctrlPr>
                              <a:rPr lang="en-IN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IN" i="1">
                                <a:latin typeface="Cambria Math"/>
                              </a:rPr>
                              <m:t>𝑚</m:t>
                            </m:r>
                            <m:r>
                              <a:rPr lang="en-IN" i="1">
                                <a:latin typeface="Cambria Math"/>
                              </a:rPr>
                              <m:t>,</m:t>
                            </m:r>
                            <m:r>
                              <a:rPr lang="en-IN" i="1">
                                <a:latin typeface="Cambria Math"/>
                              </a:rPr>
                              <m:t>𝑛</m:t>
                            </m:r>
                          </m:e>
                        </m:d>
                      </m:sub>
                    </m:sSub>
                    <m:r>
                      <a:rPr lang="en-IN" b="0" i="1" smtClean="0">
                        <a:latin typeface="Cambria Math"/>
                      </a:rPr>
                      <m:t>=0</m:t>
                    </m:r>
                  </m:oMath>
                </a14:m>
                <a:endParaRPr lang="en-IN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450" y="2072643"/>
                <a:ext cx="6316666" cy="396006"/>
              </a:xfrm>
              <a:prstGeom prst="rect">
                <a:avLst/>
              </a:prstGeom>
              <a:blipFill rotWithShape="1">
                <a:blip r:embed="rId5"/>
                <a:stretch>
                  <a:fillRect t="-1389" b="-1111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40911" y="3199171"/>
            <a:ext cx="2336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>
                <a:solidFill>
                  <a:srgbClr val="0070C0"/>
                </a:solidFill>
              </a:rPr>
              <a:t>Boundary conditions</a:t>
            </a:r>
            <a:endParaRPr lang="en-IN" sz="20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911" y="5797073"/>
            <a:ext cx="558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Solution of Laplace’s equation on this graph is not known.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64595" y="6216429"/>
            <a:ext cx="2858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solidFill>
                  <a:srgbClr val="00B050"/>
                </a:solidFill>
              </a:rPr>
              <a:t>We determine it numerically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46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4476240" y="953623"/>
                <a:ext cx="1164357" cy="3710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IN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/>
                            </a:rPr>
                            <m:t>𝜙</m:t>
                          </m:r>
                        </m:e>
                        <m:sub>
                          <m:sSup>
                            <m:sSup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IN" b="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IN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240" y="953623"/>
                <a:ext cx="1164357" cy="371064"/>
              </a:xfrm>
              <a:prstGeom prst="rect">
                <a:avLst/>
              </a:prstGeom>
              <a:blipFill rotWithShape="1"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892547" y="2663405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where</a:t>
            </a:r>
            <a:endParaRPr lang="en-IN" dirty="0"/>
          </a:p>
        </p:txBody>
      </p:sp>
      <p:sp>
        <p:nvSpPr>
          <p:cNvPr id="15" name="TextBox 14"/>
          <p:cNvSpPr txBox="1"/>
          <p:nvPr/>
        </p:nvSpPr>
        <p:spPr>
          <a:xfrm>
            <a:off x="6588224" y="955355"/>
            <a:ext cx="19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At patch boundary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6851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8668" y="116632"/>
            <a:ext cx="8077200" cy="383704"/>
          </a:xfrm>
        </p:spPr>
        <p:txBody>
          <a:bodyPr>
            <a:noAutofit/>
          </a:bodyPr>
          <a:lstStyle/>
          <a:p>
            <a:r>
              <a:rPr lang="en-IN" sz="1800" dirty="0" smtClean="0"/>
              <a:t>What can be said from the analysis</a:t>
            </a:r>
            <a:endParaRPr lang="en-IN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95536" y="754010"/>
                <a:ext cx="7848872" cy="2691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IN" sz="2400" dirty="0" smtClean="0"/>
                  <a:t>The pattern has eight fold symmetry.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en-IN" sz="2400" dirty="0"/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IN" sz="2400" dirty="0"/>
                  <a:t>N</a:t>
                </a:r>
                <a:r>
                  <a:rPr lang="en-IN" sz="2400" dirty="0" smtClean="0"/>
                  <a:t>umber </a:t>
                </a:r>
                <a:r>
                  <a:rPr lang="en-IN" sz="2400" dirty="0" smtClean="0"/>
                  <a:t>of patches with </a:t>
                </a:r>
                <a:r>
                  <a:rPr lang="en-IN" sz="2400" dirty="0" smtClean="0"/>
                  <a:t>area </a:t>
                </a:r>
                <a:r>
                  <a:rPr lang="en-IN" sz="2400" dirty="0" smtClean="0"/>
                  <a:t>A.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en-IN" sz="2400" dirty="0" smtClean="0"/>
              </a:p>
              <a:p>
                <a:pPr lvl="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400" b="0" i="1" smtClean="0">
                          <a:latin typeface="Cambria Math"/>
                        </a:rPr>
                        <m:t>𝑛</m:t>
                      </m:r>
                      <m:d>
                        <m:dPr>
                          <m:ctrlPr>
                            <a:rPr lang="en-IN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sz="2400" b="0" i="1" smtClean="0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IN" sz="2400" b="0" i="1" smtClean="0">
                          <a:latin typeface="Cambria Math"/>
                        </a:rPr>
                        <m:t>∼</m:t>
                      </m:r>
                      <m:sSup>
                        <m:sSupPr>
                          <m:ctrlPr>
                            <a:rPr lang="en-IN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sz="2400" b="0" i="1" smtClean="0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en-IN" sz="2400" b="0" i="1" smtClean="0">
                              <a:latin typeface="Cambria Math"/>
                            </a:rPr>
                            <m:t>−5/3</m:t>
                          </m:r>
                        </m:sup>
                      </m:sSup>
                    </m:oMath>
                  </m:oMathPara>
                </a14:m>
                <a:endParaRPr lang="en-IN" sz="2400" dirty="0" smtClean="0"/>
              </a:p>
              <a:p>
                <a:pPr marL="285750" indent="-285750">
                  <a:buFont typeface="Arial" pitchFamily="34" charset="0"/>
                  <a:buChar char="•"/>
                </a:pPr>
                <a:endParaRPr lang="en-IN" sz="2400" dirty="0"/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IN" sz="2400" dirty="0" smtClean="0"/>
                  <a:t>Position of the boundary is at distance 1</a:t>
                </a:r>
                <a:endParaRPr lang="en-IN" sz="24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754010"/>
                <a:ext cx="7848872" cy="2691442"/>
              </a:xfrm>
              <a:prstGeom prst="rect">
                <a:avLst/>
              </a:prstGeom>
              <a:blipFill rotWithShape="1">
                <a:blip r:embed="rId2"/>
                <a:stretch>
                  <a:fillRect l="-1088" t="-1814" b="-430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17032"/>
            <a:ext cx="2952328" cy="295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65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311696"/>
          </a:xfrm>
        </p:spPr>
        <p:txBody>
          <a:bodyPr>
            <a:noAutofit/>
          </a:bodyPr>
          <a:lstStyle/>
          <a:p>
            <a:r>
              <a:rPr lang="en-IN" sz="1600" dirty="0" smtClean="0"/>
              <a:t>Cauchy Riemann condition</a:t>
            </a:r>
            <a:endParaRPr lang="en-IN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78503" y="2155011"/>
            <a:ext cx="728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Let F(z) be a function defined only on discrete points on the complex z plane</a:t>
            </a:r>
            <a:endParaRPr lang="en-IN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3" y="2852936"/>
            <a:ext cx="8201203" cy="34171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862633" y="804019"/>
                <a:ext cx="27443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𝑢</m:t>
                      </m:r>
                      <m:d>
                        <m:d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𝑖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𝑣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(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,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𝑦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633" y="804019"/>
                <a:ext cx="2744341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9552" y="1340768"/>
                <a:ext cx="1068113" cy="6663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𝑢</m:t>
                          </m:r>
                        </m:num>
                        <m:den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340768"/>
                <a:ext cx="1068113" cy="66633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884865" y="148927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and</a:t>
            </a:r>
            <a:endParaRPr lang="en-IN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613883" y="1340173"/>
                <a:ext cx="1277657" cy="6663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𝑢</m:t>
                          </m:r>
                        </m:num>
                        <m:den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883" y="1340173"/>
                <a:ext cx="1277657" cy="66633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96740" y="2523622"/>
            <a:ext cx="3515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Discrete Cauchy Riemann condition 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5003" y="1488675"/>
            <a:ext cx="1323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Equivalently</a:t>
            </a:r>
            <a:endParaRPr lang="en-IN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5868144" y="1340173"/>
                <a:ext cx="1233415" cy="6663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𝑖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1340173"/>
                <a:ext cx="1233415" cy="66633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820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63016" y="277839"/>
                <a:ext cx="8394734" cy="486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 smtClean="0">
                    <a:solidFill>
                      <a:prstClr val="black"/>
                    </a:solidFill>
                  </a:rPr>
                  <a:t>Simple Discrete Holomorphic </a:t>
                </a:r>
                <a:r>
                  <a:rPr lang="en-IN" dirty="0">
                    <a:solidFill>
                      <a:prstClr val="black"/>
                    </a:solidFill>
                  </a:rPr>
                  <a:t>F</a:t>
                </a:r>
                <a:r>
                  <a:rPr lang="en-IN" dirty="0" smtClean="0">
                    <a:solidFill>
                      <a:prstClr val="black"/>
                    </a:solidFill>
                  </a:rPr>
                  <a:t>unctions (DHF) are  </a:t>
                </a:r>
                <a14:m>
                  <m:oMath xmlns:m="http://schemas.openxmlformats.org/officeDocument/2006/math"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𝑧</m:t>
                    </m:r>
                  </m:oMath>
                </a14:m>
                <a:r>
                  <a:rPr lang="en-IN" dirty="0" smtClean="0">
                    <a:solidFill>
                      <a:prstClr val="black"/>
                    </a:solidFill>
                  </a:rPr>
                  <a:t>,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𝑧</m:t>
                        </m:r>
                      </m:e>
                      <m:sup>
                        <m: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N" dirty="0" smtClean="0">
                    <a:solidFill>
                      <a:prstClr val="black"/>
                    </a:solidFill>
                  </a:rPr>
                  <a:t>,  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IN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𝑧</m:t>
                        </m:r>
                      </m:e>
                      <m:sup>
                        <m:r>
                          <a:rPr lang="en-IN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IN" i="1" dirty="0" smtClean="0">
                        <a:solidFill>
                          <a:prstClr val="black"/>
                        </a:solidFill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IN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IN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𝜖</m:t>
                        </m:r>
                      </m:e>
                      <m:sup>
                        <m:r>
                          <a:rPr lang="en-IN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IN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IN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IN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𝑧</m:t>
                            </m:r>
                          </m:e>
                        </m:acc>
                      </m:num>
                      <m:den>
                        <m:r>
                          <a:rPr lang="en-IN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IN" dirty="0" smtClean="0">
                    <a:solidFill>
                      <a:prstClr val="black"/>
                    </a:solidFill>
                  </a:rPr>
                  <a:t>),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IN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IN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𝑧</m:t>
                        </m:r>
                      </m:e>
                      <m:sup>
                        <m:r>
                          <a:rPr lang="en-IN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IN" i="1" dirty="0" smtClean="0">
                        <a:solidFill>
                          <a:prstClr val="black"/>
                        </a:solidFill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IN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IN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𝜖</m:t>
                        </m:r>
                      </m:e>
                      <m:sup>
                        <m:r>
                          <a:rPr lang="en-IN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IN" i="1" dirty="0" smtClean="0">
                        <a:solidFill>
                          <a:prstClr val="black"/>
                        </a:solidFill>
                        <a:latin typeface="Cambria Math"/>
                      </a:rPr>
                      <m:t>2</m:t>
                    </m:r>
                    <m:r>
                      <a:rPr lang="en-IN" i="1" dirty="0" smtClean="0">
                        <a:solidFill>
                          <a:prstClr val="black"/>
                        </a:solidFill>
                        <a:latin typeface="Cambria Math"/>
                      </a:rPr>
                      <m:t>𝑧</m:t>
                    </m:r>
                    <m:r>
                      <a:rPr lang="en-IN" i="1" dirty="0" smtClean="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acc>
                      <m:accPr>
                        <m:chr m:val="̅"/>
                        <m:ctrlPr>
                          <a:rPr lang="en-IN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IN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𝑧</m:t>
                        </m:r>
                      </m:e>
                    </m:acc>
                    <m:r>
                      <a:rPr lang="en-IN" i="1" dirty="0" smtClean="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IN" dirty="0" smtClean="0">
                    <a:solidFill>
                      <a:prstClr val="black"/>
                    </a:solidFill>
                  </a:rPr>
                  <a:t>), …</a:t>
                </a:r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16" y="277839"/>
                <a:ext cx="8394734" cy="486865"/>
              </a:xfrm>
              <a:prstGeom prst="rect">
                <a:avLst/>
              </a:prstGeom>
              <a:blipFill rotWithShape="1">
                <a:blip r:embed="rId3"/>
                <a:stretch>
                  <a:fillRect l="-654" r="-508" b="-886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71032" y="2186684"/>
            <a:ext cx="2683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Assume a series expansion</a:t>
            </a:r>
            <a:endParaRPr lang="en-IN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38063" y="2764232"/>
                <a:ext cx="5268815" cy="7173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𝑧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𝜖</m:t>
                          </m:r>
                        </m:e>
                      </m:d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  <m:sup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1+</m:t>
                          </m:r>
                          <m:f>
                            <m:f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Sup>
                            <m:sSubSup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)</m:t>
                              </m:r>
                            </m:sup>
                          </m:sSubSup>
                          <m:d>
                            <m:d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̅"/>
                                      <m:ctrlPr>
                                        <a:rPr lang="en-IN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IN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d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2!</m:t>
                              </m:r>
                            </m:den>
                          </m:f>
                          <m:f>
                            <m:f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  <m:sSubSup>
                            <m:sSubSupPr>
                              <m:ctrlP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)</m:t>
                              </m:r>
                            </m:sup>
                          </m:sSubSup>
                          <m:d>
                            <m:dPr>
                              <m:ctrlP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IN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̅"/>
                                      <m:ctrlPr>
                                        <a:rPr lang="en-IN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IN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IN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d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+⋯</m:t>
                          </m:r>
                        </m:e>
                      </m:d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8063" y="2764232"/>
                <a:ext cx="5268815" cy="71731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3384" y="3764510"/>
                <a:ext cx="7813999" cy="439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 smtClean="0">
                    <a:solidFill>
                      <a:prstClr val="black"/>
                    </a:solidFill>
                  </a:rPr>
                  <a:t>Putting it in the CR condition, the functions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𝑘</m:t>
                        </m:r>
                      </m:sub>
                      <m:sup>
                        <m:d>
                          <m:dPr>
                            <m:ctrlPr>
                              <a:rPr lang="en-IN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IN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𝑛</m:t>
                            </m:r>
                          </m:e>
                        </m:d>
                      </m:sup>
                    </m:sSubSup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(</m:t>
                    </m:r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𝑥</m:t>
                    </m:r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IN" dirty="0" smtClean="0">
                    <a:solidFill>
                      <a:prstClr val="black"/>
                    </a:solidFill>
                  </a:rPr>
                  <a:t> can be determined iteratively.</a:t>
                </a:r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384" y="3764510"/>
                <a:ext cx="7813999" cy="439351"/>
              </a:xfrm>
              <a:prstGeom prst="rect">
                <a:avLst/>
              </a:prstGeom>
              <a:blipFill rotWithShape="1">
                <a:blip r:embed="rId5"/>
                <a:stretch>
                  <a:fillRect l="-624" r="-624" b="-1944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67544" y="4546760"/>
            <a:ext cx="1392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For example,</a:t>
            </a:r>
            <a:endParaRPr lang="en-IN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073330" y="4609726"/>
                <a:ext cx="2781724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−3</m:t>
                          </m:r>
                        </m:den>
                      </m:f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,4</m:t>
                          </m:r>
                        </m:e>
                      </m:d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330" y="4609726"/>
                <a:ext cx="2781724" cy="6127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073330" y="5344158"/>
                <a:ext cx="3426066" cy="687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7!</m:t>
                          </m:r>
                        </m:num>
                        <m:den>
                          <m:sSup>
                            <m:sSup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4!</m:t>
                                  </m:r>
                                </m:e>
                              </m:d>
                            </m:e>
                            <m:sup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−6</m:t>
                          </m:r>
                        </m:den>
                      </m:f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,7</m:t>
                          </m:r>
                        </m:e>
                      </m:d>
                      <m:sSup>
                        <m:sSup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330" y="5344158"/>
                <a:ext cx="3426066" cy="68736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67544" y="6309320"/>
                <a:ext cx="5487336" cy="4871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 smtClean="0">
                    <a:solidFill>
                      <a:prstClr val="black"/>
                    </a:solidFill>
                  </a:rPr>
                  <a:t>Analytic continuation of </a:t>
                </a:r>
                <a14:m>
                  <m:oMath xmlns:m="http://schemas.openxmlformats.org/officeDocument/2006/math"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𝑔</m:t>
                    </m:r>
                  </m:oMath>
                </a14:m>
                <a:r>
                  <a:rPr lang="en-IN" dirty="0" smtClean="0">
                    <a:solidFill>
                      <a:prstClr val="black"/>
                    </a:solidFill>
                  </a:rPr>
                  <a:t>’s give discrete analogue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𝑧</m:t>
                        </m:r>
                      </m:e>
                      <m:sup>
                        <m:f>
                          <m:fPr>
                            <m:ctrlPr>
                              <a:rPr lang="en-IN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IN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𝑝</m:t>
                            </m:r>
                          </m:num>
                          <m:den>
                            <m:r>
                              <a:rPr lang="en-IN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𝑞</m:t>
                            </m:r>
                          </m:den>
                        </m:f>
                      </m:sup>
                    </m:sSup>
                  </m:oMath>
                </a14:m>
                <a:r>
                  <a:rPr lang="en-IN" dirty="0" smtClean="0">
                    <a:solidFill>
                      <a:prstClr val="black"/>
                    </a:solidFill>
                  </a:rPr>
                  <a:t>.</a:t>
                </a:r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6309320"/>
                <a:ext cx="5487336" cy="487185"/>
              </a:xfrm>
              <a:prstGeom prst="rect">
                <a:avLst/>
              </a:prstGeom>
              <a:blipFill rotWithShape="1">
                <a:blip r:embed="rId8"/>
                <a:stretch>
                  <a:fillRect l="-1000" r="-111" b="-1875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15839" y="940078"/>
                <a:ext cx="34930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 smtClean="0">
                    <a:solidFill>
                      <a:prstClr val="black"/>
                    </a:solidFill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(</m:t>
                    </m:r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𝑧</m:t>
                    </m:r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,</m:t>
                    </m:r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𝜖</m:t>
                    </m:r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IN" dirty="0" smtClean="0">
                    <a:solidFill>
                      <a:prstClr val="black"/>
                    </a:solidFill>
                  </a:rPr>
                  <a:t> be a DHF, for </a:t>
                </a:r>
                <a:r>
                  <a:rPr lang="en-IN" dirty="0">
                    <a:solidFill>
                      <a:prstClr val="black"/>
                    </a:solidFill>
                  </a:rPr>
                  <a:t>all </a:t>
                </a:r>
                <a14:m>
                  <m:oMath xmlns:m="http://schemas.openxmlformats.org/officeDocument/2006/math">
                    <m:r>
                      <a:rPr lang="en-IN" i="1">
                        <a:solidFill>
                          <a:prstClr val="black"/>
                        </a:solidFill>
                        <a:latin typeface="Cambria Math"/>
                      </a:rPr>
                      <m:t>𝑛</m:t>
                    </m:r>
                    <m:r>
                      <a:rPr lang="en-IN" i="1">
                        <a:solidFill>
                          <a:prstClr val="black"/>
                        </a:solidFill>
                        <a:latin typeface="Cambria Math"/>
                      </a:rPr>
                      <m:t>≥0</m:t>
                    </m:r>
                  </m:oMath>
                </a14:m>
                <a:r>
                  <a:rPr lang="en-IN" dirty="0" smtClean="0">
                    <a:solidFill>
                      <a:prstClr val="black"/>
                    </a:solidFill>
                  </a:rPr>
                  <a:t>.</a:t>
                </a:r>
                <a:r>
                  <a:rPr lang="en-IN" dirty="0">
                    <a:solidFill>
                      <a:prstClr val="black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9" y="940078"/>
                <a:ext cx="3493072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1396" t="-8197" b="-2459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453623" y="1484784"/>
                <a:ext cx="2395784" cy="5666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𝑧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𝜖</m:t>
                          </m:r>
                        </m:e>
                      </m:d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sup>
                      </m:sSup>
                      <m:sSub>
                        <m:sSub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den>
                          </m:f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𝜖</m:t>
                              </m:r>
                            </m:num>
                            <m:den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623" y="1484784"/>
                <a:ext cx="2395784" cy="56669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174906" y="158346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prstClr val="black"/>
                </a:solidFill>
              </a:rPr>
              <a:t>a</a:t>
            </a:r>
            <a:r>
              <a:rPr lang="en-IN" dirty="0" smtClean="0">
                <a:solidFill>
                  <a:prstClr val="black"/>
                </a:solidFill>
              </a:rPr>
              <a:t>nd </a:t>
            </a:r>
            <a:endParaRPr lang="en-IN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203723" y="1597385"/>
                <a:ext cx="1881156" cy="4532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N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𝜖</m:t>
                              </m:r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𝜖</m:t>
                              </m:r>
                            </m:e>
                          </m:d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=</m:t>
                          </m:r>
                          <m:sSup>
                            <m:sSup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3723" y="1597385"/>
                <a:ext cx="1881156" cy="453201"/>
              </a:xfrm>
              <a:prstGeom prst="rect">
                <a:avLst/>
              </a:prstGeom>
              <a:blipFill rotWithShape="1">
                <a:blip r:embed="rId11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6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260648"/>
            <a:ext cx="8077200" cy="432048"/>
          </a:xfrm>
        </p:spPr>
        <p:txBody>
          <a:bodyPr>
            <a:noAutofit/>
          </a:bodyPr>
          <a:lstStyle/>
          <a:p>
            <a:r>
              <a:rPr lang="en-IN" sz="1800" dirty="0" smtClean="0"/>
              <a:t>How to generate patterns</a:t>
            </a:r>
            <a:endParaRPr lang="en-IN" sz="1800" dirty="0"/>
          </a:p>
        </p:txBody>
      </p:sp>
      <p:sp>
        <p:nvSpPr>
          <p:cNvPr id="33" name="Rectangle 32"/>
          <p:cNvSpPr/>
          <p:nvPr/>
        </p:nvSpPr>
        <p:spPr>
          <a:xfrm>
            <a:off x="385192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42" name="Rectangle 41"/>
          <p:cNvSpPr/>
          <p:nvPr/>
        </p:nvSpPr>
        <p:spPr>
          <a:xfrm>
            <a:off x="4427984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43" name="Rectangle 42"/>
          <p:cNvSpPr/>
          <p:nvPr/>
        </p:nvSpPr>
        <p:spPr>
          <a:xfrm>
            <a:off x="5004048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44" name="Rectangle 43"/>
          <p:cNvSpPr/>
          <p:nvPr/>
        </p:nvSpPr>
        <p:spPr>
          <a:xfrm>
            <a:off x="5004048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45" name="Rectangle 44"/>
          <p:cNvSpPr/>
          <p:nvPr/>
        </p:nvSpPr>
        <p:spPr>
          <a:xfrm>
            <a:off x="4427984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46" name="Rectangle 45"/>
          <p:cNvSpPr/>
          <p:nvPr/>
        </p:nvSpPr>
        <p:spPr>
          <a:xfrm>
            <a:off x="3851920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47" name="Rectangle 46"/>
          <p:cNvSpPr/>
          <p:nvPr/>
        </p:nvSpPr>
        <p:spPr>
          <a:xfrm>
            <a:off x="385192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48" name="Rectangle 47"/>
          <p:cNvSpPr/>
          <p:nvPr/>
        </p:nvSpPr>
        <p:spPr>
          <a:xfrm>
            <a:off x="4427984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49" name="Rectangle 48"/>
          <p:cNvSpPr/>
          <p:nvPr/>
        </p:nvSpPr>
        <p:spPr>
          <a:xfrm>
            <a:off x="5004048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50" name="Rectangle 49"/>
          <p:cNvSpPr/>
          <p:nvPr/>
        </p:nvSpPr>
        <p:spPr>
          <a:xfrm>
            <a:off x="385192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51" name="Rectangle 50"/>
          <p:cNvSpPr/>
          <p:nvPr/>
        </p:nvSpPr>
        <p:spPr>
          <a:xfrm>
            <a:off x="4427984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52" name="Rectangle 51"/>
          <p:cNvSpPr/>
          <p:nvPr/>
        </p:nvSpPr>
        <p:spPr>
          <a:xfrm>
            <a:off x="5004048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53" name="Rectangle 52"/>
          <p:cNvSpPr/>
          <p:nvPr/>
        </p:nvSpPr>
        <p:spPr>
          <a:xfrm>
            <a:off x="3275856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54" name="Rectangle 53"/>
          <p:cNvSpPr/>
          <p:nvPr/>
        </p:nvSpPr>
        <p:spPr>
          <a:xfrm>
            <a:off x="3275856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55" name="Rectangle 54"/>
          <p:cNvSpPr/>
          <p:nvPr/>
        </p:nvSpPr>
        <p:spPr>
          <a:xfrm>
            <a:off x="3275856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56" name="Rectangle 55"/>
          <p:cNvSpPr/>
          <p:nvPr/>
        </p:nvSpPr>
        <p:spPr>
          <a:xfrm>
            <a:off x="3275856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57" name="Rectangle 56"/>
          <p:cNvSpPr/>
          <p:nvPr/>
        </p:nvSpPr>
        <p:spPr>
          <a:xfrm>
            <a:off x="5580112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58" name="Rectangle 57"/>
          <p:cNvSpPr/>
          <p:nvPr/>
        </p:nvSpPr>
        <p:spPr>
          <a:xfrm>
            <a:off x="5580112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59" name="Rectangle 58"/>
          <p:cNvSpPr/>
          <p:nvPr/>
        </p:nvSpPr>
        <p:spPr>
          <a:xfrm>
            <a:off x="5580112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60" name="Rectangle 59"/>
          <p:cNvSpPr/>
          <p:nvPr/>
        </p:nvSpPr>
        <p:spPr>
          <a:xfrm>
            <a:off x="5580112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61" name="Rectangle 60"/>
          <p:cNvSpPr/>
          <p:nvPr/>
        </p:nvSpPr>
        <p:spPr>
          <a:xfrm>
            <a:off x="3275856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62" name="Rectangle 61"/>
          <p:cNvSpPr/>
          <p:nvPr/>
        </p:nvSpPr>
        <p:spPr>
          <a:xfrm>
            <a:off x="385192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63" name="Rectangle 62"/>
          <p:cNvSpPr/>
          <p:nvPr/>
        </p:nvSpPr>
        <p:spPr>
          <a:xfrm>
            <a:off x="4427984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64" name="Rectangle 63"/>
          <p:cNvSpPr/>
          <p:nvPr/>
        </p:nvSpPr>
        <p:spPr>
          <a:xfrm>
            <a:off x="5004048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65" name="Rectangle 64"/>
          <p:cNvSpPr/>
          <p:nvPr/>
        </p:nvSpPr>
        <p:spPr>
          <a:xfrm>
            <a:off x="5580112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67" name="Rectangle 66"/>
          <p:cNvSpPr/>
          <p:nvPr/>
        </p:nvSpPr>
        <p:spPr>
          <a:xfrm>
            <a:off x="385192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68" name="Rectangle 67"/>
          <p:cNvSpPr/>
          <p:nvPr/>
        </p:nvSpPr>
        <p:spPr>
          <a:xfrm>
            <a:off x="4427984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69" name="Rectangle 68"/>
          <p:cNvSpPr/>
          <p:nvPr/>
        </p:nvSpPr>
        <p:spPr>
          <a:xfrm>
            <a:off x="5004048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70" name="Rectangle 69"/>
          <p:cNvSpPr/>
          <p:nvPr/>
        </p:nvSpPr>
        <p:spPr>
          <a:xfrm>
            <a:off x="3275856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71" name="Rectangle 70"/>
          <p:cNvSpPr/>
          <p:nvPr/>
        </p:nvSpPr>
        <p:spPr>
          <a:xfrm>
            <a:off x="5580112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72" name="Rectangle 71"/>
          <p:cNvSpPr/>
          <p:nvPr/>
        </p:nvSpPr>
        <p:spPr>
          <a:xfrm>
            <a:off x="385192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73" name="Rectangle 72"/>
          <p:cNvSpPr/>
          <p:nvPr/>
        </p:nvSpPr>
        <p:spPr>
          <a:xfrm>
            <a:off x="4427984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74" name="Rectangle 73"/>
          <p:cNvSpPr/>
          <p:nvPr/>
        </p:nvSpPr>
        <p:spPr>
          <a:xfrm>
            <a:off x="5004048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75" name="Rectangle 74"/>
          <p:cNvSpPr/>
          <p:nvPr/>
        </p:nvSpPr>
        <p:spPr>
          <a:xfrm>
            <a:off x="3275856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76" name="Rectangle 75"/>
          <p:cNvSpPr/>
          <p:nvPr/>
        </p:nvSpPr>
        <p:spPr>
          <a:xfrm>
            <a:off x="5580112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77" name="Rectangle 76"/>
          <p:cNvSpPr/>
          <p:nvPr/>
        </p:nvSpPr>
        <p:spPr>
          <a:xfrm>
            <a:off x="385192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78" name="Rectangle 77"/>
          <p:cNvSpPr/>
          <p:nvPr/>
        </p:nvSpPr>
        <p:spPr>
          <a:xfrm>
            <a:off x="4427984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79" name="Rectangle 78"/>
          <p:cNvSpPr/>
          <p:nvPr/>
        </p:nvSpPr>
        <p:spPr>
          <a:xfrm>
            <a:off x="5004048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80" name="Rectangle 79"/>
          <p:cNvSpPr/>
          <p:nvPr/>
        </p:nvSpPr>
        <p:spPr>
          <a:xfrm>
            <a:off x="3275856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81" name="Rectangle 80"/>
          <p:cNvSpPr/>
          <p:nvPr/>
        </p:nvSpPr>
        <p:spPr>
          <a:xfrm>
            <a:off x="5580112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82" name="Rectangle 81"/>
          <p:cNvSpPr/>
          <p:nvPr/>
        </p:nvSpPr>
        <p:spPr>
          <a:xfrm>
            <a:off x="385192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83" name="Rectangle 82"/>
          <p:cNvSpPr/>
          <p:nvPr/>
        </p:nvSpPr>
        <p:spPr>
          <a:xfrm>
            <a:off x="4427984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84" name="Rectangle 83"/>
          <p:cNvSpPr/>
          <p:nvPr/>
        </p:nvSpPr>
        <p:spPr>
          <a:xfrm>
            <a:off x="5004048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85" name="Rectangle 84"/>
          <p:cNvSpPr/>
          <p:nvPr/>
        </p:nvSpPr>
        <p:spPr>
          <a:xfrm>
            <a:off x="3275856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86" name="Rectangle 85"/>
          <p:cNvSpPr/>
          <p:nvPr/>
        </p:nvSpPr>
        <p:spPr>
          <a:xfrm>
            <a:off x="5580112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87" name="Rectangle 86"/>
          <p:cNvSpPr/>
          <p:nvPr/>
        </p:nvSpPr>
        <p:spPr>
          <a:xfrm>
            <a:off x="6156176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88" name="Rectangle 87"/>
          <p:cNvSpPr/>
          <p:nvPr/>
        </p:nvSpPr>
        <p:spPr>
          <a:xfrm>
            <a:off x="6156176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89" name="Rectangle 88"/>
          <p:cNvSpPr/>
          <p:nvPr/>
        </p:nvSpPr>
        <p:spPr>
          <a:xfrm>
            <a:off x="6156176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90" name="Rectangle 89"/>
          <p:cNvSpPr/>
          <p:nvPr/>
        </p:nvSpPr>
        <p:spPr>
          <a:xfrm>
            <a:off x="6156176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91" name="Rectangle 90"/>
          <p:cNvSpPr/>
          <p:nvPr/>
        </p:nvSpPr>
        <p:spPr>
          <a:xfrm>
            <a:off x="6156176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92" name="Rectangle 91"/>
          <p:cNvSpPr/>
          <p:nvPr/>
        </p:nvSpPr>
        <p:spPr>
          <a:xfrm>
            <a:off x="6156176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93" name="Rectangle 92"/>
          <p:cNvSpPr/>
          <p:nvPr/>
        </p:nvSpPr>
        <p:spPr>
          <a:xfrm>
            <a:off x="6156176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94" name="Rectangle 93"/>
          <p:cNvSpPr/>
          <p:nvPr/>
        </p:nvSpPr>
        <p:spPr>
          <a:xfrm>
            <a:off x="6156176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95" name="Rectangle 94"/>
          <p:cNvSpPr/>
          <p:nvPr/>
        </p:nvSpPr>
        <p:spPr>
          <a:xfrm>
            <a:off x="6156176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96" name="Rectangle 95"/>
          <p:cNvSpPr/>
          <p:nvPr/>
        </p:nvSpPr>
        <p:spPr>
          <a:xfrm>
            <a:off x="673224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97" name="Rectangle 96"/>
          <p:cNvSpPr/>
          <p:nvPr/>
        </p:nvSpPr>
        <p:spPr>
          <a:xfrm>
            <a:off x="673224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98" name="Rectangle 97"/>
          <p:cNvSpPr/>
          <p:nvPr/>
        </p:nvSpPr>
        <p:spPr>
          <a:xfrm>
            <a:off x="6732240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99" name="Rectangle 98"/>
          <p:cNvSpPr/>
          <p:nvPr/>
        </p:nvSpPr>
        <p:spPr>
          <a:xfrm>
            <a:off x="673224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00" name="Rectangle 99"/>
          <p:cNvSpPr/>
          <p:nvPr/>
        </p:nvSpPr>
        <p:spPr>
          <a:xfrm>
            <a:off x="673224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01" name="Rectangle 100"/>
          <p:cNvSpPr/>
          <p:nvPr/>
        </p:nvSpPr>
        <p:spPr>
          <a:xfrm>
            <a:off x="673224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02" name="Rectangle 101"/>
          <p:cNvSpPr/>
          <p:nvPr/>
        </p:nvSpPr>
        <p:spPr>
          <a:xfrm>
            <a:off x="673224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03" name="Rectangle 102"/>
          <p:cNvSpPr/>
          <p:nvPr/>
        </p:nvSpPr>
        <p:spPr>
          <a:xfrm>
            <a:off x="673224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04" name="Rectangle 103"/>
          <p:cNvSpPr/>
          <p:nvPr/>
        </p:nvSpPr>
        <p:spPr>
          <a:xfrm>
            <a:off x="673224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05" name="Rectangle 104"/>
          <p:cNvSpPr/>
          <p:nvPr/>
        </p:nvSpPr>
        <p:spPr>
          <a:xfrm>
            <a:off x="2699792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06" name="Rectangle 105"/>
          <p:cNvSpPr/>
          <p:nvPr/>
        </p:nvSpPr>
        <p:spPr>
          <a:xfrm>
            <a:off x="2699792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07" name="Rectangle 106"/>
          <p:cNvSpPr/>
          <p:nvPr/>
        </p:nvSpPr>
        <p:spPr>
          <a:xfrm>
            <a:off x="2699792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08" name="Rectangle 107"/>
          <p:cNvSpPr/>
          <p:nvPr/>
        </p:nvSpPr>
        <p:spPr>
          <a:xfrm>
            <a:off x="2699792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09" name="Rectangle 108"/>
          <p:cNvSpPr/>
          <p:nvPr/>
        </p:nvSpPr>
        <p:spPr>
          <a:xfrm>
            <a:off x="2699792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10" name="Rectangle 109"/>
          <p:cNvSpPr/>
          <p:nvPr/>
        </p:nvSpPr>
        <p:spPr>
          <a:xfrm>
            <a:off x="2699792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11" name="Rectangle 110"/>
          <p:cNvSpPr/>
          <p:nvPr/>
        </p:nvSpPr>
        <p:spPr>
          <a:xfrm>
            <a:off x="2699792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12" name="Rectangle 111"/>
          <p:cNvSpPr/>
          <p:nvPr/>
        </p:nvSpPr>
        <p:spPr>
          <a:xfrm>
            <a:off x="2699792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13" name="Rectangle 112"/>
          <p:cNvSpPr/>
          <p:nvPr/>
        </p:nvSpPr>
        <p:spPr>
          <a:xfrm>
            <a:off x="2699792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14" name="Rectangle 113"/>
          <p:cNvSpPr/>
          <p:nvPr/>
        </p:nvSpPr>
        <p:spPr>
          <a:xfrm>
            <a:off x="2123728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15" name="Rectangle 114"/>
          <p:cNvSpPr/>
          <p:nvPr/>
        </p:nvSpPr>
        <p:spPr>
          <a:xfrm>
            <a:off x="2123728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16" name="Rectangle 115"/>
          <p:cNvSpPr/>
          <p:nvPr/>
        </p:nvSpPr>
        <p:spPr>
          <a:xfrm>
            <a:off x="2123728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17" name="Rectangle 116"/>
          <p:cNvSpPr/>
          <p:nvPr/>
        </p:nvSpPr>
        <p:spPr>
          <a:xfrm>
            <a:off x="2123728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18" name="Rectangle 117"/>
          <p:cNvSpPr/>
          <p:nvPr/>
        </p:nvSpPr>
        <p:spPr>
          <a:xfrm>
            <a:off x="2123728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19" name="Rectangle 118"/>
          <p:cNvSpPr/>
          <p:nvPr/>
        </p:nvSpPr>
        <p:spPr>
          <a:xfrm>
            <a:off x="2123728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20" name="Rectangle 119"/>
          <p:cNvSpPr/>
          <p:nvPr/>
        </p:nvSpPr>
        <p:spPr>
          <a:xfrm>
            <a:off x="2123728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21" name="Rectangle 120"/>
          <p:cNvSpPr/>
          <p:nvPr/>
        </p:nvSpPr>
        <p:spPr>
          <a:xfrm>
            <a:off x="2123728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22" name="Rectangle 121"/>
          <p:cNvSpPr/>
          <p:nvPr/>
        </p:nvSpPr>
        <p:spPr>
          <a:xfrm>
            <a:off x="2123728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23" name="Rectangle 122"/>
          <p:cNvSpPr/>
          <p:nvPr/>
        </p:nvSpPr>
        <p:spPr>
          <a:xfrm>
            <a:off x="1547664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24" name="Rectangle 123"/>
          <p:cNvSpPr/>
          <p:nvPr/>
        </p:nvSpPr>
        <p:spPr>
          <a:xfrm>
            <a:off x="1547664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25" name="Rectangle 124"/>
          <p:cNvSpPr/>
          <p:nvPr/>
        </p:nvSpPr>
        <p:spPr>
          <a:xfrm>
            <a:off x="1547664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26" name="Rectangle 125"/>
          <p:cNvSpPr/>
          <p:nvPr/>
        </p:nvSpPr>
        <p:spPr>
          <a:xfrm>
            <a:off x="1547664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27" name="Rectangle 126"/>
          <p:cNvSpPr/>
          <p:nvPr/>
        </p:nvSpPr>
        <p:spPr>
          <a:xfrm>
            <a:off x="1547664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28" name="Rectangle 127"/>
          <p:cNvSpPr/>
          <p:nvPr/>
        </p:nvSpPr>
        <p:spPr>
          <a:xfrm>
            <a:off x="1547664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29" name="Rectangle 128"/>
          <p:cNvSpPr/>
          <p:nvPr/>
        </p:nvSpPr>
        <p:spPr>
          <a:xfrm>
            <a:off x="1547664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30" name="Rectangle 129"/>
          <p:cNvSpPr/>
          <p:nvPr/>
        </p:nvSpPr>
        <p:spPr>
          <a:xfrm>
            <a:off x="1547664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31" name="Rectangle 130"/>
          <p:cNvSpPr/>
          <p:nvPr/>
        </p:nvSpPr>
        <p:spPr>
          <a:xfrm>
            <a:off x="1547664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32" name="Rectangle 131"/>
          <p:cNvSpPr/>
          <p:nvPr/>
        </p:nvSpPr>
        <p:spPr>
          <a:xfrm>
            <a:off x="385192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33" name="Rectangle 132"/>
          <p:cNvSpPr/>
          <p:nvPr/>
        </p:nvSpPr>
        <p:spPr>
          <a:xfrm>
            <a:off x="4427984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34" name="Rectangle 133"/>
          <p:cNvSpPr/>
          <p:nvPr/>
        </p:nvSpPr>
        <p:spPr>
          <a:xfrm>
            <a:off x="5004048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35" name="Rectangle 134"/>
          <p:cNvSpPr/>
          <p:nvPr/>
        </p:nvSpPr>
        <p:spPr>
          <a:xfrm>
            <a:off x="3275856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36" name="Rectangle 135"/>
          <p:cNvSpPr/>
          <p:nvPr/>
        </p:nvSpPr>
        <p:spPr>
          <a:xfrm>
            <a:off x="5580112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37" name="Rectangle 136"/>
          <p:cNvSpPr/>
          <p:nvPr/>
        </p:nvSpPr>
        <p:spPr>
          <a:xfrm>
            <a:off x="6156176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38" name="Rectangle 137"/>
          <p:cNvSpPr/>
          <p:nvPr/>
        </p:nvSpPr>
        <p:spPr>
          <a:xfrm>
            <a:off x="673224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39" name="Rectangle 138"/>
          <p:cNvSpPr/>
          <p:nvPr/>
        </p:nvSpPr>
        <p:spPr>
          <a:xfrm>
            <a:off x="2699792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40" name="Rectangle 139"/>
          <p:cNvSpPr/>
          <p:nvPr/>
        </p:nvSpPr>
        <p:spPr>
          <a:xfrm>
            <a:off x="2123728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41" name="Rectangle 140"/>
          <p:cNvSpPr/>
          <p:nvPr/>
        </p:nvSpPr>
        <p:spPr>
          <a:xfrm>
            <a:off x="1547664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42" name="Rectangle 141"/>
          <p:cNvSpPr/>
          <p:nvPr/>
        </p:nvSpPr>
        <p:spPr>
          <a:xfrm>
            <a:off x="97160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43" name="Rectangle 142"/>
          <p:cNvSpPr/>
          <p:nvPr/>
        </p:nvSpPr>
        <p:spPr>
          <a:xfrm>
            <a:off x="97160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44" name="Rectangle 143"/>
          <p:cNvSpPr/>
          <p:nvPr/>
        </p:nvSpPr>
        <p:spPr>
          <a:xfrm>
            <a:off x="971600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45" name="Rectangle 144"/>
          <p:cNvSpPr/>
          <p:nvPr/>
        </p:nvSpPr>
        <p:spPr>
          <a:xfrm>
            <a:off x="97160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46" name="Rectangle 145"/>
          <p:cNvSpPr/>
          <p:nvPr/>
        </p:nvSpPr>
        <p:spPr>
          <a:xfrm>
            <a:off x="97160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47" name="Rectangle 146"/>
          <p:cNvSpPr/>
          <p:nvPr/>
        </p:nvSpPr>
        <p:spPr>
          <a:xfrm>
            <a:off x="97160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48" name="Rectangle 147"/>
          <p:cNvSpPr/>
          <p:nvPr/>
        </p:nvSpPr>
        <p:spPr>
          <a:xfrm>
            <a:off x="97160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49" name="Rectangle 148"/>
          <p:cNvSpPr/>
          <p:nvPr/>
        </p:nvSpPr>
        <p:spPr>
          <a:xfrm>
            <a:off x="97160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50" name="Rectangle 149"/>
          <p:cNvSpPr/>
          <p:nvPr/>
        </p:nvSpPr>
        <p:spPr>
          <a:xfrm>
            <a:off x="97160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51" name="Rectangle 150"/>
          <p:cNvSpPr/>
          <p:nvPr/>
        </p:nvSpPr>
        <p:spPr>
          <a:xfrm>
            <a:off x="97160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52" name="Rectangle 151"/>
          <p:cNvSpPr/>
          <p:nvPr/>
        </p:nvSpPr>
        <p:spPr>
          <a:xfrm>
            <a:off x="385192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53" name="Rectangle 152"/>
          <p:cNvSpPr/>
          <p:nvPr/>
        </p:nvSpPr>
        <p:spPr>
          <a:xfrm>
            <a:off x="4427984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54" name="Rectangle 153"/>
          <p:cNvSpPr/>
          <p:nvPr/>
        </p:nvSpPr>
        <p:spPr>
          <a:xfrm>
            <a:off x="5004048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55" name="Rectangle 154"/>
          <p:cNvSpPr/>
          <p:nvPr/>
        </p:nvSpPr>
        <p:spPr>
          <a:xfrm>
            <a:off x="3275856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56" name="Rectangle 155"/>
          <p:cNvSpPr/>
          <p:nvPr/>
        </p:nvSpPr>
        <p:spPr>
          <a:xfrm>
            <a:off x="5580112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57" name="Rectangle 156"/>
          <p:cNvSpPr/>
          <p:nvPr/>
        </p:nvSpPr>
        <p:spPr>
          <a:xfrm>
            <a:off x="6156176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58" name="Rectangle 157"/>
          <p:cNvSpPr/>
          <p:nvPr/>
        </p:nvSpPr>
        <p:spPr>
          <a:xfrm>
            <a:off x="673224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59" name="Rectangle 158"/>
          <p:cNvSpPr/>
          <p:nvPr/>
        </p:nvSpPr>
        <p:spPr>
          <a:xfrm>
            <a:off x="2699792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60" name="Rectangle 159"/>
          <p:cNvSpPr/>
          <p:nvPr/>
        </p:nvSpPr>
        <p:spPr>
          <a:xfrm>
            <a:off x="2123728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61" name="Rectangle 160"/>
          <p:cNvSpPr/>
          <p:nvPr/>
        </p:nvSpPr>
        <p:spPr>
          <a:xfrm>
            <a:off x="1547664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62" name="Rectangle 161"/>
          <p:cNvSpPr/>
          <p:nvPr/>
        </p:nvSpPr>
        <p:spPr>
          <a:xfrm>
            <a:off x="97160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63" name="Oval 162"/>
          <p:cNvSpPr>
            <a:spLocks noChangeArrowheads="1"/>
          </p:cNvSpPr>
          <p:nvPr/>
        </p:nvSpPr>
        <p:spPr bwMode="auto">
          <a:xfrm>
            <a:off x="3923928" y="3541755"/>
            <a:ext cx="432048" cy="39581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extLst/>
        </p:spPr>
        <p:txBody>
          <a:bodyPr tIns="51480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8023242" y="348120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65" name="Rectangle 164"/>
          <p:cNvSpPr/>
          <p:nvPr/>
        </p:nvSpPr>
        <p:spPr>
          <a:xfrm>
            <a:off x="8028384" y="4509150"/>
            <a:ext cx="576064" cy="504056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bg1"/>
                </a:solidFill>
              </a:rPr>
              <a:t>4</a:t>
            </a:r>
            <a:endParaRPr lang="en-IN" sz="4000" dirty="0">
              <a:solidFill>
                <a:schemeClr val="bg1"/>
              </a:solidFill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8028384" y="3985262"/>
            <a:ext cx="576064" cy="5040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8028384" y="2492896"/>
            <a:ext cx="576064" cy="504056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8016878" y="3000400"/>
            <a:ext cx="576064" cy="504056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16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smtClean="0"/>
              <a:t>Other variations</a:t>
            </a:r>
            <a:endParaRPr lang="en-I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69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311696"/>
          </a:xfrm>
        </p:spPr>
        <p:txBody>
          <a:bodyPr>
            <a:noAutofit/>
          </a:bodyPr>
          <a:lstStyle/>
          <a:p>
            <a:r>
              <a:rPr lang="en-IN" sz="1600" dirty="0" smtClean="0"/>
              <a:t>Multiple sites of addition</a:t>
            </a:r>
            <a:endParaRPr lang="en-IN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7920880" cy="49505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24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383704"/>
          </a:xfrm>
        </p:spPr>
        <p:txBody>
          <a:bodyPr>
            <a:noAutofit/>
          </a:bodyPr>
          <a:lstStyle/>
          <a:p>
            <a:r>
              <a:rPr lang="en-IN" sz="1600" dirty="0" smtClean="0"/>
              <a:t>Adjacency graph</a:t>
            </a:r>
            <a:endParaRPr lang="en-IN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7164288" cy="454484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48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311696"/>
          </a:xfrm>
        </p:spPr>
        <p:txBody>
          <a:bodyPr>
            <a:noAutofit/>
          </a:bodyPr>
          <a:lstStyle/>
          <a:p>
            <a:r>
              <a:rPr lang="en-IN" sz="1600" dirty="0" smtClean="0"/>
              <a:t>Line of sink sites</a:t>
            </a:r>
            <a:endParaRPr lang="en-IN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7956376" cy="497273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0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383704"/>
          </a:xfrm>
        </p:spPr>
        <p:txBody>
          <a:bodyPr>
            <a:normAutofit/>
          </a:bodyPr>
          <a:lstStyle/>
          <a:p>
            <a:r>
              <a:rPr lang="en-IN" sz="1800" dirty="0" smtClean="0"/>
              <a:t>Adjacency graph</a:t>
            </a:r>
            <a:endParaRPr lang="en-IN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43189"/>
            <a:ext cx="7681334" cy="410445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04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383704"/>
          </a:xfrm>
        </p:spPr>
        <p:txBody>
          <a:bodyPr>
            <a:noAutofit/>
          </a:bodyPr>
          <a:lstStyle/>
          <a:p>
            <a:r>
              <a:rPr lang="en-IN" sz="2000" dirty="0" smtClean="0"/>
              <a:t>Growth rate of the patterns</a:t>
            </a:r>
            <a:endParaRPr lang="en-IN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467544" y="1124744"/>
                <a:ext cx="7344816" cy="3666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IN" dirty="0" smtClean="0"/>
                  <a:t>The </a:t>
                </a:r>
                <a:r>
                  <a:rPr lang="en-IN" dirty="0"/>
                  <a:t>pattern with line </a:t>
                </a:r>
                <a:r>
                  <a:rPr lang="en-IN" dirty="0" smtClean="0"/>
                  <a:t>sink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N">
                          <a:latin typeface="Cambria Math"/>
                        </a:rPr>
                        <m:t>Λ</m:t>
                      </m:r>
                      <m:r>
                        <a:rPr lang="en-IN" i="1">
                          <a:latin typeface="Cambria Math"/>
                        </a:rPr>
                        <m:t>∼</m:t>
                      </m:r>
                      <m:sSup>
                        <m:sSupPr>
                          <m:ctrlPr>
                            <a:rPr lang="en-IN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i="1">
                              <a:latin typeface="Cambria Math"/>
                            </a:rPr>
                            <m:t>𝑁</m:t>
                          </m:r>
                        </m:e>
                        <m:sup>
                          <m:f>
                            <m:fPr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IN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IN" i="1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IN" dirty="0"/>
              </a:p>
              <a:p>
                <a:pPr marL="742950" lvl="1" indent="-285750">
                  <a:buFont typeface="Arial" pitchFamily="34" charset="0"/>
                  <a:buChar char="•"/>
                </a:pPr>
                <a:endParaRPr lang="en-IN" dirty="0" smtClean="0"/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IN" dirty="0" smtClean="0"/>
                  <a:t>Sink </a:t>
                </a:r>
                <a:r>
                  <a:rPr lang="en-IN" dirty="0" smtClean="0"/>
                  <a:t>along the wedge boundary of angle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/>
                      </a:rPr>
                      <m:t>𝜃</m:t>
                    </m:r>
                  </m:oMath>
                </a14:m>
                <a:r>
                  <a:rPr lang="en-IN" dirty="0" smtClean="0"/>
                  <a:t>,</a:t>
                </a:r>
              </a:p>
              <a:p>
                <a:pPr marL="742950" lvl="1" indent="-285750">
                  <a:buFont typeface="Arial" pitchFamily="34" charset="0"/>
                  <a:buChar char="•"/>
                </a:pPr>
                <a:endParaRPr lang="en-IN" dirty="0" smtClean="0"/>
              </a:p>
              <a:p>
                <a:pPr lvl="3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b="0" i="0" smtClean="0">
                        <a:latin typeface="Cambria Math"/>
                      </a:rPr>
                      <m:t>Λ</m:t>
                    </m:r>
                    <m:r>
                      <a:rPr lang="en-IN" b="0" i="1" smtClean="0"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IN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IN" b="0" i="1" smtClean="0">
                            <a:latin typeface="Cambria Math"/>
                          </a:rPr>
                          <m:t>𝑁</m:t>
                        </m:r>
                      </m:e>
                      <m:sup>
                        <m:r>
                          <a:rPr lang="en-IN" b="0" i="1" smtClean="0">
                            <a:latin typeface="Cambria Math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en-IN" dirty="0" smtClean="0"/>
                  <a:t>, with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/>
                      </a:rPr>
                      <m:t>𝛼</m:t>
                    </m:r>
                    <m:r>
                      <a:rPr lang="en-IN" b="0" i="1" smtClean="0">
                        <a:latin typeface="Cambria Math"/>
                      </a:rPr>
                      <m:t>=1/</m:t>
                    </m:r>
                    <m:d>
                      <m:dPr>
                        <m:ctrlPr>
                          <a:rPr lang="en-IN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/>
                          </a:rPr>
                          <m:t>2+</m:t>
                        </m:r>
                        <m:f>
                          <m:fPr>
                            <m:ctrlPr>
                              <a:rPr lang="en-IN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IN" b="0" i="1" smtClean="0">
                                <a:latin typeface="Cambria Math"/>
                              </a:rPr>
                              <m:t>𝜋</m:t>
                            </m:r>
                          </m:num>
                          <m:den>
                            <m:r>
                              <a:rPr lang="en-IN" b="0" i="1" smtClean="0">
                                <a:latin typeface="Cambria Math"/>
                              </a:rPr>
                              <m:t>𝜃</m:t>
                            </m:r>
                          </m:den>
                        </m:f>
                      </m:e>
                    </m:d>
                  </m:oMath>
                </a14:m>
                <a:endParaRPr lang="en-IN" dirty="0" smtClean="0"/>
              </a:p>
              <a:p>
                <a:pPr lvl="3"/>
                <a:endParaRPr lang="en-IN" dirty="0" smtClean="0"/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IN" dirty="0" smtClean="0"/>
                  <a:t>A single sink site adjacent to the site of </a:t>
                </a:r>
                <a:r>
                  <a:rPr lang="en-IN" dirty="0" smtClean="0"/>
                  <a:t>addition </a:t>
                </a:r>
              </a:p>
              <a:p>
                <a:pPr marL="742950" lvl="1" indent="-285750">
                  <a:buFont typeface="Arial" pitchFamily="34" charset="0"/>
                  <a:buChar char="•"/>
                </a:pPr>
                <a:endParaRPr lang="en-IN" dirty="0" smtClean="0"/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N" b="0" i="0" smtClean="0">
                          <a:latin typeface="Cambria Math"/>
                        </a:rPr>
                        <m:t>Λ</m:t>
                      </m:r>
                      <m:r>
                        <a:rPr lang="en-IN" b="0" i="1" smtClean="0">
                          <a:latin typeface="Cambria Math"/>
                        </a:rPr>
                        <m:t>∼</m:t>
                      </m:r>
                      <m:rad>
                        <m:radPr>
                          <m:degHide m:val="on"/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IN" b="0" i="1" smtClean="0">
                                  <a:latin typeface="Cambria Math"/>
                                </a:rPr>
                                <m:t>𝑁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n-IN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IN" b="0" i="0" smtClean="0">
                                      <a:latin typeface="Cambria Math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IN" b="0" i="1" smtClean="0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</m:func>
                            </m:den>
                          </m:f>
                        </m:e>
                      </m:rad>
                    </m:oMath>
                  </m:oMathPara>
                </a14:m>
                <a:endParaRPr lang="en-IN" dirty="0" smtClean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124744"/>
                <a:ext cx="7344816" cy="3666581"/>
              </a:xfrm>
              <a:prstGeom prst="rect">
                <a:avLst/>
              </a:prstGeom>
              <a:blipFill rotWithShape="1">
                <a:blip r:embed="rId2"/>
                <a:stretch>
                  <a:fillRect t="-83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23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smtClean="0"/>
              <a:t>Principle of Pattern selection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78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29620" y="188640"/>
            <a:ext cx="8077200" cy="383704"/>
          </a:xfrm>
        </p:spPr>
        <p:txBody>
          <a:bodyPr>
            <a:noAutofit/>
          </a:bodyPr>
          <a:lstStyle/>
          <a:p>
            <a:r>
              <a:rPr lang="en-IN" sz="2000" dirty="0"/>
              <a:t>The least “action” principle (a lazy man’s maxim)</a:t>
            </a:r>
            <a:endParaRPr lang="en-IN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59697" y="836712"/>
            <a:ext cx="7752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>
                <a:solidFill>
                  <a:srgbClr val="0070C0"/>
                </a:solidFill>
              </a:rPr>
              <a:t>The actual pattern is the stable pattern reached by minimum number of toppling</a:t>
            </a:r>
            <a:endParaRPr lang="en-IN" sz="2400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1047" y="836712"/>
            <a:ext cx="7752122" cy="8309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57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323528" y="2204864"/>
                <a:ext cx="7632848" cy="1254446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 smtClean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400" b="0" i="1" dirty="0" smtClean="0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IN" sz="2400" b="0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IN" sz="2400" b="0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𝑇</m:t>
                            </m:r>
                          </m:e>
                        </m:acc>
                      </m:e>
                      <m:sub>
                        <m:r>
                          <a:rPr lang="en-IN" sz="2400" b="0" i="1" dirty="0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en-IN" sz="2400" b="0" i="1" dirty="0" smtClean="0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IN" sz="2400" b="0" i="1" dirty="0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IN" sz="2400" b="0" i="1" dirty="0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IN" sz="2400" b="0" i="1" dirty="0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IN" sz="2400" b="0" i="0" dirty="0" smtClean="0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IN" sz="2400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IN" sz="2400" b="0" i="1" dirty="0" smtClean="0">
                            <a:latin typeface="Cambria Math"/>
                          </a:rPr>
                          <m:t>𝑍</m:t>
                        </m:r>
                      </m:e>
                      <m:sup>
                        <m:r>
                          <a:rPr lang="en-IN" sz="2400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IN" sz="2400" b="0" i="1" dirty="0" smtClean="0">
                        <a:latin typeface="Cambria Math"/>
                      </a:rPr>
                      <m:t>→</m:t>
                    </m:r>
                    <m:r>
                      <m:rPr>
                        <m:sty m:val="p"/>
                      </m:rPr>
                      <a:rPr lang="en-IN" sz="2400" b="0" i="1" dirty="0" smtClean="0">
                        <a:latin typeface="Cambria Math"/>
                      </a:rPr>
                      <m:t>N</m:t>
                    </m:r>
                  </m:oMath>
                </a14:m>
                <a:r>
                  <a:rPr lang="en-IN" sz="2400" dirty="0" smtClean="0"/>
                  <a:t>, then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sz="24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IN" sz="2400" b="0" i="1" smtClean="0">
                              <a:latin typeface="Cambria Math"/>
                            </a:rPr>
                            <m:t>𝑁</m:t>
                          </m:r>
                        </m:sub>
                      </m:sSub>
                      <m:r>
                        <a:rPr lang="en-IN" sz="2400" b="0" i="1" smtClean="0">
                          <a:latin typeface="Cambria Math"/>
                        </a:rPr>
                        <m:t>≔</m:t>
                      </m:r>
                      <m:func>
                        <m:funcPr>
                          <m:ctrlPr>
                            <a:rPr lang="en-IN" sz="24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IN" sz="2400" b="0" i="0" smtClean="0">
                              <a:latin typeface="Cambria Math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begChr m:val="{"/>
                              <m:endChr m:val="|"/>
                              <m:ctrlPr>
                                <a:rPr lang="en-IN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IN" sz="2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IN" sz="2400" b="0" i="1" smtClean="0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IN" sz="2400" b="0" i="1" smtClean="0"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IN" sz="2400" b="0" i="1" smtClean="0">
                                      <a:latin typeface="Cambria Math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en-IN" sz="2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func>
                      <m:r>
                        <a:rPr lang="en-IN" sz="2400" b="0" i="1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IN" sz="2400" b="0" i="0" smtClean="0">
                          <a:latin typeface="Cambria Math"/>
                        </a:rPr>
                        <m:t>Δ</m:t>
                      </m:r>
                      <m:r>
                        <a:rPr lang="en-IN" sz="2400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IN" sz="2400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IN" sz="24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IN" sz="24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r>
                            <a:rPr lang="en-IN" sz="2400" b="0" i="1" smtClean="0">
                              <a:latin typeface="Cambria Math"/>
                            </a:rPr>
                            <m:t>𝑁</m:t>
                          </m:r>
                        </m:sub>
                      </m:sSub>
                      <m:r>
                        <a:rPr lang="en-IN" sz="2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IN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sz="2400" b="0" i="1" smtClean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IN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IN" sz="2400" b="0" i="1" smtClean="0">
                          <a:latin typeface="Cambria Math"/>
                        </a:rPr>
                        <m:t>≤3}</m:t>
                      </m:r>
                    </m:oMath>
                  </m:oMathPara>
                </a14:m>
                <a:endParaRPr lang="en-IN" sz="2400" dirty="0" smtClean="0"/>
              </a:p>
              <a:p>
                <a:r>
                  <a:rPr lang="en-IN" sz="2400" dirty="0" smtClean="0"/>
                  <a:t>Where the minima is taken point wise.</a:t>
                </a: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204864"/>
                <a:ext cx="7632848" cy="1254446"/>
              </a:xfrm>
              <a:prstGeom prst="rect">
                <a:avLst/>
              </a:prstGeom>
              <a:blipFill rotWithShape="1">
                <a:blip r:embed="rId3"/>
                <a:stretch>
                  <a:fillRect l="-1116" t="-2899" b="-1014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323528" y="3933056"/>
                <a:ext cx="7560840" cy="83099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 smtClean="0"/>
                  <a:t>The final pattern </a:t>
                </a:r>
              </a:p>
              <a:p>
                <a:r>
                  <a:rPr lang="en-IN" sz="2400" b="0" dirty="0"/>
                  <a:t>	</a:t>
                </a:r>
                <a:r>
                  <a:rPr lang="en-IN" sz="2400" b="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sz="2400" b="0" i="1" smtClean="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IN" sz="2400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en-IN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N" sz="2400" b="0" i="1" smtClean="0">
                            <a:latin typeface="Cambria Math"/>
                          </a:rPr>
                          <m:t>𝑥</m:t>
                        </m:r>
                        <m:r>
                          <a:rPr lang="en-IN" sz="2400" b="0" i="1" smtClean="0">
                            <a:latin typeface="Cambria Math"/>
                          </a:rPr>
                          <m:t>,</m:t>
                        </m:r>
                        <m:r>
                          <a:rPr lang="en-IN" sz="2400" b="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IN" sz="24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IN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sz="2400" b="0" i="1" smtClean="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IN" sz="24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IN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N" sz="2400" b="0" i="1" smtClean="0">
                            <a:latin typeface="Cambria Math"/>
                          </a:rPr>
                          <m:t>𝑥</m:t>
                        </m:r>
                        <m:r>
                          <a:rPr lang="en-IN" sz="2400" b="0" i="1" smtClean="0">
                            <a:latin typeface="Cambria Math"/>
                          </a:rPr>
                          <m:t>,</m:t>
                        </m:r>
                        <m:r>
                          <a:rPr lang="en-IN" sz="2400" b="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IN" sz="2400" b="0" i="1" smtClean="0">
                        <a:latin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en-IN" sz="2400" b="0" i="0" smtClean="0">
                        <a:latin typeface="Cambria Math"/>
                      </a:rPr>
                      <m:t>Δ</m:t>
                    </m:r>
                    <m:sSub>
                      <m:sSubPr>
                        <m:ctrlPr>
                          <a:rPr lang="en-IN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sz="24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IN" sz="2400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r>
                      <a:rPr lang="en-IN" sz="2400" b="0" i="1" smtClean="0">
                        <a:latin typeface="Cambria Math"/>
                      </a:rPr>
                      <m:t>(</m:t>
                    </m:r>
                    <m:r>
                      <a:rPr lang="en-IN" sz="2400" b="0" i="1" smtClean="0">
                        <a:latin typeface="Cambria Math"/>
                      </a:rPr>
                      <m:t>𝑥</m:t>
                    </m:r>
                    <m:r>
                      <a:rPr lang="en-IN" sz="2400" b="0" i="1" smtClean="0">
                        <a:latin typeface="Cambria Math"/>
                      </a:rPr>
                      <m:t>,</m:t>
                    </m:r>
                    <m:r>
                      <a:rPr lang="en-IN" sz="2400" b="0" i="1" smtClean="0">
                        <a:latin typeface="Cambria Math"/>
                      </a:rPr>
                      <m:t>𝑦</m:t>
                    </m:r>
                    <m:r>
                      <a:rPr lang="en-IN" sz="2400" b="0" i="1" smtClean="0">
                        <a:latin typeface="Cambria Math"/>
                      </a:rPr>
                      <m:t>)</m:t>
                    </m:r>
                  </m:oMath>
                </a14:m>
                <a:endParaRPr lang="en-IN" sz="2400" dirty="0" smtClean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3933056"/>
                <a:ext cx="7560840" cy="830997"/>
              </a:xfrm>
              <a:prstGeom prst="rect">
                <a:avLst/>
              </a:prstGeom>
              <a:blipFill rotWithShape="1">
                <a:blip r:embed="rId4"/>
                <a:stretch>
                  <a:fillRect l="-1127" t="-5036" b="-791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23528" y="5157192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/>
              <a:t>This has been used to prove the convergence of the asymptotic pattern </a:t>
            </a:r>
            <a:endParaRPr lang="en-IN" sz="2400" dirty="0"/>
          </a:p>
        </p:txBody>
      </p:sp>
      <p:sp>
        <p:nvSpPr>
          <p:cNvPr id="17" name="Rectangle 16"/>
          <p:cNvSpPr/>
          <p:nvPr/>
        </p:nvSpPr>
        <p:spPr>
          <a:xfrm>
            <a:off x="3131841" y="5517232"/>
            <a:ext cx="4896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/>
            <a:r>
              <a:rPr lang="en-IN" sz="2400" dirty="0"/>
              <a:t>[</a:t>
            </a:r>
            <a:r>
              <a:rPr lang="en-IN" sz="2000" dirty="0">
                <a:solidFill>
                  <a:srgbClr val="0070C0"/>
                </a:solidFill>
              </a:rPr>
              <a:t>Ref: Pegden and </a:t>
            </a:r>
            <a:r>
              <a:rPr lang="en-IN" sz="2000" dirty="0" smtClean="0">
                <a:solidFill>
                  <a:srgbClr val="0070C0"/>
                </a:solidFill>
              </a:rPr>
              <a:t>Smart, arXiv:1105.0111</a:t>
            </a:r>
            <a:r>
              <a:rPr lang="en-IN" sz="2400" dirty="0" smtClean="0"/>
              <a:t>]</a:t>
            </a:r>
            <a:endParaRPr lang="en-IN" sz="2400" dirty="0"/>
          </a:p>
        </p:txBody>
      </p:sp>
      <p:sp>
        <p:nvSpPr>
          <p:cNvPr id="18" name="Rectangle 17"/>
          <p:cNvSpPr/>
          <p:nvPr/>
        </p:nvSpPr>
        <p:spPr>
          <a:xfrm>
            <a:off x="3131840" y="1701312"/>
            <a:ext cx="4896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/>
            <a:r>
              <a:rPr lang="en-IN" sz="2400" dirty="0"/>
              <a:t>[</a:t>
            </a:r>
            <a:r>
              <a:rPr lang="en-IN" sz="2000" dirty="0">
                <a:solidFill>
                  <a:srgbClr val="0070C0"/>
                </a:solidFill>
              </a:rPr>
              <a:t>Ref: </a:t>
            </a:r>
            <a:r>
              <a:rPr lang="en-US" sz="2000" dirty="0" smtClean="0">
                <a:solidFill>
                  <a:srgbClr val="0070C0"/>
                </a:solidFill>
              </a:rPr>
              <a:t>Sadhu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and </a:t>
            </a:r>
            <a:r>
              <a:rPr lang="en-US" sz="2000" dirty="0">
                <a:solidFill>
                  <a:srgbClr val="0070C0"/>
                </a:solidFill>
              </a:rPr>
              <a:t>Dhar, </a:t>
            </a:r>
            <a:r>
              <a:rPr lang="en-US" sz="2000" i="1" dirty="0">
                <a:solidFill>
                  <a:srgbClr val="0070C0"/>
                </a:solidFill>
              </a:rPr>
              <a:t>J. Stat. Mech., </a:t>
            </a:r>
            <a:r>
              <a:rPr lang="en-US" sz="2000" dirty="0" smtClean="0">
                <a:solidFill>
                  <a:srgbClr val="0070C0"/>
                </a:solidFill>
              </a:rPr>
              <a:t>2011</a:t>
            </a:r>
            <a:r>
              <a:rPr lang="en-IN" sz="2400" dirty="0" smtClean="0"/>
              <a:t>]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65057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58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503355" y="1844824"/>
                <a:ext cx="7614198" cy="4412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IN" sz="2000" dirty="0" smtClean="0"/>
                  <a:t>Let the sequence toppling in which only unstable sites topple be </a:t>
                </a:r>
                <a:r>
                  <a:rPr lang="en-IN" sz="2000" dirty="0" smtClean="0">
                    <a:solidFill>
                      <a:srgbClr val="FF0000"/>
                    </a:solidFill>
                  </a:rPr>
                  <a:t>legal</a:t>
                </a:r>
                <a:r>
                  <a:rPr lang="en-IN" sz="2000" dirty="0" smtClean="0"/>
                  <a:t> </a:t>
                </a:r>
                <a:r>
                  <a:rPr lang="en-IN" sz="2000" dirty="0" smtClean="0">
                    <a:solidFill>
                      <a:srgbClr val="FF0000"/>
                    </a:solidFill>
                  </a:rPr>
                  <a:t>sequence</a:t>
                </a:r>
                <a:r>
                  <a:rPr lang="en-IN" sz="2000" dirty="0" smtClean="0"/>
                  <a:t> and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IN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IN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en-IN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IN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IN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IN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en-IN" sz="2000" dirty="0" smtClean="0"/>
                  <a:t> be the toppling function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IN" sz="2000" dirty="0" smtClean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IN" sz="2000" dirty="0" smtClean="0"/>
                  <a:t>The ones where any site have toppled but relaxes is a </a:t>
                </a:r>
                <a:r>
                  <a:rPr lang="en-IN" sz="2000" dirty="0" smtClean="0">
                    <a:solidFill>
                      <a:srgbClr val="00B050"/>
                    </a:solidFill>
                  </a:rPr>
                  <a:t>stabilizing sequence</a:t>
                </a:r>
                <a:r>
                  <a:rPr lang="en-IN" sz="2000" dirty="0" smtClean="0"/>
                  <a:t> and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000" b="0" i="1" dirty="0" smtClean="0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IN" sz="2000" b="0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IN" sz="2000" b="0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𝑇</m:t>
                            </m:r>
                          </m:e>
                        </m:acc>
                      </m:e>
                      <m:sub>
                        <m:r>
                          <a:rPr lang="en-IN" sz="2000" b="0" i="1" dirty="0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𝑁</m:t>
                        </m:r>
                      </m:sub>
                    </m:sSub>
                    <m:r>
                      <a:rPr lang="en-IN" sz="2000" b="0" i="1" dirty="0" smtClean="0">
                        <a:solidFill>
                          <a:srgbClr val="00B050"/>
                        </a:solidFill>
                        <a:latin typeface="Cambria Math"/>
                      </a:rPr>
                      <m:t>(</m:t>
                    </m:r>
                    <m:r>
                      <a:rPr lang="en-IN" sz="2000" b="0" i="1" dirty="0" smtClean="0">
                        <a:solidFill>
                          <a:srgbClr val="00B050"/>
                        </a:solidFill>
                        <a:latin typeface="Cambria Math"/>
                      </a:rPr>
                      <m:t>𝑥</m:t>
                    </m:r>
                    <m:r>
                      <a:rPr lang="en-IN" sz="2000" b="0" i="1" dirty="0" smtClean="0">
                        <a:solidFill>
                          <a:srgbClr val="00B050"/>
                        </a:solidFill>
                        <a:latin typeface="Cambria Math"/>
                      </a:rPr>
                      <m:t>,</m:t>
                    </m:r>
                    <m:r>
                      <a:rPr lang="en-IN" sz="2000" b="0" i="1" dirty="0" smtClean="0">
                        <a:solidFill>
                          <a:srgbClr val="00B050"/>
                        </a:solidFill>
                        <a:latin typeface="Cambria Math"/>
                      </a:rPr>
                      <m:t>𝑦</m:t>
                    </m:r>
                    <m:r>
                      <a:rPr lang="en-IN" sz="2000" b="0" i="1" dirty="0" smtClean="0">
                        <a:solidFill>
                          <a:srgbClr val="00B05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IN" sz="2000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IN" sz="2000" dirty="0" smtClean="0"/>
                  <a:t>be the corresponding toppling function.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IN" sz="2000" dirty="0" smtClean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IN" sz="2000" dirty="0" smtClean="0"/>
                  <a:t>A </a:t>
                </a:r>
                <a:r>
                  <a:rPr lang="en-IN" sz="2000" dirty="0" smtClean="0">
                    <a:solidFill>
                      <a:srgbClr val="FF0000"/>
                    </a:solidFill>
                  </a:rPr>
                  <a:t>legal</a:t>
                </a:r>
                <a:r>
                  <a:rPr lang="en-IN" sz="2000" dirty="0" smtClean="0"/>
                  <a:t> </a:t>
                </a:r>
                <a:r>
                  <a:rPr lang="en-IN" sz="2000" dirty="0" smtClean="0">
                    <a:solidFill>
                      <a:srgbClr val="00B050"/>
                    </a:solidFill>
                  </a:rPr>
                  <a:t>stabilizing</a:t>
                </a:r>
                <a:r>
                  <a:rPr lang="en-IN" sz="2000" dirty="0" smtClean="0"/>
                  <a:t> sequence  is a subsequence of </a:t>
                </a:r>
                <a:r>
                  <a:rPr lang="en-IN" sz="2000" dirty="0" smtClean="0">
                    <a:solidFill>
                      <a:srgbClr val="00B050"/>
                    </a:solidFill>
                  </a:rPr>
                  <a:t>stabilizing</a:t>
                </a:r>
                <a:r>
                  <a:rPr lang="en-IN" sz="2000" dirty="0" smtClean="0"/>
                  <a:t> sequence (because an unstable site can not be stable by toppling at other sites).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IN" sz="2000" dirty="0" smtClean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IN" sz="2000" dirty="0" smtClean="0"/>
                  <a:t>Then, given an initial configuration </a:t>
                </a:r>
                <a:endParaRPr lang="en-IN" sz="2000" dirty="0" smtClean="0"/>
              </a:p>
              <a:p>
                <a:pPr marL="342900" indent="-342900">
                  <a:buFont typeface="+mj-lt"/>
                  <a:buAutoNum type="arabicPeriod"/>
                </a:pPr>
                <a:endParaRPr lang="en-IN" sz="2000" dirty="0" smtClean="0"/>
              </a:p>
              <a:p>
                <a:pPr lvl="4"/>
                <a:r>
                  <a:rPr lang="en-IN" sz="2000" dirty="0" smtClean="0"/>
                  <a:t>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IN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IN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en-IN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IN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IN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IN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IN" sz="2000" b="0" i="1" smtClean="0">
                        <a:latin typeface="Cambria Math"/>
                      </a:rPr>
                      <m:t>≤</m:t>
                    </m:r>
                    <m:sSub>
                      <m:sSubPr>
                        <m:ctrlPr>
                          <a:rPr lang="en-IN" sz="20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IN" sz="2000" b="0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IN" sz="2000" b="0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𝑇</m:t>
                            </m:r>
                          </m:e>
                        </m:acc>
                      </m:e>
                      <m:sub>
                        <m:r>
                          <a:rPr lang="en-IN" sz="20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𝑁</m:t>
                        </m:r>
                      </m:sub>
                    </m:sSub>
                    <m:r>
                      <a:rPr lang="en-IN" sz="2000" b="0" i="1" smtClean="0">
                        <a:solidFill>
                          <a:srgbClr val="00B050"/>
                        </a:solidFill>
                        <a:latin typeface="Cambria Math"/>
                      </a:rPr>
                      <m:t>(</m:t>
                    </m:r>
                    <m:r>
                      <a:rPr lang="en-IN" sz="2000" b="0" i="1" smtClean="0">
                        <a:solidFill>
                          <a:srgbClr val="00B050"/>
                        </a:solidFill>
                        <a:latin typeface="Cambria Math"/>
                      </a:rPr>
                      <m:t>𝑥</m:t>
                    </m:r>
                    <m:r>
                      <a:rPr lang="en-IN" sz="2000" b="0" i="1" smtClean="0">
                        <a:solidFill>
                          <a:srgbClr val="00B050"/>
                        </a:solidFill>
                        <a:latin typeface="Cambria Math"/>
                      </a:rPr>
                      <m:t>,</m:t>
                    </m:r>
                    <m:r>
                      <a:rPr lang="en-IN" sz="2000" b="0" i="1" smtClean="0">
                        <a:solidFill>
                          <a:srgbClr val="00B050"/>
                        </a:solidFill>
                        <a:latin typeface="Cambria Math"/>
                      </a:rPr>
                      <m:t>𝑦</m:t>
                    </m:r>
                    <m:r>
                      <a:rPr lang="en-IN" sz="2000" b="0" i="1" smtClean="0">
                        <a:solidFill>
                          <a:srgbClr val="00B05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IN" sz="2000" dirty="0" smtClean="0">
                  <a:solidFill>
                    <a:srgbClr val="00B050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endParaRPr lang="en-IN" sz="20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55" y="1844824"/>
                <a:ext cx="7614198" cy="4412362"/>
              </a:xfrm>
              <a:prstGeom prst="rect">
                <a:avLst/>
              </a:prstGeom>
              <a:blipFill rotWithShape="1">
                <a:blip r:embed="rId2"/>
                <a:stretch>
                  <a:fillRect l="-881" t="-830" r="-128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03355" y="836712"/>
            <a:ext cx="1641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 smtClean="0">
                <a:solidFill>
                  <a:srgbClr val="0070C0"/>
                </a:solidFill>
              </a:rPr>
              <a:t>Argument</a:t>
            </a:r>
            <a:endParaRPr lang="en-I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23528" y="188640"/>
            <a:ext cx="8077200" cy="383704"/>
          </a:xfrm>
        </p:spPr>
        <p:txBody>
          <a:bodyPr>
            <a:normAutofit/>
          </a:bodyPr>
          <a:lstStyle/>
          <a:p>
            <a:r>
              <a:rPr lang="en-IN" sz="1800" dirty="0" smtClean="0"/>
              <a:t>How to use this principle</a:t>
            </a:r>
            <a:endParaRPr lang="en-IN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373792" y="733872"/>
            <a:ext cx="386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A guiding principle of selecting pattern.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373792" y="1403484"/>
            <a:ext cx="8014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Difficulty</a:t>
            </a:r>
            <a:r>
              <a:rPr lang="en-IN" dirty="0" smtClean="0"/>
              <a:t>: The set of configurations over which optimization is to be performed is large, and difficult to characterize..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400638" y="2308230"/>
            <a:ext cx="1710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0070C0"/>
                </a:solidFill>
              </a:rPr>
              <a:t>How to simplify:</a:t>
            </a:r>
            <a:endParaRPr lang="en-IN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19672" y="2924944"/>
                <a:ext cx="6912768" cy="2892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IN" sz="2000" dirty="0" smtClean="0"/>
                  <a:t>Start with a trial integer toppling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sz="20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IN" sz="2000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r>
                      <a:rPr lang="en-IN" sz="2000" b="0" i="1" smtClean="0">
                        <a:latin typeface="Cambria Math"/>
                      </a:rPr>
                      <m:t>(</m:t>
                    </m:r>
                    <m:r>
                      <a:rPr lang="en-IN" sz="2000" b="0" i="1" smtClean="0">
                        <a:latin typeface="Cambria Math"/>
                      </a:rPr>
                      <m:t>𝑥</m:t>
                    </m:r>
                    <m:r>
                      <a:rPr lang="en-IN" sz="2000" b="0" i="1" smtClean="0">
                        <a:latin typeface="Cambria Math"/>
                      </a:rPr>
                      <m:t>,</m:t>
                    </m:r>
                    <m:r>
                      <a:rPr lang="en-IN" sz="2000" b="0" i="1" smtClean="0">
                        <a:latin typeface="Cambria Math"/>
                      </a:rPr>
                      <m:t>𝑦</m:t>
                    </m:r>
                    <m:r>
                      <a:rPr lang="en-IN" sz="20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IN" sz="2000" dirty="0" smtClean="0"/>
                  <a:t>.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IN" sz="2000" dirty="0" smtClean="0"/>
                  <a:t>Determine the heights using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IN" sz="20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IN" sz="2000" b="0" i="0" smtClean="0">
                              <a:latin typeface="Cambria Math"/>
                            </a:rPr>
                            <m:t>𝛻</m:t>
                          </m:r>
                        </m:e>
                        <m:sub>
                          <m:r>
                            <a:rPr lang="en-IN" sz="2000" b="0" i="1" smtClean="0">
                              <a:latin typeface="Cambria Math"/>
                            </a:rPr>
                            <m:t>𝑜</m:t>
                          </m:r>
                        </m:sub>
                        <m:sup>
                          <m:r>
                            <a:rPr lang="en-IN" sz="200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IN" sz="2000" b="0" i="1" smtClean="0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IN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sz="20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IN" sz="20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IN" sz="2000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IN" sz="2000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IN" sz="2000" b="0" i="0" smtClean="0">
                          <a:latin typeface="Cambria Math"/>
                        </a:rPr>
                        <m:t>Δ</m:t>
                      </m:r>
                      <m:r>
                        <a:rPr lang="en-IN" sz="2000" b="0" i="1" smtClean="0">
                          <a:latin typeface="Cambria Math"/>
                        </a:rPr>
                        <m:t>𝑧</m:t>
                      </m:r>
                      <m:d>
                        <m:dPr>
                          <m:ctrlPr>
                            <a:rPr lang="en-IN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sz="20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IN" sz="20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IN" sz="2000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IN" sz="2000" b="0" i="1" smtClean="0">
                          <a:latin typeface="Cambria Math"/>
                        </a:rPr>
                        <m:t>−</m:t>
                      </m:r>
                      <m:r>
                        <a:rPr lang="en-IN" sz="2000" b="0" i="1" smtClean="0">
                          <a:latin typeface="Cambria Math"/>
                        </a:rPr>
                        <m:t>𝑁</m:t>
                      </m:r>
                      <m:sSub>
                        <m:sSubPr>
                          <m:ctrlPr>
                            <a:rPr lang="en-IN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sz="2000" b="0" i="1" smtClean="0"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IN" sz="20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IN" sz="2000" b="0" i="1" smtClean="0">
                              <a:latin typeface="Cambria Math"/>
                            </a:rPr>
                            <m:t>,0</m:t>
                          </m:r>
                        </m:sub>
                      </m:sSub>
                      <m:sSub>
                        <m:sSubPr>
                          <m:ctrlPr>
                            <a:rPr lang="en-IN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sz="2000" b="0" i="1" smtClean="0"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IN" sz="2000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IN" sz="2000" b="0" i="1" smtClean="0">
                              <a:latin typeface="Cambria Math"/>
                            </a:rPr>
                            <m:t>,0</m:t>
                          </m:r>
                        </m:sub>
                      </m:sSub>
                    </m:oMath>
                  </m:oMathPara>
                </a14:m>
                <a:endParaRPr lang="en-IN" sz="2000" dirty="0" smtClean="0"/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IN" sz="2000" dirty="0" smtClean="0"/>
                  <a:t>Sites which are unstable, allow toppling. Sites where height is low, allow untoppling.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IN" sz="2000" dirty="0" smtClean="0"/>
                  <a:t>Systematic repetition, and a wise choice of trial function, leads to final pattern.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IN" sz="2000" dirty="0" smtClean="0"/>
                  <a:t>A good trial function is a function with logarithmic divergence  at the origin.</a:t>
                </a:r>
                <a:endParaRPr lang="en-IN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2924944"/>
                <a:ext cx="6912768" cy="2892715"/>
              </a:xfrm>
              <a:prstGeom prst="rect">
                <a:avLst/>
              </a:prstGeom>
              <a:blipFill rotWithShape="1">
                <a:blip r:embed="rId2"/>
                <a:stretch>
                  <a:fillRect l="-794" t="-1055" r="-1323" b="-295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752293" y="6122287"/>
            <a:ext cx="5844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rgbClr val="0070C0"/>
                </a:solidFill>
              </a:rPr>
              <a:t>Ref: Friedrich and Levin. </a:t>
            </a:r>
            <a:r>
              <a:rPr lang="en-IN" i="1" dirty="0" smtClean="0">
                <a:solidFill>
                  <a:srgbClr val="0070C0"/>
                </a:solidFill>
              </a:rPr>
              <a:t>Fast simulation of large scale growth models</a:t>
            </a:r>
            <a:endParaRPr lang="en-IN" i="1" dirty="0">
              <a:solidFill>
                <a:srgbClr val="0070C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44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260648"/>
            <a:ext cx="8077200" cy="432048"/>
          </a:xfrm>
        </p:spPr>
        <p:txBody>
          <a:bodyPr>
            <a:noAutofit/>
          </a:bodyPr>
          <a:lstStyle/>
          <a:p>
            <a:r>
              <a:rPr lang="en-IN" sz="1800" dirty="0" smtClean="0"/>
              <a:t>How to generate the patterns</a:t>
            </a:r>
            <a:endParaRPr lang="en-IN" sz="1800" dirty="0"/>
          </a:p>
        </p:txBody>
      </p:sp>
      <p:sp>
        <p:nvSpPr>
          <p:cNvPr id="33" name="Rectangle 32"/>
          <p:cNvSpPr/>
          <p:nvPr/>
        </p:nvSpPr>
        <p:spPr>
          <a:xfrm>
            <a:off x="385192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42" name="Rectangle 41"/>
          <p:cNvSpPr/>
          <p:nvPr/>
        </p:nvSpPr>
        <p:spPr>
          <a:xfrm>
            <a:off x="4427984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43" name="Rectangle 42"/>
          <p:cNvSpPr/>
          <p:nvPr/>
        </p:nvSpPr>
        <p:spPr>
          <a:xfrm>
            <a:off x="5004048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44" name="Rectangle 43"/>
          <p:cNvSpPr/>
          <p:nvPr/>
        </p:nvSpPr>
        <p:spPr>
          <a:xfrm>
            <a:off x="5004048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45" name="Rectangle 44"/>
          <p:cNvSpPr/>
          <p:nvPr/>
        </p:nvSpPr>
        <p:spPr>
          <a:xfrm>
            <a:off x="4427984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46" name="Rectangle 45"/>
          <p:cNvSpPr/>
          <p:nvPr/>
        </p:nvSpPr>
        <p:spPr>
          <a:xfrm>
            <a:off x="3851920" y="3501008"/>
            <a:ext cx="576064" cy="5040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85192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48" name="Rectangle 47"/>
          <p:cNvSpPr/>
          <p:nvPr/>
        </p:nvSpPr>
        <p:spPr>
          <a:xfrm>
            <a:off x="4427984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49" name="Rectangle 48"/>
          <p:cNvSpPr/>
          <p:nvPr/>
        </p:nvSpPr>
        <p:spPr>
          <a:xfrm>
            <a:off x="5004048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50" name="Rectangle 49"/>
          <p:cNvSpPr/>
          <p:nvPr/>
        </p:nvSpPr>
        <p:spPr>
          <a:xfrm>
            <a:off x="385192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51" name="Rectangle 50"/>
          <p:cNvSpPr/>
          <p:nvPr/>
        </p:nvSpPr>
        <p:spPr>
          <a:xfrm>
            <a:off x="4427984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52" name="Rectangle 51"/>
          <p:cNvSpPr/>
          <p:nvPr/>
        </p:nvSpPr>
        <p:spPr>
          <a:xfrm>
            <a:off x="5004048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53" name="Rectangle 52"/>
          <p:cNvSpPr/>
          <p:nvPr/>
        </p:nvSpPr>
        <p:spPr>
          <a:xfrm>
            <a:off x="3275856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54" name="Rectangle 53"/>
          <p:cNvSpPr/>
          <p:nvPr/>
        </p:nvSpPr>
        <p:spPr>
          <a:xfrm>
            <a:off x="3275856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55" name="Rectangle 54"/>
          <p:cNvSpPr/>
          <p:nvPr/>
        </p:nvSpPr>
        <p:spPr>
          <a:xfrm>
            <a:off x="3275856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56" name="Rectangle 55"/>
          <p:cNvSpPr/>
          <p:nvPr/>
        </p:nvSpPr>
        <p:spPr>
          <a:xfrm>
            <a:off x="3275856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57" name="Rectangle 56"/>
          <p:cNvSpPr/>
          <p:nvPr/>
        </p:nvSpPr>
        <p:spPr>
          <a:xfrm>
            <a:off x="5580112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58" name="Rectangle 57"/>
          <p:cNvSpPr/>
          <p:nvPr/>
        </p:nvSpPr>
        <p:spPr>
          <a:xfrm>
            <a:off x="5580112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59" name="Rectangle 58"/>
          <p:cNvSpPr/>
          <p:nvPr/>
        </p:nvSpPr>
        <p:spPr>
          <a:xfrm>
            <a:off x="5580112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60" name="Rectangle 59"/>
          <p:cNvSpPr/>
          <p:nvPr/>
        </p:nvSpPr>
        <p:spPr>
          <a:xfrm>
            <a:off x="5580112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61" name="Rectangle 60"/>
          <p:cNvSpPr/>
          <p:nvPr/>
        </p:nvSpPr>
        <p:spPr>
          <a:xfrm>
            <a:off x="3275856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62" name="Rectangle 61"/>
          <p:cNvSpPr/>
          <p:nvPr/>
        </p:nvSpPr>
        <p:spPr>
          <a:xfrm>
            <a:off x="385192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63" name="Rectangle 62"/>
          <p:cNvSpPr/>
          <p:nvPr/>
        </p:nvSpPr>
        <p:spPr>
          <a:xfrm>
            <a:off x="4427984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64" name="Rectangle 63"/>
          <p:cNvSpPr/>
          <p:nvPr/>
        </p:nvSpPr>
        <p:spPr>
          <a:xfrm>
            <a:off x="5004048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65" name="Rectangle 64"/>
          <p:cNvSpPr/>
          <p:nvPr/>
        </p:nvSpPr>
        <p:spPr>
          <a:xfrm>
            <a:off x="5580112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67" name="Rectangle 66"/>
          <p:cNvSpPr/>
          <p:nvPr/>
        </p:nvSpPr>
        <p:spPr>
          <a:xfrm>
            <a:off x="385192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68" name="Rectangle 67"/>
          <p:cNvSpPr/>
          <p:nvPr/>
        </p:nvSpPr>
        <p:spPr>
          <a:xfrm>
            <a:off x="4427984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69" name="Rectangle 68"/>
          <p:cNvSpPr/>
          <p:nvPr/>
        </p:nvSpPr>
        <p:spPr>
          <a:xfrm>
            <a:off x="5004048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70" name="Rectangle 69"/>
          <p:cNvSpPr/>
          <p:nvPr/>
        </p:nvSpPr>
        <p:spPr>
          <a:xfrm>
            <a:off x="3275856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71" name="Rectangle 70"/>
          <p:cNvSpPr/>
          <p:nvPr/>
        </p:nvSpPr>
        <p:spPr>
          <a:xfrm>
            <a:off x="5580112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72" name="Rectangle 71"/>
          <p:cNvSpPr/>
          <p:nvPr/>
        </p:nvSpPr>
        <p:spPr>
          <a:xfrm>
            <a:off x="385192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73" name="Rectangle 72"/>
          <p:cNvSpPr/>
          <p:nvPr/>
        </p:nvSpPr>
        <p:spPr>
          <a:xfrm>
            <a:off x="4427984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74" name="Rectangle 73"/>
          <p:cNvSpPr/>
          <p:nvPr/>
        </p:nvSpPr>
        <p:spPr>
          <a:xfrm>
            <a:off x="5004048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75" name="Rectangle 74"/>
          <p:cNvSpPr/>
          <p:nvPr/>
        </p:nvSpPr>
        <p:spPr>
          <a:xfrm>
            <a:off x="3275856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76" name="Rectangle 75"/>
          <p:cNvSpPr/>
          <p:nvPr/>
        </p:nvSpPr>
        <p:spPr>
          <a:xfrm>
            <a:off x="5580112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77" name="Rectangle 76"/>
          <p:cNvSpPr/>
          <p:nvPr/>
        </p:nvSpPr>
        <p:spPr>
          <a:xfrm>
            <a:off x="385192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78" name="Rectangle 77"/>
          <p:cNvSpPr/>
          <p:nvPr/>
        </p:nvSpPr>
        <p:spPr>
          <a:xfrm>
            <a:off x="4427984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79" name="Rectangle 78"/>
          <p:cNvSpPr/>
          <p:nvPr/>
        </p:nvSpPr>
        <p:spPr>
          <a:xfrm>
            <a:off x="5004048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80" name="Rectangle 79"/>
          <p:cNvSpPr/>
          <p:nvPr/>
        </p:nvSpPr>
        <p:spPr>
          <a:xfrm>
            <a:off x="3275856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81" name="Rectangle 80"/>
          <p:cNvSpPr/>
          <p:nvPr/>
        </p:nvSpPr>
        <p:spPr>
          <a:xfrm>
            <a:off x="5580112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82" name="Rectangle 81"/>
          <p:cNvSpPr/>
          <p:nvPr/>
        </p:nvSpPr>
        <p:spPr>
          <a:xfrm>
            <a:off x="385192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83" name="Rectangle 82"/>
          <p:cNvSpPr/>
          <p:nvPr/>
        </p:nvSpPr>
        <p:spPr>
          <a:xfrm>
            <a:off x="4427984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84" name="Rectangle 83"/>
          <p:cNvSpPr/>
          <p:nvPr/>
        </p:nvSpPr>
        <p:spPr>
          <a:xfrm>
            <a:off x="5004048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85" name="Rectangle 84"/>
          <p:cNvSpPr/>
          <p:nvPr/>
        </p:nvSpPr>
        <p:spPr>
          <a:xfrm>
            <a:off x="3275856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86" name="Rectangle 85"/>
          <p:cNvSpPr/>
          <p:nvPr/>
        </p:nvSpPr>
        <p:spPr>
          <a:xfrm>
            <a:off x="5580112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87" name="Rectangle 86"/>
          <p:cNvSpPr/>
          <p:nvPr/>
        </p:nvSpPr>
        <p:spPr>
          <a:xfrm>
            <a:off x="6156176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88" name="Rectangle 87"/>
          <p:cNvSpPr/>
          <p:nvPr/>
        </p:nvSpPr>
        <p:spPr>
          <a:xfrm>
            <a:off x="6156176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89" name="Rectangle 88"/>
          <p:cNvSpPr/>
          <p:nvPr/>
        </p:nvSpPr>
        <p:spPr>
          <a:xfrm>
            <a:off x="6156176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90" name="Rectangle 89"/>
          <p:cNvSpPr/>
          <p:nvPr/>
        </p:nvSpPr>
        <p:spPr>
          <a:xfrm>
            <a:off x="6156176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91" name="Rectangle 90"/>
          <p:cNvSpPr/>
          <p:nvPr/>
        </p:nvSpPr>
        <p:spPr>
          <a:xfrm>
            <a:off x="6156176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92" name="Rectangle 91"/>
          <p:cNvSpPr/>
          <p:nvPr/>
        </p:nvSpPr>
        <p:spPr>
          <a:xfrm>
            <a:off x="6156176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93" name="Rectangle 92"/>
          <p:cNvSpPr/>
          <p:nvPr/>
        </p:nvSpPr>
        <p:spPr>
          <a:xfrm>
            <a:off x="6156176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94" name="Rectangle 93"/>
          <p:cNvSpPr/>
          <p:nvPr/>
        </p:nvSpPr>
        <p:spPr>
          <a:xfrm>
            <a:off x="6156176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95" name="Rectangle 94"/>
          <p:cNvSpPr/>
          <p:nvPr/>
        </p:nvSpPr>
        <p:spPr>
          <a:xfrm>
            <a:off x="6156176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96" name="Rectangle 95"/>
          <p:cNvSpPr/>
          <p:nvPr/>
        </p:nvSpPr>
        <p:spPr>
          <a:xfrm>
            <a:off x="673224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97" name="Rectangle 96"/>
          <p:cNvSpPr/>
          <p:nvPr/>
        </p:nvSpPr>
        <p:spPr>
          <a:xfrm>
            <a:off x="673224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98" name="Rectangle 97"/>
          <p:cNvSpPr/>
          <p:nvPr/>
        </p:nvSpPr>
        <p:spPr>
          <a:xfrm>
            <a:off x="6732240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99" name="Rectangle 98"/>
          <p:cNvSpPr/>
          <p:nvPr/>
        </p:nvSpPr>
        <p:spPr>
          <a:xfrm>
            <a:off x="673224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00" name="Rectangle 99"/>
          <p:cNvSpPr/>
          <p:nvPr/>
        </p:nvSpPr>
        <p:spPr>
          <a:xfrm>
            <a:off x="673224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01" name="Rectangle 100"/>
          <p:cNvSpPr/>
          <p:nvPr/>
        </p:nvSpPr>
        <p:spPr>
          <a:xfrm>
            <a:off x="673224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02" name="Rectangle 101"/>
          <p:cNvSpPr/>
          <p:nvPr/>
        </p:nvSpPr>
        <p:spPr>
          <a:xfrm>
            <a:off x="673224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03" name="Rectangle 102"/>
          <p:cNvSpPr/>
          <p:nvPr/>
        </p:nvSpPr>
        <p:spPr>
          <a:xfrm>
            <a:off x="673224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04" name="Rectangle 103"/>
          <p:cNvSpPr/>
          <p:nvPr/>
        </p:nvSpPr>
        <p:spPr>
          <a:xfrm>
            <a:off x="673224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05" name="Rectangle 104"/>
          <p:cNvSpPr/>
          <p:nvPr/>
        </p:nvSpPr>
        <p:spPr>
          <a:xfrm>
            <a:off x="2699792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06" name="Rectangle 105"/>
          <p:cNvSpPr/>
          <p:nvPr/>
        </p:nvSpPr>
        <p:spPr>
          <a:xfrm>
            <a:off x="2699792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07" name="Rectangle 106"/>
          <p:cNvSpPr/>
          <p:nvPr/>
        </p:nvSpPr>
        <p:spPr>
          <a:xfrm>
            <a:off x="2699792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08" name="Rectangle 107"/>
          <p:cNvSpPr/>
          <p:nvPr/>
        </p:nvSpPr>
        <p:spPr>
          <a:xfrm>
            <a:off x="2699792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09" name="Rectangle 108"/>
          <p:cNvSpPr/>
          <p:nvPr/>
        </p:nvSpPr>
        <p:spPr>
          <a:xfrm>
            <a:off x="2699792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10" name="Rectangle 109"/>
          <p:cNvSpPr/>
          <p:nvPr/>
        </p:nvSpPr>
        <p:spPr>
          <a:xfrm>
            <a:off x="2699792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11" name="Rectangle 110"/>
          <p:cNvSpPr/>
          <p:nvPr/>
        </p:nvSpPr>
        <p:spPr>
          <a:xfrm>
            <a:off x="2699792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12" name="Rectangle 111"/>
          <p:cNvSpPr/>
          <p:nvPr/>
        </p:nvSpPr>
        <p:spPr>
          <a:xfrm>
            <a:off x="2699792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13" name="Rectangle 112"/>
          <p:cNvSpPr/>
          <p:nvPr/>
        </p:nvSpPr>
        <p:spPr>
          <a:xfrm>
            <a:off x="2699792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14" name="Rectangle 113"/>
          <p:cNvSpPr/>
          <p:nvPr/>
        </p:nvSpPr>
        <p:spPr>
          <a:xfrm>
            <a:off x="2123728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15" name="Rectangle 114"/>
          <p:cNvSpPr/>
          <p:nvPr/>
        </p:nvSpPr>
        <p:spPr>
          <a:xfrm>
            <a:off x="2123728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16" name="Rectangle 115"/>
          <p:cNvSpPr/>
          <p:nvPr/>
        </p:nvSpPr>
        <p:spPr>
          <a:xfrm>
            <a:off x="2123728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17" name="Rectangle 116"/>
          <p:cNvSpPr/>
          <p:nvPr/>
        </p:nvSpPr>
        <p:spPr>
          <a:xfrm>
            <a:off x="2123728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18" name="Rectangle 117"/>
          <p:cNvSpPr/>
          <p:nvPr/>
        </p:nvSpPr>
        <p:spPr>
          <a:xfrm>
            <a:off x="2123728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19" name="Rectangle 118"/>
          <p:cNvSpPr/>
          <p:nvPr/>
        </p:nvSpPr>
        <p:spPr>
          <a:xfrm>
            <a:off x="2123728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20" name="Rectangle 119"/>
          <p:cNvSpPr/>
          <p:nvPr/>
        </p:nvSpPr>
        <p:spPr>
          <a:xfrm>
            <a:off x="2123728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21" name="Rectangle 120"/>
          <p:cNvSpPr/>
          <p:nvPr/>
        </p:nvSpPr>
        <p:spPr>
          <a:xfrm>
            <a:off x="2123728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22" name="Rectangle 121"/>
          <p:cNvSpPr/>
          <p:nvPr/>
        </p:nvSpPr>
        <p:spPr>
          <a:xfrm>
            <a:off x="2123728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23" name="Rectangle 122"/>
          <p:cNvSpPr/>
          <p:nvPr/>
        </p:nvSpPr>
        <p:spPr>
          <a:xfrm>
            <a:off x="1547664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24" name="Rectangle 123"/>
          <p:cNvSpPr/>
          <p:nvPr/>
        </p:nvSpPr>
        <p:spPr>
          <a:xfrm>
            <a:off x="1547664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25" name="Rectangle 124"/>
          <p:cNvSpPr/>
          <p:nvPr/>
        </p:nvSpPr>
        <p:spPr>
          <a:xfrm>
            <a:off x="1547664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26" name="Rectangle 125"/>
          <p:cNvSpPr/>
          <p:nvPr/>
        </p:nvSpPr>
        <p:spPr>
          <a:xfrm>
            <a:off x="1547664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27" name="Rectangle 126"/>
          <p:cNvSpPr/>
          <p:nvPr/>
        </p:nvSpPr>
        <p:spPr>
          <a:xfrm>
            <a:off x="1547664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28" name="Rectangle 127"/>
          <p:cNvSpPr/>
          <p:nvPr/>
        </p:nvSpPr>
        <p:spPr>
          <a:xfrm>
            <a:off x="1547664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29" name="Rectangle 128"/>
          <p:cNvSpPr/>
          <p:nvPr/>
        </p:nvSpPr>
        <p:spPr>
          <a:xfrm>
            <a:off x="1547664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30" name="Rectangle 129"/>
          <p:cNvSpPr/>
          <p:nvPr/>
        </p:nvSpPr>
        <p:spPr>
          <a:xfrm>
            <a:off x="1547664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31" name="Rectangle 130"/>
          <p:cNvSpPr/>
          <p:nvPr/>
        </p:nvSpPr>
        <p:spPr>
          <a:xfrm>
            <a:off x="1547664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32" name="Rectangle 131"/>
          <p:cNvSpPr/>
          <p:nvPr/>
        </p:nvSpPr>
        <p:spPr>
          <a:xfrm>
            <a:off x="385192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33" name="Rectangle 132"/>
          <p:cNvSpPr/>
          <p:nvPr/>
        </p:nvSpPr>
        <p:spPr>
          <a:xfrm>
            <a:off x="4427984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34" name="Rectangle 133"/>
          <p:cNvSpPr/>
          <p:nvPr/>
        </p:nvSpPr>
        <p:spPr>
          <a:xfrm>
            <a:off x="5004048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35" name="Rectangle 134"/>
          <p:cNvSpPr/>
          <p:nvPr/>
        </p:nvSpPr>
        <p:spPr>
          <a:xfrm>
            <a:off x="3275856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36" name="Rectangle 135"/>
          <p:cNvSpPr/>
          <p:nvPr/>
        </p:nvSpPr>
        <p:spPr>
          <a:xfrm>
            <a:off x="5580112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37" name="Rectangle 136"/>
          <p:cNvSpPr/>
          <p:nvPr/>
        </p:nvSpPr>
        <p:spPr>
          <a:xfrm>
            <a:off x="6156176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38" name="Rectangle 137"/>
          <p:cNvSpPr/>
          <p:nvPr/>
        </p:nvSpPr>
        <p:spPr>
          <a:xfrm>
            <a:off x="673224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39" name="Rectangle 138"/>
          <p:cNvSpPr/>
          <p:nvPr/>
        </p:nvSpPr>
        <p:spPr>
          <a:xfrm>
            <a:off x="2699792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40" name="Rectangle 139"/>
          <p:cNvSpPr/>
          <p:nvPr/>
        </p:nvSpPr>
        <p:spPr>
          <a:xfrm>
            <a:off x="2123728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41" name="Rectangle 140"/>
          <p:cNvSpPr/>
          <p:nvPr/>
        </p:nvSpPr>
        <p:spPr>
          <a:xfrm>
            <a:off x="1547664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42" name="Rectangle 141"/>
          <p:cNvSpPr/>
          <p:nvPr/>
        </p:nvSpPr>
        <p:spPr>
          <a:xfrm>
            <a:off x="97160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43" name="Rectangle 142"/>
          <p:cNvSpPr/>
          <p:nvPr/>
        </p:nvSpPr>
        <p:spPr>
          <a:xfrm>
            <a:off x="97160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44" name="Rectangle 143"/>
          <p:cNvSpPr/>
          <p:nvPr/>
        </p:nvSpPr>
        <p:spPr>
          <a:xfrm>
            <a:off x="971600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45" name="Rectangle 144"/>
          <p:cNvSpPr/>
          <p:nvPr/>
        </p:nvSpPr>
        <p:spPr>
          <a:xfrm>
            <a:off x="97160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46" name="Rectangle 145"/>
          <p:cNvSpPr/>
          <p:nvPr/>
        </p:nvSpPr>
        <p:spPr>
          <a:xfrm>
            <a:off x="97160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47" name="Rectangle 146"/>
          <p:cNvSpPr/>
          <p:nvPr/>
        </p:nvSpPr>
        <p:spPr>
          <a:xfrm>
            <a:off x="97160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48" name="Rectangle 147"/>
          <p:cNvSpPr/>
          <p:nvPr/>
        </p:nvSpPr>
        <p:spPr>
          <a:xfrm>
            <a:off x="97160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49" name="Rectangle 148"/>
          <p:cNvSpPr/>
          <p:nvPr/>
        </p:nvSpPr>
        <p:spPr>
          <a:xfrm>
            <a:off x="97160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50" name="Rectangle 149"/>
          <p:cNvSpPr/>
          <p:nvPr/>
        </p:nvSpPr>
        <p:spPr>
          <a:xfrm>
            <a:off x="97160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51" name="Rectangle 150"/>
          <p:cNvSpPr/>
          <p:nvPr/>
        </p:nvSpPr>
        <p:spPr>
          <a:xfrm>
            <a:off x="97160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52" name="Rectangle 151"/>
          <p:cNvSpPr/>
          <p:nvPr/>
        </p:nvSpPr>
        <p:spPr>
          <a:xfrm>
            <a:off x="385192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53" name="Rectangle 152"/>
          <p:cNvSpPr/>
          <p:nvPr/>
        </p:nvSpPr>
        <p:spPr>
          <a:xfrm>
            <a:off x="4427984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54" name="Rectangle 153"/>
          <p:cNvSpPr/>
          <p:nvPr/>
        </p:nvSpPr>
        <p:spPr>
          <a:xfrm>
            <a:off x="5004048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55" name="Rectangle 154"/>
          <p:cNvSpPr/>
          <p:nvPr/>
        </p:nvSpPr>
        <p:spPr>
          <a:xfrm>
            <a:off x="3275856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56" name="Rectangle 155"/>
          <p:cNvSpPr/>
          <p:nvPr/>
        </p:nvSpPr>
        <p:spPr>
          <a:xfrm>
            <a:off x="5580112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57" name="Rectangle 156"/>
          <p:cNvSpPr/>
          <p:nvPr/>
        </p:nvSpPr>
        <p:spPr>
          <a:xfrm>
            <a:off x="6156176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58" name="Rectangle 157"/>
          <p:cNvSpPr/>
          <p:nvPr/>
        </p:nvSpPr>
        <p:spPr>
          <a:xfrm>
            <a:off x="673224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59" name="Rectangle 158"/>
          <p:cNvSpPr/>
          <p:nvPr/>
        </p:nvSpPr>
        <p:spPr>
          <a:xfrm>
            <a:off x="2699792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60" name="Rectangle 159"/>
          <p:cNvSpPr/>
          <p:nvPr/>
        </p:nvSpPr>
        <p:spPr>
          <a:xfrm>
            <a:off x="2123728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61" name="Rectangle 160"/>
          <p:cNvSpPr/>
          <p:nvPr/>
        </p:nvSpPr>
        <p:spPr>
          <a:xfrm>
            <a:off x="1547664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62" name="Rectangle 161"/>
          <p:cNvSpPr/>
          <p:nvPr/>
        </p:nvSpPr>
        <p:spPr>
          <a:xfrm>
            <a:off x="97160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64" name="Oval 163"/>
          <p:cNvSpPr>
            <a:spLocks noChangeArrowheads="1"/>
          </p:cNvSpPr>
          <p:nvPr/>
        </p:nvSpPr>
        <p:spPr bwMode="auto">
          <a:xfrm>
            <a:off x="3923928" y="3541755"/>
            <a:ext cx="432048" cy="39581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extLst/>
        </p:spPr>
        <p:txBody>
          <a:bodyPr tIns="51480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8023242" y="348120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65" name="Rectangle 164"/>
          <p:cNvSpPr/>
          <p:nvPr/>
        </p:nvSpPr>
        <p:spPr>
          <a:xfrm>
            <a:off x="8028384" y="4509150"/>
            <a:ext cx="576064" cy="504056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bg1"/>
                </a:solidFill>
              </a:rPr>
              <a:t>4</a:t>
            </a:r>
            <a:endParaRPr lang="en-IN" sz="4000" dirty="0">
              <a:solidFill>
                <a:schemeClr val="bg1"/>
              </a:solidFill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8028384" y="3985262"/>
            <a:ext cx="576064" cy="5040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8028384" y="2492896"/>
            <a:ext cx="576064" cy="504056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8016878" y="3000400"/>
            <a:ext cx="576064" cy="504056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7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smtClean="0"/>
              <a:t>Characterization of the square lattice pattern</a:t>
            </a:r>
            <a:endParaRPr lang="en-I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17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d. b. </a:t>
            </a:r>
            <a:r>
              <a:rPr lang="en-IN" dirty="0" err="1" smtClean="0"/>
              <a:t>wilson</a:t>
            </a:r>
            <a:r>
              <a:rPr lang="en-IN" dirty="0" smtClean="0"/>
              <a:t> , </a:t>
            </a:r>
            <a:r>
              <a:rPr lang="en-IN" dirty="0" err="1" smtClean="0"/>
              <a:t>microsoft</a:t>
            </a:r>
            <a:r>
              <a:rPr lang="en-IN" dirty="0" smtClean="0"/>
              <a:t> research, </a:t>
            </a:r>
            <a:r>
              <a:rPr lang="en-IN" dirty="0" err="1" smtClean="0"/>
              <a:t>redmond</a:t>
            </a: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260649"/>
            <a:ext cx="5832647" cy="568009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61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79571" y="6124654"/>
            <a:ext cx="4127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 smtClean="0">
                <a:solidFill>
                  <a:srgbClr val="FF0000"/>
                </a:solidFill>
              </a:rPr>
              <a:t>No straight line boundaries</a:t>
            </a:r>
            <a:endParaRPr lang="en-I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70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02" y="1688825"/>
            <a:ext cx="3312368" cy="322573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563888" y="3429000"/>
            <a:ext cx="166712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4103289" y="2733867"/>
                <a:ext cx="828751" cy="461665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400" b="0" i="1" smtClean="0">
                          <a:latin typeface="Cambria Math"/>
                        </a:rPr>
                        <m:t>1/</m:t>
                      </m:r>
                      <m:sSup>
                        <m:sSupPr>
                          <m:ctrlPr>
                            <a:rPr lang="en-IN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sz="2400" b="0" i="1" smtClean="0">
                              <a:latin typeface="Cambria Math"/>
                            </a:rPr>
                            <m:t>𝑧</m:t>
                          </m:r>
                        </m:e>
                        <m:sup>
                          <m:r>
                            <a:rPr lang="en-IN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289" y="2733867"/>
                <a:ext cx="828751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15385"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177681" y="5589240"/>
            <a:ext cx="4304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rgbClr val="0070C0"/>
                </a:solidFill>
              </a:rPr>
              <a:t>[</a:t>
            </a:r>
            <a:r>
              <a:rPr lang="en-IN" dirty="0" smtClean="0">
                <a:solidFill>
                  <a:srgbClr val="0070C0"/>
                </a:solidFill>
              </a:rPr>
              <a:t>Ref </a:t>
            </a:r>
            <a:r>
              <a:rPr lang="en-IN" dirty="0" err="1" smtClean="0">
                <a:hlinkClick r:id="rId4"/>
              </a:rPr>
              <a:t>Srdjan</a:t>
            </a:r>
            <a:r>
              <a:rPr lang="en-IN" dirty="0" smtClean="0">
                <a:hlinkClick r:id="rId4"/>
              </a:rPr>
              <a:t> </a:t>
            </a:r>
            <a:r>
              <a:rPr lang="en-IN" dirty="0" err="1" smtClean="0">
                <a:hlinkClick r:id="rId4"/>
              </a:rPr>
              <a:t>Ostojic</a:t>
            </a:r>
            <a:r>
              <a:rPr lang="en-IN" dirty="0" smtClean="0">
                <a:solidFill>
                  <a:srgbClr val="0070C0"/>
                </a:solidFill>
              </a:rPr>
              <a:t>, </a:t>
            </a:r>
            <a:r>
              <a:rPr lang="en-IN" dirty="0" err="1" smtClean="0">
                <a:solidFill>
                  <a:srgbClr val="0070C0"/>
                </a:solidFill>
              </a:rPr>
              <a:t>Physica</a:t>
            </a:r>
            <a:r>
              <a:rPr lang="en-IN" dirty="0" smtClean="0">
                <a:solidFill>
                  <a:srgbClr val="0070C0"/>
                </a:solidFill>
              </a:rPr>
              <a:t> A, 318 (2003) ]</a:t>
            </a:r>
            <a:endParaRPr lang="en-IN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639" y="1609566"/>
            <a:ext cx="3093130" cy="338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4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00856" y="188640"/>
            <a:ext cx="8077200" cy="455712"/>
          </a:xfrm>
        </p:spPr>
        <p:txBody>
          <a:bodyPr>
            <a:noAutofit/>
          </a:bodyPr>
          <a:lstStyle/>
          <a:p>
            <a:r>
              <a:rPr lang="en-IN" sz="2400" dirty="0" smtClean="0"/>
              <a:t>The Apollonian circle packing problem</a:t>
            </a:r>
            <a:endParaRPr lang="en-IN" sz="2400" dirty="0"/>
          </a:p>
        </p:txBody>
      </p:sp>
      <p:sp>
        <p:nvSpPr>
          <p:cNvPr id="7" name="Arc 6"/>
          <p:cNvSpPr/>
          <p:nvPr/>
        </p:nvSpPr>
        <p:spPr>
          <a:xfrm rot="10800000">
            <a:off x="2717744" y="-2656655"/>
            <a:ext cx="9449451" cy="8980897"/>
          </a:xfrm>
          <a:prstGeom prst="arc">
            <a:avLst>
              <a:gd name="adj1" fmla="val 17961322"/>
              <a:gd name="adj2" fmla="val 215979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Arc 7"/>
          <p:cNvSpPr/>
          <p:nvPr/>
        </p:nvSpPr>
        <p:spPr>
          <a:xfrm rot="5400000">
            <a:off x="-7070572" y="-3299955"/>
            <a:ext cx="9865096" cy="9711536"/>
          </a:xfrm>
          <a:prstGeom prst="arc">
            <a:avLst>
              <a:gd name="adj1" fmla="val 16371475"/>
              <a:gd name="adj2" fmla="val 1983857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" name="Arc 8"/>
          <p:cNvSpPr/>
          <p:nvPr/>
        </p:nvSpPr>
        <p:spPr>
          <a:xfrm rot="19016329">
            <a:off x="-3155084" y="5449407"/>
            <a:ext cx="11181493" cy="10393056"/>
          </a:xfrm>
          <a:prstGeom prst="arc">
            <a:avLst>
              <a:gd name="adj1" fmla="val 17279883"/>
              <a:gd name="adj2" fmla="val 2064134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Oval 9"/>
          <p:cNvSpPr/>
          <p:nvPr/>
        </p:nvSpPr>
        <p:spPr>
          <a:xfrm>
            <a:off x="1935200" y="3689698"/>
            <a:ext cx="1518018" cy="1586285"/>
          </a:xfrm>
          <a:prstGeom prst="ellipse">
            <a:avLst/>
          </a:prstGeom>
          <a:noFill/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" name="Group 1"/>
          <p:cNvGrpSpPr/>
          <p:nvPr/>
        </p:nvGrpSpPr>
        <p:grpSpPr>
          <a:xfrm>
            <a:off x="1427920" y="3108222"/>
            <a:ext cx="2535112" cy="2232947"/>
            <a:chOff x="1427920" y="3108222"/>
            <a:chExt cx="2535112" cy="2232947"/>
          </a:xfrm>
        </p:grpSpPr>
        <p:sp>
          <p:nvSpPr>
            <p:cNvPr id="11" name="Oval 10"/>
            <p:cNvSpPr/>
            <p:nvPr/>
          </p:nvSpPr>
          <p:spPr>
            <a:xfrm>
              <a:off x="2391672" y="3108222"/>
              <a:ext cx="605073" cy="581476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3323162" y="4704951"/>
              <a:ext cx="639870" cy="602363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1427920" y="4720331"/>
              <a:ext cx="648072" cy="620838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161064" y="2812159"/>
            <a:ext cx="3078392" cy="2625141"/>
            <a:chOff x="1161064" y="2812159"/>
            <a:chExt cx="3078392" cy="2625141"/>
          </a:xfrm>
        </p:grpSpPr>
        <p:sp>
          <p:nvSpPr>
            <p:cNvPr id="14" name="Oval 13"/>
            <p:cNvSpPr/>
            <p:nvPr/>
          </p:nvSpPr>
          <p:spPr>
            <a:xfrm>
              <a:off x="2916257" y="3554416"/>
              <a:ext cx="196338" cy="203922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5" name="Oval 14"/>
            <p:cNvSpPr/>
            <p:nvPr/>
          </p:nvSpPr>
          <p:spPr>
            <a:xfrm flipV="1">
              <a:off x="2535131" y="2812159"/>
              <a:ext cx="314729" cy="292268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2264743" y="3549185"/>
              <a:ext cx="196338" cy="203922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7" name="Oval 16"/>
            <p:cNvSpPr/>
            <p:nvPr/>
          </p:nvSpPr>
          <p:spPr>
            <a:xfrm flipV="1">
              <a:off x="3911396" y="5048200"/>
              <a:ext cx="328060" cy="360041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9" name="Oval 18"/>
            <p:cNvSpPr/>
            <p:nvPr/>
          </p:nvSpPr>
          <p:spPr>
            <a:xfrm flipV="1">
              <a:off x="1161064" y="5077259"/>
              <a:ext cx="328060" cy="360041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0" name="Oval 19"/>
            <p:cNvSpPr/>
            <p:nvPr/>
          </p:nvSpPr>
          <p:spPr>
            <a:xfrm flipV="1">
              <a:off x="3453218" y="4474456"/>
              <a:ext cx="205877" cy="216024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1" name="Oval 20"/>
            <p:cNvSpPr/>
            <p:nvPr/>
          </p:nvSpPr>
          <p:spPr>
            <a:xfrm flipV="1">
              <a:off x="3159336" y="5058324"/>
              <a:ext cx="205877" cy="216024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2" name="Oval 21"/>
            <p:cNvSpPr/>
            <p:nvPr/>
          </p:nvSpPr>
          <p:spPr>
            <a:xfrm flipV="1">
              <a:off x="2058866" y="5074133"/>
              <a:ext cx="205877" cy="216024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3" name="Oval 22"/>
            <p:cNvSpPr/>
            <p:nvPr/>
          </p:nvSpPr>
          <p:spPr>
            <a:xfrm flipV="1">
              <a:off x="1723687" y="4500389"/>
              <a:ext cx="205877" cy="216024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239456" y="1412776"/>
                <a:ext cx="3906134" cy="2221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 smtClean="0"/>
                  <a:t>For each circle</a:t>
                </a:r>
              </a:p>
              <a:p>
                <a:endParaRPr lang="en-IN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IN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IN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IN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I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IN" b="0" i="1" smtClean="0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IN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IN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I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IN" b="0" i="1" smtClean="0">
                                  <a:latin typeface="Cambria Math"/>
                                </a:rPr>
                                <m:t>𝑐</m:t>
                              </m:r>
                              <m:r>
                                <a:rPr lang="en-IN" b="0" i="1" smtClean="0">
                                  <a:latin typeface="Cambria Math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I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N" dirty="0" smtClean="0"/>
              </a:p>
              <a:p>
                <a:endParaRPr lang="en-IN" dirty="0"/>
              </a:p>
              <a:p>
                <a:r>
                  <a:rPr lang="en-IN" dirty="0" smtClean="0"/>
                  <a:t>Associate a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/>
                      </a:rPr>
                      <m:t>2×2</m:t>
                    </m:r>
                  </m:oMath>
                </a14:m>
                <a:r>
                  <a:rPr lang="en-IN" dirty="0" smtClean="0"/>
                  <a:t> real symmetric matrix</a:t>
                </a:r>
              </a:p>
              <a:p>
                <a:endParaRPr lang="en-IN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𝑏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𝑐</m:t>
                          </m:r>
                        </m:e>
                      </m:d>
                      <m:r>
                        <a:rPr lang="en-IN" b="0" i="1" smtClean="0">
                          <a:latin typeface="Cambria Math"/>
                        </a:rPr>
                        <m:t>≡</m:t>
                      </m:r>
                      <m:d>
                        <m:d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IN" b="0" i="1" smtClean="0">
                                    <a:latin typeface="Cambria Math"/>
                                  </a:rPr>
                                  <m:t>𝑐</m:t>
                                </m:r>
                                <m:r>
                                  <a:rPr lang="en-IN" b="0" i="1" smtClean="0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IN" b="0" i="1" smtClean="0">
                                    <a:latin typeface="Cambria Math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IN" b="0" i="1" smtClean="0">
                                    <a:latin typeface="Cambria Math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n-IN" b="0" i="1" smtClean="0">
                                    <a:latin typeface="Cambria Math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en-IN" b="0" i="1" smtClean="0">
                                    <a:latin typeface="Cambria Math"/>
                                  </a:rPr>
                                  <m:t>𝑐</m:t>
                                </m:r>
                                <m:r>
                                  <a:rPr lang="en-IN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IN" b="0" i="1" smtClean="0">
                                    <a:latin typeface="Cambria Math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IN" dirty="0" smtClean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9456" y="1412776"/>
                <a:ext cx="3906134" cy="2221827"/>
              </a:xfrm>
              <a:prstGeom prst="rect">
                <a:avLst/>
              </a:prstGeom>
              <a:blipFill rotWithShape="1">
                <a:blip r:embed="rId2"/>
                <a:stretch>
                  <a:fillRect l="-1248" t="-1374" r="-62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56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88" y="1484783"/>
            <a:ext cx="5323362" cy="51841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/>
              <p14:cNvContentPartPr/>
              <p14:nvPr/>
            </p14:nvContentPartPr>
            <p14:xfrm>
              <a:off x="2784045" y="1830600"/>
              <a:ext cx="1223640" cy="10360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685" y="1821240"/>
                <a:ext cx="1242360" cy="10548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383704"/>
          </a:xfrm>
        </p:spPr>
        <p:txBody>
          <a:bodyPr>
            <a:noAutofit/>
          </a:bodyPr>
          <a:lstStyle/>
          <a:p>
            <a:r>
              <a:rPr lang="en-IN" sz="2000" dirty="0" smtClean="0"/>
              <a:t>Back to the square lattice pattern</a:t>
            </a:r>
            <a:endParaRPr lang="en-IN" sz="20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4007684" y="476360"/>
            <a:ext cx="4397554" cy="4748470"/>
            <a:chOff x="4741264" y="1"/>
            <a:chExt cx="4397554" cy="474847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786054" y="395706"/>
              <a:ext cx="4748470" cy="3957059"/>
            </a:xfrm>
            <a:prstGeom prst="rect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/>
                <p14:cNvContentPartPr/>
                <p14:nvPr/>
              </p14:nvContentPartPr>
              <p14:xfrm>
                <a:off x="4741264" y="1354242"/>
                <a:ext cx="348292" cy="302256"/>
              </p14:xfrm>
            </p:contentPart>
          </mc:Choice>
          <mc:Fallback xmlns="">
            <p:pic>
              <p:nvPicPr>
                <p:cNvPr id="14" name="Ink 13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731899" y="1344886"/>
                  <a:ext cx="367021" cy="320967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26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" y="1473107"/>
            <a:ext cx="4748470" cy="39570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2339" y="1211497"/>
            <a:ext cx="52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>
                <a:solidFill>
                  <a:srgbClr val="FF0000"/>
                </a:solidFill>
              </a:rPr>
              <a:t>x</a:t>
            </a:r>
            <a:r>
              <a:rPr lang="en-IN" sz="2800" dirty="0" smtClean="0">
                <a:solidFill>
                  <a:srgbClr val="FF0000"/>
                </a:solidFill>
              </a:rPr>
              <a:t>1</a:t>
            </a:r>
            <a:endParaRPr lang="en-IN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57813" y="4559938"/>
            <a:ext cx="52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 smtClean="0">
                <a:solidFill>
                  <a:srgbClr val="FF0000"/>
                </a:solidFill>
              </a:rPr>
              <a:t>x2</a:t>
            </a:r>
            <a:endParaRPr lang="en-IN" sz="4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65700" y="4725144"/>
            <a:ext cx="52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 smtClean="0">
                <a:solidFill>
                  <a:srgbClr val="FF0000"/>
                </a:solidFill>
              </a:rPr>
              <a:t>x3</a:t>
            </a:r>
            <a:endParaRPr lang="en-IN" sz="4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1886" y="2034426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07904" y="2784370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smtClean="0">
                <a:solidFill>
                  <a:srgbClr val="FF0000"/>
                </a:solidFill>
              </a:rPr>
              <a:t>A</a:t>
            </a:r>
            <a:endParaRPr lang="en-IN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848" y="5083158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89346" y="1383445"/>
            <a:ext cx="3676025" cy="424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316416" y="2302342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smtClean="0">
                <a:solidFill>
                  <a:srgbClr val="FF0000"/>
                </a:solidFill>
              </a:rPr>
              <a:t>A</a:t>
            </a:r>
            <a:endParaRPr lang="en-IN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08104" y="2168420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37242" y="5606378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65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355884" y="6309320"/>
            <a:ext cx="4864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0070C0"/>
                </a:solidFill>
              </a:rPr>
              <a:t>[Ref: Levine, Pegden and </a:t>
            </a:r>
            <a:r>
              <a:rPr lang="en-IN" dirty="0" smtClean="0">
                <a:solidFill>
                  <a:srgbClr val="0070C0"/>
                </a:solidFill>
              </a:rPr>
              <a:t>Smart, arXiv:1208.4839 ]</a:t>
            </a:r>
            <a:endParaRPr lang="en-I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34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-2772816" y="-2093662"/>
            <a:ext cx="17434196" cy="17487163"/>
            <a:chOff x="-3627368" y="-3654716"/>
            <a:chExt cx="19160987" cy="19219198"/>
          </a:xfrm>
        </p:grpSpPr>
        <p:sp>
          <p:nvSpPr>
            <p:cNvPr id="7" name="Arc 6"/>
            <p:cNvSpPr/>
            <p:nvPr/>
          </p:nvSpPr>
          <p:spPr>
            <a:xfrm rot="10800000">
              <a:off x="6084168" y="-2934636"/>
              <a:ext cx="9449451" cy="8980897"/>
            </a:xfrm>
            <a:prstGeom prst="arc">
              <a:avLst>
                <a:gd name="adj1" fmla="val 17961322"/>
                <a:gd name="adj2" fmla="val 2159793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8" name="Arc 7"/>
            <p:cNvSpPr/>
            <p:nvPr/>
          </p:nvSpPr>
          <p:spPr>
            <a:xfrm rot="5400000">
              <a:off x="-3704148" y="-3577936"/>
              <a:ext cx="9865096" cy="9711536"/>
            </a:xfrm>
            <a:prstGeom prst="arc">
              <a:avLst>
                <a:gd name="adj1" fmla="val 16371475"/>
                <a:gd name="adj2" fmla="val 1983857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" name="Arc 8"/>
            <p:cNvSpPr/>
            <p:nvPr/>
          </p:nvSpPr>
          <p:spPr>
            <a:xfrm rot="19016329">
              <a:off x="211340" y="5171426"/>
              <a:ext cx="11181493" cy="10393056"/>
            </a:xfrm>
            <a:prstGeom prst="arc">
              <a:avLst>
                <a:gd name="adj1" fmla="val 17279883"/>
                <a:gd name="adj2" fmla="val 2064134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5301624" y="3411717"/>
              <a:ext cx="1518018" cy="1586285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5758096" y="2830241"/>
              <a:ext cx="605073" cy="581476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6689586" y="4426970"/>
              <a:ext cx="639870" cy="602363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4794344" y="4442350"/>
              <a:ext cx="648072" cy="620838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6282681" y="3276435"/>
              <a:ext cx="196338" cy="203922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5" name="Oval 14"/>
            <p:cNvSpPr/>
            <p:nvPr/>
          </p:nvSpPr>
          <p:spPr>
            <a:xfrm flipV="1">
              <a:off x="5901555" y="2534178"/>
              <a:ext cx="314729" cy="292268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5631167" y="3271204"/>
              <a:ext cx="196338" cy="203922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7" name="Oval 16"/>
            <p:cNvSpPr/>
            <p:nvPr/>
          </p:nvSpPr>
          <p:spPr>
            <a:xfrm flipV="1">
              <a:off x="7277820" y="4770219"/>
              <a:ext cx="328060" cy="360041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9" name="Oval 18"/>
            <p:cNvSpPr/>
            <p:nvPr/>
          </p:nvSpPr>
          <p:spPr>
            <a:xfrm flipV="1">
              <a:off x="4527488" y="4799278"/>
              <a:ext cx="328060" cy="360041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0" name="Oval 19"/>
            <p:cNvSpPr/>
            <p:nvPr/>
          </p:nvSpPr>
          <p:spPr>
            <a:xfrm flipV="1">
              <a:off x="6819642" y="4196475"/>
              <a:ext cx="205877" cy="216024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1" name="Oval 20"/>
            <p:cNvSpPr/>
            <p:nvPr/>
          </p:nvSpPr>
          <p:spPr>
            <a:xfrm flipV="1">
              <a:off x="6525760" y="4780343"/>
              <a:ext cx="205877" cy="216024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2" name="Oval 21"/>
            <p:cNvSpPr/>
            <p:nvPr/>
          </p:nvSpPr>
          <p:spPr>
            <a:xfrm flipV="1">
              <a:off x="5425290" y="4796152"/>
              <a:ext cx="205877" cy="216024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3" name="Oval 22"/>
            <p:cNvSpPr/>
            <p:nvPr/>
          </p:nvSpPr>
          <p:spPr>
            <a:xfrm flipV="1">
              <a:off x="5090111" y="4222408"/>
              <a:ext cx="205877" cy="216024"/>
            </a:xfrm>
            <a:prstGeom prst="ellipse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4194" y="196580"/>
            <a:ext cx="3676025" cy="424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7904" y="134076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5576" y="13407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95736" y="458112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B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95736" y="2462626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D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63637" y="1309845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E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29857" y="292711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63674" y="2927116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G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98842" y="439839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08665" y="442227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C</a:t>
            </a:r>
            <a:endParaRPr lang="en-IN" dirty="0"/>
          </a:p>
        </p:txBody>
      </p:sp>
      <p:sp>
        <p:nvSpPr>
          <p:cNvPr id="34" name="TextBox 33"/>
          <p:cNvSpPr txBox="1"/>
          <p:nvPr/>
        </p:nvSpPr>
        <p:spPr>
          <a:xfrm>
            <a:off x="6183725" y="609329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B</a:t>
            </a:r>
            <a:endParaRPr lang="en-IN" dirty="0"/>
          </a:p>
        </p:txBody>
      </p:sp>
      <p:sp>
        <p:nvSpPr>
          <p:cNvPr id="35" name="TextBox 34"/>
          <p:cNvSpPr txBox="1"/>
          <p:nvPr/>
        </p:nvSpPr>
        <p:spPr>
          <a:xfrm>
            <a:off x="5866094" y="4865313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D</a:t>
            </a:r>
            <a:endParaRPr lang="en-IN" dirty="0"/>
          </a:p>
        </p:txBody>
      </p:sp>
      <p:sp>
        <p:nvSpPr>
          <p:cNvPr id="36" name="TextBox 35"/>
          <p:cNvSpPr txBox="1"/>
          <p:nvPr/>
        </p:nvSpPr>
        <p:spPr>
          <a:xfrm>
            <a:off x="5893663" y="388674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E</a:t>
            </a:r>
            <a:endParaRPr lang="en-IN" dirty="0"/>
          </a:p>
        </p:txBody>
      </p:sp>
      <p:sp>
        <p:nvSpPr>
          <p:cNvPr id="37" name="TextBox 36"/>
          <p:cNvSpPr txBox="1"/>
          <p:nvPr/>
        </p:nvSpPr>
        <p:spPr>
          <a:xfrm>
            <a:off x="6760243" y="5324559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F</a:t>
            </a:r>
            <a:endParaRPr lang="en-IN" dirty="0"/>
          </a:p>
        </p:txBody>
      </p:sp>
      <p:sp>
        <p:nvSpPr>
          <p:cNvPr id="38" name="TextBox 37"/>
          <p:cNvSpPr txBox="1"/>
          <p:nvPr/>
        </p:nvSpPr>
        <p:spPr>
          <a:xfrm>
            <a:off x="5020954" y="5371474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G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475517" y="620688"/>
                <a:ext cx="4128931" cy="1441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 smtClean="0"/>
                  <a:t>The rescaled toppling function are piece-wise quadratic, and related to the circles as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/>
                        </a:rPr>
                        <m:t>𝜙</m:t>
                      </m:r>
                      <m:d>
                        <m:d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I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IN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b="0" i="1" smtClean="0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IN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IN" b="0" i="1" smtClean="0">
                          <a:latin typeface="Cambria Math"/>
                        </a:rPr>
                        <m:t>𝑀</m:t>
                      </m:r>
                      <m:r>
                        <a:rPr lang="en-IN" b="0" i="1" smtClean="0">
                          <a:latin typeface="Cambria Math"/>
                        </a:rPr>
                        <m:t> </m:t>
                      </m:r>
                      <m:r>
                        <a:rPr lang="en-IN" b="0" i="1" smtClean="0">
                          <a:latin typeface="Cambria Math"/>
                        </a:rPr>
                        <m:t>𝑟</m:t>
                      </m:r>
                      <m:r>
                        <a:rPr lang="en-IN" b="0" i="1" smtClean="0">
                          <a:latin typeface="Cambria Math"/>
                        </a:rPr>
                        <m:t>+</m:t>
                      </m:r>
                      <m:r>
                        <a:rPr lang="en-IN" b="0" i="1" smtClean="0">
                          <a:latin typeface="Cambria Math"/>
                        </a:rPr>
                        <m:t>𝐷𝑟</m:t>
                      </m:r>
                      <m:r>
                        <a:rPr lang="en-IN" b="0" i="1" smtClean="0">
                          <a:latin typeface="Cambria Math"/>
                        </a:rPr>
                        <m:t>+</m:t>
                      </m:r>
                      <m:r>
                        <a:rPr lang="en-IN" b="0" i="1" smtClean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IN" dirty="0" smtClean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517" y="620688"/>
                <a:ext cx="4128931" cy="1441933"/>
              </a:xfrm>
              <a:prstGeom prst="rect">
                <a:avLst/>
              </a:prstGeom>
              <a:blipFill rotWithShape="1">
                <a:blip r:embed="rId4"/>
                <a:stretch>
                  <a:fillRect l="-1182" t="-211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3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 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67544" y="404664"/>
                <a:ext cx="7776864" cy="1643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 smtClean="0">
                    <a:solidFill>
                      <a:srgbClr val="FF0000"/>
                    </a:solidFill>
                  </a:rPr>
                  <a:t>Conjecture</a:t>
                </a:r>
                <a:r>
                  <a:rPr lang="en-IN" dirty="0" smtClean="0"/>
                  <a:t>: Let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/>
                      </a:rPr>
                      <m:t>𝜓</m:t>
                    </m:r>
                    <m:d>
                      <m:dPr>
                        <m:ctrlPr>
                          <a:rPr lang="en-IN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/>
                          </a:rPr>
                          <m:t>𝜉</m:t>
                        </m:r>
                        <m:r>
                          <a:rPr lang="en-IN" b="0" i="1" smtClean="0">
                            <a:latin typeface="Cambria Math"/>
                          </a:rPr>
                          <m:t>,</m:t>
                        </m:r>
                        <m:r>
                          <a:rPr lang="en-IN" b="0" i="1" smtClean="0">
                            <a:latin typeface="Cambria Math"/>
                          </a:rPr>
                          <m:t>𝜂</m:t>
                        </m:r>
                      </m:e>
                    </m:d>
                    <m:r>
                      <a:rPr lang="en-IN" b="0" i="1" smtClean="0"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en-IN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IN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IN" b="0" i="1" smtClean="0">
                            <a:latin typeface="Cambria Math"/>
                          </a:rPr>
                          <m:t>2</m:t>
                        </m:r>
                        <m:r>
                          <a:rPr lang="en-IN" b="0" i="1" smtClean="0">
                            <a:latin typeface="Cambria Math"/>
                          </a:rPr>
                          <m:t>𝜋</m:t>
                        </m:r>
                      </m:den>
                    </m:f>
                    <m:func>
                      <m:funcPr>
                        <m:ctrlPr>
                          <a:rPr lang="en-IN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IN" b="0" i="0" smtClean="0">
                            <a:latin typeface="Cambria Math"/>
                          </a:rPr>
                          <m:t>log</m:t>
                        </m:r>
                      </m:fName>
                      <m:e>
                        <m:r>
                          <a:rPr lang="en-IN" b="0" i="1" smtClean="0">
                            <a:latin typeface="Cambria Math"/>
                          </a:rPr>
                          <m:t>(</m:t>
                        </m:r>
                        <m:sSup>
                          <m:sSupPr>
                            <m:ctrlPr>
                              <a:rPr lang="en-IN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IN" b="0" i="1" smtClean="0">
                                <a:latin typeface="Cambria Math"/>
                              </a:rPr>
                              <m:t>𝜉</m:t>
                            </m:r>
                          </m:e>
                          <m:sup>
                            <m:r>
                              <a:rPr lang="en-IN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IN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IN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IN" b="0" i="1" smtClean="0">
                                <a:latin typeface="Cambria Math"/>
                              </a:rPr>
                              <m:t>𝜂</m:t>
                            </m:r>
                          </m:e>
                          <m:sup>
                            <m:r>
                              <a:rPr lang="en-IN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IN" b="0" i="1" smtClean="0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r>
                  <a:rPr lang="en-IN" dirty="0" smtClean="0"/>
                  <a:t> and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/>
                      </a:rPr>
                      <m:t> </m:t>
                    </m:r>
                    <m:r>
                      <a:rPr lang="en-IN" b="0" i="1" smtClean="0">
                        <a:latin typeface="Cambria Math"/>
                      </a:rPr>
                      <m:t>𝜔</m:t>
                    </m:r>
                    <m:r>
                      <a:rPr lang="en-IN" b="0" i="1" smtClean="0">
                        <a:latin typeface="Cambria Math"/>
                      </a:rPr>
                      <m:t>∈</m:t>
                    </m:r>
                    <m:r>
                      <a:rPr lang="en-IN" b="0" i="1" smtClean="0">
                        <a:latin typeface="Cambria Math"/>
                      </a:rPr>
                      <m:t>𝐶</m:t>
                    </m:r>
                    <m:r>
                      <a:rPr lang="en-IN" b="0" i="1" smtClean="0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IN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IN" b="0" i="1" smtClean="0">
                            <a:latin typeface="Cambria Math"/>
                          </a:rPr>
                          <m:t>R</m:t>
                        </m:r>
                      </m:e>
                      <m:sup>
                        <m:r>
                          <a:rPr lang="en-IN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IN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IN" dirty="0" smtClean="0"/>
                  <a:t>, then the asymptotic rescaled toppling function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/>
                        </a:rPr>
                        <m:t>𝜙</m:t>
                      </m:r>
                      <m:r>
                        <a:rPr lang="en-IN" b="0" i="1" smtClean="0">
                          <a:latin typeface="Cambria Math"/>
                        </a:rPr>
                        <m:t>=</m:t>
                      </m:r>
                      <m:r>
                        <a:rPr lang="en-IN" b="0" i="1" smtClean="0">
                          <a:latin typeface="Cambria Math"/>
                        </a:rPr>
                        <m:t>𝜓</m:t>
                      </m:r>
                      <m:r>
                        <a:rPr lang="en-IN" b="0" i="1" smtClean="0">
                          <a:latin typeface="Cambria Math"/>
                        </a:rPr>
                        <m:t>+</m:t>
                      </m:r>
                      <m:r>
                        <a:rPr lang="en-IN" b="0" i="1" smtClean="0">
                          <a:latin typeface="Cambria Math"/>
                        </a:rPr>
                        <m:t>𝑚𝑖𝑛</m:t>
                      </m:r>
                      <m:d>
                        <m:dPr>
                          <m:begChr m:val="{"/>
                          <m:endChr m:val="}"/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latin typeface="Cambria Math"/>
                            </a:rPr>
                            <m:t>𝜔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 | 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𝜔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𝜓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≥0 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𝑎𝑛𝑑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 </m:t>
                          </m:r>
                          <m:sSup>
                            <m:sSup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IN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IN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IN" b="0" i="1" smtClean="0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IN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IN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  <m:r>
                            <a:rPr lang="en-IN" b="0" i="1" smtClean="0">
                              <a:latin typeface="Cambria Math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IN" b="0" i="0" smtClean="0">
                                  <a:latin typeface="Cambria Math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IN" b="0" i="1" smtClean="0">
                                  <a:latin typeface="Cambria Math"/>
                                </a:rPr>
                                <m:t>↓</m:t>
                              </m:r>
                            </m:sup>
                          </m:sSup>
                        </m:e>
                      </m:d>
                      <m:r>
                        <a:rPr lang="en-IN" b="0" i="1" smtClean="0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IN" dirty="0" smtClean="0"/>
              </a:p>
              <a:p>
                <a:r>
                  <a:rPr lang="en-IN" dirty="0" smtClean="0"/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IN" b="0" i="0" smtClean="0">
                            <a:latin typeface="Cambria Math"/>
                          </a:rPr>
                          <m:t>Γ</m:t>
                        </m:r>
                      </m:e>
                      <m:sup>
                        <m:r>
                          <a:rPr lang="en-IN" b="0" i="1" smtClean="0">
                            <a:latin typeface="Cambria Math"/>
                          </a:rPr>
                          <m:t>↓</m:t>
                        </m:r>
                      </m:sup>
                    </m:sSup>
                  </m:oMath>
                </a14:m>
                <a:r>
                  <a:rPr lang="en-IN" dirty="0" smtClean="0"/>
                  <a:t> is the union of downward cones whose peaks are the set of matrices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b="0" i="0" smtClean="0">
                        <a:latin typeface="Cambria Math"/>
                      </a:rPr>
                      <m:t>Γ</m:t>
                    </m:r>
                  </m:oMath>
                </a14:m>
                <a:r>
                  <a:rPr lang="en-IN" dirty="0" smtClean="0"/>
                  <a:t> from the Apollonian band packing. </a:t>
                </a:r>
                <a:endParaRPr lang="en-IN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04664"/>
                <a:ext cx="7776864" cy="1643335"/>
              </a:xfrm>
              <a:prstGeom prst="rect">
                <a:avLst/>
              </a:prstGeom>
              <a:blipFill rotWithShape="1">
                <a:blip r:embed="rId3"/>
                <a:stretch>
                  <a:fillRect l="-706" b="-481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67544" y="1998805"/>
                <a:ext cx="36327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 smtClean="0"/>
                  <a:t>The density is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/>
                      </a:rPr>
                      <m:t>𝜌</m:t>
                    </m:r>
                    <m:r>
                      <a:rPr lang="en-IN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IN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IN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IN" b="0" i="1" smtClean="0">
                        <a:latin typeface="Cambria Math"/>
                      </a:rPr>
                      <m:t>+</m:t>
                    </m:r>
                    <m:r>
                      <a:rPr lang="en-IN" b="0" i="1" smtClean="0">
                        <a:latin typeface="Cambria Math"/>
                      </a:rPr>
                      <m:t>𝛿</m:t>
                    </m:r>
                    <m:r>
                      <a:rPr lang="en-IN" b="0" i="1" smtClean="0">
                        <a:latin typeface="Cambria Math"/>
                      </a:rPr>
                      <m:t>(</m:t>
                    </m:r>
                    <m:r>
                      <a:rPr lang="en-IN" b="0" i="1" smtClean="0">
                        <a:latin typeface="Cambria Math"/>
                      </a:rPr>
                      <m:t>𝑟</m:t>
                    </m:r>
                    <m:r>
                      <a:rPr lang="en-IN" b="0" i="1" smtClean="0">
                        <a:latin typeface="Cambria Math"/>
                      </a:rPr>
                      <m:t>)+</m:t>
                    </m:r>
                    <m:sSup>
                      <m:sSupPr>
                        <m:ctrlPr>
                          <a:rPr lang="en-IN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IN" b="0" i="0" smtClean="0">
                            <a:latin typeface="Cambria Math"/>
                          </a:rPr>
                          <m:t>𝛻</m:t>
                        </m:r>
                      </m:e>
                      <m:sup>
                        <m:r>
                          <a:rPr lang="en-IN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IN" b="0" i="1" smtClean="0">
                        <a:latin typeface="Cambria Math"/>
                      </a:rPr>
                      <m:t>𝜙</m:t>
                    </m:r>
                  </m:oMath>
                </a14:m>
                <a:r>
                  <a:rPr lang="en-IN" dirty="0" smtClean="0"/>
                  <a:t> </a:t>
                </a:r>
                <a:endParaRPr lang="en-IN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998805"/>
                <a:ext cx="3632726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510" t="-8333" b="-2666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7" y="2996952"/>
            <a:ext cx="3672408" cy="36724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7904" y="2423355"/>
            <a:ext cx="4864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0070C0"/>
                </a:solidFill>
              </a:rPr>
              <a:t>[Ref: Levine, Pegden and </a:t>
            </a:r>
            <a:r>
              <a:rPr lang="en-IN" dirty="0" smtClean="0">
                <a:solidFill>
                  <a:srgbClr val="0070C0"/>
                </a:solidFill>
              </a:rPr>
              <a:t>Smart, arXiv:1208.4839 ]</a:t>
            </a:r>
            <a:endParaRPr lang="en-IN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860032" y="3212976"/>
                <a:ext cx="3600400" cy="2891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 smtClean="0"/>
                  <a:t>What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IN" b="0" i="0" smtClean="0">
                            <a:latin typeface="Cambria Math"/>
                          </a:rPr>
                          <m:t>Γ</m:t>
                        </m:r>
                      </m:e>
                      <m:sup>
                        <m:r>
                          <a:rPr lang="en-IN" b="0" i="1" smtClean="0">
                            <a:latin typeface="Cambria Math"/>
                          </a:rPr>
                          <m:t>↓</m:t>
                        </m:r>
                      </m:sup>
                    </m:sSup>
                  </m:oMath>
                </a14:m>
                <a:r>
                  <a:rPr lang="en-IN" dirty="0" smtClean="0"/>
                  <a:t>?</a:t>
                </a:r>
              </a:p>
              <a:p>
                <a:endParaRPr lang="en-IN" dirty="0" smtClean="0"/>
              </a:p>
              <a:p>
                <a:r>
                  <a:rPr lang="en-IN" dirty="0" smtClean="0"/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b="0" i="0" smtClean="0">
                        <a:latin typeface="Cambria Math"/>
                      </a:rPr>
                      <m:t>Γ</m:t>
                    </m:r>
                  </m:oMath>
                </a14:m>
                <a:r>
                  <a:rPr lang="en-IN" dirty="0" smtClean="0"/>
                  <a:t> be the set of matrices from the band packing.</a:t>
                </a:r>
              </a:p>
              <a:p>
                <a:endParaRPr lang="en-IN" dirty="0"/>
              </a:p>
              <a:p>
                <a:r>
                  <a:rPr lang="en-IN" dirty="0" smtClean="0"/>
                  <a:t>Let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/>
                      </a:rPr>
                      <m:t>𝐴</m:t>
                    </m:r>
                  </m:oMath>
                </a14:m>
                <a:r>
                  <a:rPr lang="en-IN" dirty="0" smtClean="0"/>
                  <a:t> and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/>
                      </a:rPr>
                      <m:t>𝐵</m:t>
                    </m:r>
                    <m:r>
                      <a:rPr lang="en-IN" b="0" i="1" smtClean="0">
                        <a:latin typeface="Cambria Math"/>
                      </a:rPr>
                      <m:t>∈</m:t>
                    </m:r>
                    <m:sSub>
                      <m:sSubPr>
                        <m:ctrlPr>
                          <a:rPr lang="en-IN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IN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dirty="0" smtClean="0"/>
                  <a:t> . We say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/>
                      </a:rPr>
                      <m:t>𝐵</m:t>
                    </m:r>
                    <m:r>
                      <a:rPr lang="en-IN" b="0" i="1" smtClean="0">
                        <a:latin typeface="Cambria Math"/>
                      </a:rPr>
                      <m:t>≤</m:t>
                    </m:r>
                    <m:r>
                      <a:rPr lang="en-IN" b="0" i="1" smtClean="0">
                        <a:latin typeface="Cambria Math"/>
                      </a:rPr>
                      <m:t>𝐴</m:t>
                    </m:r>
                    <m:r>
                      <a:rPr lang="en-IN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IN" dirty="0" smtClean="0"/>
                  <a:t> if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/>
                      </a:rPr>
                      <m:t>𝐴</m:t>
                    </m:r>
                    <m:r>
                      <a:rPr lang="en-IN" b="0" i="1" smtClean="0">
                        <a:latin typeface="Cambria Math"/>
                      </a:rPr>
                      <m:t>−</m:t>
                    </m:r>
                    <m:r>
                      <a:rPr lang="en-IN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en-IN" dirty="0" smtClean="0"/>
                  <a:t> is non-negative definite.</a:t>
                </a:r>
              </a:p>
              <a:p>
                <a:endParaRPr lang="en-IN" dirty="0"/>
              </a:p>
              <a:p>
                <a:r>
                  <a:rPr lang="en-IN" dirty="0" smtClean="0"/>
                  <a:t>Then</a:t>
                </a:r>
              </a:p>
              <a:p>
                <a:r>
                  <a:rPr lang="en-IN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IN" b="0" i="0" smtClean="0">
                            <a:latin typeface="Cambria Math"/>
                          </a:rPr>
                          <m:t>Γ</m:t>
                        </m:r>
                      </m:e>
                      <m:sup>
                        <m:r>
                          <a:rPr lang="en-IN" b="0" i="1" smtClean="0">
                            <a:latin typeface="Cambria Math"/>
                          </a:rPr>
                          <m:t>↓</m:t>
                        </m:r>
                      </m:sup>
                    </m:sSup>
                    <m:r>
                      <a:rPr lang="en-IN" b="0" i="1" smtClean="0">
                        <a:latin typeface="Cambria Math"/>
                      </a:rPr>
                      <m:t>≔{</m:t>
                    </m:r>
                    <m:r>
                      <a:rPr lang="en-IN" b="0" i="1" smtClean="0">
                        <a:latin typeface="Cambria Math"/>
                      </a:rPr>
                      <m:t>𝐵</m:t>
                    </m:r>
                    <m:r>
                      <a:rPr lang="en-IN" b="0" i="1" smtClean="0">
                        <a:latin typeface="Cambria Math"/>
                      </a:rPr>
                      <m:t>|</m:t>
                    </m:r>
                    <m:r>
                      <a:rPr lang="en-IN" b="0" i="1" smtClean="0">
                        <a:latin typeface="Cambria Math"/>
                      </a:rPr>
                      <m:t>𝐵</m:t>
                    </m:r>
                    <m:r>
                      <a:rPr lang="en-IN" b="0" i="1" smtClean="0">
                        <a:latin typeface="Cambria Math"/>
                      </a:rPr>
                      <m:t>≤</m:t>
                    </m:r>
                    <m:r>
                      <a:rPr lang="en-IN" b="0" i="1" smtClean="0">
                        <a:latin typeface="Cambria Math"/>
                      </a:rPr>
                      <m:t>𝐴</m:t>
                    </m:r>
                    <m:r>
                      <a:rPr lang="en-IN" b="0" i="1" smtClean="0">
                        <a:latin typeface="Cambria Math"/>
                      </a:rPr>
                      <m:t> </m:t>
                    </m:r>
                    <m:r>
                      <a:rPr lang="en-IN" b="0" i="1" smtClean="0">
                        <a:latin typeface="Cambria Math"/>
                      </a:rPr>
                      <m:t>𝑓𝑜𝑟</m:t>
                    </m:r>
                    <m:r>
                      <a:rPr lang="en-IN" b="0" i="1" smtClean="0">
                        <a:latin typeface="Cambria Math"/>
                      </a:rPr>
                      <m:t> </m:t>
                    </m:r>
                    <m:r>
                      <a:rPr lang="en-IN" b="0" i="1" smtClean="0">
                        <a:latin typeface="Cambria Math"/>
                      </a:rPr>
                      <m:t>𝑠𝑜𝑚𝑒</m:t>
                    </m:r>
                    <m:r>
                      <a:rPr lang="en-IN" b="0" i="1" smtClean="0">
                        <a:latin typeface="Cambria Math"/>
                      </a:rPr>
                      <m:t> </m:t>
                    </m:r>
                    <m:r>
                      <a:rPr lang="en-IN" b="0" i="1" smtClean="0">
                        <a:latin typeface="Cambria Math"/>
                      </a:rPr>
                      <m:t>𝐴</m:t>
                    </m:r>
                    <m:r>
                      <a:rPr lang="en-IN" b="0" i="1" smtClean="0">
                        <a:latin typeface="Cambria Math"/>
                      </a:rPr>
                      <m:t>∈</m:t>
                    </m:r>
                    <m:r>
                      <m:rPr>
                        <m:sty m:val="p"/>
                      </m:rPr>
                      <a:rPr lang="en-IN" b="0" i="0" smtClean="0">
                        <a:latin typeface="Cambria Math"/>
                      </a:rPr>
                      <m:t>Γ</m:t>
                    </m:r>
                    <m:r>
                      <a:rPr lang="en-IN" b="0" i="1" smtClean="0">
                        <a:latin typeface="Cambria Math"/>
                      </a:rPr>
                      <m:t>}</m:t>
                    </m:r>
                  </m:oMath>
                </a14:m>
                <a:endParaRPr lang="en-IN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3212976"/>
                <a:ext cx="3600400" cy="2891497"/>
              </a:xfrm>
              <a:prstGeom prst="rect">
                <a:avLst/>
              </a:prstGeom>
              <a:blipFill rotWithShape="1">
                <a:blip r:embed="rId6"/>
                <a:stretch>
                  <a:fillRect l="-1354" t="-422" r="-2369" b="-126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38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N" sz="2800" dirty="0" smtClean="0"/>
              <a:t>Robustness of the pattern</a:t>
            </a:r>
            <a:endParaRPr lang="en-IN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383704"/>
          </a:xfrm>
        </p:spPr>
        <p:txBody>
          <a:bodyPr>
            <a:normAutofit/>
          </a:bodyPr>
          <a:lstStyle/>
          <a:p>
            <a:r>
              <a:rPr lang="en-IN" sz="1800" dirty="0" smtClean="0"/>
              <a:t>Random site of addition</a:t>
            </a:r>
            <a:endParaRPr lang="en-IN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700808"/>
            <a:ext cx="4032448" cy="4032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743" y="1700809"/>
            <a:ext cx="403244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260648"/>
            <a:ext cx="8077200" cy="432048"/>
          </a:xfrm>
        </p:spPr>
        <p:txBody>
          <a:bodyPr>
            <a:noAutofit/>
          </a:bodyPr>
          <a:lstStyle/>
          <a:p>
            <a:r>
              <a:rPr lang="en-IN" sz="1800" dirty="0" smtClean="0"/>
              <a:t>How to generate the patterns</a:t>
            </a:r>
            <a:endParaRPr lang="en-IN" sz="1800" dirty="0"/>
          </a:p>
        </p:txBody>
      </p:sp>
      <p:sp>
        <p:nvSpPr>
          <p:cNvPr id="33" name="Rectangle 32"/>
          <p:cNvSpPr/>
          <p:nvPr/>
        </p:nvSpPr>
        <p:spPr>
          <a:xfrm>
            <a:off x="385192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427984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04048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004048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427984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851920" y="3501008"/>
            <a:ext cx="576064" cy="504056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bg1"/>
                </a:solidFill>
              </a:rPr>
              <a:t>4</a:t>
            </a:r>
            <a:endParaRPr lang="en-IN" sz="4000" dirty="0">
              <a:solidFill>
                <a:schemeClr val="bg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85192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427984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004048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85192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427984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004048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275856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275856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275856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275856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580112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580112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580112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580112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75856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85192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427984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004048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580112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85192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427984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004048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275856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580112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85192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427984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004048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275856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580112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85192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427984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004048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275856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580112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85192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427984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004048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275856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580112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156176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156176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156176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156176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156176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156176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156176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156176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156176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73224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73224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732240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73224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73224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73224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73224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673224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673224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2699792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99792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99792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2699792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2699792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2699792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2699792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699792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2699792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2123728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123728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123728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2123728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2123728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2123728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123728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2123728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2123728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1547664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1547664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1547664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1547664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1547664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1547664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1547664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547664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1547664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385192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4427984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5004048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3275856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5580112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6156176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673224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699792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2123728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1547664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97160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97160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971600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97160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97160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97160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97160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97160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97160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97160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385192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4427984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5004048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3275856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5580112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6156176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673224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2699792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2123728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1547664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97160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8023242" y="348120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64" name="Rectangle 163"/>
          <p:cNvSpPr/>
          <p:nvPr/>
        </p:nvSpPr>
        <p:spPr>
          <a:xfrm>
            <a:off x="8028384" y="4509150"/>
            <a:ext cx="576064" cy="504056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bg1"/>
                </a:solidFill>
              </a:rPr>
              <a:t>4</a:t>
            </a:r>
            <a:endParaRPr lang="en-IN" sz="4000" dirty="0">
              <a:solidFill>
                <a:schemeClr val="bg1"/>
              </a:solidFill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8028384" y="3985262"/>
            <a:ext cx="576064" cy="5040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8028384" y="2492896"/>
            <a:ext cx="576064" cy="504056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8016878" y="3000400"/>
            <a:ext cx="576064" cy="504056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22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383704"/>
          </a:xfrm>
        </p:spPr>
        <p:txBody>
          <a:bodyPr>
            <a:normAutofit/>
          </a:bodyPr>
          <a:lstStyle/>
          <a:p>
            <a:r>
              <a:rPr lang="en-IN" sz="1800" dirty="0" smtClean="0"/>
              <a:t>Noise in the back ground pattern</a:t>
            </a:r>
            <a:endParaRPr lang="en-IN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633021" y="5723964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1% noise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6457" y="572396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10% noise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556792"/>
            <a:ext cx="4038899" cy="40388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1556792"/>
            <a:ext cx="4023156" cy="40231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82413" y="6271330"/>
            <a:ext cx="353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1’s replaced by zero at random sites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1208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383704"/>
          </a:xfrm>
        </p:spPr>
        <p:txBody>
          <a:bodyPr>
            <a:normAutofit/>
          </a:bodyPr>
          <a:lstStyle/>
          <a:p>
            <a:r>
              <a:rPr lang="en-IN" sz="1800" dirty="0" smtClean="0"/>
              <a:t>Noise in the back ground pattern</a:t>
            </a:r>
            <a:endParaRPr lang="en-IN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633021" y="5723964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1% noise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6457" y="572396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10% noise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4038899" cy="40388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556792"/>
            <a:ext cx="4023156" cy="40231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82413" y="6271330"/>
            <a:ext cx="2835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Also 0’s by 1 </a:t>
            </a:r>
            <a:r>
              <a:rPr lang="en-IN" dirty="0" smtClean="0">
                <a:solidFill>
                  <a:prstClr val="black"/>
                </a:solidFill>
              </a:rPr>
              <a:t>at random sites</a:t>
            </a:r>
            <a:endParaRPr lang="en-I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38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2" name="TextBox 1"/>
          <p:cNvSpPr txBox="1"/>
          <p:nvPr/>
        </p:nvSpPr>
        <p:spPr>
          <a:xfrm>
            <a:off x="611560" y="648866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30% </a:t>
            </a:r>
            <a:r>
              <a:rPr lang="en-IN" dirty="0" smtClean="0">
                <a:solidFill>
                  <a:srgbClr val="FF0000"/>
                </a:solidFill>
              </a:rPr>
              <a:t>noise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4677" y="647580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4</a:t>
            </a:r>
            <a:r>
              <a:rPr lang="en-IN" dirty="0" smtClean="0">
                <a:solidFill>
                  <a:srgbClr val="FF0000"/>
                </a:solidFill>
              </a:rPr>
              <a:t>0</a:t>
            </a:r>
            <a:r>
              <a:rPr lang="en-IN" dirty="0" smtClean="0">
                <a:solidFill>
                  <a:srgbClr val="FF0000"/>
                </a:solidFill>
              </a:rPr>
              <a:t>% noise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89702" y="9485"/>
            <a:ext cx="3769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Gets better when averaged over many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4998"/>
            <a:ext cx="2622149" cy="29540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74998"/>
            <a:ext cx="2612415" cy="29430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85964"/>
            <a:ext cx="2612415" cy="29430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54267"/>
            <a:ext cx="2593335" cy="2921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697" y="3554267"/>
            <a:ext cx="2612415" cy="28897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538" y="3579326"/>
            <a:ext cx="2542894" cy="28647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32240" y="6499945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5</a:t>
            </a:r>
            <a:r>
              <a:rPr lang="en-IN" dirty="0" smtClean="0">
                <a:solidFill>
                  <a:srgbClr val="FF0000"/>
                </a:solidFill>
              </a:rPr>
              <a:t>0</a:t>
            </a:r>
            <a:r>
              <a:rPr lang="en-IN" dirty="0" smtClean="0">
                <a:solidFill>
                  <a:srgbClr val="FF0000"/>
                </a:solidFill>
              </a:rPr>
              <a:t>% noise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91200" y="3131676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5</a:t>
            </a:r>
            <a:r>
              <a:rPr lang="en-IN" dirty="0" smtClean="0">
                <a:solidFill>
                  <a:srgbClr val="FF0000"/>
                </a:solidFill>
              </a:rPr>
              <a:t>% </a:t>
            </a:r>
            <a:r>
              <a:rPr lang="en-IN" dirty="0" smtClean="0">
                <a:solidFill>
                  <a:srgbClr val="FF0000"/>
                </a:solidFill>
              </a:rPr>
              <a:t>noise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61786" y="313167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1</a:t>
            </a:r>
            <a:r>
              <a:rPr lang="en-IN" dirty="0" smtClean="0">
                <a:solidFill>
                  <a:srgbClr val="FF0000"/>
                </a:solidFill>
              </a:rPr>
              <a:t>0% </a:t>
            </a:r>
            <a:r>
              <a:rPr lang="en-IN" dirty="0" smtClean="0">
                <a:solidFill>
                  <a:srgbClr val="FF0000"/>
                </a:solidFill>
              </a:rPr>
              <a:t>noise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24328" y="309941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2</a:t>
            </a:r>
            <a:r>
              <a:rPr lang="en-IN" dirty="0" smtClean="0">
                <a:solidFill>
                  <a:srgbClr val="FF0000"/>
                </a:solidFill>
              </a:rPr>
              <a:t>0% </a:t>
            </a:r>
            <a:r>
              <a:rPr lang="en-IN" dirty="0" smtClean="0">
                <a:solidFill>
                  <a:srgbClr val="FF0000"/>
                </a:solidFill>
              </a:rPr>
              <a:t>noise</a:t>
            </a:r>
            <a:endParaRPr lang="en-I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25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2" name="TextBox 1"/>
          <p:cNvSpPr txBox="1"/>
          <p:nvPr/>
        </p:nvSpPr>
        <p:spPr>
          <a:xfrm>
            <a:off x="611560" y="648866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30% noise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4677" y="647580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4</a:t>
            </a:r>
            <a:r>
              <a:rPr lang="en-IN" dirty="0" smtClean="0">
                <a:solidFill>
                  <a:srgbClr val="FF0000"/>
                </a:solidFill>
              </a:rPr>
              <a:t>0% noise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73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89702" y="9485"/>
            <a:ext cx="3769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Gets better when averaged over many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4998"/>
            <a:ext cx="2622148" cy="29540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74998"/>
            <a:ext cx="2612414" cy="29430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770" y="485964"/>
            <a:ext cx="2611162" cy="29430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9" y="3554267"/>
            <a:ext cx="2592505" cy="2921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43" y="3554267"/>
            <a:ext cx="2564522" cy="28897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538" y="3579326"/>
            <a:ext cx="2542894" cy="28647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32240" y="6499945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50% noise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91200" y="3131676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5</a:t>
            </a:r>
            <a:r>
              <a:rPr lang="en-IN" dirty="0" smtClean="0">
                <a:solidFill>
                  <a:srgbClr val="FF0000"/>
                </a:solidFill>
              </a:rPr>
              <a:t>% noise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61786" y="313167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1</a:t>
            </a:r>
            <a:r>
              <a:rPr lang="en-IN" dirty="0" smtClean="0">
                <a:solidFill>
                  <a:srgbClr val="FF0000"/>
                </a:solidFill>
              </a:rPr>
              <a:t>0% noise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24328" y="309941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2</a:t>
            </a:r>
            <a:r>
              <a:rPr lang="en-IN" dirty="0" smtClean="0">
                <a:solidFill>
                  <a:srgbClr val="FF0000"/>
                </a:solidFill>
              </a:rPr>
              <a:t>0% noise</a:t>
            </a:r>
            <a:endParaRPr lang="en-I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23528" y="116632"/>
            <a:ext cx="8077200" cy="383704"/>
          </a:xfrm>
        </p:spPr>
        <p:txBody>
          <a:bodyPr>
            <a:noAutofit/>
          </a:bodyPr>
          <a:lstStyle/>
          <a:p>
            <a:r>
              <a:rPr lang="en-IN" sz="1800" dirty="0" smtClean="0"/>
              <a:t>Can we write the lowest modes ?</a:t>
            </a:r>
            <a:endParaRPr lang="en-IN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74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619672" y="908720"/>
                <a:ext cx="5213222" cy="720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IN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IN" b="0" i="1" smtClean="0">
                          <a:latin typeface="Cambria Math"/>
                        </a:rPr>
                        <m:t>=</m:t>
                      </m:r>
                      <m:r>
                        <a:rPr lang="en-IN" b="0" i="1" smtClean="0">
                          <a:latin typeface="Cambria Math"/>
                        </a:rPr>
                        <m:t>𝐶𝑜𝑠</m:t>
                      </m:r>
                      <m:d>
                        <m:dPr>
                          <m:ctrlPr>
                            <a:rPr lang="en-IN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IN" b="0" i="1" smtClean="0">
                                  <a:latin typeface="Cambria Math"/>
                                </a:rPr>
                                <m:t>2 </m:t>
                              </m:r>
                              <m:r>
                                <a:rPr lang="en-IN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IN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IN" b="0" i="1" smtClean="0">
                                  <a:latin typeface="Cambria Math"/>
                                </a:rPr>
                                <m:t>𝑦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IN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IN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IN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IN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IN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IN" i="1">
                                          <a:latin typeface="Cambria Math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IN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IN" i="1">
                                              <a:latin typeface="Cambria Math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en-IN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I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IN" b="0" i="1" smtClean="0">
                              <a:latin typeface="Cambria Math"/>
                            </a:rPr>
                            <m:t> </m:t>
                          </m:r>
                          <m:f>
                            <m:fPr>
                              <m:ctrlPr>
                                <a:rPr lang="en-IN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IN" i="1">
                                  <a:latin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IN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IN" i="1">
                          <a:latin typeface="Cambria Math"/>
                        </a:rPr>
                        <m:t>𝐶𝑜𝑠</m:t>
                      </m:r>
                      <m:d>
                        <m:dPr>
                          <m:ctrlPr>
                            <a:rPr lang="en-IN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IN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IN" b="0" i="1" smtClean="0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I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IN" b="0" i="1" smtClean="0"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IN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IN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I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IN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IN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IN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IN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IN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IN" i="1">
                                          <a:latin typeface="Cambria Math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IN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IN" i="1">
                                              <a:latin typeface="Cambria Math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en-IN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I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IN" i="1">
                              <a:latin typeface="Cambria Math"/>
                            </a:rPr>
                            <m:t> </m:t>
                          </m:r>
                          <m:f>
                            <m:fPr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IN" i="1">
                                  <a:latin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IN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908720"/>
                <a:ext cx="5213222" cy="72032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490" y="2636912"/>
            <a:ext cx="4824536" cy="4026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65630"/>
            <a:ext cx="3816424" cy="429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2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smtClean="0"/>
              <a:t>Related open</a:t>
            </a:r>
            <a:r>
              <a:rPr lang="en-IN" dirty="0" smtClean="0"/>
              <a:t> </a:t>
            </a:r>
            <a:r>
              <a:rPr lang="en-IN" dirty="0" smtClean="0"/>
              <a:t>problems</a:t>
            </a:r>
            <a:endParaRPr lang="en-I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75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4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455712"/>
          </a:xfrm>
        </p:spPr>
        <p:txBody>
          <a:bodyPr>
            <a:noAutofit/>
          </a:bodyPr>
          <a:lstStyle/>
          <a:p>
            <a:r>
              <a:rPr lang="en-IN" sz="2400" dirty="0" smtClean="0"/>
              <a:t>Identity of sandpile group</a:t>
            </a:r>
            <a:endParaRPr lang="en-IN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553" y="1700808"/>
            <a:ext cx="4048844" cy="404884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65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1520" y="188640"/>
            <a:ext cx="8077200" cy="455712"/>
          </a:xfrm>
        </p:spPr>
        <p:txBody>
          <a:bodyPr>
            <a:noAutofit/>
          </a:bodyPr>
          <a:lstStyle/>
          <a:p>
            <a:r>
              <a:rPr lang="en-IN" sz="2400" dirty="0" smtClean="0"/>
              <a:t>Eulerian walker or Rotor-Router model</a:t>
            </a:r>
            <a:endParaRPr lang="en-IN" sz="2400" dirty="0"/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5521796" cy="55217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64088" y="6245850"/>
            <a:ext cx="1798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solidFill>
                  <a:srgbClr val="0070C0"/>
                </a:solidFill>
              </a:rPr>
              <a:t>[Ref: </a:t>
            </a:r>
            <a:r>
              <a:rPr lang="en-IN" dirty="0" smtClean="0">
                <a:solidFill>
                  <a:srgbClr val="0070C0"/>
                </a:solidFill>
              </a:rPr>
              <a:t>Yuval </a:t>
            </a:r>
            <a:r>
              <a:rPr lang="en-IN" dirty="0">
                <a:solidFill>
                  <a:srgbClr val="0070C0"/>
                </a:solidFill>
              </a:rPr>
              <a:t>P</a:t>
            </a:r>
            <a:r>
              <a:rPr lang="en-IN" dirty="0" smtClean="0">
                <a:solidFill>
                  <a:srgbClr val="0070C0"/>
                </a:solidFill>
              </a:rPr>
              <a:t>eres]</a:t>
            </a:r>
            <a:endParaRPr lang="en-IN" dirty="0">
              <a:solidFill>
                <a:srgbClr val="0070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2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527720"/>
          </a:xfrm>
        </p:spPr>
        <p:txBody>
          <a:bodyPr>
            <a:noAutofit/>
          </a:bodyPr>
          <a:lstStyle/>
          <a:p>
            <a:r>
              <a:rPr lang="en-IN" sz="2400" dirty="0" smtClean="0"/>
              <a:t>Take home message</a:t>
            </a:r>
            <a:endParaRPr lang="en-IN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628800"/>
            <a:ext cx="76328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IN" sz="2800" dirty="0" smtClean="0"/>
              <a:t>A simple </a:t>
            </a:r>
            <a:r>
              <a:rPr lang="en-IN" sz="2800" dirty="0" smtClean="0"/>
              <a:t>model of proportionate growth, where </a:t>
            </a:r>
            <a:r>
              <a:rPr lang="en-IN" sz="2800" dirty="0" smtClean="0">
                <a:solidFill>
                  <a:srgbClr val="0070C0"/>
                </a:solidFill>
              </a:rPr>
              <a:t>local</a:t>
            </a:r>
            <a:r>
              <a:rPr lang="en-IN" sz="2800" dirty="0" smtClean="0"/>
              <a:t> rules can generate effective long-distance communication.</a:t>
            </a:r>
          </a:p>
          <a:p>
            <a:endParaRPr lang="en-IN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en-IN" sz="2800" dirty="0" smtClean="0"/>
              <a:t>The asymptotic pattern can be characterized in some </a:t>
            </a:r>
            <a:r>
              <a:rPr lang="en-IN" sz="2800" dirty="0" smtClean="0"/>
              <a:t>cases in terms of discrete holomorphic functions</a:t>
            </a:r>
          </a:p>
          <a:p>
            <a:pPr marL="285750" indent="-285750">
              <a:buFont typeface="Arial" pitchFamily="34" charset="0"/>
              <a:buChar char="•"/>
            </a:pPr>
            <a:endParaRPr lang="en-IN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en-IN" sz="2800" dirty="0" smtClean="0"/>
              <a:t>Many open problems</a:t>
            </a:r>
            <a:endParaRPr lang="en-IN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70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1187624" y="5668811"/>
            <a:ext cx="6768752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4400" dirty="0" smtClean="0">
                <a:solidFill>
                  <a:schemeClr val="accent1"/>
                </a:solidFill>
              </a:rPr>
              <a:t>Thank you</a:t>
            </a:r>
            <a:endParaRPr lang="en-IN" sz="4400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2" y="764704"/>
            <a:ext cx="3778348" cy="377834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731109"/>
              </p:ext>
            </p:extLst>
          </p:nvPr>
        </p:nvGraphicFramePr>
        <p:xfrm>
          <a:off x="4211960" y="329987"/>
          <a:ext cx="4248473" cy="443865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248473"/>
              </a:tblGrid>
              <a:tr h="4179133">
                <a:tc>
                  <a:txBody>
                    <a:bodyPr/>
                    <a:lstStyle/>
                    <a:p>
                      <a:pPr marL="228600" indent="-228600" algn="just">
                        <a:spcAft>
                          <a:spcPts val="400"/>
                        </a:spcAft>
                        <a:buFont typeface="+mj-lt"/>
                        <a:buAutoNum type="arabicPeriod"/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D. Dhar, T. Sadhu and S. Chandra, </a:t>
                      </a:r>
                      <a:r>
                        <a:rPr lang="en-US" sz="1800" dirty="0" smtClean="0">
                          <a:solidFill>
                            <a:srgbClr val="0070C0"/>
                          </a:solidFill>
                          <a:effectLst/>
                        </a:rPr>
                        <a:t>EPL 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(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  <a:effectLst/>
                        </a:rPr>
                        <a:t>Europhysics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 Letters), vol. 85, p. 48002, 2009. </a:t>
                      </a:r>
                      <a:endParaRPr lang="en-US" sz="1800" dirty="0" smtClean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228600" indent="-228600" algn="just">
                        <a:spcAft>
                          <a:spcPts val="400"/>
                        </a:spcAft>
                        <a:buFont typeface="+mj-lt"/>
                        <a:buAutoNum type="arabicPeriod"/>
                      </a:pPr>
                      <a:r>
                        <a:rPr lang="en-US" sz="1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T. Sadhu and D. Dhar, </a:t>
                      </a:r>
                      <a:r>
                        <a:rPr lang="en-US" sz="1800" b="1" i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Journal of Statistical Physics, </a:t>
                      </a:r>
                      <a:r>
                        <a:rPr lang="en-US" sz="1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vol. 138, p. 815, 2010. </a:t>
                      </a:r>
                    </a:p>
                    <a:p>
                      <a:pPr marL="228600" indent="-228600" algn="just">
                        <a:spcAft>
                          <a:spcPts val="400"/>
                        </a:spcAft>
                        <a:buFont typeface="+mj-lt"/>
                        <a:buAutoNum type="arabicPeriod"/>
                      </a:pPr>
                      <a:r>
                        <a:rPr lang="en-US" sz="1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T. Sadhu and D. Dhar, </a:t>
                      </a:r>
                      <a:r>
                        <a:rPr lang="en-US" sz="1800" b="1" i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Stat. Phys., </a:t>
                      </a:r>
                      <a:r>
                        <a:rPr lang="en-US" sz="1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vol. 138, p. 815, 2010. </a:t>
                      </a:r>
                    </a:p>
                    <a:p>
                      <a:pPr marL="228600" indent="-228600" algn="just">
                        <a:spcAft>
                          <a:spcPts val="400"/>
                        </a:spcAft>
                        <a:buFont typeface="+mj-lt"/>
                        <a:buAutoNum type="arabicPeriod"/>
                      </a:pPr>
                      <a:r>
                        <a:rPr lang="en-US" sz="1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T. Sadhu and D. Dhar, </a:t>
                      </a:r>
                      <a:r>
                        <a:rPr lang="en-US" sz="1800" b="1" i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Stat. Mech., </a:t>
                      </a:r>
                      <a:r>
                        <a:rPr lang="en-US" sz="1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p. P03001, 2011. </a:t>
                      </a:r>
                    </a:p>
                    <a:p>
                      <a:pPr marL="228600" indent="-228600" algn="just">
                        <a:spcAft>
                          <a:spcPts val="400"/>
                        </a:spcAft>
                        <a:buFont typeface="+mj-lt"/>
                        <a:buAutoNum type="arabicPeriod"/>
                      </a:pPr>
                      <a:r>
                        <a:rPr lang="en-US" sz="1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T. Sadhu and D. Dhar, </a:t>
                      </a:r>
                      <a:r>
                        <a:rPr lang="en-US" sz="1800" b="1" i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Phys. Rev. E, </a:t>
                      </a:r>
                      <a:r>
                        <a:rPr lang="en-US" sz="1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vol. 85, p. 021107, 2012. </a:t>
                      </a:r>
                    </a:p>
                    <a:p>
                      <a:pPr marL="228600" indent="-228600" algn="just">
                        <a:spcAft>
                          <a:spcPts val="400"/>
                        </a:spcAft>
                        <a:buFont typeface="+mj-lt"/>
                        <a:buAutoNum type="arabicPeriod"/>
                      </a:pPr>
                      <a:r>
                        <a:rPr lang="en-US" sz="1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T. Sadhu and D Dhar, </a:t>
                      </a:r>
                      <a:r>
                        <a:rPr lang="en-US" sz="1800" b="1" dirty="0" err="1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Curr</a:t>
                      </a:r>
                      <a:r>
                        <a:rPr lang="en-US" sz="1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800" b="1" dirty="0" err="1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Sci</a:t>
                      </a:r>
                      <a:r>
                        <a:rPr lang="en-US" sz="1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103 p. 512 (2012)</a:t>
                      </a:r>
                    </a:p>
                    <a:p>
                      <a:pPr marL="228600" indent="-228600" algn="just">
                        <a:spcAft>
                          <a:spcPts val="400"/>
                        </a:spcAft>
                        <a:buFont typeface="+mj-lt"/>
                        <a:buAutoNum type="arabicPeriod"/>
                      </a:pPr>
                      <a:r>
                        <a:rPr lang="en-US" sz="18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 Sadhu and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D. Dhar, J Stat </a:t>
                      </a:r>
                      <a:r>
                        <a:rPr lang="en-US" sz="1800" b="1" i="0" u="none" strike="noStrike" baseline="0" dirty="0" err="1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Mech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P11006 (2013) </a:t>
                      </a:r>
                      <a:endParaRPr lang="en-US" sz="1800" b="1" i="0" u="none" strike="noStrike" dirty="0" smtClean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noFill/>
                  </a:tcPr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260648"/>
            <a:ext cx="8077200" cy="432048"/>
          </a:xfrm>
        </p:spPr>
        <p:txBody>
          <a:bodyPr>
            <a:noAutofit/>
          </a:bodyPr>
          <a:lstStyle/>
          <a:p>
            <a:r>
              <a:rPr lang="en-IN" sz="1800" dirty="0" smtClean="0"/>
              <a:t>How to generate the patterns</a:t>
            </a:r>
            <a:endParaRPr lang="en-IN" sz="1800" dirty="0"/>
          </a:p>
        </p:txBody>
      </p:sp>
      <p:sp>
        <p:nvSpPr>
          <p:cNvPr id="33" name="Rectangle 32"/>
          <p:cNvSpPr/>
          <p:nvPr/>
        </p:nvSpPr>
        <p:spPr>
          <a:xfrm>
            <a:off x="3851920" y="2996952"/>
            <a:ext cx="576064" cy="5040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427984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04048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004048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427984" y="3501008"/>
            <a:ext cx="576064" cy="5040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51920" y="3501008"/>
            <a:ext cx="576064" cy="504056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851920" y="4005064"/>
            <a:ext cx="576064" cy="5040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427984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004048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85192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427984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004048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275856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275856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275856" y="3501008"/>
            <a:ext cx="576064" cy="5040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275856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580112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580112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580112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580112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75856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85192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427984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004048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580112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85192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427984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004048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275856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580112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85192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427984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004048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275856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580112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85192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427984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004048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275856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580112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85192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427984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004048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275856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580112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156176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156176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156176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156176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156176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156176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156176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156176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156176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73224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73224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732240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73224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73224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73224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73224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673224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673224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2699792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99792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99792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2699792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2699792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2699792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2699792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699792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2699792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2123728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123728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123728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2123728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2123728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2123728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123728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2123728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2123728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1547664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1547664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1547664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1547664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1547664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1547664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1547664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547664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1547664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385192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4427984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5004048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3275856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5580112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6156176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673224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699792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2123728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1547664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97160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97160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971600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97160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97160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97160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97160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97160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97160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97160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385192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4427984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5004048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3275856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5580112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6156176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673224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2699792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2123728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1547664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97160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3" name="Oval 162"/>
          <p:cNvSpPr>
            <a:spLocks noChangeArrowheads="1"/>
          </p:cNvSpPr>
          <p:nvPr/>
        </p:nvSpPr>
        <p:spPr bwMode="auto">
          <a:xfrm>
            <a:off x="3923928" y="3541755"/>
            <a:ext cx="432048" cy="39581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extLst/>
        </p:spPr>
        <p:txBody>
          <a:bodyPr tIns="51480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8023242" y="348120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65" name="Rectangle 164"/>
          <p:cNvSpPr/>
          <p:nvPr/>
        </p:nvSpPr>
        <p:spPr>
          <a:xfrm>
            <a:off x="8028384" y="4509150"/>
            <a:ext cx="576064" cy="504056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bg1"/>
                </a:solidFill>
              </a:rPr>
              <a:t>4</a:t>
            </a:r>
            <a:endParaRPr lang="en-IN" sz="4000" dirty="0">
              <a:solidFill>
                <a:schemeClr val="bg1"/>
              </a:solidFill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8028384" y="3985262"/>
            <a:ext cx="576064" cy="5040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8028384" y="2492896"/>
            <a:ext cx="576064" cy="504056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8016878" y="3000400"/>
            <a:ext cx="576064" cy="504056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8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smtClean="0"/>
              <a:t>Connection to tropical polynomials</a:t>
            </a:r>
            <a:endParaRPr lang="en-I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80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6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311696"/>
          </a:xfrm>
        </p:spPr>
        <p:txBody>
          <a:bodyPr>
            <a:noAutofit/>
          </a:bodyPr>
          <a:lstStyle/>
          <a:p>
            <a:r>
              <a:rPr lang="en-IN" sz="1400" dirty="0" smtClean="0"/>
              <a:t>Connection to Tropical algebra</a:t>
            </a:r>
            <a:endParaRPr lang="en-IN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859672"/>
            <a:ext cx="8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Define</a:t>
            </a:r>
            <a:endParaRPr lang="en-IN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91680" y="1229004"/>
                <a:ext cx="211667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𝑎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⊕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𝑏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𝑚𝑎𝑥</m:t>
                      </m:r>
                      <m:d>
                        <m:dPr>
                          <m:begChr m:val="["/>
                          <m:endChr m:val="]"/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IN" i="1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endParaRPr lang="en-IN" i="1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r>
                  <a:rPr lang="en-IN" dirty="0" smtClean="0">
                    <a:solidFill>
                      <a:prstClr val="black"/>
                    </a:solidFill>
                  </a:rPr>
                  <a:t>a</a:t>
                </a:r>
                <a14:m>
                  <m:oMath xmlns:m="http://schemas.openxmlformats.org/officeDocument/2006/math"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⊙</m:t>
                    </m:r>
                  </m:oMath>
                </a14:m>
                <a:r>
                  <a:rPr lang="en-IN" dirty="0" smtClean="0">
                    <a:solidFill>
                      <a:prstClr val="black"/>
                    </a:solidFill>
                  </a:rPr>
                  <a:t>b=a+b</a:t>
                </a:r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1229004"/>
                <a:ext cx="2116670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2594" b="-993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355976" y="1783002"/>
                <a:ext cx="2414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 smtClean="0">
                    <a:solidFill>
                      <a:prstClr val="black"/>
                    </a:solidFill>
                  </a:rPr>
                  <a:t>Where </a:t>
                </a:r>
                <a14:m>
                  <m:oMath xmlns:m="http://schemas.openxmlformats.org/officeDocument/2006/math"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IN" dirty="0" smtClean="0">
                    <a:solidFill>
                      <a:prstClr val="black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IN" i="1" dirty="0" smtClean="0">
                        <a:solidFill>
                          <a:prstClr val="black"/>
                        </a:solidFill>
                        <a:latin typeface="Cambria Math"/>
                      </a:rPr>
                      <m:t>𝑏</m:t>
                    </m:r>
                  </m:oMath>
                </a14:m>
                <a:r>
                  <a:rPr lang="en-IN" dirty="0" smtClean="0">
                    <a:solidFill>
                      <a:prstClr val="black"/>
                    </a:solidFill>
                  </a:rPr>
                  <a:t> are real</a:t>
                </a:r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1783002"/>
                <a:ext cx="2414507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2273" t="-8197" b="-2459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35905" y="2564904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The standard properties of usual addition and multiplication (commutativity, associativity, existence of identity, distributive property ) continue to hold.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454" y="3473938"/>
            <a:ext cx="7404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A piecewise linear convex function can be represented as tropical polynomial 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4069466"/>
            <a:ext cx="1392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For example,</a:t>
            </a:r>
            <a:endParaRPr lang="en-IN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3035" y="4717811"/>
                <a:ext cx="30212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𝑎</m:t>
                      </m:r>
                      <m:sSup>
                        <m:sSup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⊙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IN" i="1">
                          <a:solidFill>
                            <a:prstClr val="black"/>
                          </a:solidFill>
                          <a:latin typeface="Cambria Math"/>
                        </a:rPr>
                        <m:t>⊕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𝑏</m:t>
                      </m:r>
                      <m:r>
                        <a:rPr lang="en-IN" i="1">
                          <a:solidFill>
                            <a:prstClr val="black"/>
                          </a:solidFill>
                          <a:latin typeface="Cambria Math"/>
                        </a:rPr>
                        <m:t>⊙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IN" i="1">
                          <a:solidFill>
                            <a:prstClr val="black"/>
                          </a:solidFill>
                          <a:latin typeface="Cambria Math"/>
                        </a:rPr>
                        <m:t>⊕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35" y="4717811"/>
                <a:ext cx="3021212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23528" y="5334523"/>
            <a:ext cx="2831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In terms of standard algebra</a:t>
            </a:r>
            <a:endParaRPr lang="en-IN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3528" y="5940961"/>
                <a:ext cx="3007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𝑚𝑎𝑥</m:t>
                      </m:r>
                      <m:d>
                        <m:dPr>
                          <m:begChr m:val="["/>
                          <m:endChr m:val="]"/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+2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𝑏𝑥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</m:d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5940961"/>
                <a:ext cx="3007618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434541"/>
            <a:ext cx="2160240" cy="2169297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81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48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9552" y="692696"/>
                <a:ext cx="39719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 smtClean="0">
                    <a:solidFill>
                      <a:prstClr val="black"/>
                    </a:solidFill>
                  </a:rPr>
                  <a:t>Useful in describing the function </a:t>
                </a:r>
                <a14:m>
                  <m:oMath xmlns:m="http://schemas.openxmlformats.org/officeDocument/2006/math"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𝜙</m:t>
                    </m:r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(</m:t>
                    </m:r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𝜉</m:t>
                    </m:r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, </m:t>
                    </m:r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𝜂</m:t>
                    </m:r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692696"/>
                <a:ext cx="3971985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382" t="-8333" b="-2666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94" y="1340768"/>
            <a:ext cx="5396542" cy="547285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82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00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1520" y="116632"/>
            <a:ext cx="8077200" cy="383704"/>
          </a:xfrm>
        </p:spPr>
        <p:txBody>
          <a:bodyPr>
            <a:noAutofit/>
          </a:bodyPr>
          <a:lstStyle/>
          <a:p>
            <a:r>
              <a:rPr lang="en-IN" sz="1800" dirty="0" smtClean="0"/>
              <a:t>Why are the patterns on different background and different lattice are same ?</a:t>
            </a:r>
            <a:endParaRPr lang="en-IN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802173"/>
            <a:ext cx="1776822" cy="13746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287" y="564758"/>
            <a:ext cx="1874560" cy="1874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59084"/>
            <a:ext cx="1872208" cy="1872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79" y="2805661"/>
            <a:ext cx="1584176" cy="158417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07504" y="2525562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7504" y="4653136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79" y="5013176"/>
            <a:ext cx="1638803" cy="15121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19" y="4891235"/>
            <a:ext cx="1768152" cy="14734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62" y="4811919"/>
            <a:ext cx="3008786" cy="191468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35" y="632531"/>
            <a:ext cx="1672664" cy="174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50" y="3039902"/>
            <a:ext cx="1687418" cy="1349935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83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2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smtClean="0"/>
              <a:t>Example of intermediate growth pattern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75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62840"/>
            <a:ext cx="5724128" cy="57241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412776"/>
            <a:ext cx="3487806" cy="324036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52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595038" y="252739"/>
            <a:ext cx="173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Adjacency graph</a:t>
            </a:r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936" y="800678"/>
            <a:ext cx="626745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7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548680"/>
            <a:ext cx="2678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Determine the parameters</a:t>
            </a:r>
            <a:endParaRPr lang="en-IN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30176" y="1124744"/>
                <a:ext cx="2198871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d>
                        <m:d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sub>
                          </m:sSub>
                        </m:e>
                      </m:acc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sub>
                          </m:sSub>
                        </m:e>
                      </m:acc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176" y="1124744"/>
                <a:ext cx="2198871" cy="402931"/>
              </a:xfrm>
              <a:prstGeom prst="rect">
                <a:avLst/>
              </a:prstGeom>
              <a:blipFill rotWithShape="1">
                <a:blip r:embed="rId3"/>
                <a:stretch>
                  <a:fillRect t="-12121" r="-11357" b="-1212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759255" y="1988840"/>
                <a:ext cx="3827523" cy="4270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IN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IN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P</m:t>
                        </m:r>
                      </m:sub>
                    </m:sSub>
                    <m:d>
                      <m:dPr>
                        <m:ctrlP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IN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IN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𝑅</m:t>
                            </m:r>
                          </m:e>
                        </m:acc>
                      </m:e>
                    </m:d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IN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IN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IN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𝑃</m:t>
                            </m:r>
                          </m:sub>
                        </m:sSub>
                      </m:e>
                    </m:acc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+</m:t>
                    </m:r>
                    <m:acc>
                      <m:accPr>
                        <m:chr m:val="⃗"/>
                        <m:ctrlP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IN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IN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𝐾</m:t>
                            </m:r>
                          </m:e>
                          <m:sub>
                            <m:r>
                              <a:rPr lang="en-IN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𝑃</m:t>
                            </m:r>
                          </m:sub>
                        </m:sSub>
                      </m:e>
                    </m:acc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𝑅</m:t>
                        </m:r>
                      </m:e>
                    </m:acc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+</m:t>
                    </m:r>
                  </m:oMath>
                </a14:m>
                <a:r>
                  <a:rPr lang="en-IN" dirty="0" smtClean="0">
                    <a:solidFill>
                      <a:prstClr val="black"/>
                    </a:solidFill>
                  </a:rPr>
                  <a:t> periodic part</a:t>
                </a:r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255" y="1988840"/>
                <a:ext cx="3827523" cy="427040"/>
              </a:xfrm>
              <a:prstGeom prst="rect">
                <a:avLst/>
              </a:prstGeom>
              <a:blipFill rotWithShape="1">
                <a:blip r:embed="rId4"/>
                <a:stretch>
                  <a:fillRect b="-1857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11560" y="2886212"/>
            <a:ext cx="1484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Inside a patch</a:t>
            </a:r>
            <a:endParaRPr lang="en-IN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83768" y="3717032"/>
                <a:ext cx="3904787" cy="4251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</m:acc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</m:acc>
                        </m:e>
                      </m:d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sub>
                          </m:sSub>
                        </m:e>
                      </m:acc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3717032"/>
                <a:ext cx="3904787" cy="42518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536988" y="4509120"/>
                <a:ext cx="3854517" cy="4251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</m:acc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IN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IN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IN" i="1">
                          <a:solidFill>
                            <a:prstClr val="black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</m:acc>
                        </m:e>
                      </m:d>
                      <m:r>
                        <a:rPr lang="en-IN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sub>
                          </m:sSub>
                        </m:e>
                      </m:acc>
                      <m:r>
                        <a:rPr lang="en-IN" i="1">
                          <a:solidFill>
                            <a:prstClr val="black"/>
                          </a:solidFill>
                          <a:latin typeface="Cambria Math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988" y="4509120"/>
                <a:ext cx="3854517" cy="42518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55576" y="5373216"/>
                <a:ext cx="4945649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 smtClean="0">
                    <a:solidFill>
                      <a:prstClr val="black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IN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IN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IN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IN" dirty="0" smtClean="0">
                    <a:solidFill>
                      <a:prstClr val="black"/>
                    </a:solidFill>
                  </a:rPr>
                  <a:t> are reciprocal vectors with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IN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IN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IN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IN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IN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IN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</m:e>
                    </m:acc>
                    <m:r>
                      <a:rPr lang="en-IN" i="1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𝛿</m:t>
                        </m:r>
                      </m:e>
                      <m:sub>
                        <m: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IN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IN" dirty="0" smtClean="0">
                    <a:solidFill>
                      <a:prstClr val="black"/>
                    </a:solidFill>
                  </a:rPr>
                  <a:t>, then</a:t>
                </a:r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5373216"/>
                <a:ext cx="4945649" cy="391646"/>
              </a:xfrm>
              <a:prstGeom prst="rect">
                <a:avLst/>
              </a:prstGeom>
              <a:blipFill rotWithShape="1">
                <a:blip r:embed="rId7"/>
                <a:stretch>
                  <a:fillRect l="-1110" t="-6154" r="-123" b="-1846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055279" y="6093296"/>
                <a:ext cx="2230804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sub>
                          </m:sSub>
                        </m:e>
                      </m:acc>
                      <m:r>
                        <a:rPr lang="en-IN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IN" i="1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IN" i="1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IN" i="1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279" y="6093296"/>
                <a:ext cx="2230804" cy="402931"/>
              </a:xfrm>
              <a:prstGeom prst="rect">
                <a:avLst/>
              </a:prstGeom>
              <a:blipFill rotWithShape="1">
                <a:blip r:embed="rId8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87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9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3192811"/>
            <a:ext cx="143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Basis vectors</a:t>
            </a:r>
            <a:endParaRPr lang="en-IN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27784" y="3532615"/>
                <a:ext cx="1545936" cy="747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3532615"/>
                <a:ext cx="1545936" cy="74725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93284" y="4077072"/>
            <a:ext cx="1782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Reciprocal lattice</a:t>
            </a:r>
            <a:endParaRPr lang="en-IN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936598" y="5521283"/>
                <a:ext cx="3591111" cy="6127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3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acc>
                            <m:accPr>
                              <m:chr m:val="̅"/>
                              <m:ctrlP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acc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IN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IN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IN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  <m:r>
                                    <a:rPr lang="en-IN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IN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acc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6598" y="5521283"/>
                <a:ext cx="3591111" cy="6127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126785" y="3562143"/>
                <a:ext cx="1762855" cy="747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IN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IN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IN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I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6785" y="3562143"/>
                <a:ext cx="1762855" cy="74725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29641" y="4567540"/>
                <a:ext cx="2909130" cy="747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 −</m:t>
                          </m:r>
                          <m:f>
                            <m:f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641" y="4567540"/>
                <a:ext cx="2909130" cy="74725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229950" y="4567540"/>
                <a:ext cx="2595519" cy="747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 </m:t>
                          </m:r>
                          <m:f>
                            <m:fPr>
                              <m:ctrlP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IN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IN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𝜔</m:t>
                      </m:r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950" y="4567540"/>
                <a:ext cx="2595519" cy="74725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29" y="-1"/>
            <a:ext cx="3536695" cy="3192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94420" y="6134015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where</a:t>
            </a:r>
            <a:endParaRPr lang="en-IN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841717" y="6276961"/>
                <a:ext cx="1780872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IN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𝑚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𝑛</m:t>
                      </m:r>
                      <m:r>
                        <a:rPr lang="en-I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𝜔</m:t>
                      </m:r>
                    </m:oMath>
                  </m:oMathPara>
                </a14:m>
                <a:endParaRPr lang="en-I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1717" y="6276961"/>
                <a:ext cx="1780872" cy="38151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6D3EEF-DE4E-429D-8EC4-DDC531AFF587}" type="slidenum">
              <a:rPr lang="en-US" smtClean="0">
                <a:solidFill>
                  <a:prstClr val="black"/>
                </a:solidFill>
              </a:rPr>
              <a:pPr/>
              <a:t>88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hlinkClick r:id="rId11" action="ppaction://hlinksldjump"/>
          </p:cNvPr>
          <p:cNvSpPr txBox="1"/>
          <p:nvPr/>
        </p:nvSpPr>
        <p:spPr>
          <a:xfrm>
            <a:off x="7415164" y="323364"/>
            <a:ext cx="820609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Return</a:t>
            </a: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3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260648"/>
            <a:ext cx="8077200" cy="432048"/>
          </a:xfrm>
        </p:spPr>
        <p:txBody>
          <a:bodyPr>
            <a:noAutofit/>
          </a:bodyPr>
          <a:lstStyle/>
          <a:p>
            <a:r>
              <a:rPr lang="en-IN" sz="1800" dirty="0" smtClean="0"/>
              <a:t>How to generate the patterns</a:t>
            </a:r>
            <a:endParaRPr lang="en-IN" sz="1800" dirty="0"/>
          </a:p>
        </p:txBody>
      </p:sp>
      <p:sp>
        <p:nvSpPr>
          <p:cNvPr id="33" name="Rectangle 32"/>
          <p:cNvSpPr/>
          <p:nvPr/>
        </p:nvSpPr>
        <p:spPr>
          <a:xfrm>
            <a:off x="3851920" y="2996952"/>
            <a:ext cx="576064" cy="5040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427984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04048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004048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427984" y="3501008"/>
            <a:ext cx="576064" cy="5040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51920" y="3501008"/>
            <a:ext cx="576064" cy="504056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bg1"/>
                </a:solidFill>
              </a:rPr>
              <a:t>1</a:t>
            </a:r>
            <a:endParaRPr lang="en-IN" sz="4000" dirty="0">
              <a:solidFill>
                <a:schemeClr val="bg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851920" y="4005064"/>
            <a:ext cx="576064" cy="5040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427984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004048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85192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427984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004048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275856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275856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275856" y="3501008"/>
            <a:ext cx="576064" cy="5040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275856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580112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580112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580112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580112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75856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85192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427984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004048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580112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85192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427984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004048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275856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580112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85192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427984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004048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275856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580112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85192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427984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004048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275856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580112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85192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427984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004048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275856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580112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156176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156176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156176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156176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156176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156176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156176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156176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156176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73224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73224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732240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73224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73224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73224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73224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673224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673224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2699792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99792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99792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2699792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2699792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2699792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2699792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699792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2699792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2123728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123728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123728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2123728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2123728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2123728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123728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2123728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2123728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1547664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1547664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1547664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1547664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1547664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1547664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1547664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547664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1547664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385192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4427984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5004048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3275856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5580112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6156176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673224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699792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2123728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1547664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971600" y="249289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971600" y="299695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971600" y="350100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971600" y="400506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971600" y="450912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971600" y="1988840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971600" y="501317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971600" y="1484784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971600" y="5517232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971600" y="602128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385192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4427984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5004048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3275856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5580112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6156176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673224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2699792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2123728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1547664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971600" y="980728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prstClr val="white"/>
                </a:solidFill>
              </a:rPr>
              <a:t>2</a:t>
            </a:r>
            <a:endParaRPr lang="en-IN" sz="4000" dirty="0">
              <a:solidFill>
                <a:prstClr val="white"/>
              </a:solidFill>
            </a:endParaRPr>
          </a:p>
        </p:txBody>
      </p:sp>
      <p:sp>
        <p:nvSpPr>
          <p:cNvPr id="164" name="Oval 163"/>
          <p:cNvSpPr>
            <a:spLocks noChangeArrowheads="1"/>
          </p:cNvSpPr>
          <p:nvPr/>
        </p:nvSpPr>
        <p:spPr bwMode="auto">
          <a:xfrm>
            <a:off x="3923928" y="3541755"/>
            <a:ext cx="432048" cy="39581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extLst/>
        </p:spPr>
        <p:txBody>
          <a:bodyPr tIns="51480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8023242" y="3481206"/>
            <a:ext cx="576064" cy="50405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/>
              <a:t>2</a:t>
            </a:r>
            <a:endParaRPr lang="en-IN" sz="4000" dirty="0"/>
          </a:p>
        </p:txBody>
      </p:sp>
      <p:sp>
        <p:nvSpPr>
          <p:cNvPr id="165" name="Rectangle 164"/>
          <p:cNvSpPr/>
          <p:nvPr/>
        </p:nvSpPr>
        <p:spPr>
          <a:xfrm>
            <a:off x="8028384" y="4509150"/>
            <a:ext cx="576064" cy="504056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chemeClr val="bg1"/>
                </a:solidFill>
              </a:rPr>
              <a:t>4</a:t>
            </a:r>
            <a:endParaRPr lang="en-IN" sz="4000" dirty="0">
              <a:solidFill>
                <a:schemeClr val="bg1"/>
              </a:solidFill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8028384" y="3985262"/>
            <a:ext cx="576064" cy="5040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8028384" y="2492896"/>
            <a:ext cx="576064" cy="504056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8016878" y="3000400"/>
            <a:ext cx="576064" cy="504056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68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</p:bldLst>
  </p:timing>
</p:sld>
</file>

<file path=ppt/theme/theme1.xml><?xml version="1.0" encoding="utf-8"?>
<a:theme xmlns:a="http://schemas.openxmlformats.org/drawingml/2006/main" name="Pitchbook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itchbook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6316</Words>
  <Application>Microsoft Office PowerPoint</Application>
  <PresentationFormat>On-screen Show (4:3)</PresentationFormat>
  <Paragraphs>1978</Paragraphs>
  <Slides>88</Slides>
  <Notes>30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90" baseType="lpstr">
      <vt:lpstr>Pitchbook</vt:lpstr>
      <vt:lpstr>1_Pitchbook</vt:lpstr>
      <vt:lpstr>Tridib sadhu (Work done with Deepak Dhar)</vt:lpstr>
      <vt:lpstr>PowerPoint Presentation</vt:lpstr>
      <vt:lpstr>PowerPoint Presentation</vt:lpstr>
      <vt:lpstr>The Sandpile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Characterization of the patterns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</vt:lpstr>
      <vt:lpstr>PowerPoint Presentation</vt:lpstr>
      <vt:lpstr>A tractable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Another example</vt:lpstr>
      <vt:lpstr>PowerPoint Presentation</vt:lpstr>
      <vt:lpstr>dd</vt:lpstr>
      <vt:lpstr>dd</vt:lpstr>
      <vt:lpstr>PowerPoint Presentation</vt:lpstr>
      <vt:lpstr>PowerPoint Presentation</vt:lpstr>
      <vt:lpstr>PowerPoint Presentation</vt:lpstr>
      <vt:lpstr>PowerPoint Presentation</vt:lpstr>
      <vt:lpstr>Other variations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Principle of Pattern selection</vt:lpstr>
      <vt:lpstr>PowerPoint Presentation</vt:lpstr>
      <vt:lpstr>PowerPoint Presentation</vt:lpstr>
      <vt:lpstr>PowerPoint Presentation</vt:lpstr>
      <vt:lpstr>Characterization of the square lattice pattern</vt:lpstr>
      <vt:lpstr>d. b. wilson , microsoft research, redmond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Robustness of the pattern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Related open problems</vt:lpstr>
      <vt:lpstr>PowerPoint Presentation</vt:lpstr>
      <vt:lpstr>PowerPoint Presentation</vt:lpstr>
      <vt:lpstr>PowerPoint Presentation</vt:lpstr>
      <vt:lpstr>PowerPoint Presentation</vt:lpstr>
      <vt:lpstr>Connection to tropical polynomials</vt:lpstr>
      <vt:lpstr>PowerPoint Presentation</vt:lpstr>
      <vt:lpstr>PowerPoint Presentation</vt:lpstr>
      <vt:lpstr>PowerPoint Presentation</vt:lpstr>
      <vt:lpstr>Example of intermediate growth pattern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2011-12-21T06:49:06Z</dcterms:created>
  <dcterms:modified xsi:type="dcterms:W3CDTF">2015-02-05T22:40:20Z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</Properties>
</file>