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9"/>
  </p:notesMasterIdLst>
  <p:sldIdLst>
    <p:sldId id="328" r:id="rId2"/>
    <p:sldId id="321" r:id="rId3"/>
    <p:sldId id="322" r:id="rId4"/>
    <p:sldId id="323" r:id="rId5"/>
    <p:sldId id="257" r:id="rId6"/>
    <p:sldId id="258" r:id="rId7"/>
    <p:sldId id="259" r:id="rId8"/>
    <p:sldId id="298" r:id="rId9"/>
    <p:sldId id="327" r:id="rId10"/>
    <p:sldId id="280" r:id="rId11"/>
    <p:sldId id="272" r:id="rId12"/>
    <p:sldId id="261" r:id="rId13"/>
    <p:sldId id="263" r:id="rId14"/>
    <p:sldId id="265" r:id="rId15"/>
    <p:sldId id="266" r:id="rId16"/>
    <p:sldId id="267" r:id="rId17"/>
    <p:sldId id="268" r:id="rId18"/>
    <p:sldId id="269" r:id="rId19"/>
    <p:sldId id="270" r:id="rId20"/>
    <p:sldId id="273" r:id="rId21"/>
    <p:sldId id="275" r:id="rId22"/>
    <p:sldId id="271" r:id="rId23"/>
    <p:sldId id="274" r:id="rId24"/>
    <p:sldId id="276" r:id="rId25"/>
    <p:sldId id="277" r:id="rId26"/>
    <p:sldId id="278" r:id="rId27"/>
    <p:sldId id="279" r:id="rId28"/>
    <p:sldId id="324" r:id="rId29"/>
    <p:sldId id="325" r:id="rId30"/>
    <p:sldId id="326" r:id="rId31"/>
    <p:sldId id="329" r:id="rId32"/>
    <p:sldId id="281" r:id="rId33"/>
    <p:sldId id="282" r:id="rId34"/>
    <p:sldId id="283" r:id="rId35"/>
    <p:sldId id="284" r:id="rId36"/>
    <p:sldId id="285" r:id="rId37"/>
    <p:sldId id="286" r:id="rId38"/>
    <p:sldId id="330" r:id="rId39"/>
    <p:sldId id="292" r:id="rId40"/>
    <p:sldId id="260" r:id="rId41"/>
    <p:sldId id="308" r:id="rId42"/>
    <p:sldId id="287" r:id="rId43"/>
    <p:sldId id="288" r:id="rId44"/>
    <p:sldId id="289" r:id="rId45"/>
    <p:sldId id="293" r:id="rId46"/>
    <p:sldId id="291" r:id="rId47"/>
    <p:sldId id="294" r:id="rId48"/>
    <p:sldId id="295" r:id="rId49"/>
    <p:sldId id="296" r:id="rId50"/>
    <p:sldId id="297" r:id="rId51"/>
    <p:sldId id="290" r:id="rId52"/>
    <p:sldId id="331" r:id="rId53"/>
    <p:sldId id="332" r:id="rId54"/>
    <p:sldId id="319" r:id="rId55"/>
    <p:sldId id="320" r:id="rId56"/>
    <p:sldId id="309" r:id="rId57"/>
    <p:sldId id="310" r:id="rId58"/>
    <p:sldId id="312" r:id="rId59"/>
    <p:sldId id="333" r:id="rId60"/>
    <p:sldId id="313" r:id="rId61"/>
    <p:sldId id="300" r:id="rId62"/>
    <p:sldId id="301" r:id="rId63"/>
    <p:sldId id="302" r:id="rId64"/>
    <p:sldId id="303" r:id="rId65"/>
    <p:sldId id="304" r:id="rId66"/>
    <p:sldId id="305" r:id="rId67"/>
    <p:sldId id="307" r:id="rId68"/>
    <p:sldId id="315" r:id="rId69"/>
    <p:sldId id="316" r:id="rId70"/>
    <p:sldId id="317" r:id="rId71"/>
    <p:sldId id="299" r:id="rId72"/>
    <p:sldId id="318" r:id="rId73"/>
    <p:sldId id="311" r:id="rId74"/>
    <p:sldId id="314" r:id="rId75"/>
    <p:sldId id="334" r:id="rId76"/>
    <p:sldId id="335" r:id="rId77"/>
    <p:sldId id="336" r:id="rId7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61" d="100"/>
          <a:sy n="161" d="100"/>
        </p:scale>
        <p:origin x="-16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74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interSettings" Target="printerSettings/printerSettings1.bin"/><Relationship Id="rId81" Type="http://schemas.openxmlformats.org/officeDocument/2006/relationships/presProps" Target="presProps.xml"/><Relationship Id="rId82" Type="http://schemas.openxmlformats.org/officeDocument/2006/relationships/viewProps" Target="viewProps.xml"/><Relationship Id="rId83" Type="http://schemas.openxmlformats.org/officeDocument/2006/relationships/theme" Target="theme/theme1.xml"/><Relationship Id="rId84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notesMaster" Target="notesMasters/notesMaster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A22582-5BE1-AC45-A883-6FE2AAC3EE71}" type="datetimeFigureOut">
              <a:rPr lang="fr-FR" smtClean="0"/>
              <a:t>19/05/16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F3D265-4D00-3142-B110-01AA5C6E80D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0085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Traitement visuel d’une liste – </a:t>
            </a:r>
            <a:r>
              <a:rPr lang="fr-FR" dirty="0" err="1" smtClean="0"/>
              <a:t>relationships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6874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Lire à voix haute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352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352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3520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3520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3520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3520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3520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3520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3520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352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Code visuel:</a:t>
            </a:r>
            <a:r>
              <a:rPr lang="fr-FR" baseline="0" dirty="0" smtClean="0"/>
              <a:t> tirer profit des capacités de traitement visuel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9885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3520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3520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3520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3520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3520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3520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3520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3520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3520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352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9885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3520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9885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3520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3520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3520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3520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3520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3520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3520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352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9885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3520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3520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3520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3520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9885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9885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9885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98852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98852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988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3520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98852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98852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98852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98852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98852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98852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98852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98852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98852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988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35205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98852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98852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98852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73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98852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74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98852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75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98852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76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98852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77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988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352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352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3D265-4D00-3142-B110-01AA5C6E80D2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352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73EA4-40EB-734F-8482-1065938BC459}" type="datetimeFigureOut">
              <a:rPr lang="fr-FR" smtClean="0"/>
              <a:t>19/05/16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E340E-96E6-6741-BDAE-E623DA9E76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075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73EA4-40EB-734F-8482-1065938BC459}" type="datetimeFigureOut">
              <a:rPr lang="fr-FR" smtClean="0"/>
              <a:t>19/05/16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E340E-96E6-6741-BDAE-E623DA9E76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3760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73EA4-40EB-734F-8482-1065938BC459}" type="datetimeFigureOut">
              <a:rPr lang="fr-FR" smtClean="0"/>
              <a:t>19/05/16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E340E-96E6-6741-BDAE-E623DA9E76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262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73EA4-40EB-734F-8482-1065938BC459}" type="datetimeFigureOut">
              <a:rPr lang="fr-FR" smtClean="0"/>
              <a:t>19/05/16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E340E-96E6-6741-BDAE-E623DA9E76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7932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73EA4-40EB-734F-8482-1065938BC459}" type="datetimeFigureOut">
              <a:rPr lang="fr-FR" smtClean="0"/>
              <a:t>19/05/16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E340E-96E6-6741-BDAE-E623DA9E76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3710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73EA4-40EB-734F-8482-1065938BC459}" type="datetimeFigureOut">
              <a:rPr lang="fr-FR" smtClean="0"/>
              <a:t>19/05/16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E340E-96E6-6741-BDAE-E623DA9E76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3934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73EA4-40EB-734F-8482-1065938BC459}" type="datetimeFigureOut">
              <a:rPr lang="fr-FR" smtClean="0"/>
              <a:t>19/05/16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E340E-96E6-6741-BDAE-E623DA9E76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5114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73EA4-40EB-734F-8482-1065938BC459}" type="datetimeFigureOut">
              <a:rPr lang="fr-FR" smtClean="0"/>
              <a:t>19/05/16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E340E-96E6-6741-BDAE-E623DA9E76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1079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73EA4-40EB-734F-8482-1065938BC459}" type="datetimeFigureOut">
              <a:rPr lang="fr-FR" smtClean="0"/>
              <a:t>19/05/16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E340E-96E6-6741-BDAE-E623DA9E76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8455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73EA4-40EB-734F-8482-1065938BC459}" type="datetimeFigureOut">
              <a:rPr lang="fr-FR" smtClean="0"/>
              <a:t>19/05/16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E340E-96E6-6741-BDAE-E623DA9E76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6036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73EA4-40EB-734F-8482-1065938BC459}" type="datetimeFigureOut">
              <a:rPr lang="fr-FR" smtClean="0"/>
              <a:t>19/05/16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E340E-96E6-6741-BDAE-E623DA9E76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7406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73EA4-40EB-734F-8482-1065938BC459}" type="datetimeFigureOut">
              <a:rPr lang="fr-FR" smtClean="0"/>
              <a:t>19/05/16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E340E-96E6-6741-BDAE-E623DA9E76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5161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www.youtube.com/watch?v=wnvoZxe95bo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invisiblegorilla.com/videos.html" TargetMode="External"/><Relationship Id="rId4" Type="http://schemas.openxmlformats.org/officeDocument/2006/relationships/hyperlink" Target="http://www.gocognitive.net/sites/default/files/change_blindness.v.0.93_0.sw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invisiblegorilla.com/videos.html" TargetMode="External"/><Relationship Id="rId4" Type="http://schemas.openxmlformats.org/officeDocument/2006/relationships/hyperlink" Target="http://www.gocognitive.net/sites/default/files/change_blindness.v.0.93_0.sw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hyperlink" Target="http://aschmann.net/AmEng/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hyperlink" Target="http://colorbrewer2.org/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4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hyperlink" Target="http://www.labri.fr/perso/melancon/Visual_Analytics_Course/doku.php?id=introduction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Visualisation d’information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Perception, cognition et design</a:t>
            </a:r>
          </a:p>
        </p:txBody>
      </p:sp>
    </p:spTree>
    <p:extLst>
      <p:ext uri="{BB962C8B-B14F-4D97-AF65-F5344CB8AC3E}">
        <p14:creationId xmlns:p14="http://schemas.microsoft.com/office/powerpoint/2010/main" val="3095565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Perception et cognition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fr-FR" dirty="0" smtClean="0"/>
              <a:t>Perception</a:t>
            </a:r>
          </a:p>
          <a:p>
            <a:pPr lvl="1">
              <a:lnSpc>
                <a:spcPct val="120000"/>
              </a:lnSpc>
            </a:pPr>
            <a:r>
              <a:rPr lang="fr-FR" dirty="0" err="1" smtClean="0"/>
              <a:t>Physiology</a:t>
            </a:r>
            <a:endParaRPr lang="fr-FR" dirty="0" smtClean="0"/>
          </a:p>
          <a:p>
            <a:pPr lvl="1">
              <a:lnSpc>
                <a:spcPct val="120000"/>
              </a:lnSpc>
            </a:pPr>
            <a:r>
              <a:rPr lang="fr-FR" dirty="0" err="1" smtClean="0"/>
              <a:t>Pre</a:t>
            </a:r>
            <a:r>
              <a:rPr lang="fr-FR" dirty="0" smtClean="0"/>
              <a:t>-attentive </a:t>
            </a:r>
            <a:r>
              <a:rPr lang="fr-FR" dirty="0" err="1" smtClean="0"/>
              <a:t>processing</a:t>
            </a:r>
            <a:endParaRPr lang="fr-FR" dirty="0" smtClean="0"/>
          </a:p>
          <a:p>
            <a:pPr>
              <a:lnSpc>
                <a:spcPct val="120000"/>
              </a:lnSpc>
            </a:pPr>
            <a:r>
              <a:rPr lang="fr-FR" dirty="0" smtClean="0"/>
              <a:t>Cognition (humain)</a:t>
            </a:r>
          </a:p>
          <a:p>
            <a:pPr lvl="1">
              <a:lnSpc>
                <a:spcPct val="120000"/>
              </a:lnSpc>
            </a:pPr>
            <a:r>
              <a:rPr lang="fr-FR" dirty="0" smtClean="0"/>
              <a:t>Gestalt </a:t>
            </a:r>
            <a:r>
              <a:rPr lang="fr-FR" dirty="0" err="1" smtClean="0"/>
              <a:t>principles</a:t>
            </a:r>
            <a:endParaRPr lang="fr-FR" dirty="0" smtClean="0"/>
          </a:p>
          <a:p>
            <a:pPr lvl="1">
              <a:lnSpc>
                <a:spcPct val="120000"/>
              </a:lnSpc>
            </a:pPr>
            <a:r>
              <a:rPr lang="fr-FR" dirty="0" smtClean="0"/>
              <a:t>Mémoire et attention limitée</a:t>
            </a:r>
          </a:p>
        </p:txBody>
      </p:sp>
    </p:spTree>
    <p:extLst>
      <p:ext uri="{BB962C8B-B14F-4D97-AF65-F5344CB8AC3E}">
        <p14:creationId xmlns:p14="http://schemas.microsoft.com/office/powerpoint/2010/main" val="1584095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Perception – Illusion d’optique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Physiology</a:t>
            </a:r>
            <a:endParaRPr lang="fr-FR" dirty="0" smtClean="0"/>
          </a:p>
          <a:p>
            <a:pPr lvl="1"/>
            <a:r>
              <a:rPr lang="fr-FR" dirty="0" smtClean="0"/>
              <a:t>Virtual </a:t>
            </a:r>
            <a:r>
              <a:rPr lang="fr-FR" dirty="0" err="1" smtClean="0"/>
              <a:t>objects</a:t>
            </a:r>
            <a:endParaRPr lang="fr-FR" dirty="0" smtClean="0"/>
          </a:p>
          <a:p>
            <a:pPr lvl="1"/>
            <a:r>
              <a:rPr lang="fr-FR" dirty="0" smtClean="0"/>
              <a:t>Visual distorsion</a:t>
            </a:r>
          </a:p>
          <a:p>
            <a:pPr lvl="1"/>
            <a:r>
              <a:rPr lang="fr-FR" dirty="0" smtClean="0"/>
              <a:t>Shape distorsion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9445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Perception – Virtual </a:t>
            </a:r>
            <a:r>
              <a:rPr lang="fr-FR" dirty="0" err="1" smtClean="0"/>
              <a:t>objects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2768600"/>
            <a:ext cx="7543800" cy="13081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399233" y="5603450"/>
            <a:ext cx="18636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In or Out?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4255118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049" y="1123167"/>
            <a:ext cx="7158758" cy="506505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Perception – Virtual </a:t>
            </a:r>
            <a:r>
              <a:rPr lang="fr-FR" dirty="0" err="1" smtClean="0"/>
              <a:t>objects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178995" y="6188226"/>
            <a:ext cx="460855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Do the </a:t>
            </a:r>
            <a:r>
              <a:rPr lang="fr-FR" sz="3200" dirty="0" err="1" smtClean="0"/>
              <a:t>lines</a:t>
            </a:r>
            <a:r>
              <a:rPr lang="fr-FR" sz="3200" dirty="0" smtClean="0"/>
              <a:t> </a:t>
            </a:r>
            <a:r>
              <a:rPr lang="fr-FR" sz="3200" dirty="0" err="1" smtClean="0"/>
              <a:t>actually</a:t>
            </a:r>
            <a:r>
              <a:rPr lang="fr-FR" sz="3200" dirty="0" smtClean="0"/>
              <a:t> </a:t>
            </a:r>
            <a:r>
              <a:rPr lang="fr-FR" sz="3200" dirty="0" err="1" smtClean="0"/>
              <a:t>exist</a:t>
            </a:r>
            <a:r>
              <a:rPr lang="fr-FR" sz="3200" dirty="0" smtClean="0"/>
              <a:t>?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262818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Perception – Virtual </a:t>
            </a:r>
            <a:r>
              <a:rPr lang="fr-FR" dirty="0" err="1" smtClean="0"/>
              <a:t>objects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178995" y="6213130"/>
            <a:ext cx="46438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Do the white </a:t>
            </a:r>
            <a:r>
              <a:rPr lang="fr-FR" sz="3200" dirty="0" err="1" smtClean="0"/>
              <a:t>arrows</a:t>
            </a:r>
            <a:r>
              <a:rPr lang="fr-FR" sz="3200" dirty="0" smtClean="0"/>
              <a:t> </a:t>
            </a:r>
            <a:r>
              <a:rPr lang="fr-FR" sz="3200" dirty="0" err="1" smtClean="0"/>
              <a:t>exist</a:t>
            </a:r>
            <a:r>
              <a:rPr lang="fr-FR" sz="3200" dirty="0" smtClean="0"/>
              <a:t>?</a:t>
            </a:r>
            <a:endParaRPr lang="fr-FR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127" y="1227161"/>
            <a:ext cx="5117937" cy="496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81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807" y="1088774"/>
            <a:ext cx="5358319" cy="525447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Perception – Virtual </a:t>
            </a:r>
            <a:r>
              <a:rPr lang="fr-FR" dirty="0" err="1" smtClean="0"/>
              <a:t>objects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266155" y="6150478"/>
            <a:ext cx="45249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Is the square </a:t>
            </a:r>
            <a:r>
              <a:rPr lang="fr-FR" sz="3200" dirty="0" err="1" smtClean="0"/>
              <a:t>really</a:t>
            </a:r>
            <a:r>
              <a:rPr lang="fr-FR" sz="3200" dirty="0" smtClean="0"/>
              <a:t> </a:t>
            </a:r>
            <a:r>
              <a:rPr lang="fr-FR" sz="3200" dirty="0" err="1" smtClean="0"/>
              <a:t>there</a:t>
            </a:r>
            <a:r>
              <a:rPr lang="fr-FR" sz="3200" dirty="0" smtClean="0"/>
              <a:t>?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4122443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016000"/>
            <a:ext cx="6705600" cy="5842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Perception – Visual Distorsion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413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718" y="975230"/>
            <a:ext cx="6131907" cy="594503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Perception – Impression rétinienne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555" y="3800080"/>
            <a:ext cx="2667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3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Perception – Visual Distorsion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399233" y="5603450"/>
            <a:ext cx="26981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Grey </a:t>
            </a:r>
            <a:r>
              <a:rPr lang="fr-FR" sz="3200" dirty="0" err="1" smtClean="0"/>
              <a:t>Diagonals</a:t>
            </a:r>
            <a:endParaRPr lang="fr-FR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838" y="1328485"/>
            <a:ext cx="6618279" cy="427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3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Perception – Visual Distorsion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855259" y="5777778"/>
            <a:ext cx="55362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/>
              <a:t>Which</a:t>
            </a:r>
            <a:r>
              <a:rPr lang="fr-FR" sz="3200" dirty="0" smtClean="0"/>
              <a:t> line continues the </a:t>
            </a:r>
            <a:r>
              <a:rPr lang="fr-FR" sz="3200" dirty="0" err="1" smtClean="0"/>
              <a:t>straw</a:t>
            </a:r>
            <a:r>
              <a:rPr lang="fr-FR" sz="3200" dirty="0" smtClean="0"/>
              <a:t>?</a:t>
            </a:r>
            <a:endParaRPr 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244" y="1250797"/>
            <a:ext cx="2849916" cy="4691154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3212463" y="1250797"/>
            <a:ext cx="2154093" cy="4666250"/>
          </a:xfrm>
          <a:prstGeom prst="line">
            <a:avLst/>
          </a:prstGeom>
          <a:ln w="5715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13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Why</a:t>
            </a:r>
            <a:r>
              <a:rPr lang="fr-FR" dirty="0" smtClean="0"/>
              <a:t> </a:t>
            </a:r>
            <a:r>
              <a:rPr lang="fr-FR" dirty="0" err="1" smtClean="0"/>
              <a:t>visualize</a:t>
            </a:r>
            <a:r>
              <a:rPr lang="fr-FR" dirty="0" smtClean="0"/>
              <a:t>?</a:t>
            </a:r>
            <a:endParaRPr lang="fr-FR" dirty="0"/>
          </a:p>
        </p:txBody>
      </p:sp>
      <p:grpSp>
        <p:nvGrpSpPr>
          <p:cNvPr id="8" name="Grouper 7"/>
          <p:cNvGrpSpPr/>
          <p:nvPr/>
        </p:nvGrpSpPr>
        <p:grpSpPr>
          <a:xfrm>
            <a:off x="118048" y="0"/>
            <a:ext cx="7533264" cy="6858000"/>
            <a:chOff x="118048" y="0"/>
            <a:chExt cx="7533264" cy="6858000"/>
          </a:xfrm>
        </p:grpSpPr>
        <p:pic>
          <p:nvPicPr>
            <p:cNvPr id="6" name="Image 5" descr="Capture d’écran 2016-03-09 à 14.54.20.jpe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200" y="0"/>
              <a:ext cx="6178112" cy="68580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 rot="16200000">
              <a:off x="-2554787" y="3143628"/>
              <a:ext cx="571500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dirty="0" err="1" smtClean="0">
                  <a:solidFill>
                    <a:srgbClr val="BFBFBF"/>
                  </a:solidFill>
                </a:rPr>
                <a:t>https</a:t>
              </a:r>
              <a:r>
                <a:rPr lang="fr-FR" dirty="0" smtClean="0">
                  <a:solidFill>
                    <a:srgbClr val="BFBFBF"/>
                  </a:solidFill>
                </a:rPr>
                <a:t>://</a:t>
              </a:r>
              <a:r>
                <a:rPr lang="fr-FR" dirty="0" err="1" smtClean="0">
                  <a:solidFill>
                    <a:srgbClr val="BFBFBF"/>
                  </a:solidFill>
                </a:rPr>
                <a:t>en.wikipedia.org</a:t>
              </a:r>
              <a:r>
                <a:rPr lang="fr-FR" dirty="0" smtClean="0">
                  <a:solidFill>
                    <a:srgbClr val="BFBFBF"/>
                  </a:solidFill>
                </a:rPr>
                <a:t>/wiki/Anscombe%27s_quartet</a:t>
              </a:r>
              <a:endParaRPr lang="fr-FR" dirty="0">
                <a:solidFill>
                  <a:srgbClr val="BFBFB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103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34" y="943044"/>
            <a:ext cx="7660294" cy="518292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Perception – Shape Distorsion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627246" y="6125966"/>
            <a:ext cx="41669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Are </a:t>
            </a:r>
            <a:r>
              <a:rPr lang="fr-FR" sz="3200" dirty="0" err="1" smtClean="0"/>
              <a:t>these</a:t>
            </a:r>
            <a:r>
              <a:rPr lang="fr-FR" sz="3200" dirty="0" smtClean="0"/>
              <a:t> </a:t>
            </a:r>
            <a:r>
              <a:rPr lang="fr-FR" sz="3200" dirty="0" err="1" smtClean="0"/>
              <a:t>lines</a:t>
            </a:r>
            <a:r>
              <a:rPr lang="fr-FR" sz="3200" dirty="0" smtClean="0"/>
              <a:t> </a:t>
            </a:r>
            <a:r>
              <a:rPr lang="fr-FR" sz="3200" dirty="0" err="1" smtClean="0"/>
              <a:t>parallel</a:t>
            </a:r>
            <a:r>
              <a:rPr lang="fr-FR" sz="3200" dirty="0" smtClean="0"/>
              <a:t>?</a:t>
            </a:r>
            <a:endParaRPr lang="fr-FR" sz="3200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759534" y="4644637"/>
            <a:ext cx="7660294" cy="0"/>
          </a:xfrm>
          <a:prstGeom prst="line">
            <a:avLst/>
          </a:prstGeom>
          <a:ln w="57150" cmpd="sng"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3433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6976E-6 -1.38825E-6 L -0.00139 -0.3199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160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Perception – Shape Distorsion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988481" y="6125966"/>
            <a:ext cx="24240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Slow rotation</a:t>
            </a:r>
            <a:endParaRPr 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783" y="1602124"/>
            <a:ext cx="6532185" cy="378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718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Perception – </a:t>
            </a:r>
            <a:r>
              <a:rPr lang="fr-FR" dirty="0" err="1" smtClean="0"/>
              <a:t>Color</a:t>
            </a:r>
            <a:r>
              <a:rPr lang="fr-FR" dirty="0" smtClean="0"/>
              <a:t> </a:t>
            </a:r>
            <a:r>
              <a:rPr lang="fr-FR" dirty="0" err="1" smtClean="0"/>
              <a:t>contrast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988481" y="6125966"/>
            <a:ext cx="32556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How </a:t>
            </a:r>
            <a:r>
              <a:rPr lang="fr-FR" sz="3200" dirty="0" err="1" smtClean="0"/>
              <a:t>many</a:t>
            </a:r>
            <a:r>
              <a:rPr lang="fr-FR" sz="3200" dirty="0" smtClean="0"/>
              <a:t> </a:t>
            </a:r>
            <a:r>
              <a:rPr lang="fr-FR" sz="3200" dirty="0" err="1" smtClean="0"/>
              <a:t>colors</a:t>
            </a:r>
            <a:r>
              <a:rPr lang="fr-FR" sz="3200" dirty="0" smtClean="0"/>
              <a:t>?</a:t>
            </a:r>
            <a:endParaRPr lang="fr-FR" sz="32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012" y="1345296"/>
            <a:ext cx="6887334" cy="4051373"/>
          </a:xfrm>
          <a:prstGeom prst="rect">
            <a:avLst/>
          </a:prstGeom>
        </p:spPr>
      </p:pic>
      <p:grpSp>
        <p:nvGrpSpPr>
          <p:cNvPr id="12" name="Grouper 11"/>
          <p:cNvGrpSpPr/>
          <p:nvPr/>
        </p:nvGrpSpPr>
        <p:grpSpPr>
          <a:xfrm>
            <a:off x="3853980" y="5719732"/>
            <a:ext cx="1410778" cy="406234"/>
            <a:chOff x="3853980" y="5719732"/>
            <a:chExt cx="1410778" cy="406234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53980" y="5719732"/>
              <a:ext cx="406234" cy="406234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58524" y="5719732"/>
              <a:ext cx="406234" cy="4062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413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Perception – </a:t>
            </a:r>
            <a:r>
              <a:rPr lang="fr-FR" dirty="0" err="1" smtClean="0"/>
              <a:t>Color</a:t>
            </a:r>
            <a:r>
              <a:rPr lang="fr-FR" dirty="0" smtClean="0"/>
              <a:t> </a:t>
            </a:r>
            <a:r>
              <a:rPr lang="fr-FR" dirty="0" err="1" smtClean="0"/>
              <a:t>contrast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988481" y="6125966"/>
            <a:ext cx="25793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Uniform </a:t>
            </a:r>
            <a:r>
              <a:rPr lang="fr-FR" sz="3200" dirty="0" err="1" smtClean="0"/>
              <a:t>grey</a:t>
            </a:r>
            <a:r>
              <a:rPr lang="fr-FR" sz="3200" dirty="0" smtClean="0"/>
              <a:t>?</a:t>
            </a:r>
            <a:endParaRPr lang="fr-FR" sz="32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812" y="5475343"/>
            <a:ext cx="3215459" cy="38534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994" y="1160823"/>
            <a:ext cx="6593389" cy="496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79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Perception – </a:t>
            </a:r>
            <a:r>
              <a:rPr lang="fr-FR" dirty="0" err="1" smtClean="0"/>
              <a:t>Color</a:t>
            </a:r>
            <a:r>
              <a:rPr lang="fr-FR" dirty="0" smtClean="0"/>
              <a:t> </a:t>
            </a:r>
            <a:r>
              <a:rPr lang="fr-FR" dirty="0" err="1" smtClean="0"/>
              <a:t>contrast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988481" y="6125966"/>
            <a:ext cx="32664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/>
              <a:t>Same</a:t>
            </a:r>
            <a:r>
              <a:rPr lang="fr-FR" sz="3200" dirty="0" smtClean="0"/>
              <a:t> </a:t>
            </a:r>
            <a:r>
              <a:rPr lang="fr-FR" sz="3200" dirty="0" err="1" smtClean="0"/>
              <a:t>color</a:t>
            </a:r>
            <a:r>
              <a:rPr lang="fr-FR" sz="3200" dirty="0" smtClean="0"/>
              <a:t> square</a:t>
            </a:r>
            <a:endParaRPr lang="fr-FR" sz="3200" dirty="0"/>
          </a:p>
        </p:txBody>
      </p:sp>
      <p:sp>
        <p:nvSpPr>
          <p:cNvPr id="3" name="Rectangle 2"/>
          <p:cNvSpPr/>
          <p:nvPr/>
        </p:nvSpPr>
        <p:spPr>
          <a:xfrm>
            <a:off x="1687938" y="2338914"/>
            <a:ext cx="2628360" cy="268452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4637810" y="2338914"/>
            <a:ext cx="2628360" cy="2684526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2049959" y="2732747"/>
            <a:ext cx="1253578" cy="1309800"/>
          </a:xfrm>
          <a:prstGeom prst="rect">
            <a:avLst/>
          </a:prstGeom>
          <a:solidFill>
            <a:schemeClr val="bg1">
              <a:lumMod val="85000"/>
              <a:alpha val="4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2676748" y="3387647"/>
            <a:ext cx="1253578" cy="1309800"/>
          </a:xfrm>
          <a:prstGeom prst="rect">
            <a:avLst/>
          </a:prstGeom>
          <a:solidFill>
            <a:schemeClr val="bg1">
              <a:lumMod val="85000"/>
              <a:alpha val="4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5015906" y="2732747"/>
            <a:ext cx="1253578" cy="1309800"/>
          </a:xfrm>
          <a:prstGeom prst="rect">
            <a:avLst/>
          </a:prstGeom>
          <a:solidFill>
            <a:schemeClr val="bg1">
              <a:lumMod val="85000"/>
              <a:alpha val="4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5642695" y="3387647"/>
            <a:ext cx="1253578" cy="1309800"/>
          </a:xfrm>
          <a:prstGeom prst="rect">
            <a:avLst/>
          </a:prstGeom>
          <a:solidFill>
            <a:schemeClr val="bg1">
              <a:lumMod val="85000"/>
              <a:alpha val="4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3377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Perception – </a:t>
            </a:r>
            <a:r>
              <a:rPr lang="fr-FR" dirty="0" err="1" smtClean="0"/>
              <a:t>Color</a:t>
            </a:r>
            <a:r>
              <a:rPr lang="fr-FR" dirty="0" smtClean="0"/>
              <a:t> </a:t>
            </a:r>
            <a:r>
              <a:rPr lang="fr-FR" dirty="0" err="1" smtClean="0"/>
              <a:t>contrast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975719" y="6119317"/>
            <a:ext cx="51706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/>
              <a:t>Colours</a:t>
            </a:r>
            <a:r>
              <a:rPr lang="fr-FR" sz="3200" dirty="0" smtClean="0"/>
              <a:t> </a:t>
            </a:r>
            <a:r>
              <a:rPr lang="fr-FR" sz="3200" dirty="0" err="1" smtClean="0"/>
              <a:t>eventually</a:t>
            </a:r>
            <a:r>
              <a:rPr lang="fr-FR" sz="3200" dirty="0" smtClean="0"/>
              <a:t> </a:t>
            </a:r>
            <a:r>
              <a:rPr lang="fr-FR" sz="3200" dirty="0" err="1" smtClean="0"/>
              <a:t>disappears</a:t>
            </a:r>
            <a:endParaRPr 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1979" y="1417638"/>
            <a:ext cx="4907084" cy="453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24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Perception – </a:t>
            </a:r>
            <a:r>
              <a:rPr lang="fr-FR" dirty="0" err="1" smtClean="0"/>
              <a:t>Color</a:t>
            </a:r>
            <a:r>
              <a:rPr lang="fr-FR" dirty="0" smtClean="0"/>
              <a:t> </a:t>
            </a:r>
            <a:r>
              <a:rPr lang="fr-FR" dirty="0" err="1" smtClean="0"/>
              <a:t>contrast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382334" y="6119317"/>
            <a:ext cx="23986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Orange </a:t>
            </a:r>
            <a:r>
              <a:rPr lang="fr-FR" sz="3200" dirty="0" err="1" smtClean="0"/>
              <a:t>heart</a:t>
            </a:r>
            <a:endParaRPr lang="fr-FR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581" y="1230855"/>
            <a:ext cx="4867436" cy="488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99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Perception – </a:t>
            </a:r>
            <a:r>
              <a:rPr lang="fr-FR" dirty="0" err="1" smtClean="0"/>
              <a:t>Color</a:t>
            </a:r>
            <a:r>
              <a:rPr lang="fr-FR" dirty="0" smtClean="0"/>
              <a:t> </a:t>
            </a:r>
            <a:r>
              <a:rPr lang="fr-FR" dirty="0" err="1" smtClean="0"/>
              <a:t>contrast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409760" y="6215773"/>
            <a:ext cx="40853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/>
              <a:t>Color</a:t>
            </a:r>
            <a:r>
              <a:rPr lang="fr-FR" sz="3200" dirty="0" smtClean="0"/>
              <a:t> or black &amp; white?</a:t>
            </a:r>
            <a:endParaRPr lang="fr-FR" sz="3200" dirty="0"/>
          </a:p>
        </p:txBody>
      </p:sp>
      <p:pic>
        <p:nvPicPr>
          <p:cNvPr id="8" name="Image 7" descr="KnVp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56" y="1199655"/>
            <a:ext cx="6832128" cy="512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58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Perception – Size Distorsion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748938" y="5979120"/>
            <a:ext cx="36465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/>
              <a:t>Which</a:t>
            </a:r>
            <a:r>
              <a:rPr lang="fr-FR" sz="3200" dirty="0" smtClean="0"/>
              <a:t> line </a:t>
            </a:r>
            <a:r>
              <a:rPr lang="fr-FR" sz="3200" dirty="0" err="1" smtClean="0"/>
              <a:t>is</a:t>
            </a:r>
            <a:r>
              <a:rPr lang="fr-FR" sz="3200" dirty="0" smtClean="0"/>
              <a:t> longer?</a:t>
            </a:r>
            <a:endParaRPr lang="fr-FR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900" y="1460500"/>
            <a:ext cx="59182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6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590" y="1105269"/>
            <a:ext cx="5631170" cy="531421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Perception – Size Distorsion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679705" y="6127100"/>
            <a:ext cx="421080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/>
              <a:t>Same</a:t>
            </a:r>
            <a:r>
              <a:rPr lang="fr-FR" sz="3200" dirty="0" smtClean="0"/>
              <a:t> </a:t>
            </a:r>
            <a:r>
              <a:rPr lang="fr-FR" sz="3200" dirty="0" err="1" smtClean="0"/>
              <a:t>length</a:t>
            </a:r>
            <a:r>
              <a:rPr lang="fr-FR" sz="3200" dirty="0" smtClean="0"/>
              <a:t> (</a:t>
            </a:r>
            <a:r>
              <a:rPr lang="fr-FR" sz="3200" dirty="0" err="1" smtClean="0"/>
              <a:t>red</a:t>
            </a:r>
            <a:r>
              <a:rPr lang="fr-FR" sz="3200" dirty="0" smtClean="0"/>
              <a:t> </a:t>
            </a:r>
            <a:r>
              <a:rPr lang="fr-FR" sz="3200" dirty="0" err="1" smtClean="0"/>
              <a:t>lines</a:t>
            </a:r>
            <a:r>
              <a:rPr lang="fr-FR" sz="3200" dirty="0" smtClean="0"/>
              <a:t>)?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69763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Why</a:t>
            </a:r>
            <a:r>
              <a:rPr lang="fr-FR" dirty="0" smtClean="0"/>
              <a:t> </a:t>
            </a:r>
            <a:r>
              <a:rPr lang="fr-FR" dirty="0" err="1" smtClean="0"/>
              <a:t>visualize</a:t>
            </a:r>
            <a:r>
              <a:rPr lang="fr-FR" dirty="0" smtClean="0"/>
              <a:t>?</a:t>
            </a:r>
            <a:endParaRPr lang="fr-FR" dirty="0"/>
          </a:p>
        </p:txBody>
      </p:sp>
      <p:pic>
        <p:nvPicPr>
          <p:cNvPr id="2" name="Image 1" descr="Capture d’écran 2016-03-09 à 14.55.4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9144000" cy="642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8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Perception – Size Distorsion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529836" y="5979120"/>
            <a:ext cx="200567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/>
              <a:t>Same</a:t>
            </a:r>
            <a:r>
              <a:rPr lang="fr-FR" sz="3200" dirty="0" smtClean="0"/>
              <a:t> size?</a:t>
            </a:r>
            <a:endParaRPr 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767" y="1900183"/>
            <a:ext cx="6913916" cy="420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73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Pre</a:t>
            </a:r>
            <a:r>
              <a:rPr lang="fr-FR" dirty="0" smtClean="0"/>
              <a:t>-attentive </a:t>
            </a:r>
            <a:r>
              <a:rPr lang="fr-FR" dirty="0" err="1" smtClean="0"/>
              <a:t>processing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126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Perception – </a:t>
            </a:r>
            <a:r>
              <a:rPr lang="fr-FR" dirty="0" err="1" smtClean="0"/>
              <a:t>Pre</a:t>
            </a:r>
            <a:r>
              <a:rPr lang="fr-FR" dirty="0" smtClean="0"/>
              <a:t>-attentive </a:t>
            </a:r>
            <a:r>
              <a:rPr lang="fr-FR" dirty="0" err="1" smtClean="0"/>
              <a:t>processing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&lt; 200 - 250ms qualifies as </a:t>
            </a:r>
            <a:r>
              <a:rPr lang="fr-FR" dirty="0" err="1" smtClean="0"/>
              <a:t>pre</a:t>
            </a:r>
            <a:r>
              <a:rPr lang="fr-FR" dirty="0" smtClean="0"/>
              <a:t>-attentive</a:t>
            </a:r>
          </a:p>
          <a:p>
            <a:pPr lvl="1"/>
            <a:r>
              <a:rPr lang="fr-FR" dirty="0" err="1" smtClean="0"/>
              <a:t>eye</a:t>
            </a:r>
            <a:r>
              <a:rPr lang="fr-FR" dirty="0" smtClean="0"/>
              <a:t> </a:t>
            </a:r>
            <a:r>
              <a:rPr lang="fr-FR" dirty="0" err="1" smtClean="0"/>
              <a:t>movements</a:t>
            </a:r>
            <a:r>
              <a:rPr lang="fr-FR" dirty="0" smtClean="0"/>
              <a:t> </a:t>
            </a:r>
            <a:r>
              <a:rPr lang="fr-FR" dirty="0" err="1" smtClean="0"/>
              <a:t>take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least 200ms</a:t>
            </a:r>
          </a:p>
          <a:p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done</a:t>
            </a:r>
            <a:r>
              <a:rPr lang="fr-FR" dirty="0" smtClean="0"/>
              <a:t>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quickly</a:t>
            </a:r>
            <a:endParaRPr lang="fr-FR" dirty="0" smtClean="0"/>
          </a:p>
          <a:p>
            <a:r>
              <a:rPr lang="fr-FR" dirty="0" err="1" smtClean="0"/>
              <a:t>low-level</a:t>
            </a:r>
            <a:r>
              <a:rPr lang="fr-FR" dirty="0" smtClean="0"/>
              <a:t> </a:t>
            </a:r>
            <a:r>
              <a:rPr lang="fr-FR" dirty="0" err="1" smtClean="0"/>
              <a:t>processing</a:t>
            </a:r>
            <a:r>
              <a:rPr lang="fr-FR" dirty="0" smtClean="0"/>
              <a:t> in </a:t>
            </a:r>
            <a:r>
              <a:rPr lang="fr-FR" dirty="0" err="1" smtClean="0"/>
              <a:t>parallel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030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Perception – </a:t>
            </a:r>
            <a:r>
              <a:rPr lang="fr-FR" dirty="0" err="1" smtClean="0"/>
              <a:t>Pre</a:t>
            </a:r>
            <a:r>
              <a:rPr lang="fr-FR" dirty="0" smtClean="0"/>
              <a:t>-attentive </a:t>
            </a:r>
            <a:r>
              <a:rPr lang="fr-FR" dirty="0" err="1" smtClean="0"/>
              <a:t>processing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700" y="1587500"/>
            <a:ext cx="37846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270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Perception – </a:t>
            </a:r>
            <a:r>
              <a:rPr lang="fr-FR" dirty="0" err="1" smtClean="0"/>
              <a:t>Pre</a:t>
            </a:r>
            <a:r>
              <a:rPr lang="fr-FR" dirty="0" smtClean="0"/>
              <a:t>-attentive </a:t>
            </a:r>
            <a:r>
              <a:rPr lang="fr-FR" dirty="0" err="1" smtClean="0"/>
              <a:t>processing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>
                <a:hlinkClick r:id="rId3"/>
              </a:rPr>
              <a:t>Healey</a:t>
            </a:r>
            <a:r>
              <a:rPr lang="fr-FR" dirty="0" smtClean="0">
                <a:hlinkClick r:id="rId3"/>
              </a:rPr>
              <a:t> </a:t>
            </a:r>
            <a:r>
              <a:rPr lang="fr-FR" dirty="0" err="1" smtClean="0">
                <a:hlinkClick r:id="rId3"/>
              </a:rPr>
              <a:t>video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1783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Perception – </a:t>
            </a:r>
            <a:r>
              <a:rPr lang="fr-FR" dirty="0" err="1" smtClean="0"/>
              <a:t>Pre</a:t>
            </a:r>
            <a:r>
              <a:rPr lang="fr-FR" dirty="0" smtClean="0"/>
              <a:t>-attentive </a:t>
            </a:r>
            <a:r>
              <a:rPr lang="fr-FR" dirty="0" err="1" smtClean="0"/>
              <a:t>processing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 smtClean="0"/>
              <a:t>Target</a:t>
            </a:r>
          </a:p>
          <a:p>
            <a:pPr lvl="1"/>
            <a:r>
              <a:rPr lang="fr-FR" dirty="0" smtClean="0"/>
              <a:t>has a unique </a:t>
            </a:r>
            <a:r>
              <a:rPr lang="fr-FR" dirty="0" err="1" smtClean="0"/>
              <a:t>feature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818" y="1441302"/>
            <a:ext cx="4790198" cy="474688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2421" y="1742189"/>
            <a:ext cx="323554" cy="32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65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818" y="1415098"/>
            <a:ext cx="4798782" cy="464617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Perception – </a:t>
            </a:r>
            <a:r>
              <a:rPr lang="fr-FR" dirty="0" err="1" smtClean="0"/>
              <a:t>Pre</a:t>
            </a:r>
            <a:r>
              <a:rPr lang="fr-FR" dirty="0" smtClean="0"/>
              <a:t>-attentive </a:t>
            </a:r>
            <a:r>
              <a:rPr lang="fr-FR" dirty="0" err="1" smtClean="0"/>
              <a:t>processing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 smtClean="0"/>
              <a:t>Target</a:t>
            </a:r>
          </a:p>
          <a:p>
            <a:pPr lvl="1"/>
            <a:r>
              <a:rPr lang="fr-FR" i="1" dirty="0" err="1" smtClean="0"/>
              <a:t>does</a:t>
            </a:r>
            <a:r>
              <a:rPr lang="fr-FR" i="1" dirty="0" smtClean="0"/>
              <a:t> not</a:t>
            </a:r>
            <a:r>
              <a:rPr lang="fr-FR" dirty="0" smtClean="0"/>
              <a:t> have a unique </a:t>
            </a:r>
            <a:r>
              <a:rPr lang="fr-FR" dirty="0" err="1" smtClean="0"/>
              <a:t>feature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8169" y="1710637"/>
            <a:ext cx="400131" cy="38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96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Perception – </a:t>
            </a:r>
            <a:r>
              <a:rPr lang="fr-FR" dirty="0" err="1" smtClean="0"/>
              <a:t>Pre</a:t>
            </a:r>
            <a:r>
              <a:rPr lang="fr-FR" dirty="0" smtClean="0"/>
              <a:t>-attentive </a:t>
            </a:r>
            <a:r>
              <a:rPr lang="fr-FR" dirty="0" err="1" smtClean="0"/>
              <a:t>processing</a:t>
            </a:r>
            <a:endParaRPr lang="fr-FR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798057" y="2057400"/>
            <a:ext cx="7674885" cy="2862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 dirty="0"/>
              <a:t>SUBJECT PUNCHED QUICKLY OXIDIZED  TCEJBUS DEHCNUP YLKCIUQ DEZIDIXO</a:t>
            </a:r>
          </a:p>
          <a:p>
            <a:pPr algn="ctr" eaLnBrk="0" hangingPunct="0"/>
            <a:r>
              <a:rPr lang="en-US" sz="1800" dirty="0"/>
              <a:t>CERTAIN QUICKLY PUNCHED METHODS NIATREC YLKCIUQ DEHCNUP SDOHTEM</a:t>
            </a:r>
          </a:p>
          <a:p>
            <a:pPr algn="ctr" eaLnBrk="0" hangingPunct="0"/>
            <a:r>
              <a:rPr lang="en-US" sz="1800" dirty="0"/>
              <a:t>SCIENCE ENGLISH  RECORDS COLUMNS  ECNEICS HSILGNE  SDROCER  SNMULOC</a:t>
            </a:r>
          </a:p>
          <a:p>
            <a:pPr algn="ctr" eaLnBrk="0" hangingPunct="0"/>
            <a:r>
              <a:rPr lang="en-US" sz="1800" dirty="0"/>
              <a:t>GOVERNS PRECISE EXAMPLE MERCURY SNREVOG ESICERP ELPMAXE YRUCREM</a:t>
            </a:r>
          </a:p>
          <a:p>
            <a:pPr algn="ctr" eaLnBrk="0" hangingPunct="0"/>
            <a:r>
              <a:rPr lang="en-US" sz="1800" dirty="0"/>
              <a:t>CERTAIN QUICKLY PUNCHED METHODS NIATREC YLKCIUQ DEHCNUP SDOHTEM</a:t>
            </a:r>
          </a:p>
          <a:p>
            <a:pPr algn="ctr" eaLnBrk="0" hangingPunct="0"/>
            <a:r>
              <a:rPr lang="en-US" sz="1800" dirty="0"/>
              <a:t>GOVERNS PRECISE EXAMPLE MERCURY SNREVOG ESICERP ELPMAXE YRUCREM</a:t>
            </a:r>
          </a:p>
          <a:p>
            <a:pPr algn="ctr" eaLnBrk="0" hangingPunct="0"/>
            <a:r>
              <a:rPr lang="en-US" sz="1800" dirty="0"/>
              <a:t>SCIENCE ENGLISH  RECORDS COLUMNS  ECNEICS HSILGNE  SDROCER  SNMULOC</a:t>
            </a:r>
          </a:p>
          <a:p>
            <a:pPr algn="ctr" eaLnBrk="0" hangingPunct="0"/>
            <a:r>
              <a:rPr lang="en-US" sz="1800" dirty="0"/>
              <a:t>SUBJECT PUNCHED QUICKLY OXIDIZED  TCEJBUS DEHCNUP YLKCIUQ DEZIDIXO</a:t>
            </a:r>
          </a:p>
          <a:p>
            <a:pPr algn="ctr" eaLnBrk="0" hangingPunct="0"/>
            <a:r>
              <a:rPr lang="en-US" sz="1800" dirty="0"/>
              <a:t>CERTAIN QUICKLY PUNCHED METHODS NIATREC YLKCIUQ DEHCNUP SDOHTEM</a:t>
            </a:r>
          </a:p>
          <a:p>
            <a:pPr algn="ctr" eaLnBrk="0" hangingPunct="0"/>
            <a:r>
              <a:rPr lang="en-US" sz="1800" dirty="0"/>
              <a:t>SCIENCE ENGLISH  RECORDS COLUMNS  ECNEICS HSILGNE  SDROCER  SNMULOC</a:t>
            </a:r>
          </a:p>
        </p:txBody>
      </p:sp>
      <p:cxnSp>
        <p:nvCxnSpPr>
          <p:cNvPr id="9" name="Connecteur droit 8"/>
          <p:cNvCxnSpPr/>
          <p:nvPr/>
        </p:nvCxnSpPr>
        <p:spPr>
          <a:xfrm>
            <a:off x="4632984" y="1417638"/>
            <a:ext cx="0" cy="4499409"/>
          </a:xfrm>
          <a:prstGeom prst="line">
            <a:avLst/>
          </a:prstGeom>
          <a:ln w="5715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2822296" y="6119317"/>
            <a:ext cx="38423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/>
              <a:t>Text</a:t>
            </a:r>
            <a:r>
              <a:rPr lang="fr-FR" sz="3200" dirty="0" smtClean="0"/>
              <a:t> not </a:t>
            </a:r>
            <a:r>
              <a:rPr lang="fr-FR" sz="3200" dirty="0" err="1" smtClean="0"/>
              <a:t>pre</a:t>
            </a:r>
            <a:r>
              <a:rPr lang="fr-FR" sz="3200" dirty="0" smtClean="0"/>
              <a:t>-attentive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348806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gestalt, mémoire et attention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20922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Perception et cognition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Perception</a:t>
            </a:r>
          </a:p>
          <a:p>
            <a:pPr lvl="1">
              <a:lnSpc>
                <a:spcPct val="120000"/>
              </a:lnSpc>
            </a:pPr>
            <a:r>
              <a:rPr lang="fr-FR" dirty="0" err="1" smtClean="0">
                <a:solidFill>
                  <a:schemeClr val="bg1">
                    <a:lumMod val="75000"/>
                  </a:schemeClr>
                </a:solidFill>
              </a:rPr>
              <a:t>Physiology</a:t>
            </a:r>
            <a:endParaRPr lang="fr-FR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>
              <a:lnSpc>
                <a:spcPct val="120000"/>
              </a:lnSpc>
            </a:pPr>
            <a:r>
              <a:rPr lang="fr-FR" dirty="0" err="1" smtClean="0">
                <a:solidFill>
                  <a:schemeClr val="bg1">
                    <a:lumMod val="75000"/>
                  </a:schemeClr>
                </a:solidFill>
              </a:rPr>
              <a:t>Pre</a:t>
            </a: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-attentive </a:t>
            </a:r>
            <a:r>
              <a:rPr lang="fr-FR" dirty="0" err="1" smtClean="0">
                <a:solidFill>
                  <a:schemeClr val="bg1">
                    <a:lumMod val="75000"/>
                  </a:schemeClr>
                </a:solidFill>
              </a:rPr>
              <a:t>processing</a:t>
            </a:r>
            <a:endParaRPr lang="fr-FR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fr-FR" dirty="0" smtClean="0"/>
              <a:t>Cognition (humain)</a:t>
            </a:r>
          </a:p>
          <a:p>
            <a:pPr lvl="1">
              <a:lnSpc>
                <a:spcPct val="120000"/>
              </a:lnSpc>
            </a:pPr>
            <a:r>
              <a:rPr lang="fr-FR" dirty="0" smtClean="0"/>
              <a:t>Mémoire et attention limitée</a:t>
            </a:r>
          </a:p>
          <a:p>
            <a:pPr lvl="1">
              <a:lnSpc>
                <a:spcPct val="120000"/>
              </a:lnSpc>
            </a:pPr>
            <a:r>
              <a:rPr lang="fr-FR" dirty="0" smtClean="0"/>
              <a:t>Gestalt </a:t>
            </a:r>
            <a:r>
              <a:rPr lang="fr-FR" dirty="0" err="1" smtClean="0"/>
              <a:t>principles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8980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Why</a:t>
            </a:r>
            <a:r>
              <a:rPr lang="fr-FR" dirty="0"/>
              <a:t> </a:t>
            </a:r>
            <a:r>
              <a:rPr lang="fr-FR" dirty="0" err="1"/>
              <a:t>visualize</a:t>
            </a:r>
            <a:r>
              <a:rPr lang="fr-FR" dirty="0"/>
              <a:t>?</a:t>
            </a:r>
          </a:p>
        </p:txBody>
      </p:sp>
      <p:pic>
        <p:nvPicPr>
          <p:cNvPr id="4" name="Image 3" descr="Capture d’écran 2016-03-09 à 14.56.4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68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0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Cognition - Change </a:t>
            </a:r>
            <a:r>
              <a:rPr lang="fr-FR" dirty="0" err="1" smtClean="0"/>
              <a:t>blindness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Daniel </a:t>
            </a:r>
            <a:r>
              <a:rPr lang="fr-FR" dirty="0" err="1" smtClean="0"/>
              <a:t>Simons</a:t>
            </a:r>
            <a:r>
              <a:rPr lang="fr-FR" dirty="0" smtClean="0"/>
              <a:t> and Daniel Levin (1997)</a:t>
            </a:r>
          </a:p>
          <a:p>
            <a:endParaRPr lang="fr-FR" dirty="0" smtClean="0"/>
          </a:p>
          <a:p>
            <a:pPr lvl="1"/>
            <a:r>
              <a:rPr lang="fr-FR" dirty="0" smtClean="0">
                <a:hlinkClick r:id="rId3"/>
              </a:rPr>
              <a:t>Movie perception test</a:t>
            </a:r>
            <a:endParaRPr lang="fr-FR" dirty="0" smtClean="0"/>
          </a:p>
          <a:p>
            <a:pPr lvl="1"/>
            <a:endParaRPr lang="fr-FR" dirty="0"/>
          </a:p>
          <a:p>
            <a:pPr lvl="1"/>
            <a:r>
              <a:rPr lang="fr-FR" dirty="0" smtClean="0">
                <a:hlinkClick r:id="rId4"/>
              </a:rPr>
              <a:t>Change in </a:t>
            </a:r>
            <a:r>
              <a:rPr lang="fr-FR" dirty="0" err="1" smtClean="0">
                <a:hlinkClick r:id="rId4"/>
              </a:rPr>
              <a:t>static</a:t>
            </a:r>
            <a:r>
              <a:rPr lang="fr-FR" dirty="0" smtClean="0">
                <a:hlinkClick r:id="rId4"/>
              </a:rPr>
              <a:t> image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6746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Cognition - Change </a:t>
            </a:r>
            <a:r>
              <a:rPr lang="fr-FR" dirty="0" err="1" smtClean="0"/>
              <a:t>blindness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Daniel </a:t>
            </a:r>
            <a:r>
              <a:rPr lang="fr-FR" dirty="0" err="1" smtClean="0"/>
              <a:t>Simons</a:t>
            </a:r>
            <a:r>
              <a:rPr lang="fr-FR" dirty="0" smtClean="0"/>
              <a:t> and Daniel Levin (1997)</a:t>
            </a:r>
          </a:p>
          <a:p>
            <a:endParaRPr lang="fr-FR" dirty="0" smtClean="0"/>
          </a:p>
          <a:p>
            <a:pPr lvl="1"/>
            <a:r>
              <a:rPr lang="fr-FR" dirty="0" smtClean="0">
                <a:hlinkClick r:id="rId3"/>
              </a:rPr>
              <a:t>Movie perception test</a:t>
            </a:r>
            <a:endParaRPr lang="fr-FR" dirty="0" smtClean="0"/>
          </a:p>
          <a:p>
            <a:pPr lvl="1"/>
            <a:endParaRPr lang="fr-FR" dirty="0"/>
          </a:p>
          <a:p>
            <a:pPr lvl="1"/>
            <a:r>
              <a:rPr lang="fr-FR" dirty="0" smtClean="0">
                <a:hlinkClick r:id="rId4"/>
              </a:rPr>
              <a:t>Change in </a:t>
            </a:r>
            <a:r>
              <a:rPr lang="fr-FR" dirty="0" err="1" smtClean="0">
                <a:hlinkClick r:id="rId4"/>
              </a:rPr>
              <a:t>static</a:t>
            </a:r>
            <a:r>
              <a:rPr lang="fr-FR" dirty="0" smtClean="0">
                <a:hlinkClick r:id="rId4"/>
              </a:rPr>
              <a:t> image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7366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Cognition – </a:t>
            </a:r>
            <a:r>
              <a:rPr lang="fr-FR" dirty="0" smtClean="0"/>
              <a:t>Gestalt </a:t>
            </a:r>
            <a:r>
              <a:rPr lang="fr-FR" dirty="0" err="1" smtClean="0"/>
              <a:t>principles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fr-FR" dirty="0" err="1" smtClean="0"/>
              <a:t>Why</a:t>
            </a:r>
            <a:r>
              <a:rPr lang="fr-FR" dirty="0" smtClean="0"/>
              <a:t> do patterns </a:t>
            </a:r>
            <a:r>
              <a:rPr lang="fr-FR" dirty="0" err="1" smtClean="0"/>
              <a:t>emerge</a:t>
            </a:r>
            <a:r>
              <a:rPr lang="fr-FR" dirty="0" smtClean="0"/>
              <a:t>?</a:t>
            </a:r>
          </a:p>
          <a:p>
            <a:pPr lvl="1">
              <a:lnSpc>
                <a:spcPct val="110000"/>
              </a:lnSpc>
            </a:pPr>
            <a:r>
              <a:rPr lang="fr-FR" dirty="0" smtClean="0"/>
              <a:t>Under </a:t>
            </a:r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circumstances</a:t>
            </a:r>
            <a:r>
              <a:rPr lang="fr-FR" dirty="0" smtClean="0"/>
              <a:t>?</a:t>
            </a:r>
          </a:p>
          <a:p>
            <a:pPr lvl="1">
              <a:lnSpc>
                <a:spcPct val="110000"/>
              </a:lnSpc>
            </a:pPr>
            <a:r>
              <a:rPr lang="fr-FR" dirty="0" err="1" smtClean="0"/>
              <a:t>Idea</a:t>
            </a:r>
            <a:r>
              <a:rPr lang="fr-FR" dirty="0" smtClean="0"/>
              <a:t>: </a:t>
            </a:r>
            <a:r>
              <a:rPr lang="fr-FR" dirty="0" err="1" smtClean="0"/>
              <a:t>forms</a:t>
            </a:r>
            <a:r>
              <a:rPr lang="fr-FR" dirty="0" smtClean="0"/>
              <a:t> or patterns </a:t>
            </a:r>
            <a:r>
              <a:rPr lang="fr-FR" i="1" dirty="0" err="1" smtClean="0"/>
              <a:t>transcend</a:t>
            </a:r>
            <a:r>
              <a:rPr lang="fr-FR" dirty="0" smtClean="0"/>
              <a:t> the stimuli </a:t>
            </a:r>
            <a:r>
              <a:rPr lang="fr-FR" dirty="0" err="1" smtClean="0"/>
              <a:t>used</a:t>
            </a:r>
            <a:r>
              <a:rPr lang="fr-FR" dirty="0" smtClean="0"/>
              <a:t> to </a:t>
            </a:r>
            <a:r>
              <a:rPr lang="fr-FR" dirty="0" err="1" smtClean="0"/>
              <a:t>create</a:t>
            </a:r>
            <a:r>
              <a:rPr lang="fr-FR" dirty="0" smtClean="0"/>
              <a:t> </a:t>
            </a:r>
            <a:r>
              <a:rPr lang="fr-FR" dirty="0" err="1" smtClean="0"/>
              <a:t>them</a:t>
            </a:r>
            <a:endParaRPr lang="fr-FR" dirty="0"/>
          </a:p>
          <a:p>
            <a:pPr lvl="1">
              <a:lnSpc>
                <a:spcPct val="110000"/>
              </a:lnSpc>
            </a:pPr>
            <a:r>
              <a:rPr lang="fr-FR" dirty="0" smtClean="0"/>
              <a:t>« Le tout est plus que la somme des parties »</a:t>
            </a:r>
          </a:p>
          <a:p>
            <a:pPr lvl="1">
              <a:lnSpc>
                <a:spcPct val="110000"/>
              </a:lnSpc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637317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Cognition – Gestalt </a:t>
            </a:r>
            <a:r>
              <a:rPr lang="fr-FR" dirty="0" err="1" smtClean="0"/>
              <a:t>principles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fr-FR" dirty="0" err="1" smtClean="0"/>
              <a:t>Proximity</a:t>
            </a:r>
            <a:endParaRPr lang="fr-FR" dirty="0" smtClean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69227"/>
            <a:ext cx="9144000" cy="283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16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Cognition – Gestalt </a:t>
            </a:r>
            <a:r>
              <a:rPr lang="fr-FR" dirty="0" err="1" smtClean="0"/>
              <a:t>principles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fr-FR" dirty="0" err="1" smtClean="0"/>
              <a:t>Similarity</a:t>
            </a:r>
            <a:endParaRPr lang="fr-FR" dirty="0" smtClean="0"/>
          </a:p>
        </p:txBody>
      </p:sp>
      <p:pic>
        <p:nvPicPr>
          <p:cNvPr id="19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2370138"/>
            <a:ext cx="8410575" cy="401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252" y="2673301"/>
            <a:ext cx="320693" cy="313721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8060" y="2673301"/>
            <a:ext cx="320693" cy="31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208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Cognition – Gestalt </a:t>
            </a:r>
            <a:r>
              <a:rPr lang="fr-FR" dirty="0" err="1" smtClean="0"/>
              <a:t>principles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fr-FR" dirty="0" smtClean="0"/>
              <a:t>Law of </a:t>
            </a:r>
            <a:r>
              <a:rPr lang="fr-FR" dirty="0" err="1" smtClean="0"/>
              <a:t>common</a:t>
            </a:r>
            <a:r>
              <a:rPr lang="fr-FR" dirty="0" smtClean="0"/>
              <a:t> fate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52" y="2673301"/>
            <a:ext cx="320693" cy="313721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060" y="2673301"/>
            <a:ext cx="320693" cy="31372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87022"/>
            <a:ext cx="9144000" cy="289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15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33783"/>
            <a:ext cx="9144000" cy="2750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8316" y="2533783"/>
            <a:ext cx="4895684" cy="26725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900974" y="2533783"/>
            <a:ext cx="7243026" cy="26725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Cognition – Gestalt </a:t>
            </a:r>
            <a:r>
              <a:rPr lang="fr-FR" dirty="0" err="1" smtClean="0"/>
              <a:t>principles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fr-FR" dirty="0" err="1" smtClean="0"/>
              <a:t>Continuity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057942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Cognition – Gestalt </a:t>
            </a:r>
            <a:r>
              <a:rPr lang="fr-FR" dirty="0" err="1" smtClean="0"/>
              <a:t>principles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fr-FR" dirty="0" err="1" smtClean="0"/>
              <a:t>Continuity</a:t>
            </a:r>
            <a:endParaRPr lang="fr-FR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13223"/>
            <a:ext cx="9144000" cy="307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01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422" y="2074257"/>
            <a:ext cx="6397054" cy="45923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Cognition – Gestalt </a:t>
            </a:r>
            <a:r>
              <a:rPr lang="fr-FR" dirty="0" err="1" smtClean="0"/>
              <a:t>principles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fr-FR" dirty="0" smtClean="0"/>
              <a:t>Emergence</a:t>
            </a:r>
          </a:p>
        </p:txBody>
      </p:sp>
    </p:spTree>
    <p:extLst>
      <p:ext uri="{BB962C8B-B14F-4D97-AF65-F5344CB8AC3E}">
        <p14:creationId xmlns:p14="http://schemas.microsoft.com/office/powerpoint/2010/main" val="2738238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883" y="1783305"/>
            <a:ext cx="4953000" cy="4635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Cognition – Gestalt </a:t>
            </a:r>
            <a:r>
              <a:rPr lang="fr-FR" dirty="0" err="1" smtClean="0"/>
              <a:t>principles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fr-FR" dirty="0" err="1" smtClean="0"/>
              <a:t>Reification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542528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Traitement de l’information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0" y="1930400"/>
            <a:ext cx="83566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7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Cognition – Gestalt </a:t>
            </a:r>
            <a:r>
              <a:rPr lang="fr-FR" dirty="0" err="1" smtClean="0"/>
              <a:t>principles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fr-FR" dirty="0" err="1" smtClean="0"/>
              <a:t>Closure</a:t>
            </a:r>
            <a:endParaRPr lang="fr-FR" dirty="0" smtClean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2675939"/>
            <a:ext cx="90043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50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Cognition – Gestalt </a:t>
            </a:r>
            <a:r>
              <a:rPr lang="fr-FR" dirty="0" err="1" smtClean="0"/>
              <a:t>principles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52" y="2673301"/>
            <a:ext cx="320693" cy="313721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060" y="2673301"/>
            <a:ext cx="320693" cy="31372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904" y="1417638"/>
            <a:ext cx="6774311" cy="504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47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sémiotique: grammaire de la cartographie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80415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« Grammaire visuelle »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fr-FR" dirty="0" smtClean="0"/>
              <a:t>Principes sémiotiques</a:t>
            </a:r>
          </a:p>
          <a:p>
            <a:pPr lvl="1">
              <a:lnSpc>
                <a:spcPct val="120000"/>
              </a:lnSpc>
            </a:pPr>
            <a:r>
              <a:rPr lang="fr-FR" dirty="0" smtClean="0"/>
              <a:t>Jacques Bertin (géographe)</a:t>
            </a:r>
          </a:p>
          <a:p>
            <a:pPr>
              <a:lnSpc>
                <a:spcPct val="120000"/>
              </a:lnSpc>
            </a:pPr>
            <a:r>
              <a:rPr lang="fr-FR" dirty="0" smtClean="0"/>
              <a:t>Théorie de la communication</a:t>
            </a:r>
          </a:p>
          <a:p>
            <a:pPr lvl="1">
              <a:lnSpc>
                <a:spcPct val="120000"/>
              </a:lnSpc>
            </a:pPr>
            <a:r>
              <a:rPr lang="fr-FR" dirty="0" smtClean="0"/>
              <a:t>Distance opérationnelle (perception / physiologie)</a:t>
            </a:r>
          </a:p>
          <a:p>
            <a:pPr lvl="1">
              <a:lnSpc>
                <a:spcPct val="120000"/>
              </a:lnSpc>
            </a:pPr>
            <a:r>
              <a:rPr lang="fr-FR" dirty="0" smtClean="0"/>
              <a:t>Distance articulatoire (accessibilité)</a:t>
            </a:r>
          </a:p>
          <a:p>
            <a:pPr lvl="1">
              <a:lnSpc>
                <a:spcPct val="120000"/>
              </a:lnSpc>
            </a:pPr>
            <a:r>
              <a:rPr lang="fr-FR" dirty="0" smtClean="0"/>
              <a:t>Distance sémantique (interprétation, références culturelles)</a:t>
            </a:r>
          </a:p>
        </p:txBody>
      </p:sp>
    </p:spTree>
    <p:extLst>
      <p:ext uri="{BB962C8B-B14F-4D97-AF65-F5344CB8AC3E}">
        <p14:creationId xmlns:p14="http://schemas.microsoft.com/office/powerpoint/2010/main" val="2116765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« Grammaire visuelle »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fr-FR" dirty="0" smtClean="0"/>
              <a:t>Principes sémiotiques</a:t>
            </a:r>
          </a:p>
          <a:p>
            <a:pPr lvl="1">
              <a:lnSpc>
                <a:spcPct val="120000"/>
              </a:lnSpc>
            </a:pPr>
            <a:r>
              <a:rPr lang="fr-FR" dirty="0" smtClean="0"/>
              <a:t>Jacques Bertin (géographe)</a:t>
            </a:r>
          </a:p>
          <a:p>
            <a:pPr>
              <a:lnSpc>
                <a:spcPct val="120000"/>
              </a:lnSpc>
            </a:pPr>
            <a:endParaRPr lang="fr-FR" dirty="0"/>
          </a:p>
          <a:p>
            <a:pPr>
              <a:lnSpc>
                <a:spcPct val="120000"/>
              </a:lnSpc>
            </a:pPr>
            <a:r>
              <a:rPr lang="fr-FR" dirty="0" err="1" smtClean="0"/>
              <a:t>Cartastrophe</a:t>
            </a:r>
            <a:endParaRPr lang="fr-FR" dirty="0" smtClean="0"/>
          </a:p>
          <a:p>
            <a:pPr lvl="1">
              <a:lnSpc>
                <a:spcPct val="120000"/>
              </a:lnSpc>
            </a:pPr>
            <a:r>
              <a:rPr lang="fr-FR" dirty="0" smtClean="0"/>
              <a:t>Apprendre des mauvais exemples</a:t>
            </a:r>
          </a:p>
        </p:txBody>
      </p:sp>
    </p:spTree>
    <p:extLst>
      <p:ext uri="{BB962C8B-B14F-4D97-AF65-F5344CB8AC3E}">
        <p14:creationId xmlns:p14="http://schemas.microsoft.com/office/powerpoint/2010/main" val="4200009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« Grammaire visuelle »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 smtClean="0"/>
              <a:t>Principes sémiotiques</a:t>
            </a:r>
          </a:p>
          <a:p>
            <a:pPr lvl="1"/>
            <a:r>
              <a:rPr lang="fr-FR" dirty="0" smtClean="0"/>
              <a:t>Florence Nightingale (1854)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551" y="1214816"/>
            <a:ext cx="4997449" cy="558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03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« Grammaire visuelle »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fr-FR" dirty="0" err="1" smtClean="0"/>
              <a:t>Cartastrophe</a:t>
            </a:r>
            <a:endParaRPr lang="fr-FR" dirty="0" smtClean="0"/>
          </a:p>
          <a:p>
            <a:pPr lvl="1">
              <a:lnSpc>
                <a:spcPct val="120000"/>
              </a:lnSpc>
            </a:pPr>
            <a:r>
              <a:rPr lang="fr-FR" dirty="0" err="1" smtClean="0"/>
              <a:t>Death</a:t>
            </a:r>
            <a:r>
              <a:rPr lang="fr-FR" dirty="0" smtClean="0"/>
              <a:t> Penalty </a:t>
            </a:r>
            <a:r>
              <a:rPr lang="fr-FR" dirty="0" err="1" smtClean="0"/>
              <a:t>Executions</a:t>
            </a:r>
            <a:endParaRPr lang="fr-FR" dirty="0" smtClean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71" y="0"/>
            <a:ext cx="8602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75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« Grammaire visuelle »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fr-FR" dirty="0" err="1" smtClean="0"/>
              <a:t>Cartastrophe</a:t>
            </a:r>
            <a:endParaRPr lang="fr-FR" dirty="0" smtClean="0">
              <a:hlinkClick r:id="rId3"/>
            </a:endParaRPr>
          </a:p>
          <a:p>
            <a:pPr lvl="1">
              <a:lnSpc>
                <a:spcPct val="120000"/>
              </a:lnSpc>
            </a:pPr>
            <a:r>
              <a:rPr lang="fr-FR" dirty="0" smtClean="0">
                <a:hlinkClick r:id="rId3"/>
              </a:rPr>
              <a:t>American English Dialect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305431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85706"/>
            <a:ext cx="9144000" cy="435972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« Grammaire visuelle »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457200" y="1513432"/>
            <a:ext cx="8229600" cy="4525963"/>
          </a:xfrm>
        </p:spPr>
        <p:txBody>
          <a:bodyPr/>
          <a:lstStyle/>
          <a:p>
            <a:r>
              <a:rPr lang="fr-FR" dirty="0" smtClean="0"/>
              <a:t>Principes sémiotiques</a:t>
            </a:r>
          </a:p>
          <a:p>
            <a:pPr lvl="1"/>
            <a:r>
              <a:rPr lang="fr-FR" dirty="0" smtClean="0"/>
              <a:t>Apprendre des </a:t>
            </a:r>
            <a:r>
              <a:rPr lang="fr-FR" i="1" dirty="0" smtClean="0"/>
              <a:t>bons</a:t>
            </a:r>
            <a:r>
              <a:rPr lang="fr-FR" dirty="0" smtClean="0"/>
              <a:t> exemples: </a:t>
            </a:r>
            <a:r>
              <a:rPr lang="fr-FR" dirty="0" err="1" smtClean="0"/>
              <a:t>Minard</a:t>
            </a:r>
            <a:r>
              <a:rPr lang="fr-FR" dirty="0" smtClean="0"/>
              <a:t> (1869)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556387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une science de la visualisation ?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6575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Traitement de l’information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1269807"/>
            <a:ext cx="80518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43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Visualization</a:t>
            </a:r>
            <a:r>
              <a:rPr lang="fr-FR" dirty="0" smtClean="0"/>
              <a:t> Design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fr-FR" dirty="0" smtClean="0"/>
              <a:t>Règles et bonnes pratique</a:t>
            </a:r>
          </a:p>
          <a:p>
            <a:pPr lvl="1">
              <a:lnSpc>
                <a:spcPct val="120000"/>
              </a:lnSpc>
            </a:pPr>
            <a:r>
              <a:rPr lang="fr-FR" dirty="0"/>
              <a:t>V</a:t>
            </a:r>
            <a:r>
              <a:rPr lang="fr-FR" dirty="0" smtClean="0"/>
              <a:t>ariables visuelles</a:t>
            </a:r>
          </a:p>
          <a:p>
            <a:pPr lvl="1">
              <a:lnSpc>
                <a:spcPct val="120000"/>
              </a:lnSpc>
            </a:pPr>
            <a:r>
              <a:rPr lang="fr-FR" dirty="0" smtClean="0"/>
              <a:t>Données et t</a:t>
            </a:r>
            <a:r>
              <a:rPr lang="fr-FR" dirty="0" smtClean="0"/>
              <a:t>âches</a:t>
            </a:r>
          </a:p>
          <a:p>
            <a:pPr lvl="1">
              <a:lnSpc>
                <a:spcPct val="120000"/>
              </a:lnSpc>
            </a:pPr>
            <a:r>
              <a:rPr lang="fr-FR" dirty="0" smtClean="0"/>
              <a:t>Dashboard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721643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Visualization</a:t>
            </a:r>
            <a:r>
              <a:rPr lang="fr-FR" dirty="0" smtClean="0"/>
              <a:t> Design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"Position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everything</a:t>
            </a:r>
            <a:r>
              <a:rPr lang="fr-FR" dirty="0" smtClean="0"/>
              <a:t>, </a:t>
            </a:r>
            <a:r>
              <a:rPr lang="fr-FR" dirty="0" err="1" smtClean="0"/>
              <a:t>color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difficult</a:t>
            </a:r>
            <a:r>
              <a:rPr lang="fr-FR" dirty="0" smtClean="0"/>
              <a:t>." 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6772823" y="2542264"/>
            <a:ext cx="1653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Moritz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Stefaner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122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Visualization</a:t>
            </a:r>
            <a:r>
              <a:rPr lang="fr-FR" dirty="0" smtClean="0"/>
              <a:t> Design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1244102"/>
            <a:ext cx="8572500" cy="5257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467151" y="6498396"/>
            <a:ext cx="1676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MacKinley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1986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482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332" y="1206929"/>
            <a:ext cx="481966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Visualization</a:t>
            </a:r>
            <a:r>
              <a:rPr lang="fr-FR" dirty="0" smtClean="0"/>
              <a:t> Design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Color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difficult</a:t>
            </a:r>
            <a:endParaRPr lang="fr-FR" dirty="0" smtClean="0"/>
          </a:p>
          <a:p>
            <a:pPr lvl="1"/>
            <a:r>
              <a:rPr lang="fr-FR" dirty="0" err="1" smtClean="0"/>
              <a:t>Rainbow</a:t>
            </a:r>
            <a:r>
              <a:rPr lang="fr-FR" dirty="0" smtClean="0"/>
              <a:t> </a:t>
            </a:r>
            <a:r>
              <a:rPr lang="fr-FR" dirty="0" err="1" smtClean="0"/>
              <a:t>colormap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404723" y="3852035"/>
            <a:ext cx="406400" cy="40132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651" y="3522154"/>
            <a:ext cx="3796531" cy="197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7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Visualization</a:t>
            </a:r>
            <a:r>
              <a:rPr lang="fr-FR" dirty="0" smtClean="0"/>
              <a:t> Design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7638"/>
            <a:ext cx="9144000" cy="538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74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Visualization</a:t>
            </a:r>
            <a:r>
              <a:rPr lang="fr-FR" dirty="0" smtClean="0"/>
              <a:t> Design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0" y="0"/>
            <a:ext cx="48196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66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Visualization</a:t>
            </a:r>
            <a:r>
              <a:rPr lang="fr-FR" dirty="0" smtClean="0"/>
              <a:t> Design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Choix des couleurs</a:t>
            </a:r>
          </a:p>
          <a:p>
            <a:pPr lvl="1"/>
            <a:r>
              <a:rPr lang="fr-FR" dirty="0" err="1" smtClean="0">
                <a:hlinkClick r:id="rId3"/>
              </a:rPr>
              <a:t>ColorBrewer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6416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Visualization</a:t>
            </a:r>
            <a:r>
              <a:rPr lang="fr-FR" dirty="0" smtClean="0"/>
              <a:t> Design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fr-FR" dirty="0" err="1" smtClean="0"/>
              <a:t>Shneiderman</a:t>
            </a:r>
            <a:r>
              <a:rPr lang="fr-FR" dirty="0" smtClean="0"/>
              <a:t> mantra</a:t>
            </a:r>
          </a:p>
        </p:txBody>
      </p:sp>
      <p:sp>
        <p:nvSpPr>
          <p:cNvPr id="3" name="Rectangle 2"/>
          <p:cNvSpPr/>
          <p:nvPr/>
        </p:nvSpPr>
        <p:spPr>
          <a:xfrm>
            <a:off x="1386784" y="2798186"/>
            <a:ext cx="651684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err="1" smtClean="0"/>
              <a:t>Overview</a:t>
            </a:r>
            <a:r>
              <a:rPr lang="fr-FR" sz="3200" dirty="0" smtClean="0"/>
              <a:t> First,</a:t>
            </a:r>
          </a:p>
          <a:p>
            <a:endParaRPr lang="fr-FR" sz="3200" dirty="0"/>
          </a:p>
          <a:p>
            <a:r>
              <a:rPr lang="fr-FR" sz="3200" dirty="0" smtClean="0"/>
              <a:t>Zoom and </a:t>
            </a:r>
            <a:r>
              <a:rPr lang="fr-FR" sz="3200" dirty="0" err="1" smtClean="0"/>
              <a:t>Filter</a:t>
            </a:r>
            <a:r>
              <a:rPr lang="fr-FR" sz="3200" dirty="0" smtClean="0"/>
              <a:t>, </a:t>
            </a:r>
          </a:p>
          <a:p>
            <a:endParaRPr lang="fr-FR" sz="3200" dirty="0"/>
          </a:p>
          <a:p>
            <a:r>
              <a:rPr lang="fr-FR" sz="3200" dirty="0" err="1" smtClean="0"/>
              <a:t>Details</a:t>
            </a:r>
            <a:r>
              <a:rPr lang="fr-FR" sz="3200" dirty="0" smtClean="0"/>
              <a:t> on </a:t>
            </a:r>
            <a:r>
              <a:rPr lang="fr-FR" sz="3200" dirty="0" err="1" smtClean="0"/>
              <a:t>Demand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534869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96" y="1217032"/>
            <a:ext cx="8284222" cy="564096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fr-FR" dirty="0" err="1" smtClean="0"/>
              <a:t>Shneiderman</a:t>
            </a:r>
            <a:r>
              <a:rPr lang="fr-FR" dirty="0" smtClean="0"/>
              <a:t> </a:t>
            </a:r>
            <a:r>
              <a:rPr lang="fr-FR" dirty="0" err="1" smtClean="0"/>
              <a:t>taxonomy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164706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Shneiderman</a:t>
            </a:r>
            <a:r>
              <a:rPr lang="fr-FR" dirty="0" smtClean="0"/>
              <a:t> </a:t>
            </a:r>
            <a:r>
              <a:rPr lang="fr-FR" dirty="0" err="1" smtClean="0"/>
              <a:t>taxonomy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1386784" y="2798186"/>
            <a:ext cx="651684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err="1" smtClean="0"/>
              <a:t>Overview</a:t>
            </a:r>
            <a:r>
              <a:rPr lang="fr-FR" sz="3200" dirty="0" smtClean="0"/>
              <a:t> First,</a:t>
            </a:r>
          </a:p>
          <a:p>
            <a:endParaRPr lang="fr-FR" sz="3200" dirty="0"/>
          </a:p>
          <a:p>
            <a:r>
              <a:rPr lang="fr-FR" sz="3200" dirty="0" smtClean="0"/>
              <a:t>Zoom and </a:t>
            </a:r>
            <a:r>
              <a:rPr lang="fr-FR" sz="3200" dirty="0" err="1" smtClean="0"/>
              <a:t>Filter</a:t>
            </a:r>
            <a:r>
              <a:rPr lang="fr-FR" sz="3200" dirty="0" smtClean="0"/>
              <a:t>, </a:t>
            </a:r>
          </a:p>
          <a:p>
            <a:endParaRPr lang="fr-FR" sz="3200" dirty="0"/>
          </a:p>
          <a:p>
            <a:r>
              <a:rPr lang="fr-FR" sz="3200" dirty="0" err="1" smtClean="0"/>
              <a:t>Details</a:t>
            </a:r>
            <a:r>
              <a:rPr lang="fr-FR" sz="3200" dirty="0" smtClean="0"/>
              <a:t> on </a:t>
            </a:r>
            <a:r>
              <a:rPr lang="fr-FR" sz="3200" dirty="0" err="1" smtClean="0"/>
              <a:t>Demand</a:t>
            </a:r>
            <a:endParaRPr lang="fr-FR" sz="32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6899"/>
            <a:ext cx="9144000" cy="37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18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Système de visualisation d’info - contraintes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fr-FR" dirty="0" smtClean="0"/>
              <a:t>Computationnelle</a:t>
            </a:r>
          </a:p>
          <a:p>
            <a:pPr lvl="1">
              <a:lnSpc>
                <a:spcPct val="120000"/>
              </a:lnSpc>
            </a:pPr>
            <a:r>
              <a:rPr lang="fr-FR" dirty="0" smtClean="0"/>
              <a:t>Fluidité</a:t>
            </a:r>
            <a:endParaRPr lang="fr-FR" dirty="0"/>
          </a:p>
          <a:p>
            <a:pPr lvl="1">
              <a:lnSpc>
                <a:spcPct val="120000"/>
              </a:lnSpc>
            </a:pPr>
            <a:r>
              <a:rPr lang="fr-FR" dirty="0" smtClean="0"/>
              <a:t>Complexité algorithmique</a:t>
            </a:r>
          </a:p>
          <a:p>
            <a:pPr>
              <a:lnSpc>
                <a:spcPct val="120000"/>
              </a:lnSpc>
            </a:pPr>
            <a:r>
              <a:rPr lang="fr-FR" dirty="0" smtClean="0"/>
              <a:t>Perception et cognition (humain)</a:t>
            </a:r>
          </a:p>
          <a:p>
            <a:pPr lvl="1">
              <a:lnSpc>
                <a:spcPct val="120000"/>
              </a:lnSpc>
            </a:pPr>
            <a:r>
              <a:rPr lang="fr-FR" dirty="0" smtClean="0"/>
              <a:t>Mémoire et attention limitée</a:t>
            </a:r>
          </a:p>
          <a:p>
            <a:pPr>
              <a:lnSpc>
                <a:spcPct val="120000"/>
              </a:lnSpc>
            </a:pPr>
            <a:r>
              <a:rPr lang="fr-FR" dirty="0" smtClean="0"/>
              <a:t>Dispositif physique (écran)</a:t>
            </a:r>
          </a:p>
          <a:p>
            <a:pPr lvl="1">
              <a:lnSpc>
                <a:spcPct val="120000"/>
              </a:lnSpc>
            </a:pPr>
            <a:r>
              <a:rPr lang="fr-FR" dirty="0" smtClean="0"/>
              <a:t>Information </a:t>
            </a:r>
            <a:r>
              <a:rPr lang="fr-FR" dirty="0" err="1" smtClean="0"/>
              <a:t>density</a:t>
            </a:r>
            <a:r>
              <a:rPr lang="fr-FR" dirty="0" smtClean="0"/>
              <a:t> (</a:t>
            </a:r>
            <a:r>
              <a:rPr lang="fr-FR" dirty="0" err="1" smtClean="0"/>
              <a:t>Tufte</a:t>
            </a:r>
            <a:r>
              <a:rPr lang="fr-FR" dirty="0" smtClean="0"/>
              <a:t>)</a:t>
            </a:r>
          </a:p>
          <a:p>
            <a:pPr lvl="1">
              <a:lnSpc>
                <a:spcPct val="120000"/>
              </a:lnSpc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7367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7028" y="1191156"/>
            <a:ext cx="5316971" cy="565107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Visualization</a:t>
            </a:r>
            <a:r>
              <a:rPr lang="fr-FR" dirty="0" smtClean="0"/>
              <a:t> Design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fr-FR" dirty="0" smtClean="0"/>
              <a:t>Ed Chi Data State Reference Model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7819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Visualization</a:t>
            </a:r>
            <a:r>
              <a:rPr lang="fr-FR" dirty="0" smtClean="0"/>
              <a:t> Design Interaction </a:t>
            </a:r>
            <a:r>
              <a:rPr lang="fr-FR" dirty="0" err="1" smtClean="0"/>
              <a:t>Principles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fr-FR" sz="1800" dirty="0" err="1" smtClean="0"/>
              <a:t>Overview</a:t>
            </a:r>
            <a:endParaRPr lang="fr-FR" sz="1800" dirty="0" smtClean="0"/>
          </a:p>
          <a:p>
            <a:pPr>
              <a:lnSpc>
                <a:spcPct val="110000"/>
              </a:lnSpc>
            </a:pPr>
            <a:r>
              <a:rPr lang="fr-FR" sz="1800" dirty="0" smtClean="0"/>
              <a:t>Reconfigure: show me a </a:t>
            </a:r>
            <a:r>
              <a:rPr lang="fr-FR" sz="1800" dirty="0" err="1" smtClean="0"/>
              <a:t>different</a:t>
            </a:r>
            <a:r>
              <a:rPr lang="fr-FR" sz="1800" dirty="0" smtClean="0"/>
              <a:t> arrangement</a:t>
            </a:r>
          </a:p>
          <a:p>
            <a:pPr>
              <a:lnSpc>
                <a:spcPct val="110000"/>
              </a:lnSpc>
            </a:pPr>
            <a:r>
              <a:rPr lang="fr-FR" sz="1800" dirty="0" smtClean="0"/>
              <a:t>Encode: show me a </a:t>
            </a:r>
            <a:r>
              <a:rPr lang="fr-FR" sz="1800" dirty="0" err="1" smtClean="0"/>
              <a:t>different</a:t>
            </a:r>
            <a:r>
              <a:rPr lang="fr-FR" sz="1800" dirty="0" smtClean="0"/>
              <a:t> </a:t>
            </a:r>
            <a:r>
              <a:rPr lang="fr-FR" sz="1800" dirty="0" err="1" smtClean="0"/>
              <a:t>representation</a:t>
            </a:r>
            <a:endParaRPr lang="fr-FR" sz="1800" dirty="0" smtClean="0"/>
          </a:p>
          <a:p>
            <a:pPr>
              <a:lnSpc>
                <a:spcPct val="110000"/>
              </a:lnSpc>
            </a:pPr>
            <a:r>
              <a:rPr lang="fr-FR" sz="1800" dirty="0" err="1" smtClean="0"/>
              <a:t>Filter</a:t>
            </a:r>
            <a:endParaRPr lang="fr-FR" sz="1800" dirty="0" smtClean="0"/>
          </a:p>
          <a:p>
            <a:pPr lvl="1">
              <a:lnSpc>
                <a:spcPct val="110000"/>
              </a:lnSpc>
            </a:pPr>
            <a:r>
              <a:rPr lang="fr-FR" sz="1800" dirty="0" smtClean="0"/>
              <a:t>show me </a:t>
            </a:r>
            <a:r>
              <a:rPr lang="fr-FR" sz="1800" dirty="0" err="1" smtClean="0"/>
              <a:t>something</a:t>
            </a:r>
            <a:r>
              <a:rPr lang="fr-FR" sz="1800" dirty="0" smtClean="0"/>
              <a:t> </a:t>
            </a:r>
            <a:r>
              <a:rPr lang="fr-FR" sz="1800" dirty="0" err="1" smtClean="0"/>
              <a:t>conditionally</a:t>
            </a:r>
            <a:endParaRPr lang="fr-FR" sz="1800" dirty="0" smtClean="0"/>
          </a:p>
          <a:p>
            <a:pPr lvl="1">
              <a:lnSpc>
                <a:spcPct val="110000"/>
              </a:lnSpc>
            </a:pPr>
            <a:r>
              <a:rPr lang="fr-FR" sz="1800" dirty="0" err="1" smtClean="0"/>
              <a:t>Context-maintained</a:t>
            </a:r>
            <a:r>
              <a:rPr lang="fr-FR" sz="1800" dirty="0" smtClean="0"/>
              <a:t> </a:t>
            </a:r>
            <a:r>
              <a:rPr lang="fr-FR" sz="1800" dirty="0" err="1" smtClean="0"/>
              <a:t>Filter</a:t>
            </a:r>
            <a:endParaRPr lang="fr-FR" sz="1800" dirty="0" smtClean="0"/>
          </a:p>
          <a:p>
            <a:pPr lvl="1">
              <a:lnSpc>
                <a:spcPct val="110000"/>
              </a:lnSpc>
            </a:pPr>
            <a:r>
              <a:rPr lang="fr-FR" sz="1800" dirty="0" err="1" smtClean="0"/>
              <a:t>Reduction</a:t>
            </a:r>
            <a:r>
              <a:rPr lang="fr-FR" sz="1800" dirty="0" smtClean="0"/>
              <a:t> </a:t>
            </a:r>
            <a:r>
              <a:rPr lang="fr-FR" sz="1800" dirty="0" err="1" smtClean="0"/>
              <a:t>Filter</a:t>
            </a:r>
            <a:endParaRPr lang="fr-FR" sz="1800" dirty="0" smtClean="0"/>
          </a:p>
          <a:p>
            <a:pPr>
              <a:lnSpc>
                <a:spcPct val="110000"/>
              </a:lnSpc>
            </a:pPr>
            <a:r>
              <a:rPr lang="fr-FR" sz="1800" dirty="0" err="1" smtClean="0"/>
              <a:t>Dynamic</a:t>
            </a:r>
            <a:r>
              <a:rPr lang="fr-FR" sz="1800" dirty="0" smtClean="0"/>
              <a:t> </a:t>
            </a:r>
            <a:r>
              <a:rPr lang="fr-FR" sz="1800" dirty="0" err="1" smtClean="0"/>
              <a:t>Queries</a:t>
            </a:r>
            <a:endParaRPr lang="fr-FR" sz="1800" dirty="0" smtClean="0"/>
          </a:p>
          <a:p>
            <a:pPr>
              <a:lnSpc>
                <a:spcPct val="110000"/>
              </a:lnSpc>
            </a:pPr>
            <a:r>
              <a:rPr lang="fr-FR" sz="1800" dirty="0" smtClean="0"/>
              <a:t>Brushing</a:t>
            </a:r>
          </a:p>
          <a:p>
            <a:pPr>
              <a:lnSpc>
                <a:spcPct val="110000"/>
              </a:lnSpc>
            </a:pPr>
            <a:r>
              <a:rPr lang="fr-FR" sz="1800" dirty="0" smtClean="0"/>
              <a:t>Click-n-Drag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r-FR" sz="1800" dirty="0" smtClean="0"/>
              <a:t>Explore: show me </a:t>
            </a:r>
            <a:r>
              <a:rPr lang="fr-FR" sz="1800" dirty="0" err="1" smtClean="0"/>
              <a:t>something</a:t>
            </a:r>
            <a:r>
              <a:rPr lang="fr-FR" sz="1800" dirty="0" smtClean="0"/>
              <a:t> </a:t>
            </a:r>
            <a:r>
              <a:rPr lang="fr-FR" sz="1800" dirty="0" err="1" smtClean="0"/>
              <a:t>else</a:t>
            </a:r>
            <a:endParaRPr lang="fr-FR" sz="1800" dirty="0" smtClean="0"/>
          </a:p>
          <a:p>
            <a:pPr lvl="1">
              <a:lnSpc>
                <a:spcPct val="90000"/>
              </a:lnSpc>
            </a:pPr>
            <a:r>
              <a:rPr lang="fr-FR" sz="1800" dirty="0" err="1" smtClean="0"/>
              <a:t>Connect</a:t>
            </a:r>
            <a:r>
              <a:rPr lang="fr-FR" sz="1800" dirty="0" smtClean="0"/>
              <a:t>: show me </a:t>
            </a:r>
            <a:r>
              <a:rPr lang="fr-FR" sz="1800" dirty="0" err="1" smtClean="0"/>
              <a:t>related</a:t>
            </a:r>
            <a:r>
              <a:rPr lang="fr-FR" sz="1800" dirty="0" smtClean="0"/>
              <a:t> items</a:t>
            </a:r>
          </a:p>
          <a:p>
            <a:pPr lvl="1">
              <a:lnSpc>
                <a:spcPct val="90000"/>
              </a:lnSpc>
            </a:pPr>
            <a:r>
              <a:rPr lang="fr-FR" sz="1800" dirty="0" smtClean="0"/>
              <a:t>Abstract/</a:t>
            </a:r>
            <a:r>
              <a:rPr lang="fr-FR" sz="1800" dirty="0" err="1" smtClean="0"/>
              <a:t>Elaborate</a:t>
            </a:r>
            <a:r>
              <a:rPr lang="fr-FR" sz="1800" dirty="0" smtClean="0"/>
              <a:t>: show me more or </a:t>
            </a:r>
            <a:r>
              <a:rPr lang="fr-FR" sz="1800" dirty="0" err="1" smtClean="0"/>
              <a:t>less</a:t>
            </a:r>
            <a:r>
              <a:rPr lang="fr-FR" sz="1800" dirty="0" smtClean="0"/>
              <a:t> </a:t>
            </a:r>
            <a:r>
              <a:rPr lang="fr-FR" sz="1800" dirty="0" err="1" smtClean="0"/>
              <a:t>detail</a:t>
            </a:r>
            <a:endParaRPr lang="fr-FR" sz="1800" dirty="0" smtClean="0"/>
          </a:p>
          <a:p>
            <a:pPr lvl="1">
              <a:lnSpc>
                <a:spcPct val="90000"/>
              </a:lnSpc>
            </a:pPr>
            <a:r>
              <a:rPr lang="fr-FR" sz="1800" dirty="0" err="1" smtClean="0"/>
              <a:t>Details</a:t>
            </a:r>
            <a:r>
              <a:rPr lang="fr-FR" sz="1800" dirty="0" smtClean="0"/>
              <a:t>-on-</a:t>
            </a:r>
            <a:r>
              <a:rPr lang="fr-FR" sz="1800" dirty="0" err="1" smtClean="0"/>
              <a:t>demand</a:t>
            </a:r>
            <a:endParaRPr lang="fr-FR" sz="1800" dirty="0" smtClean="0"/>
          </a:p>
          <a:p>
            <a:pPr>
              <a:lnSpc>
                <a:spcPct val="90000"/>
              </a:lnSpc>
            </a:pPr>
            <a:r>
              <a:rPr lang="fr-FR" sz="1800" dirty="0" smtClean="0"/>
              <a:t>Navigation</a:t>
            </a:r>
          </a:p>
          <a:p>
            <a:pPr lvl="1">
              <a:lnSpc>
                <a:spcPct val="90000"/>
              </a:lnSpc>
            </a:pPr>
            <a:r>
              <a:rPr lang="fr-FR" sz="1800" dirty="0" smtClean="0"/>
              <a:t>Navigation Box</a:t>
            </a:r>
          </a:p>
          <a:p>
            <a:pPr lvl="1">
              <a:lnSpc>
                <a:spcPct val="90000"/>
              </a:lnSpc>
            </a:pPr>
            <a:r>
              <a:rPr lang="fr-FR" sz="1800" dirty="0" smtClean="0"/>
              <a:t>Spatial Navigation</a:t>
            </a:r>
          </a:p>
          <a:p>
            <a:pPr>
              <a:lnSpc>
                <a:spcPct val="90000"/>
              </a:lnSpc>
            </a:pPr>
            <a:r>
              <a:rPr lang="fr-FR" sz="1800" dirty="0" smtClean="0"/>
              <a:t>Select: mark </a:t>
            </a:r>
            <a:r>
              <a:rPr lang="fr-FR" sz="1800" dirty="0" err="1" smtClean="0"/>
              <a:t>something</a:t>
            </a:r>
            <a:r>
              <a:rPr lang="fr-FR" sz="1800" dirty="0" smtClean="0"/>
              <a:t> as </a:t>
            </a:r>
            <a:r>
              <a:rPr lang="fr-FR" sz="1800" dirty="0" err="1" smtClean="0"/>
              <a:t>interesting</a:t>
            </a:r>
            <a:endParaRPr lang="fr-FR" sz="1800" dirty="0" smtClean="0"/>
          </a:p>
          <a:p>
            <a:pPr lvl="1">
              <a:lnSpc>
                <a:spcPct val="90000"/>
              </a:lnSpc>
            </a:pPr>
            <a:r>
              <a:rPr lang="fr-FR" sz="1800" dirty="0" smtClean="0"/>
              <a:t>Single Direct </a:t>
            </a:r>
            <a:r>
              <a:rPr lang="fr-FR" sz="1800" dirty="0" err="1" smtClean="0"/>
              <a:t>Selection</a:t>
            </a:r>
            <a:endParaRPr lang="fr-FR" sz="1800" dirty="0" smtClean="0"/>
          </a:p>
          <a:p>
            <a:pPr lvl="1">
              <a:lnSpc>
                <a:spcPct val="90000"/>
              </a:lnSpc>
            </a:pPr>
            <a:r>
              <a:rPr lang="fr-FR" sz="1800" dirty="0" smtClean="0"/>
              <a:t>Multiple Direct </a:t>
            </a:r>
            <a:r>
              <a:rPr lang="fr-FR" sz="1800" dirty="0" err="1" smtClean="0"/>
              <a:t>Selection</a:t>
            </a:r>
            <a:endParaRPr lang="fr-FR" sz="1800" dirty="0" smtClean="0"/>
          </a:p>
          <a:p>
            <a:pPr lvl="1">
              <a:lnSpc>
                <a:spcPct val="90000"/>
              </a:lnSpc>
            </a:pPr>
            <a:r>
              <a:rPr lang="fr-FR" sz="1800" dirty="0" err="1" smtClean="0"/>
              <a:t>Bounding</a:t>
            </a:r>
            <a:r>
              <a:rPr lang="fr-FR" sz="1800" dirty="0" smtClean="0"/>
              <a:t> Box</a:t>
            </a:r>
          </a:p>
          <a:p>
            <a:pPr lvl="1">
              <a:lnSpc>
                <a:spcPct val="90000"/>
              </a:lnSpc>
            </a:pPr>
            <a:r>
              <a:rPr lang="fr-FR" sz="1800" dirty="0" smtClean="0"/>
              <a:t>Single Direct </a:t>
            </a:r>
            <a:r>
              <a:rPr lang="fr-FR" sz="1800" dirty="0" err="1" smtClean="0"/>
              <a:t>Selection+Keyboard</a:t>
            </a:r>
            <a:endParaRPr lang="fr-FR" sz="1800" dirty="0" smtClean="0"/>
          </a:p>
          <a:p>
            <a:pPr lvl="1">
              <a:lnSpc>
                <a:spcPct val="90000"/>
              </a:lnSpc>
            </a:pPr>
            <a:r>
              <a:rPr lang="fr-FR" sz="1800" dirty="0" err="1" smtClean="0"/>
              <a:t>Bounding</a:t>
            </a:r>
            <a:r>
              <a:rPr lang="fr-FR" sz="1800" dirty="0" smtClean="0"/>
              <a:t> </a:t>
            </a:r>
            <a:r>
              <a:rPr lang="fr-FR" sz="1800" dirty="0" err="1" smtClean="0"/>
              <a:t>Box+Keyboard</a:t>
            </a:r>
            <a:endParaRPr lang="fr-FR" sz="1800" dirty="0" smtClean="0"/>
          </a:p>
        </p:txBody>
      </p:sp>
    </p:spTree>
    <p:extLst>
      <p:ext uri="{BB962C8B-B14F-4D97-AF65-F5344CB8AC3E}">
        <p14:creationId xmlns:p14="http://schemas.microsoft.com/office/powerpoint/2010/main" val="1943960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Visualization</a:t>
            </a:r>
            <a:r>
              <a:rPr lang="fr-FR" dirty="0" smtClean="0"/>
              <a:t> Design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fr-FR" dirty="0" smtClean="0"/>
              <a:t>Règles et bonnes pratique</a:t>
            </a:r>
          </a:p>
          <a:p>
            <a:pPr lvl="1">
              <a:lnSpc>
                <a:spcPct val="120000"/>
              </a:lnSpc>
            </a:pPr>
            <a:r>
              <a:rPr lang="fr-FR" dirty="0" smtClean="0"/>
              <a:t>Dashboard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481671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Visualization</a:t>
            </a:r>
            <a:r>
              <a:rPr lang="fr-FR" dirty="0" smtClean="0"/>
              <a:t> Design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0282"/>
            <a:ext cx="9144000" cy="538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07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Visual Dashboard - </a:t>
            </a:r>
            <a:r>
              <a:rPr lang="fr-FR" dirty="0" smtClean="0"/>
              <a:t>Le jeu des 13 erreurs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lvl="1">
              <a:lnSpc>
                <a:spcPct val="120000"/>
              </a:lnSpc>
            </a:pPr>
            <a:r>
              <a:rPr lang="fr-FR" dirty="0" err="1" smtClean="0"/>
              <a:t>Exceeding</a:t>
            </a:r>
            <a:r>
              <a:rPr lang="fr-FR" dirty="0" smtClean="0"/>
              <a:t> the </a:t>
            </a:r>
            <a:r>
              <a:rPr lang="fr-FR" dirty="0" err="1" smtClean="0"/>
              <a:t>boundaries</a:t>
            </a:r>
            <a:r>
              <a:rPr lang="fr-FR" dirty="0" smtClean="0"/>
              <a:t> of a single </a:t>
            </a:r>
            <a:r>
              <a:rPr lang="fr-FR" dirty="0" err="1" smtClean="0"/>
              <a:t>screen</a:t>
            </a:r>
            <a:endParaRPr lang="fr-FR" dirty="0" smtClean="0"/>
          </a:p>
          <a:p>
            <a:pPr lvl="1">
              <a:lnSpc>
                <a:spcPct val="120000"/>
              </a:lnSpc>
            </a:pPr>
            <a:r>
              <a:rPr lang="fr-FR" dirty="0" err="1" smtClean="0"/>
              <a:t>Choosing</a:t>
            </a:r>
            <a:r>
              <a:rPr lang="fr-FR" dirty="0" smtClean="0"/>
              <a:t> </a:t>
            </a:r>
            <a:r>
              <a:rPr lang="fr-FR" dirty="0" err="1" smtClean="0"/>
              <a:t>inappropriate</a:t>
            </a:r>
            <a:r>
              <a:rPr lang="fr-FR" dirty="0" smtClean="0"/>
              <a:t> display media</a:t>
            </a:r>
          </a:p>
          <a:p>
            <a:pPr lvl="1">
              <a:lnSpc>
                <a:spcPct val="120000"/>
              </a:lnSpc>
            </a:pPr>
            <a:r>
              <a:rPr lang="fr-FR" dirty="0" err="1" smtClean="0"/>
              <a:t>Using</a:t>
            </a:r>
            <a:r>
              <a:rPr lang="fr-FR" dirty="0" smtClean="0"/>
              <a:t> </a:t>
            </a:r>
            <a:r>
              <a:rPr lang="fr-FR" dirty="0" err="1" smtClean="0"/>
              <a:t>poorly</a:t>
            </a:r>
            <a:r>
              <a:rPr lang="fr-FR" dirty="0" smtClean="0"/>
              <a:t> </a:t>
            </a:r>
            <a:r>
              <a:rPr lang="fr-FR" dirty="0" err="1" smtClean="0"/>
              <a:t>designed</a:t>
            </a:r>
            <a:r>
              <a:rPr lang="fr-FR" dirty="0" smtClean="0"/>
              <a:t> display media</a:t>
            </a:r>
          </a:p>
          <a:p>
            <a:pPr lvl="1">
              <a:lnSpc>
                <a:spcPct val="120000"/>
              </a:lnSpc>
            </a:pPr>
            <a:endParaRPr lang="fr-FR" dirty="0" smtClean="0"/>
          </a:p>
          <a:p>
            <a:pPr lvl="1">
              <a:lnSpc>
                <a:spcPct val="120000"/>
              </a:lnSpc>
            </a:pPr>
            <a:r>
              <a:rPr lang="fr-FR" dirty="0" err="1" smtClean="0"/>
              <a:t>Supplying</a:t>
            </a:r>
            <a:r>
              <a:rPr lang="fr-FR" dirty="0" smtClean="0"/>
              <a:t> </a:t>
            </a:r>
            <a:r>
              <a:rPr lang="fr-FR" dirty="0" err="1" smtClean="0"/>
              <a:t>inadequate</a:t>
            </a:r>
            <a:r>
              <a:rPr lang="fr-FR" dirty="0" smtClean="0"/>
              <a:t> </a:t>
            </a:r>
            <a:r>
              <a:rPr lang="fr-FR" dirty="0" err="1" smtClean="0"/>
              <a:t>context</a:t>
            </a:r>
            <a:r>
              <a:rPr lang="fr-FR" dirty="0" smtClean="0"/>
              <a:t> for the data</a:t>
            </a:r>
          </a:p>
          <a:p>
            <a:pPr lvl="1">
              <a:lnSpc>
                <a:spcPct val="120000"/>
              </a:lnSpc>
            </a:pPr>
            <a:r>
              <a:rPr lang="fr-FR" dirty="0" err="1" smtClean="0"/>
              <a:t>Displaying</a:t>
            </a:r>
            <a:r>
              <a:rPr lang="fr-FR" dirty="0" smtClean="0"/>
              <a:t> excessive </a:t>
            </a:r>
            <a:r>
              <a:rPr lang="fr-FR" dirty="0" err="1" smtClean="0"/>
              <a:t>detail</a:t>
            </a:r>
            <a:r>
              <a:rPr lang="fr-FR" dirty="0" smtClean="0"/>
              <a:t> or </a:t>
            </a:r>
            <a:r>
              <a:rPr lang="fr-FR" dirty="0" err="1" smtClean="0"/>
              <a:t>precision</a:t>
            </a:r>
            <a:endParaRPr lang="fr-FR" dirty="0"/>
          </a:p>
          <a:p>
            <a:pPr lvl="1">
              <a:lnSpc>
                <a:spcPct val="120000"/>
              </a:lnSpc>
            </a:pPr>
            <a:r>
              <a:rPr lang="fr-FR" dirty="0" err="1" smtClean="0"/>
              <a:t>Highlighting</a:t>
            </a:r>
            <a:r>
              <a:rPr lang="fr-FR" dirty="0" smtClean="0"/>
              <a:t> important data </a:t>
            </a:r>
            <a:r>
              <a:rPr lang="fr-FR" dirty="0" err="1" smtClean="0"/>
              <a:t>ineffectively</a:t>
            </a:r>
            <a:r>
              <a:rPr lang="fr-FR" dirty="0" smtClean="0"/>
              <a:t> or not </a:t>
            </a:r>
            <a:r>
              <a:rPr lang="fr-FR" dirty="0" err="1" smtClean="0"/>
              <a:t>at</a:t>
            </a:r>
            <a:r>
              <a:rPr lang="fr-FR" dirty="0" smtClean="0"/>
              <a:t> all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lvl="1">
              <a:lnSpc>
                <a:spcPct val="120000"/>
              </a:lnSpc>
            </a:pPr>
            <a:r>
              <a:rPr lang="fr-FR" dirty="0" err="1" smtClean="0"/>
              <a:t>Introducing</a:t>
            </a:r>
            <a:r>
              <a:rPr lang="fr-FR" dirty="0" smtClean="0"/>
              <a:t> </a:t>
            </a:r>
            <a:r>
              <a:rPr lang="fr-FR" dirty="0" err="1" smtClean="0"/>
              <a:t>meaningless</a:t>
            </a:r>
            <a:r>
              <a:rPr lang="fr-FR" dirty="0" smtClean="0"/>
              <a:t> </a:t>
            </a:r>
            <a:r>
              <a:rPr lang="fr-FR" dirty="0" err="1" smtClean="0"/>
              <a:t>variety</a:t>
            </a:r>
            <a:endParaRPr lang="fr-FR" dirty="0" smtClean="0"/>
          </a:p>
          <a:p>
            <a:pPr lvl="1">
              <a:lnSpc>
                <a:spcPct val="120000"/>
              </a:lnSpc>
            </a:pPr>
            <a:r>
              <a:rPr lang="fr-FR" dirty="0" err="1" smtClean="0"/>
              <a:t>Choosing</a:t>
            </a:r>
            <a:r>
              <a:rPr lang="fr-FR" dirty="0" smtClean="0"/>
              <a:t> a </a:t>
            </a:r>
            <a:r>
              <a:rPr lang="fr-FR" dirty="0" err="1" smtClean="0"/>
              <a:t>deficient</a:t>
            </a:r>
            <a:r>
              <a:rPr lang="fr-FR" dirty="0" smtClean="0"/>
              <a:t> </a:t>
            </a:r>
            <a:r>
              <a:rPr lang="fr-FR" dirty="0" err="1" smtClean="0"/>
              <a:t>measure</a:t>
            </a:r>
            <a:endParaRPr lang="fr-FR" dirty="0" smtClean="0"/>
          </a:p>
          <a:p>
            <a:pPr lvl="1">
              <a:lnSpc>
                <a:spcPct val="120000"/>
              </a:lnSpc>
            </a:pPr>
            <a:r>
              <a:rPr lang="fr-FR" dirty="0" err="1" smtClean="0"/>
              <a:t>Encoding</a:t>
            </a:r>
            <a:r>
              <a:rPr lang="fr-FR" dirty="0" smtClean="0"/>
              <a:t> quantitative data </a:t>
            </a:r>
            <a:r>
              <a:rPr lang="fr-FR" dirty="0" err="1" smtClean="0"/>
              <a:t>inaccurately</a:t>
            </a:r>
            <a:endParaRPr lang="fr-FR" dirty="0" smtClean="0"/>
          </a:p>
          <a:p>
            <a:pPr lvl="1">
              <a:lnSpc>
                <a:spcPct val="120000"/>
              </a:lnSpc>
            </a:pPr>
            <a:r>
              <a:rPr lang="fr-FR" dirty="0" err="1" smtClean="0"/>
              <a:t>Misusing</a:t>
            </a:r>
            <a:r>
              <a:rPr lang="fr-FR" dirty="0" smtClean="0"/>
              <a:t> or </a:t>
            </a:r>
            <a:r>
              <a:rPr lang="fr-FR" dirty="0" err="1" smtClean="0"/>
              <a:t>overusing</a:t>
            </a:r>
            <a:r>
              <a:rPr lang="fr-FR" dirty="0" smtClean="0"/>
              <a:t> </a:t>
            </a:r>
            <a:r>
              <a:rPr lang="fr-FR" dirty="0" err="1" smtClean="0"/>
              <a:t>color</a:t>
            </a:r>
            <a:endParaRPr lang="fr-FR" dirty="0" smtClean="0"/>
          </a:p>
          <a:p>
            <a:pPr lvl="1">
              <a:lnSpc>
                <a:spcPct val="120000"/>
              </a:lnSpc>
            </a:pPr>
            <a:endParaRPr lang="fr-FR" dirty="0" smtClean="0"/>
          </a:p>
          <a:p>
            <a:pPr lvl="1">
              <a:lnSpc>
                <a:spcPct val="120000"/>
              </a:lnSpc>
            </a:pPr>
            <a:r>
              <a:rPr lang="fr-FR" dirty="0" err="1" smtClean="0"/>
              <a:t>Arranging</a:t>
            </a:r>
            <a:r>
              <a:rPr lang="fr-FR" dirty="0" smtClean="0"/>
              <a:t> the data </a:t>
            </a:r>
            <a:r>
              <a:rPr lang="fr-FR" dirty="0" err="1" smtClean="0"/>
              <a:t>poorly</a:t>
            </a:r>
            <a:endParaRPr lang="fr-FR" dirty="0" smtClean="0"/>
          </a:p>
          <a:p>
            <a:pPr lvl="1">
              <a:lnSpc>
                <a:spcPct val="120000"/>
              </a:lnSpc>
            </a:pPr>
            <a:r>
              <a:rPr lang="fr-FR" dirty="0" err="1" smtClean="0"/>
              <a:t>Designing</a:t>
            </a:r>
            <a:r>
              <a:rPr lang="fr-FR" dirty="0" smtClean="0"/>
              <a:t> an </a:t>
            </a:r>
            <a:r>
              <a:rPr lang="fr-FR" dirty="0" err="1" smtClean="0"/>
              <a:t>unattractive</a:t>
            </a:r>
            <a:r>
              <a:rPr lang="fr-FR" dirty="0" smtClean="0"/>
              <a:t> </a:t>
            </a:r>
            <a:r>
              <a:rPr lang="fr-FR" dirty="0" err="1" smtClean="0"/>
              <a:t>visual</a:t>
            </a:r>
            <a:r>
              <a:rPr lang="fr-FR" dirty="0" smtClean="0"/>
              <a:t> display</a:t>
            </a:r>
          </a:p>
          <a:p>
            <a:pPr lvl="1">
              <a:lnSpc>
                <a:spcPct val="120000"/>
              </a:lnSpc>
            </a:pPr>
            <a:r>
              <a:rPr lang="fr-FR" dirty="0" err="1" smtClean="0"/>
              <a:t>Cluttering</a:t>
            </a:r>
            <a:r>
              <a:rPr lang="fr-FR" dirty="0" smtClean="0"/>
              <a:t> the display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useless</a:t>
            </a:r>
            <a:r>
              <a:rPr lang="fr-FR" dirty="0" smtClean="0"/>
              <a:t> </a:t>
            </a:r>
            <a:r>
              <a:rPr lang="fr-FR" dirty="0" err="1" smtClean="0"/>
              <a:t>decoration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6198378" y="5934635"/>
            <a:ext cx="28568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>
                <a:solidFill>
                  <a:srgbClr val="7F7F7F"/>
                </a:solidFill>
              </a:rPr>
              <a:t>Stephen Few (2006)</a:t>
            </a:r>
          </a:p>
          <a:p>
            <a:r>
              <a:rPr lang="fr-FR" sz="1600" dirty="0" smtClean="0">
                <a:solidFill>
                  <a:srgbClr val="7F7F7F"/>
                </a:solidFill>
              </a:rPr>
              <a:t>Information Dashboard Design, </a:t>
            </a:r>
            <a:r>
              <a:rPr lang="fr-FR" sz="1600" dirty="0" err="1" smtClean="0">
                <a:solidFill>
                  <a:srgbClr val="7F7F7F"/>
                </a:solidFill>
              </a:rPr>
              <a:t>O’Reilly</a:t>
            </a:r>
            <a:endParaRPr lang="fr-FR" sz="16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104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Visual Design Model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98700"/>
            <a:ext cx="9144000" cy="225713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" y="1794334"/>
            <a:ext cx="82931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57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05409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Visual Design Model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609" y="47336"/>
            <a:ext cx="4565519" cy="676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35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Visual Design Model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292" y="1270036"/>
            <a:ext cx="6176169" cy="55879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6200000">
            <a:off x="-1593347" y="352119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>
                <a:hlinkClick r:id="rId4"/>
              </a:rPr>
              <a:t>http://</a:t>
            </a:r>
            <a:r>
              <a:rPr lang="fr-FR" dirty="0" err="1" smtClean="0">
                <a:hlinkClick r:id="rId4"/>
              </a:rPr>
              <a:t>www.labri.fr</a:t>
            </a:r>
            <a:r>
              <a:rPr lang="fr-FR" dirty="0" smtClean="0">
                <a:hlinkClick r:id="rId4"/>
              </a:rPr>
              <a:t>/perso/</a:t>
            </a:r>
            <a:r>
              <a:rPr lang="fr-FR" dirty="0" err="1" smtClean="0">
                <a:hlinkClick r:id="rId4"/>
              </a:rPr>
              <a:t>melancon</a:t>
            </a:r>
            <a:r>
              <a:rPr lang="fr-FR" dirty="0" smtClean="0">
                <a:hlinkClick r:id="rId4"/>
              </a:rPr>
              <a:t>/</a:t>
            </a:r>
            <a:r>
              <a:rPr lang="fr-FR" dirty="0" err="1" smtClean="0">
                <a:hlinkClick r:id="rId4"/>
              </a:rPr>
              <a:t>Visual_Analytics_Course</a:t>
            </a:r>
            <a:r>
              <a:rPr lang="fr-FR" dirty="0" smtClean="0">
                <a:hlinkClick r:id="rId4"/>
              </a:rPr>
              <a:t>/</a:t>
            </a:r>
            <a:r>
              <a:rPr lang="fr-FR" dirty="0" err="1" smtClean="0">
                <a:hlinkClick r:id="rId4"/>
              </a:rPr>
              <a:t>doku.php?id</a:t>
            </a:r>
            <a:r>
              <a:rPr lang="fr-FR" dirty="0" smtClean="0">
                <a:hlinkClick r:id="rId4"/>
              </a:rPr>
              <a:t>=introduction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7979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Visualisation d’information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Perception, cognition</a:t>
            </a:r>
          </a:p>
          <a:p>
            <a:r>
              <a:rPr lang="fr-FR" dirty="0" smtClean="0"/>
              <a:t>Design - Règles et bonnes pratiques</a:t>
            </a:r>
          </a:p>
          <a:p>
            <a:pPr lvl="1"/>
            <a:r>
              <a:rPr lang="fr-FR" dirty="0" smtClean="0"/>
              <a:t>Variables visuelles</a:t>
            </a:r>
          </a:p>
          <a:p>
            <a:pPr lvl="1"/>
            <a:r>
              <a:rPr lang="fr-FR" dirty="0" smtClean="0"/>
              <a:t>Interactions</a:t>
            </a:r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5802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Perception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14614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1018</Words>
  <Application>Microsoft Macintosh PowerPoint</Application>
  <PresentationFormat>Présentation à l'écran (4:3)</PresentationFormat>
  <Paragraphs>320</Paragraphs>
  <Slides>77</Slides>
  <Notes>67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77</vt:i4>
      </vt:variant>
    </vt:vector>
  </HeadingPairs>
  <TitlesOfParts>
    <vt:vector size="78" baseType="lpstr">
      <vt:lpstr>Thème Office</vt:lpstr>
      <vt:lpstr>Visualisation d’information</vt:lpstr>
      <vt:lpstr>Why visualize?</vt:lpstr>
      <vt:lpstr>Why visualize?</vt:lpstr>
      <vt:lpstr>Why visualize?</vt:lpstr>
      <vt:lpstr>Traitement de l’information</vt:lpstr>
      <vt:lpstr>Traitement de l’information</vt:lpstr>
      <vt:lpstr>Système de visualisation d’info - contraintes</vt:lpstr>
      <vt:lpstr>Visualisation d’information</vt:lpstr>
      <vt:lpstr>Perception</vt:lpstr>
      <vt:lpstr>Perception et cognition</vt:lpstr>
      <vt:lpstr>Perception – Illusion d’optique</vt:lpstr>
      <vt:lpstr>Perception – Virtual objects</vt:lpstr>
      <vt:lpstr>Perception – Virtual objects</vt:lpstr>
      <vt:lpstr>Perception – Virtual objects</vt:lpstr>
      <vt:lpstr>Perception – Virtual objects</vt:lpstr>
      <vt:lpstr>Perception – Visual Distorsion</vt:lpstr>
      <vt:lpstr>Perception – Impression rétinienne</vt:lpstr>
      <vt:lpstr>Perception – Visual Distorsion</vt:lpstr>
      <vt:lpstr>Perception – Visual Distorsion</vt:lpstr>
      <vt:lpstr>Perception – Shape Distorsion</vt:lpstr>
      <vt:lpstr>Perception – Shape Distorsion</vt:lpstr>
      <vt:lpstr>Perception – Color contrast</vt:lpstr>
      <vt:lpstr>Perception – Color contrast</vt:lpstr>
      <vt:lpstr>Perception – Color contrast</vt:lpstr>
      <vt:lpstr>Perception – Color contrast</vt:lpstr>
      <vt:lpstr>Perception – Color contrast</vt:lpstr>
      <vt:lpstr>Perception – Color contrast</vt:lpstr>
      <vt:lpstr>Perception – Size Distorsion</vt:lpstr>
      <vt:lpstr>Perception – Size Distorsion</vt:lpstr>
      <vt:lpstr>Perception – Size Distorsion</vt:lpstr>
      <vt:lpstr>Pre-attentive processing</vt:lpstr>
      <vt:lpstr>Perception – Pre-attentive processing</vt:lpstr>
      <vt:lpstr>Perception – Pre-attentive processing</vt:lpstr>
      <vt:lpstr>Perception – Pre-attentive processing</vt:lpstr>
      <vt:lpstr>Perception – Pre-attentive processing</vt:lpstr>
      <vt:lpstr>Perception – Pre-attentive processing</vt:lpstr>
      <vt:lpstr>Perception – Pre-attentive processing</vt:lpstr>
      <vt:lpstr>gestalt, mémoire et attention</vt:lpstr>
      <vt:lpstr>Perception et cognition</vt:lpstr>
      <vt:lpstr>Cognition - Change blindness</vt:lpstr>
      <vt:lpstr>Cognition - Change blindness</vt:lpstr>
      <vt:lpstr>Cognition – Gestalt principles</vt:lpstr>
      <vt:lpstr>Cognition – Gestalt principles</vt:lpstr>
      <vt:lpstr>Cognition – Gestalt principles</vt:lpstr>
      <vt:lpstr>Cognition – Gestalt principles</vt:lpstr>
      <vt:lpstr>Cognition – Gestalt principles</vt:lpstr>
      <vt:lpstr>Cognition – Gestalt principles</vt:lpstr>
      <vt:lpstr>Cognition – Gestalt principles</vt:lpstr>
      <vt:lpstr>Cognition – Gestalt principles</vt:lpstr>
      <vt:lpstr>Cognition – Gestalt principles</vt:lpstr>
      <vt:lpstr>Cognition – Gestalt principles</vt:lpstr>
      <vt:lpstr>sémiotique: grammaire de la cartographie</vt:lpstr>
      <vt:lpstr>« Grammaire visuelle »</vt:lpstr>
      <vt:lpstr>« Grammaire visuelle »</vt:lpstr>
      <vt:lpstr>« Grammaire visuelle »</vt:lpstr>
      <vt:lpstr>« Grammaire visuelle »</vt:lpstr>
      <vt:lpstr>« Grammaire visuelle »</vt:lpstr>
      <vt:lpstr>« Grammaire visuelle »</vt:lpstr>
      <vt:lpstr>une science de la visualisation ?</vt:lpstr>
      <vt:lpstr>Visualization Design</vt:lpstr>
      <vt:lpstr>Visualization Design</vt:lpstr>
      <vt:lpstr>Visualization Design</vt:lpstr>
      <vt:lpstr>Visualization Design</vt:lpstr>
      <vt:lpstr>Visualization Design</vt:lpstr>
      <vt:lpstr>Visualization Design</vt:lpstr>
      <vt:lpstr>Visualization Design</vt:lpstr>
      <vt:lpstr>Visualization Design</vt:lpstr>
      <vt:lpstr>Shneiderman taxonomy</vt:lpstr>
      <vt:lpstr>Shneiderman taxonomy</vt:lpstr>
      <vt:lpstr>Visualization Design</vt:lpstr>
      <vt:lpstr>Visualization Design Interaction Principles</vt:lpstr>
      <vt:lpstr>Visualization Design</vt:lpstr>
      <vt:lpstr>Visualization Design</vt:lpstr>
      <vt:lpstr>Visual Dashboard - Le jeu des 13 erreurs</vt:lpstr>
      <vt:lpstr>Visual Design Model</vt:lpstr>
      <vt:lpstr>Visual Design Model</vt:lpstr>
      <vt:lpstr>Visual Design Model</vt:lpstr>
    </vt:vector>
  </TitlesOfParts>
  <Company>Université de Bordeaux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Guy Melançon</dc:creator>
  <cp:lastModifiedBy>Guy Melançon</cp:lastModifiedBy>
  <cp:revision>111</cp:revision>
  <dcterms:created xsi:type="dcterms:W3CDTF">2016-05-19T11:37:36Z</dcterms:created>
  <dcterms:modified xsi:type="dcterms:W3CDTF">2016-05-19T20:38:12Z</dcterms:modified>
</cp:coreProperties>
</file>