
<file path=[Content_Types].xml><?xml version="1.0" encoding="utf-8"?>
<Types xmlns="http://schemas.openxmlformats.org/package/2006/content-types">
  <Default Extension="PNG" ContentType="image/png"/>
  <Default Extension="emf" ContentType="image/x-emf"/>
  <Default Extension="xls" ContentType="application/vnd.ms-excel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4" r:id="rId1"/>
  </p:sldMasterIdLst>
  <p:notesMasterIdLst>
    <p:notesMasterId r:id="rId58"/>
  </p:notesMasterIdLst>
  <p:sldIdLst>
    <p:sldId id="256" r:id="rId2"/>
    <p:sldId id="331" r:id="rId3"/>
    <p:sldId id="363" r:id="rId4"/>
    <p:sldId id="257" r:id="rId5"/>
    <p:sldId id="312" r:id="rId6"/>
    <p:sldId id="313" r:id="rId7"/>
    <p:sldId id="309" r:id="rId8"/>
    <p:sldId id="364" r:id="rId9"/>
    <p:sldId id="310" r:id="rId10"/>
    <p:sldId id="365" r:id="rId11"/>
    <p:sldId id="366" r:id="rId12"/>
    <p:sldId id="258" r:id="rId13"/>
    <p:sldId id="259" r:id="rId14"/>
    <p:sldId id="367" r:id="rId15"/>
    <p:sldId id="368" r:id="rId16"/>
    <p:sldId id="369" r:id="rId17"/>
    <p:sldId id="370" r:id="rId18"/>
    <p:sldId id="261" r:id="rId19"/>
    <p:sldId id="330" r:id="rId20"/>
    <p:sldId id="332" r:id="rId21"/>
    <p:sldId id="333" r:id="rId22"/>
    <p:sldId id="349" r:id="rId23"/>
    <p:sldId id="350" r:id="rId24"/>
    <p:sldId id="275" r:id="rId25"/>
    <p:sldId id="318" r:id="rId26"/>
    <p:sldId id="319" r:id="rId27"/>
    <p:sldId id="306" r:id="rId28"/>
    <p:sldId id="276" r:id="rId29"/>
    <p:sldId id="277" r:id="rId30"/>
    <p:sldId id="340" r:id="rId31"/>
    <p:sldId id="283" r:id="rId32"/>
    <p:sldId id="285" r:id="rId33"/>
    <p:sldId id="286" r:id="rId34"/>
    <p:sldId id="287" r:id="rId35"/>
    <p:sldId id="288" r:id="rId36"/>
    <p:sldId id="289" r:id="rId37"/>
    <p:sldId id="290" r:id="rId38"/>
    <p:sldId id="291" r:id="rId39"/>
    <p:sldId id="292" r:id="rId40"/>
    <p:sldId id="293" r:id="rId41"/>
    <p:sldId id="294" r:id="rId42"/>
    <p:sldId id="341" r:id="rId43"/>
    <p:sldId id="342" r:id="rId44"/>
    <p:sldId id="343" r:id="rId45"/>
    <p:sldId id="344" r:id="rId46"/>
    <p:sldId id="345" r:id="rId47"/>
    <p:sldId id="346" r:id="rId48"/>
    <p:sldId id="348" r:id="rId49"/>
    <p:sldId id="347" r:id="rId50"/>
    <p:sldId id="305" r:id="rId51"/>
    <p:sldId id="352" r:id="rId52"/>
    <p:sldId id="353" r:id="rId53"/>
    <p:sldId id="359" r:id="rId54"/>
    <p:sldId id="360" r:id="rId55"/>
    <p:sldId id="361" r:id="rId56"/>
    <p:sldId id="362" r:id="rId57"/>
  </p:sldIdLst>
  <p:sldSz cx="9144000" cy="6858000" type="screen4x3"/>
  <p:notesSz cx="6858000" cy="9144000"/>
  <p:custShowLst>
    <p:custShow name="Konigsberg" id="0">
      <p:sldLst>
        <p:sld r:id="rId6"/>
      </p:sldLst>
    </p:custShow>
    <p:custShow name="Quatre couleurs" id="1">
      <p:sldLst>
        <p:sld r:id="rId7"/>
      </p:sldLst>
    </p:custShow>
    <p:custShow name="chimie" id="2">
      <p:sldLst>
        <p:sld r:id="rId21"/>
      </p:sldLst>
    </p:custShow>
    <p:custShow name="sociologie" id="3">
      <p:sldLst>
        <p:sld r:id="rId22"/>
      </p:sldLst>
    </p:custShow>
    <p:custShow name="ordonnancement" id="4">
      <p:sldLst/>
    </p:custShow>
    <p:custShow name="réseau de transport" id="5">
      <p:sldLst/>
    </p:custShow>
    <p:custShow name="affectation" id="6">
      <p:sldLst/>
    </p:custShow>
    <p:custShow name="Recherche opérationnelle" id="7">
      <p:sldLst>
        <p:sld r:id="rId25"/>
        <p:sld r:id="rId26"/>
        <p:sld r:id="rId27"/>
      </p:sldLst>
    </p:custShow>
    <p:custShow name="Réseaux de communication" id="8">
      <p:sldLst>
        <p:sld r:id="rId28"/>
        <p:sld r:id="rId29"/>
        <p:sld r:id="rId30"/>
        <p:sld r:id="rId31"/>
      </p:sldLst>
    </p:custShow>
    <p:custShow name="Fonctionnement de systèmes" id="9">
      <p:sldLst>
        <p:sld r:id="rId51"/>
      </p:sldLst>
    </p:custShow>
    <p:custShow name="Introduction" id="10">
      <p:sldLst>
        <p:sld r:id="rId8"/>
        <p:sld r:id="rId10"/>
        <p:sld r:id="rId5"/>
        <p:sld r:id="rId13"/>
        <p:sld r:id="rId14"/>
      </p:sldLst>
    </p:custShow>
    <p:custShow name="Applications" id="11">
      <p:sldLst>
        <p:sld r:id="rId19"/>
        <p:sld r:id="rId20"/>
      </p:sldLst>
    </p:custShow>
    <p:custShow name="Fiabilité réseau" id="12">
      <p:sldLst/>
    </p:custShow>
    <p:custShow name="Charge réseau" id="13">
      <p:sldLst/>
    </p:custShow>
    <p:custShow name="Diffusion réseau" id="14">
      <p:sldLst>
        <p:sld r:id="rId32"/>
        <p:sld r:id="rId33"/>
        <p:sld r:id="rId34"/>
        <p:sld r:id="rId35"/>
        <p:sld r:id="rId36"/>
        <p:sld r:id="rId37"/>
        <p:sld r:id="rId38"/>
        <p:sld r:id="rId39"/>
        <p:sld r:id="rId40"/>
        <p:sld r:id="rId41"/>
        <p:sld r:id="rId42"/>
      </p:sldLst>
    </p:custShow>
    <p:custShow name="Routage" id="15">
      <p:sldLst>
        <p:sld r:id="rId43"/>
        <p:sld r:id="rId44"/>
        <p:sld r:id="rId45"/>
        <p:sld r:id="rId46"/>
        <p:sld r:id="rId47"/>
        <p:sld r:id="rId48"/>
        <p:sld r:id="rId49"/>
        <p:sld r:id="rId50"/>
      </p:sldLst>
    </p:custShow>
    <p:custShow name="Génome" id="16">
      <p:sldLst>
        <p:sld r:id="rId23"/>
        <p:sld r:id="rId24"/>
      </p:sldLst>
    </p:custShow>
    <p:custShow name="quadtree" id="17">
      <p:sldLst/>
    </p:custShow>
    <p:custShow name="compilation" id="18">
      <p:sldLst>
        <p:sld r:id="rId52"/>
        <p:sld r:id="rId53"/>
      </p:sldLst>
    </p:custShow>
    <p:custShow name="grammaires" id="19">
      <p:sldLst/>
    </p:custShow>
    <p:custShow name="meilleur trajet" id="20">
      <p:sldLst>
        <p:sld r:id="rId14"/>
      </p:sldLst>
    </p:custShow>
    <p:custShow name="KevinBacon" id="21">
      <p:sldLst>
        <p:sld r:id="rId54"/>
        <p:sld r:id="rId55"/>
        <p:sld r:id="rId56"/>
        <p:sld r:id="rId57"/>
      </p:sldLst>
    </p:custShow>
  </p:custShow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Rg st="1" end="4"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00"/>
    <a:srgbClr val="FF0000"/>
    <a:srgbClr val="996600"/>
    <a:srgbClr val="FF9900"/>
    <a:srgbClr val="663300"/>
    <a:srgbClr val="894400"/>
    <a:srgbClr val="CCFFFF"/>
    <a:srgbClr val="00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54" autoAdjust="0"/>
    <p:restoredTop sz="94673" autoAdjust="0"/>
  </p:normalViewPr>
  <p:slideViewPr>
    <p:cSldViewPr>
      <p:cViewPr varScale="1">
        <p:scale>
          <a:sx n="84" d="100"/>
          <a:sy n="84" d="100"/>
        </p:scale>
        <p:origin x="1402" y="5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  <p:sld r:id="rId2" collapse="1"/>
      <p:sld r:id="rId3" collapse="1"/>
      <p:sld r:id="rId4" collapse="1"/>
      <p:sld r:id="rId5" collapse="1"/>
      <p:sld r:id="rId6" collapse="1"/>
      <p:sld r:id="rId7" collapse="1"/>
      <p:sld r:id="rId8" collapse="1"/>
      <p:sld r:id="rId9" collapse="1"/>
      <p:sld r:id="rId10" collapse="1"/>
      <p:sld r:id="rId11" collapse="1"/>
      <p:sld r:id="rId12" collapse="1"/>
      <p:sld r:id="rId13" collapse="1"/>
      <p:sld r:id="rId14" collapse="1"/>
      <p:sld r:id="rId15" collapse="1"/>
      <p:sld r:id="rId16" collapse="1"/>
      <p:sld r:id="rId17" collapse="1"/>
      <p:sld r:id="rId18" collapse="1"/>
      <p:sld r:id="rId19" collapse="1"/>
      <p:sld r:id="rId20" collapse="1"/>
      <p:sld r:id="rId21" collapse="1"/>
      <p:sld r:id="rId22" collapse="1"/>
      <p:sld r:id="rId23" collapse="1"/>
      <p:sld r:id="rId24" collapse="1"/>
      <p:sld r:id="rId25" collapse="1"/>
      <p:sld r:id="rId26" collapse="1"/>
      <p:sld r:id="rId27" collapse="1"/>
      <p:sld r:id="rId28" collapse="1"/>
      <p:sld r:id="rId29" collapse="1"/>
      <p:sld r:id="rId30" collapse="1"/>
      <p:sld r:id="rId31" collapse="1"/>
      <p:sld r:id="rId32" collapse="1"/>
      <p:sld r:id="rId33" collapse="1"/>
      <p:sld r:id="rId34" collapse="1"/>
      <p:sld r:id="rId35" collapse="1"/>
      <p:sld r:id="rId36" collapse="1"/>
      <p:sld r:id="rId37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470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presProps" Target="presProps.xml"/></Relationships>
</file>

<file path=ppt/_rels/viewProps.xml.rels><?xml version="1.0" encoding="UTF-8" standalone="yes"?>
<Relationships xmlns="http://schemas.openxmlformats.org/package/2006/relationships"><Relationship Id="rId8" Type="http://schemas.openxmlformats.org/officeDocument/2006/relationships/slide" Target="slides/slide9.xml"/><Relationship Id="rId13" Type="http://schemas.openxmlformats.org/officeDocument/2006/relationships/slide" Target="slides/slide19.xml"/><Relationship Id="rId18" Type="http://schemas.openxmlformats.org/officeDocument/2006/relationships/slide" Target="slides/slide26.xml"/><Relationship Id="rId26" Type="http://schemas.openxmlformats.org/officeDocument/2006/relationships/slide" Target="slides/slide35.xml"/><Relationship Id="rId3" Type="http://schemas.openxmlformats.org/officeDocument/2006/relationships/slide" Target="slides/slide4.xml"/><Relationship Id="rId21" Type="http://schemas.openxmlformats.org/officeDocument/2006/relationships/slide" Target="slides/slide29.xml"/><Relationship Id="rId34" Type="http://schemas.openxmlformats.org/officeDocument/2006/relationships/slide" Target="slides/slide43.xml"/><Relationship Id="rId7" Type="http://schemas.openxmlformats.org/officeDocument/2006/relationships/slide" Target="slides/slide8.xml"/><Relationship Id="rId12" Type="http://schemas.openxmlformats.org/officeDocument/2006/relationships/slide" Target="slides/slide18.xml"/><Relationship Id="rId17" Type="http://schemas.openxmlformats.org/officeDocument/2006/relationships/slide" Target="slides/slide25.xml"/><Relationship Id="rId25" Type="http://schemas.openxmlformats.org/officeDocument/2006/relationships/slide" Target="slides/slide34.xml"/><Relationship Id="rId33" Type="http://schemas.openxmlformats.org/officeDocument/2006/relationships/slide" Target="slides/slide42.xml"/><Relationship Id="rId2" Type="http://schemas.openxmlformats.org/officeDocument/2006/relationships/slide" Target="slides/slide2.xml"/><Relationship Id="rId16" Type="http://schemas.openxmlformats.org/officeDocument/2006/relationships/slide" Target="slides/slide24.xml"/><Relationship Id="rId20" Type="http://schemas.openxmlformats.org/officeDocument/2006/relationships/slide" Target="slides/slide28.xml"/><Relationship Id="rId29" Type="http://schemas.openxmlformats.org/officeDocument/2006/relationships/slide" Target="slides/slide38.xml"/><Relationship Id="rId1" Type="http://schemas.openxmlformats.org/officeDocument/2006/relationships/slide" Target="slides/slide1.xml"/><Relationship Id="rId6" Type="http://schemas.openxmlformats.org/officeDocument/2006/relationships/slide" Target="slides/slide7.xml"/><Relationship Id="rId11" Type="http://schemas.openxmlformats.org/officeDocument/2006/relationships/slide" Target="slides/slide14.xml"/><Relationship Id="rId24" Type="http://schemas.openxmlformats.org/officeDocument/2006/relationships/slide" Target="slides/slide33.xml"/><Relationship Id="rId32" Type="http://schemas.openxmlformats.org/officeDocument/2006/relationships/slide" Target="slides/slide41.xml"/><Relationship Id="rId37" Type="http://schemas.openxmlformats.org/officeDocument/2006/relationships/slide" Target="slides/slide49.xml"/><Relationship Id="rId5" Type="http://schemas.openxmlformats.org/officeDocument/2006/relationships/slide" Target="slides/slide6.xml"/><Relationship Id="rId15" Type="http://schemas.openxmlformats.org/officeDocument/2006/relationships/slide" Target="slides/slide22.xml"/><Relationship Id="rId23" Type="http://schemas.openxmlformats.org/officeDocument/2006/relationships/slide" Target="slides/slide32.xml"/><Relationship Id="rId28" Type="http://schemas.openxmlformats.org/officeDocument/2006/relationships/slide" Target="slides/slide37.xml"/><Relationship Id="rId36" Type="http://schemas.openxmlformats.org/officeDocument/2006/relationships/slide" Target="slides/slide48.xml"/><Relationship Id="rId10" Type="http://schemas.openxmlformats.org/officeDocument/2006/relationships/slide" Target="slides/slide13.xml"/><Relationship Id="rId19" Type="http://schemas.openxmlformats.org/officeDocument/2006/relationships/slide" Target="slides/slide27.xml"/><Relationship Id="rId31" Type="http://schemas.openxmlformats.org/officeDocument/2006/relationships/slide" Target="slides/slide40.xml"/><Relationship Id="rId4" Type="http://schemas.openxmlformats.org/officeDocument/2006/relationships/slide" Target="slides/slide5.xml"/><Relationship Id="rId9" Type="http://schemas.openxmlformats.org/officeDocument/2006/relationships/slide" Target="slides/slide12.xml"/><Relationship Id="rId14" Type="http://schemas.openxmlformats.org/officeDocument/2006/relationships/slide" Target="slides/slide21.xml"/><Relationship Id="rId22" Type="http://schemas.openxmlformats.org/officeDocument/2006/relationships/slide" Target="slides/slide31.xml"/><Relationship Id="rId27" Type="http://schemas.openxmlformats.org/officeDocument/2006/relationships/slide" Target="slides/slide36.xml"/><Relationship Id="rId30" Type="http://schemas.openxmlformats.org/officeDocument/2006/relationships/slide" Target="slides/slide39.xml"/><Relationship Id="rId35" Type="http://schemas.openxmlformats.org/officeDocument/2006/relationships/slide" Target="slides/slide45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9AC4A7A-1F73-4E3C-AD6D-E9B516D0B1FE}" type="datetimeFigureOut">
              <a:rPr lang="fr-FR" smtClean="0"/>
              <a:t>24/02/2021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8A02E9-7B2D-43BC-B4A4-E0F8A632419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204936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8A02E9-7B2D-43BC-B4A4-E0F8A6324196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8712177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8A02E9-7B2D-43BC-B4A4-E0F8A6324196}" type="slidenum">
              <a:rPr lang="fr-FR" smtClean="0"/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520100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1085850" cy="6854825"/>
            <a:chOff x="0" y="0"/>
            <a:chExt cx="684" cy="4318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auto">
            <a:xfrm>
              <a:off x="0" y="0"/>
              <a:ext cx="684" cy="4318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defRPr/>
              </a:pPr>
              <a:endParaRPr lang="fr-FR"/>
            </a:p>
          </p:txBody>
        </p:sp>
        <p:grpSp>
          <p:nvGrpSpPr>
            <p:cNvPr id="6" name="Group 4"/>
            <p:cNvGrpSpPr>
              <a:grpSpLocks/>
            </p:cNvGrpSpPr>
            <p:nvPr/>
          </p:nvGrpSpPr>
          <p:grpSpPr bwMode="auto">
            <a:xfrm>
              <a:off x="48" y="103"/>
              <a:ext cx="96" cy="4126"/>
              <a:chOff x="48" y="103"/>
              <a:chExt cx="96" cy="4126"/>
            </a:xfrm>
          </p:grpSpPr>
          <p:sp>
            <p:nvSpPr>
              <p:cNvPr id="7" name="Rectangle 5"/>
              <p:cNvSpPr>
                <a:spLocks noChangeArrowheads="1"/>
              </p:cNvSpPr>
              <p:nvPr/>
            </p:nvSpPr>
            <p:spPr bwMode="auto">
              <a:xfrm>
                <a:off x="48" y="1105"/>
                <a:ext cx="96" cy="97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fr-FR"/>
              </a:p>
            </p:txBody>
          </p:sp>
          <p:sp>
            <p:nvSpPr>
              <p:cNvPr id="8" name="Rectangle 6"/>
              <p:cNvSpPr>
                <a:spLocks noChangeArrowheads="1"/>
              </p:cNvSpPr>
              <p:nvPr/>
            </p:nvSpPr>
            <p:spPr bwMode="auto">
              <a:xfrm>
                <a:off x="48" y="1250"/>
                <a:ext cx="96" cy="97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fr-FR"/>
              </a:p>
            </p:txBody>
          </p:sp>
          <p:sp>
            <p:nvSpPr>
              <p:cNvPr id="9" name="Rectangle 7"/>
              <p:cNvSpPr>
                <a:spLocks noChangeArrowheads="1"/>
              </p:cNvSpPr>
              <p:nvPr/>
            </p:nvSpPr>
            <p:spPr bwMode="auto">
              <a:xfrm>
                <a:off x="48" y="1393"/>
                <a:ext cx="96" cy="97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fr-FR"/>
              </a:p>
            </p:txBody>
          </p:sp>
          <p:sp>
            <p:nvSpPr>
              <p:cNvPr id="10" name="Rectangle 8"/>
              <p:cNvSpPr>
                <a:spLocks noChangeArrowheads="1"/>
              </p:cNvSpPr>
              <p:nvPr/>
            </p:nvSpPr>
            <p:spPr bwMode="auto">
              <a:xfrm>
                <a:off x="48" y="1538"/>
                <a:ext cx="96" cy="97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fr-FR"/>
              </a:p>
            </p:txBody>
          </p:sp>
          <p:sp>
            <p:nvSpPr>
              <p:cNvPr id="11" name="Rectangle 9"/>
              <p:cNvSpPr>
                <a:spLocks noChangeArrowheads="1"/>
              </p:cNvSpPr>
              <p:nvPr/>
            </p:nvSpPr>
            <p:spPr bwMode="auto">
              <a:xfrm>
                <a:off x="48" y="1683"/>
                <a:ext cx="96" cy="95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fr-FR"/>
              </a:p>
            </p:txBody>
          </p:sp>
          <p:sp>
            <p:nvSpPr>
              <p:cNvPr id="12" name="Rectangle 10"/>
              <p:cNvSpPr>
                <a:spLocks noChangeArrowheads="1"/>
              </p:cNvSpPr>
              <p:nvPr/>
            </p:nvSpPr>
            <p:spPr bwMode="auto">
              <a:xfrm>
                <a:off x="48" y="1826"/>
                <a:ext cx="96" cy="96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fr-FR"/>
              </a:p>
            </p:txBody>
          </p:sp>
          <p:sp>
            <p:nvSpPr>
              <p:cNvPr id="13" name="Rectangle 11"/>
              <p:cNvSpPr>
                <a:spLocks noChangeArrowheads="1"/>
              </p:cNvSpPr>
              <p:nvPr/>
            </p:nvSpPr>
            <p:spPr bwMode="auto">
              <a:xfrm>
                <a:off x="48" y="1971"/>
                <a:ext cx="96" cy="96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fr-FR"/>
              </a:p>
            </p:txBody>
          </p:sp>
          <p:sp>
            <p:nvSpPr>
              <p:cNvPr id="14" name="Rectangle 12"/>
              <p:cNvSpPr>
                <a:spLocks noChangeArrowheads="1"/>
              </p:cNvSpPr>
              <p:nvPr/>
            </p:nvSpPr>
            <p:spPr bwMode="auto">
              <a:xfrm>
                <a:off x="48" y="2116"/>
                <a:ext cx="96" cy="94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fr-FR"/>
              </a:p>
            </p:txBody>
          </p:sp>
          <p:sp>
            <p:nvSpPr>
              <p:cNvPr id="15" name="Rectangle 13"/>
              <p:cNvSpPr>
                <a:spLocks noChangeArrowheads="1"/>
              </p:cNvSpPr>
              <p:nvPr/>
            </p:nvSpPr>
            <p:spPr bwMode="auto">
              <a:xfrm>
                <a:off x="48" y="2259"/>
                <a:ext cx="96" cy="96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fr-FR"/>
              </a:p>
            </p:txBody>
          </p:sp>
          <p:sp>
            <p:nvSpPr>
              <p:cNvPr id="16" name="Rectangle 14"/>
              <p:cNvSpPr>
                <a:spLocks noChangeArrowheads="1"/>
              </p:cNvSpPr>
              <p:nvPr/>
            </p:nvSpPr>
            <p:spPr bwMode="auto">
              <a:xfrm>
                <a:off x="48" y="2404"/>
                <a:ext cx="96" cy="96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fr-FR"/>
              </a:p>
            </p:txBody>
          </p:sp>
          <p:sp>
            <p:nvSpPr>
              <p:cNvPr id="17" name="Rectangle 15"/>
              <p:cNvSpPr>
                <a:spLocks noChangeArrowheads="1"/>
              </p:cNvSpPr>
              <p:nvPr/>
            </p:nvSpPr>
            <p:spPr bwMode="auto">
              <a:xfrm>
                <a:off x="48" y="2549"/>
                <a:ext cx="96" cy="94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fr-FR"/>
              </a:p>
            </p:txBody>
          </p:sp>
          <p:sp>
            <p:nvSpPr>
              <p:cNvPr id="18" name="Rectangle 16"/>
              <p:cNvSpPr>
                <a:spLocks noChangeArrowheads="1"/>
              </p:cNvSpPr>
              <p:nvPr/>
            </p:nvSpPr>
            <p:spPr bwMode="auto">
              <a:xfrm>
                <a:off x="48" y="2691"/>
                <a:ext cx="96" cy="97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fr-FR"/>
              </a:p>
            </p:txBody>
          </p:sp>
          <p:sp>
            <p:nvSpPr>
              <p:cNvPr id="19" name="Rectangle 17"/>
              <p:cNvSpPr>
                <a:spLocks noChangeArrowheads="1"/>
              </p:cNvSpPr>
              <p:nvPr/>
            </p:nvSpPr>
            <p:spPr bwMode="auto">
              <a:xfrm>
                <a:off x="48" y="2836"/>
                <a:ext cx="96" cy="97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fr-FR"/>
              </a:p>
            </p:txBody>
          </p:sp>
          <p:sp>
            <p:nvSpPr>
              <p:cNvPr id="20" name="Rectangle 18"/>
              <p:cNvSpPr>
                <a:spLocks noChangeArrowheads="1"/>
              </p:cNvSpPr>
              <p:nvPr/>
            </p:nvSpPr>
            <p:spPr bwMode="auto">
              <a:xfrm>
                <a:off x="48" y="2979"/>
                <a:ext cx="96" cy="97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fr-FR"/>
              </a:p>
            </p:txBody>
          </p:sp>
          <p:sp>
            <p:nvSpPr>
              <p:cNvPr id="21" name="Rectangle 19"/>
              <p:cNvSpPr>
                <a:spLocks noChangeArrowheads="1"/>
              </p:cNvSpPr>
              <p:nvPr/>
            </p:nvSpPr>
            <p:spPr bwMode="auto">
              <a:xfrm>
                <a:off x="48" y="3124"/>
                <a:ext cx="96" cy="97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fr-FR"/>
              </a:p>
            </p:txBody>
          </p:sp>
          <p:sp>
            <p:nvSpPr>
              <p:cNvPr id="22" name="Rectangle 20"/>
              <p:cNvSpPr>
                <a:spLocks noChangeArrowheads="1"/>
              </p:cNvSpPr>
              <p:nvPr/>
            </p:nvSpPr>
            <p:spPr bwMode="auto">
              <a:xfrm>
                <a:off x="48" y="3269"/>
                <a:ext cx="96" cy="95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fr-FR"/>
              </a:p>
            </p:txBody>
          </p:sp>
          <p:sp>
            <p:nvSpPr>
              <p:cNvPr id="23" name="Rectangle 21"/>
              <p:cNvSpPr>
                <a:spLocks noChangeArrowheads="1"/>
              </p:cNvSpPr>
              <p:nvPr/>
            </p:nvSpPr>
            <p:spPr bwMode="auto">
              <a:xfrm>
                <a:off x="48" y="3412"/>
                <a:ext cx="96" cy="97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fr-FR"/>
              </a:p>
            </p:txBody>
          </p:sp>
          <p:sp>
            <p:nvSpPr>
              <p:cNvPr id="24" name="Rectangle 22"/>
              <p:cNvSpPr>
                <a:spLocks noChangeArrowheads="1"/>
              </p:cNvSpPr>
              <p:nvPr/>
            </p:nvSpPr>
            <p:spPr bwMode="auto">
              <a:xfrm>
                <a:off x="48" y="3557"/>
                <a:ext cx="96" cy="97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fr-FR"/>
              </a:p>
            </p:txBody>
          </p:sp>
          <p:sp>
            <p:nvSpPr>
              <p:cNvPr id="25" name="Rectangle 23"/>
              <p:cNvSpPr>
                <a:spLocks noChangeArrowheads="1"/>
              </p:cNvSpPr>
              <p:nvPr/>
            </p:nvSpPr>
            <p:spPr bwMode="auto">
              <a:xfrm>
                <a:off x="48" y="3702"/>
                <a:ext cx="96" cy="95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fr-FR"/>
              </a:p>
            </p:txBody>
          </p:sp>
          <p:sp>
            <p:nvSpPr>
              <p:cNvPr id="26" name="Rectangle 24"/>
              <p:cNvSpPr>
                <a:spLocks noChangeArrowheads="1"/>
              </p:cNvSpPr>
              <p:nvPr/>
            </p:nvSpPr>
            <p:spPr bwMode="auto">
              <a:xfrm>
                <a:off x="48" y="3845"/>
                <a:ext cx="96" cy="97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fr-FR"/>
              </a:p>
            </p:txBody>
          </p:sp>
          <p:sp>
            <p:nvSpPr>
              <p:cNvPr id="27" name="Rectangle 25"/>
              <p:cNvSpPr>
                <a:spLocks noChangeArrowheads="1"/>
              </p:cNvSpPr>
              <p:nvPr/>
            </p:nvSpPr>
            <p:spPr bwMode="auto">
              <a:xfrm>
                <a:off x="48" y="3990"/>
                <a:ext cx="96" cy="96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fr-FR"/>
              </a:p>
            </p:txBody>
          </p:sp>
          <p:sp>
            <p:nvSpPr>
              <p:cNvPr id="28" name="Rectangle 26"/>
              <p:cNvSpPr>
                <a:spLocks noChangeArrowheads="1"/>
              </p:cNvSpPr>
              <p:nvPr/>
            </p:nvSpPr>
            <p:spPr bwMode="auto">
              <a:xfrm>
                <a:off x="48" y="4134"/>
                <a:ext cx="96" cy="95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fr-FR"/>
              </a:p>
            </p:txBody>
          </p:sp>
          <p:sp>
            <p:nvSpPr>
              <p:cNvPr id="29" name="Rectangle 27"/>
              <p:cNvSpPr>
                <a:spLocks noChangeArrowheads="1"/>
              </p:cNvSpPr>
              <p:nvPr/>
            </p:nvSpPr>
            <p:spPr bwMode="auto">
              <a:xfrm>
                <a:off x="48" y="103"/>
                <a:ext cx="96" cy="94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fr-FR"/>
              </a:p>
            </p:txBody>
          </p:sp>
          <p:sp>
            <p:nvSpPr>
              <p:cNvPr id="30" name="Rectangle 28"/>
              <p:cNvSpPr>
                <a:spLocks noChangeArrowheads="1"/>
              </p:cNvSpPr>
              <p:nvPr/>
            </p:nvSpPr>
            <p:spPr bwMode="auto">
              <a:xfrm>
                <a:off x="48" y="246"/>
                <a:ext cx="96" cy="96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fr-FR"/>
              </a:p>
            </p:txBody>
          </p:sp>
          <p:sp>
            <p:nvSpPr>
              <p:cNvPr id="31" name="Rectangle 29"/>
              <p:cNvSpPr>
                <a:spLocks noChangeArrowheads="1"/>
              </p:cNvSpPr>
              <p:nvPr/>
            </p:nvSpPr>
            <p:spPr bwMode="auto">
              <a:xfrm>
                <a:off x="48" y="391"/>
                <a:ext cx="96" cy="96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fr-FR"/>
              </a:p>
            </p:txBody>
          </p:sp>
          <p:sp>
            <p:nvSpPr>
              <p:cNvPr id="32" name="Rectangle 30"/>
              <p:cNvSpPr>
                <a:spLocks noChangeArrowheads="1"/>
              </p:cNvSpPr>
              <p:nvPr/>
            </p:nvSpPr>
            <p:spPr bwMode="auto">
              <a:xfrm>
                <a:off x="48" y="535"/>
                <a:ext cx="96" cy="95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fr-FR"/>
              </a:p>
            </p:txBody>
          </p:sp>
          <p:sp>
            <p:nvSpPr>
              <p:cNvPr id="33" name="Rectangle 31"/>
              <p:cNvSpPr>
                <a:spLocks noChangeArrowheads="1"/>
              </p:cNvSpPr>
              <p:nvPr/>
            </p:nvSpPr>
            <p:spPr bwMode="auto">
              <a:xfrm>
                <a:off x="48" y="678"/>
                <a:ext cx="96" cy="97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fr-FR"/>
              </a:p>
            </p:txBody>
          </p:sp>
          <p:sp>
            <p:nvSpPr>
              <p:cNvPr id="34" name="Rectangle 32"/>
              <p:cNvSpPr>
                <a:spLocks noChangeArrowheads="1"/>
              </p:cNvSpPr>
              <p:nvPr/>
            </p:nvSpPr>
            <p:spPr bwMode="auto">
              <a:xfrm>
                <a:off x="48" y="823"/>
                <a:ext cx="96" cy="97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fr-FR"/>
              </a:p>
            </p:txBody>
          </p:sp>
          <p:sp>
            <p:nvSpPr>
              <p:cNvPr id="35" name="Rectangle 33"/>
              <p:cNvSpPr>
                <a:spLocks noChangeArrowheads="1"/>
              </p:cNvSpPr>
              <p:nvPr/>
            </p:nvSpPr>
            <p:spPr bwMode="auto">
              <a:xfrm>
                <a:off x="48" y="968"/>
                <a:ext cx="96" cy="95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fr-FR"/>
              </a:p>
            </p:txBody>
          </p:sp>
        </p:grpSp>
      </p:grpSp>
      <p:sp>
        <p:nvSpPr>
          <p:cNvPr id="36" name="Line 36"/>
          <p:cNvSpPr>
            <a:spLocks noChangeShapeType="1"/>
          </p:cNvSpPr>
          <p:nvPr/>
        </p:nvSpPr>
        <p:spPr bwMode="auto">
          <a:xfrm>
            <a:off x="1143000" y="6324600"/>
            <a:ext cx="7772400" cy="0"/>
          </a:xfrm>
          <a:prstGeom prst="line">
            <a:avLst/>
          </a:prstGeom>
          <a:noFill/>
          <a:ln w="12700">
            <a:solidFill>
              <a:srgbClr val="FFFF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fr-FR"/>
          </a:p>
        </p:txBody>
      </p:sp>
      <p:sp>
        <p:nvSpPr>
          <p:cNvPr id="30754" name="Rectangle 34"/>
          <p:cNvSpPr>
            <a:spLocks noGrp="1" noChangeArrowheads="1"/>
          </p:cNvSpPr>
          <p:nvPr>
            <p:ph type="ctrTitle" sz="quarter"/>
          </p:nvPr>
        </p:nvSpPr>
        <p:spPr>
          <a:xfrm>
            <a:off x="1143000" y="1066800"/>
            <a:ext cx="7772400" cy="1143000"/>
          </a:xfrm>
        </p:spPr>
        <p:txBody>
          <a:bodyPr/>
          <a:lstStyle>
            <a:lvl1pPr algn="ctr">
              <a:defRPr sz="5400"/>
            </a:lvl1pPr>
          </a:lstStyle>
          <a:p>
            <a:pPr lvl="0"/>
            <a:r>
              <a:rPr lang="fr-FR" altLang="fr-FR" noProof="0" smtClean="0"/>
              <a:t>Cliquez pour modifier le style du titre du masque</a:t>
            </a:r>
          </a:p>
        </p:txBody>
      </p:sp>
      <p:sp>
        <p:nvSpPr>
          <p:cNvPr id="30755" name="Rectangle 35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828800" y="2971800"/>
            <a:ext cx="6400800" cy="1752600"/>
          </a:xfrm>
        </p:spPr>
        <p:txBody>
          <a:bodyPr lIns="92075" tIns="46038" rIns="92075" bIns="46038"/>
          <a:lstStyle>
            <a:lvl1pPr marL="0" indent="0" algn="ctr">
              <a:buFont typeface="Wingdings" panose="05000000000000000000" pitchFamily="2" charset="2"/>
              <a:buNone/>
              <a:defRPr>
                <a:solidFill>
                  <a:srgbClr val="FFFFFF"/>
                </a:solidFill>
              </a:defRPr>
            </a:lvl1pPr>
          </a:lstStyle>
          <a:p>
            <a:pPr lvl="0"/>
            <a:r>
              <a:rPr lang="fr-FR" altLang="fr-FR" noProof="0" smtClean="0"/>
              <a:t>Cliquez pour modifier le style des sous-titres du masque</a:t>
            </a:r>
          </a:p>
        </p:txBody>
      </p:sp>
    </p:spTree>
    <p:extLst>
      <p:ext uri="{BB962C8B-B14F-4D97-AF65-F5344CB8AC3E}">
        <p14:creationId xmlns:p14="http://schemas.microsoft.com/office/powerpoint/2010/main" val="272425464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470417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992938" y="609600"/>
            <a:ext cx="1949450" cy="545147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1143000" y="609600"/>
            <a:ext cx="5697538" cy="5451475"/>
          </a:xfrm>
        </p:spPr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1697388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re et table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7772400" cy="1143000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ableau 2"/>
          <p:cNvSpPr>
            <a:spLocks noGrp="1"/>
          </p:cNvSpPr>
          <p:nvPr>
            <p:ph type="tbl" idx="1"/>
          </p:nvPr>
        </p:nvSpPr>
        <p:spPr>
          <a:xfrm>
            <a:off x="1169988" y="1946275"/>
            <a:ext cx="7772400" cy="4114800"/>
          </a:xfrm>
        </p:spPr>
        <p:txBody>
          <a:bodyPr/>
          <a:lstStyle/>
          <a:p>
            <a:pPr lvl="0"/>
            <a:endParaRPr lang="fr-FR" noProof="0" smtClean="0"/>
          </a:p>
        </p:txBody>
      </p:sp>
    </p:spTree>
    <p:extLst>
      <p:ext uri="{BB962C8B-B14F-4D97-AF65-F5344CB8AC3E}">
        <p14:creationId xmlns:p14="http://schemas.microsoft.com/office/powerpoint/2010/main" val="31722623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Titr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4601416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27879082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1169988" y="1946275"/>
            <a:ext cx="3810000" cy="4114800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5132388" y="1946275"/>
            <a:ext cx="3810000" cy="4114800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260532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543908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498536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461346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29220487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39366870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2"/>
            </a:gs>
            <a:gs pos="10000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0"/>
            <a:ext cx="1085850" cy="6854825"/>
            <a:chOff x="0" y="0"/>
            <a:chExt cx="684" cy="4318"/>
          </a:xfrm>
        </p:grpSpPr>
        <p:sp>
          <p:nvSpPr>
            <p:cNvPr id="29699" name="Rectangle 3"/>
            <p:cNvSpPr>
              <a:spLocks noChangeArrowheads="1"/>
            </p:cNvSpPr>
            <p:nvPr/>
          </p:nvSpPr>
          <p:spPr bwMode="auto">
            <a:xfrm>
              <a:off x="0" y="0"/>
              <a:ext cx="684" cy="4318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defRPr/>
              </a:pPr>
              <a:endParaRPr lang="fr-FR"/>
            </a:p>
          </p:txBody>
        </p:sp>
        <p:grpSp>
          <p:nvGrpSpPr>
            <p:cNvPr id="1033" name="Group 4"/>
            <p:cNvGrpSpPr>
              <a:grpSpLocks/>
            </p:cNvGrpSpPr>
            <p:nvPr/>
          </p:nvGrpSpPr>
          <p:grpSpPr bwMode="auto">
            <a:xfrm>
              <a:off x="48" y="102"/>
              <a:ext cx="96" cy="4128"/>
              <a:chOff x="48" y="102"/>
              <a:chExt cx="96" cy="4128"/>
            </a:xfrm>
          </p:grpSpPr>
          <p:sp>
            <p:nvSpPr>
              <p:cNvPr id="1034" name="Rectangle 5"/>
              <p:cNvSpPr>
                <a:spLocks noChangeArrowheads="1"/>
              </p:cNvSpPr>
              <p:nvPr/>
            </p:nvSpPr>
            <p:spPr bwMode="auto">
              <a:xfrm>
                <a:off x="48" y="1105"/>
                <a:ext cx="96" cy="97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fr-FR"/>
              </a:p>
            </p:txBody>
          </p:sp>
          <p:sp>
            <p:nvSpPr>
              <p:cNvPr id="1035" name="Rectangle 6"/>
              <p:cNvSpPr>
                <a:spLocks noChangeArrowheads="1"/>
              </p:cNvSpPr>
              <p:nvPr/>
            </p:nvSpPr>
            <p:spPr bwMode="auto">
              <a:xfrm>
                <a:off x="48" y="1250"/>
                <a:ext cx="96" cy="96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fr-FR"/>
              </a:p>
            </p:txBody>
          </p:sp>
          <p:sp>
            <p:nvSpPr>
              <p:cNvPr id="1036" name="Rectangle 7"/>
              <p:cNvSpPr>
                <a:spLocks noChangeArrowheads="1"/>
              </p:cNvSpPr>
              <p:nvPr/>
            </p:nvSpPr>
            <p:spPr bwMode="auto">
              <a:xfrm>
                <a:off x="48" y="1393"/>
                <a:ext cx="96" cy="97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fr-FR"/>
              </a:p>
            </p:txBody>
          </p:sp>
          <p:sp>
            <p:nvSpPr>
              <p:cNvPr id="1037" name="Rectangle 8"/>
              <p:cNvSpPr>
                <a:spLocks noChangeArrowheads="1"/>
              </p:cNvSpPr>
              <p:nvPr/>
            </p:nvSpPr>
            <p:spPr bwMode="auto">
              <a:xfrm>
                <a:off x="48" y="1538"/>
                <a:ext cx="96" cy="96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fr-FR"/>
              </a:p>
            </p:txBody>
          </p:sp>
          <p:sp>
            <p:nvSpPr>
              <p:cNvPr id="1038" name="Rectangle 9"/>
              <p:cNvSpPr>
                <a:spLocks noChangeArrowheads="1"/>
              </p:cNvSpPr>
              <p:nvPr/>
            </p:nvSpPr>
            <p:spPr bwMode="auto">
              <a:xfrm>
                <a:off x="48" y="1683"/>
                <a:ext cx="96" cy="95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fr-FR"/>
              </a:p>
            </p:txBody>
          </p:sp>
          <p:sp>
            <p:nvSpPr>
              <p:cNvPr id="1039" name="Rectangle 10"/>
              <p:cNvSpPr>
                <a:spLocks noChangeArrowheads="1"/>
              </p:cNvSpPr>
              <p:nvPr/>
            </p:nvSpPr>
            <p:spPr bwMode="auto">
              <a:xfrm>
                <a:off x="48" y="1826"/>
                <a:ext cx="96" cy="97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fr-FR"/>
              </a:p>
            </p:txBody>
          </p:sp>
          <p:sp>
            <p:nvSpPr>
              <p:cNvPr id="1040" name="Rectangle 11"/>
              <p:cNvSpPr>
                <a:spLocks noChangeArrowheads="1"/>
              </p:cNvSpPr>
              <p:nvPr/>
            </p:nvSpPr>
            <p:spPr bwMode="auto">
              <a:xfrm>
                <a:off x="48" y="1971"/>
                <a:ext cx="96" cy="96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fr-FR"/>
              </a:p>
            </p:txBody>
          </p:sp>
          <p:sp>
            <p:nvSpPr>
              <p:cNvPr id="1041" name="Rectangle 12"/>
              <p:cNvSpPr>
                <a:spLocks noChangeArrowheads="1"/>
              </p:cNvSpPr>
              <p:nvPr/>
            </p:nvSpPr>
            <p:spPr bwMode="auto">
              <a:xfrm>
                <a:off x="48" y="2115"/>
                <a:ext cx="96" cy="96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fr-FR"/>
              </a:p>
            </p:txBody>
          </p:sp>
          <p:sp>
            <p:nvSpPr>
              <p:cNvPr id="1042" name="Rectangle 13"/>
              <p:cNvSpPr>
                <a:spLocks noChangeArrowheads="1"/>
              </p:cNvSpPr>
              <p:nvPr/>
            </p:nvSpPr>
            <p:spPr bwMode="auto">
              <a:xfrm>
                <a:off x="48" y="2259"/>
                <a:ext cx="96" cy="96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fr-FR"/>
              </a:p>
            </p:txBody>
          </p:sp>
          <p:sp>
            <p:nvSpPr>
              <p:cNvPr id="1043" name="Rectangle 14"/>
              <p:cNvSpPr>
                <a:spLocks noChangeArrowheads="1"/>
              </p:cNvSpPr>
              <p:nvPr/>
            </p:nvSpPr>
            <p:spPr bwMode="auto">
              <a:xfrm>
                <a:off x="48" y="2403"/>
                <a:ext cx="96" cy="97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fr-FR"/>
              </a:p>
            </p:txBody>
          </p:sp>
          <p:sp>
            <p:nvSpPr>
              <p:cNvPr id="1044" name="Rectangle 15"/>
              <p:cNvSpPr>
                <a:spLocks noChangeArrowheads="1"/>
              </p:cNvSpPr>
              <p:nvPr/>
            </p:nvSpPr>
            <p:spPr bwMode="auto">
              <a:xfrm>
                <a:off x="48" y="2548"/>
                <a:ext cx="96" cy="95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fr-FR"/>
              </a:p>
            </p:txBody>
          </p:sp>
          <p:sp>
            <p:nvSpPr>
              <p:cNvPr id="1045" name="Rectangle 16"/>
              <p:cNvSpPr>
                <a:spLocks noChangeArrowheads="1"/>
              </p:cNvSpPr>
              <p:nvPr/>
            </p:nvSpPr>
            <p:spPr bwMode="auto">
              <a:xfrm>
                <a:off x="48" y="2692"/>
                <a:ext cx="96" cy="96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fr-FR"/>
              </a:p>
            </p:txBody>
          </p:sp>
          <p:sp>
            <p:nvSpPr>
              <p:cNvPr id="1046" name="Rectangle 17"/>
              <p:cNvSpPr>
                <a:spLocks noChangeArrowheads="1"/>
              </p:cNvSpPr>
              <p:nvPr/>
            </p:nvSpPr>
            <p:spPr bwMode="auto">
              <a:xfrm>
                <a:off x="48" y="2836"/>
                <a:ext cx="96" cy="97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fr-FR"/>
              </a:p>
            </p:txBody>
          </p:sp>
          <p:sp>
            <p:nvSpPr>
              <p:cNvPr id="1047" name="Rectangle 18"/>
              <p:cNvSpPr>
                <a:spLocks noChangeArrowheads="1"/>
              </p:cNvSpPr>
              <p:nvPr/>
            </p:nvSpPr>
            <p:spPr bwMode="auto">
              <a:xfrm>
                <a:off x="48" y="2980"/>
                <a:ext cx="96" cy="96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fr-FR"/>
              </a:p>
            </p:txBody>
          </p:sp>
          <p:sp>
            <p:nvSpPr>
              <p:cNvPr id="1048" name="Rectangle 19"/>
              <p:cNvSpPr>
                <a:spLocks noChangeArrowheads="1"/>
              </p:cNvSpPr>
              <p:nvPr/>
            </p:nvSpPr>
            <p:spPr bwMode="auto">
              <a:xfrm>
                <a:off x="48" y="3124"/>
                <a:ext cx="96" cy="97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fr-FR"/>
              </a:p>
            </p:txBody>
          </p:sp>
          <p:sp>
            <p:nvSpPr>
              <p:cNvPr id="1049" name="Rectangle 20"/>
              <p:cNvSpPr>
                <a:spLocks noChangeArrowheads="1"/>
              </p:cNvSpPr>
              <p:nvPr/>
            </p:nvSpPr>
            <p:spPr bwMode="auto">
              <a:xfrm>
                <a:off x="48" y="3269"/>
                <a:ext cx="96" cy="95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fr-FR"/>
              </a:p>
            </p:txBody>
          </p:sp>
          <p:sp>
            <p:nvSpPr>
              <p:cNvPr id="1050" name="Rectangle 21"/>
              <p:cNvSpPr>
                <a:spLocks noChangeArrowheads="1"/>
              </p:cNvSpPr>
              <p:nvPr/>
            </p:nvSpPr>
            <p:spPr bwMode="auto">
              <a:xfrm>
                <a:off x="48" y="3412"/>
                <a:ext cx="96" cy="97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fr-FR"/>
              </a:p>
            </p:txBody>
          </p:sp>
          <p:sp>
            <p:nvSpPr>
              <p:cNvPr id="1051" name="Rectangle 22"/>
              <p:cNvSpPr>
                <a:spLocks noChangeArrowheads="1"/>
              </p:cNvSpPr>
              <p:nvPr/>
            </p:nvSpPr>
            <p:spPr bwMode="auto">
              <a:xfrm>
                <a:off x="48" y="3557"/>
                <a:ext cx="96" cy="96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fr-FR"/>
              </a:p>
            </p:txBody>
          </p:sp>
          <p:sp>
            <p:nvSpPr>
              <p:cNvPr id="1052" name="Rectangle 23"/>
              <p:cNvSpPr>
                <a:spLocks noChangeArrowheads="1"/>
              </p:cNvSpPr>
              <p:nvPr/>
            </p:nvSpPr>
            <p:spPr bwMode="auto">
              <a:xfrm>
                <a:off x="48" y="3702"/>
                <a:ext cx="96" cy="95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fr-FR"/>
              </a:p>
            </p:txBody>
          </p:sp>
          <p:sp>
            <p:nvSpPr>
              <p:cNvPr id="1053" name="Rectangle 24"/>
              <p:cNvSpPr>
                <a:spLocks noChangeArrowheads="1"/>
              </p:cNvSpPr>
              <p:nvPr/>
            </p:nvSpPr>
            <p:spPr bwMode="auto">
              <a:xfrm>
                <a:off x="48" y="3845"/>
                <a:ext cx="96" cy="97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fr-FR"/>
              </a:p>
            </p:txBody>
          </p:sp>
          <p:sp>
            <p:nvSpPr>
              <p:cNvPr id="1054" name="Rectangle 25"/>
              <p:cNvSpPr>
                <a:spLocks noChangeArrowheads="1"/>
              </p:cNvSpPr>
              <p:nvPr/>
            </p:nvSpPr>
            <p:spPr bwMode="auto">
              <a:xfrm>
                <a:off x="48" y="3990"/>
                <a:ext cx="96" cy="96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fr-FR"/>
              </a:p>
            </p:txBody>
          </p:sp>
          <p:sp>
            <p:nvSpPr>
              <p:cNvPr id="1055" name="Rectangle 26"/>
              <p:cNvSpPr>
                <a:spLocks noChangeArrowheads="1"/>
              </p:cNvSpPr>
              <p:nvPr/>
            </p:nvSpPr>
            <p:spPr bwMode="auto">
              <a:xfrm>
                <a:off x="48" y="4133"/>
                <a:ext cx="96" cy="97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fr-FR"/>
              </a:p>
            </p:txBody>
          </p:sp>
          <p:sp>
            <p:nvSpPr>
              <p:cNvPr id="1056" name="Rectangle 27"/>
              <p:cNvSpPr>
                <a:spLocks noChangeArrowheads="1"/>
              </p:cNvSpPr>
              <p:nvPr/>
            </p:nvSpPr>
            <p:spPr bwMode="auto">
              <a:xfrm>
                <a:off x="48" y="102"/>
                <a:ext cx="96" cy="96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fr-FR"/>
              </a:p>
            </p:txBody>
          </p:sp>
          <p:sp>
            <p:nvSpPr>
              <p:cNvPr id="1057" name="Rectangle 28"/>
              <p:cNvSpPr>
                <a:spLocks noChangeArrowheads="1"/>
              </p:cNvSpPr>
              <p:nvPr/>
            </p:nvSpPr>
            <p:spPr bwMode="auto">
              <a:xfrm>
                <a:off x="48" y="246"/>
                <a:ext cx="96" cy="96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fr-FR"/>
              </a:p>
            </p:txBody>
          </p:sp>
          <p:sp>
            <p:nvSpPr>
              <p:cNvPr id="1058" name="Rectangle 29"/>
              <p:cNvSpPr>
                <a:spLocks noChangeArrowheads="1"/>
              </p:cNvSpPr>
              <p:nvPr/>
            </p:nvSpPr>
            <p:spPr bwMode="auto">
              <a:xfrm>
                <a:off x="48" y="391"/>
                <a:ext cx="96" cy="96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fr-FR"/>
              </a:p>
            </p:txBody>
          </p:sp>
          <p:sp>
            <p:nvSpPr>
              <p:cNvPr id="1059" name="Rectangle 30"/>
              <p:cNvSpPr>
                <a:spLocks noChangeArrowheads="1"/>
              </p:cNvSpPr>
              <p:nvPr/>
            </p:nvSpPr>
            <p:spPr bwMode="auto">
              <a:xfrm>
                <a:off x="48" y="535"/>
                <a:ext cx="96" cy="95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fr-FR"/>
              </a:p>
            </p:txBody>
          </p:sp>
          <p:sp>
            <p:nvSpPr>
              <p:cNvPr id="1060" name="Rectangle 31"/>
              <p:cNvSpPr>
                <a:spLocks noChangeArrowheads="1"/>
              </p:cNvSpPr>
              <p:nvPr/>
            </p:nvSpPr>
            <p:spPr bwMode="auto">
              <a:xfrm>
                <a:off x="48" y="679"/>
                <a:ext cx="96" cy="96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fr-FR"/>
              </a:p>
            </p:txBody>
          </p:sp>
          <p:sp>
            <p:nvSpPr>
              <p:cNvPr id="1061" name="Rectangle 32"/>
              <p:cNvSpPr>
                <a:spLocks noChangeArrowheads="1"/>
              </p:cNvSpPr>
              <p:nvPr/>
            </p:nvSpPr>
            <p:spPr bwMode="auto">
              <a:xfrm>
                <a:off x="48" y="823"/>
                <a:ext cx="96" cy="97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fr-FR"/>
              </a:p>
            </p:txBody>
          </p:sp>
          <p:sp>
            <p:nvSpPr>
              <p:cNvPr id="1062" name="Rectangle 33"/>
              <p:cNvSpPr>
                <a:spLocks noChangeArrowheads="1"/>
              </p:cNvSpPr>
              <p:nvPr/>
            </p:nvSpPr>
            <p:spPr bwMode="auto">
              <a:xfrm>
                <a:off x="48" y="968"/>
                <a:ext cx="96" cy="95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fr-FR"/>
              </a:p>
            </p:txBody>
          </p:sp>
        </p:grpSp>
      </p:grpSp>
      <p:sp>
        <p:nvSpPr>
          <p:cNvPr id="1027" name="Rectangle 34"/>
          <p:cNvSpPr>
            <a:spLocks noGrp="1" noChangeArrowheads="1"/>
          </p:cNvSpPr>
          <p:nvPr>
            <p:ph type="title"/>
          </p:nvPr>
        </p:nvSpPr>
        <p:spPr bwMode="auto">
          <a:xfrm>
            <a:off x="11430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smtClean="0"/>
              <a:t>Cliquez pour modifier le style du titre du masque</a:t>
            </a:r>
          </a:p>
        </p:txBody>
      </p:sp>
      <p:sp>
        <p:nvSpPr>
          <p:cNvPr id="29731" name="Rectangle 35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69988" y="1946275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dirty="0" smtClean="0"/>
              <a:t>Cliquez pour modifier les styles du texte du masque</a:t>
            </a:r>
          </a:p>
          <a:p>
            <a:pPr lvl="1"/>
            <a:r>
              <a:rPr lang="fr-FR" altLang="fr-FR" dirty="0" smtClean="0"/>
              <a:t>Deuxième niveau</a:t>
            </a:r>
          </a:p>
          <a:p>
            <a:pPr lvl="2"/>
            <a:r>
              <a:rPr lang="fr-FR" altLang="fr-FR" dirty="0" smtClean="0"/>
              <a:t>Troisième niveau</a:t>
            </a:r>
          </a:p>
          <a:p>
            <a:pPr lvl="3"/>
            <a:r>
              <a:rPr lang="fr-FR" altLang="fr-FR" dirty="0" smtClean="0"/>
              <a:t>Quatrième niveau</a:t>
            </a:r>
          </a:p>
          <a:p>
            <a:pPr lvl="4"/>
            <a:r>
              <a:rPr lang="fr-FR" altLang="fr-FR" dirty="0" smtClean="0"/>
              <a:t>Cinquième niveau</a:t>
            </a:r>
          </a:p>
        </p:txBody>
      </p:sp>
      <p:sp>
        <p:nvSpPr>
          <p:cNvPr id="1029" name="Line 36"/>
          <p:cNvSpPr>
            <a:spLocks noChangeShapeType="1"/>
          </p:cNvSpPr>
          <p:nvPr/>
        </p:nvSpPr>
        <p:spPr bwMode="auto">
          <a:xfrm>
            <a:off x="1143000" y="6324600"/>
            <a:ext cx="7772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fr-FR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79" r:id="rId1"/>
    <p:sldLayoutId id="2147483668" r:id="rId2"/>
    <p:sldLayoutId id="2147483669" r:id="rId3"/>
    <p:sldLayoutId id="2147483670" r:id="rId4"/>
    <p:sldLayoutId id="2147483671" r:id="rId5"/>
    <p:sldLayoutId id="2147483672" r:id="rId6"/>
    <p:sldLayoutId id="2147483673" r:id="rId7"/>
    <p:sldLayoutId id="2147483674" r:id="rId8"/>
    <p:sldLayoutId id="2147483675" r:id="rId9"/>
    <p:sldLayoutId id="2147483676" r:id="rId10"/>
    <p:sldLayoutId id="2147483677" r:id="rId11"/>
    <p:sldLayoutId id="2147483678" r:id="rId12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kern="1200">
          <a:solidFill>
            <a:srgbClr val="FFFF00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FF00"/>
          </a:solidFill>
          <a:latin typeface="Comic Sans MS" panose="030F0702030302020204" pitchFamily="66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FF00"/>
          </a:solidFill>
          <a:latin typeface="Comic Sans MS" panose="030F0702030302020204" pitchFamily="66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FF00"/>
          </a:solidFill>
          <a:latin typeface="Comic Sans MS" panose="030F0702030302020204" pitchFamily="66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FF00"/>
          </a:solidFill>
          <a:latin typeface="Comic Sans MS" panose="030F0702030302020204" pitchFamily="66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>
          <a:solidFill>
            <a:srgbClr val="FFFF00"/>
          </a:solidFill>
          <a:latin typeface="Comic Sans MS" panose="030F0702030302020204" pitchFamily="66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>
          <a:solidFill>
            <a:srgbClr val="FFFF00"/>
          </a:solidFill>
          <a:latin typeface="Comic Sans MS" panose="030F0702030302020204" pitchFamily="66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>
          <a:solidFill>
            <a:srgbClr val="FFFF00"/>
          </a:solidFill>
          <a:latin typeface="Comic Sans MS" panose="030F0702030302020204" pitchFamily="66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>
          <a:solidFill>
            <a:srgbClr val="FFFF00"/>
          </a:solidFill>
          <a:latin typeface="Comic Sans MS" panose="030F0702030302020204" pitchFamily="66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FFFF00"/>
        </a:buClr>
        <a:buSzPct val="75000"/>
        <a:buFont typeface="Wingdings" panose="05000000000000000000" pitchFamily="2" charset="2"/>
        <a:buChar char="l"/>
        <a:defRPr sz="32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FFFF00"/>
        </a:buClr>
        <a:buSzPct val="60000"/>
        <a:buFont typeface="Wingdings" panose="05000000000000000000" pitchFamily="2" charset="2"/>
        <a:buChar char="u"/>
        <a:defRPr sz="32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FFFF00"/>
        </a:buClr>
        <a:buFont typeface="Wingdings" panose="05000000000000000000" pitchFamily="2" charset="2"/>
        <a:buChar char="t"/>
        <a:defRPr sz="32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FFFF00"/>
        </a:buClr>
        <a:buChar char="•"/>
        <a:defRPr sz="32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FFFF00"/>
        </a:buClr>
        <a:buChar char="–"/>
        <a:defRPr sz="32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lyceum.fr/tg/nsi/5-algorithmique/2-algorithmes-sur-les-graphes" TargetMode="External"/><Relationship Id="rId2" Type="http://schemas.openxmlformats.org/officeDocument/2006/relationships/hyperlink" Target="http://mpechaud.fr/scripts/parcours/index.html" TargetMode="Externa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emf"/><Relationship Id="rId4" Type="http://schemas.openxmlformats.org/officeDocument/2006/relationships/image" Target="../media/image2.emf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Feuille_Microsoft_Excel_97-20031.xls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8.emf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Feuille_Microsoft_Excel_97-20032.xls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9.emf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1143000" y="685800"/>
            <a:ext cx="7772400" cy="1143000"/>
          </a:xfrm>
        </p:spPr>
        <p:txBody>
          <a:bodyPr/>
          <a:lstStyle/>
          <a:p>
            <a:pPr eaLnBrk="1" hangingPunct="1"/>
            <a:r>
              <a:rPr lang="fr-FR" altLang="fr-FR" sz="6000" b="1" dirty="0" smtClean="0"/>
              <a:t>Les graphes en NSI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602537" y="2965010"/>
            <a:ext cx="7162800" cy="2514600"/>
          </a:xfrm>
        </p:spPr>
        <p:txBody>
          <a:bodyPr/>
          <a:lstStyle/>
          <a:p>
            <a:pPr eaLnBrk="1" hangingPunct="1">
              <a:defRPr/>
            </a:pPr>
            <a:r>
              <a:rPr lang="fr-FR" altLang="fr-FR" sz="4400" dirty="0" smtClean="0"/>
              <a:t>Introduction,</a:t>
            </a:r>
          </a:p>
          <a:p>
            <a:pPr eaLnBrk="1" hangingPunct="1">
              <a:defRPr/>
            </a:pPr>
            <a:r>
              <a:rPr lang="fr-FR" altLang="fr-FR" sz="4400" dirty="0" smtClean="0"/>
              <a:t>Manipulation,</a:t>
            </a:r>
          </a:p>
          <a:p>
            <a:pPr eaLnBrk="1" hangingPunct="1">
              <a:defRPr/>
            </a:pPr>
            <a:r>
              <a:rPr lang="fr-FR" altLang="fr-FR" sz="4400" dirty="0" smtClean="0"/>
              <a:t>Illustration…</a:t>
            </a:r>
          </a:p>
        </p:txBody>
      </p:sp>
      <p:grpSp>
        <p:nvGrpSpPr>
          <p:cNvPr id="3076" name="Group 42"/>
          <p:cNvGrpSpPr>
            <a:grpSpLocks/>
          </p:cNvGrpSpPr>
          <p:nvPr/>
        </p:nvGrpSpPr>
        <p:grpSpPr bwMode="auto">
          <a:xfrm>
            <a:off x="1447800" y="2133600"/>
            <a:ext cx="7391400" cy="3886200"/>
            <a:chOff x="912" y="1344"/>
            <a:chExt cx="4656" cy="2448"/>
          </a:xfrm>
        </p:grpSpPr>
        <p:sp>
          <p:nvSpPr>
            <p:cNvPr id="3077" name="Line 30"/>
            <p:cNvSpPr>
              <a:spLocks noChangeShapeType="1"/>
            </p:cNvSpPr>
            <p:nvPr/>
          </p:nvSpPr>
          <p:spPr bwMode="auto">
            <a:xfrm>
              <a:off x="2112" y="3360"/>
              <a:ext cx="2400" cy="0"/>
            </a:xfrm>
            <a:prstGeom prst="line">
              <a:avLst/>
            </a:prstGeom>
            <a:noFill/>
            <a:ln w="38100">
              <a:solidFill>
                <a:srgbClr val="FFFF00"/>
              </a:solidFill>
              <a:round/>
              <a:headEnd type="none" w="sm" len="sm"/>
              <a:tailEnd type="none" w="lg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fr-FR"/>
            </a:p>
          </p:txBody>
        </p:sp>
        <p:sp>
          <p:nvSpPr>
            <p:cNvPr id="3078" name="Line 21"/>
            <p:cNvSpPr>
              <a:spLocks noChangeShapeType="1"/>
            </p:cNvSpPr>
            <p:nvPr/>
          </p:nvSpPr>
          <p:spPr bwMode="auto">
            <a:xfrm flipV="1">
              <a:off x="4512" y="3072"/>
              <a:ext cx="624" cy="288"/>
            </a:xfrm>
            <a:prstGeom prst="line">
              <a:avLst/>
            </a:prstGeom>
            <a:noFill/>
            <a:ln w="38100">
              <a:solidFill>
                <a:srgbClr val="FFFF00"/>
              </a:solidFill>
              <a:round/>
              <a:headEnd type="none" w="sm" len="sm"/>
              <a:tailEnd type="none" w="lg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fr-FR"/>
            </a:p>
          </p:txBody>
        </p:sp>
        <p:sp>
          <p:nvSpPr>
            <p:cNvPr id="3079" name="Line 22"/>
            <p:cNvSpPr>
              <a:spLocks noChangeShapeType="1"/>
            </p:cNvSpPr>
            <p:nvPr/>
          </p:nvSpPr>
          <p:spPr bwMode="auto">
            <a:xfrm>
              <a:off x="5136" y="3072"/>
              <a:ext cx="0" cy="624"/>
            </a:xfrm>
            <a:prstGeom prst="line">
              <a:avLst/>
            </a:prstGeom>
            <a:noFill/>
            <a:ln w="38100">
              <a:solidFill>
                <a:srgbClr val="FFFF00"/>
              </a:solidFill>
              <a:round/>
              <a:headEnd type="none" w="sm" len="sm"/>
              <a:tailEnd type="none" w="lg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fr-FR"/>
            </a:p>
          </p:txBody>
        </p:sp>
        <p:sp>
          <p:nvSpPr>
            <p:cNvPr id="3080" name="Line 23"/>
            <p:cNvSpPr>
              <a:spLocks noChangeShapeType="1"/>
            </p:cNvSpPr>
            <p:nvPr/>
          </p:nvSpPr>
          <p:spPr bwMode="auto">
            <a:xfrm flipH="1" flipV="1">
              <a:off x="4512" y="3360"/>
              <a:ext cx="624" cy="336"/>
            </a:xfrm>
            <a:prstGeom prst="line">
              <a:avLst/>
            </a:prstGeom>
            <a:noFill/>
            <a:ln w="38100">
              <a:solidFill>
                <a:srgbClr val="FFFF00"/>
              </a:solidFill>
              <a:round/>
              <a:headEnd type="none" w="sm" len="sm"/>
              <a:tailEnd type="none" w="lg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fr-FR"/>
            </a:p>
          </p:txBody>
        </p:sp>
        <p:sp>
          <p:nvSpPr>
            <p:cNvPr id="3081" name="Oval 4"/>
            <p:cNvSpPr>
              <a:spLocks noChangeArrowheads="1"/>
            </p:cNvSpPr>
            <p:nvPr/>
          </p:nvSpPr>
          <p:spPr bwMode="auto">
            <a:xfrm>
              <a:off x="4416" y="3264"/>
              <a:ext cx="192" cy="192"/>
            </a:xfrm>
            <a:prstGeom prst="ellipse">
              <a:avLst/>
            </a:prstGeom>
            <a:solidFill>
              <a:schemeClr val="tx2"/>
            </a:solidFill>
            <a:ln w="38100">
              <a:solidFill>
                <a:schemeClr val="tx2"/>
              </a:solidFill>
              <a:round/>
              <a:headEnd type="none" w="sm" len="sm"/>
              <a:tailEnd type="none" w="lg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fr-FR"/>
            </a:p>
          </p:txBody>
        </p:sp>
        <p:sp>
          <p:nvSpPr>
            <p:cNvPr id="3082" name="Oval 15"/>
            <p:cNvSpPr>
              <a:spLocks noChangeArrowheads="1"/>
            </p:cNvSpPr>
            <p:nvPr/>
          </p:nvSpPr>
          <p:spPr bwMode="auto">
            <a:xfrm>
              <a:off x="5040" y="3600"/>
              <a:ext cx="192" cy="192"/>
            </a:xfrm>
            <a:prstGeom prst="ellipse">
              <a:avLst/>
            </a:prstGeom>
            <a:solidFill>
              <a:schemeClr val="tx2"/>
            </a:solidFill>
            <a:ln w="38100">
              <a:solidFill>
                <a:schemeClr val="tx2"/>
              </a:solidFill>
              <a:round/>
              <a:headEnd type="none" w="sm" len="sm"/>
              <a:tailEnd type="none" w="lg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fr-FR"/>
            </a:p>
          </p:txBody>
        </p:sp>
        <p:sp>
          <p:nvSpPr>
            <p:cNvPr id="3083" name="Line 24"/>
            <p:cNvSpPr>
              <a:spLocks noChangeShapeType="1"/>
            </p:cNvSpPr>
            <p:nvPr/>
          </p:nvSpPr>
          <p:spPr bwMode="auto">
            <a:xfrm flipH="1" flipV="1">
              <a:off x="1536" y="3072"/>
              <a:ext cx="576" cy="288"/>
            </a:xfrm>
            <a:prstGeom prst="line">
              <a:avLst/>
            </a:prstGeom>
            <a:noFill/>
            <a:ln w="38100">
              <a:solidFill>
                <a:srgbClr val="FFFF00"/>
              </a:solidFill>
              <a:round/>
              <a:headEnd type="none" w="sm" len="sm"/>
              <a:tailEnd type="none" w="lg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fr-FR"/>
            </a:p>
          </p:txBody>
        </p:sp>
        <p:sp>
          <p:nvSpPr>
            <p:cNvPr id="3084" name="Line 25"/>
            <p:cNvSpPr>
              <a:spLocks noChangeShapeType="1"/>
            </p:cNvSpPr>
            <p:nvPr/>
          </p:nvSpPr>
          <p:spPr bwMode="auto">
            <a:xfrm>
              <a:off x="1536" y="3072"/>
              <a:ext cx="0" cy="624"/>
            </a:xfrm>
            <a:prstGeom prst="line">
              <a:avLst/>
            </a:prstGeom>
            <a:noFill/>
            <a:ln w="38100">
              <a:solidFill>
                <a:srgbClr val="FFFF00"/>
              </a:solidFill>
              <a:round/>
              <a:headEnd type="none" w="sm" len="sm"/>
              <a:tailEnd type="none" w="lg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fr-FR"/>
            </a:p>
          </p:txBody>
        </p:sp>
        <p:sp>
          <p:nvSpPr>
            <p:cNvPr id="3085" name="Line 26"/>
            <p:cNvSpPr>
              <a:spLocks noChangeShapeType="1"/>
            </p:cNvSpPr>
            <p:nvPr/>
          </p:nvSpPr>
          <p:spPr bwMode="auto">
            <a:xfrm flipV="1">
              <a:off x="1536" y="3360"/>
              <a:ext cx="576" cy="336"/>
            </a:xfrm>
            <a:prstGeom prst="line">
              <a:avLst/>
            </a:prstGeom>
            <a:noFill/>
            <a:ln w="38100">
              <a:solidFill>
                <a:srgbClr val="FFFF00"/>
              </a:solidFill>
              <a:round/>
              <a:headEnd type="none" w="sm" len="sm"/>
              <a:tailEnd type="none" w="lg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fr-FR"/>
            </a:p>
          </p:txBody>
        </p:sp>
        <p:sp>
          <p:nvSpPr>
            <p:cNvPr id="3086" name="Oval 27"/>
            <p:cNvSpPr>
              <a:spLocks noChangeArrowheads="1"/>
            </p:cNvSpPr>
            <p:nvPr/>
          </p:nvSpPr>
          <p:spPr bwMode="auto">
            <a:xfrm>
              <a:off x="2016" y="3264"/>
              <a:ext cx="192" cy="192"/>
            </a:xfrm>
            <a:prstGeom prst="ellipse">
              <a:avLst/>
            </a:prstGeom>
            <a:solidFill>
              <a:schemeClr val="tx2"/>
            </a:solidFill>
            <a:ln w="38100">
              <a:solidFill>
                <a:schemeClr val="tx2"/>
              </a:solidFill>
              <a:round/>
              <a:headEnd type="none" w="sm" len="sm"/>
              <a:tailEnd type="none" w="lg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fr-FR"/>
            </a:p>
          </p:txBody>
        </p:sp>
        <p:sp>
          <p:nvSpPr>
            <p:cNvPr id="3087" name="Oval 29"/>
            <p:cNvSpPr>
              <a:spLocks noChangeArrowheads="1"/>
            </p:cNvSpPr>
            <p:nvPr/>
          </p:nvSpPr>
          <p:spPr bwMode="auto">
            <a:xfrm>
              <a:off x="1440" y="3600"/>
              <a:ext cx="192" cy="192"/>
            </a:xfrm>
            <a:prstGeom prst="ellipse">
              <a:avLst/>
            </a:prstGeom>
            <a:solidFill>
              <a:schemeClr val="tx2"/>
            </a:solidFill>
            <a:ln w="38100">
              <a:solidFill>
                <a:schemeClr val="tx2"/>
              </a:solidFill>
              <a:round/>
              <a:headEnd type="none" w="sm" len="sm"/>
              <a:tailEnd type="none" w="lg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fr-FR"/>
            </a:p>
          </p:txBody>
        </p:sp>
        <p:sp>
          <p:nvSpPr>
            <p:cNvPr id="3088" name="Line 33"/>
            <p:cNvSpPr>
              <a:spLocks noChangeShapeType="1"/>
            </p:cNvSpPr>
            <p:nvPr/>
          </p:nvSpPr>
          <p:spPr bwMode="auto">
            <a:xfrm flipH="1" flipV="1">
              <a:off x="1008" y="1680"/>
              <a:ext cx="528" cy="1392"/>
            </a:xfrm>
            <a:prstGeom prst="line">
              <a:avLst/>
            </a:prstGeom>
            <a:noFill/>
            <a:ln w="38100">
              <a:solidFill>
                <a:srgbClr val="FFFF00"/>
              </a:solidFill>
              <a:round/>
              <a:headEnd type="none" w="sm" len="sm"/>
              <a:tailEnd type="none" w="lg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fr-FR"/>
            </a:p>
          </p:txBody>
        </p:sp>
        <p:sp>
          <p:nvSpPr>
            <p:cNvPr id="3089" name="Line 34"/>
            <p:cNvSpPr>
              <a:spLocks noChangeShapeType="1"/>
            </p:cNvSpPr>
            <p:nvPr/>
          </p:nvSpPr>
          <p:spPr bwMode="auto">
            <a:xfrm flipV="1">
              <a:off x="5136" y="1680"/>
              <a:ext cx="336" cy="1392"/>
            </a:xfrm>
            <a:prstGeom prst="line">
              <a:avLst/>
            </a:prstGeom>
            <a:noFill/>
            <a:ln w="38100">
              <a:solidFill>
                <a:srgbClr val="FFFF00"/>
              </a:solidFill>
              <a:round/>
              <a:headEnd type="none" w="sm" len="sm"/>
              <a:tailEnd type="none" w="lg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fr-FR"/>
            </a:p>
          </p:txBody>
        </p:sp>
        <p:sp>
          <p:nvSpPr>
            <p:cNvPr id="3090" name="Line 37"/>
            <p:cNvSpPr>
              <a:spLocks noChangeShapeType="1"/>
            </p:cNvSpPr>
            <p:nvPr/>
          </p:nvSpPr>
          <p:spPr bwMode="auto">
            <a:xfrm>
              <a:off x="3264" y="1440"/>
              <a:ext cx="0" cy="432"/>
            </a:xfrm>
            <a:prstGeom prst="line">
              <a:avLst/>
            </a:prstGeom>
            <a:noFill/>
            <a:ln w="38100">
              <a:solidFill>
                <a:srgbClr val="FFFF00"/>
              </a:solidFill>
              <a:round/>
              <a:headEnd type="none" w="sm" len="sm"/>
              <a:tailEnd type="none" w="lg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fr-FR"/>
            </a:p>
          </p:txBody>
        </p:sp>
        <p:sp>
          <p:nvSpPr>
            <p:cNvPr id="3091" name="Line 38"/>
            <p:cNvSpPr>
              <a:spLocks noChangeShapeType="1"/>
            </p:cNvSpPr>
            <p:nvPr/>
          </p:nvSpPr>
          <p:spPr bwMode="auto">
            <a:xfrm flipV="1">
              <a:off x="3264" y="1680"/>
              <a:ext cx="2208" cy="144"/>
            </a:xfrm>
            <a:prstGeom prst="line">
              <a:avLst/>
            </a:prstGeom>
            <a:noFill/>
            <a:ln w="38100">
              <a:solidFill>
                <a:srgbClr val="FFFF00"/>
              </a:solidFill>
              <a:round/>
              <a:headEnd type="none" w="sm" len="sm"/>
              <a:tailEnd type="none" w="lg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fr-FR"/>
            </a:p>
          </p:txBody>
        </p:sp>
        <p:sp>
          <p:nvSpPr>
            <p:cNvPr id="3092" name="Line 39"/>
            <p:cNvSpPr>
              <a:spLocks noChangeShapeType="1"/>
            </p:cNvSpPr>
            <p:nvPr/>
          </p:nvSpPr>
          <p:spPr bwMode="auto">
            <a:xfrm flipH="1" flipV="1">
              <a:off x="3264" y="1440"/>
              <a:ext cx="2208" cy="240"/>
            </a:xfrm>
            <a:prstGeom prst="line">
              <a:avLst/>
            </a:prstGeom>
            <a:noFill/>
            <a:ln w="38100">
              <a:solidFill>
                <a:srgbClr val="FFFF00"/>
              </a:solidFill>
              <a:round/>
              <a:headEnd type="none" w="sm" len="sm"/>
              <a:tailEnd type="none" w="lg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fr-FR"/>
            </a:p>
          </p:txBody>
        </p:sp>
        <p:sp>
          <p:nvSpPr>
            <p:cNvPr id="3093" name="Line 40"/>
            <p:cNvSpPr>
              <a:spLocks noChangeShapeType="1"/>
            </p:cNvSpPr>
            <p:nvPr/>
          </p:nvSpPr>
          <p:spPr bwMode="auto">
            <a:xfrm flipH="1">
              <a:off x="1008" y="1440"/>
              <a:ext cx="2256" cy="240"/>
            </a:xfrm>
            <a:prstGeom prst="line">
              <a:avLst/>
            </a:prstGeom>
            <a:noFill/>
            <a:ln w="38100">
              <a:solidFill>
                <a:srgbClr val="FFFF00"/>
              </a:solidFill>
              <a:round/>
              <a:headEnd type="none" w="sm" len="sm"/>
              <a:tailEnd type="none" w="lg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fr-FR"/>
            </a:p>
          </p:txBody>
        </p:sp>
        <p:sp>
          <p:nvSpPr>
            <p:cNvPr id="3094" name="Line 41"/>
            <p:cNvSpPr>
              <a:spLocks noChangeShapeType="1"/>
            </p:cNvSpPr>
            <p:nvPr/>
          </p:nvSpPr>
          <p:spPr bwMode="auto">
            <a:xfrm>
              <a:off x="1008" y="1680"/>
              <a:ext cx="2256" cy="144"/>
            </a:xfrm>
            <a:prstGeom prst="line">
              <a:avLst/>
            </a:prstGeom>
            <a:noFill/>
            <a:ln w="38100">
              <a:solidFill>
                <a:srgbClr val="FFFF00"/>
              </a:solidFill>
              <a:round/>
              <a:headEnd type="none" w="sm" len="sm"/>
              <a:tailEnd type="none" w="lg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fr-FR"/>
            </a:p>
          </p:txBody>
        </p:sp>
        <p:sp>
          <p:nvSpPr>
            <p:cNvPr id="3095" name="Oval 8"/>
            <p:cNvSpPr>
              <a:spLocks noChangeArrowheads="1"/>
            </p:cNvSpPr>
            <p:nvPr/>
          </p:nvSpPr>
          <p:spPr bwMode="auto">
            <a:xfrm>
              <a:off x="5040" y="2976"/>
              <a:ext cx="192" cy="192"/>
            </a:xfrm>
            <a:prstGeom prst="ellipse">
              <a:avLst/>
            </a:prstGeom>
            <a:solidFill>
              <a:schemeClr val="tx2"/>
            </a:solidFill>
            <a:ln w="38100">
              <a:solidFill>
                <a:schemeClr val="tx2"/>
              </a:solidFill>
              <a:round/>
              <a:headEnd type="none" w="sm" len="sm"/>
              <a:tailEnd type="none" w="lg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fr-FR"/>
            </a:p>
          </p:txBody>
        </p:sp>
        <p:sp>
          <p:nvSpPr>
            <p:cNvPr id="3096" name="Oval 28"/>
            <p:cNvSpPr>
              <a:spLocks noChangeArrowheads="1"/>
            </p:cNvSpPr>
            <p:nvPr/>
          </p:nvSpPr>
          <p:spPr bwMode="auto">
            <a:xfrm>
              <a:off x="1440" y="2976"/>
              <a:ext cx="192" cy="192"/>
            </a:xfrm>
            <a:prstGeom prst="ellipse">
              <a:avLst/>
            </a:prstGeom>
            <a:solidFill>
              <a:schemeClr val="tx2"/>
            </a:solidFill>
            <a:ln w="38100">
              <a:solidFill>
                <a:schemeClr val="tx2"/>
              </a:solidFill>
              <a:round/>
              <a:headEnd type="none" w="sm" len="sm"/>
              <a:tailEnd type="none" w="lg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fr-FR"/>
            </a:p>
          </p:txBody>
        </p:sp>
        <p:sp>
          <p:nvSpPr>
            <p:cNvPr id="3097" name="Oval 31"/>
            <p:cNvSpPr>
              <a:spLocks noChangeArrowheads="1"/>
            </p:cNvSpPr>
            <p:nvPr/>
          </p:nvSpPr>
          <p:spPr bwMode="auto">
            <a:xfrm>
              <a:off x="912" y="1584"/>
              <a:ext cx="192" cy="192"/>
            </a:xfrm>
            <a:prstGeom prst="ellipse">
              <a:avLst/>
            </a:prstGeom>
            <a:solidFill>
              <a:schemeClr val="tx2"/>
            </a:solidFill>
            <a:ln w="38100">
              <a:solidFill>
                <a:schemeClr val="tx2"/>
              </a:solidFill>
              <a:round/>
              <a:headEnd type="none" w="sm" len="sm"/>
              <a:tailEnd type="none" w="lg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fr-FR"/>
            </a:p>
          </p:txBody>
        </p:sp>
        <p:sp>
          <p:nvSpPr>
            <p:cNvPr id="3098" name="Oval 32"/>
            <p:cNvSpPr>
              <a:spLocks noChangeArrowheads="1"/>
            </p:cNvSpPr>
            <p:nvPr/>
          </p:nvSpPr>
          <p:spPr bwMode="auto">
            <a:xfrm>
              <a:off x="5376" y="1584"/>
              <a:ext cx="192" cy="192"/>
            </a:xfrm>
            <a:prstGeom prst="ellipse">
              <a:avLst/>
            </a:prstGeom>
            <a:solidFill>
              <a:schemeClr val="tx2"/>
            </a:solidFill>
            <a:ln w="38100">
              <a:solidFill>
                <a:schemeClr val="tx2"/>
              </a:solidFill>
              <a:round/>
              <a:headEnd type="none" w="sm" len="sm"/>
              <a:tailEnd type="none" w="lg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fr-FR"/>
            </a:p>
          </p:txBody>
        </p:sp>
        <p:sp>
          <p:nvSpPr>
            <p:cNvPr id="3099" name="Oval 35"/>
            <p:cNvSpPr>
              <a:spLocks noChangeArrowheads="1"/>
            </p:cNvSpPr>
            <p:nvPr/>
          </p:nvSpPr>
          <p:spPr bwMode="auto">
            <a:xfrm>
              <a:off x="3168" y="1728"/>
              <a:ext cx="192" cy="192"/>
            </a:xfrm>
            <a:prstGeom prst="ellipse">
              <a:avLst/>
            </a:prstGeom>
            <a:solidFill>
              <a:schemeClr val="tx2"/>
            </a:solidFill>
            <a:ln w="38100">
              <a:solidFill>
                <a:schemeClr val="tx2"/>
              </a:solidFill>
              <a:round/>
              <a:headEnd type="none" w="sm" len="sm"/>
              <a:tailEnd type="none" w="lg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fr-FR"/>
            </a:p>
          </p:txBody>
        </p:sp>
        <p:sp>
          <p:nvSpPr>
            <p:cNvPr id="3100" name="Oval 36"/>
            <p:cNvSpPr>
              <a:spLocks noChangeArrowheads="1"/>
            </p:cNvSpPr>
            <p:nvPr/>
          </p:nvSpPr>
          <p:spPr bwMode="auto">
            <a:xfrm>
              <a:off x="3168" y="1344"/>
              <a:ext cx="192" cy="192"/>
            </a:xfrm>
            <a:prstGeom prst="ellipse">
              <a:avLst/>
            </a:prstGeom>
            <a:solidFill>
              <a:schemeClr val="tx2"/>
            </a:solidFill>
            <a:ln w="38100">
              <a:solidFill>
                <a:schemeClr val="tx2"/>
              </a:solidFill>
              <a:round/>
              <a:headEnd type="none" w="sm" len="sm"/>
              <a:tailEnd type="none" w="lg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fr-FR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/>
              <a:t>Matrice d’</a:t>
            </a:r>
            <a:r>
              <a:rPr lang="fr-FR" dirty="0" err="1"/>
              <a:t>adjascence</a:t>
            </a:r>
            <a:endParaRPr lang="fr-FR" dirty="0"/>
          </a:p>
        </p:txBody>
      </p:sp>
      <p:sp>
        <p:nvSpPr>
          <p:cNvPr id="5" name="Espace réservé du contenu 4"/>
          <p:cNvSpPr>
            <a:spLocks noGrp="1"/>
          </p:cNvSpPr>
          <p:nvPr>
            <p:ph idx="1"/>
          </p:nvPr>
        </p:nvSpPr>
        <p:spPr>
          <a:xfrm>
            <a:off x="539552" y="5013175"/>
            <a:ext cx="8402836" cy="1047899"/>
          </a:xfrm>
        </p:spPr>
        <p:txBody>
          <a:bodyPr/>
          <a:lstStyle/>
          <a:p>
            <a:pPr marL="0" indent="0">
              <a:buNone/>
            </a:pPr>
            <a:r>
              <a:rPr lang="fr-FR" dirty="0" smtClean="0"/>
              <a:t>Propriété : </a:t>
            </a:r>
            <a:r>
              <a:rPr lang="fr-FR" sz="2400" dirty="0" smtClean="0"/>
              <a:t>Graphe non orienté ◄► A symétrique</a:t>
            </a:r>
            <a:endParaRPr lang="fr-FR" dirty="0"/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9552" y="1484784"/>
            <a:ext cx="8390532" cy="3528392"/>
          </a:xfrm>
          <a:prstGeom prst="rect">
            <a:avLst/>
          </a:prstGeom>
        </p:spPr>
      </p:pic>
      <p:cxnSp>
        <p:nvCxnSpPr>
          <p:cNvPr id="8" name="Connecteur droit 7"/>
          <p:cNvCxnSpPr/>
          <p:nvPr/>
        </p:nvCxnSpPr>
        <p:spPr bwMode="auto">
          <a:xfrm>
            <a:off x="1043608" y="3861048"/>
            <a:ext cx="1224136" cy="1008112"/>
          </a:xfrm>
          <a:prstGeom prst="line">
            <a:avLst/>
          </a:prstGeom>
          <a:solidFill>
            <a:srgbClr val="FF9900"/>
          </a:solidFill>
          <a:ln w="57150" cap="flat" cmpd="sng" algn="ctr">
            <a:solidFill>
              <a:srgbClr val="FF0000">
                <a:alpha val="53000"/>
              </a:srgbClr>
            </a:solidFill>
            <a:prstDash val="sysDot"/>
            <a:round/>
            <a:headEnd type="none" w="sm" len="sm"/>
            <a:tailEnd type="none" w="lg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246112481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1169988" y="980728"/>
            <a:ext cx="7772400" cy="5616624"/>
          </a:xfrm>
        </p:spPr>
        <p:txBody>
          <a:bodyPr/>
          <a:lstStyle/>
          <a:p>
            <a:pPr marL="0" indent="0">
              <a:buNone/>
            </a:pPr>
            <a:r>
              <a:rPr lang="fr-FR" u="sng" dirty="0" smtClean="0"/>
              <a:t>Cycle eulérien : </a:t>
            </a:r>
          </a:p>
          <a:p>
            <a:pPr>
              <a:buFontTx/>
              <a:buChar char="-"/>
            </a:pPr>
            <a:r>
              <a:rPr lang="fr-FR" sz="2400" dirty="0" smtClean="0"/>
              <a:t>Circuit utilisant toutes les </a:t>
            </a:r>
          </a:p>
          <a:p>
            <a:pPr marL="0" indent="0">
              <a:buNone/>
            </a:pPr>
            <a:r>
              <a:rPr lang="fr-FR" sz="2400" dirty="0"/>
              <a:t>	</a:t>
            </a:r>
            <a:r>
              <a:rPr lang="fr-FR" sz="2400" dirty="0" smtClean="0"/>
              <a:t>arêtes une seule fois</a:t>
            </a:r>
            <a:endParaRPr lang="fr-FR" sz="1600" dirty="0"/>
          </a:p>
          <a:p>
            <a:pPr marL="0" indent="0">
              <a:buNone/>
            </a:pPr>
            <a:r>
              <a:rPr lang="fr-FR" sz="2400" dirty="0"/>
              <a:t> </a:t>
            </a:r>
            <a:r>
              <a:rPr lang="fr-FR" sz="2400" dirty="0" smtClean="0"/>
              <a:t>- Propriété : </a:t>
            </a:r>
          </a:p>
          <a:p>
            <a:pPr marL="0" indent="0">
              <a:buNone/>
            </a:pPr>
            <a:r>
              <a:rPr lang="fr-FR" sz="2400" dirty="0"/>
              <a:t>	</a:t>
            </a:r>
            <a:r>
              <a:rPr lang="fr-FR" sz="2400" dirty="0" smtClean="0"/>
              <a:t>degrés tous pairs</a:t>
            </a:r>
          </a:p>
          <a:p>
            <a:pPr marL="0" indent="0">
              <a:buNone/>
            </a:pPr>
            <a:endParaRPr lang="fr-FR" sz="2400" dirty="0" smtClean="0"/>
          </a:p>
          <a:p>
            <a:pPr marL="0" indent="0" algn="r">
              <a:buNone/>
            </a:pPr>
            <a:r>
              <a:rPr lang="fr-FR" dirty="0" smtClean="0"/>
              <a:t>Chaine eulérienne :</a:t>
            </a:r>
          </a:p>
          <a:p>
            <a:pPr lvl="4">
              <a:buFontTx/>
              <a:buChar char="-"/>
            </a:pPr>
            <a:r>
              <a:rPr lang="fr-FR" sz="2400" dirty="0" smtClean="0"/>
              <a:t>           - Chemin utilisant toutes </a:t>
            </a:r>
          </a:p>
          <a:p>
            <a:pPr lvl="4">
              <a:buFontTx/>
              <a:buChar char="-"/>
            </a:pPr>
            <a:r>
              <a:rPr lang="fr-FR" sz="2400" dirty="0" smtClean="0"/>
              <a:t>                   les arêtes une seule fois</a:t>
            </a:r>
          </a:p>
          <a:p>
            <a:pPr marL="0" indent="0">
              <a:buNone/>
            </a:pPr>
            <a:r>
              <a:rPr lang="fr-FR" sz="2400" dirty="0" smtClean="0"/>
              <a:t>			    - Propriété :</a:t>
            </a:r>
          </a:p>
          <a:p>
            <a:pPr marL="0" indent="0">
              <a:buNone/>
            </a:pPr>
            <a:r>
              <a:rPr lang="fr-FR" sz="2400" dirty="0" smtClean="0"/>
              <a:t>				2 degrés impairs exactement</a:t>
            </a:r>
            <a:endParaRPr lang="fr-FR" sz="2400" dirty="0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>
          <a:xfrm>
            <a:off x="1143000" y="332656"/>
            <a:ext cx="7772400" cy="648072"/>
          </a:xfrm>
        </p:spPr>
        <p:txBody>
          <a:bodyPr/>
          <a:lstStyle/>
          <a:p>
            <a:r>
              <a:rPr lang="fr-FR" dirty="0" smtClean="0"/>
              <a:t>Cycle eulérien, chaine eulérienne</a:t>
            </a:r>
            <a:endParaRPr lang="fr-FR" dirty="0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3861048"/>
            <a:ext cx="3931789" cy="2228647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86815" y="980728"/>
            <a:ext cx="2961649" cy="24375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440436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7" name="Rectangle 3"/>
          <p:cNvSpPr>
            <a:spLocks noGrp="1" noChangeArrowheads="1"/>
          </p:cNvSpPr>
          <p:nvPr>
            <p:ph idx="1"/>
          </p:nvPr>
        </p:nvSpPr>
        <p:spPr>
          <a:xfrm>
            <a:off x="1371600" y="2133600"/>
            <a:ext cx="6221413" cy="720725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fr-FR" altLang="fr-FR" smtClean="0"/>
              <a:t>Problème sur des « objets »</a:t>
            </a:r>
          </a:p>
        </p:txBody>
      </p:sp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1066800" y="609600"/>
            <a:ext cx="8077200" cy="1143000"/>
          </a:xfrm>
        </p:spPr>
        <p:txBody>
          <a:bodyPr/>
          <a:lstStyle/>
          <a:p>
            <a:pPr eaLnBrk="1" hangingPunct="1"/>
            <a:r>
              <a:rPr lang="fr-FR" altLang="fr-FR" b="1" smtClean="0"/>
              <a:t>Un outil pour la modélisation </a:t>
            </a:r>
            <a:br>
              <a:rPr lang="fr-FR" altLang="fr-FR" b="1" smtClean="0"/>
            </a:br>
            <a:r>
              <a:rPr lang="fr-FR" altLang="fr-FR" b="1" smtClean="0"/>
              <a:t>(et la résolution !…) de problèmes</a:t>
            </a:r>
          </a:p>
        </p:txBody>
      </p:sp>
      <p:grpSp>
        <p:nvGrpSpPr>
          <p:cNvPr id="10244" name="Group 17"/>
          <p:cNvGrpSpPr>
            <a:grpSpLocks/>
          </p:cNvGrpSpPr>
          <p:nvPr/>
        </p:nvGrpSpPr>
        <p:grpSpPr bwMode="auto">
          <a:xfrm>
            <a:off x="1143000" y="2819400"/>
            <a:ext cx="4267200" cy="1951038"/>
            <a:chOff x="720" y="1776"/>
            <a:chExt cx="2688" cy="1229"/>
          </a:xfrm>
        </p:grpSpPr>
        <p:sp>
          <p:nvSpPr>
            <p:cNvPr id="31749" name="Text Box 5"/>
            <p:cNvSpPr txBox="1">
              <a:spLocks noChangeArrowheads="1"/>
            </p:cNvSpPr>
            <p:nvPr/>
          </p:nvSpPr>
          <p:spPr bwMode="auto">
            <a:xfrm>
              <a:off x="720" y="2640"/>
              <a:ext cx="2688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  <a:defRPr/>
              </a:pPr>
              <a:r>
                <a:rPr lang="fr-FR" altLang="fr-FR" sz="3200"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panose="020B0604020202020204" pitchFamily="34" charset="0"/>
                </a:rPr>
                <a:t>Problème de graphes</a:t>
              </a:r>
            </a:p>
          </p:txBody>
        </p:sp>
        <p:sp>
          <p:nvSpPr>
            <p:cNvPr id="10255" name="Line 7"/>
            <p:cNvSpPr>
              <a:spLocks noChangeShapeType="1"/>
            </p:cNvSpPr>
            <p:nvPr/>
          </p:nvSpPr>
          <p:spPr bwMode="auto">
            <a:xfrm>
              <a:off x="1440" y="1776"/>
              <a:ext cx="384" cy="912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fr-FR"/>
            </a:p>
          </p:txBody>
        </p:sp>
        <p:sp>
          <p:nvSpPr>
            <p:cNvPr id="10256" name="Line 8"/>
            <p:cNvSpPr>
              <a:spLocks noChangeShapeType="1"/>
            </p:cNvSpPr>
            <p:nvPr/>
          </p:nvSpPr>
          <p:spPr bwMode="auto">
            <a:xfrm>
              <a:off x="912" y="1776"/>
              <a:ext cx="1104" cy="0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fr-FR"/>
            </a:p>
          </p:txBody>
        </p:sp>
      </p:grpSp>
      <p:grpSp>
        <p:nvGrpSpPr>
          <p:cNvPr id="10245" name="Group 16"/>
          <p:cNvGrpSpPr>
            <a:grpSpLocks/>
          </p:cNvGrpSpPr>
          <p:nvPr/>
        </p:nvGrpSpPr>
        <p:grpSpPr bwMode="auto">
          <a:xfrm>
            <a:off x="4800600" y="2819400"/>
            <a:ext cx="3733800" cy="1189038"/>
            <a:chOff x="3024" y="1776"/>
            <a:chExt cx="2352" cy="749"/>
          </a:xfrm>
        </p:grpSpPr>
        <p:sp>
          <p:nvSpPr>
            <p:cNvPr id="31748" name="Text Box 4"/>
            <p:cNvSpPr txBox="1">
              <a:spLocks noChangeArrowheads="1"/>
            </p:cNvSpPr>
            <p:nvPr/>
          </p:nvSpPr>
          <p:spPr bwMode="auto">
            <a:xfrm>
              <a:off x="4128" y="2160"/>
              <a:ext cx="1248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  <a:defRPr/>
              </a:pPr>
              <a:r>
                <a:rPr lang="fr-FR" altLang="fr-FR" sz="3200"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panose="020B0604020202020204" pitchFamily="34" charset="0"/>
                </a:rPr>
                <a:t>Graphes</a:t>
              </a:r>
            </a:p>
          </p:txBody>
        </p:sp>
        <p:sp>
          <p:nvSpPr>
            <p:cNvPr id="10252" name="Line 6"/>
            <p:cNvSpPr>
              <a:spLocks noChangeShapeType="1"/>
            </p:cNvSpPr>
            <p:nvPr/>
          </p:nvSpPr>
          <p:spPr bwMode="auto">
            <a:xfrm>
              <a:off x="3552" y="1776"/>
              <a:ext cx="1056" cy="432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fr-FR"/>
            </a:p>
          </p:txBody>
        </p:sp>
        <p:sp>
          <p:nvSpPr>
            <p:cNvPr id="10253" name="Line 9"/>
            <p:cNvSpPr>
              <a:spLocks noChangeShapeType="1"/>
            </p:cNvSpPr>
            <p:nvPr/>
          </p:nvSpPr>
          <p:spPr bwMode="auto">
            <a:xfrm>
              <a:off x="3024" y="1776"/>
              <a:ext cx="1008" cy="0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fr-FR"/>
            </a:p>
          </p:txBody>
        </p:sp>
      </p:grpSp>
      <p:grpSp>
        <p:nvGrpSpPr>
          <p:cNvPr id="10246" name="Group 18"/>
          <p:cNvGrpSpPr>
            <a:grpSpLocks/>
          </p:cNvGrpSpPr>
          <p:nvPr/>
        </p:nvGrpSpPr>
        <p:grpSpPr bwMode="auto">
          <a:xfrm>
            <a:off x="5257800" y="4038600"/>
            <a:ext cx="3200400" cy="2133600"/>
            <a:chOff x="3312" y="2544"/>
            <a:chExt cx="2016" cy="1344"/>
          </a:xfrm>
        </p:grpSpPr>
        <p:sp>
          <p:nvSpPr>
            <p:cNvPr id="31756" name="Text Box 12"/>
            <p:cNvSpPr txBox="1">
              <a:spLocks noChangeArrowheads="1"/>
            </p:cNvSpPr>
            <p:nvPr/>
          </p:nvSpPr>
          <p:spPr bwMode="auto">
            <a:xfrm>
              <a:off x="3744" y="3216"/>
              <a:ext cx="1584" cy="67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eaLnBrk="1" hangingPunct="1">
                <a:defRPr/>
              </a:pPr>
              <a:r>
                <a:rPr lang="fr-FR" altLang="fr-FR" sz="3200"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panose="020B0604020202020204" pitchFamily="34" charset="0"/>
                </a:rPr>
                <a:t>Solution ?…</a:t>
              </a:r>
            </a:p>
            <a:p>
              <a:pPr eaLnBrk="1" hangingPunct="1">
                <a:defRPr/>
              </a:pPr>
              <a:r>
                <a:rPr lang="fr-FR" altLang="fr-FR" sz="3200"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panose="020B0604020202020204" pitchFamily="34" charset="0"/>
                </a:rPr>
                <a:t>(algorithme)</a:t>
              </a:r>
            </a:p>
          </p:txBody>
        </p:sp>
        <p:sp>
          <p:nvSpPr>
            <p:cNvPr id="10248" name="Line 13"/>
            <p:cNvSpPr>
              <a:spLocks noChangeShapeType="1"/>
            </p:cNvSpPr>
            <p:nvPr/>
          </p:nvSpPr>
          <p:spPr bwMode="auto">
            <a:xfrm flipV="1">
              <a:off x="3312" y="2880"/>
              <a:ext cx="720" cy="0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fr-FR"/>
            </a:p>
          </p:txBody>
        </p:sp>
        <p:sp>
          <p:nvSpPr>
            <p:cNvPr id="10249" name="Line 14"/>
            <p:cNvSpPr>
              <a:spLocks noChangeShapeType="1"/>
            </p:cNvSpPr>
            <p:nvPr/>
          </p:nvSpPr>
          <p:spPr bwMode="auto">
            <a:xfrm>
              <a:off x="4032" y="2880"/>
              <a:ext cx="240" cy="384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fr-FR"/>
            </a:p>
          </p:txBody>
        </p:sp>
        <p:sp>
          <p:nvSpPr>
            <p:cNvPr id="10250" name="Line 15"/>
            <p:cNvSpPr>
              <a:spLocks noChangeShapeType="1"/>
            </p:cNvSpPr>
            <p:nvPr/>
          </p:nvSpPr>
          <p:spPr bwMode="auto">
            <a:xfrm flipV="1">
              <a:off x="4032" y="2544"/>
              <a:ext cx="624" cy="336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fr-FR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Line 28"/>
          <p:cNvSpPr>
            <a:spLocks noChangeShapeType="1"/>
          </p:cNvSpPr>
          <p:nvPr/>
        </p:nvSpPr>
        <p:spPr bwMode="auto">
          <a:xfrm>
            <a:off x="2819400" y="2667000"/>
            <a:ext cx="1066800" cy="1524000"/>
          </a:xfrm>
          <a:prstGeom prst="line">
            <a:avLst/>
          </a:prstGeom>
          <a:noFill/>
          <a:ln w="28575">
            <a:solidFill>
              <a:srgbClr val="FFFF00"/>
            </a:solidFill>
            <a:round/>
            <a:headEnd type="none" w="sm" len="sm"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fr-FR"/>
          </a:p>
        </p:txBody>
      </p:sp>
      <p:sp>
        <p:nvSpPr>
          <p:cNvPr id="11267" name="Line 29"/>
          <p:cNvSpPr>
            <a:spLocks noChangeShapeType="1"/>
          </p:cNvSpPr>
          <p:nvPr/>
        </p:nvSpPr>
        <p:spPr bwMode="auto">
          <a:xfrm flipV="1">
            <a:off x="3962400" y="2590800"/>
            <a:ext cx="1447800" cy="1752600"/>
          </a:xfrm>
          <a:prstGeom prst="line">
            <a:avLst/>
          </a:prstGeom>
          <a:noFill/>
          <a:ln w="28575">
            <a:solidFill>
              <a:srgbClr val="FFFF00"/>
            </a:solidFill>
            <a:round/>
            <a:headEnd type="none" w="sm" len="sm"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fr-FR"/>
          </a:p>
        </p:txBody>
      </p:sp>
      <p:sp>
        <p:nvSpPr>
          <p:cNvPr id="11268" name="Line 20"/>
          <p:cNvSpPr>
            <a:spLocks noChangeShapeType="1"/>
          </p:cNvSpPr>
          <p:nvPr/>
        </p:nvSpPr>
        <p:spPr bwMode="auto">
          <a:xfrm>
            <a:off x="5486400" y="2438400"/>
            <a:ext cx="0" cy="685800"/>
          </a:xfrm>
          <a:prstGeom prst="line">
            <a:avLst/>
          </a:prstGeom>
          <a:noFill/>
          <a:ln w="28575">
            <a:solidFill>
              <a:srgbClr val="FFFF00"/>
            </a:solidFill>
            <a:round/>
            <a:headEnd type="none" w="sm" len="sm"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fr-FR"/>
          </a:p>
        </p:txBody>
      </p:sp>
      <p:sp>
        <p:nvSpPr>
          <p:cNvPr id="11269" name="Line 21"/>
          <p:cNvSpPr>
            <a:spLocks noChangeShapeType="1"/>
          </p:cNvSpPr>
          <p:nvPr/>
        </p:nvSpPr>
        <p:spPr bwMode="auto">
          <a:xfrm>
            <a:off x="5486400" y="3276600"/>
            <a:ext cx="0" cy="914400"/>
          </a:xfrm>
          <a:prstGeom prst="line">
            <a:avLst/>
          </a:prstGeom>
          <a:noFill/>
          <a:ln w="28575">
            <a:solidFill>
              <a:srgbClr val="FFFF00"/>
            </a:solidFill>
            <a:round/>
            <a:headEnd type="none" w="sm" len="sm"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fr-FR"/>
          </a:p>
        </p:txBody>
      </p:sp>
      <p:sp>
        <p:nvSpPr>
          <p:cNvPr id="11270" name="Line 22"/>
          <p:cNvSpPr>
            <a:spLocks noChangeShapeType="1"/>
          </p:cNvSpPr>
          <p:nvPr/>
        </p:nvSpPr>
        <p:spPr bwMode="auto">
          <a:xfrm flipV="1">
            <a:off x="5562600" y="3200400"/>
            <a:ext cx="1371600" cy="0"/>
          </a:xfrm>
          <a:prstGeom prst="line">
            <a:avLst/>
          </a:prstGeom>
          <a:noFill/>
          <a:ln w="28575">
            <a:solidFill>
              <a:srgbClr val="FFFF00"/>
            </a:solidFill>
            <a:round/>
            <a:headEnd type="none" w="sm" len="sm"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fr-FR"/>
          </a:p>
        </p:txBody>
      </p:sp>
      <p:sp>
        <p:nvSpPr>
          <p:cNvPr id="11271" name="Line 23"/>
          <p:cNvSpPr>
            <a:spLocks noChangeShapeType="1"/>
          </p:cNvSpPr>
          <p:nvPr/>
        </p:nvSpPr>
        <p:spPr bwMode="auto">
          <a:xfrm flipV="1">
            <a:off x="5562600" y="4343400"/>
            <a:ext cx="1371600" cy="0"/>
          </a:xfrm>
          <a:prstGeom prst="line">
            <a:avLst/>
          </a:prstGeom>
          <a:noFill/>
          <a:ln w="28575">
            <a:solidFill>
              <a:srgbClr val="FFFF00"/>
            </a:solidFill>
            <a:round/>
            <a:headEnd type="none" w="sm" len="sm"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fr-FR"/>
          </a:p>
        </p:txBody>
      </p:sp>
      <p:sp>
        <p:nvSpPr>
          <p:cNvPr id="11272" name="Line 24"/>
          <p:cNvSpPr>
            <a:spLocks noChangeShapeType="1"/>
          </p:cNvSpPr>
          <p:nvPr/>
        </p:nvSpPr>
        <p:spPr bwMode="auto">
          <a:xfrm flipV="1">
            <a:off x="3962400" y="4343400"/>
            <a:ext cx="1371600" cy="0"/>
          </a:xfrm>
          <a:prstGeom prst="line">
            <a:avLst/>
          </a:prstGeom>
          <a:noFill/>
          <a:ln w="28575">
            <a:solidFill>
              <a:srgbClr val="FFFF00"/>
            </a:solidFill>
            <a:round/>
            <a:headEnd type="none" w="sm" len="sm"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fr-FR"/>
          </a:p>
        </p:txBody>
      </p:sp>
      <p:sp>
        <p:nvSpPr>
          <p:cNvPr id="11273" name="Line 25"/>
          <p:cNvSpPr>
            <a:spLocks noChangeShapeType="1"/>
          </p:cNvSpPr>
          <p:nvPr/>
        </p:nvSpPr>
        <p:spPr bwMode="auto">
          <a:xfrm>
            <a:off x="5486400" y="2514600"/>
            <a:ext cx="1524000" cy="533400"/>
          </a:xfrm>
          <a:prstGeom prst="line">
            <a:avLst/>
          </a:prstGeom>
          <a:noFill/>
          <a:ln w="28575">
            <a:solidFill>
              <a:srgbClr val="FFFF00"/>
            </a:solidFill>
            <a:round/>
            <a:headEnd type="none" w="sm" len="sm"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fr-FR"/>
          </a:p>
        </p:txBody>
      </p:sp>
      <p:sp>
        <p:nvSpPr>
          <p:cNvPr id="11274" name="Line 26"/>
          <p:cNvSpPr>
            <a:spLocks noChangeShapeType="1"/>
          </p:cNvSpPr>
          <p:nvPr/>
        </p:nvSpPr>
        <p:spPr bwMode="auto">
          <a:xfrm flipH="1">
            <a:off x="5562600" y="3200400"/>
            <a:ext cx="1447800" cy="1066800"/>
          </a:xfrm>
          <a:prstGeom prst="line">
            <a:avLst/>
          </a:prstGeom>
          <a:noFill/>
          <a:ln w="28575">
            <a:solidFill>
              <a:srgbClr val="FFFF00"/>
            </a:solidFill>
            <a:round/>
            <a:headEnd type="none" w="sm" len="sm"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fr-FR"/>
          </a:p>
        </p:txBody>
      </p:sp>
      <p:sp>
        <p:nvSpPr>
          <p:cNvPr id="11275" name="Line 27"/>
          <p:cNvSpPr>
            <a:spLocks noChangeShapeType="1"/>
          </p:cNvSpPr>
          <p:nvPr/>
        </p:nvSpPr>
        <p:spPr bwMode="auto">
          <a:xfrm>
            <a:off x="7010400" y="3124200"/>
            <a:ext cx="0" cy="1066800"/>
          </a:xfrm>
          <a:prstGeom prst="line">
            <a:avLst/>
          </a:prstGeom>
          <a:noFill/>
          <a:ln w="28575">
            <a:solidFill>
              <a:srgbClr val="FFFF00"/>
            </a:solidFill>
            <a:round/>
            <a:headEnd type="none" w="sm" len="sm"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fr-FR"/>
          </a:p>
        </p:txBody>
      </p:sp>
      <p:sp>
        <p:nvSpPr>
          <p:cNvPr id="11276" name="Line 16"/>
          <p:cNvSpPr>
            <a:spLocks noChangeShapeType="1"/>
          </p:cNvSpPr>
          <p:nvPr/>
        </p:nvSpPr>
        <p:spPr bwMode="auto">
          <a:xfrm flipV="1">
            <a:off x="3962400" y="2514600"/>
            <a:ext cx="1371600" cy="0"/>
          </a:xfrm>
          <a:prstGeom prst="line">
            <a:avLst/>
          </a:prstGeom>
          <a:noFill/>
          <a:ln w="28575">
            <a:solidFill>
              <a:srgbClr val="FFFF00"/>
            </a:solidFill>
            <a:round/>
            <a:headEnd type="none" w="sm" len="sm"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fr-FR"/>
          </a:p>
        </p:txBody>
      </p:sp>
      <p:sp>
        <p:nvSpPr>
          <p:cNvPr id="11277" name="Line 17"/>
          <p:cNvSpPr>
            <a:spLocks noChangeShapeType="1"/>
          </p:cNvSpPr>
          <p:nvPr/>
        </p:nvSpPr>
        <p:spPr bwMode="auto">
          <a:xfrm>
            <a:off x="2819400" y="2743200"/>
            <a:ext cx="0" cy="838200"/>
          </a:xfrm>
          <a:prstGeom prst="line">
            <a:avLst/>
          </a:prstGeom>
          <a:noFill/>
          <a:ln w="28575">
            <a:solidFill>
              <a:srgbClr val="FFFF00"/>
            </a:solidFill>
            <a:round/>
            <a:headEnd type="none" w="sm" len="sm"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fr-FR"/>
          </a:p>
        </p:txBody>
      </p:sp>
      <p:sp>
        <p:nvSpPr>
          <p:cNvPr id="11278" name="Line 18"/>
          <p:cNvSpPr>
            <a:spLocks noChangeShapeType="1"/>
          </p:cNvSpPr>
          <p:nvPr/>
        </p:nvSpPr>
        <p:spPr bwMode="auto">
          <a:xfrm>
            <a:off x="3962400" y="2514600"/>
            <a:ext cx="0" cy="1676400"/>
          </a:xfrm>
          <a:prstGeom prst="line">
            <a:avLst/>
          </a:prstGeom>
          <a:noFill/>
          <a:ln w="28575">
            <a:solidFill>
              <a:srgbClr val="FFFF00"/>
            </a:solidFill>
            <a:round/>
            <a:headEnd type="none" w="sm" len="sm"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fr-FR"/>
          </a:p>
        </p:txBody>
      </p:sp>
      <p:sp>
        <p:nvSpPr>
          <p:cNvPr id="11279" name="Line 19"/>
          <p:cNvSpPr>
            <a:spLocks noChangeShapeType="1"/>
          </p:cNvSpPr>
          <p:nvPr/>
        </p:nvSpPr>
        <p:spPr bwMode="auto">
          <a:xfrm>
            <a:off x="2895600" y="3733800"/>
            <a:ext cx="914400" cy="533400"/>
          </a:xfrm>
          <a:prstGeom prst="line">
            <a:avLst/>
          </a:prstGeom>
          <a:noFill/>
          <a:ln w="28575">
            <a:solidFill>
              <a:srgbClr val="FFFF00"/>
            </a:solidFill>
            <a:round/>
            <a:headEnd type="none" w="sm" len="sm"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fr-FR"/>
          </a:p>
        </p:txBody>
      </p:sp>
      <p:sp>
        <p:nvSpPr>
          <p:cNvPr id="11280" name="Line 15"/>
          <p:cNvSpPr>
            <a:spLocks noChangeShapeType="1"/>
          </p:cNvSpPr>
          <p:nvPr/>
        </p:nvSpPr>
        <p:spPr bwMode="auto">
          <a:xfrm flipV="1">
            <a:off x="2819400" y="2514600"/>
            <a:ext cx="990600" cy="152400"/>
          </a:xfrm>
          <a:prstGeom prst="line">
            <a:avLst/>
          </a:prstGeom>
          <a:noFill/>
          <a:ln w="28575">
            <a:solidFill>
              <a:srgbClr val="FFFF00"/>
            </a:solidFill>
            <a:round/>
            <a:headEnd type="none" w="sm" len="sm"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fr-FR"/>
          </a:p>
        </p:txBody>
      </p:sp>
      <p:sp>
        <p:nvSpPr>
          <p:cNvPr id="32771" name="Rectangle 3"/>
          <p:cNvSpPr>
            <a:spLocks noGrp="1" noChangeArrowheads="1"/>
          </p:cNvSpPr>
          <p:nvPr>
            <p:ph idx="1"/>
          </p:nvPr>
        </p:nvSpPr>
        <p:spPr>
          <a:xfrm>
            <a:off x="1066800" y="1489075"/>
            <a:ext cx="7799388" cy="568325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fr-FR" altLang="fr-FR" sz="2400" smtClean="0"/>
              <a:t>Objet : plan de ville, durée de trajet pour chaque tronçon</a:t>
            </a:r>
          </a:p>
        </p:txBody>
      </p:sp>
      <p:sp>
        <p:nvSpPr>
          <p:cNvPr id="11281" name="Rectangle 2"/>
          <p:cNvSpPr>
            <a:spLocks noGrp="1" noChangeArrowheads="1"/>
          </p:cNvSpPr>
          <p:nvPr>
            <p:ph type="title"/>
          </p:nvPr>
        </p:nvSpPr>
        <p:spPr>
          <a:xfrm>
            <a:off x="1066800" y="152400"/>
            <a:ext cx="7772400" cy="1143000"/>
          </a:xfrm>
        </p:spPr>
        <p:txBody>
          <a:bodyPr/>
          <a:lstStyle/>
          <a:p>
            <a:pPr eaLnBrk="1" hangingPunct="1"/>
            <a:r>
              <a:rPr lang="fr-FR" altLang="fr-FR" b="1" smtClean="0"/>
              <a:t>Exemple : meilleur trajet…</a:t>
            </a:r>
          </a:p>
        </p:txBody>
      </p:sp>
      <p:sp>
        <p:nvSpPr>
          <p:cNvPr id="11283" name="Oval 4"/>
          <p:cNvSpPr>
            <a:spLocks noChangeArrowheads="1"/>
          </p:cNvSpPr>
          <p:nvPr/>
        </p:nvSpPr>
        <p:spPr bwMode="auto">
          <a:xfrm>
            <a:off x="2667000" y="2514600"/>
            <a:ext cx="228600" cy="228600"/>
          </a:xfrm>
          <a:prstGeom prst="ellipse">
            <a:avLst/>
          </a:prstGeom>
          <a:solidFill>
            <a:srgbClr val="FF0000"/>
          </a:solidFill>
          <a:ln w="12700">
            <a:solidFill>
              <a:srgbClr val="FF0000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fr-FR"/>
          </a:p>
        </p:txBody>
      </p:sp>
      <p:sp>
        <p:nvSpPr>
          <p:cNvPr id="11284" name="Oval 5"/>
          <p:cNvSpPr>
            <a:spLocks noChangeArrowheads="1"/>
          </p:cNvSpPr>
          <p:nvPr/>
        </p:nvSpPr>
        <p:spPr bwMode="auto">
          <a:xfrm>
            <a:off x="6934200" y="4191000"/>
            <a:ext cx="228600" cy="228600"/>
          </a:xfrm>
          <a:prstGeom prst="ellipse">
            <a:avLst/>
          </a:prstGeom>
          <a:solidFill>
            <a:srgbClr val="FF0000"/>
          </a:solidFill>
          <a:ln w="12700">
            <a:solidFill>
              <a:srgbClr val="FF0000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fr-FR"/>
          </a:p>
        </p:txBody>
      </p:sp>
      <p:sp>
        <p:nvSpPr>
          <p:cNvPr id="11285" name="Text Box 6"/>
          <p:cNvSpPr txBox="1">
            <a:spLocks noChangeArrowheads="1"/>
          </p:cNvSpPr>
          <p:nvPr/>
        </p:nvSpPr>
        <p:spPr bwMode="auto">
          <a:xfrm>
            <a:off x="1447800" y="2360613"/>
            <a:ext cx="10493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fr-FR" altLang="fr-FR">
                <a:latin typeface="Arial" panose="020B0604020202020204" pitchFamily="34" charset="0"/>
              </a:rPr>
              <a:t>départ</a:t>
            </a:r>
          </a:p>
        </p:txBody>
      </p:sp>
      <p:sp>
        <p:nvSpPr>
          <p:cNvPr id="11286" name="Text Box 7"/>
          <p:cNvSpPr txBox="1">
            <a:spLocks noChangeArrowheads="1"/>
          </p:cNvSpPr>
          <p:nvPr/>
        </p:nvSpPr>
        <p:spPr bwMode="auto">
          <a:xfrm>
            <a:off x="7315200" y="4113213"/>
            <a:ext cx="1117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fr-FR" altLang="fr-FR">
                <a:latin typeface="Arial" panose="020B0604020202020204" pitchFamily="34" charset="0"/>
              </a:rPr>
              <a:t>arrivée</a:t>
            </a:r>
          </a:p>
        </p:txBody>
      </p:sp>
      <p:sp>
        <p:nvSpPr>
          <p:cNvPr id="11287" name="Oval 8"/>
          <p:cNvSpPr>
            <a:spLocks noChangeArrowheads="1"/>
          </p:cNvSpPr>
          <p:nvPr/>
        </p:nvSpPr>
        <p:spPr bwMode="auto">
          <a:xfrm>
            <a:off x="3810000" y="2362200"/>
            <a:ext cx="228600" cy="228600"/>
          </a:xfrm>
          <a:prstGeom prst="ellipse">
            <a:avLst/>
          </a:prstGeom>
          <a:solidFill>
            <a:schemeClr val="tx2"/>
          </a:solidFill>
          <a:ln w="12700">
            <a:solidFill>
              <a:schemeClr val="tx2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fr-FR"/>
          </a:p>
        </p:txBody>
      </p:sp>
      <p:sp>
        <p:nvSpPr>
          <p:cNvPr id="11288" name="Oval 10"/>
          <p:cNvSpPr>
            <a:spLocks noChangeArrowheads="1"/>
          </p:cNvSpPr>
          <p:nvPr/>
        </p:nvSpPr>
        <p:spPr bwMode="auto">
          <a:xfrm>
            <a:off x="2667000" y="3581400"/>
            <a:ext cx="228600" cy="228600"/>
          </a:xfrm>
          <a:prstGeom prst="ellipse">
            <a:avLst/>
          </a:prstGeom>
          <a:solidFill>
            <a:schemeClr val="tx2"/>
          </a:solidFill>
          <a:ln w="12700">
            <a:solidFill>
              <a:schemeClr val="tx2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fr-FR"/>
          </a:p>
        </p:txBody>
      </p:sp>
      <p:sp>
        <p:nvSpPr>
          <p:cNvPr id="11289" name="Oval 13"/>
          <p:cNvSpPr>
            <a:spLocks noChangeArrowheads="1"/>
          </p:cNvSpPr>
          <p:nvPr/>
        </p:nvSpPr>
        <p:spPr bwMode="auto">
          <a:xfrm>
            <a:off x="5334000" y="3124200"/>
            <a:ext cx="228600" cy="228600"/>
          </a:xfrm>
          <a:prstGeom prst="ellipse">
            <a:avLst/>
          </a:prstGeom>
          <a:solidFill>
            <a:schemeClr val="tx2"/>
          </a:solidFill>
          <a:ln w="12700">
            <a:solidFill>
              <a:schemeClr val="tx2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fr-FR"/>
          </a:p>
        </p:txBody>
      </p:sp>
      <p:sp>
        <p:nvSpPr>
          <p:cNvPr id="11290" name="Oval 14"/>
          <p:cNvSpPr>
            <a:spLocks noChangeArrowheads="1"/>
          </p:cNvSpPr>
          <p:nvPr/>
        </p:nvSpPr>
        <p:spPr bwMode="auto">
          <a:xfrm>
            <a:off x="5334000" y="4191000"/>
            <a:ext cx="228600" cy="228600"/>
          </a:xfrm>
          <a:prstGeom prst="ellipse">
            <a:avLst/>
          </a:prstGeom>
          <a:solidFill>
            <a:schemeClr val="tx2"/>
          </a:solidFill>
          <a:ln w="12700">
            <a:solidFill>
              <a:schemeClr val="tx2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fr-FR"/>
          </a:p>
        </p:txBody>
      </p:sp>
      <p:sp>
        <p:nvSpPr>
          <p:cNvPr id="11291" name="Text Box 30"/>
          <p:cNvSpPr txBox="1">
            <a:spLocks noChangeArrowheads="1"/>
          </p:cNvSpPr>
          <p:nvPr/>
        </p:nvSpPr>
        <p:spPr bwMode="auto">
          <a:xfrm>
            <a:off x="3184525" y="2784475"/>
            <a:ext cx="336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fr-FR" altLang="fr-FR"/>
              <a:t>6</a:t>
            </a:r>
          </a:p>
        </p:txBody>
      </p:sp>
      <p:sp>
        <p:nvSpPr>
          <p:cNvPr id="11292" name="Text Box 31"/>
          <p:cNvSpPr txBox="1">
            <a:spLocks noChangeArrowheads="1"/>
          </p:cNvSpPr>
          <p:nvPr/>
        </p:nvSpPr>
        <p:spPr bwMode="auto">
          <a:xfrm>
            <a:off x="2422525" y="2860675"/>
            <a:ext cx="336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fr-FR" altLang="fr-FR"/>
              <a:t>2</a:t>
            </a:r>
          </a:p>
        </p:txBody>
      </p:sp>
      <p:sp>
        <p:nvSpPr>
          <p:cNvPr id="11293" name="Text Box 32"/>
          <p:cNvSpPr txBox="1">
            <a:spLocks noChangeArrowheads="1"/>
          </p:cNvSpPr>
          <p:nvPr/>
        </p:nvSpPr>
        <p:spPr bwMode="auto">
          <a:xfrm>
            <a:off x="2955925" y="3851275"/>
            <a:ext cx="336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fr-FR" altLang="fr-FR"/>
              <a:t>3</a:t>
            </a:r>
          </a:p>
        </p:txBody>
      </p:sp>
      <p:sp>
        <p:nvSpPr>
          <p:cNvPr id="11294" name="Text Box 33"/>
          <p:cNvSpPr txBox="1">
            <a:spLocks noChangeArrowheads="1"/>
          </p:cNvSpPr>
          <p:nvPr/>
        </p:nvSpPr>
        <p:spPr bwMode="auto">
          <a:xfrm>
            <a:off x="4327525" y="3089275"/>
            <a:ext cx="336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fr-FR" altLang="fr-FR"/>
              <a:t>5</a:t>
            </a:r>
          </a:p>
        </p:txBody>
      </p:sp>
      <p:sp>
        <p:nvSpPr>
          <p:cNvPr id="11295" name="Text Box 34"/>
          <p:cNvSpPr txBox="1">
            <a:spLocks noChangeArrowheads="1"/>
          </p:cNvSpPr>
          <p:nvPr/>
        </p:nvSpPr>
        <p:spPr bwMode="auto">
          <a:xfrm>
            <a:off x="5546725" y="2632075"/>
            <a:ext cx="336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fr-FR" altLang="fr-FR"/>
              <a:t>2</a:t>
            </a:r>
          </a:p>
        </p:txBody>
      </p:sp>
      <p:sp>
        <p:nvSpPr>
          <p:cNvPr id="11296" name="Text Box 35"/>
          <p:cNvSpPr txBox="1">
            <a:spLocks noChangeArrowheads="1"/>
          </p:cNvSpPr>
          <p:nvPr/>
        </p:nvSpPr>
        <p:spPr bwMode="auto">
          <a:xfrm>
            <a:off x="5867400" y="3124200"/>
            <a:ext cx="336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fr-FR" altLang="fr-FR"/>
              <a:t>2</a:t>
            </a:r>
          </a:p>
        </p:txBody>
      </p:sp>
      <p:sp>
        <p:nvSpPr>
          <p:cNvPr id="11297" name="Text Box 36"/>
          <p:cNvSpPr txBox="1">
            <a:spLocks noChangeArrowheads="1"/>
          </p:cNvSpPr>
          <p:nvPr/>
        </p:nvSpPr>
        <p:spPr bwMode="auto">
          <a:xfrm>
            <a:off x="6994525" y="3394075"/>
            <a:ext cx="336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fr-FR" altLang="fr-FR"/>
              <a:t>8</a:t>
            </a:r>
          </a:p>
        </p:txBody>
      </p:sp>
      <p:sp>
        <p:nvSpPr>
          <p:cNvPr id="11298" name="Text Box 38"/>
          <p:cNvSpPr txBox="1">
            <a:spLocks noChangeArrowheads="1"/>
          </p:cNvSpPr>
          <p:nvPr/>
        </p:nvSpPr>
        <p:spPr bwMode="auto">
          <a:xfrm>
            <a:off x="6080125" y="2327275"/>
            <a:ext cx="336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fr-FR" altLang="fr-FR"/>
              <a:t>9</a:t>
            </a:r>
          </a:p>
        </p:txBody>
      </p:sp>
      <p:sp>
        <p:nvSpPr>
          <p:cNvPr id="11299" name="Text Box 39"/>
          <p:cNvSpPr txBox="1">
            <a:spLocks noChangeArrowheads="1"/>
          </p:cNvSpPr>
          <p:nvPr/>
        </p:nvSpPr>
        <p:spPr bwMode="auto">
          <a:xfrm>
            <a:off x="5165725" y="3470275"/>
            <a:ext cx="336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fr-FR" altLang="fr-FR"/>
              <a:t>5</a:t>
            </a:r>
          </a:p>
        </p:txBody>
      </p:sp>
      <p:sp>
        <p:nvSpPr>
          <p:cNvPr id="11300" name="Text Box 40"/>
          <p:cNvSpPr txBox="1">
            <a:spLocks noChangeArrowheads="1"/>
          </p:cNvSpPr>
          <p:nvPr/>
        </p:nvSpPr>
        <p:spPr bwMode="auto">
          <a:xfrm>
            <a:off x="5943600" y="4267200"/>
            <a:ext cx="336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fr-FR" altLang="fr-FR"/>
              <a:t>4</a:t>
            </a:r>
          </a:p>
        </p:txBody>
      </p:sp>
      <p:sp>
        <p:nvSpPr>
          <p:cNvPr id="11301" name="Text Box 41"/>
          <p:cNvSpPr txBox="1">
            <a:spLocks noChangeArrowheads="1"/>
          </p:cNvSpPr>
          <p:nvPr/>
        </p:nvSpPr>
        <p:spPr bwMode="auto">
          <a:xfrm>
            <a:off x="5089525" y="4689475"/>
            <a:ext cx="1841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fr-FR" altLang="fr-FR"/>
          </a:p>
        </p:txBody>
      </p:sp>
      <p:sp>
        <p:nvSpPr>
          <p:cNvPr id="11302" name="Text Box 43"/>
          <p:cNvSpPr txBox="1">
            <a:spLocks noChangeArrowheads="1"/>
          </p:cNvSpPr>
          <p:nvPr/>
        </p:nvSpPr>
        <p:spPr bwMode="auto">
          <a:xfrm>
            <a:off x="3032125" y="2174875"/>
            <a:ext cx="336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fr-FR" altLang="fr-FR"/>
              <a:t>7</a:t>
            </a:r>
          </a:p>
        </p:txBody>
      </p:sp>
      <p:sp>
        <p:nvSpPr>
          <p:cNvPr id="11303" name="Text Box 44"/>
          <p:cNvSpPr txBox="1">
            <a:spLocks noChangeArrowheads="1"/>
          </p:cNvSpPr>
          <p:nvPr/>
        </p:nvSpPr>
        <p:spPr bwMode="auto">
          <a:xfrm>
            <a:off x="4327525" y="2022475"/>
            <a:ext cx="336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fr-FR" altLang="fr-FR"/>
              <a:t>4</a:t>
            </a:r>
          </a:p>
        </p:txBody>
      </p:sp>
      <p:sp>
        <p:nvSpPr>
          <p:cNvPr id="11304" name="Text Box 45"/>
          <p:cNvSpPr txBox="1">
            <a:spLocks noChangeArrowheads="1"/>
          </p:cNvSpPr>
          <p:nvPr/>
        </p:nvSpPr>
        <p:spPr bwMode="auto">
          <a:xfrm>
            <a:off x="3946525" y="2860675"/>
            <a:ext cx="336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fr-FR" altLang="fr-FR"/>
              <a:t>2</a:t>
            </a:r>
          </a:p>
        </p:txBody>
      </p:sp>
      <p:sp>
        <p:nvSpPr>
          <p:cNvPr id="11305" name="Text Box 46"/>
          <p:cNvSpPr txBox="1">
            <a:spLocks noChangeArrowheads="1"/>
          </p:cNvSpPr>
          <p:nvPr/>
        </p:nvSpPr>
        <p:spPr bwMode="auto">
          <a:xfrm>
            <a:off x="6248400" y="3657600"/>
            <a:ext cx="336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fr-FR" altLang="fr-FR"/>
              <a:t>2</a:t>
            </a:r>
          </a:p>
        </p:txBody>
      </p:sp>
      <p:sp>
        <p:nvSpPr>
          <p:cNvPr id="11306" name="Text Box 47"/>
          <p:cNvSpPr txBox="1">
            <a:spLocks noChangeArrowheads="1"/>
          </p:cNvSpPr>
          <p:nvPr/>
        </p:nvSpPr>
        <p:spPr bwMode="auto">
          <a:xfrm>
            <a:off x="4343400" y="4267200"/>
            <a:ext cx="488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fr-FR" altLang="fr-FR"/>
              <a:t>12</a:t>
            </a:r>
          </a:p>
        </p:txBody>
      </p:sp>
      <p:sp>
        <p:nvSpPr>
          <p:cNvPr id="32816" name="Text Box 48"/>
          <p:cNvSpPr txBox="1">
            <a:spLocks noChangeArrowheads="1"/>
          </p:cNvSpPr>
          <p:nvPr/>
        </p:nvSpPr>
        <p:spPr bwMode="auto">
          <a:xfrm>
            <a:off x="1219200" y="4953000"/>
            <a:ext cx="7467600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476250" indent="-4762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buClr>
                <a:srgbClr val="FFFF00"/>
              </a:buClr>
              <a:buFont typeface="Wingdings" panose="05000000000000000000" pitchFamily="2" charset="2"/>
              <a:buChar char="Ø"/>
            </a:pPr>
            <a:r>
              <a:rPr lang="fr-FR" altLang="fr-FR">
                <a:latin typeface="Arial" panose="020B0604020202020204" pitchFamily="34" charset="0"/>
              </a:rPr>
              <a:t>Problème de plus court chemin dans un graphe </a:t>
            </a:r>
          </a:p>
          <a:p>
            <a:pPr eaLnBrk="1" hangingPunct="1">
              <a:buClr>
                <a:srgbClr val="FFFF00"/>
              </a:buClr>
              <a:buFont typeface="Wingdings" panose="05000000000000000000" pitchFamily="2" charset="2"/>
              <a:buNone/>
            </a:pPr>
            <a:r>
              <a:rPr lang="fr-FR" altLang="fr-FR">
                <a:latin typeface="Arial" panose="020B0604020202020204" pitchFamily="34" charset="0"/>
              </a:rPr>
              <a:t>	valué (algorithmes connus…)</a:t>
            </a:r>
          </a:p>
          <a:p>
            <a:pPr eaLnBrk="1" hangingPunct="1">
              <a:buClr>
                <a:srgbClr val="FFFF00"/>
              </a:buClr>
              <a:buFont typeface="Wingdings" panose="05000000000000000000" pitchFamily="2" charset="2"/>
              <a:buChar char="Ø"/>
            </a:pPr>
            <a:r>
              <a:rPr lang="fr-FR" altLang="fr-FR">
                <a:latin typeface="Arial" panose="020B0604020202020204" pitchFamily="34" charset="0"/>
              </a:rPr>
              <a:t>Version « dynamique » (évolution de la valuation)</a:t>
            </a:r>
          </a:p>
        </p:txBody>
      </p:sp>
      <p:sp>
        <p:nvSpPr>
          <p:cNvPr id="32818" name="Line 50"/>
          <p:cNvSpPr>
            <a:spLocks noChangeShapeType="1"/>
          </p:cNvSpPr>
          <p:nvPr/>
        </p:nvSpPr>
        <p:spPr bwMode="auto">
          <a:xfrm flipV="1">
            <a:off x="3962400" y="2590800"/>
            <a:ext cx="1447800" cy="17526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 type="none" w="sm" len="sm"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fr-FR"/>
          </a:p>
        </p:txBody>
      </p:sp>
      <p:sp>
        <p:nvSpPr>
          <p:cNvPr id="32819" name="Line 51"/>
          <p:cNvSpPr>
            <a:spLocks noChangeShapeType="1"/>
          </p:cNvSpPr>
          <p:nvPr/>
        </p:nvSpPr>
        <p:spPr bwMode="auto">
          <a:xfrm>
            <a:off x="5486400" y="2438400"/>
            <a:ext cx="0" cy="6858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 type="none" w="sm" len="sm"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fr-FR"/>
          </a:p>
        </p:txBody>
      </p:sp>
      <p:sp>
        <p:nvSpPr>
          <p:cNvPr id="32820" name="Line 52"/>
          <p:cNvSpPr>
            <a:spLocks noChangeShapeType="1"/>
          </p:cNvSpPr>
          <p:nvPr/>
        </p:nvSpPr>
        <p:spPr bwMode="auto">
          <a:xfrm flipV="1">
            <a:off x="5562600" y="3200400"/>
            <a:ext cx="13716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 type="none" w="sm" len="sm"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fr-FR"/>
          </a:p>
        </p:txBody>
      </p:sp>
      <p:sp>
        <p:nvSpPr>
          <p:cNvPr id="32821" name="Line 53"/>
          <p:cNvSpPr>
            <a:spLocks noChangeShapeType="1"/>
          </p:cNvSpPr>
          <p:nvPr/>
        </p:nvSpPr>
        <p:spPr bwMode="auto">
          <a:xfrm flipV="1">
            <a:off x="5562600" y="4343400"/>
            <a:ext cx="13716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 type="none" w="sm" len="sm"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fr-FR"/>
          </a:p>
        </p:txBody>
      </p:sp>
      <p:sp>
        <p:nvSpPr>
          <p:cNvPr id="32822" name="Line 54"/>
          <p:cNvSpPr>
            <a:spLocks noChangeShapeType="1"/>
          </p:cNvSpPr>
          <p:nvPr/>
        </p:nvSpPr>
        <p:spPr bwMode="auto">
          <a:xfrm flipH="1">
            <a:off x="5562600" y="3200400"/>
            <a:ext cx="1447800" cy="10668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 type="none" w="sm" len="sm"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fr-FR"/>
          </a:p>
        </p:txBody>
      </p:sp>
      <p:sp>
        <p:nvSpPr>
          <p:cNvPr id="32823" name="Line 55"/>
          <p:cNvSpPr>
            <a:spLocks noChangeShapeType="1"/>
          </p:cNvSpPr>
          <p:nvPr/>
        </p:nvSpPr>
        <p:spPr bwMode="auto">
          <a:xfrm>
            <a:off x="2819400" y="2743200"/>
            <a:ext cx="0" cy="8382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 type="none" w="sm" len="sm"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fr-FR"/>
          </a:p>
        </p:txBody>
      </p:sp>
      <p:sp>
        <p:nvSpPr>
          <p:cNvPr id="32824" name="Line 56"/>
          <p:cNvSpPr>
            <a:spLocks noChangeShapeType="1"/>
          </p:cNvSpPr>
          <p:nvPr/>
        </p:nvSpPr>
        <p:spPr bwMode="auto">
          <a:xfrm>
            <a:off x="2895600" y="3733800"/>
            <a:ext cx="914400" cy="5334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 type="none" w="sm" len="sm"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fr-FR"/>
          </a:p>
        </p:txBody>
      </p:sp>
      <p:sp>
        <p:nvSpPr>
          <p:cNvPr id="11315" name="Oval 57"/>
          <p:cNvSpPr>
            <a:spLocks noChangeArrowheads="1"/>
          </p:cNvSpPr>
          <p:nvPr/>
        </p:nvSpPr>
        <p:spPr bwMode="auto">
          <a:xfrm>
            <a:off x="2667000" y="2514600"/>
            <a:ext cx="228600" cy="228600"/>
          </a:xfrm>
          <a:prstGeom prst="ellipse">
            <a:avLst/>
          </a:prstGeom>
          <a:solidFill>
            <a:srgbClr val="FF0000"/>
          </a:solidFill>
          <a:ln w="12700">
            <a:solidFill>
              <a:srgbClr val="FF0000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fr-FR"/>
          </a:p>
        </p:txBody>
      </p:sp>
      <p:sp>
        <p:nvSpPr>
          <p:cNvPr id="11316" name="Oval 58"/>
          <p:cNvSpPr>
            <a:spLocks noChangeArrowheads="1"/>
          </p:cNvSpPr>
          <p:nvPr/>
        </p:nvSpPr>
        <p:spPr bwMode="auto">
          <a:xfrm>
            <a:off x="6934200" y="4191000"/>
            <a:ext cx="228600" cy="228600"/>
          </a:xfrm>
          <a:prstGeom prst="ellipse">
            <a:avLst/>
          </a:prstGeom>
          <a:solidFill>
            <a:srgbClr val="FF0000"/>
          </a:solidFill>
          <a:ln w="12700">
            <a:solidFill>
              <a:srgbClr val="FF0000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fr-FR"/>
          </a:p>
        </p:txBody>
      </p:sp>
      <p:sp>
        <p:nvSpPr>
          <p:cNvPr id="32827" name="Text Box 59"/>
          <p:cNvSpPr txBox="1">
            <a:spLocks noChangeArrowheads="1"/>
          </p:cNvSpPr>
          <p:nvPr/>
        </p:nvSpPr>
        <p:spPr bwMode="auto">
          <a:xfrm>
            <a:off x="1447800" y="2362200"/>
            <a:ext cx="10493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fr-FR" altLang="fr-FR">
                <a:solidFill>
                  <a:srgbClr val="FF0000"/>
                </a:solidFill>
                <a:latin typeface="Arial" panose="020B0604020202020204" pitchFamily="34" charset="0"/>
              </a:rPr>
              <a:t>départ</a:t>
            </a:r>
          </a:p>
        </p:txBody>
      </p:sp>
      <p:sp>
        <p:nvSpPr>
          <p:cNvPr id="32828" name="Text Box 60"/>
          <p:cNvSpPr txBox="1">
            <a:spLocks noChangeArrowheads="1"/>
          </p:cNvSpPr>
          <p:nvPr/>
        </p:nvSpPr>
        <p:spPr bwMode="auto">
          <a:xfrm>
            <a:off x="7315200" y="4114800"/>
            <a:ext cx="1117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fr-FR" altLang="fr-FR">
                <a:solidFill>
                  <a:srgbClr val="FF0000"/>
                </a:solidFill>
                <a:latin typeface="Arial" panose="020B0604020202020204" pitchFamily="34" charset="0"/>
              </a:rPr>
              <a:t>arrivée</a:t>
            </a:r>
          </a:p>
        </p:txBody>
      </p:sp>
      <p:sp>
        <p:nvSpPr>
          <p:cNvPr id="11319" name="Oval 9"/>
          <p:cNvSpPr>
            <a:spLocks noChangeArrowheads="1"/>
          </p:cNvSpPr>
          <p:nvPr/>
        </p:nvSpPr>
        <p:spPr bwMode="auto">
          <a:xfrm>
            <a:off x="5334000" y="2362200"/>
            <a:ext cx="228600" cy="228600"/>
          </a:xfrm>
          <a:prstGeom prst="ellipse">
            <a:avLst/>
          </a:prstGeom>
          <a:solidFill>
            <a:schemeClr val="tx2"/>
          </a:solidFill>
          <a:ln w="12700">
            <a:solidFill>
              <a:schemeClr val="tx2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fr-FR"/>
          </a:p>
        </p:txBody>
      </p:sp>
      <p:sp>
        <p:nvSpPr>
          <p:cNvPr id="11320" name="Oval 11"/>
          <p:cNvSpPr>
            <a:spLocks noChangeArrowheads="1"/>
          </p:cNvSpPr>
          <p:nvPr/>
        </p:nvSpPr>
        <p:spPr bwMode="auto">
          <a:xfrm>
            <a:off x="6934200" y="3048000"/>
            <a:ext cx="228600" cy="228600"/>
          </a:xfrm>
          <a:prstGeom prst="ellipse">
            <a:avLst/>
          </a:prstGeom>
          <a:solidFill>
            <a:schemeClr val="tx2"/>
          </a:solidFill>
          <a:ln w="12700">
            <a:solidFill>
              <a:schemeClr val="tx2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fr-FR"/>
          </a:p>
        </p:txBody>
      </p:sp>
      <p:sp>
        <p:nvSpPr>
          <p:cNvPr id="11321" name="Oval 12"/>
          <p:cNvSpPr>
            <a:spLocks noChangeArrowheads="1"/>
          </p:cNvSpPr>
          <p:nvPr/>
        </p:nvSpPr>
        <p:spPr bwMode="auto">
          <a:xfrm>
            <a:off x="3810000" y="4191000"/>
            <a:ext cx="228600" cy="228600"/>
          </a:xfrm>
          <a:prstGeom prst="ellipse">
            <a:avLst/>
          </a:prstGeom>
          <a:solidFill>
            <a:schemeClr val="tx2"/>
          </a:solidFill>
          <a:ln w="12700">
            <a:solidFill>
              <a:schemeClr val="tx2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8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8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8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8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8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2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8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8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2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8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8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3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8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816" grpId="0" autoUpdateAnimBg="0"/>
      <p:bldP spid="32818" grpId="0" animBg="1"/>
      <p:bldP spid="32819" grpId="0" animBg="1"/>
      <p:bldP spid="32820" grpId="0" animBg="1"/>
      <p:bldP spid="32821" grpId="0" animBg="1"/>
      <p:bldP spid="32822" grpId="0" animBg="1"/>
      <p:bldP spid="32823" grpId="0" animBg="1"/>
      <p:bldP spid="32824" grpId="0" animBg="1"/>
      <p:bldP spid="32827" grpId="0" autoUpdateAnimBg="0"/>
      <p:bldP spid="32828" grpId="0" autoUpdateAnimBg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Line 28"/>
          <p:cNvSpPr>
            <a:spLocks noChangeShapeType="1"/>
          </p:cNvSpPr>
          <p:nvPr/>
        </p:nvSpPr>
        <p:spPr bwMode="auto">
          <a:xfrm>
            <a:off x="2819400" y="2667000"/>
            <a:ext cx="1066800" cy="1524000"/>
          </a:xfrm>
          <a:prstGeom prst="line">
            <a:avLst/>
          </a:prstGeom>
          <a:noFill/>
          <a:ln w="28575">
            <a:solidFill>
              <a:srgbClr val="FFFF00"/>
            </a:solidFill>
            <a:round/>
            <a:headEnd type="none" w="sm" len="sm"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fr-FR"/>
          </a:p>
        </p:txBody>
      </p:sp>
      <p:sp>
        <p:nvSpPr>
          <p:cNvPr id="11267" name="Line 29"/>
          <p:cNvSpPr>
            <a:spLocks noChangeShapeType="1"/>
          </p:cNvSpPr>
          <p:nvPr/>
        </p:nvSpPr>
        <p:spPr bwMode="auto">
          <a:xfrm flipV="1">
            <a:off x="3962400" y="2590800"/>
            <a:ext cx="1447800" cy="1752600"/>
          </a:xfrm>
          <a:prstGeom prst="line">
            <a:avLst/>
          </a:prstGeom>
          <a:noFill/>
          <a:ln w="28575">
            <a:solidFill>
              <a:srgbClr val="FFFF00"/>
            </a:solidFill>
            <a:round/>
            <a:headEnd type="none" w="sm" len="sm"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fr-FR"/>
          </a:p>
        </p:txBody>
      </p:sp>
      <p:sp>
        <p:nvSpPr>
          <p:cNvPr id="11268" name="Line 20"/>
          <p:cNvSpPr>
            <a:spLocks noChangeShapeType="1"/>
          </p:cNvSpPr>
          <p:nvPr/>
        </p:nvSpPr>
        <p:spPr bwMode="auto">
          <a:xfrm>
            <a:off x="5486400" y="2438400"/>
            <a:ext cx="0" cy="685800"/>
          </a:xfrm>
          <a:prstGeom prst="line">
            <a:avLst/>
          </a:prstGeom>
          <a:noFill/>
          <a:ln w="28575">
            <a:solidFill>
              <a:srgbClr val="FFFF00"/>
            </a:solidFill>
            <a:round/>
            <a:headEnd type="none" w="sm" len="sm"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fr-FR"/>
          </a:p>
        </p:txBody>
      </p:sp>
      <p:sp>
        <p:nvSpPr>
          <p:cNvPr id="11269" name="Line 21"/>
          <p:cNvSpPr>
            <a:spLocks noChangeShapeType="1"/>
          </p:cNvSpPr>
          <p:nvPr/>
        </p:nvSpPr>
        <p:spPr bwMode="auto">
          <a:xfrm>
            <a:off x="5486400" y="3276600"/>
            <a:ext cx="0" cy="914400"/>
          </a:xfrm>
          <a:prstGeom prst="line">
            <a:avLst/>
          </a:prstGeom>
          <a:noFill/>
          <a:ln w="28575">
            <a:solidFill>
              <a:srgbClr val="FFFF00"/>
            </a:solidFill>
            <a:round/>
            <a:headEnd type="none" w="sm" len="sm"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fr-FR"/>
          </a:p>
        </p:txBody>
      </p:sp>
      <p:sp>
        <p:nvSpPr>
          <p:cNvPr id="11270" name="Line 22"/>
          <p:cNvSpPr>
            <a:spLocks noChangeShapeType="1"/>
          </p:cNvSpPr>
          <p:nvPr/>
        </p:nvSpPr>
        <p:spPr bwMode="auto">
          <a:xfrm flipV="1">
            <a:off x="5562600" y="3200400"/>
            <a:ext cx="1371600" cy="0"/>
          </a:xfrm>
          <a:prstGeom prst="line">
            <a:avLst/>
          </a:prstGeom>
          <a:noFill/>
          <a:ln w="28575">
            <a:solidFill>
              <a:srgbClr val="FFFF00"/>
            </a:solidFill>
            <a:round/>
            <a:headEnd type="none" w="sm" len="sm"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fr-FR"/>
          </a:p>
        </p:txBody>
      </p:sp>
      <p:sp>
        <p:nvSpPr>
          <p:cNvPr id="11271" name="Line 23"/>
          <p:cNvSpPr>
            <a:spLocks noChangeShapeType="1"/>
          </p:cNvSpPr>
          <p:nvPr/>
        </p:nvSpPr>
        <p:spPr bwMode="auto">
          <a:xfrm flipV="1">
            <a:off x="5562600" y="4343400"/>
            <a:ext cx="1371600" cy="0"/>
          </a:xfrm>
          <a:prstGeom prst="line">
            <a:avLst/>
          </a:prstGeom>
          <a:noFill/>
          <a:ln w="28575">
            <a:solidFill>
              <a:srgbClr val="FFFF00"/>
            </a:solidFill>
            <a:round/>
            <a:headEnd type="none" w="sm" len="sm"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fr-FR"/>
          </a:p>
        </p:txBody>
      </p:sp>
      <p:sp>
        <p:nvSpPr>
          <p:cNvPr id="11272" name="Line 24"/>
          <p:cNvSpPr>
            <a:spLocks noChangeShapeType="1"/>
          </p:cNvSpPr>
          <p:nvPr/>
        </p:nvSpPr>
        <p:spPr bwMode="auto">
          <a:xfrm flipV="1">
            <a:off x="3962400" y="4343400"/>
            <a:ext cx="1371600" cy="0"/>
          </a:xfrm>
          <a:prstGeom prst="line">
            <a:avLst/>
          </a:prstGeom>
          <a:noFill/>
          <a:ln w="28575">
            <a:solidFill>
              <a:srgbClr val="FFFF00"/>
            </a:solidFill>
            <a:round/>
            <a:headEnd type="none" w="sm" len="sm"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fr-FR"/>
          </a:p>
        </p:txBody>
      </p:sp>
      <p:sp>
        <p:nvSpPr>
          <p:cNvPr id="11273" name="Line 25"/>
          <p:cNvSpPr>
            <a:spLocks noChangeShapeType="1"/>
          </p:cNvSpPr>
          <p:nvPr/>
        </p:nvSpPr>
        <p:spPr bwMode="auto">
          <a:xfrm>
            <a:off x="5486400" y="2514600"/>
            <a:ext cx="1524000" cy="533400"/>
          </a:xfrm>
          <a:prstGeom prst="line">
            <a:avLst/>
          </a:prstGeom>
          <a:noFill/>
          <a:ln w="28575">
            <a:solidFill>
              <a:srgbClr val="FFFF00"/>
            </a:solidFill>
            <a:round/>
            <a:headEnd type="none" w="sm" len="sm"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fr-FR"/>
          </a:p>
        </p:txBody>
      </p:sp>
      <p:sp>
        <p:nvSpPr>
          <p:cNvPr id="11274" name="Line 26"/>
          <p:cNvSpPr>
            <a:spLocks noChangeShapeType="1"/>
          </p:cNvSpPr>
          <p:nvPr/>
        </p:nvSpPr>
        <p:spPr bwMode="auto">
          <a:xfrm flipH="1">
            <a:off x="5562600" y="3200400"/>
            <a:ext cx="1447800" cy="1066800"/>
          </a:xfrm>
          <a:prstGeom prst="line">
            <a:avLst/>
          </a:prstGeom>
          <a:noFill/>
          <a:ln w="28575">
            <a:solidFill>
              <a:srgbClr val="FFFF00"/>
            </a:solidFill>
            <a:round/>
            <a:headEnd type="none" w="sm" len="sm"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fr-FR"/>
          </a:p>
        </p:txBody>
      </p:sp>
      <p:sp>
        <p:nvSpPr>
          <p:cNvPr id="11275" name="Line 27"/>
          <p:cNvSpPr>
            <a:spLocks noChangeShapeType="1"/>
          </p:cNvSpPr>
          <p:nvPr/>
        </p:nvSpPr>
        <p:spPr bwMode="auto">
          <a:xfrm>
            <a:off x="7010400" y="3124200"/>
            <a:ext cx="0" cy="1066800"/>
          </a:xfrm>
          <a:prstGeom prst="line">
            <a:avLst/>
          </a:prstGeom>
          <a:noFill/>
          <a:ln w="28575">
            <a:solidFill>
              <a:srgbClr val="FFFF00"/>
            </a:solidFill>
            <a:round/>
            <a:headEnd type="none" w="sm" len="sm"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fr-FR"/>
          </a:p>
        </p:txBody>
      </p:sp>
      <p:sp>
        <p:nvSpPr>
          <p:cNvPr id="11276" name="Line 16"/>
          <p:cNvSpPr>
            <a:spLocks noChangeShapeType="1"/>
          </p:cNvSpPr>
          <p:nvPr/>
        </p:nvSpPr>
        <p:spPr bwMode="auto">
          <a:xfrm flipV="1">
            <a:off x="3962400" y="2514600"/>
            <a:ext cx="1371600" cy="0"/>
          </a:xfrm>
          <a:prstGeom prst="line">
            <a:avLst/>
          </a:prstGeom>
          <a:noFill/>
          <a:ln w="28575">
            <a:solidFill>
              <a:srgbClr val="FFFF00"/>
            </a:solidFill>
            <a:round/>
            <a:headEnd type="none" w="sm" len="sm"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fr-FR"/>
          </a:p>
        </p:txBody>
      </p:sp>
      <p:sp>
        <p:nvSpPr>
          <p:cNvPr id="11277" name="Line 17"/>
          <p:cNvSpPr>
            <a:spLocks noChangeShapeType="1"/>
          </p:cNvSpPr>
          <p:nvPr/>
        </p:nvSpPr>
        <p:spPr bwMode="auto">
          <a:xfrm>
            <a:off x="2819400" y="2743200"/>
            <a:ext cx="0" cy="838200"/>
          </a:xfrm>
          <a:prstGeom prst="line">
            <a:avLst/>
          </a:prstGeom>
          <a:noFill/>
          <a:ln w="28575">
            <a:solidFill>
              <a:srgbClr val="FFFF00"/>
            </a:solidFill>
            <a:round/>
            <a:headEnd type="none" w="sm" len="sm"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fr-FR"/>
          </a:p>
        </p:txBody>
      </p:sp>
      <p:sp>
        <p:nvSpPr>
          <p:cNvPr id="11278" name="Line 18"/>
          <p:cNvSpPr>
            <a:spLocks noChangeShapeType="1"/>
          </p:cNvSpPr>
          <p:nvPr/>
        </p:nvSpPr>
        <p:spPr bwMode="auto">
          <a:xfrm>
            <a:off x="3962400" y="2514600"/>
            <a:ext cx="0" cy="1676400"/>
          </a:xfrm>
          <a:prstGeom prst="line">
            <a:avLst/>
          </a:prstGeom>
          <a:noFill/>
          <a:ln w="28575">
            <a:solidFill>
              <a:srgbClr val="FFFF00"/>
            </a:solidFill>
            <a:round/>
            <a:headEnd type="none" w="sm" len="sm"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fr-FR"/>
          </a:p>
        </p:txBody>
      </p:sp>
      <p:sp>
        <p:nvSpPr>
          <p:cNvPr id="11279" name="Line 19"/>
          <p:cNvSpPr>
            <a:spLocks noChangeShapeType="1"/>
          </p:cNvSpPr>
          <p:nvPr/>
        </p:nvSpPr>
        <p:spPr bwMode="auto">
          <a:xfrm>
            <a:off x="2895600" y="3733800"/>
            <a:ext cx="914400" cy="533400"/>
          </a:xfrm>
          <a:prstGeom prst="line">
            <a:avLst/>
          </a:prstGeom>
          <a:noFill/>
          <a:ln w="28575">
            <a:solidFill>
              <a:srgbClr val="FFFF00"/>
            </a:solidFill>
            <a:round/>
            <a:headEnd type="none" w="sm" len="sm"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fr-FR"/>
          </a:p>
        </p:txBody>
      </p:sp>
      <p:sp>
        <p:nvSpPr>
          <p:cNvPr id="11280" name="Line 15"/>
          <p:cNvSpPr>
            <a:spLocks noChangeShapeType="1"/>
          </p:cNvSpPr>
          <p:nvPr/>
        </p:nvSpPr>
        <p:spPr bwMode="auto">
          <a:xfrm flipV="1">
            <a:off x="2819400" y="2514600"/>
            <a:ext cx="990600" cy="152400"/>
          </a:xfrm>
          <a:prstGeom prst="line">
            <a:avLst/>
          </a:prstGeom>
          <a:noFill/>
          <a:ln w="28575">
            <a:solidFill>
              <a:srgbClr val="FFFF00"/>
            </a:solidFill>
            <a:round/>
            <a:headEnd type="none" w="sm" len="sm"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fr-FR"/>
          </a:p>
        </p:txBody>
      </p:sp>
      <p:sp>
        <p:nvSpPr>
          <p:cNvPr id="32771" name="Rectangle 3"/>
          <p:cNvSpPr>
            <a:spLocks noGrp="1" noChangeArrowheads="1"/>
          </p:cNvSpPr>
          <p:nvPr>
            <p:ph idx="1"/>
          </p:nvPr>
        </p:nvSpPr>
        <p:spPr>
          <a:xfrm>
            <a:off x="1066800" y="1489075"/>
            <a:ext cx="7799388" cy="568325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fr-FR" altLang="fr-FR" sz="2400" dirty="0" err="1" smtClean="0"/>
              <a:t>Algorithmede</a:t>
            </a:r>
            <a:r>
              <a:rPr lang="fr-FR" altLang="fr-FR" sz="2400" dirty="0" smtClean="0"/>
              <a:t> DIJKSTRA</a:t>
            </a:r>
            <a:endParaRPr lang="fr-FR" altLang="fr-FR" sz="2400" dirty="0" smtClean="0"/>
          </a:p>
        </p:txBody>
      </p:sp>
      <p:sp>
        <p:nvSpPr>
          <p:cNvPr id="11281" name="Rectangle 2"/>
          <p:cNvSpPr>
            <a:spLocks noGrp="1" noChangeArrowheads="1"/>
          </p:cNvSpPr>
          <p:nvPr>
            <p:ph type="title"/>
          </p:nvPr>
        </p:nvSpPr>
        <p:spPr>
          <a:xfrm>
            <a:off x="1066800" y="152400"/>
            <a:ext cx="7772400" cy="1143000"/>
          </a:xfrm>
        </p:spPr>
        <p:txBody>
          <a:bodyPr/>
          <a:lstStyle/>
          <a:p>
            <a:pPr eaLnBrk="1" hangingPunct="1"/>
            <a:r>
              <a:rPr lang="fr-FR" altLang="fr-FR" b="1" smtClean="0"/>
              <a:t>Exemple : meilleur trajet…</a:t>
            </a:r>
          </a:p>
        </p:txBody>
      </p:sp>
      <p:sp>
        <p:nvSpPr>
          <p:cNvPr id="11283" name="Oval 4"/>
          <p:cNvSpPr>
            <a:spLocks noChangeArrowheads="1"/>
          </p:cNvSpPr>
          <p:nvPr/>
        </p:nvSpPr>
        <p:spPr bwMode="auto">
          <a:xfrm>
            <a:off x="2667000" y="2514600"/>
            <a:ext cx="228600" cy="228600"/>
          </a:xfrm>
          <a:prstGeom prst="ellipse">
            <a:avLst/>
          </a:prstGeom>
          <a:solidFill>
            <a:srgbClr val="FF0000"/>
          </a:solidFill>
          <a:ln w="12700">
            <a:solidFill>
              <a:srgbClr val="FF0000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fr-FR"/>
          </a:p>
        </p:txBody>
      </p:sp>
      <p:sp>
        <p:nvSpPr>
          <p:cNvPr id="11284" name="Oval 5"/>
          <p:cNvSpPr>
            <a:spLocks noChangeArrowheads="1"/>
          </p:cNvSpPr>
          <p:nvPr/>
        </p:nvSpPr>
        <p:spPr bwMode="auto">
          <a:xfrm>
            <a:off x="6934200" y="4191000"/>
            <a:ext cx="228600" cy="228600"/>
          </a:xfrm>
          <a:prstGeom prst="ellipse">
            <a:avLst/>
          </a:prstGeom>
          <a:solidFill>
            <a:srgbClr val="FF0000"/>
          </a:solidFill>
          <a:ln w="12700">
            <a:solidFill>
              <a:srgbClr val="FF0000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fr-FR"/>
          </a:p>
        </p:txBody>
      </p:sp>
      <p:sp>
        <p:nvSpPr>
          <p:cNvPr id="11285" name="Text Box 6"/>
          <p:cNvSpPr txBox="1">
            <a:spLocks noChangeArrowheads="1"/>
          </p:cNvSpPr>
          <p:nvPr/>
        </p:nvSpPr>
        <p:spPr bwMode="auto">
          <a:xfrm>
            <a:off x="1447800" y="2360613"/>
            <a:ext cx="10493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fr-FR" altLang="fr-FR">
                <a:latin typeface="Arial" panose="020B0604020202020204" pitchFamily="34" charset="0"/>
              </a:rPr>
              <a:t>départ</a:t>
            </a:r>
          </a:p>
        </p:txBody>
      </p:sp>
      <p:sp>
        <p:nvSpPr>
          <p:cNvPr id="11286" name="Text Box 7"/>
          <p:cNvSpPr txBox="1">
            <a:spLocks noChangeArrowheads="1"/>
          </p:cNvSpPr>
          <p:nvPr/>
        </p:nvSpPr>
        <p:spPr bwMode="auto">
          <a:xfrm>
            <a:off x="7315200" y="4113213"/>
            <a:ext cx="1117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fr-FR" altLang="fr-FR">
                <a:latin typeface="Arial" panose="020B0604020202020204" pitchFamily="34" charset="0"/>
              </a:rPr>
              <a:t>arrivée</a:t>
            </a:r>
          </a:p>
        </p:txBody>
      </p:sp>
      <p:sp>
        <p:nvSpPr>
          <p:cNvPr id="11287" name="Oval 8"/>
          <p:cNvSpPr>
            <a:spLocks noChangeArrowheads="1"/>
          </p:cNvSpPr>
          <p:nvPr/>
        </p:nvSpPr>
        <p:spPr bwMode="auto">
          <a:xfrm>
            <a:off x="3810000" y="2362200"/>
            <a:ext cx="228600" cy="228600"/>
          </a:xfrm>
          <a:prstGeom prst="ellipse">
            <a:avLst/>
          </a:prstGeom>
          <a:solidFill>
            <a:schemeClr val="tx2"/>
          </a:solidFill>
          <a:ln w="12700">
            <a:solidFill>
              <a:schemeClr val="tx2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fr-FR"/>
          </a:p>
        </p:txBody>
      </p:sp>
      <p:sp>
        <p:nvSpPr>
          <p:cNvPr id="11288" name="Oval 10"/>
          <p:cNvSpPr>
            <a:spLocks noChangeArrowheads="1"/>
          </p:cNvSpPr>
          <p:nvPr/>
        </p:nvSpPr>
        <p:spPr bwMode="auto">
          <a:xfrm>
            <a:off x="2667000" y="3581400"/>
            <a:ext cx="228600" cy="228600"/>
          </a:xfrm>
          <a:prstGeom prst="ellipse">
            <a:avLst/>
          </a:prstGeom>
          <a:solidFill>
            <a:schemeClr val="tx2"/>
          </a:solidFill>
          <a:ln w="12700">
            <a:solidFill>
              <a:schemeClr val="tx2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fr-FR"/>
          </a:p>
        </p:txBody>
      </p:sp>
      <p:sp>
        <p:nvSpPr>
          <p:cNvPr id="11289" name="Oval 13"/>
          <p:cNvSpPr>
            <a:spLocks noChangeArrowheads="1"/>
          </p:cNvSpPr>
          <p:nvPr/>
        </p:nvSpPr>
        <p:spPr bwMode="auto">
          <a:xfrm>
            <a:off x="5334000" y="3124200"/>
            <a:ext cx="228600" cy="228600"/>
          </a:xfrm>
          <a:prstGeom prst="ellipse">
            <a:avLst/>
          </a:prstGeom>
          <a:solidFill>
            <a:schemeClr val="tx2"/>
          </a:solidFill>
          <a:ln w="12700">
            <a:solidFill>
              <a:schemeClr val="tx2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fr-FR"/>
          </a:p>
        </p:txBody>
      </p:sp>
      <p:sp>
        <p:nvSpPr>
          <p:cNvPr id="11290" name="Oval 14"/>
          <p:cNvSpPr>
            <a:spLocks noChangeArrowheads="1"/>
          </p:cNvSpPr>
          <p:nvPr/>
        </p:nvSpPr>
        <p:spPr bwMode="auto">
          <a:xfrm>
            <a:off x="5334000" y="4191000"/>
            <a:ext cx="228600" cy="228600"/>
          </a:xfrm>
          <a:prstGeom prst="ellipse">
            <a:avLst/>
          </a:prstGeom>
          <a:solidFill>
            <a:schemeClr val="tx2"/>
          </a:solidFill>
          <a:ln w="12700">
            <a:solidFill>
              <a:schemeClr val="tx2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fr-FR"/>
          </a:p>
        </p:txBody>
      </p:sp>
      <p:sp>
        <p:nvSpPr>
          <p:cNvPr id="11291" name="Text Box 30"/>
          <p:cNvSpPr txBox="1">
            <a:spLocks noChangeArrowheads="1"/>
          </p:cNvSpPr>
          <p:nvPr/>
        </p:nvSpPr>
        <p:spPr bwMode="auto">
          <a:xfrm>
            <a:off x="3184525" y="2784475"/>
            <a:ext cx="336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fr-FR" altLang="fr-FR"/>
              <a:t>6</a:t>
            </a:r>
          </a:p>
        </p:txBody>
      </p:sp>
      <p:sp>
        <p:nvSpPr>
          <p:cNvPr id="11292" name="Text Box 31"/>
          <p:cNvSpPr txBox="1">
            <a:spLocks noChangeArrowheads="1"/>
          </p:cNvSpPr>
          <p:nvPr/>
        </p:nvSpPr>
        <p:spPr bwMode="auto">
          <a:xfrm>
            <a:off x="2422525" y="2860675"/>
            <a:ext cx="336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fr-FR" altLang="fr-FR"/>
              <a:t>2</a:t>
            </a:r>
          </a:p>
        </p:txBody>
      </p:sp>
      <p:sp>
        <p:nvSpPr>
          <p:cNvPr id="11293" name="Text Box 32"/>
          <p:cNvSpPr txBox="1">
            <a:spLocks noChangeArrowheads="1"/>
          </p:cNvSpPr>
          <p:nvPr/>
        </p:nvSpPr>
        <p:spPr bwMode="auto">
          <a:xfrm>
            <a:off x="2955925" y="3851275"/>
            <a:ext cx="336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fr-FR" altLang="fr-FR"/>
              <a:t>3</a:t>
            </a:r>
          </a:p>
        </p:txBody>
      </p:sp>
      <p:sp>
        <p:nvSpPr>
          <p:cNvPr id="11294" name="Text Box 33"/>
          <p:cNvSpPr txBox="1">
            <a:spLocks noChangeArrowheads="1"/>
          </p:cNvSpPr>
          <p:nvPr/>
        </p:nvSpPr>
        <p:spPr bwMode="auto">
          <a:xfrm>
            <a:off x="4327525" y="3089275"/>
            <a:ext cx="336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fr-FR" altLang="fr-FR"/>
              <a:t>5</a:t>
            </a:r>
          </a:p>
        </p:txBody>
      </p:sp>
      <p:sp>
        <p:nvSpPr>
          <p:cNvPr id="11295" name="Text Box 34"/>
          <p:cNvSpPr txBox="1">
            <a:spLocks noChangeArrowheads="1"/>
          </p:cNvSpPr>
          <p:nvPr/>
        </p:nvSpPr>
        <p:spPr bwMode="auto">
          <a:xfrm>
            <a:off x="5546725" y="2632075"/>
            <a:ext cx="336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fr-FR" altLang="fr-FR"/>
              <a:t>2</a:t>
            </a:r>
          </a:p>
        </p:txBody>
      </p:sp>
      <p:sp>
        <p:nvSpPr>
          <p:cNvPr id="11296" name="Text Box 35"/>
          <p:cNvSpPr txBox="1">
            <a:spLocks noChangeArrowheads="1"/>
          </p:cNvSpPr>
          <p:nvPr/>
        </p:nvSpPr>
        <p:spPr bwMode="auto">
          <a:xfrm>
            <a:off x="5867400" y="3124200"/>
            <a:ext cx="336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fr-FR" altLang="fr-FR"/>
              <a:t>2</a:t>
            </a:r>
          </a:p>
        </p:txBody>
      </p:sp>
      <p:sp>
        <p:nvSpPr>
          <p:cNvPr id="11297" name="Text Box 36"/>
          <p:cNvSpPr txBox="1">
            <a:spLocks noChangeArrowheads="1"/>
          </p:cNvSpPr>
          <p:nvPr/>
        </p:nvSpPr>
        <p:spPr bwMode="auto">
          <a:xfrm>
            <a:off x="6994525" y="3394075"/>
            <a:ext cx="336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fr-FR" altLang="fr-FR"/>
              <a:t>8</a:t>
            </a:r>
          </a:p>
        </p:txBody>
      </p:sp>
      <p:sp>
        <p:nvSpPr>
          <p:cNvPr id="11298" name="Text Box 38"/>
          <p:cNvSpPr txBox="1">
            <a:spLocks noChangeArrowheads="1"/>
          </p:cNvSpPr>
          <p:nvPr/>
        </p:nvSpPr>
        <p:spPr bwMode="auto">
          <a:xfrm>
            <a:off x="6080125" y="2327275"/>
            <a:ext cx="336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fr-FR" altLang="fr-FR"/>
              <a:t>9</a:t>
            </a:r>
          </a:p>
        </p:txBody>
      </p:sp>
      <p:sp>
        <p:nvSpPr>
          <p:cNvPr id="11299" name="Text Box 39"/>
          <p:cNvSpPr txBox="1">
            <a:spLocks noChangeArrowheads="1"/>
          </p:cNvSpPr>
          <p:nvPr/>
        </p:nvSpPr>
        <p:spPr bwMode="auto">
          <a:xfrm>
            <a:off x="5165725" y="3470275"/>
            <a:ext cx="336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fr-FR" altLang="fr-FR"/>
              <a:t>5</a:t>
            </a:r>
          </a:p>
        </p:txBody>
      </p:sp>
      <p:sp>
        <p:nvSpPr>
          <p:cNvPr id="11300" name="Text Box 40"/>
          <p:cNvSpPr txBox="1">
            <a:spLocks noChangeArrowheads="1"/>
          </p:cNvSpPr>
          <p:nvPr/>
        </p:nvSpPr>
        <p:spPr bwMode="auto">
          <a:xfrm>
            <a:off x="5943600" y="4267200"/>
            <a:ext cx="336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fr-FR" altLang="fr-FR"/>
              <a:t>4</a:t>
            </a:r>
          </a:p>
        </p:txBody>
      </p:sp>
      <p:sp>
        <p:nvSpPr>
          <p:cNvPr id="11301" name="Text Box 41"/>
          <p:cNvSpPr txBox="1">
            <a:spLocks noChangeArrowheads="1"/>
          </p:cNvSpPr>
          <p:nvPr/>
        </p:nvSpPr>
        <p:spPr bwMode="auto">
          <a:xfrm>
            <a:off x="5089525" y="4689475"/>
            <a:ext cx="1841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fr-FR" altLang="fr-FR"/>
          </a:p>
        </p:txBody>
      </p:sp>
      <p:sp>
        <p:nvSpPr>
          <p:cNvPr id="11302" name="Text Box 43"/>
          <p:cNvSpPr txBox="1">
            <a:spLocks noChangeArrowheads="1"/>
          </p:cNvSpPr>
          <p:nvPr/>
        </p:nvSpPr>
        <p:spPr bwMode="auto">
          <a:xfrm>
            <a:off x="3032125" y="2174875"/>
            <a:ext cx="336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fr-FR" altLang="fr-FR"/>
              <a:t>7</a:t>
            </a:r>
          </a:p>
        </p:txBody>
      </p:sp>
      <p:sp>
        <p:nvSpPr>
          <p:cNvPr id="11303" name="Text Box 44"/>
          <p:cNvSpPr txBox="1">
            <a:spLocks noChangeArrowheads="1"/>
          </p:cNvSpPr>
          <p:nvPr/>
        </p:nvSpPr>
        <p:spPr bwMode="auto">
          <a:xfrm>
            <a:off x="4327525" y="2022475"/>
            <a:ext cx="336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fr-FR" altLang="fr-FR"/>
              <a:t>4</a:t>
            </a:r>
          </a:p>
        </p:txBody>
      </p:sp>
      <p:sp>
        <p:nvSpPr>
          <p:cNvPr id="11304" name="Text Box 45"/>
          <p:cNvSpPr txBox="1">
            <a:spLocks noChangeArrowheads="1"/>
          </p:cNvSpPr>
          <p:nvPr/>
        </p:nvSpPr>
        <p:spPr bwMode="auto">
          <a:xfrm>
            <a:off x="3946525" y="2860675"/>
            <a:ext cx="336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fr-FR" altLang="fr-FR"/>
              <a:t>2</a:t>
            </a:r>
          </a:p>
        </p:txBody>
      </p:sp>
      <p:sp>
        <p:nvSpPr>
          <p:cNvPr id="11305" name="Text Box 46"/>
          <p:cNvSpPr txBox="1">
            <a:spLocks noChangeArrowheads="1"/>
          </p:cNvSpPr>
          <p:nvPr/>
        </p:nvSpPr>
        <p:spPr bwMode="auto">
          <a:xfrm>
            <a:off x="6248400" y="3657600"/>
            <a:ext cx="336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fr-FR" altLang="fr-FR"/>
              <a:t>2</a:t>
            </a:r>
          </a:p>
        </p:txBody>
      </p:sp>
      <p:sp>
        <p:nvSpPr>
          <p:cNvPr id="11306" name="Text Box 47"/>
          <p:cNvSpPr txBox="1">
            <a:spLocks noChangeArrowheads="1"/>
          </p:cNvSpPr>
          <p:nvPr/>
        </p:nvSpPr>
        <p:spPr bwMode="auto">
          <a:xfrm>
            <a:off x="4343400" y="4267200"/>
            <a:ext cx="488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fr-FR" altLang="fr-FR"/>
              <a:t>12</a:t>
            </a:r>
          </a:p>
        </p:txBody>
      </p:sp>
      <p:sp>
        <p:nvSpPr>
          <p:cNvPr id="32818" name="Line 50"/>
          <p:cNvSpPr>
            <a:spLocks noChangeShapeType="1"/>
          </p:cNvSpPr>
          <p:nvPr/>
        </p:nvSpPr>
        <p:spPr bwMode="auto">
          <a:xfrm flipV="1">
            <a:off x="3962400" y="2590800"/>
            <a:ext cx="1447800" cy="17526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 type="none" w="sm" len="sm"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fr-FR"/>
          </a:p>
        </p:txBody>
      </p:sp>
      <p:sp>
        <p:nvSpPr>
          <p:cNvPr id="32819" name="Line 51"/>
          <p:cNvSpPr>
            <a:spLocks noChangeShapeType="1"/>
          </p:cNvSpPr>
          <p:nvPr/>
        </p:nvSpPr>
        <p:spPr bwMode="auto">
          <a:xfrm>
            <a:off x="5486400" y="2438400"/>
            <a:ext cx="0" cy="6858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 type="none" w="sm" len="sm"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fr-FR"/>
          </a:p>
        </p:txBody>
      </p:sp>
      <p:sp>
        <p:nvSpPr>
          <p:cNvPr id="32820" name="Line 52"/>
          <p:cNvSpPr>
            <a:spLocks noChangeShapeType="1"/>
          </p:cNvSpPr>
          <p:nvPr/>
        </p:nvSpPr>
        <p:spPr bwMode="auto">
          <a:xfrm flipV="1">
            <a:off x="5562600" y="3200400"/>
            <a:ext cx="13716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 type="none" w="sm" len="sm"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fr-FR"/>
          </a:p>
        </p:txBody>
      </p:sp>
      <p:sp>
        <p:nvSpPr>
          <p:cNvPr id="32821" name="Line 53"/>
          <p:cNvSpPr>
            <a:spLocks noChangeShapeType="1"/>
          </p:cNvSpPr>
          <p:nvPr/>
        </p:nvSpPr>
        <p:spPr bwMode="auto">
          <a:xfrm flipV="1">
            <a:off x="5562600" y="4343400"/>
            <a:ext cx="13716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 type="none" w="sm" len="sm"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fr-FR"/>
          </a:p>
        </p:txBody>
      </p:sp>
      <p:sp>
        <p:nvSpPr>
          <p:cNvPr id="32822" name="Line 54"/>
          <p:cNvSpPr>
            <a:spLocks noChangeShapeType="1"/>
          </p:cNvSpPr>
          <p:nvPr/>
        </p:nvSpPr>
        <p:spPr bwMode="auto">
          <a:xfrm flipH="1">
            <a:off x="5562600" y="3200400"/>
            <a:ext cx="1447800" cy="10668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 type="none" w="sm" len="sm"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fr-FR"/>
          </a:p>
        </p:txBody>
      </p:sp>
      <p:sp>
        <p:nvSpPr>
          <p:cNvPr id="32823" name="Line 55"/>
          <p:cNvSpPr>
            <a:spLocks noChangeShapeType="1"/>
          </p:cNvSpPr>
          <p:nvPr/>
        </p:nvSpPr>
        <p:spPr bwMode="auto">
          <a:xfrm>
            <a:off x="2819400" y="2743200"/>
            <a:ext cx="0" cy="8382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 type="none" w="sm" len="sm"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fr-FR"/>
          </a:p>
        </p:txBody>
      </p:sp>
      <p:sp>
        <p:nvSpPr>
          <p:cNvPr id="32824" name="Line 56"/>
          <p:cNvSpPr>
            <a:spLocks noChangeShapeType="1"/>
          </p:cNvSpPr>
          <p:nvPr/>
        </p:nvSpPr>
        <p:spPr bwMode="auto">
          <a:xfrm>
            <a:off x="2895600" y="3733800"/>
            <a:ext cx="914400" cy="5334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 type="none" w="sm" len="sm"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fr-FR"/>
          </a:p>
        </p:txBody>
      </p:sp>
      <p:sp>
        <p:nvSpPr>
          <p:cNvPr id="11315" name="Oval 57"/>
          <p:cNvSpPr>
            <a:spLocks noChangeArrowheads="1"/>
          </p:cNvSpPr>
          <p:nvPr/>
        </p:nvSpPr>
        <p:spPr bwMode="auto">
          <a:xfrm>
            <a:off x="2667000" y="2514600"/>
            <a:ext cx="228600" cy="228600"/>
          </a:xfrm>
          <a:prstGeom prst="ellipse">
            <a:avLst/>
          </a:prstGeom>
          <a:solidFill>
            <a:srgbClr val="FF0000"/>
          </a:solidFill>
          <a:ln w="12700">
            <a:solidFill>
              <a:srgbClr val="FF0000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fr-FR"/>
          </a:p>
        </p:txBody>
      </p:sp>
      <p:sp>
        <p:nvSpPr>
          <p:cNvPr id="11316" name="Oval 58"/>
          <p:cNvSpPr>
            <a:spLocks noChangeArrowheads="1"/>
          </p:cNvSpPr>
          <p:nvPr/>
        </p:nvSpPr>
        <p:spPr bwMode="auto">
          <a:xfrm>
            <a:off x="6934200" y="4191000"/>
            <a:ext cx="228600" cy="228600"/>
          </a:xfrm>
          <a:prstGeom prst="ellipse">
            <a:avLst/>
          </a:prstGeom>
          <a:solidFill>
            <a:srgbClr val="FF0000"/>
          </a:solidFill>
          <a:ln w="12700">
            <a:solidFill>
              <a:srgbClr val="FF0000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fr-FR"/>
          </a:p>
        </p:txBody>
      </p:sp>
      <p:sp>
        <p:nvSpPr>
          <p:cNvPr id="32827" name="Text Box 59"/>
          <p:cNvSpPr txBox="1">
            <a:spLocks noChangeArrowheads="1"/>
          </p:cNvSpPr>
          <p:nvPr/>
        </p:nvSpPr>
        <p:spPr bwMode="auto">
          <a:xfrm>
            <a:off x="1447800" y="2362200"/>
            <a:ext cx="10493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fr-FR" altLang="fr-FR">
                <a:solidFill>
                  <a:srgbClr val="FF0000"/>
                </a:solidFill>
                <a:latin typeface="Arial" panose="020B0604020202020204" pitchFamily="34" charset="0"/>
              </a:rPr>
              <a:t>départ</a:t>
            </a:r>
          </a:p>
        </p:txBody>
      </p:sp>
      <p:sp>
        <p:nvSpPr>
          <p:cNvPr id="32828" name="Text Box 60"/>
          <p:cNvSpPr txBox="1">
            <a:spLocks noChangeArrowheads="1"/>
          </p:cNvSpPr>
          <p:nvPr/>
        </p:nvSpPr>
        <p:spPr bwMode="auto">
          <a:xfrm>
            <a:off x="7315200" y="4114800"/>
            <a:ext cx="1117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fr-FR" altLang="fr-FR">
                <a:solidFill>
                  <a:srgbClr val="FF0000"/>
                </a:solidFill>
                <a:latin typeface="Arial" panose="020B0604020202020204" pitchFamily="34" charset="0"/>
              </a:rPr>
              <a:t>arrivée</a:t>
            </a:r>
          </a:p>
        </p:txBody>
      </p:sp>
      <p:sp>
        <p:nvSpPr>
          <p:cNvPr id="11319" name="Oval 9"/>
          <p:cNvSpPr>
            <a:spLocks noChangeArrowheads="1"/>
          </p:cNvSpPr>
          <p:nvPr/>
        </p:nvSpPr>
        <p:spPr bwMode="auto">
          <a:xfrm>
            <a:off x="5334000" y="2362200"/>
            <a:ext cx="228600" cy="228600"/>
          </a:xfrm>
          <a:prstGeom prst="ellipse">
            <a:avLst/>
          </a:prstGeom>
          <a:solidFill>
            <a:schemeClr val="tx2"/>
          </a:solidFill>
          <a:ln w="12700">
            <a:solidFill>
              <a:schemeClr val="tx2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fr-FR"/>
          </a:p>
        </p:txBody>
      </p:sp>
      <p:sp>
        <p:nvSpPr>
          <p:cNvPr id="11320" name="Oval 11"/>
          <p:cNvSpPr>
            <a:spLocks noChangeArrowheads="1"/>
          </p:cNvSpPr>
          <p:nvPr/>
        </p:nvSpPr>
        <p:spPr bwMode="auto">
          <a:xfrm>
            <a:off x="6934200" y="3048000"/>
            <a:ext cx="228600" cy="228600"/>
          </a:xfrm>
          <a:prstGeom prst="ellipse">
            <a:avLst/>
          </a:prstGeom>
          <a:solidFill>
            <a:schemeClr val="tx2"/>
          </a:solidFill>
          <a:ln w="12700">
            <a:solidFill>
              <a:schemeClr val="tx2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fr-FR"/>
          </a:p>
        </p:txBody>
      </p:sp>
      <p:sp>
        <p:nvSpPr>
          <p:cNvPr id="11321" name="Oval 12"/>
          <p:cNvSpPr>
            <a:spLocks noChangeArrowheads="1"/>
          </p:cNvSpPr>
          <p:nvPr/>
        </p:nvSpPr>
        <p:spPr bwMode="auto">
          <a:xfrm>
            <a:off x="3810000" y="4191000"/>
            <a:ext cx="228600" cy="228600"/>
          </a:xfrm>
          <a:prstGeom prst="ellipse">
            <a:avLst/>
          </a:prstGeom>
          <a:solidFill>
            <a:schemeClr val="tx2"/>
          </a:solidFill>
          <a:ln w="12700">
            <a:solidFill>
              <a:schemeClr val="tx2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fr-FR"/>
          </a:p>
        </p:txBody>
      </p:sp>
      <p:sp>
        <p:nvSpPr>
          <p:cNvPr id="58" name="Rectangle 3"/>
          <p:cNvSpPr txBox="1">
            <a:spLocks noChangeArrowheads="1"/>
          </p:cNvSpPr>
          <p:nvPr/>
        </p:nvSpPr>
        <p:spPr bwMode="auto">
          <a:xfrm>
            <a:off x="1066800" y="4722813"/>
            <a:ext cx="7799388" cy="1447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FF00"/>
              </a:buClr>
              <a:buSzPct val="75000"/>
              <a:buFont typeface="Wingdings" panose="05000000000000000000" pitchFamily="2" charset="2"/>
              <a:buChar char="l"/>
              <a:defRPr sz="3200" kern="12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FF00"/>
              </a:buClr>
              <a:buSzPct val="60000"/>
              <a:buFont typeface="Wingdings" panose="05000000000000000000" pitchFamily="2" charset="2"/>
              <a:buChar char="u"/>
              <a:defRPr sz="3200" kern="12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FF00"/>
              </a:buClr>
              <a:buFont typeface="Wingdings" panose="05000000000000000000" pitchFamily="2" charset="2"/>
              <a:buChar char="t"/>
              <a:defRPr sz="3200" kern="12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FF00"/>
              </a:buClr>
              <a:buChar char="•"/>
              <a:defRPr sz="3200" kern="12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FF00"/>
              </a:buClr>
              <a:buChar char="–"/>
              <a:defRPr sz="3200" kern="12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hangingPunct="1">
              <a:buFont typeface="Wingdings" panose="05000000000000000000" pitchFamily="2" charset="2"/>
              <a:buNone/>
              <a:defRPr/>
            </a:pPr>
            <a:endParaRPr lang="fr-FR" altLang="fr-FR" sz="2400" dirty="0" smtClean="0"/>
          </a:p>
        </p:txBody>
      </p:sp>
    </p:spTree>
    <p:extLst>
      <p:ext uri="{BB962C8B-B14F-4D97-AF65-F5344CB8AC3E}">
        <p14:creationId xmlns:p14="http://schemas.microsoft.com/office/powerpoint/2010/main" val="21450948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8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8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8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8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8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2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8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8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2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8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8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818" grpId="0" animBg="1"/>
      <p:bldP spid="32819" grpId="0" animBg="1"/>
      <p:bldP spid="32820" grpId="0" animBg="1"/>
      <p:bldP spid="32821" grpId="0" animBg="1"/>
      <p:bldP spid="32822" grpId="0" animBg="1"/>
      <p:bldP spid="32823" grpId="0" animBg="1"/>
      <p:bldP spid="32824" grpId="0" animBg="1"/>
      <p:bldP spid="32827" grpId="0" autoUpdateAnimBg="0"/>
      <p:bldP spid="32828" grpId="0" autoUpdateAnimBg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Parcours en largeur (BFS)</a:t>
            </a:r>
          </a:p>
          <a:p>
            <a:r>
              <a:rPr lang="fr-FR" dirty="0" smtClean="0"/>
              <a:t>Parcours en profondeur (DFS)</a:t>
            </a:r>
          </a:p>
          <a:p>
            <a:r>
              <a:rPr lang="fr-FR" dirty="0" smtClean="0"/>
              <a:t>Autre…</a:t>
            </a:r>
          </a:p>
          <a:p>
            <a:pPr marL="0" indent="0">
              <a:buNone/>
            </a:pPr>
            <a:r>
              <a:rPr lang="fr-FR" sz="2400" dirty="0" smtClean="0"/>
              <a:t>Parcours pas-à-pas :</a:t>
            </a:r>
          </a:p>
          <a:p>
            <a:pPr marL="0" indent="0">
              <a:buNone/>
            </a:pPr>
            <a:r>
              <a:rPr lang="fr-FR" sz="2000" dirty="0">
                <a:hlinkClick r:id="rId2"/>
              </a:rPr>
              <a:t>http://</a:t>
            </a:r>
            <a:r>
              <a:rPr lang="fr-FR" sz="2000" dirty="0" smtClean="0">
                <a:hlinkClick r:id="rId2"/>
              </a:rPr>
              <a:t>mpechaud.fr/scripts/parcours/index.html</a:t>
            </a:r>
            <a:endParaRPr lang="fr-FR" sz="2000" dirty="0" smtClean="0"/>
          </a:p>
          <a:p>
            <a:pPr marL="0" indent="0">
              <a:buNone/>
            </a:pPr>
            <a:r>
              <a:rPr lang="fr-FR" sz="2400" dirty="0" smtClean="0"/>
              <a:t>Implémentation en Python :</a:t>
            </a:r>
          </a:p>
          <a:p>
            <a:pPr marL="0" indent="0">
              <a:buNone/>
            </a:pPr>
            <a:r>
              <a:rPr lang="fr-FR" sz="2000" dirty="0" smtClean="0">
                <a:hlinkClick r:id="rId3"/>
              </a:rPr>
              <a:t>https</a:t>
            </a:r>
            <a:r>
              <a:rPr lang="fr-FR" sz="2000" dirty="0">
                <a:hlinkClick r:id="rId3"/>
              </a:rPr>
              <a:t>://</a:t>
            </a:r>
            <a:r>
              <a:rPr lang="fr-FR" sz="2000" dirty="0" smtClean="0">
                <a:hlinkClick r:id="rId3"/>
              </a:rPr>
              <a:t>www.lyceum.fr/tg/nsi/5-algorithmique/2-algorithmes-sur-les-graphes</a:t>
            </a:r>
            <a:endParaRPr lang="fr-FR" sz="2000" dirty="0" smtClean="0"/>
          </a:p>
          <a:p>
            <a:pPr marL="0" indent="0">
              <a:buNone/>
            </a:pPr>
            <a:endParaRPr lang="fr-FR" sz="2000" dirty="0"/>
          </a:p>
          <a:p>
            <a:pPr marL="0" indent="0">
              <a:buNone/>
            </a:pPr>
            <a:endParaRPr lang="fr-FR" dirty="0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PARCOURS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75194882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Espace réservé du contenu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63888" y="260648"/>
            <a:ext cx="2143125" cy="2143125"/>
          </a:xfrm>
        </p:spPr>
      </p:pic>
      <p:sp>
        <p:nvSpPr>
          <p:cNvPr id="6" name="Espace réservé du contenu 1"/>
          <p:cNvSpPr txBox="1">
            <a:spLocks/>
          </p:cNvSpPr>
          <p:nvPr/>
        </p:nvSpPr>
        <p:spPr bwMode="auto">
          <a:xfrm>
            <a:off x="1619672" y="2492896"/>
            <a:ext cx="6188224" cy="21280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FF00"/>
              </a:buClr>
              <a:buSzPct val="75000"/>
              <a:buFont typeface="Wingdings" panose="05000000000000000000" pitchFamily="2" charset="2"/>
              <a:buChar char="l"/>
              <a:defRPr sz="3200" kern="12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FF00"/>
              </a:buClr>
              <a:buSzPct val="60000"/>
              <a:buFont typeface="Wingdings" panose="05000000000000000000" pitchFamily="2" charset="2"/>
              <a:buChar char="u"/>
              <a:defRPr sz="3200" kern="12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FF00"/>
              </a:buClr>
              <a:buFont typeface="Wingdings" panose="05000000000000000000" pitchFamily="2" charset="2"/>
              <a:buChar char="t"/>
              <a:defRPr sz="3200" kern="12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FF00"/>
              </a:buClr>
              <a:buChar char="•"/>
              <a:defRPr sz="3200" kern="12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FF00"/>
              </a:buClr>
              <a:buChar char="–"/>
              <a:defRPr sz="3200" kern="12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 panose="05000000000000000000" pitchFamily="2" charset="2"/>
              <a:buNone/>
            </a:pPr>
            <a:r>
              <a:rPr lang="fr-FR" sz="2000" dirty="0" smtClean="0"/>
              <a:t>Affichage.py (utilisation du module </a:t>
            </a:r>
            <a:r>
              <a:rPr lang="fr-FR" sz="20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networkx</a:t>
            </a:r>
            <a:r>
              <a:rPr lang="fr-FR" sz="2000" dirty="0" smtClean="0"/>
              <a:t>)</a:t>
            </a:r>
            <a:endParaRPr lang="fr-FR" sz="2000" dirty="0"/>
          </a:p>
          <a:p>
            <a:pPr marL="0" indent="0">
              <a:buFont typeface="Wingdings" panose="05000000000000000000" pitchFamily="2" charset="2"/>
              <a:buNone/>
            </a:pPr>
            <a:r>
              <a:rPr lang="fr-FR" sz="2000" dirty="0" smtClean="0"/>
              <a:t>Versionclass.py</a:t>
            </a:r>
          </a:p>
          <a:p>
            <a:pPr marL="0" indent="0">
              <a:buFont typeface="Wingdings" panose="05000000000000000000" pitchFamily="2" charset="2"/>
              <a:buNone/>
            </a:pPr>
            <a:r>
              <a:rPr lang="fr-FR" sz="2000" dirty="0" smtClean="0"/>
              <a:t>Versiondict.py</a:t>
            </a:r>
          </a:p>
          <a:p>
            <a:pPr marL="0" indent="0">
              <a:buFont typeface="Wingdings" panose="05000000000000000000" pitchFamily="2" charset="2"/>
              <a:buNone/>
            </a:pPr>
            <a:r>
              <a:rPr lang="fr-FR" sz="2000" dirty="0" smtClean="0"/>
              <a:t>Versionliste.py</a:t>
            </a:r>
            <a:endParaRPr lang="fr-FR" sz="2000" dirty="0"/>
          </a:p>
        </p:txBody>
      </p:sp>
    </p:spTree>
    <p:extLst>
      <p:ext uri="{BB962C8B-B14F-4D97-AF65-F5344CB8AC3E}">
        <p14:creationId xmlns:p14="http://schemas.microsoft.com/office/powerpoint/2010/main" val="11355579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r-FR" dirty="0" smtClean="0"/>
              <a:t>Exposé de</a:t>
            </a:r>
          </a:p>
          <a:p>
            <a:pPr marL="0" indent="0">
              <a:buNone/>
            </a:pPr>
            <a:endParaRPr lang="fr-FR" dirty="0" smtClean="0"/>
          </a:p>
          <a:p>
            <a:pPr marL="0" indent="0" algn="ctr">
              <a:buNone/>
            </a:pPr>
            <a:r>
              <a:rPr lang="fr-FR" b="1" dirty="0" smtClean="0"/>
              <a:t>Éric SOPENA, avril 2005</a:t>
            </a:r>
          </a:p>
          <a:p>
            <a:pPr algn="ctr">
              <a:lnSpc>
                <a:spcPct val="90000"/>
              </a:lnSpc>
              <a:spcAft>
                <a:spcPct val="40000"/>
              </a:spcAft>
              <a:buNone/>
            </a:pPr>
            <a:r>
              <a:rPr lang="fr-FR" dirty="0">
                <a:solidFill>
                  <a:srgbClr val="FFFF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http://www.ac-bordeaux.fr/</a:t>
            </a:r>
          </a:p>
          <a:p>
            <a:pPr algn="ctr">
              <a:lnSpc>
                <a:spcPct val="90000"/>
              </a:lnSpc>
              <a:spcAft>
                <a:spcPct val="40000"/>
              </a:spcAft>
              <a:buNone/>
            </a:pPr>
            <a:r>
              <a:rPr lang="fr-FR" dirty="0" err="1">
                <a:solidFill>
                  <a:srgbClr val="FFFF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Pedagogie</a:t>
            </a:r>
            <a:r>
              <a:rPr lang="fr-FR" dirty="0">
                <a:solidFill>
                  <a:srgbClr val="FFFF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/Maths/</a:t>
            </a:r>
            <a:r>
              <a:rPr lang="fr-FR" dirty="0" err="1">
                <a:solidFill>
                  <a:srgbClr val="FFFF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peda</a:t>
            </a:r>
            <a:r>
              <a:rPr lang="fr-FR" dirty="0">
                <a:solidFill>
                  <a:srgbClr val="FFFF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/</a:t>
            </a:r>
            <a:r>
              <a:rPr lang="fr-FR" dirty="0" err="1">
                <a:solidFill>
                  <a:srgbClr val="FFFF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lyc</a:t>
            </a:r>
            <a:r>
              <a:rPr lang="fr-FR" dirty="0">
                <a:solidFill>
                  <a:srgbClr val="FFFF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/graphes.htm</a:t>
            </a:r>
            <a:endParaRPr lang="fr-FR" dirty="0">
              <a:solidFill>
                <a:srgbClr val="FFFF00"/>
              </a:solidFill>
              <a:latin typeface="Arial" panose="020B0604020202020204" pitchFamily="34" charset="0"/>
            </a:endParaRPr>
          </a:p>
          <a:p>
            <a:pPr marL="0" indent="0">
              <a:buNone/>
            </a:pPr>
            <a:endParaRPr lang="fr-FR" dirty="0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Pour la suite du diaporama :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11744799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9" name="Rectangle 3"/>
          <p:cNvSpPr>
            <a:spLocks noGrp="1" noChangeArrowheads="1"/>
          </p:cNvSpPr>
          <p:nvPr>
            <p:ph idx="1"/>
          </p:nvPr>
        </p:nvSpPr>
        <p:spPr>
          <a:xfrm>
            <a:off x="1066800" y="1905000"/>
            <a:ext cx="7772400" cy="36576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spcBef>
                <a:spcPct val="0"/>
              </a:spcBef>
              <a:spcAft>
                <a:spcPct val="30000"/>
              </a:spcAft>
              <a:defRPr/>
            </a:pPr>
            <a:r>
              <a:rPr lang="fr-FR" altLang="fr-FR" smtClean="0">
                <a:hlinkClick r:id="" action="ppaction://customshow?id=2&amp;return=true"/>
              </a:rPr>
              <a:t>Chimie</a:t>
            </a:r>
            <a:r>
              <a:rPr lang="fr-FR" altLang="fr-FR" smtClean="0"/>
              <a:t> 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spcAft>
                <a:spcPct val="30000"/>
              </a:spcAft>
              <a:defRPr/>
            </a:pPr>
            <a:r>
              <a:rPr lang="fr-FR" altLang="fr-FR" smtClean="0">
                <a:hlinkClick r:id="" action="ppaction://customshow?id=3&amp;return=true"/>
              </a:rPr>
              <a:t>Sociologie</a:t>
            </a:r>
            <a:endParaRPr lang="fr-FR" altLang="fr-FR" smtClean="0"/>
          </a:p>
          <a:p>
            <a:pPr eaLnBrk="1" hangingPunct="1">
              <a:lnSpc>
                <a:spcPct val="90000"/>
              </a:lnSpc>
              <a:spcBef>
                <a:spcPct val="0"/>
              </a:spcBef>
              <a:spcAft>
                <a:spcPct val="30000"/>
              </a:spcAft>
              <a:defRPr/>
            </a:pPr>
            <a:r>
              <a:rPr lang="fr-FR" altLang="fr-FR" smtClean="0">
                <a:hlinkClick r:id="" action="ppaction://customshow?id=16&amp;return=true"/>
              </a:rPr>
              <a:t>Bio-informatique</a:t>
            </a:r>
            <a:endParaRPr lang="fr-FR" altLang="fr-FR" smtClean="0"/>
          </a:p>
          <a:p>
            <a:pPr eaLnBrk="1" hangingPunct="1">
              <a:lnSpc>
                <a:spcPct val="90000"/>
              </a:lnSpc>
              <a:spcBef>
                <a:spcPct val="0"/>
              </a:spcBef>
              <a:spcAft>
                <a:spcPct val="30000"/>
              </a:spcAft>
              <a:defRPr/>
            </a:pPr>
            <a:r>
              <a:rPr lang="fr-FR" altLang="fr-FR" smtClean="0">
                <a:hlinkClick r:id="" action="ppaction://customshow?id=7&amp;return=true"/>
              </a:rPr>
              <a:t>Recherche opérationnelle</a:t>
            </a:r>
            <a:endParaRPr lang="fr-FR" altLang="fr-FR" smtClean="0"/>
          </a:p>
          <a:p>
            <a:pPr eaLnBrk="1" hangingPunct="1">
              <a:lnSpc>
                <a:spcPct val="90000"/>
              </a:lnSpc>
              <a:spcBef>
                <a:spcPct val="0"/>
              </a:spcBef>
              <a:spcAft>
                <a:spcPct val="30000"/>
              </a:spcAft>
              <a:defRPr/>
            </a:pPr>
            <a:r>
              <a:rPr lang="fr-FR" altLang="fr-FR" smtClean="0">
                <a:hlinkClick r:id="" action="ppaction://customshow?id=8&amp;return=true"/>
              </a:rPr>
              <a:t>Réseaux de communication</a:t>
            </a:r>
            <a:endParaRPr lang="fr-FR" altLang="fr-FR" smtClean="0"/>
          </a:p>
          <a:p>
            <a:pPr eaLnBrk="1" hangingPunct="1">
              <a:lnSpc>
                <a:spcPct val="90000"/>
              </a:lnSpc>
              <a:spcBef>
                <a:spcPct val="0"/>
              </a:spcBef>
              <a:spcAft>
                <a:spcPct val="30000"/>
              </a:spcAft>
              <a:defRPr/>
            </a:pPr>
            <a:r>
              <a:rPr lang="fr-FR" altLang="fr-FR" smtClean="0">
                <a:hlinkClick r:id="" action="ppaction://customshow?id=9&amp;return=true"/>
              </a:rPr>
              <a:t>Fonctionnement de systèmes</a:t>
            </a:r>
            <a:endParaRPr lang="fr-FR" altLang="fr-FR" smtClean="0"/>
          </a:p>
          <a:p>
            <a:pPr lvl="1" eaLnBrk="1" hangingPunct="1">
              <a:lnSpc>
                <a:spcPct val="90000"/>
              </a:lnSpc>
              <a:spcAft>
                <a:spcPct val="30000"/>
              </a:spcAft>
              <a:defRPr/>
            </a:pPr>
            <a:endParaRPr lang="fr-FR" altLang="fr-FR" smtClean="0"/>
          </a:p>
          <a:p>
            <a:pPr eaLnBrk="1" hangingPunct="1">
              <a:lnSpc>
                <a:spcPct val="90000"/>
              </a:lnSpc>
              <a:spcAft>
                <a:spcPct val="30000"/>
              </a:spcAft>
              <a:buFont typeface="Wingdings" panose="05000000000000000000" pitchFamily="2" charset="2"/>
              <a:buNone/>
              <a:defRPr/>
            </a:pPr>
            <a:endParaRPr lang="fr-FR" altLang="fr-FR" smtClean="0"/>
          </a:p>
        </p:txBody>
      </p:sp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1066800" y="609600"/>
            <a:ext cx="7772400" cy="1295400"/>
          </a:xfrm>
        </p:spPr>
        <p:txBody>
          <a:bodyPr/>
          <a:lstStyle/>
          <a:p>
            <a:pPr eaLnBrk="1" hangingPunct="1"/>
            <a:r>
              <a:rPr lang="fr-FR" altLang="fr-FR" b="1" dirty="0" smtClean="0"/>
              <a:t>Quelques domaines d’application…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9" name="Rectangle 3"/>
          <p:cNvSpPr>
            <a:spLocks noGrp="1" noChangeArrowheads="1"/>
          </p:cNvSpPr>
          <p:nvPr>
            <p:ph idx="1"/>
          </p:nvPr>
        </p:nvSpPr>
        <p:spPr>
          <a:xfrm>
            <a:off x="1066800" y="1524000"/>
            <a:ext cx="7772400" cy="4572000"/>
          </a:xfrm>
        </p:spPr>
        <p:txBody>
          <a:bodyPr/>
          <a:lstStyle/>
          <a:p>
            <a:pPr marL="482600" indent="-482600" eaLnBrk="1" hangingPunct="1">
              <a:lnSpc>
                <a:spcPct val="90000"/>
              </a:lnSpc>
              <a:spcBef>
                <a:spcPct val="0"/>
              </a:spcBef>
              <a:defRPr/>
            </a:pPr>
            <a:r>
              <a:rPr lang="fr-FR" altLang="fr-FR" sz="2000" smtClean="0"/>
              <a:t>Géographie (cartographie), architecture (plans), linguistique (sémantique), etc.</a:t>
            </a:r>
          </a:p>
          <a:p>
            <a:pPr marL="482600" indent="-482600" eaLnBrk="1" hangingPunct="1">
              <a:lnSpc>
                <a:spcPct val="90000"/>
              </a:lnSpc>
              <a:spcBef>
                <a:spcPct val="30000"/>
              </a:spcBef>
              <a:defRPr/>
            </a:pPr>
            <a:r>
              <a:rPr lang="fr-FR" altLang="fr-FR" sz="2000" smtClean="0"/>
              <a:t>Le WEB (graphe des liens, calcul de pertinence dans les moteurs de recherche, etc.)</a:t>
            </a:r>
          </a:p>
          <a:p>
            <a:pPr marL="482600" indent="-482600" eaLnBrk="1" hangingPunct="1">
              <a:lnSpc>
                <a:spcPct val="90000"/>
              </a:lnSpc>
              <a:spcBef>
                <a:spcPct val="30000"/>
              </a:spcBef>
              <a:defRPr/>
            </a:pPr>
            <a:r>
              <a:rPr lang="fr-FR" altLang="fr-FR" sz="2000" smtClean="0"/>
              <a:t>Graphes « petits mondes » (</a:t>
            </a:r>
            <a:r>
              <a:rPr lang="fr-FR" altLang="fr-FR" sz="2000" smtClean="0">
                <a:hlinkClick r:id="" action="ppaction://customshow?id=21&amp;return=true"/>
              </a:rPr>
              <a:t>Kevin Bacon</a:t>
            </a:r>
            <a:r>
              <a:rPr lang="fr-FR" altLang="fr-FR" sz="2000" smtClean="0"/>
              <a:t>)</a:t>
            </a:r>
          </a:p>
          <a:p>
            <a:pPr marL="482600" indent="-482600" eaLnBrk="1" hangingPunct="1">
              <a:lnSpc>
                <a:spcPct val="90000"/>
              </a:lnSpc>
              <a:spcBef>
                <a:spcPct val="30000"/>
              </a:spcBef>
              <a:defRPr/>
            </a:pPr>
            <a:r>
              <a:rPr lang="fr-FR" altLang="fr-FR" sz="2000" smtClean="0"/>
              <a:t>Les réseaux optiques (producteurs-consommateurs, bande passante, etc.)</a:t>
            </a:r>
          </a:p>
          <a:p>
            <a:pPr marL="482600" indent="-482600" eaLnBrk="1" hangingPunct="1">
              <a:lnSpc>
                <a:spcPct val="90000"/>
              </a:lnSpc>
              <a:spcBef>
                <a:spcPct val="30000"/>
              </a:spcBef>
              <a:defRPr/>
            </a:pPr>
            <a:r>
              <a:rPr lang="fr-FR" altLang="fr-FR" sz="2000" smtClean="0"/>
              <a:t>Bases de données (dépendances)</a:t>
            </a:r>
          </a:p>
          <a:p>
            <a:pPr marL="482600" indent="-482600" eaLnBrk="1" hangingPunct="1">
              <a:lnSpc>
                <a:spcPct val="90000"/>
              </a:lnSpc>
              <a:spcBef>
                <a:spcPct val="30000"/>
              </a:spcBef>
              <a:defRPr/>
            </a:pPr>
            <a:r>
              <a:rPr lang="fr-FR" altLang="fr-FR" sz="2000" smtClean="0"/>
              <a:t>Bases de connaissances</a:t>
            </a:r>
          </a:p>
          <a:p>
            <a:pPr marL="482600" indent="-482600" eaLnBrk="1" hangingPunct="1">
              <a:lnSpc>
                <a:spcPct val="90000"/>
              </a:lnSpc>
              <a:spcBef>
                <a:spcPct val="30000"/>
              </a:spcBef>
              <a:defRPr/>
            </a:pPr>
            <a:r>
              <a:rPr lang="fr-FR" altLang="fr-FR" sz="2000" smtClean="0">
                <a:hlinkClick r:id="" action="ppaction://customshow?id=18&amp;return=true"/>
              </a:rPr>
              <a:t>Techniques de compilation</a:t>
            </a:r>
            <a:endParaRPr lang="fr-FR" altLang="fr-FR" sz="2000" smtClean="0"/>
          </a:p>
          <a:p>
            <a:pPr marL="482600" indent="-482600" eaLnBrk="1" hangingPunct="1">
              <a:lnSpc>
                <a:spcPct val="90000"/>
              </a:lnSpc>
              <a:spcBef>
                <a:spcPct val="30000"/>
              </a:spcBef>
              <a:defRPr/>
            </a:pPr>
            <a:r>
              <a:rPr lang="fr-FR" altLang="fr-FR" sz="2000" smtClean="0"/>
              <a:t>Imagerie numérique (scènes, </a:t>
            </a:r>
            <a:r>
              <a:rPr lang="fr-FR" altLang="fr-FR" sz="2000" smtClean="0">
                <a:hlinkClick r:id="" action="ppaction://customshow?id=17&amp;return=true"/>
              </a:rPr>
              <a:t>compression</a:t>
            </a:r>
            <a:r>
              <a:rPr lang="fr-FR" altLang="fr-FR" sz="2000" smtClean="0"/>
              <a:t>)</a:t>
            </a:r>
          </a:p>
          <a:p>
            <a:pPr marL="482600" indent="-482600" eaLnBrk="1" hangingPunct="1">
              <a:lnSpc>
                <a:spcPct val="90000"/>
              </a:lnSpc>
              <a:spcBef>
                <a:spcPct val="30000"/>
              </a:spcBef>
              <a:defRPr/>
            </a:pPr>
            <a:r>
              <a:rPr lang="fr-FR" altLang="fr-FR" sz="2000" smtClean="0"/>
              <a:t>Grammaires de graphes (</a:t>
            </a:r>
            <a:r>
              <a:rPr lang="fr-FR" altLang="fr-FR" sz="2000" smtClean="0">
                <a:hlinkClick r:id="" action="ppaction://customshow?id=19&amp;return=true"/>
              </a:rPr>
              <a:t>aspects dynamiques</a:t>
            </a:r>
            <a:r>
              <a:rPr lang="fr-FR" altLang="fr-FR" sz="2000" smtClean="0"/>
              <a:t>)</a:t>
            </a:r>
          </a:p>
          <a:p>
            <a:pPr marL="482600" indent="-482600" eaLnBrk="1" hangingPunct="1">
              <a:lnSpc>
                <a:spcPct val="90000"/>
              </a:lnSpc>
              <a:spcBef>
                <a:spcPct val="30000"/>
              </a:spcBef>
              <a:defRPr/>
            </a:pPr>
            <a:r>
              <a:rPr lang="fr-FR" altLang="fr-FR" sz="2000" smtClean="0"/>
              <a:t>Etc.</a:t>
            </a:r>
          </a:p>
          <a:p>
            <a:pPr marL="482600" indent="-482600" eaLnBrk="1" hangingPunct="1">
              <a:lnSpc>
                <a:spcPct val="90000"/>
              </a:lnSpc>
              <a:spcAft>
                <a:spcPct val="30000"/>
              </a:spcAft>
              <a:buFont typeface="Wingdings" panose="05000000000000000000" pitchFamily="2" charset="2"/>
              <a:buNone/>
              <a:defRPr/>
            </a:pPr>
            <a:endParaRPr lang="fr-FR" altLang="fr-FR" sz="2000" smtClean="0"/>
          </a:p>
        </p:txBody>
      </p:sp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1066800" y="609600"/>
            <a:ext cx="8077200" cy="685800"/>
          </a:xfrm>
        </p:spPr>
        <p:txBody>
          <a:bodyPr/>
          <a:lstStyle/>
          <a:p>
            <a:pPr eaLnBrk="1" hangingPunct="1"/>
            <a:r>
              <a:rPr lang="fr-FR" altLang="fr-FR" b="1" smtClean="0"/>
              <a:t>Autres domaines d’application…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3" name="Rectangle 3"/>
          <p:cNvSpPr>
            <a:spLocks noGrp="1" noChangeArrowheads="1"/>
          </p:cNvSpPr>
          <p:nvPr>
            <p:ph idx="1"/>
          </p:nvPr>
        </p:nvSpPr>
        <p:spPr>
          <a:xfrm>
            <a:off x="1160028" y="1700808"/>
            <a:ext cx="7772400" cy="4114800"/>
          </a:xfrm>
        </p:spPr>
        <p:txBody>
          <a:bodyPr/>
          <a:lstStyle/>
          <a:p>
            <a:pPr eaLnBrk="1" hangingPunct="1">
              <a:defRPr/>
            </a:pPr>
            <a:r>
              <a:rPr lang="fr-FR" altLang="fr-FR" u="sng" dirty="0" smtClean="0">
                <a:hlinkClick r:id="" action="ppaction://customshow?id=10&amp;return=true"/>
              </a:rPr>
              <a:t>Introduction</a:t>
            </a:r>
            <a:endParaRPr lang="fr-FR" altLang="fr-FR" u="sng" dirty="0" smtClean="0"/>
          </a:p>
          <a:p>
            <a:pPr eaLnBrk="1" hangingPunct="1">
              <a:buNone/>
              <a:defRPr/>
            </a:pPr>
            <a:r>
              <a:rPr lang="fr-FR" altLang="fr-FR" sz="2400" i="1" dirty="0" smtClean="0"/>
              <a:t>	Le </a:t>
            </a:r>
            <a:r>
              <a:rPr lang="fr-FR" altLang="fr-FR" sz="2400" i="1" dirty="0" smtClean="0"/>
              <a:t>BO, bref </a:t>
            </a:r>
            <a:r>
              <a:rPr lang="fr-FR" altLang="fr-FR" sz="2400" i="1" dirty="0"/>
              <a:t>historique, quelques définitions de </a:t>
            </a:r>
            <a:r>
              <a:rPr lang="fr-FR" altLang="fr-FR" sz="2400" i="1" dirty="0" smtClean="0"/>
              <a:t>base</a:t>
            </a:r>
            <a:r>
              <a:rPr lang="fr-FR" altLang="fr-FR" sz="2400" i="1" dirty="0" smtClean="0"/>
              <a:t> </a:t>
            </a:r>
            <a:r>
              <a:rPr lang="fr-FR" altLang="fr-FR" u="sng" dirty="0" smtClean="0"/>
              <a:t>Premières </a:t>
            </a:r>
            <a:r>
              <a:rPr lang="fr-FR" altLang="fr-FR" u="sng" dirty="0" smtClean="0"/>
              <a:t>applications</a:t>
            </a:r>
            <a:endParaRPr lang="fr-FR" altLang="fr-FR" u="sng" dirty="0"/>
          </a:p>
          <a:p>
            <a:pPr eaLnBrk="1" hangingPunct="1">
              <a:buNone/>
              <a:defRPr/>
            </a:pPr>
            <a:r>
              <a:rPr lang="fr-FR" altLang="fr-FR" sz="2400" i="1" dirty="0"/>
              <a:t>	Quelques définitions de base, bref </a:t>
            </a:r>
            <a:r>
              <a:rPr lang="fr-FR" altLang="fr-FR" sz="2400" i="1" dirty="0" smtClean="0"/>
              <a:t>historique</a:t>
            </a:r>
            <a:endParaRPr lang="fr-FR" altLang="fr-FR" sz="2400" i="1" dirty="0" smtClean="0"/>
          </a:p>
          <a:p>
            <a:pPr eaLnBrk="1" hangingPunct="1">
              <a:spcBef>
                <a:spcPts val="600"/>
              </a:spcBef>
              <a:defRPr/>
            </a:pPr>
            <a:r>
              <a:rPr lang="fr-FR" altLang="fr-FR" dirty="0" smtClean="0">
                <a:hlinkClick r:id="" action="ppaction://customshow?id=11&amp;return=true"/>
              </a:rPr>
              <a:t>Quelques exemples d’application</a:t>
            </a:r>
            <a:endParaRPr lang="fr-FR" altLang="fr-FR" dirty="0" smtClean="0"/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fr-FR" altLang="fr-FR" sz="2400" i="1" dirty="0" smtClean="0"/>
              <a:t>	Chimie, sociologie, bio-informatique, recherche opérationnelle, réseaux de communication, fonctionnement de systèmes, etc.</a:t>
            </a:r>
          </a:p>
        </p:txBody>
      </p:sp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r-FR" altLang="fr-FR" sz="4800" b="1" smtClean="0"/>
              <a:t>Plan de la présentation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1066800" y="381000"/>
            <a:ext cx="7772400" cy="914400"/>
          </a:xfrm>
        </p:spPr>
        <p:txBody>
          <a:bodyPr/>
          <a:lstStyle/>
          <a:p>
            <a:pPr eaLnBrk="1" hangingPunct="1"/>
            <a:r>
              <a:rPr lang="fr-FR" altLang="fr-FR" smtClean="0"/>
              <a:t>Modélisation de molécules</a:t>
            </a:r>
          </a:p>
        </p:txBody>
      </p:sp>
      <p:sp>
        <p:nvSpPr>
          <p:cNvPr id="108548" name="Rectangle 4"/>
          <p:cNvSpPr>
            <a:spLocks noChangeArrowheads="1"/>
          </p:cNvSpPr>
          <p:nvPr/>
        </p:nvSpPr>
        <p:spPr bwMode="auto">
          <a:xfrm>
            <a:off x="1676400" y="3124200"/>
            <a:ext cx="2590800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683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8745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655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20000"/>
              </a:spcBef>
              <a:buClr>
                <a:srgbClr val="FFFF00"/>
              </a:buClr>
              <a:buSzPct val="75000"/>
              <a:buFont typeface="Wingdings" panose="05000000000000000000" pitchFamily="2" charset="2"/>
              <a:buNone/>
              <a:defRPr/>
            </a:pPr>
            <a:r>
              <a:rPr lang="fr-FR" altLang="fr-FR" sz="280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rPr>
              <a:t>méthane CH</a:t>
            </a:r>
            <a:r>
              <a:rPr lang="fr-FR" altLang="fr-FR" sz="2800" baseline="-2500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rPr>
              <a:t>4</a:t>
            </a:r>
          </a:p>
        </p:txBody>
      </p:sp>
      <p:sp>
        <p:nvSpPr>
          <p:cNvPr id="108549" name="Rectangle 5"/>
          <p:cNvSpPr>
            <a:spLocks noChangeArrowheads="1"/>
          </p:cNvSpPr>
          <p:nvPr/>
        </p:nvSpPr>
        <p:spPr bwMode="auto">
          <a:xfrm>
            <a:off x="5334000" y="3124200"/>
            <a:ext cx="2667000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683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8745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655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20000"/>
              </a:spcBef>
              <a:buClr>
                <a:srgbClr val="FFFF00"/>
              </a:buClr>
              <a:buSzPct val="75000"/>
              <a:buFont typeface="Wingdings" panose="05000000000000000000" pitchFamily="2" charset="2"/>
              <a:buNone/>
              <a:defRPr/>
            </a:pPr>
            <a:r>
              <a:rPr lang="fr-FR" altLang="fr-FR" sz="280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rPr>
              <a:t>butène C</a:t>
            </a:r>
            <a:r>
              <a:rPr lang="fr-FR" altLang="fr-FR" sz="2800" baseline="-2500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rPr>
              <a:t>4</a:t>
            </a:r>
            <a:r>
              <a:rPr lang="fr-FR" altLang="fr-FR" sz="280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rPr>
              <a:t>H</a:t>
            </a:r>
            <a:r>
              <a:rPr lang="fr-FR" altLang="fr-FR" sz="2800" baseline="-2500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rPr>
              <a:t>8</a:t>
            </a:r>
          </a:p>
        </p:txBody>
      </p:sp>
      <p:sp>
        <p:nvSpPr>
          <p:cNvPr id="108550" name="Rectangle 6"/>
          <p:cNvSpPr>
            <a:spLocks noChangeArrowheads="1"/>
          </p:cNvSpPr>
          <p:nvPr/>
        </p:nvSpPr>
        <p:spPr bwMode="auto">
          <a:xfrm>
            <a:off x="2590800" y="1905000"/>
            <a:ext cx="381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683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8745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655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20000"/>
              </a:spcBef>
              <a:buClr>
                <a:srgbClr val="FFFF00"/>
              </a:buClr>
              <a:buSzPct val="75000"/>
              <a:buFont typeface="Wingdings" panose="05000000000000000000" pitchFamily="2" charset="2"/>
              <a:buNone/>
              <a:defRPr/>
            </a:pPr>
            <a:r>
              <a:rPr lang="fr-FR" altLang="fr-FR" sz="280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rPr>
              <a:t>C</a:t>
            </a:r>
          </a:p>
        </p:txBody>
      </p:sp>
      <p:sp>
        <p:nvSpPr>
          <p:cNvPr id="108551" name="Rectangle 7"/>
          <p:cNvSpPr>
            <a:spLocks noChangeArrowheads="1"/>
          </p:cNvSpPr>
          <p:nvPr/>
        </p:nvSpPr>
        <p:spPr bwMode="auto">
          <a:xfrm>
            <a:off x="2590800" y="2514600"/>
            <a:ext cx="457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683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8745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655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20000"/>
              </a:spcBef>
              <a:buClr>
                <a:srgbClr val="FFFF00"/>
              </a:buClr>
              <a:buSzPct val="75000"/>
              <a:buFont typeface="Wingdings" panose="05000000000000000000" pitchFamily="2" charset="2"/>
              <a:buNone/>
              <a:defRPr/>
            </a:pPr>
            <a:r>
              <a:rPr lang="fr-FR" altLang="fr-FR" sz="2800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rPr>
              <a:t>H</a:t>
            </a:r>
          </a:p>
        </p:txBody>
      </p:sp>
      <p:sp>
        <p:nvSpPr>
          <p:cNvPr id="108552" name="Rectangle 8"/>
          <p:cNvSpPr>
            <a:spLocks noChangeArrowheads="1"/>
          </p:cNvSpPr>
          <p:nvPr/>
        </p:nvSpPr>
        <p:spPr bwMode="auto">
          <a:xfrm>
            <a:off x="2590800" y="1295400"/>
            <a:ext cx="457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683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8745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655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20000"/>
              </a:spcBef>
              <a:buClr>
                <a:srgbClr val="FFFF00"/>
              </a:buClr>
              <a:buSzPct val="75000"/>
              <a:buFont typeface="Wingdings" panose="05000000000000000000" pitchFamily="2" charset="2"/>
              <a:buNone/>
              <a:defRPr/>
            </a:pPr>
            <a:r>
              <a:rPr lang="fr-FR" altLang="fr-FR" sz="2800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rPr>
              <a:t>H</a:t>
            </a:r>
          </a:p>
        </p:txBody>
      </p:sp>
      <p:sp>
        <p:nvSpPr>
          <p:cNvPr id="108553" name="Rectangle 9"/>
          <p:cNvSpPr>
            <a:spLocks noChangeArrowheads="1"/>
          </p:cNvSpPr>
          <p:nvPr/>
        </p:nvSpPr>
        <p:spPr bwMode="auto">
          <a:xfrm>
            <a:off x="3200400" y="1905000"/>
            <a:ext cx="457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683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8745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655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20000"/>
              </a:spcBef>
              <a:buClr>
                <a:srgbClr val="FFFF00"/>
              </a:buClr>
              <a:buSzPct val="75000"/>
              <a:buFont typeface="Wingdings" panose="05000000000000000000" pitchFamily="2" charset="2"/>
              <a:buNone/>
              <a:defRPr/>
            </a:pPr>
            <a:r>
              <a:rPr lang="fr-FR" altLang="fr-FR" sz="2800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rPr>
              <a:t>H</a:t>
            </a:r>
          </a:p>
        </p:txBody>
      </p:sp>
      <p:sp>
        <p:nvSpPr>
          <p:cNvPr id="108554" name="Rectangle 10"/>
          <p:cNvSpPr>
            <a:spLocks noChangeArrowheads="1"/>
          </p:cNvSpPr>
          <p:nvPr/>
        </p:nvSpPr>
        <p:spPr bwMode="auto">
          <a:xfrm>
            <a:off x="2057400" y="1905000"/>
            <a:ext cx="457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683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8745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655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20000"/>
              </a:spcBef>
              <a:buClr>
                <a:srgbClr val="FFFF00"/>
              </a:buClr>
              <a:buSzPct val="75000"/>
              <a:buFont typeface="Wingdings" panose="05000000000000000000" pitchFamily="2" charset="2"/>
              <a:buNone/>
              <a:defRPr/>
            </a:pPr>
            <a:r>
              <a:rPr lang="fr-FR" altLang="fr-FR" sz="2800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rPr>
              <a:t>H</a:t>
            </a:r>
          </a:p>
        </p:txBody>
      </p:sp>
      <p:sp>
        <p:nvSpPr>
          <p:cNvPr id="17418" name="Line 11"/>
          <p:cNvSpPr>
            <a:spLocks noChangeShapeType="1"/>
          </p:cNvSpPr>
          <p:nvPr/>
        </p:nvSpPr>
        <p:spPr bwMode="auto">
          <a:xfrm>
            <a:off x="2817813" y="1752600"/>
            <a:ext cx="0" cy="23018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sm" len="sm"/>
            <a:tailEnd type="non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fr-FR"/>
          </a:p>
        </p:txBody>
      </p:sp>
      <p:sp>
        <p:nvSpPr>
          <p:cNvPr id="17419" name="Line 12"/>
          <p:cNvSpPr>
            <a:spLocks noChangeShapeType="1"/>
          </p:cNvSpPr>
          <p:nvPr/>
        </p:nvSpPr>
        <p:spPr bwMode="auto">
          <a:xfrm>
            <a:off x="2971800" y="2209800"/>
            <a:ext cx="304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sm" len="sm"/>
            <a:tailEnd type="non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fr-FR"/>
          </a:p>
        </p:txBody>
      </p:sp>
      <p:sp>
        <p:nvSpPr>
          <p:cNvPr id="17420" name="Line 13"/>
          <p:cNvSpPr>
            <a:spLocks noChangeShapeType="1"/>
          </p:cNvSpPr>
          <p:nvPr/>
        </p:nvSpPr>
        <p:spPr bwMode="auto">
          <a:xfrm flipH="1">
            <a:off x="2438400" y="2209800"/>
            <a:ext cx="2286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sm" len="sm"/>
            <a:tailEnd type="non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fr-FR"/>
          </a:p>
        </p:txBody>
      </p:sp>
      <p:sp>
        <p:nvSpPr>
          <p:cNvPr id="17421" name="Line 14"/>
          <p:cNvSpPr>
            <a:spLocks noChangeShapeType="1"/>
          </p:cNvSpPr>
          <p:nvPr/>
        </p:nvSpPr>
        <p:spPr bwMode="auto">
          <a:xfrm>
            <a:off x="2819400" y="2362200"/>
            <a:ext cx="0" cy="3048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sm" len="sm"/>
            <a:tailEnd type="non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fr-FR"/>
          </a:p>
        </p:txBody>
      </p:sp>
      <p:sp>
        <p:nvSpPr>
          <p:cNvPr id="108559" name="Rectangle 15"/>
          <p:cNvSpPr>
            <a:spLocks noChangeArrowheads="1"/>
          </p:cNvSpPr>
          <p:nvPr/>
        </p:nvSpPr>
        <p:spPr bwMode="auto">
          <a:xfrm>
            <a:off x="5181600" y="1905000"/>
            <a:ext cx="381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683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8745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655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20000"/>
              </a:spcBef>
              <a:buClr>
                <a:srgbClr val="FFFF00"/>
              </a:buClr>
              <a:buSzPct val="75000"/>
              <a:buFont typeface="Wingdings" panose="05000000000000000000" pitchFamily="2" charset="2"/>
              <a:buNone/>
              <a:defRPr/>
            </a:pPr>
            <a:r>
              <a:rPr lang="fr-FR" altLang="fr-FR" sz="280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rPr>
              <a:t>C</a:t>
            </a:r>
          </a:p>
        </p:txBody>
      </p:sp>
      <p:sp>
        <p:nvSpPr>
          <p:cNvPr id="108560" name="Rectangle 16"/>
          <p:cNvSpPr>
            <a:spLocks noChangeArrowheads="1"/>
          </p:cNvSpPr>
          <p:nvPr/>
        </p:nvSpPr>
        <p:spPr bwMode="auto">
          <a:xfrm>
            <a:off x="5181600" y="2514600"/>
            <a:ext cx="457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683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8745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655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20000"/>
              </a:spcBef>
              <a:buClr>
                <a:srgbClr val="FFFF00"/>
              </a:buClr>
              <a:buSzPct val="75000"/>
              <a:buFont typeface="Wingdings" panose="05000000000000000000" pitchFamily="2" charset="2"/>
              <a:buNone/>
              <a:defRPr/>
            </a:pPr>
            <a:r>
              <a:rPr lang="fr-FR" altLang="fr-FR" sz="2800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rPr>
              <a:t>H</a:t>
            </a:r>
          </a:p>
        </p:txBody>
      </p:sp>
      <p:sp>
        <p:nvSpPr>
          <p:cNvPr id="108561" name="Rectangle 17"/>
          <p:cNvSpPr>
            <a:spLocks noChangeArrowheads="1"/>
          </p:cNvSpPr>
          <p:nvPr/>
        </p:nvSpPr>
        <p:spPr bwMode="auto">
          <a:xfrm>
            <a:off x="5181600" y="1295400"/>
            <a:ext cx="457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683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8745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655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20000"/>
              </a:spcBef>
              <a:buClr>
                <a:srgbClr val="FFFF00"/>
              </a:buClr>
              <a:buSzPct val="75000"/>
              <a:buFont typeface="Wingdings" panose="05000000000000000000" pitchFamily="2" charset="2"/>
              <a:buNone/>
              <a:defRPr/>
            </a:pPr>
            <a:r>
              <a:rPr lang="fr-FR" altLang="fr-FR" sz="2800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rPr>
              <a:t>H</a:t>
            </a:r>
          </a:p>
        </p:txBody>
      </p:sp>
      <p:sp>
        <p:nvSpPr>
          <p:cNvPr id="108562" name="Rectangle 18"/>
          <p:cNvSpPr>
            <a:spLocks noChangeArrowheads="1"/>
          </p:cNvSpPr>
          <p:nvPr/>
        </p:nvSpPr>
        <p:spPr bwMode="auto">
          <a:xfrm>
            <a:off x="7924800" y="1905000"/>
            <a:ext cx="457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683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8745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655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20000"/>
              </a:spcBef>
              <a:buClr>
                <a:srgbClr val="FFFF00"/>
              </a:buClr>
              <a:buSzPct val="75000"/>
              <a:buFont typeface="Wingdings" panose="05000000000000000000" pitchFamily="2" charset="2"/>
              <a:buNone/>
              <a:defRPr/>
            </a:pPr>
            <a:r>
              <a:rPr lang="fr-FR" altLang="fr-FR" sz="2800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rPr>
              <a:t>H</a:t>
            </a:r>
          </a:p>
        </p:txBody>
      </p:sp>
      <p:sp>
        <p:nvSpPr>
          <p:cNvPr id="108563" name="Rectangle 19"/>
          <p:cNvSpPr>
            <a:spLocks noChangeArrowheads="1"/>
          </p:cNvSpPr>
          <p:nvPr/>
        </p:nvSpPr>
        <p:spPr bwMode="auto">
          <a:xfrm>
            <a:off x="4648200" y="1905000"/>
            <a:ext cx="457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683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8745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655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20000"/>
              </a:spcBef>
              <a:buClr>
                <a:srgbClr val="FFFF00"/>
              </a:buClr>
              <a:buSzPct val="75000"/>
              <a:buFont typeface="Wingdings" panose="05000000000000000000" pitchFamily="2" charset="2"/>
              <a:buNone/>
              <a:defRPr/>
            </a:pPr>
            <a:r>
              <a:rPr lang="fr-FR" altLang="fr-FR" sz="2800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rPr>
              <a:t>H</a:t>
            </a:r>
          </a:p>
        </p:txBody>
      </p:sp>
      <p:sp>
        <p:nvSpPr>
          <p:cNvPr id="17427" name="Line 20"/>
          <p:cNvSpPr>
            <a:spLocks noChangeShapeType="1"/>
          </p:cNvSpPr>
          <p:nvPr/>
        </p:nvSpPr>
        <p:spPr bwMode="auto">
          <a:xfrm>
            <a:off x="5408613" y="1752600"/>
            <a:ext cx="0" cy="23018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sm" len="sm"/>
            <a:tailEnd type="non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fr-FR"/>
          </a:p>
        </p:txBody>
      </p:sp>
      <p:sp>
        <p:nvSpPr>
          <p:cNvPr id="17428" name="Line 21"/>
          <p:cNvSpPr>
            <a:spLocks noChangeShapeType="1"/>
          </p:cNvSpPr>
          <p:nvPr/>
        </p:nvSpPr>
        <p:spPr bwMode="auto">
          <a:xfrm>
            <a:off x="5562600" y="2209800"/>
            <a:ext cx="304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sm" len="sm"/>
            <a:tailEnd type="non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fr-FR"/>
          </a:p>
        </p:txBody>
      </p:sp>
      <p:sp>
        <p:nvSpPr>
          <p:cNvPr id="17429" name="Line 22"/>
          <p:cNvSpPr>
            <a:spLocks noChangeShapeType="1"/>
          </p:cNvSpPr>
          <p:nvPr/>
        </p:nvSpPr>
        <p:spPr bwMode="auto">
          <a:xfrm flipH="1">
            <a:off x="5029200" y="2209800"/>
            <a:ext cx="2286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sm" len="sm"/>
            <a:tailEnd type="non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fr-FR"/>
          </a:p>
        </p:txBody>
      </p:sp>
      <p:sp>
        <p:nvSpPr>
          <p:cNvPr id="17430" name="Line 23"/>
          <p:cNvSpPr>
            <a:spLocks noChangeShapeType="1"/>
          </p:cNvSpPr>
          <p:nvPr/>
        </p:nvSpPr>
        <p:spPr bwMode="auto">
          <a:xfrm>
            <a:off x="5410200" y="2362200"/>
            <a:ext cx="0" cy="3048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sm" len="sm"/>
            <a:tailEnd type="non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fr-FR"/>
          </a:p>
        </p:txBody>
      </p:sp>
      <p:sp>
        <p:nvSpPr>
          <p:cNvPr id="108568" name="Rectangle 24"/>
          <p:cNvSpPr>
            <a:spLocks noChangeArrowheads="1"/>
          </p:cNvSpPr>
          <p:nvPr/>
        </p:nvSpPr>
        <p:spPr bwMode="auto">
          <a:xfrm>
            <a:off x="7315200" y="1905000"/>
            <a:ext cx="381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683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8745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655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20000"/>
              </a:spcBef>
              <a:buClr>
                <a:srgbClr val="FFFF00"/>
              </a:buClr>
              <a:buSzPct val="75000"/>
              <a:buFont typeface="Wingdings" panose="05000000000000000000" pitchFamily="2" charset="2"/>
              <a:buNone/>
              <a:defRPr/>
            </a:pPr>
            <a:r>
              <a:rPr lang="fr-FR" altLang="fr-FR" sz="280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rPr>
              <a:t>C</a:t>
            </a:r>
          </a:p>
        </p:txBody>
      </p:sp>
      <p:sp>
        <p:nvSpPr>
          <p:cNvPr id="17432" name="Line 25"/>
          <p:cNvSpPr>
            <a:spLocks noChangeShapeType="1"/>
          </p:cNvSpPr>
          <p:nvPr/>
        </p:nvSpPr>
        <p:spPr bwMode="auto">
          <a:xfrm>
            <a:off x="7010400" y="2209800"/>
            <a:ext cx="304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sm" len="sm"/>
            <a:tailEnd type="non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fr-FR"/>
          </a:p>
        </p:txBody>
      </p:sp>
      <p:sp>
        <p:nvSpPr>
          <p:cNvPr id="108570" name="Rectangle 26"/>
          <p:cNvSpPr>
            <a:spLocks noChangeArrowheads="1"/>
          </p:cNvSpPr>
          <p:nvPr/>
        </p:nvSpPr>
        <p:spPr bwMode="auto">
          <a:xfrm>
            <a:off x="6629400" y="1905000"/>
            <a:ext cx="381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683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8745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655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20000"/>
              </a:spcBef>
              <a:buClr>
                <a:srgbClr val="FFFF00"/>
              </a:buClr>
              <a:buSzPct val="75000"/>
              <a:buFont typeface="Wingdings" panose="05000000000000000000" pitchFamily="2" charset="2"/>
              <a:buNone/>
              <a:defRPr/>
            </a:pPr>
            <a:r>
              <a:rPr lang="fr-FR" altLang="fr-FR" sz="280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rPr>
              <a:t>C</a:t>
            </a:r>
          </a:p>
        </p:txBody>
      </p:sp>
      <p:sp>
        <p:nvSpPr>
          <p:cNvPr id="17434" name="Line 27"/>
          <p:cNvSpPr>
            <a:spLocks noChangeShapeType="1"/>
          </p:cNvSpPr>
          <p:nvPr/>
        </p:nvSpPr>
        <p:spPr bwMode="auto">
          <a:xfrm>
            <a:off x="6324600" y="2286000"/>
            <a:ext cx="304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sm" len="sm"/>
            <a:tailEnd type="non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fr-FR"/>
          </a:p>
        </p:txBody>
      </p:sp>
      <p:sp>
        <p:nvSpPr>
          <p:cNvPr id="108572" name="Rectangle 28"/>
          <p:cNvSpPr>
            <a:spLocks noChangeArrowheads="1"/>
          </p:cNvSpPr>
          <p:nvPr/>
        </p:nvSpPr>
        <p:spPr bwMode="auto">
          <a:xfrm>
            <a:off x="5867400" y="1905000"/>
            <a:ext cx="381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683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8745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655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20000"/>
              </a:spcBef>
              <a:buClr>
                <a:srgbClr val="FFFF00"/>
              </a:buClr>
              <a:buSzPct val="75000"/>
              <a:buFont typeface="Wingdings" panose="05000000000000000000" pitchFamily="2" charset="2"/>
              <a:buNone/>
              <a:defRPr/>
            </a:pPr>
            <a:r>
              <a:rPr lang="fr-FR" altLang="fr-FR" sz="280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rPr>
              <a:t>C</a:t>
            </a:r>
          </a:p>
        </p:txBody>
      </p:sp>
      <p:sp>
        <p:nvSpPr>
          <p:cNvPr id="17436" name="Line 29"/>
          <p:cNvSpPr>
            <a:spLocks noChangeShapeType="1"/>
          </p:cNvSpPr>
          <p:nvPr/>
        </p:nvSpPr>
        <p:spPr bwMode="auto">
          <a:xfrm>
            <a:off x="6324600" y="2133600"/>
            <a:ext cx="304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sm" len="sm"/>
            <a:tailEnd type="non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fr-FR"/>
          </a:p>
        </p:txBody>
      </p:sp>
      <p:sp>
        <p:nvSpPr>
          <p:cNvPr id="108574" name="Rectangle 30"/>
          <p:cNvSpPr>
            <a:spLocks noChangeArrowheads="1"/>
          </p:cNvSpPr>
          <p:nvPr/>
        </p:nvSpPr>
        <p:spPr bwMode="auto">
          <a:xfrm>
            <a:off x="7315200" y="2514600"/>
            <a:ext cx="457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683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8745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655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20000"/>
              </a:spcBef>
              <a:buClr>
                <a:srgbClr val="FFFF00"/>
              </a:buClr>
              <a:buSzPct val="75000"/>
              <a:buFont typeface="Wingdings" panose="05000000000000000000" pitchFamily="2" charset="2"/>
              <a:buNone/>
              <a:defRPr/>
            </a:pPr>
            <a:r>
              <a:rPr lang="fr-FR" altLang="fr-FR" sz="2800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rPr>
              <a:t>H</a:t>
            </a:r>
          </a:p>
        </p:txBody>
      </p:sp>
      <p:sp>
        <p:nvSpPr>
          <p:cNvPr id="108575" name="Rectangle 31"/>
          <p:cNvSpPr>
            <a:spLocks noChangeArrowheads="1"/>
          </p:cNvSpPr>
          <p:nvPr/>
        </p:nvSpPr>
        <p:spPr bwMode="auto">
          <a:xfrm>
            <a:off x="7315200" y="1295400"/>
            <a:ext cx="457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683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8745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655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20000"/>
              </a:spcBef>
              <a:buClr>
                <a:srgbClr val="FFFF00"/>
              </a:buClr>
              <a:buSzPct val="75000"/>
              <a:buFont typeface="Wingdings" panose="05000000000000000000" pitchFamily="2" charset="2"/>
              <a:buNone/>
              <a:defRPr/>
            </a:pPr>
            <a:r>
              <a:rPr lang="fr-FR" altLang="fr-FR" sz="2800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rPr>
              <a:t>H</a:t>
            </a:r>
          </a:p>
        </p:txBody>
      </p:sp>
      <p:sp>
        <p:nvSpPr>
          <p:cNvPr id="17439" name="Line 32"/>
          <p:cNvSpPr>
            <a:spLocks noChangeShapeType="1"/>
          </p:cNvSpPr>
          <p:nvPr/>
        </p:nvSpPr>
        <p:spPr bwMode="auto">
          <a:xfrm>
            <a:off x="7542213" y="1752600"/>
            <a:ext cx="0" cy="23018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sm" len="sm"/>
            <a:tailEnd type="non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fr-FR"/>
          </a:p>
        </p:txBody>
      </p:sp>
      <p:sp>
        <p:nvSpPr>
          <p:cNvPr id="17440" name="Line 33"/>
          <p:cNvSpPr>
            <a:spLocks noChangeShapeType="1"/>
          </p:cNvSpPr>
          <p:nvPr/>
        </p:nvSpPr>
        <p:spPr bwMode="auto">
          <a:xfrm>
            <a:off x="7543800" y="2362200"/>
            <a:ext cx="0" cy="3048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sm" len="sm"/>
            <a:tailEnd type="non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fr-FR"/>
          </a:p>
        </p:txBody>
      </p:sp>
      <p:sp>
        <p:nvSpPr>
          <p:cNvPr id="17441" name="Line 34"/>
          <p:cNvSpPr>
            <a:spLocks noChangeShapeType="1"/>
          </p:cNvSpPr>
          <p:nvPr/>
        </p:nvSpPr>
        <p:spPr bwMode="auto">
          <a:xfrm>
            <a:off x="7696200" y="2209800"/>
            <a:ext cx="304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sm" len="sm"/>
            <a:tailEnd type="non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fr-FR"/>
          </a:p>
        </p:txBody>
      </p:sp>
      <p:sp>
        <p:nvSpPr>
          <p:cNvPr id="108579" name="Rectangle 35"/>
          <p:cNvSpPr>
            <a:spLocks noChangeArrowheads="1"/>
          </p:cNvSpPr>
          <p:nvPr/>
        </p:nvSpPr>
        <p:spPr bwMode="auto">
          <a:xfrm>
            <a:off x="5867400" y="2514600"/>
            <a:ext cx="457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683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8745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655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20000"/>
              </a:spcBef>
              <a:buClr>
                <a:srgbClr val="FFFF00"/>
              </a:buClr>
              <a:buSzPct val="75000"/>
              <a:buFont typeface="Wingdings" panose="05000000000000000000" pitchFamily="2" charset="2"/>
              <a:buNone/>
              <a:defRPr/>
            </a:pPr>
            <a:r>
              <a:rPr lang="fr-FR" altLang="fr-FR" sz="2800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rPr>
              <a:t>H</a:t>
            </a:r>
          </a:p>
        </p:txBody>
      </p:sp>
      <p:sp>
        <p:nvSpPr>
          <p:cNvPr id="17443" name="Line 36"/>
          <p:cNvSpPr>
            <a:spLocks noChangeShapeType="1"/>
          </p:cNvSpPr>
          <p:nvPr/>
        </p:nvSpPr>
        <p:spPr bwMode="auto">
          <a:xfrm>
            <a:off x="6096000" y="2362200"/>
            <a:ext cx="0" cy="3048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sm" len="sm"/>
            <a:tailEnd type="non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fr-FR"/>
          </a:p>
        </p:txBody>
      </p:sp>
      <p:sp>
        <p:nvSpPr>
          <p:cNvPr id="108581" name="Rectangle 37"/>
          <p:cNvSpPr>
            <a:spLocks noChangeArrowheads="1"/>
          </p:cNvSpPr>
          <p:nvPr/>
        </p:nvSpPr>
        <p:spPr bwMode="auto">
          <a:xfrm>
            <a:off x="6629400" y="2514600"/>
            <a:ext cx="457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683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8745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655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20000"/>
              </a:spcBef>
              <a:buClr>
                <a:srgbClr val="FFFF00"/>
              </a:buClr>
              <a:buSzPct val="75000"/>
              <a:buFont typeface="Wingdings" panose="05000000000000000000" pitchFamily="2" charset="2"/>
              <a:buNone/>
              <a:defRPr/>
            </a:pPr>
            <a:r>
              <a:rPr lang="fr-FR" altLang="fr-FR" sz="2800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rPr>
              <a:t>H</a:t>
            </a:r>
          </a:p>
        </p:txBody>
      </p:sp>
      <p:sp>
        <p:nvSpPr>
          <p:cNvPr id="17445" name="Line 38"/>
          <p:cNvSpPr>
            <a:spLocks noChangeShapeType="1"/>
          </p:cNvSpPr>
          <p:nvPr/>
        </p:nvSpPr>
        <p:spPr bwMode="auto">
          <a:xfrm>
            <a:off x="6858000" y="2362200"/>
            <a:ext cx="0" cy="3048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sm" len="sm"/>
            <a:tailEnd type="non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fr-FR"/>
          </a:p>
        </p:txBody>
      </p:sp>
      <p:sp>
        <p:nvSpPr>
          <p:cNvPr id="108602" name="Rectangle 58"/>
          <p:cNvSpPr>
            <a:spLocks noChangeArrowheads="1"/>
          </p:cNvSpPr>
          <p:nvPr/>
        </p:nvSpPr>
        <p:spPr bwMode="auto">
          <a:xfrm>
            <a:off x="1066800" y="4648200"/>
            <a:ext cx="7772400" cy="152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81000" indent="-381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8572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27635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9545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11455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7175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02895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8615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94335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ct val="20000"/>
              </a:spcBef>
              <a:buClr>
                <a:srgbClr val="FFFF00"/>
              </a:buClr>
              <a:buSzPct val="75000"/>
              <a:buFont typeface="Wingdings" panose="05000000000000000000" pitchFamily="2" charset="2"/>
              <a:buNone/>
              <a:defRPr/>
            </a:pPr>
            <a:r>
              <a:rPr lang="fr-FR" altLang="fr-FR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rPr>
              <a:t>Cayley [1875]</a:t>
            </a:r>
          </a:p>
          <a:p>
            <a:pPr eaLnBrk="1" hangingPunct="1">
              <a:lnSpc>
                <a:spcPct val="90000"/>
              </a:lnSpc>
              <a:spcBef>
                <a:spcPct val="20000"/>
              </a:spcBef>
              <a:buClr>
                <a:srgbClr val="FFFF00"/>
              </a:buClr>
              <a:buSzPct val="75000"/>
              <a:buFont typeface="Wingdings" panose="05000000000000000000" pitchFamily="2" charset="2"/>
              <a:buChar char="l"/>
              <a:defRPr/>
            </a:pPr>
            <a:r>
              <a:rPr lang="fr-FR" altLang="fr-FR" i="1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rPr>
              <a:t>Hydrocarbures saturés C</a:t>
            </a:r>
            <a:r>
              <a:rPr lang="fr-FR" altLang="fr-FR" i="1" baseline="-25000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rPr>
              <a:t>n</a:t>
            </a:r>
            <a:r>
              <a:rPr lang="fr-FR" altLang="fr-FR" i="1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rPr>
              <a:t>H</a:t>
            </a:r>
            <a:r>
              <a:rPr lang="fr-FR" altLang="fr-FR" i="1" baseline="-25000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rPr>
              <a:t>2n+2</a:t>
            </a:r>
            <a:r>
              <a:rPr lang="fr-FR" altLang="fr-FR" i="1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rPr>
              <a:t> : arbres…</a:t>
            </a:r>
          </a:p>
          <a:p>
            <a:pPr eaLnBrk="1" hangingPunct="1">
              <a:lnSpc>
                <a:spcPct val="90000"/>
              </a:lnSpc>
              <a:spcBef>
                <a:spcPct val="20000"/>
              </a:spcBef>
              <a:buClr>
                <a:srgbClr val="FFFF00"/>
              </a:buClr>
              <a:buSzPct val="75000"/>
              <a:buFont typeface="Wingdings" panose="05000000000000000000" pitchFamily="2" charset="2"/>
              <a:buChar char="l"/>
              <a:defRPr/>
            </a:pPr>
            <a:r>
              <a:rPr lang="fr-FR" altLang="fr-FR" i="1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rPr>
              <a:t>Énumération de molécules, d’isomères, classifications, etc.</a:t>
            </a:r>
          </a:p>
        </p:txBody>
      </p:sp>
      <p:grpSp>
        <p:nvGrpSpPr>
          <p:cNvPr id="108606" name="Group 62"/>
          <p:cNvGrpSpPr>
            <a:grpSpLocks/>
          </p:cNvGrpSpPr>
          <p:nvPr/>
        </p:nvGrpSpPr>
        <p:grpSpPr bwMode="auto">
          <a:xfrm>
            <a:off x="1066800" y="1295400"/>
            <a:ext cx="7772400" cy="3505200"/>
            <a:chOff x="672" y="1056"/>
            <a:chExt cx="4896" cy="2208"/>
          </a:xfrm>
        </p:grpSpPr>
        <p:grpSp>
          <p:nvGrpSpPr>
            <p:cNvPr id="17448" name="Group 59"/>
            <p:cNvGrpSpPr>
              <a:grpSpLocks/>
            </p:cNvGrpSpPr>
            <p:nvPr/>
          </p:nvGrpSpPr>
          <p:grpSpPr bwMode="auto">
            <a:xfrm>
              <a:off x="1248" y="1056"/>
              <a:ext cx="4032" cy="1104"/>
              <a:chOff x="1248" y="1056"/>
              <a:chExt cx="4032" cy="1104"/>
            </a:xfrm>
          </p:grpSpPr>
          <p:sp>
            <p:nvSpPr>
              <p:cNvPr id="17450" name="Oval 39"/>
              <p:cNvSpPr>
                <a:spLocks noChangeArrowheads="1"/>
              </p:cNvSpPr>
              <p:nvPr/>
            </p:nvSpPr>
            <p:spPr bwMode="auto">
              <a:xfrm>
                <a:off x="1632" y="1488"/>
                <a:ext cx="288" cy="288"/>
              </a:xfrm>
              <a:prstGeom prst="ellipse">
                <a:avLst/>
              </a:prstGeom>
              <a:solidFill>
                <a:srgbClr val="FF0000"/>
              </a:solidFill>
              <a:ln w="57150">
                <a:solidFill>
                  <a:srgbClr val="FF0000"/>
                </a:solidFill>
                <a:round/>
                <a:headEnd type="none" w="sm" len="sm"/>
                <a:tailEnd type="none" w="lg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fr-FR"/>
              </a:p>
            </p:txBody>
          </p:sp>
          <p:sp>
            <p:nvSpPr>
              <p:cNvPr id="17451" name="Oval 40"/>
              <p:cNvSpPr>
                <a:spLocks noChangeArrowheads="1"/>
              </p:cNvSpPr>
              <p:nvPr/>
            </p:nvSpPr>
            <p:spPr bwMode="auto">
              <a:xfrm>
                <a:off x="4608" y="1488"/>
                <a:ext cx="288" cy="288"/>
              </a:xfrm>
              <a:prstGeom prst="ellipse">
                <a:avLst/>
              </a:prstGeom>
              <a:solidFill>
                <a:srgbClr val="FF0000"/>
              </a:solidFill>
              <a:ln w="57150">
                <a:solidFill>
                  <a:srgbClr val="FF0000"/>
                </a:solidFill>
                <a:round/>
                <a:headEnd type="none" w="sm" len="sm"/>
                <a:tailEnd type="none" w="lg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fr-FR"/>
              </a:p>
            </p:txBody>
          </p:sp>
          <p:sp>
            <p:nvSpPr>
              <p:cNvPr id="17452" name="Oval 41"/>
              <p:cNvSpPr>
                <a:spLocks noChangeArrowheads="1"/>
              </p:cNvSpPr>
              <p:nvPr/>
            </p:nvSpPr>
            <p:spPr bwMode="auto">
              <a:xfrm>
                <a:off x="4176" y="1488"/>
                <a:ext cx="288" cy="288"/>
              </a:xfrm>
              <a:prstGeom prst="ellipse">
                <a:avLst/>
              </a:prstGeom>
              <a:solidFill>
                <a:srgbClr val="FF0000"/>
              </a:solidFill>
              <a:ln w="57150">
                <a:solidFill>
                  <a:srgbClr val="FF0000"/>
                </a:solidFill>
                <a:round/>
                <a:headEnd type="none" w="sm" len="sm"/>
                <a:tailEnd type="none" w="lg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fr-FR"/>
              </a:p>
            </p:txBody>
          </p:sp>
          <p:sp>
            <p:nvSpPr>
              <p:cNvPr id="17453" name="Oval 42"/>
              <p:cNvSpPr>
                <a:spLocks noChangeArrowheads="1"/>
              </p:cNvSpPr>
              <p:nvPr/>
            </p:nvSpPr>
            <p:spPr bwMode="auto">
              <a:xfrm>
                <a:off x="3696" y="1488"/>
                <a:ext cx="288" cy="288"/>
              </a:xfrm>
              <a:prstGeom prst="ellipse">
                <a:avLst/>
              </a:prstGeom>
              <a:solidFill>
                <a:srgbClr val="FF0000"/>
              </a:solidFill>
              <a:ln w="57150">
                <a:solidFill>
                  <a:srgbClr val="FF0000"/>
                </a:solidFill>
                <a:round/>
                <a:headEnd type="none" w="sm" len="sm"/>
                <a:tailEnd type="none" w="lg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fr-FR"/>
              </a:p>
            </p:txBody>
          </p:sp>
          <p:sp>
            <p:nvSpPr>
              <p:cNvPr id="17454" name="Oval 43"/>
              <p:cNvSpPr>
                <a:spLocks noChangeArrowheads="1"/>
              </p:cNvSpPr>
              <p:nvPr/>
            </p:nvSpPr>
            <p:spPr bwMode="auto">
              <a:xfrm>
                <a:off x="3264" y="1488"/>
                <a:ext cx="288" cy="288"/>
              </a:xfrm>
              <a:prstGeom prst="ellipse">
                <a:avLst/>
              </a:prstGeom>
              <a:solidFill>
                <a:srgbClr val="FF0000"/>
              </a:solidFill>
              <a:ln w="57150">
                <a:solidFill>
                  <a:srgbClr val="FF0000"/>
                </a:solidFill>
                <a:round/>
                <a:headEnd type="none" w="sm" len="sm"/>
                <a:tailEnd type="none" w="lg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fr-FR"/>
              </a:p>
            </p:txBody>
          </p:sp>
          <p:sp>
            <p:nvSpPr>
              <p:cNvPr id="17455" name="Oval 44"/>
              <p:cNvSpPr>
                <a:spLocks noChangeArrowheads="1"/>
              </p:cNvSpPr>
              <p:nvPr/>
            </p:nvSpPr>
            <p:spPr bwMode="auto">
              <a:xfrm>
                <a:off x="4992" y="1488"/>
                <a:ext cx="288" cy="288"/>
              </a:xfrm>
              <a:prstGeom prst="ellipse">
                <a:avLst/>
              </a:prstGeom>
              <a:solidFill>
                <a:schemeClr val="tx1"/>
              </a:solidFill>
              <a:ln w="57150">
                <a:solidFill>
                  <a:schemeClr val="tx1"/>
                </a:solidFill>
                <a:round/>
                <a:headEnd type="none" w="sm" len="sm"/>
                <a:tailEnd type="none" w="lg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fr-FR"/>
              </a:p>
            </p:txBody>
          </p:sp>
          <p:sp>
            <p:nvSpPr>
              <p:cNvPr id="17456" name="Oval 45"/>
              <p:cNvSpPr>
                <a:spLocks noChangeArrowheads="1"/>
              </p:cNvSpPr>
              <p:nvPr/>
            </p:nvSpPr>
            <p:spPr bwMode="auto">
              <a:xfrm>
                <a:off x="1632" y="1056"/>
                <a:ext cx="288" cy="288"/>
              </a:xfrm>
              <a:prstGeom prst="ellipse">
                <a:avLst/>
              </a:prstGeom>
              <a:solidFill>
                <a:schemeClr val="tx1"/>
              </a:solidFill>
              <a:ln w="57150">
                <a:solidFill>
                  <a:schemeClr val="tx1"/>
                </a:solidFill>
                <a:round/>
                <a:headEnd type="none" w="sm" len="sm"/>
                <a:tailEnd type="none" w="lg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fr-FR"/>
              </a:p>
            </p:txBody>
          </p:sp>
          <p:sp>
            <p:nvSpPr>
              <p:cNvPr id="17457" name="Oval 46"/>
              <p:cNvSpPr>
                <a:spLocks noChangeArrowheads="1"/>
              </p:cNvSpPr>
              <p:nvPr/>
            </p:nvSpPr>
            <p:spPr bwMode="auto">
              <a:xfrm>
                <a:off x="1632" y="1872"/>
                <a:ext cx="288" cy="288"/>
              </a:xfrm>
              <a:prstGeom prst="ellipse">
                <a:avLst/>
              </a:prstGeom>
              <a:solidFill>
                <a:schemeClr val="tx1"/>
              </a:solidFill>
              <a:ln w="57150">
                <a:solidFill>
                  <a:schemeClr val="tx1"/>
                </a:solidFill>
                <a:round/>
                <a:headEnd type="none" w="sm" len="sm"/>
                <a:tailEnd type="none" w="lg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fr-FR"/>
              </a:p>
            </p:txBody>
          </p:sp>
          <p:sp>
            <p:nvSpPr>
              <p:cNvPr id="17458" name="Oval 47"/>
              <p:cNvSpPr>
                <a:spLocks noChangeArrowheads="1"/>
              </p:cNvSpPr>
              <p:nvPr/>
            </p:nvSpPr>
            <p:spPr bwMode="auto">
              <a:xfrm>
                <a:off x="4176" y="1872"/>
                <a:ext cx="288" cy="288"/>
              </a:xfrm>
              <a:prstGeom prst="ellipse">
                <a:avLst/>
              </a:prstGeom>
              <a:solidFill>
                <a:schemeClr val="tx1"/>
              </a:solidFill>
              <a:ln w="57150">
                <a:solidFill>
                  <a:schemeClr val="tx1"/>
                </a:solidFill>
                <a:round/>
                <a:headEnd type="none" w="sm" len="sm"/>
                <a:tailEnd type="none" w="lg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fr-FR"/>
              </a:p>
            </p:txBody>
          </p:sp>
          <p:sp>
            <p:nvSpPr>
              <p:cNvPr id="17459" name="Oval 48"/>
              <p:cNvSpPr>
                <a:spLocks noChangeArrowheads="1"/>
              </p:cNvSpPr>
              <p:nvPr/>
            </p:nvSpPr>
            <p:spPr bwMode="auto">
              <a:xfrm>
                <a:off x="1248" y="1488"/>
                <a:ext cx="288" cy="288"/>
              </a:xfrm>
              <a:prstGeom prst="ellipse">
                <a:avLst/>
              </a:prstGeom>
              <a:solidFill>
                <a:schemeClr val="tx1"/>
              </a:solidFill>
              <a:ln w="57150">
                <a:solidFill>
                  <a:schemeClr val="tx1"/>
                </a:solidFill>
                <a:round/>
                <a:headEnd type="none" w="sm" len="sm"/>
                <a:tailEnd type="none" w="lg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fr-FR"/>
              </a:p>
            </p:txBody>
          </p:sp>
          <p:sp>
            <p:nvSpPr>
              <p:cNvPr id="17460" name="Oval 51"/>
              <p:cNvSpPr>
                <a:spLocks noChangeArrowheads="1"/>
              </p:cNvSpPr>
              <p:nvPr/>
            </p:nvSpPr>
            <p:spPr bwMode="auto">
              <a:xfrm>
                <a:off x="4608" y="1872"/>
                <a:ext cx="288" cy="288"/>
              </a:xfrm>
              <a:prstGeom prst="ellipse">
                <a:avLst/>
              </a:prstGeom>
              <a:solidFill>
                <a:schemeClr val="tx1"/>
              </a:solidFill>
              <a:ln w="57150">
                <a:solidFill>
                  <a:schemeClr val="tx1"/>
                </a:solidFill>
                <a:round/>
                <a:headEnd type="none" w="sm" len="sm"/>
                <a:tailEnd type="none" w="lg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fr-FR"/>
              </a:p>
            </p:txBody>
          </p:sp>
          <p:sp>
            <p:nvSpPr>
              <p:cNvPr id="17461" name="Oval 52"/>
              <p:cNvSpPr>
                <a:spLocks noChangeArrowheads="1"/>
              </p:cNvSpPr>
              <p:nvPr/>
            </p:nvSpPr>
            <p:spPr bwMode="auto">
              <a:xfrm>
                <a:off x="3696" y="1872"/>
                <a:ext cx="288" cy="288"/>
              </a:xfrm>
              <a:prstGeom prst="ellipse">
                <a:avLst/>
              </a:prstGeom>
              <a:solidFill>
                <a:schemeClr val="tx1"/>
              </a:solidFill>
              <a:ln w="57150">
                <a:solidFill>
                  <a:schemeClr val="tx1"/>
                </a:solidFill>
                <a:round/>
                <a:headEnd type="none" w="sm" len="sm"/>
                <a:tailEnd type="none" w="lg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fr-FR"/>
              </a:p>
            </p:txBody>
          </p:sp>
          <p:sp>
            <p:nvSpPr>
              <p:cNvPr id="17462" name="Oval 53"/>
              <p:cNvSpPr>
                <a:spLocks noChangeArrowheads="1"/>
              </p:cNvSpPr>
              <p:nvPr/>
            </p:nvSpPr>
            <p:spPr bwMode="auto">
              <a:xfrm>
                <a:off x="3264" y="1872"/>
                <a:ext cx="288" cy="288"/>
              </a:xfrm>
              <a:prstGeom prst="ellipse">
                <a:avLst/>
              </a:prstGeom>
              <a:solidFill>
                <a:schemeClr val="tx1"/>
              </a:solidFill>
              <a:ln w="57150">
                <a:solidFill>
                  <a:schemeClr val="tx1"/>
                </a:solidFill>
                <a:round/>
                <a:headEnd type="none" w="sm" len="sm"/>
                <a:tailEnd type="none" w="lg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fr-FR"/>
              </a:p>
            </p:txBody>
          </p:sp>
          <p:sp>
            <p:nvSpPr>
              <p:cNvPr id="17463" name="Oval 54"/>
              <p:cNvSpPr>
                <a:spLocks noChangeArrowheads="1"/>
              </p:cNvSpPr>
              <p:nvPr/>
            </p:nvSpPr>
            <p:spPr bwMode="auto">
              <a:xfrm>
                <a:off x="2880" y="1488"/>
                <a:ext cx="288" cy="288"/>
              </a:xfrm>
              <a:prstGeom prst="ellipse">
                <a:avLst/>
              </a:prstGeom>
              <a:solidFill>
                <a:schemeClr val="tx1"/>
              </a:solidFill>
              <a:ln w="57150">
                <a:solidFill>
                  <a:schemeClr val="tx1"/>
                </a:solidFill>
                <a:round/>
                <a:headEnd type="none" w="sm" len="sm"/>
                <a:tailEnd type="none" w="lg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fr-FR"/>
              </a:p>
            </p:txBody>
          </p:sp>
          <p:sp>
            <p:nvSpPr>
              <p:cNvPr id="17464" name="Oval 55"/>
              <p:cNvSpPr>
                <a:spLocks noChangeArrowheads="1"/>
              </p:cNvSpPr>
              <p:nvPr/>
            </p:nvSpPr>
            <p:spPr bwMode="auto">
              <a:xfrm>
                <a:off x="3264" y="1056"/>
                <a:ext cx="288" cy="288"/>
              </a:xfrm>
              <a:prstGeom prst="ellipse">
                <a:avLst/>
              </a:prstGeom>
              <a:solidFill>
                <a:schemeClr val="tx1"/>
              </a:solidFill>
              <a:ln w="57150">
                <a:solidFill>
                  <a:schemeClr val="tx1"/>
                </a:solidFill>
                <a:round/>
                <a:headEnd type="none" w="sm" len="sm"/>
                <a:tailEnd type="none" w="lg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fr-FR"/>
              </a:p>
            </p:txBody>
          </p:sp>
          <p:sp>
            <p:nvSpPr>
              <p:cNvPr id="17465" name="Oval 56"/>
              <p:cNvSpPr>
                <a:spLocks noChangeArrowheads="1"/>
              </p:cNvSpPr>
              <p:nvPr/>
            </p:nvSpPr>
            <p:spPr bwMode="auto">
              <a:xfrm>
                <a:off x="4608" y="1056"/>
                <a:ext cx="288" cy="288"/>
              </a:xfrm>
              <a:prstGeom prst="ellipse">
                <a:avLst/>
              </a:prstGeom>
              <a:solidFill>
                <a:schemeClr val="tx1"/>
              </a:solidFill>
              <a:ln w="57150">
                <a:solidFill>
                  <a:schemeClr val="tx1"/>
                </a:solidFill>
                <a:round/>
                <a:headEnd type="none" w="sm" len="sm"/>
                <a:tailEnd type="none" w="lg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fr-FR"/>
              </a:p>
            </p:txBody>
          </p:sp>
          <p:sp>
            <p:nvSpPr>
              <p:cNvPr id="17466" name="Oval 57"/>
              <p:cNvSpPr>
                <a:spLocks noChangeArrowheads="1"/>
              </p:cNvSpPr>
              <p:nvPr/>
            </p:nvSpPr>
            <p:spPr bwMode="auto">
              <a:xfrm>
                <a:off x="2016" y="1488"/>
                <a:ext cx="288" cy="288"/>
              </a:xfrm>
              <a:prstGeom prst="ellipse">
                <a:avLst/>
              </a:prstGeom>
              <a:solidFill>
                <a:schemeClr val="tx1"/>
              </a:solidFill>
              <a:ln w="57150">
                <a:solidFill>
                  <a:schemeClr val="tx1"/>
                </a:solidFill>
                <a:round/>
                <a:headEnd type="none" w="sm" len="sm"/>
                <a:tailEnd type="none" w="lg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fr-FR"/>
              </a:p>
            </p:txBody>
          </p:sp>
        </p:grpSp>
        <p:sp>
          <p:nvSpPr>
            <p:cNvPr id="108604" name="Rectangle 60"/>
            <p:cNvSpPr>
              <a:spLocks noChangeArrowheads="1"/>
            </p:cNvSpPr>
            <p:nvPr/>
          </p:nvSpPr>
          <p:spPr bwMode="auto">
            <a:xfrm>
              <a:off x="672" y="2640"/>
              <a:ext cx="4896" cy="62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683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8745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655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20000"/>
                </a:spcBef>
                <a:buClr>
                  <a:srgbClr val="FFFF00"/>
                </a:buClr>
                <a:buSzPct val="75000"/>
                <a:buFont typeface="Wingdings" panose="05000000000000000000" pitchFamily="2" charset="2"/>
                <a:buNone/>
                <a:defRPr/>
              </a:pPr>
              <a:r>
                <a:rPr lang="fr-FR" altLang="fr-FR" sz="2000" smtClean="0"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panose="020B0604020202020204" pitchFamily="34" charset="0"/>
                </a:rPr>
                <a:t>Graphes (multigraphes) avec contraintes sur les degrés des sommets selon le type de sommet…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8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8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8602" grpId="0" autoUpdateAnimBg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Line 2"/>
          <p:cNvSpPr>
            <a:spLocks noChangeShapeType="1"/>
          </p:cNvSpPr>
          <p:nvPr/>
        </p:nvSpPr>
        <p:spPr bwMode="auto">
          <a:xfrm flipV="1">
            <a:off x="1295400" y="1752600"/>
            <a:ext cx="989013" cy="1371600"/>
          </a:xfrm>
          <a:prstGeom prst="line">
            <a:avLst/>
          </a:prstGeom>
          <a:noFill/>
          <a:ln w="38100">
            <a:solidFill>
              <a:srgbClr val="FFFF00"/>
            </a:solidFill>
            <a:round/>
            <a:headEnd type="none" w="sm" len="sm"/>
            <a:tailEnd type="non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fr-FR"/>
          </a:p>
        </p:txBody>
      </p:sp>
      <p:sp>
        <p:nvSpPr>
          <p:cNvPr id="18435" name="Line 3"/>
          <p:cNvSpPr>
            <a:spLocks noChangeShapeType="1"/>
          </p:cNvSpPr>
          <p:nvPr/>
        </p:nvSpPr>
        <p:spPr bwMode="auto">
          <a:xfrm>
            <a:off x="2286000" y="1752600"/>
            <a:ext cx="914400" cy="1371600"/>
          </a:xfrm>
          <a:prstGeom prst="line">
            <a:avLst/>
          </a:prstGeom>
          <a:noFill/>
          <a:ln w="38100">
            <a:solidFill>
              <a:srgbClr val="FFFF00"/>
            </a:solidFill>
            <a:round/>
            <a:headEnd type="none" w="sm" len="sm"/>
            <a:tailEnd type="non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fr-FR"/>
          </a:p>
        </p:txBody>
      </p:sp>
      <p:sp>
        <p:nvSpPr>
          <p:cNvPr id="18436" name="Line 4"/>
          <p:cNvSpPr>
            <a:spLocks noChangeShapeType="1"/>
          </p:cNvSpPr>
          <p:nvPr/>
        </p:nvSpPr>
        <p:spPr bwMode="auto">
          <a:xfrm flipH="1">
            <a:off x="1295400" y="3124200"/>
            <a:ext cx="1905000" cy="0"/>
          </a:xfrm>
          <a:prstGeom prst="line">
            <a:avLst/>
          </a:prstGeom>
          <a:noFill/>
          <a:ln w="38100">
            <a:solidFill>
              <a:srgbClr val="FFFF00"/>
            </a:solidFill>
            <a:round/>
            <a:headEnd type="none" w="sm" len="sm"/>
            <a:tailEnd type="non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fr-FR"/>
          </a:p>
        </p:txBody>
      </p:sp>
      <p:sp>
        <p:nvSpPr>
          <p:cNvPr id="109574" name="Rectangle 6"/>
          <p:cNvSpPr>
            <a:spLocks noGrp="1" noChangeArrowheads="1"/>
          </p:cNvSpPr>
          <p:nvPr>
            <p:ph idx="1"/>
          </p:nvPr>
        </p:nvSpPr>
        <p:spPr>
          <a:xfrm>
            <a:off x="1066800" y="4953000"/>
            <a:ext cx="7772400" cy="990600"/>
          </a:xfrm>
        </p:spPr>
        <p:txBody>
          <a:bodyPr/>
          <a:lstStyle/>
          <a:p>
            <a:pPr marL="0" indent="0" eaLnBrk="1" hangingPunct="1">
              <a:buFont typeface="Wingdings" panose="05000000000000000000" pitchFamily="2" charset="2"/>
              <a:buNone/>
              <a:defRPr/>
            </a:pPr>
            <a:r>
              <a:rPr lang="fr-FR" altLang="fr-FR" sz="2800" i="1" smtClean="0"/>
              <a:t>Notions de « clans » (employés, nations, politiciens, etc.), algorithmes de découpage</a:t>
            </a:r>
          </a:p>
        </p:txBody>
      </p:sp>
      <p:sp>
        <p:nvSpPr>
          <p:cNvPr id="18437" name="Rectangle 5"/>
          <p:cNvSpPr>
            <a:spLocks noGrp="1" noChangeArrowheads="1"/>
          </p:cNvSpPr>
          <p:nvPr>
            <p:ph type="title"/>
          </p:nvPr>
        </p:nvSpPr>
        <p:spPr>
          <a:xfrm>
            <a:off x="1066800" y="381000"/>
            <a:ext cx="7772400" cy="914400"/>
          </a:xfrm>
        </p:spPr>
        <p:txBody>
          <a:bodyPr/>
          <a:lstStyle/>
          <a:p>
            <a:pPr eaLnBrk="1" hangingPunct="1"/>
            <a:r>
              <a:rPr lang="fr-FR" altLang="fr-FR" smtClean="0"/>
              <a:t>Graphes signés (sociogrammes)</a:t>
            </a:r>
          </a:p>
        </p:txBody>
      </p:sp>
      <p:sp>
        <p:nvSpPr>
          <p:cNvPr id="18439" name="Oval 7"/>
          <p:cNvSpPr>
            <a:spLocks noChangeArrowheads="1"/>
          </p:cNvSpPr>
          <p:nvPr/>
        </p:nvSpPr>
        <p:spPr bwMode="auto">
          <a:xfrm>
            <a:off x="2133600" y="1600200"/>
            <a:ext cx="304800" cy="304800"/>
          </a:xfrm>
          <a:prstGeom prst="ellipse">
            <a:avLst/>
          </a:prstGeom>
          <a:solidFill>
            <a:schemeClr val="tx2"/>
          </a:solidFill>
          <a:ln w="38100">
            <a:solidFill>
              <a:schemeClr val="tx2"/>
            </a:solidFill>
            <a:round/>
            <a:headEnd type="none" w="sm" len="sm"/>
            <a:tailEnd type="none" w="lg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fr-FR"/>
          </a:p>
        </p:txBody>
      </p:sp>
      <p:sp>
        <p:nvSpPr>
          <p:cNvPr id="18440" name="Oval 8"/>
          <p:cNvSpPr>
            <a:spLocks noChangeArrowheads="1"/>
          </p:cNvSpPr>
          <p:nvPr/>
        </p:nvSpPr>
        <p:spPr bwMode="auto">
          <a:xfrm>
            <a:off x="1143000" y="2971800"/>
            <a:ext cx="304800" cy="304800"/>
          </a:xfrm>
          <a:prstGeom prst="ellipse">
            <a:avLst/>
          </a:prstGeom>
          <a:solidFill>
            <a:schemeClr val="tx2"/>
          </a:solidFill>
          <a:ln w="38100">
            <a:solidFill>
              <a:schemeClr val="tx2"/>
            </a:solidFill>
            <a:round/>
            <a:headEnd type="none" w="sm" len="sm"/>
            <a:tailEnd type="none" w="lg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fr-FR"/>
          </a:p>
        </p:txBody>
      </p:sp>
      <p:sp>
        <p:nvSpPr>
          <p:cNvPr id="18441" name="Oval 9"/>
          <p:cNvSpPr>
            <a:spLocks noChangeArrowheads="1"/>
          </p:cNvSpPr>
          <p:nvPr/>
        </p:nvSpPr>
        <p:spPr bwMode="auto">
          <a:xfrm>
            <a:off x="3048000" y="2971800"/>
            <a:ext cx="304800" cy="304800"/>
          </a:xfrm>
          <a:prstGeom prst="ellipse">
            <a:avLst/>
          </a:prstGeom>
          <a:solidFill>
            <a:schemeClr val="tx2"/>
          </a:solidFill>
          <a:ln w="38100">
            <a:solidFill>
              <a:schemeClr val="tx2"/>
            </a:solidFill>
            <a:round/>
            <a:headEnd type="none" w="sm" len="sm"/>
            <a:tailEnd type="none" w="lg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fr-FR"/>
          </a:p>
        </p:txBody>
      </p:sp>
      <p:sp>
        <p:nvSpPr>
          <p:cNvPr id="18442" name="Rectangle 10"/>
          <p:cNvSpPr>
            <a:spLocks noChangeArrowheads="1"/>
          </p:cNvSpPr>
          <p:nvPr/>
        </p:nvSpPr>
        <p:spPr bwMode="auto">
          <a:xfrm>
            <a:off x="1219200" y="1905000"/>
            <a:ext cx="685800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fr-FR" altLang="fr-FR" sz="6000" b="1">
                <a:latin typeface="Arial" panose="020B0604020202020204" pitchFamily="34" charset="0"/>
              </a:rPr>
              <a:t>+</a:t>
            </a:r>
          </a:p>
        </p:txBody>
      </p:sp>
      <p:sp>
        <p:nvSpPr>
          <p:cNvPr id="18443" name="Rectangle 11"/>
          <p:cNvSpPr>
            <a:spLocks noChangeArrowheads="1"/>
          </p:cNvSpPr>
          <p:nvPr/>
        </p:nvSpPr>
        <p:spPr bwMode="auto">
          <a:xfrm>
            <a:off x="2667000" y="1905000"/>
            <a:ext cx="685800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fr-FR" altLang="fr-FR" sz="6000" b="1">
                <a:latin typeface="Arial" panose="020B0604020202020204" pitchFamily="34" charset="0"/>
              </a:rPr>
              <a:t>+</a:t>
            </a:r>
          </a:p>
        </p:txBody>
      </p:sp>
      <p:sp>
        <p:nvSpPr>
          <p:cNvPr id="18444" name="Rectangle 12"/>
          <p:cNvSpPr>
            <a:spLocks noChangeArrowheads="1"/>
          </p:cNvSpPr>
          <p:nvPr/>
        </p:nvSpPr>
        <p:spPr bwMode="auto">
          <a:xfrm>
            <a:off x="2057400" y="3048000"/>
            <a:ext cx="685800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fr-FR" altLang="fr-FR" sz="6000" b="1">
                <a:latin typeface="Arial" panose="020B0604020202020204" pitchFamily="34" charset="0"/>
              </a:rPr>
              <a:t>+</a:t>
            </a:r>
          </a:p>
        </p:txBody>
      </p:sp>
      <p:sp>
        <p:nvSpPr>
          <p:cNvPr id="18445" name="Line 13"/>
          <p:cNvSpPr>
            <a:spLocks noChangeShapeType="1"/>
          </p:cNvSpPr>
          <p:nvPr/>
        </p:nvSpPr>
        <p:spPr bwMode="auto">
          <a:xfrm flipV="1">
            <a:off x="4038600" y="1752600"/>
            <a:ext cx="989013" cy="1371600"/>
          </a:xfrm>
          <a:prstGeom prst="line">
            <a:avLst/>
          </a:prstGeom>
          <a:noFill/>
          <a:ln w="38100">
            <a:solidFill>
              <a:srgbClr val="FFFF00"/>
            </a:solidFill>
            <a:round/>
            <a:headEnd type="none" w="sm" len="sm"/>
            <a:tailEnd type="non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fr-FR"/>
          </a:p>
        </p:txBody>
      </p:sp>
      <p:sp>
        <p:nvSpPr>
          <p:cNvPr id="18446" name="Line 14"/>
          <p:cNvSpPr>
            <a:spLocks noChangeShapeType="1"/>
          </p:cNvSpPr>
          <p:nvPr/>
        </p:nvSpPr>
        <p:spPr bwMode="auto">
          <a:xfrm>
            <a:off x="5029200" y="1752600"/>
            <a:ext cx="914400" cy="1371600"/>
          </a:xfrm>
          <a:prstGeom prst="line">
            <a:avLst/>
          </a:prstGeom>
          <a:noFill/>
          <a:ln w="38100">
            <a:solidFill>
              <a:srgbClr val="FFFF00"/>
            </a:solidFill>
            <a:round/>
            <a:headEnd type="none" w="sm" len="sm"/>
            <a:tailEnd type="non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fr-FR"/>
          </a:p>
        </p:txBody>
      </p:sp>
      <p:sp>
        <p:nvSpPr>
          <p:cNvPr id="18447" name="Line 15"/>
          <p:cNvSpPr>
            <a:spLocks noChangeShapeType="1"/>
          </p:cNvSpPr>
          <p:nvPr/>
        </p:nvSpPr>
        <p:spPr bwMode="auto">
          <a:xfrm flipH="1">
            <a:off x="4038600" y="3124200"/>
            <a:ext cx="1905000" cy="0"/>
          </a:xfrm>
          <a:prstGeom prst="line">
            <a:avLst/>
          </a:prstGeom>
          <a:noFill/>
          <a:ln w="38100">
            <a:solidFill>
              <a:srgbClr val="FFFF00"/>
            </a:solidFill>
            <a:round/>
            <a:headEnd type="none" w="sm" len="sm"/>
            <a:tailEnd type="non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fr-FR"/>
          </a:p>
        </p:txBody>
      </p:sp>
      <p:sp>
        <p:nvSpPr>
          <p:cNvPr id="18448" name="Oval 16"/>
          <p:cNvSpPr>
            <a:spLocks noChangeArrowheads="1"/>
          </p:cNvSpPr>
          <p:nvPr/>
        </p:nvSpPr>
        <p:spPr bwMode="auto">
          <a:xfrm>
            <a:off x="4876800" y="1600200"/>
            <a:ext cx="304800" cy="304800"/>
          </a:xfrm>
          <a:prstGeom prst="ellipse">
            <a:avLst/>
          </a:prstGeom>
          <a:solidFill>
            <a:schemeClr val="tx2"/>
          </a:solidFill>
          <a:ln w="38100">
            <a:solidFill>
              <a:schemeClr val="tx2"/>
            </a:solidFill>
            <a:round/>
            <a:headEnd type="none" w="sm" len="sm"/>
            <a:tailEnd type="none" w="lg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fr-FR"/>
          </a:p>
        </p:txBody>
      </p:sp>
      <p:sp>
        <p:nvSpPr>
          <p:cNvPr id="18449" name="Oval 17"/>
          <p:cNvSpPr>
            <a:spLocks noChangeArrowheads="1"/>
          </p:cNvSpPr>
          <p:nvPr/>
        </p:nvSpPr>
        <p:spPr bwMode="auto">
          <a:xfrm>
            <a:off x="3886200" y="2971800"/>
            <a:ext cx="304800" cy="304800"/>
          </a:xfrm>
          <a:prstGeom prst="ellipse">
            <a:avLst/>
          </a:prstGeom>
          <a:solidFill>
            <a:schemeClr val="tx2"/>
          </a:solidFill>
          <a:ln w="38100">
            <a:solidFill>
              <a:schemeClr val="tx2"/>
            </a:solidFill>
            <a:round/>
            <a:headEnd type="none" w="sm" len="sm"/>
            <a:tailEnd type="none" w="lg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fr-FR"/>
          </a:p>
        </p:txBody>
      </p:sp>
      <p:sp>
        <p:nvSpPr>
          <p:cNvPr id="18450" name="Oval 18"/>
          <p:cNvSpPr>
            <a:spLocks noChangeArrowheads="1"/>
          </p:cNvSpPr>
          <p:nvPr/>
        </p:nvSpPr>
        <p:spPr bwMode="auto">
          <a:xfrm>
            <a:off x="5791200" y="2971800"/>
            <a:ext cx="304800" cy="304800"/>
          </a:xfrm>
          <a:prstGeom prst="ellipse">
            <a:avLst/>
          </a:prstGeom>
          <a:solidFill>
            <a:schemeClr val="tx2"/>
          </a:solidFill>
          <a:ln w="38100">
            <a:solidFill>
              <a:schemeClr val="tx2"/>
            </a:solidFill>
            <a:round/>
            <a:headEnd type="none" w="sm" len="sm"/>
            <a:tailEnd type="none" w="lg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fr-FR"/>
          </a:p>
        </p:txBody>
      </p:sp>
      <p:sp>
        <p:nvSpPr>
          <p:cNvPr id="18451" name="Rectangle 19"/>
          <p:cNvSpPr>
            <a:spLocks noChangeArrowheads="1"/>
          </p:cNvSpPr>
          <p:nvPr/>
        </p:nvSpPr>
        <p:spPr bwMode="auto">
          <a:xfrm>
            <a:off x="3962400" y="1905000"/>
            <a:ext cx="685800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fr-FR" altLang="fr-FR" sz="6000" b="1">
                <a:latin typeface="Arial" panose="020B0604020202020204" pitchFamily="34" charset="0"/>
              </a:rPr>
              <a:t>+</a:t>
            </a:r>
          </a:p>
        </p:txBody>
      </p:sp>
      <p:sp>
        <p:nvSpPr>
          <p:cNvPr id="18452" name="Rectangle 20"/>
          <p:cNvSpPr>
            <a:spLocks noChangeArrowheads="1"/>
          </p:cNvSpPr>
          <p:nvPr/>
        </p:nvSpPr>
        <p:spPr bwMode="auto">
          <a:xfrm>
            <a:off x="5410200" y="1905000"/>
            <a:ext cx="685800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fr-FR" altLang="fr-FR" sz="6000" b="1">
                <a:latin typeface="Arial" panose="020B0604020202020204" pitchFamily="34" charset="0"/>
              </a:rPr>
              <a:t>+</a:t>
            </a:r>
          </a:p>
        </p:txBody>
      </p:sp>
      <p:sp>
        <p:nvSpPr>
          <p:cNvPr id="18453" name="Rectangle 21"/>
          <p:cNvSpPr>
            <a:spLocks noChangeArrowheads="1"/>
          </p:cNvSpPr>
          <p:nvPr/>
        </p:nvSpPr>
        <p:spPr bwMode="auto">
          <a:xfrm>
            <a:off x="4800600" y="2971800"/>
            <a:ext cx="685800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fr-FR" altLang="fr-FR" sz="6000" b="1">
                <a:latin typeface="Arial" panose="020B0604020202020204" pitchFamily="34" charset="0"/>
              </a:rPr>
              <a:t>-</a:t>
            </a:r>
          </a:p>
        </p:txBody>
      </p:sp>
      <p:sp>
        <p:nvSpPr>
          <p:cNvPr id="18454" name="Line 22"/>
          <p:cNvSpPr>
            <a:spLocks noChangeShapeType="1"/>
          </p:cNvSpPr>
          <p:nvPr/>
        </p:nvSpPr>
        <p:spPr bwMode="auto">
          <a:xfrm flipV="1">
            <a:off x="6705600" y="1752600"/>
            <a:ext cx="989013" cy="1371600"/>
          </a:xfrm>
          <a:prstGeom prst="line">
            <a:avLst/>
          </a:prstGeom>
          <a:noFill/>
          <a:ln w="38100">
            <a:solidFill>
              <a:srgbClr val="FFFF00"/>
            </a:solidFill>
            <a:round/>
            <a:headEnd type="none" w="sm" len="sm"/>
            <a:tailEnd type="non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fr-FR"/>
          </a:p>
        </p:txBody>
      </p:sp>
      <p:sp>
        <p:nvSpPr>
          <p:cNvPr id="18455" name="Line 23"/>
          <p:cNvSpPr>
            <a:spLocks noChangeShapeType="1"/>
          </p:cNvSpPr>
          <p:nvPr/>
        </p:nvSpPr>
        <p:spPr bwMode="auto">
          <a:xfrm>
            <a:off x="7696200" y="1752600"/>
            <a:ext cx="914400" cy="1371600"/>
          </a:xfrm>
          <a:prstGeom prst="line">
            <a:avLst/>
          </a:prstGeom>
          <a:noFill/>
          <a:ln w="38100">
            <a:solidFill>
              <a:srgbClr val="FFFF00"/>
            </a:solidFill>
            <a:round/>
            <a:headEnd type="none" w="sm" len="sm"/>
            <a:tailEnd type="non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fr-FR"/>
          </a:p>
        </p:txBody>
      </p:sp>
      <p:sp>
        <p:nvSpPr>
          <p:cNvPr id="18456" name="Line 24"/>
          <p:cNvSpPr>
            <a:spLocks noChangeShapeType="1"/>
          </p:cNvSpPr>
          <p:nvPr/>
        </p:nvSpPr>
        <p:spPr bwMode="auto">
          <a:xfrm flipH="1">
            <a:off x="6705600" y="3124200"/>
            <a:ext cx="1905000" cy="0"/>
          </a:xfrm>
          <a:prstGeom prst="line">
            <a:avLst/>
          </a:prstGeom>
          <a:noFill/>
          <a:ln w="38100">
            <a:solidFill>
              <a:srgbClr val="FFFF00"/>
            </a:solidFill>
            <a:round/>
            <a:headEnd type="none" w="sm" len="sm"/>
            <a:tailEnd type="non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fr-FR"/>
          </a:p>
        </p:txBody>
      </p:sp>
      <p:sp>
        <p:nvSpPr>
          <p:cNvPr id="18457" name="Oval 25"/>
          <p:cNvSpPr>
            <a:spLocks noChangeArrowheads="1"/>
          </p:cNvSpPr>
          <p:nvPr/>
        </p:nvSpPr>
        <p:spPr bwMode="auto">
          <a:xfrm>
            <a:off x="7543800" y="1600200"/>
            <a:ext cx="304800" cy="304800"/>
          </a:xfrm>
          <a:prstGeom prst="ellipse">
            <a:avLst/>
          </a:prstGeom>
          <a:solidFill>
            <a:schemeClr val="tx2"/>
          </a:solidFill>
          <a:ln w="38100">
            <a:solidFill>
              <a:schemeClr val="tx2"/>
            </a:solidFill>
            <a:round/>
            <a:headEnd type="none" w="sm" len="sm"/>
            <a:tailEnd type="none" w="lg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fr-FR"/>
          </a:p>
        </p:txBody>
      </p:sp>
      <p:sp>
        <p:nvSpPr>
          <p:cNvPr id="18458" name="Oval 26"/>
          <p:cNvSpPr>
            <a:spLocks noChangeArrowheads="1"/>
          </p:cNvSpPr>
          <p:nvPr/>
        </p:nvSpPr>
        <p:spPr bwMode="auto">
          <a:xfrm>
            <a:off x="6553200" y="2971800"/>
            <a:ext cx="304800" cy="304800"/>
          </a:xfrm>
          <a:prstGeom prst="ellipse">
            <a:avLst/>
          </a:prstGeom>
          <a:solidFill>
            <a:schemeClr val="tx2"/>
          </a:solidFill>
          <a:ln w="38100">
            <a:solidFill>
              <a:schemeClr val="tx2"/>
            </a:solidFill>
            <a:round/>
            <a:headEnd type="none" w="sm" len="sm"/>
            <a:tailEnd type="none" w="lg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fr-FR"/>
          </a:p>
        </p:txBody>
      </p:sp>
      <p:sp>
        <p:nvSpPr>
          <p:cNvPr id="18459" name="Oval 27"/>
          <p:cNvSpPr>
            <a:spLocks noChangeArrowheads="1"/>
          </p:cNvSpPr>
          <p:nvPr/>
        </p:nvSpPr>
        <p:spPr bwMode="auto">
          <a:xfrm>
            <a:off x="8458200" y="2971800"/>
            <a:ext cx="304800" cy="304800"/>
          </a:xfrm>
          <a:prstGeom prst="ellipse">
            <a:avLst/>
          </a:prstGeom>
          <a:solidFill>
            <a:schemeClr val="tx2"/>
          </a:solidFill>
          <a:ln w="38100">
            <a:solidFill>
              <a:schemeClr val="tx2"/>
            </a:solidFill>
            <a:round/>
            <a:headEnd type="none" w="sm" len="sm"/>
            <a:tailEnd type="none" w="lg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fr-FR"/>
          </a:p>
        </p:txBody>
      </p:sp>
      <p:sp>
        <p:nvSpPr>
          <p:cNvPr id="18460" name="Rectangle 28"/>
          <p:cNvSpPr>
            <a:spLocks noChangeArrowheads="1"/>
          </p:cNvSpPr>
          <p:nvPr/>
        </p:nvSpPr>
        <p:spPr bwMode="auto">
          <a:xfrm>
            <a:off x="6629400" y="1905000"/>
            <a:ext cx="685800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fr-FR" altLang="fr-FR" sz="6000" b="1">
                <a:latin typeface="Arial" panose="020B0604020202020204" pitchFamily="34" charset="0"/>
              </a:rPr>
              <a:t>-</a:t>
            </a:r>
          </a:p>
        </p:txBody>
      </p:sp>
      <p:sp>
        <p:nvSpPr>
          <p:cNvPr id="18461" name="Rectangle 29"/>
          <p:cNvSpPr>
            <a:spLocks noChangeArrowheads="1"/>
          </p:cNvSpPr>
          <p:nvPr/>
        </p:nvSpPr>
        <p:spPr bwMode="auto">
          <a:xfrm>
            <a:off x="8229600" y="1905000"/>
            <a:ext cx="685800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fr-FR" altLang="fr-FR" sz="6000" b="1">
                <a:latin typeface="Arial" panose="020B0604020202020204" pitchFamily="34" charset="0"/>
              </a:rPr>
              <a:t>-</a:t>
            </a:r>
          </a:p>
        </p:txBody>
      </p:sp>
      <p:sp>
        <p:nvSpPr>
          <p:cNvPr id="18462" name="Rectangle 30"/>
          <p:cNvSpPr>
            <a:spLocks noChangeArrowheads="1"/>
          </p:cNvSpPr>
          <p:nvPr/>
        </p:nvSpPr>
        <p:spPr bwMode="auto">
          <a:xfrm>
            <a:off x="7467600" y="3048000"/>
            <a:ext cx="685800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fr-FR" altLang="fr-FR" sz="6000" b="1">
                <a:latin typeface="Arial" panose="020B0604020202020204" pitchFamily="34" charset="0"/>
              </a:rPr>
              <a:t>+</a:t>
            </a:r>
          </a:p>
        </p:txBody>
      </p:sp>
      <p:sp>
        <p:nvSpPr>
          <p:cNvPr id="109599" name="Rectangle 31"/>
          <p:cNvSpPr>
            <a:spLocks noChangeArrowheads="1"/>
          </p:cNvSpPr>
          <p:nvPr/>
        </p:nvSpPr>
        <p:spPr bwMode="auto">
          <a:xfrm>
            <a:off x="1143000" y="3886200"/>
            <a:ext cx="7772400" cy="990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683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8745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655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ct val="20000"/>
              </a:spcBef>
              <a:buClr>
                <a:srgbClr val="FFFF00"/>
              </a:buClr>
              <a:buSzPct val="75000"/>
              <a:buFont typeface="Wingdings" panose="05000000000000000000" pitchFamily="2" charset="2"/>
              <a:buNone/>
              <a:defRPr/>
            </a:pPr>
            <a:r>
              <a:rPr lang="fr-FR" altLang="fr-FR" sz="280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rPr>
              <a:t>Relation aimer / détester entre employés…</a:t>
            </a:r>
          </a:p>
          <a:p>
            <a:pPr eaLnBrk="1" hangingPunct="1">
              <a:lnSpc>
                <a:spcPct val="90000"/>
              </a:lnSpc>
              <a:spcBef>
                <a:spcPct val="20000"/>
              </a:spcBef>
              <a:buClr>
                <a:srgbClr val="FFFF00"/>
              </a:buClr>
              <a:buSzPct val="75000"/>
              <a:buFont typeface="Wingdings" panose="05000000000000000000" pitchFamily="2" charset="2"/>
              <a:buNone/>
              <a:defRPr/>
            </a:pPr>
            <a:r>
              <a:rPr lang="fr-FR" altLang="fr-FR" sz="280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rPr>
              <a:t>Configurations équilibrées (A,B) ou non (C)</a:t>
            </a:r>
          </a:p>
        </p:txBody>
      </p:sp>
      <p:sp>
        <p:nvSpPr>
          <p:cNvPr id="18464" name="Rectangle 32"/>
          <p:cNvSpPr>
            <a:spLocks noChangeArrowheads="1"/>
          </p:cNvSpPr>
          <p:nvPr/>
        </p:nvSpPr>
        <p:spPr bwMode="auto">
          <a:xfrm>
            <a:off x="2057400" y="2438400"/>
            <a:ext cx="381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fr-FR" altLang="fr-FR" sz="2800" b="1">
                <a:solidFill>
                  <a:srgbClr val="FFFF00"/>
                </a:solidFill>
                <a:latin typeface="Arial" panose="020B0604020202020204" pitchFamily="34" charset="0"/>
              </a:rPr>
              <a:t>A</a:t>
            </a:r>
          </a:p>
        </p:txBody>
      </p:sp>
      <p:sp>
        <p:nvSpPr>
          <p:cNvPr id="18465" name="Rectangle 33"/>
          <p:cNvSpPr>
            <a:spLocks noChangeArrowheads="1"/>
          </p:cNvSpPr>
          <p:nvPr/>
        </p:nvSpPr>
        <p:spPr bwMode="auto">
          <a:xfrm>
            <a:off x="7467600" y="2438400"/>
            <a:ext cx="381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fr-FR" altLang="fr-FR" sz="2800" b="1">
                <a:solidFill>
                  <a:srgbClr val="FFFF00"/>
                </a:solidFill>
                <a:latin typeface="Arial" panose="020B0604020202020204" pitchFamily="34" charset="0"/>
              </a:rPr>
              <a:t>C</a:t>
            </a:r>
          </a:p>
        </p:txBody>
      </p:sp>
      <p:sp>
        <p:nvSpPr>
          <p:cNvPr id="18466" name="Rectangle 34"/>
          <p:cNvSpPr>
            <a:spLocks noChangeArrowheads="1"/>
          </p:cNvSpPr>
          <p:nvPr/>
        </p:nvSpPr>
        <p:spPr bwMode="auto">
          <a:xfrm>
            <a:off x="4876800" y="2438400"/>
            <a:ext cx="381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fr-FR" altLang="fr-FR" sz="2800" b="1">
                <a:solidFill>
                  <a:srgbClr val="FFFF00"/>
                </a:solidFill>
                <a:latin typeface="Arial" panose="020B0604020202020204" pitchFamily="34" charset="0"/>
              </a:rPr>
              <a:t>B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95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9574" grpId="0" build="p" autoUpdateAnimBg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8" name="Rectangle 6"/>
          <p:cNvSpPr>
            <a:spLocks noGrp="1" noChangeArrowheads="1"/>
          </p:cNvSpPr>
          <p:nvPr>
            <p:ph idx="1"/>
          </p:nvPr>
        </p:nvSpPr>
        <p:spPr>
          <a:xfrm>
            <a:off x="1066800" y="3581400"/>
            <a:ext cx="2362200" cy="609600"/>
          </a:xfrm>
        </p:spPr>
        <p:txBody>
          <a:bodyPr/>
          <a:lstStyle/>
          <a:p>
            <a:pPr marL="0" indent="0" eaLnBrk="1" hangingPunct="1">
              <a:buFont typeface="Wingdings" panose="05000000000000000000" pitchFamily="2" charset="2"/>
              <a:buNone/>
              <a:defRPr/>
            </a:pPr>
            <a:r>
              <a:rPr lang="fr-FR" altLang="fr-FR" sz="2800" i="1" smtClean="0"/>
              <a:t>chaîne ADN</a:t>
            </a:r>
          </a:p>
        </p:txBody>
      </p:sp>
      <p:sp>
        <p:nvSpPr>
          <p:cNvPr id="20482" name="Rectangle 5"/>
          <p:cNvSpPr>
            <a:spLocks noGrp="1" noChangeArrowheads="1"/>
          </p:cNvSpPr>
          <p:nvPr>
            <p:ph type="title"/>
          </p:nvPr>
        </p:nvSpPr>
        <p:spPr>
          <a:xfrm>
            <a:off x="1066800" y="381000"/>
            <a:ext cx="7772400" cy="914400"/>
          </a:xfrm>
        </p:spPr>
        <p:txBody>
          <a:bodyPr/>
          <a:lstStyle/>
          <a:p>
            <a:pPr eaLnBrk="1" hangingPunct="1"/>
            <a:r>
              <a:rPr lang="fr-FR" altLang="fr-FR" smtClean="0"/>
              <a:t>Décodage de chaînes d’ADN</a:t>
            </a:r>
          </a:p>
        </p:txBody>
      </p:sp>
      <p:sp>
        <p:nvSpPr>
          <p:cNvPr id="125983" name="Rectangle 31"/>
          <p:cNvSpPr>
            <a:spLocks noChangeArrowheads="1"/>
          </p:cNvSpPr>
          <p:nvPr/>
        </p:nvSpPr>
        <p:spPr bwMode="auto">
          <a:xfrm>
            <a:off x="1143000" y="1447800"/>
            <a:ext cx="7772400" cy="990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683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8745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655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ct val="20000"/>
              </a:spcBef>
              <a:buClr>
                <a:srgbClr val="FFFF00"/>
              </a:buClr>
              <a:buSzPct val="75000"/>
              <a:buFont typeface="Wingdings" panose="05000000000000000000" pitchFamily="2" charset="2"/>
              <a:buNone/>
              <a:defRPr/>
            </a:pPr>
            <a:r>
              <a:rPr lang="fr-FR" altLang="fr-FR" sz="2800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rPr>
              <a:t>Chaîne d’ADN = séquence de nucléotides A,C,G,T : Adénine, Cytosine, Guanine, Thymine</a:t>
            </a:r>
          </a:p>
        </p:txBody>
      </p:sp>
      <p:sp>
        <p:nvSpPr>
          <p:cNvPr id="125987" name="Rectangle 35"/>
          <p:cNvSpPr>
            <a:spLocks noChangeArrowheads="1"/>
          </p:cNvSpPr>
          <p:nvPr/>
        </p:nvSpPr>
        <p:spPr bwMode="auto">
          <a:xfrm>
            <a:off x="1676400" y="2667000"/>
            <a:ext cx="6248400" cy="533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683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8745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655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ct val="20000"/>
              </a:spcBef>
              <a:buClr>
                <a:srgbClr val="FFFF00"/>
              </a:buClr>
              <a:buSzPct val="75000"/>
              <a:buFont typeface="Wingdings" panose="05000000000000000000" pitchFamily="2" charset="2"/>
              <a:buNone/>
              <a:defRPr/>
            </a:pPr>
            <a:r>
              <a:rPr lang="fr-FR" altLang="fr-FR" sz="2800" b="1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rPr>
              <a:t>Séquençage par « hybridation »</a:t>
            </a:r>
          </a:p>
        </p:txBody>
      </p:sp>
      <p:sp>
        <p:nvSpPr>
          <p:cNvPr id="125988" name="Rectangle 36"/>
          <p:cNvSpPr>
            <a:spLocks noChangeArrowheads="1"/>
          </p:cNvSpPr>
          <p:nvPr/>
        </p:nvSpPr>
        <p:spPr bwMode="auto">
          <a:xfrm>
            <a:off x="1143000" y="5334000"/>
            <a:ext cx="1981200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8572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27635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9545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11455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7175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02895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8615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94335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20000"/>
              </a:spcBef>
              <a:buClr>
                <a:srgbClr val="FFFF00"/>
              </a:buClr>
              <a:buSzPct val="75000"/>
              <a:buFont typeface="Wingdings" panose="05000000000000000000" pitchFamily="2" charset="2"/>
              <a:buNone/>
              <a:defRPr/>
            </a:pPr>
            <a:r>
              <a:rPr lang="fr-FR" altLang="fr-FR" sz="2800" i="1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rPr>
              <a:t>« sondes »</a:t>
            </a:r>
          </a:p>
        </p:txBody>
      </p:sp>
      <p:grpSp>
        <p:nvGrpSpPr>
          <p:cNvPr id="126010" name="Group 58"/>
          <p:cNvGrpSpPr>
            <a:grpSpLocks/>
          </p:cNvGrpSpPr>
          <p:nvPr/>
        </p:nvGrpSpPr>
        <p:grpSpPr bwMode="auto">
          <a:xfrm>
            <a:off x="2438400" y="3505200"/>
            <a:ext cx="4343400" cy="2438400"/>
            <a:chOff x="1536" y="2208"/>
            <a:chExt cx="2736" cy="1536"/>
          </a:xfrm>
        </p:grpSpPr>
        <p:sp>
          <p:nvSpPr>
            <p:cNvPr id="20502" name="Line 37"/>
            <p:cNvSpPr>
              <a:spLocks noChangeShapeType="1"/>
            </p:cNvSpPr>
            <p:nvPr/>
          </p:nvSpPr>
          <p:spPr bwMode="auto">
            <a:xfrm>
              <a:off x="1536" y="2208"/>
              <a:ext cx="2351" cy="0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round/>
              <a:headEnd type="none" w="sm" len="sm"/>
              <a:tailEnd type="none" w="lg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fr-FR"/>
            </a:p>
          </p:txBody>
        </p:sp>
        <p:sp>
          <p:nvSpPr>
            <p:cNvPr id="20503" name="Line 38"/>
            <p:cNvSpPr>
              <a:spLocks noChangeShapeType="1"/>
            </p:cNvSpPr>
            <p:nvPr/>
          </p:nvSpPr>
          <p:spPr bwMode="auto">
            <a:xfrm>
              <a:off x="3888" y="2208"/>
              <a:ext cx="0" cy="576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round/>
              <a:headEnd type="none" w="sm" len="sm"/>
              <a:tailEnd type="none" w="lg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fr-FR"/>
            </a:p>
          </p:txBody>
        </p:sp>
        <p:sp>
          <p:nvSpPr>
            <p:cNvPr id="20504" name="Line 39"/>
            <p:cNvSpPr>
              <a:spLocks noChangeShapeType="1"/>
            </p:cNvSpPr>
            <p:nvPr/>
          </p:nvSpPr>
          <p:spPr bwMode="auto">
            <a:xfrm>
              <a:off x="3888" y="2784"/>
              <a:ext cx="384" cy="0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round/>
              <a:headEnd type="none" w="sm" len="sm"/>
              <a:tailEnd type="none" w="lg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fr-FR"/>
            </a:p>
          </p:txBody>
        </p:sp>
        <p:sp>
          <p:nvSpPr>
            <p:cNvPr id="20505" name="Line 40"/>
            <p:cNvSpPr>
              <a:spLocks noChangeShapeType="1"/>
            </p:cNvSpPr>
            <p:nvPr/>
          </p:nvSpPr>
          <p:spPr bwMode="auto">
            <a:xfrm flipH="1">
              <a:off x="3888" y="3216"/>
              <a:ext cx="384" cy="0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round/>
              <a:headEnd type="none" w="sm" len="sm"/>
              <a:tailEnd type="none" w="lg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fr-FR"/>
            </a:p>
          </p:txBody>
        </p:sp>
        <p:sp>
          <p:nvSpPr>
            <p:cNvPr id="20506" name="Line 41"/>
            <p:cNvSpPr>
              <a:spLocks noChangeShapeType="1"/>
            </p:cNvSpPr>
            <p:nvPr/>
          </p:nvSpPr>
          <p:spPr bwMode="auto">
            <a:xfrm>
              <a:off x="3888" y="3216"/>
              <a:ext cx="0" cy="528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round/>
              <a:headEnd type="none" w="sm" len="sm"/>
              <a:tailEnd type="none" w="lg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fr-FR"/>
            </a:p>
          </p:txBody>
        </p:sp>
        <p:sp>
          <p:nvSpPr>
            <p:cNvPr id="20507" name="Line 42"/>
            <p:cNvSpPr>
              <a:spLocks noChangeShapeType="1"/>
            </p:cNvSpPr>
            <p:nvPr/>
          </p:nvSpPr>
          <p:spPr bwMode="auto">
            <a:xfrm flipH="1">
              <a:off x="1536" y="3744"/>
              <a:ext cx="2352" cy="0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round/>
              <a:headEnd type="none" w="sm" len="sm"/>
              <a:tailEnd type="none" w="lg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fr-FR"/>
            </a:p>
          </p:txBody>
        </p:sp>
        <p:sp>
          <p:nvSpPr>
            <p:cNvPr id="20508" name="Line 43"/>
            <p:cNvSpPr>
              <a:spLocks noChangeShapeType="1"/>
            </p:cNvSpPr>
            <p:nvPr/>
          </p:nvSpPr>
          <p:spPr bwMode="auto">
            <a:xfrm>
              <a:off x="1536" y="3312"/>
              <a:ext cx="528" cy="0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round/>
              <a:headEnd type="none" w="sm" len="sm"/>
              <a:tailEnd type="none" w="lg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fr-FR"/>
            </a:p>
          </p:txBody>
        </p:sp>
        <p:sp>
          <p:nvSpPr>
            <p:cNvPr id="20509" name="Line 44"/>
            <p:cNvSpPr>
              <a:spLocks noChangeShapeType="1"/>
            </p:cNvSpPr>
            <p:nvPr/>
          </p:nvSpPr>
          <p:spPr bwMode="auto">
            <a:xfrm flipV="1">
              <a:off x="2064" y="2592"/>
              <a:ext cx="0" cy="720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round/>
              <a:headEnd type="none" w="sm" len="sm"/>
              <a:tailEnd type="none" w="lg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fr-FR"/>
            </a:p>
          </p:txBody>
        </p:sp>
        <p:sp>
          <p:nvSpPr>
            <p:cNvPr id="20510" name="Line 45"/>
            <p:cNvSpPr>
              <a:spLocks noChangeShapeType="1"/>
            </p:cNvSpPr>
            <p:nvPr/>
          </p:nvSpPr>
          <p:spPr bwMode="auto">
            <a:xfrm flipH="1">
              <a:off x="1536" y="2592"/>
              <a:ext cx="528" cy="0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round/>
              <a:headEnd type="none" w="sm" len="sm"/>
              <a:tailEnd type="none" w="lg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fr-FR"/>
            </a:p>
          </p:txBody>
        </p:sp>
      </p:grpSp>
      <p:sp>
        <p:nvSpPr>
          <p:cNvPr id="125998" name="Rectangle 46"/>
          <p:cNvSpPr>
            <a:spLocks noChangeArrowheads="1"/>
          </p:cNvSpPr>
          <p:nvPr/>
        </p:nvSpPr>
        <p:spPr bwMode="auto">
          <a:xfrm>
            <a:off x="6629400" y="4191000"/>
            <a:ext cx="2133600" cy="1295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8572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27635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9545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11455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7175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02895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8615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94335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FF00"/>
              </a:buClr>
              <a:buSzPct val="75000"/>
              <a:buFont typeface="Wingdings" panose="05000000000000000000" pitchFamily="2" charset="2"/>
              <a:buNone/>
              <a:defRPr/>
            </a:pPr>
            <a:r>
              <a:rPr lang="fr-FR" altLang="fr-FR" sz="2800" i="1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rPr>
              <a:t>sondes </a:t>
            </a:r>
          </a:p>
          <a:p>
            <a:pPr algn="ctr" eaLnBrk="1" hangingPunct="1">
              <a:spcBef>
                <a:spcPct val="20000"/>
              </a:spcBef>
              <a:buClr>
                <a:srgbClr val="FFFF00"/>
              </a:buClr>
              <a:buSzPct val="75000"/>
              <a:buFont typeface="Wingdings" panose="05000000000000000000" pitchFamily="2" charset="2"/>
              <a:buNone/>
              <a:defRPr/>
            </a:pPr>
            <a:r>
              <a:rPr lang="fr-FR" altLang="fr-FR" sz="2800" i="1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rPr>
              <a:t>hybridées</a:t>
            </a:r>
          </a:p>
        </p:txBody>
      </p:sp>
      <p:grpSp>
        <p:nvGrpSpPr>
          <p:cNvPr id="126011" name="Group 59"/>
          <p:cNvGrpSpPr>
            <a:grpSpLocks/>
          </p:cNvGrpSpPr>
          <p:nvPr/>
        </p:nvGrpSpPr>
        <p:grpSpPr bwMode="auto">
          <a:xfrm>
            <a:off x="3352800" y="3595688"/>
            <a:ext cx="1858963" cy="406400"/>
            <a:chOff x="2112" y="2265"/>
            <a:chExt cx="1171" cy="256"/>
          </a:xfrm>
        </p:grpSpPr>
        <p:sp>
          <p:nvSpPr>
            <p:cNvPr id="20500" name="Line 47"/>
            <p:cNvSpPr>
              <a:spLocks noChangeShapeType="1"/>
            </p:cNvSpPr>
            <p:nvPr/>
          </p:nvSpPr>
          <p:spPr bwMode="auto">
            <a:xfrm>
              <a:off x="2112" y="2448"/>
              <a:ext cx="433" cy="0"/>
            </a:xfrm>
            <a:prstGeom prst="line">
              <a:avLst/>
            </a:prstGeom>
            <a:noFill/>
            <a:ln w="57150">
              <a:solidFill>
                <a:srgbClr val="FF3399"/>
              </a:solidFill>
              <a:round/>
              <a:headEnd type="none" w="sm" len="sm"/>
              <a:tailEnd type="triangle" w="lg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fr-FR"/>
            </a:p>
          </p:txBody>
        </p:sp>
        <p:sp>
          <p:nvSpPr>
            <p:cNvPr id="20501" name="Text Box 51"/>
            <p:cNvSpPr txBox="1">
              <a:spLocks noChangeArrowheads="1"/>
            </p:cNvSpPr>
            <p:nvPr/>
          </p:nvSpPr>
          <p:spPr bwMode="auto">
            <a:xfrm>
              <a:off x="2582" y="2265"/>
              <a:ext cx="701" cy="25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 type="none" w="sm" len="sm"/>
              <a:tailEnd type="none" w="lg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tx2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r>
                <a:rPr lang="fr-FR" altLang="fr-FR" sz="2000" b="1"/>
                <a:t>CACGT</a:t>
              </a:r>
            </a:p>
          </p:txBody>
        </p:sp>
      </p:grpSp>
      <p:grpSp>
        <p:nvGrpSpPr>
          <p:cNvPr id="126013" name="Group 61"/>
          <p:cNvGrpSpPr>
            <a:grpSpLocks/>
          </p:cNvGrpSpPr>
          <p:nvPr/>
        </p:nvGrpSpPr>
        <p:grpSpPr bwMode="auto">
          <a:xfrm>
            <a:off x="5105400" y="4343400"/>
            <a:ext cx="1524000" cy="930275"/>
            <a:chOff x="3216" y="2736"/>
            <a:chExt cx="960" cy="586"/>
          </a:xfrm>
        </p:grpSpPr>
        <p:sp>
          <p:nvSpPr>
            <p:cNvPr id="20497" name="Line 49"/>
            <p:cNvSpPr>
              <a:spLocks noChangeShapeType="1"/>
            </p:cNvSpPr>
            <p:nvPr/>
          </p:nvSpPr>
          <p:spPr bwMode="auto">
            <a:xfrm>
              <a:off x="3696" y="3024"/>
              <a:ext cx="480" cy="0"/>
            </a:xfrm>
            <a:prstGeom prst="line">
              <a:avLst/>
            </a:prstGeom>
            <a:noFill/>
            <a:ln w="57150">
              <a:solidFill>
                <a:srgbClr val="FF3399"/>
              </a:solidFill>
              <a:round/>
              <a:headEnd type="none" w="sm" len="sm"/>
              <a:tailEnd type="triangle" w="lg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fr-FR"/>
            </a:p>
          </p:txBody>
        </p:sp>
        <p:sp>
          <p:nvSpPr>
            <p:cNvPr id="20498" name="Text Box 55"/>
            <p:cNvSpPr txBox="1">
              <a:spLocks noChangeArrowheads="1"/>
            </p:cNvSpPr>
            <p:nvPr/>
          </p:nvSpPr>
          <p:spPr bwMode="auto">
            <a:xfrm>
              <a:off x="3264" y="2736"/>
              <a:ext cx="579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tx2"/>
                  </a:solidFill>
                </a14:hiddenFill>
              </a:ext>
              <a:ext uri="{91240B29-F687-4F45-9708-019B960494DF}">
                <a14:hiddenLine xmlns:a14="http://schemas.microsoft.com/office/drawing/2010/main" w="57150">
                  <a:solidFill>
                    <a:srgbClr val="FF00FF"/>
                  </a:solidFill>
                  <a:miter lim="800000"/>
                  <a:headEnd type="none" w="sm" len="sm"/>
                  <a:tailEnd type="none" w="lg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r>
                <a:rPr lang="fr-FR" altLang="fr-FR" sz="2000" b="1">
                  <a:solidFill>
                    <a:srgbClr val="FF0000"/>
                  </a:solidFill>
                </a:rPr>
                <a:t>ACGT</a:t>
              </a:r>
            </a:p>
          </p:txBody>
        </p:sp>
        <p:sp>
          <p:nvSpPr>
            <p:cNvPr id="20499" name="Text Box 56"/>
            <p:cNvSpPr txBox="1">
              <a:spLocks noChangeArrowheads="1"/>
            </p:cNvSpPr>
            <p:nvPr/>
          </p:nvSpPr>
          <p:spPr bwMode="auto">
            <a:xfrm>
              <a:off x="3216" y="3072"/>
              <a:ext cx="588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tx2"/>
                  </a:solidFill>
                </a14:hiddenFill>
              </a:ext>
              <a:ext uri="{91240B29-F687-4F45-9708-019B960494DF}">
                <a14:hiddenLine xmlns:a14="http://schemas.microsoft.com/office/drawing/2010/main" w="57150">
                  <a:solidFill>
                    <a:srgbClr val="FF00FF"/>
                  </a:solidFill>
                  <a:miter lim="800000"/>
                  <a:headEnd type="none" w="sm" len="sm"/>
                  <a:tailEnd type="none" w="lg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r>
                <a:rPr lang="fr-FR" altLang="fr-FR" sz="2000" b="1">
                  <a:solidFill>
                    <a:srgbClr val="FF0000"/>
                  </a:solidFill>
                </a:rPr>
                <a:t>CACG</a:t>
              </a:r>
            </a:p>
          </p:txBody>
        </p:sp>
      </p:grpSp>
      <p:grpSp>
        <p:nvGrpSpPr>
          <p:cNvPr id="126012" name="Group 60"/>
          <p:cNvGrpSpPr>
            <a:grpSpLocks/>
          </p:cNvGrpSpPr>
          <p:nvPr/>
        </p:nvGrpSpPr>
        <p:grpSpPr bwMode="auto">
          <a:xfrm>
            <a:off x="3200400" y="4038600"/>
            <a:ext cx="2076450" cy="1768475"/>
            <a:chOff x="2016" y="2544"/>
            <a:chExt cx="1308" cy="1114"/>
          </a:xfrm>
        </p:grpSpPr>
        <p:sp>
          <p:nvSpPr>
            <p:cNvPr id="20492" name="Line 48"/>
            <p:cNvSpPr>
              <a:spLocks noChangeShapeType="1"/>
            </p:cNvSpPr>
            <p:nvPr/>
          </p:nvSpPr>
          <p:spPr bwMode="auto">
            <a:xfrm>
              <a:off x="2016" y="3552"/>
              <a:ext cx="528" cy="0"/>
            </a:xfrm>
            <a:prstGeom prst="line">
              <a:avLst/>
            </a:prstGeom>
            <a:noFill/>
            <a:ln w="57150">
              <a:solidFill>
                <a:srgbClr val="FF3399"/>
              </a:solidFill>
              <a:round/>
              <a:headEnd type="none" w="sm" len="sm"/>
              <a:tailEnd type="triangle" w="lg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fr-FR"/>
            </a:p>
          </p:txBody>
        </p:sp>
        <p:sp>
          <p:nvSpPr>
            <p:cNvPr id="20493" name="Text Box 52"/>
            <p:cNvSpPr txBox="1">
              <a:spLocks noChangeArrowheads="1"/>
            </p:cNvSpPr>
            <p:nvPr/>
          </p:nvSpPr>
          <p:spPr bwMode="auto">
            <a:xfrm>
              <a:off x="2496" y="2544"/>
              <a:ext cx="571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tx2"/>
                  </a:solidFill>
                </a14:hiddenFill>
              </a:ext>
              <a:ext uri="{91240B29-F687-4F45-9708-019B960494DF}">
                <a14:hiddenLine xmlns:a14="http://schemas.microsoft.com/office/drawing/2010/main" w="57150">
                  <a:solidFill>
                    <a:srgbClr val="FF00FF"/>
                  </a:solidFill>
                  <a:miter lim="800000"/>
                  <a:headEnd type="none" w="sm" len="sm"/>
                  <a:tailEnd type="none" w="lg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r>
                <a:rPr lang="fr-FR" altLang="fr-FR" sz="2000" b="1">
                  <a:solidFill>
                    <a:srgbClr val="FFFF00"/>
                  </a:solidFill>
                </a:rPr>
                <a:t>CACT</a:t>
              </a:r>
            </a:p>
          </p:txBody>
        </p:sp>
        <p:sp>
          <p:nvSpPr>
            <p:cNvPr id="20494" name="Text Box 53"/>
            <p:cNvSpPr txBox="1">
              <a:spLocks noChangeArrowheads="1"/>
            </p:cNvSpPr>
            <p:nvPr/>
          </p:nvSpPr>
          <p:spPr bwMode="auto">
            <a:xfrm>
              <a:off x="2736" y="3408"/>
              <a:ext cx="588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tx2"/>
                  </a:solidFill>
                </a14:hiddenFill>
              </a:ext>
              <a:ext uri="{91240B29-F687-4F45-9708-019B960494DF}">
                <a14:hiddenLine xmlns:a14="http://schemas.microsoft.com/office/drawing/2010/main" w="57150">
                  <a:solidFill>
                    <a:srgbClr val="FF00FF"/>
                  </a:solidFill>
                  <a:miter lim="800000"/>
                  <a:headEnd type="none" w="sm" len="sm"/>
                  <a:tailEnd type="none" w="lg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r>
                <a:rPr lang="fr-FR" altLang="fr-FR" sz="2000" b="1">
                  <a:solidFill>
                    <a:srgbClr val="FFFF00"/>
                  </a:solidFill>
                </a:rPr>
                <a:t>CACG</a:t>
              </a:r>
            </a:p>
          </p:txBody>
        </p:sp>
        <p:sp>
          <p:nvSpPr>
            <p:cNvPr id="20495" name="Text Box 54"/>
            <p:cNvSpPr txBox="1">
              <a:spLocks noChangeArrowheads="1"/>
            </p:cNvSpPr>
            <p:nvPr/>
          </p:nvSpPr>
          <p:spPr bwMode="auto">
            <a:xfrm>
              <a:off x="2256" y="3168"/>
              <a:ext cx="579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tx2"/>
                  </a:solidFill>
                </a14:hiddenFill>
              </a:ext>
              <a:ext uri="{91240B29-F687-4F45-9708-019B960494DF}">
                <a14:hiddenLine xmlns:a14="http://schemas.microsoft.com/office/drawing/2010/main" w="57150">
                  <a:solidFill>
                    <a:srgbClr val="FF00FF"/>
                  </a:solidFill>
                  <a:miter lim="800000"/>
                  <a:headEnd type="none" w="sm" len="sm"/>
                  <a:tailEnd type="none" w="lg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r>
                <a:rPr lang="fr-FR" altLang="fr-FR" sz="2000" b="1">
                  <a:solidFill>
                    <a:srgbClr val="FFFF00"/>
                  </a:solidFill>
                </a:rPr>
                <a:t>CAGT</a:t>
              </a:r>
            </a:p>
          </p:txBody>
        </p:sp>
        <p:sp>
          <p:nvSpPr>
            <p:cNvPr id="20496" name="Text Box 57"/>
            <p:cNvSpPr txBox="1">
              <a:spLocks noChangeArrowheads="1"/>
            </p:cNvSpPr>
            <p:nvPr/>
          </p:nvSpPr>
          <p:spPr bwMode="auto">
            <a:xfrm>
              <a:off x="2496" y="2880"/>
              <a:ext cx="579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tx2"/>
                  </a:solidFill>
                </a14:hiddenFill>
              </a:ext>
              <a:ext uri="{91240B29-F687-4F45-9708-019B960494DF}">
                <a14:hiddenLine xmlns:a14="http://schemas.microsoft.com/office/drawing/2010/main" w="57150">
                  <a:solidFill>
                    <a:srgbClr val="FF00FF"/>
                  </a:solidFill>
                  <a:miter lim="800000"/>
                  <a:headEnd type="none" w="sm" len="sm"/>
                  <a:tailEnd type="none" w="lg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r>
                <a:rPr lang="fr-FR" altLang="fr-FR" sz="2000" b="1">
                  <a:solidFill>
                    <a:srgbClr val="FFFF00"/>
                  </a:solidFill>
                </a:rPr>
                <a:t>CATG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59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60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59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60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59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2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60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59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9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60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5958" grpId="0" build="p" autoUpdateAnimBg="0"/>
      <p:bldP spid="125987" grpId="0" animBg="1" autoUpdateAnimBg="0"/>
      <p:bldP spid="125988" grpId="0" autoUpdateAnimBg="0"/>
      <p:bldP spid="125998" grpId="0" autoUpdateAnimBg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7059" name="Group 83"/>
          <p:cNvGrpSpPr>
            <a:grpSpLocks/>
          </p:cNvGrpSpPr>
          <p:nvPr/>
        </p:nvGrpSpPr>
        <p:grpSpPr bwMode="auto">
          <a:xfrm>
            <a:off x="2743200" y="2438400"/>
            <a:ext cx="5734050" cy="3790950"/>
            <a:chOff x="1728" y="1536"/>
            <a:chExt cx="3612" cy="2388"/>
          </a:xfrm>
        </p:grpSpPr>
        <p:grpSp>
          <p:nvGrpSpPr>
            <p:cNvPr id="21545" name="Group 44"/>
            <p:cNvGrpSpPr>
              <a:grpSpLocks/>
            </p:cNvGrpSpPr>
            <p:nvPr/>
          </p:nvGrpSpPr>
          <p:grpSpPr bwMode="auto">
            <a:xfrm>
              <a:off x="1728" y="1632"/>
              <a:ext cx="3600" cy="2292"/>
              <a:chOff x="1728" y="1632"/>
              <a:chExt cx="3600" cy="2292"/>
            </a:xfrm>
          </p:grpSpPr>
          <p:sp>
            <p:nvSpPr>
              <p:cNvPr id="21552" name="Text Box 21"/>
              <p:cNvSpPr txBox="1">
                <a:spLocks noChangeArrowheads="1"/>
              </p:cNvSpPr>
              <p:nvPr/>
            </p:nvSpPr>
            <p:spPr bwMode="auto">
              <a:xfrm>
                <a:off x="3552" y="1632"/>
                <a:ext cx="672" cy="324"/>
              </a:xfrm>
              <a:prstGeom prst="rect">
                <a:avLst/>
              </a:prstGeom>
              <a:noFill/>
              <a:ln w="57150">
                <a:solidFill>
                  <a:schemeClr val="tx1"/>
                </a:solidFill>
                <a:miter lim="800000"/>
                <a:headEnd type="none" w="sm" len="sm"/>
                <a:tailEnd type="none" w="lg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tx2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fr-FR" altLang="fr-FR" b="1">
                    <a:latin typeface="Arial" panose="020B0604020202020204" pitchFamily="34" charset="0"/>
                  </a:rPr>
                  <a:t>ACT</a:t>
                </a:r>
              </a:p>
            </p:txBody>
          </p:sp>
          <p:sp>
            <p:nvSpPr>
              <p:cNvPr id="21553" name="Text Box 22"/>
              <p:cNvSpPr txBox="1">
                <a:spLocks noChangeArrowheads="1"/>
              </p:cNvSpPr>
              <p:nvPr/>
            </p:nvSpPr>
            <p:spPr bwMode="auto">
              <a:xfrm>
                <a:off x="4224" y="3600"/>
                <a:ext cx="672" cy="324"/>
              </a:xfrm>
              <a:prstGeom prst="rect">
                <a:avLst/>
              </a:prstGeom>
              <a:noFill/>
              <a:ln w="57150">
                <a:solidFill>
                  <a:schemeClr val="tx1"/>
                </a:solidFill>
                <a:miter lim="800000"/>
                <a:headEnd type="none" w="sm" len="sm"/>
                <a:tailEnd type="none" w="lg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tx2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fr-FR" altLang="fr-FR" b="1">
                    <a:latin typeface="Arial" panose="020B0604020202020204" pitchFamily="34" charset="0"/>
                  </a:rPr>
                  <a:t>CTA</a:t>
                </a:r>
              </a:p>
            </p:txBody>
          </p:sp>
          <p:sp>
            <p:nvSpPr>
              <p:cNvPr id="21554" name="Text Box 23"/>
              <p:cNvSpPr txBox="1">
                <a:spLocks noChangeArrowheads="1"/>
              </p:cNvSpPr>
              <p:nvPr/>
            </p:nvSpPr>
            <p:spPr bwMode="auto">
              <a:xfrm>
                <a:off x="4656" y="2256"/>
                <a:ext cx="672" cy="324"/>
              </a:xfrm>
              <a:prstGeom prst="rect">
                <a:avLst/>
              </a:prstGeom>
              <a:noFill/>
              <a:ln w="57150">
                <a:solidFill>
                  <a:schemeClr val="tx1"/>
                </a:solidFill>
                <a:miter lim="800000"/>
                <a:headEnd type="none" w="sm" len="sm"/>
                <a:tailEnd type="none" w="lg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tx2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fr-FR" altLang="fr-FR" b="1">
                    <a:latin typeface="Arial" panose="020B0604020202020204" pitchFamily="34" charset="0"/>
                  </a:rPr>
                  <a:t>TAC</a:t>
                </a:r>
              </a:p>
            </p:txBody>
          </p:sp>
          <p:sp>
            <p:nvSpPr>
              <p:cNvPr id="21555" name="Text Box 24"/>
              <p:cNvSpPr txBox="1">
                <a:spLocks noChangeArrowheads="1"/>
              </p:cNvSpPr>
              <p:nvPr/>
            </p:nvSpPr>
            <p:spPr bwMode="auto">
              <a:xfrm>
                <a:off x="1728" y="3264"/>
                <a:ext cx="672" cy="324"/>
              </a:xfrm>
              <a:prstGeom prst="rect">
                <a:avLst/>
              </a:prstGeom>
              <a:noFill/>
              <a:ln w="57150">
                <a:solidFill>
                  <a:schemeClr val="tx1"/>
                </a:solidFill>
                <a:miter lim="800000"/>
                <a:headEnd type="none" w="sm" len="sm"/>
                <a:tailEnd type="none" w="lg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tx2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fr-FR" altLang="fr-FR" b="1">
                    <a:latin typeface="Arial" panose="020B0604020202020204" pitchFamily="34" charset="0"/>
                  </a:rPr>
                  <a:t>CCT</a:t>
                </a:r>
              </a:p>
            </p:txBody>
          </p:sp>
          <p:sp>
            <p:nvSpPr>
              <p:cNvPr id="21556" name="Text Box 25"/>
              <p:cNvSpPr txBox="1">
                <a:spLocks noChangeArrowheads="1"/>
              </p:cNvSpPr>
              <p:nvPr/>
            </p:nvSpPr>
            <p:spPr bwMode="auto">
              <a:xfrm>
                <a:off x="3120" y="2976"/>
                <a:ext cx="672" cy="324"/>
              </a:xfrm>
              <a:prstGeom prst="rect">
                <a:avLst/>
              </a:prstGeom>
              <a:noFill/>
              <a:ln w="57150">
                <a:solidFill>
                  <a:schemeClr val="tx1"/>
                </a:solidFill>
                <a:miter lim="800000"/>
                <a:headEnd type="none" w="sm" len="sm"/>
                <a:tailEnd type="none" w="lg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tx2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fr-FR" altLang="fr-FR" b="1">
                    <a:latin typeface="Arial" panose="020B0604020202020204" pitchFamily="34" charset="0"/>
                  </a:rPr>
                  <a:t>TCC</a:t>
                </a:r>
              </a:p>
            </p:txBody>
          </p:sp>
          <p:sp>
            <p:nvSpPr>
              <p:cNvPr id="21557" name="Text Box 26"/>
              <p:cNvSpPr txBox="1">
                <a:spLocks noChangeArrowheads="1"/>
              </p:cNvSpPr>
              <p:nvPr/>
            </p:nvSpPr>
            <p:spPr bwMode="auto">
              <a:xfrm>
                <a:off x="2448" y="2112"/>
                <a:ext cx="672" cy="324"/>
              </a:xfrm>
              <a:prstGeom prst="rect">
                <a:avLst/>
              </a:prstGeom>
              <a:noFill/>
              <a:ln w="57150">
                <a:solidFill>
                  <a:schemeClr val="tx1"/>
                </a:solidFill>
                <a:miter lim="800000"/>
                <a:headEnd type="none" w="sm" len="sm"/>
                <a:tailEnd type="none" w="lg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tx2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fr-FR" altLang="fr-FR" b="1">
                    <a:latin typeface="Arial" panose="020B0604020202020204" pitchFamily="34" charset="0"/>
                  </a:rPr>
                  <a:t>CTC</a:t>
                </a:r>
              </a:p>
            </p:txBody>
          </p:sp>
          <p:sp>
            <p:nvSpPr>
              <p:cNvPr id="21558" name="Line 32"/>
              <p:cNvSpPr>
                <a:spLocks noChangeShapeType="1"/>
              </p:cNvSpPr>
              <p:nvPr/>
            </p:nvSpPr>
            <p:spPr bwMode="auto">
              <a:xfrm flipH="1">
                <a:off x="3024" y="1824"/>
                <a:ext cx="528" cy="288"/>
              </a:xfrm>
              <a:prstGeom prst="line">
                <a:avLst/>
              </a:prstGeom>
              <a:noFill/>
              <a:ln w="57150">
                <a:solidFill>
                  <a:srgbClr val="FFFF00"/>
                </a:solidFill>
                <a:round/>
                <a:headEnd type="none" w="sm" len="sm"/>
                <a:tailEnd type="triangle" w="lg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fr-FR"/>
              </a:p>
            </p:txBody>
          </p:sp>
          <p:sp>
            <p:nvSpPr>
              <p:cNvPr id="21559" name="Line 33"/>
              <p:cNvSpPr>
                <a:spLocks noChangeShapeType="1"/>
              </p:cNvSpPr>
              <p:nvPr/>
            </p:nvSpPr>
            <p:spPr bwMode="auto">
              <a:xfrm flipH="1">
                <a:off x="2640" y="1632"/>
                <a:ext cx="912" cy="432"/>
              </a:xfrm>
              <a:prstGeom prst="line">
                <a:avLst/>
              </a:prstGeom>
              <a:noFill/>
              <a:ln w="57150">
                <a:solidFill>
                  <a:srgbClr val="FFFF00"/>
                </a:solidFill>
                <a:round/>
                <a:headEnd type="none" w="sm" len="sm"/>
                <a:tailEnd type="triangle" w="lg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fr-FR"/>
              </a:p>
            </p:txBody>
          </p:sp>
          <p:sp>
            <p:nvSpPr>
              <p:cNvPr id="21560" name="Line 34"/>
              <p:cNvSpPr>
                <a:spLocks noChangeShapeType="1"/>
              </p:cNvSpPr>
              <p:nvPr/>
            </p:nvSpPr>
            <p:spPr bwMode="auto">
              <a:xfrm>
                <a:off x="2784" y="2448"/>
                <a:ext cx="480" cy="528"/>
              </a:xfrm>
              <a:prstGeom prst="line">
                <a:avLst/>
              </a:prstGeom>
              <a:noFill/>
              <a:ln w="57150">
                <a:solidFill>
                  <a:srgbClr val="FFFF00"/>
                </a:solidFill>
                <a:round/>
                <a:headEnd type="none" w="sm" len="sm"/>
                <a:tailEnd type="triangle" w="lg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fr-FR"/>
              </a:p>
            </p:txBody>
          </p:sp>
          <p:sp>
            <p:nvSpPr>
              <p:cNvPr id="21561" name="Line 35"/>
              <p:cNvSpPr>
                <a:spLocks noChangeShapeType="1"/>
              </p:cNvSpPr>
              <p:nvPr/>
            </p:nvSpPr>
            <p:spPr bwMode="auto">
              <a:xfrm>
                <a:off x="3072" y="2448"/>
                <a:ext cx="528" cy="528"/>
              </a:xfrm>
              <a:prstGeom prst="line">
                <a:avLst/>
              </a:prstGeom>
              <a:noFill/>
              <a:ln w="57150">
                <a:solidFill>
                  <a:srgbClr val="FFFF00"/>
                </a:solidFill>
                <a:round/>
                <a:headEnd type="none" w="sm" len="sm"/>
                <a:tailEnd type="triangle" w="lg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fr-FR"/>
              </a:p>
            </p:txBody>
          </p:sp>
          <p:sp>
            <p:nvSpPr>
              <p:cNvPr id="21562" name="Line 36"/>
              <p:cNvSpPr>
                <a:spLocks noChangeShapeType="1"/>
              </p:cNvSpPr>
              <p:nvPr/>
            </p:nvSpPr>
            <p:spPr bwMode="auto">
              <a:xfrm flipH="1">
                <a:off x="2448" y="3024"/>
                <a:ext cx="672" cy="288"/>
              </a:xfrm>
              <a:prstGeom prst="line">
                <a:avLst/>
              </a:prstGeom>
              <a:noFill/>
              <a:ln w="57150">
                <a:solidFill>
                  <a:srgbClr val="FFFF00"/>
                </a:solidFill>
                <a:round/>
                <a:headEnd type="none" w="sm" len="sm"/>
                <a:tailEnd type="triangle" w="lg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fr-FR"/>
              </a:p>
            </p:txBody>
          </p:sp>
          <p:sp>
            <p:nvSpPr>
              <p:cNvPr id="21563" name="Line 37"/>
              <p:cNvSpPr>
                <a:spLocks noChangeShapeType="1"/>
              </p:cNvSpPr>
              <p:nvPr/>
            </p:nvSpPr>
            <p:spPr bwMode="auto">
              <a:xfrm flipH="1">
                <a:off x="2448" y="3264"/>
                <a:ext cx="672" cy="240"/>
              </a:xfrm>
              <a:prstGeom prst="line">
                <a:avLst/>
              </a:prstGeom>
              <a:noFill/>
              <a:ln w="57150">
                <a:solidFill>
                  <a:srgbClr val="FFFF00"/>
                </a:solidFill>
                <a:round/>
                <a:headEnd type="none" w="sm" len="sm"/>
                <a:tailEnd type="triangle" w="lg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fr-FR"/>
              </a:p>
            </p:txBody>
          </p:sp>
          <p:sp>
            <p:nvSpPr>
              <p:cNvPr id="21564" name="Line 38"/>
              <p:cNvSpPr>
                <a:spLocks noChangeShapeType="1"/>
              </p:cNvSpPr>
              <p:nvPr/>
            </p:nvSpPr>
            <p:spPr bwMode="auto">
              <a:xfrm>
                <a:off x="2400" y="3600"/>
                <a:ext cx="1776" cy="288"/>
              </a:xfrm>
              <a:prstGeom prst="line">
                <a:avLst/>
              </a:prstGeom>
              <a:noFill/>
              <a:ln w="57150">
                <a:solidFill>
                  <a:srgbClr val="FFFF00"/>
                </a:solidFill>
                <a:round/>
                <a:headEnd type="none" w="sm" len="sm"/>
                <a:tailEnd type="triangle" w="lg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fr-FR"/>
              </a:p>
            </p:txBody>
          </p:sp>
          <p:sp>
            <p:nvSpPr>
              <p:cNvPr id="21565" name="Line 39"/>
              <p:cNvSpPr>
                <a:spLocks noChangeShapeType="1"/>
              </p:cNvSpPr>
              <p:nvPr/>
            </p:nvSpPr>
            <p:spPr bwMode="auto">
              <a:xfrm flipV="1">
                <a:off x="4608" y="2592"/>
                <a:ext cx="288" cy="1008"/>
              </a:xfrm>
              <a:prstGeom prst="line">
                <a:avLst/>
              </a:prstGeom>
              <a:noFill/>
              <a:ln w="57150">
                <a:solidFill>
                  <a:srgbClr val="FFFF00"/>
                </a:solidFill>
                <a:round/>
                <a:headEnd type="none" w="sm" len="sm"/>
                <a:tailEnd type="triangle" w="lg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fr-FR"/>
              </a:p>
            </p:txBody>
          </p:sp>
          <p:sp>
            <p:nvSpPr>
              <p:cNvPr id="21566" name="Line 40"/>
              <p:cNvSpPr>
                <a:spLocks noChangeShapeType="1"/>
              </p:cNvSpPr>
              <p:nvPr/>
            </p:nvSpPr>
            <p:spPr bwMode="auto">
              <a:xfrm flipH="1" flipV="1">
                <a:off x="4224" y="1776"/>
                <a:ext cx="768" cy="480"/>
              </a:xfrm>
              <a:prstGeom prst="line">
                <a:avLst/>
              </a:prstGeom>
              <a:noFill/>
              <a:ln w="57150">
                <a:solidFill>
                  <a:srgbClr val="FFFF00"/>
                </a:solidFill>
                <a:round/>
                <a:headEnd type="none" w="sm" len="sm"/>
                <a:tailEnd type="triangle" w="lg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fr-FR"/>
              </a:p>
            </p:txBody>
          </p:sp>
        </p:grpSp>
        <p:sp>
          <p:nvSpPr>
            <p:cNvPr id="21546" name="Text Box 77"/>
            <p:cNvSpPr txBox="1">
              <a:spLocks noChangeArrowheads="1"/>
            </p:cNvSpPr>
            <p:nvPr/>
          </p:nvSpPr>
          <p:spPr bwMode="auto">
            <a:xfrm>
              <a:off x="4646" y="1800"/>
              <a:ext cx="484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9900"/>
                  </a:solidFill>
                </a14:hiddenFill>
              </a:ext>
              <a:ext uri="{91240B29-F687-4F45-9708-019B960494DF}">
                <a14:hiddenLine xmlns:a14="http://schemas.microsoft.com/office/drawing/2010/main" w="57150">
                  <a:solidFill>
                    <a:srgbClr val="FF9900"/>
                  </a:solidFill>
                  <a:miter lim="800000"/>
                  <a:headEnd type="none" w="sm" len="sm"/>
                  <a:tailEnd type="none" w="lg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r>
                <a:rPr lang="fr-FR" altLang="fr-FR" sz="1800" b="1" i="1">
                  <a:solidFill>
                    <a:srgbClr val="FFFF00"/>
                  </a:solidFill>
                </a:rPr>
                <a:t>TACT</a:t>
              </a:r>
            </a:p>
          </p:txBody>
        </p:sp>
        <p:sp>
          <p:nvSpPr>
            <p:cNvPr id="21547" name="Text Box 78"/>
            <p:cNvSpPr txBox="1">
              <a:spLocks noChangeArrowheads="1"/>
            </p:cNvSpPr>
            <p:nvPr/>
          </p:nvSpPr>
          <p:spPr bwMode="auto">
            <a:xfrm>
              <a:off x="3264" y="2400"/>
              <a:ext cx="492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9900"/>
                  </a:solidFill>
                </a14:hiddenFill>
              </a:ext>
              <a:ext uri="{91240B29-F687-4F45-9708-019B960494DF}">
                <a14:hiddenLine xmlns:a14="http://schemas.microsoft.com/office/drawing/2010/main" w="57150">
                  <a:solidFill>
                    <a:srgbClr val="FF9900"/>
                  </a:solidFill>
                  <a:miter lim="800000"/>
                  <a:headEnd type="none" w="sm" len="sm"/>
                  <a:tailEnd type="none" w="lg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r>
                <a:rPr lang="fr-FR" altLang="fr-FR" sz="1800" b="1" i="1">
                  <a:solidFill>
                    <a:srgbClr val="FFFF00"/>
                  </a:solidFill>
                </a:rPr>
                <a:t>CTCC</a:t>
              </a:r>
            </a:p>
          </p:txBody>
        </p:sp>
        <p:sp>
          <p:nvSpPr>
            <p:cNvPr id="21548" name="Text Box 79"/>
            <p:cNvSpPr txBox="1">
              <a:spLocks noChangeArrowheads="1"/>
            </p:cNvSpPr>
            <p:nvPr/>
          </p:nvSpPr>
          <p:spPr bwMode="auto">
            <a:xfrm>
              <a:off x="2448" y="2880"/>
              <a:ext cx="484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9900"/>
                  </a:solidFill>
                </a14:hiddenFill>
              </a:ext>
              <a:ext uri="{91240B29-F687-4F45-9708-019B960494DF}">
                <a14:hiddenLine xmlns:a14="http://schemas.microsoft.com/office/drawing/2010/main" w="57150">
                  <a:solidFill>
                    <a:srgbClr val="FF9900"/>
                  </a:solidFill>
                  <a:miter lim="800000"/>
                  <a:headEnd type="none" w="sm" len="sm"/>
                  <a:tailEnd type="none" w="lg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r>
                <a:rPr lang="fr-FR" altLang="fr-FR" sz="1800" b="1" i="1">
                  <a:solidFill>
                    <a:srgbClr val="FFFF00"/>
                  </a:solidFill>
                </a:rPr>
                <a:t>TCCT</a:t>
              </a:r>
            </a:p>
          </p:txBody>
        </p:sp>
        <p:sp>
          <p:nvSpPr>
            <p:cNvPr id="21549" name="Text Box 80"/>
            <p:cNvSpPr txBox="1">
              <a:spLocks noChangeArrowheads="1"/>
            </p:cNvSpPr>
            <p:nvPr/>
          </p:nvSpPr>
          <p:spPr bwMode="auto">
            <a:xfrm>
              <a:off x="3168" y="3504"/>
              <a:ext cx="492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9900"/>
                  </a:solidFill>
                </a14:hiddenFill>
              </a:ext>
              <a:ext uri="{91240B29-F687-4F45-9708-019B960494DF}">
                <a14:hiddenLine xmlns:a14="http://schemas.microsoft.com/office/drawing/2010/main" w="57150">
                  <a:solidFill>
                    <a:srgbClr val="FF9900"/>
                  </a:solidFill>
                  <a:miter lim="800000"/>
                  <a:headEnd type="none" w="sm" len="sm"/>
                  <a:tailEnd type="none" w="lg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r>
                <a:rPr lang="fr-FR" altLang="fr-FR" sz="1800" b="1" i="1">
                  <a:solidFill>
                    <a:srgbClr val="FFFF00"/>
                  </a:solidFill>
                </a:rPr>
                <a:t>CCTA</a:t>
              </a:r>
            </a:p>
          </p:txBody>
        </p:sp>
        <p:sp>
          <p:nvSpPr>
            <p:cNvPr id="21550" name="Text Box 81"/>
            <p:cNvSpPr txBox="1">
              <a:spLocks noChangeArrowheads="1"/>
            </p:cNvSpPr>
            <p:nvPr/>
          </p:nvSpPr>
          <p:spPr bwMode="auto">
            <a:xfrm>
              <a:off x="2688" y="1536"/>
              <a:ext cx="492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9900"/>
                  </a:solidFill>
                </a14:hiddenFill>
              </a:ext>
              <a:ext uri="{91240B29-F687-4F45-9708-019B960494DF}">
                <a14:hiddenLine xmlns:a14="http://schemas.microsoft.com/office/drawing/2010/main" w="57150">
                  <a:solidFill>
                    <a:srgbClr val="FF9900"/>
                  </a:solidFill>
                  <a:miter lim="800000"/>
                  <a:headEnd type="none" w="sm" len="sm"/>
                  <a:tailEnd type="none" w="lg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r>
                <a:rPr lang="fr-FR" altLang="fr-FR" sz="1800" b="1" i="1">
                  <a:solidFill>
                    <a:srgbClr val="FFFF00"/>
                  </a:solidFill>
                </a:rPr>
                <a:t>ACTC</a:t>
              </a:r>
            </a:p>
          </p:txBody>
        </p:sp>
        <p:sp>
          <p:nvSpPr>
            <p:cNvPr id="21551" name="Text Box 82"/>
            <p:cNvSpPr txBox="1">
              <a:spLocks noChangeArrowheads="1"/>
            </p:cNvSpPr>
            <p:nvPr/>
          </p:nvSpPr>
          <p:spPr bwMode="auto">
            <a:xfrm>
              <a:off x="4848" y="3024"/>
              <a:ext cx="492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9900"/>
                  </a:solidFill>
                </a14:hiddenFill>
              </a:ext>
              <a:ext uri="{91240B29-F687-4F45-9708-019B960494DF}">
                <a14:hiddenLine xmlns:a14="http://schemas.microsoft.com/office/drawing/2010/main" w="57150">
                  <a:solidFill>
                    <a:srgbClr val="FF9900"/>
                  </a:solidFill>
                  <a:miter lim="800000"/>
                  <a:headEnd type="none" w="sm" len="sm"/>
                  <a:tailEnd type="none" w="lg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r>
                <a:rPr lang="fr-FR" altLang="fr-FR" sz="1800" b="1" i="1">
                  <a:solidFill>
                    <a:srgbClr val="FFFF00"/>
                  </a:solidFill>
                </a:rPr>
                <a:t>CTAC</a:t>
              </a:r>
            </a:p>
          </p:txBody>
        </p:sp>
      </p:grpSp>
      <p:sp>
        <p:nvSpPr>
          <p:cNvPr id="21507" name="Rectangle 2"/>
          <p:cNvSpPr>
            <a:spLocks noGrp="1" noChangeArrowheads="1"/>
          </p:cNvSpPr>
          <p:nvPr>
            <p:ph type="title"/>
          </p:nvPr>
        </p:nvSpPr>
        <p:spPr>
          <a:xfrm>
            <a:off x="1066800" y="381000"/>
            <a:ext cx="7772400" cy="914400"/>
          </a:xfrm>
        </p:spPr>
        <p:txBody>
          <a:bodyPr/>
          <a:lstStyle/>
          <a:p>
            <a:pPr eaLnBrk="1" hangingPunct="1"/>
            <a:r>
              <a:rPr lang="fr-FR" altLang="fr-FR" smtClean="0"/>
              <a:t>Décodage de chaînes d’ADN</a:t>
            </a:r>
          </a:p>
        </p:txBody>
      </p:sp>
      <p:sp>
        <p:nvSpPr>
          <p:cNvPr id="126980" name="Rectangle 4"/>
          <p:cNvSpPr>
            <a:spLocks noChangeArrowheads="1"/>
          </p:cNvSpPr>
          <p:nvPr/>
        </p:nvSpPr>
        <p:spPr bwMode="auto">
          <a:xfrm>
            <a:off x="1143000" y="1447800"/>
            <a:ext cx="7772400" cy="990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683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8745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655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ct val="20000"/>
              </a:spcBef>
              <a:buClr>
                <a:srgbClr val="FFFF00"/>
              </a:buClr>
              <a:buSzPct val="75000"/>
              <a:buFont typeface="Wingdings" panose="05000000000000000000" pitchFamily="2" charset="2"/>
              <a:buNone/>
              <a:defRPr/>
            </a:pPr>
            <a:r>
              <a:rPr lang="fr-FR" altLang="fr-FR" sz="2800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rPr>
              <a:t>Sondes hybridées : TCCT, ACTC, CTAC, TCCT, ACTC, CTCC, TACT, CCTA, CTCC</a:t>
            </a:r>
          </a:p>
        </p:txBody>
      </p:sp>
      <p:grpSp>
        <p:nvGrpSpPr>
          <p:cNvPr id="127017" name="Group 41"/>
          <p:cNvGrpSpPr>
            <a:grpSpLocks/>
          </p:cNvGrpSpPr>
          <p:nvPr/>
        </p:nvGrpSpPr>
        <p:grpSpPr bwMode="auto">
          <a:xfrm>
            <a:off x="304800" y="2971800"/>
            <a:ext cx="3124200" cy="1276350"/>
            <a:chOff x="192" y="1872"/>
            <a:chExt cx="1968" cy="804"/>
          </a:xfrm>
        </p:grpSpPr>
        <p:sp>
          <p:nvSpPr>
            <p:cNvPr id="21541" name="Text Box 27"/>
            <p:cNvSpPr txBox="1">
              <a:spLocks noChangeArrowheads="1"/>
            </p:cNvSpPr>
            <p:nvPr/>
          </p:nvSpPr>
          <p:spPr bwMode="auto">
            <a:xfrm>
              <a:off x="192" y="2352"/>
              <a:ext cx="672" cy="324"/>
            </a:xfrm>
            <a:prstGeom prst="rect">
              <a:avLst/>
            </a:prstGeom>
            <a:noFill/>
            <a:ln w="57150">
              <a:solidFill>
                <a:schemeClr val="tx1"/>
              </a:solidFill>
              <a:miter lim="800000"/>
              <a:headEnd type="none" w="sm" len="sm"/>
              <a:tailEnd type="none" w="lg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tx2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fr-FR" altLang="fr-FR" b="1">
                  <a:latin typeface="Arial" panose="020B0604020202020204" pitchFamily="34" charset="0"/>
                </a:rPr>
                <a:t>TCC</a:t>
              </a:r>
            </a:p>
          </p:txBody>
        </p:sp>
        <p:sp>
          <p:nvSpPr>
            <p:cNvPr id="21542" name="Text Box 28"/>
            <p:cNvSpPr txBox="1">
              <a:spLocks noChangeArrowheads="1"/>
            </p:cNvSpPr>
            <p:nvPr/>
          </p:nvSpPr>
          <p:spPr bwMode="auto">
            <a:xfrm>
              <a:off x="1488" y="2352"/>
              <a:ext cx="672" cy="324"/>
            </a:xfrm>
            <a:prstGeom prst="rect">
              <a:avLst/>
            </a:prstGeom>
            <a:noFill/>
            <a:ln w="57150">
              <a:solidFill>
                <a:schemeClr val="tx1"/>
              </a:solidFill>
              <a:miter lim="800000"/>
              <a:headEnd type="none" w="sm" len="sm"/>
              <a:tailEnd type="none" w="lg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tx2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fr-FR" altLang="fr-FR" b="1">
                  <a:latin typeface="Arial" panose="020B0604020202020204" pitchFamily="34" charset="0"/>
                </a:rPr>
                <a:t>CCT</a:t>
              </a:r>
            </a:p>
          </p:txBody>
        </p:sp>
        <p:sp>
          <p:nvSpPr>
            <p:cNvPr id="21543" name="Line 29"/>
            <p:cNvSpPr>
              <a:spLocks noChangeShapeType="1"/>
            </p:cNvSpPr>
            <p:nvPr/>
          </p:nvSpPr>
          <p:spPr bwMode="auto">
            <a:xfrm>
              <a:off x="863" y="2495"/>
              <a:ext cx="576" cy="0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round/>
              <a:headEnd type="none" w="sm" len="sm"/>
              <a:tailEnd type="triangle" w="lg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fr-FR"/>
            </a:p>
          </p:txBody>
        </p:sp>
        <p:sp>
          <p:nvSpPr>
            <p:cNvPr id="21544" name="Text Box 30"/>
            <p:cNvSpPr txBox="1">
              <a:spLocks noChangeArrowheads="1"/>
            </p:cNvSpPr>
            <p:nvPr/>
          </p:nvSpPr>
          <p:spPr bwMode="auto">
            <a:xfrm>
              <a:off x="720" y="1872"/>
              <a:ext cx="86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tx2"/>
                  </a:solidFill>
                </a14:hiddenFill>
              </a:ext>
              <a:ext uri="{91240B29-F687-4F45-9708-019B960494DF}">
                <a14:hiddenLine xmlns:a14="http://schemas.microsoft.com/office/drawing/2010/main" w="57150">
                  <a:solidFill>
                    <a:schemeClr val="tx1"/>
                  </a:solidFill>
                  <a:miter lim="800000"/>
                  <a:headEnd type="none" w="sm" len="sm"/>
                  <a:tailEnd type="none" w="lg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fr-FR" altLang="fr-FR" b="1">
                  <a:latin typeface="Arial" panose="020B0604020202020204" pitchFamily="34" charset="0"/>
                </a:rPr>
                <a:t>TCCT</a:t>
              </a:r>
            </a:p>
          </p:txBody>
        </p:sp>
      </p:grpSp>
      <p:sp>
        <p:nvSpPr>
          <p:cNvPr id="127018" name="Text Box 42"/>
          <p:cNvSpPr txBox="1">
            <a:spLocks noChangeArrowheads="1"/>
          </p:cNvSpPr>
          <p:nvPr/>
        </p:nvSpPr>
        <p:spPr bwMode="auto">
          <a:xfrm>
            <a:off x="457200" y="2590800"/>
            <a:ext cx="307816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tx2"/>
                </a:solidFill>
              </a14:hiddenFill>
            </a:ext>
            <a:ext uri="{91240B29-F687-4F45-9708-019B960494DF}">
              <a14:hiddenLine xmlns:a14="http://schemas.microsoft.com/office/drawing/2010/main" w="57150">
                <a:solidFill>
                  <a:srgbClr val="FFFF00"/>
                </a:solidFill>
                <a:miter lim="800000"/>
                <a:headEnd type="none" w="sm" len="sm"/>
                <a:tailEnd type="none" w="lg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fr-FR" altLang="fr-FR" sz="2800">
                <a:solidFill>
                  <a:srgbClr val="FF3399"/>
                </a:solidFill>
                <a:latin typeface="Arial" panose="020B0604020202020204" pitchFamily="34" charset="0"/>
              </a:rPr>
              <a:t>Chemin eulérien ?</a:t>
            </a:r>
          </a:p>
        </p:txBody>
      </p:sp>
      <p:grpSp>
        <p:nvGrpSpPr>
          <p:cNvPr id="127023" name="Group 47"/>
          <p:cNvGrpSpPr>
            <a:grpSpLocks/>
          </p:cNvGrpSpPr>
          <p:nvPr/>
        </p:nvGrpSpPr>
        <p:grpSpPr bwMode="auto">
          <a:xfrm>
            <a:off x="304800" y="2895600"/>
            <a:ext cx="5334000" cy="762000"/>
            <a:chOff x="192" y="1824"/>
            <a:chExt cx="3360" cy="480"/>
          </a:xfrm>
        </p:grpSpPr>
        <p:sp>
          <p:nvSpPr>
            <p:cNvPr id="21539" name="Text Box 45"/>
            <p:cNvSpPr txBox="1">
              <a:spLocks noChangeArrowheads="1"/>
            </p:cNvSpPr>
            <p:nvPr/>
          </p:nvSpPr>
          <p:spPr bwMode="auto">
            <a:xfrm>
              <a:off x="192" y="2016"/>
              <a:ext cx="650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tx2"/>
                  </a:solidFill>
                </a14:hiddenFill>
              </a:ext>
              <a:ext uri="{91240B29-F687-4F45-9708-019B960494DF}">
                <a14:hiddenLine xmlns:a14="http://schemas.microsoft.com/office/drawing/2010/main" w="57150">
                  <a:solidFill>
                    <a:srgbClr val="FFFF00"/>
                  </a:solidFill>
                  <a:miter lim="800000"/>
                  <a:headEnd type="none" w="sm" len="sm"/>
                  <a:tailEnd type="none" w="lg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r>
                <a:rPr lang="fr-FR" altLang="fr-FR" b="1">
                  <a:solidFill>
                    <a:srgbClr val="FF3399"/>
                  </a:solidFill>
                  <a:latin typeface="Arial" panose="020B0604020202020204" pitchFamily="34" charset="0"/>
                </a:rPr>
                <a:t>ACTC</a:t>
              </a:r>
            </a:p>
          </p:txBody>
        </p:sp>
        <p:sp>
          <p:nvSpPr>
            <p:cNvPr id="21540" name="Line 46"/>
            <p:cNvSpPr>
              <a:spLocks noChangeShapeType="1"/>
            </p:cNvSpPr>
            <p:nvPr/>
          </p:nvSpPr>
          <p:spPr bwMode="auto">
            <a:xfrm flipH="1">
              <a:off x="3024" y="1824"/>
              <a:ext cx="528" cy="288"/>
            </a:xfrm>
            <a:prstGeom prst="line">
              <a:avLst/>
            </a:prstGeom>
            <a:noFill/>
            <a:ln w="57150">
              <a:solidFill>
                <a:srgbClr val="FF00FF"/>
              </a:solidFill>
              <a:round/>
              <a:headEnd type="none" w="sm" len="sm"/>
              <a:tailEnd type="triangle" w="lg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fr-FR"/>
            </a:p>
          </p:txBody>
        </p:sp>
      </p:grpSp>
      <p:grpSp>
        <p:nvGrpSpPr>
          <p:cNvPr id="127035" name="Group 59"/>
          <p:cNvGrpSpPr>
            <a:grpSpLocks/>
          </p:cNvGrpSpPr>
          <p:nvPr/>
        </p:nvGrpSpPr>
        <p:grpSpPr bwMode="auto">
          <a:xfrm>
            <a:off x="1143000" y="3200400"/>
            <a:ext cx="4570413" cy="1524000"/>
            <a:chOff x="720" y="2016"/>
            <a:chExt cx="2879" cy="960"/>
          </a:xfrm>
        </p:grpSpPr>
        <p:sp>
          <p:nvSpPr>
            <p:cNvPr id="21537" name="Text Box 48"/>
            <p:cNvSpPr txBox="1">
              <a:spLocks noChangeArrowheads="1"/>
            </p:cNvSpPr>
            <p:nvPr/>
          </p:nvSpPr>
          <p:spPr bwMode="auto">
            <a:xfrm>
              <a:off x="720" y="2016"/>
              <a:ext cx="202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tx2"/>
                  </a:solidFill>
                </a14:hiddenFill>
              </a:ext>
              <a:ext uri="{91240B29-F687-4F45-9708-019B960494DF}">
                <a14:hiddenLine xmlns:a14="http://schemas.microsoft.com/office/drawing/2010/main" w="57150">
                  <a:solidFill>
                    <a:srgbClr val="FFFF00"/>
                  </a:solidFill>
                  <a:miter lim="800000"/>
                  <a:headEnd type="none" w="sm" len="sm"/>
                  <a:tailEnd type="none" w="lg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r>
                <a:rPr lang="fr-FR" altLang="fr-FR" b="1">
                  <a:solidFill>
                    <a:srgbClr val="FF3399"/>
                  </a:solidFill>
                  <a:latin typeface="Arial" panose="020B0604020202020204" pitchFamily="34" charset="0"/>
                </a:rPr>
                <a:t>C</a:t>
              </a:r>
            </a:p>
          </p:txBody>
        </p:sp>
        <p:sp>
          <p:nvSpPr>
            <p:cNvPr id="21538" name="Line 58"/>
            <p:cNvSpPr>
              <a:spLocks noChangeShapeType="1"/>
            </p:cNvSpPr>
            <p:nvPr/>
          </p:nvSpPr>
          <p:spPr bwMode="auto">
            <a:xfrm>
              <a:off x="3071" y="2448"/>
              <a:ext cx="528" cy="528"/>
            </a:xfrm>
            <a:prstGeom prst="line">
              <a:avLst/>
            </a:prstGeom>
            <a:noFill/>
            <a:ln w="57150">
              <a:solidFill>
                <a:srgbClr val="FF00FF"/>
              </a:solidFill>
              <a:round/>
              <a:headEnd type="none" w="sm" len="sm"/>
              <a:tailEnd type="triangle" w="lg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fr-FR"/>
            </a:p>
          </p:txBody>
        </p:sp>
      </p:grpSp>
      <p:grpSp>
        <p:nvGrpSpPr>
          <p:cNvPr id="127037" name="Group 61"/>
          <p:cNvGrpSpPr>
            <a:grpSpLocks/>
          </p:cNvGrpSpPr>
          <p:nvPr/>
        </p:nvGrpSpPr>
        <p:grpSpPr bwMode="auto">
          <a:xfrm>
            <a:off x="1371600" y="3200400"/>
            <a:ext cx="3581400" cy="2362200"/>
            <a:chOff x="864" y="2016"/>
            <a:chExt cx="2256" cy="1488"/>
          </a:xfrm>
        </p:grpSpPr>
        <p:sp>
          <p:nvSpPr>
            <p:cNvPr id="21535" name="Text Box 50"/>
            <p:cNvSpPr txBox="1">
              <a:spLocks noChangeArrowheads="1"/>
            </p:cNvSpPr>
            <p:nvPr/>
          </p:nvSpPr>
          <p:spPr bwMode="auto">
            <a:xfrm>
              <a:off x="864" y="2016"/>
              <a:ext cx="202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tx2"/>
                  </a:solidFill>
                </a14:hiddenFill>
              </a:ext>
              <a:ext uri="{91240B29-F687-4F45-9708-019B960494DF}">
                <a14:hiddenLine xmlns:a14="http://schemas.microsoft.com/office/drawing/2010/main" w="57150">
                  <a:solidFill>
                    <a:srgbClr val="FFFF00"/>
                  </a:solidFill>
                  <a:miter lim="800000"/>
                  <a:headEnd type="none" w="sm" len="sm"/>
                  <a:tailEnd type="none" w="lg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r>
                <a:rPr lang="fr-FR" altLang="fr-FR" b="1">
                  <a:solidFill>
                    <a:srgbClr val="FF3399"/>
                  </a:solidFill>
                  <a:latin typeface="Arial" panose="020B0604020202020204" pitchFamily="34" charset="0"/>
                </a:rPr>
                <a:t>T</a:t>
              </a:r>
            </a:p>
          </p:txBody>
        </p:sp>
        <p:sp>
          <p:nvSpPr>
            <p:cNvPr id="21536" name="Line 60"/>
            <p:cNvSpPr>
              <a:spLocks noChangeShapeType="1"/>
            </p:cNvSpPr>
            <p:nvPr/>
          </p:nvSpPr>
          <p:spPr bwMode="auto">
            <a:xfrm flipH="1">
              <a:off x="2448" y="3264"/>
              <a:ext cx="672" cy="240"/>
            </a:xfrm>
            <a:prstGeom prst="line">
              <a:avLst/>
            </a:prstGeom>
            <a:noFill/>
            <a:ln w="57150">
              <a:solidFill>
                <a:srgbClr val="FF00FF"/>
              </a:solidFill>
              <a:round/>
              <a:headEnd type="none" w="sm" len="sm"/>
              <a:tailEnd type="triangle" w="lg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fr-FR"/>
            </a:p>
          </p:txBody>
        </p:sp>
      </p:grpSp>
      <p:grpSp>
        <p:nvGrpSpPr>
          <p:cNvPr id="127039" name="Group 63"/>
          <p:cNvGrpSpPr>
            <a:grpSpLocks/>
          </p:cNvGrpSpPr>
          <p:nvPr/>
        </p:nvGrpSpPr>
        <p:grpSpPr bwMode="auto">
          <a:xfrm>
            <a:off x="1600200" y="3200400"/>
            <a:ext cx="5029200" cy="2971800"/>
            <a:chOff x="1008" y="2016"/>
            <a:chExt cx="3168" cy="1872"/>
          </a:xfrm>
        </p:grpSpPr>
        <p:sp>
          <p:nvSpPr>
            <p:cNvPr id="21533" name="Text Box 51"/>
            <p:cNvSpPr txBox="1">
              <a:spLocks noChangeArrowheads="1"/>
            </p:cNvSpPr>
            <p:nvPr/>
          </p:nvSpPr>
          <p:spPr bwMode="auto">
            <a:xfrm>
              <a:off x="1008" y="2016"/>
              <a:ext cx="202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tx2"/>
                  </a:solidFill>
                </a14:hiddenFill>
              </a:ext>
              <a:ext uri="{91240B29-F687-4F45-9708-019B960494DF}">
                <a14:hiddenLine xmlns:a14="http://schemas.microsoft.com/office/drawing/2010/main" w="57150">
                  <a:solidFill>
                    <a:srgbClr val="FFFF00"/>
                  </a:solidFill>
                  <a:miter lim="800000"/>
                  <a:headEnd type="none" w="sm" len="sm"/>
                  <a:tailEnd type="none" w="lg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r>
                <a:rPr lang="fr-FR" altLang="fr-FR" b="1">
                  <a:solidFill>
                    <a:srgbClr val="FF3399"/>
                  </a:solidFill>
                  <a:latin typeface="Arial" panose="020B0604020202020204" pitchFamily="34" charset="0"/>
                </a:rPr>
                <a:t>A</a:t>
              </a:r>
            </a:p>
          </p:txBody>
        </p:sp>
        <p:sp>
          <p:nvSpPr>
            <p:cNvPr id="21534" name="Line 62"/>
            <p:cNvSpPr>
              <a:spLocks noChangeShapeType="1"/>
            </p:cNvSpPr>
            <p:nvPr/>
          </p:nvSpPr>
          <p:spPr bwMode="auto">
            <a:xfrm>
              <a:off x="2400" y="3600"/>
              <a:ext cx="1776" cy="288"/>
            </a:xfrm>
            <a:prstGeom prst="line">
              <a:avLst/>
            </a:prstGeom>
            <a:noFill/>
            <a:ln w="57150">
              <a:solidFill>
                <a:srgbClr val="FF00FF"/>
              </a:solidFill>
              <a:round/>
              <a:headEnd type="none" w="sm" len="sm"/>
              <a:tailEnd type="triangle" w="lg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fr-FR"/>
            </a:p>
          </p:txBody>
        </p:sp>
      </p:grpSp>
      <p:grpSp>
        <p:nvGrpSpPr>
          <p:cNvPr id="127041" name="Group 65"/>
          <p:cNvGrpSpPr>
            <a:grpSpLocks/>
          </p:cNvGrpSpPr>
          <p:nvPr/>
        </p:nvGrpSpPr>
        <p:grpSpPr bwMode="auto">
          <a:xfrm>
            <a:off x="1828800" y="3200400"/>
            <a:ext cx="5943600" cy="2514600"/>
            <a:chOff x="1152" y="2016"/>
            <a:chExt cx="3744" cy="1584"/>
          </a:xfrm>
        </p:grpSpPr>
        <p:sp>
          <p:nvSpPr>
            <p:cNvPr id="21531" name="Text Box 52"/>
            <p:cNvSpPr txBox="1">
              <a:spLocks noChangeArrowheads="1"/>
            </p:cNvSpPr>
            <p:nvPr/>
          </p:nvSpPr>
          <p:spPr bwMode="auto">
            <a:xfrm>
              <a:off x="1152" y="2016"/>
              <a:ext cx="202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tx2"/>
                  </a:solidFill>
                </a14:hiddenFill>
              </a:ext>
              <a:ext uri="{91240B29-F687-4F45-9708-019B960494DF}">
                <a14:hiddenLine xmlns:a14="http://schemas.microsoft.com/office/drawing/2010/main" w="57150">
                  <a:solidFill>
                    <a:srgbClr val="FFFF00"/>
                  </a:solidFill>
                  <a:miter lim="800000"/>
                  <a:headEnd type="none" w="sm" len="sm"/>
                  <a:tailEnd type="none" w="lg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r>
                <a:rPr lang="fr-FR" altLang="fr-FR" b="1">
                  <a:solidFill>
                    <a:srgbClr val="FF3399"/>
                  </a:solidFill>
                  <a:latin typeface="Arial" panose="020B0604020202020204" pitchFamily="34" charset="0"/>
                </a:rPr>
                <a:t>C</a:t>
              </a:r>
            </a:p>
          </p:txBody>
        </p:sp>
        <p:sp>
          <p:nvSpPr>
            <p:cNvPr id="21532" name="Line 64"/>
            <p:cNvSpPr>
              <a:spLocks noChangeShapeType="1"/>
            </p:cNvSpPr>
            <p:nvPr/>
          </p:nvSpPr>
          <p:spPr bwMode="auto">
            <a:xfrm flipV="1">
              <a:off x="4608" y="2592"/>
              <a:ext cx="288" cy="1008"/>
            </a:xfrm>
            <a:prstGeom prst="line">
              <a:avLst/>
            </a:prstGeom>
            <a:noFill/>
            <a:ln w="57150">
              <a:solidFill>
                <a:srgbClr val="FF00FF"/>
              </a:solidFill>
              <a:round/>
              <a:headEnd type="none" w="sm" len="sm"/>
              <a:tailEnd type="triangle" w="lg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fr-FR"/>
            </a:p>
          </p:txBody>
        </p:sp>
      </p:grpSp>
      <p:grpSp>
        <p:nvGrpSpPr>
          <p:cNvPr id="127043" name="Group 67"/>
          <p:cNvGrpSpPr>
            <a:grpSpLocks/>
          </p:cNvGrpSpPr>
          <p:nvPr/>
        </p:nvGrpSpPr>
        <p:grpSpPr bwMode="auto">
          <a:xfrm>
            <a:off x="2057400" y="2819400"/>
            <a:ext cx="5867400" cy="838200"/>
            <a:chOff x="1296" y="1776"/>
            <a:chExt cx="3696" cy="528"/>
          </a:xfrm>
        </p:grpSpPr>
        <p:sp>
          <p:nvSpPr>
            <p:cNvPr id="21529" name="Text Box 53"/>
            <p:cNvSpPr txBox="1">
              <a:spLocks noChangeArrowheads="1"/>
            </p:cNvSpPr>
            <p:nvPr/>
          </p:nvSpPr>
          <p:spPr bwMode="auto">
            <a:xfrm>
              <a:off x="1296" y="2016"/>
              <a:ext cx="202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tx2"/>
                  </a:solidFill>
                </a14:hiddenFill>
              </a:ext>
              <a:ext uri="{91240B29-F687-4F45-9708-019B960494DF}">
                <a14:hiddenLine xmlns:a14="http://schemas.microsoft.com/office/drawing/2010/main" w="57150">
                  <a:solidFill>
                    <a:srgbClr val="FFFF00"/>
                  </a:solidFill>
                  <a:miter lim="800000"/>
                  <a:headEnd type="none" w="sm" len="sm"/>
                  <a:tailEnd type="none" w="lg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r>
                <a:rPr lang="fr-FR" altLang="fr-FR" b="1">
                  <a:solidFill>
                    <a:srgbClr val="FF3399"/>
                  </a:solidFill>
                  <a:latin typeface="Arial" panose="020B0604020202020204" pitchFamily="34" charset="0"/>
                </a:rPr>
                <a:t>T</a:t>
              </a:r>
            </a:p>
          </p:txBody>
        </p:sp>
        <p:sp>
          <p:nvSpPr>
            <p:cNvPr id="21530" name="Line 66"/>
            <p:cNvSpPr>
              <a:spLocks noChangeShapeType="1"/>
            </p:cNvSpPr>
            <p:nvPr/>
          </p:nvSpPr>
          <p:spPr bwMode="auto">
            <a:xfrm flipH="1" flipV="1">
              <a:off x="4224" y="1776"/>
              <a:ext cx="768" cy="480"/>
            </a:xfrm>
            <a:prstGeom prst="line">
              <a:avLst/>
            </a:prstGeom>
            <a:noFill/>
            <a:ln w="57150">
              <a:solidFill>
                <a:srgbClr val="FF00FF"/>
              </a:solidFill>
              <a:round/>
              <a:headEnd type="none" w="sm" len="sm"/>
              <a:tailEnd type="triangle" w="lg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fr-FR"/>
            </a:p>
          </p:txBody>
        </p:sp>
      </p:grpSp>
      <p:grpSp>
        <p:nvGrpSpPr>
          <p:cNvPr id="127045" name="Group 69"/>
          <p:cNvGrpSpPr>
            <a:grpSpLocks/>
          </p:cNvGrpSpPr>
          <p:nvPr/>
        </p:nvGrpSpPr>
        <p:grpSpPr bwMode="auto">
          <a:xfrm>
            <a:off x="2286000" y="2590800"/>
            <a:ext cx="3352800" cy="1066800"/>
            <a:chOff x="1440" y="1632"/>
            <a:chExt cx="2112" cy="672"/>
          </a:xfrm>
        </p:grpSpPr>
        <p:sp>
          <p:nvSpPr>
            <p:cNvPr id="21527" name="Text Box 55"/>
            <p:cNvSpPr txBox="1">
              <a:spLocks noChangeArrowheads="1"/>
            </p:cNvSpPr>
            <p:nvPr/>
          </p:nvSpPr>
          <p:spPr bwMode="auto">
            <a:xfrm>
              <a:off x="1440" y="2016"/>
              <a:ext cx="202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tx2"/>
                  </a:solidFill>
                </a14:hiddenFill>
              </a:ext>
              <a:ext uri="{91240B29-F687-4F45-9708-019B960494DF}">
                <a14:hiddenLine xmlns:a14="http://schemas.microsoft.com/office/drawing/2010/main" w="57150">
                  <a:solidFill>
                    <a:srgbClr val="FFFF00"/>
                  </a:solidFill>
                  <a:miter lim="800000"/>
                  <a:headEnd type="none" w="sm" len="sm"/>
                  <a:tailEnd type="none" w="lg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r>
                <a:rPr lang="fr-FR" altLang="fr-FR" b="1">
                  <a:solidFill>
                    <a:srgbClr val="FF3399"/>
                  </a:solidFill>
                  <a:latin typeface="Arial" panose="020B0604020202020204" pitchFamily="34" charset="0"/>
                </a:rPr>
                <a:t>C</a:t>
              </a:r>
            </a:p>
          </p:txBody>
        </p:sp>
        <p:sp>
          <p:nvSpPr>
            <p:cNvPr id="21528" name="Line 68"/>
            <p:cNvSpPr>
              <a:spLocks noChangeShapeType="1"/>
            </p:cNvSpPr>
            <p:nvPr/>
          </p:nvSpPr>
          <p:spPr bwMode="auto">
            <a:xfrm flipH="1">
              <a:off x="2640" y="1632"/>
              <a:ext cx="912" cy="432"/>
            </a:xfrm>
            <a:prstGeom prst="line">
              <a:avLst/>
            </a:prstGeom>
            <a:noFill/>
            <a:ln w="57150">
              <a:solidFill>
                <a:srgbClr val="FF00FF"/>
              </a:solidFill>
              <a:round/>
              <a:headEnd type="none" w="sm" len="sm"/>
              <a:tailEnd type="triangle" w="lg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fr-FR"/>
            </a:p>
          </p:txBody>
        </p:sp>
      </p:grpSp>
      <p:grpSp>
        <p:nvGrpSpPr>
          <p:cNvPr id="127047" name="Group 71"/>
          <p:cNvGrpSpPr>
            <a:grpSpLocks/>
          </p:cNvGrpSpPr>
          <p:nvPr/>
        </p:nvGrpSpPr>
        <p:grpSpPr bwMode="auto">
          <a:xfrm>
            <a:off x="2514600" y="3200400"/>
            <a:ext cx="2667000" cy="1524000"/>
            <a:chOff x="1584" y="2016"/>
            <a:chExt cx="1680" cy="960"/>
          </a:xfrm>
        </p:grpSpPr>
        <p:sp>
          <p:nvSpPr>
            <p:cNvPr id="21525" name="Text Box 54"/>
            <p:cNvSpPr txBox="1">
              <a:spLocks noChangeArrowheads="1"/>
            </p:cNvSpPr>
            <p:nvPr/>
          </p:nvSpPr>
          <p:spPr bwMode="auto">
            <a:xfrm>
              <a:off x="1584" y="2016"/>
              <a:ext cx="202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tx2"/>
                  </a:solidFill>
                </a14:hiddenFill>
              </a:ext>
              <a:ext uri="{91240B29-F687-4F45-9708-019B960494DF}">
                <a14:hiddenLine xmlns:a14="http://schemas.microsoft.com/office/drawing/2010/main" w="57150">
                  <a:solidFill>
                    <a:srgbClr val="FFFF00"/>
                  </a:solidFill>
                  <a:miter lim="800000"/>
                  <a:headEnd type="none" w="sm" len="sm"/>
                  <a:tailEnd type="none" w="lg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r>
                <a:rPr lang="fr-FR" altLang="fr-FR" b="1">
                  <a:solidFill>
                    <a:srgbClr val="FF3399"/>
                  </a:solidFill>
                  <a:latin typeface="Arial" panose="020B0604020202020204" pitchFamily="34" charset="0"/>
                </a:rPr>
                <a:t>C</a:t>
              </a:r>
            </a:p>
          </p:txBody>
        </p:sp>
        <p:sp>
          <p:nvSpPr>
            <p:cNvPr id="21526" name="Line 70"/>
            <p:cNvSpPr>
              <a:spLocks noChangeShapeType="1"/>
            </p:cNvSpPr>
            <p:nvPr/>
          </p:nvSpPr>
          <p:spPr bwMode="auto">
            <a:xfrm>
              <a:off x="2784" y="2448"/>
              <a:ext cx="480" cy="528"/>
            </a:xfrm>
            <a:prstGeom prst="line">
              <a:avLst/>
            </a:prstGeom>
            <a:noFill/>
            <a:ln w="57150">
              <a:solidFill>
                <a:srgbClr val="FF00FF"/>
              </a:solidFill>
              <a:round/>
              <a:headEnd type="none" w="sm" len="sm"/>
              <a:tailEnd type="triangle" w="lg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fr-FR"/>
            </a:p>
          </p:txBody>
        </p:sp>
      </p:grpSp>
      <p:grpSp>
        <p:nvGrpSpPr>
          <p:cNvPr id="127049" name="Group 73"/>
          <p:cNvGrpSpPr>
            <a:grpSpLocks/>
          </p:cNvGrpSpPr>
          <p:nvPr/>
        </p:nvGrpSpPr>
        <p:grpSpPr bwMode="auto">
          <a:xfrm>
            <a:off x="2743200" y="3200400"/>
            <a:ext cx="2209800" cy="2057400"/>
            <a:chOff x="1728" y="2016"/>
            <a:chExt cx="1392" cy="1296"/>
          </a:xfrm>
        </p:grpSpPr>
        <p:sp>
          <p:nvSpPr>
            <p:cNvPr id="21523" name="Text Box 56"/>
            <p:cNvSpPr txBox="1">
              <a:spLocks noChangeArrowheads="1"/>
            </p:cNvSpPr>
            <p:nvPr/>
          </p:nvSpPr>
          <p:spPr bwMode="auto">
            <a:xfrm>
              <a:off x="1728" y="2016"/>
              <a:ext cx="202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tx2"/>
                  </a:solidFill>
                </a14:hiddenFill>
              </a:ext>
              <a:ext uri="{91240B29-F687-4F45-9708-019B960494DF}">
                <a14:hiddenLine xmlns:a14="http://schemas.microsoft.com/office/drawing/2010/main" w="57150">
                  <a:solidFill>
                    <a:srgbClr val="FFFF00"/>
                  </a:solidFill>
                  <a:miter lim="800000"/>
                  <a:headEnd type="none" w="sm" len="sm"/>
                  <a:tailEnd type="none" w="lg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r>
                <a:rPr lang="fr-FR" altLang="fr-FR" b="1">
                  <a:solidFill>
                    <a:srgbClr val="FF3399"/>
                  </a:solidFill>
                  <a:latin typeface="Arial" panose="020B0604020202020204" pitchFamily="34" charset="0"/>
                </a:rPr>
                <a:t>T</a:t>
              </a:r>
            </a:p>
          </p:txBody>
        </p:sp>
        <p:sp>
          <p:nvSpPr>
            <p:cNvPr id="21524" name="Line 72"/>
            <p:cNvSpPr>
              <a:spLocks noChangeShapeType="1"/>
            </p:cNvSpPr>
            <p:nvPr/>
          </p:nvSpPr>
          <p:spPr bwMode="auto">
            <a:xfrm flipH="1">
              <a:off x="2448" y="3024"/>
              <a:ext cx="672" cy="288"/>
            </a:xfrm>
            <a:prstGeom prst="line">
              <a:avLst/>
            </a:prstGeom>
            <a:noFill/>
            <a:ln w="57150">
              <a:solidFill>
                <a:srgbClr val="FF00FF"/>
              </a:solidFill>
              <a:round/>
              <a:headEnd type="none" w="sm" len="sm"/>
              <a:tailEnd type="triangle" w="lg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fr-FR"/>
            </a:p>
          </p:txBody>
        </p:sp>
      </p:grpSp>
      <p:sp>
        <p:nvSpPr>
          <p:cNvPr id="127050" name="Oval 74"/>
          <p:cNvSpPr>
            <a:spLocks noChangeArrowheads="1"/>
          </p:cNvSpPr>
          <p:nvPr/>
        </p:nvSpPr>
        <p:spPr bwMode="auto">
          <a:xfrm>
            <a:off x="152400" y="2895600"/>
            <a:ext cx="3048000" cy="990600"/>
          </a:xfrm>
          <a:prstGeom prst="ellipse">
            <a:avLst/>
          </a:prstGeom>
          <a:noFill/>
          <a:ln w="57150">
            <a:solidFill>
              <a:srgbClr val="FFFF00"/>
            </a:solidFill>
            <a:round/>
            <a:headEnd type="none" w="sm" len="sm"/>
            <a:tailEnd type="none" w="lg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tx2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fr-FR"/>
          </a:p>
        </p:txBody>
      </p:sp>
      <p:sp>
        <p:nvSpPr>
          <p:cNvPr id="127051" name="Text Box 75"/>
          <p:cNvSpPr txBox="1">
            <a:spLocks noChangeArrowheads="1"/>
          </p:cNvSpPr>
          <p:nvPr/>
        </p:nvSpPr>
        <p:spPr bwMode="auto">
          <a:xfrm>
            <a:off x="304800" y="4838700"/>
            <a:ext cx="2749550" cy="1333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tx2"/>
                </a:solidFill>
              </a14:hiddenFill>
            </a:ext>
            <a:ext uri="{91240B29-F687-4F45-9708-019B960494DF}">
              <a14:hiddenLine xmlns:a14="http://schemas.microsoft.com/office/drawing/2010/main" w="57150">
                <a:solidFill>
                  <a:srgbClr val="FF00FF"/>
                </a:solidFill>
                <a:miter lim="800000"/>
                <a:headEnd type="none" w="sm" len="sm"/>
                <a:tailEnd type="none" w="lg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fr-FR" altLang="fr-FR" b="1"/>
              <a:t>Problème : </a:t>
            </a:r>
          </a:p>
          <a:p>
            <a:pPr eaLnBrk="1" hangingPunct="1">
              <a:lnSpc>
                <a:spcPct val="80000"/>
              </a:lnSpc>
            </a:pPr>
            <a:r>
              <a:rPr lang="fr-FR" altLang="fr-FR" i="1"/>
              <a:t>en général, </a:t>
            </a:r>
          </a:p>
          <a:p>
            <a:pPr eaLnBrk="1" hangingPunct="1">
              <a:lnSpc>
                <a:spcPct val="80000"/>
              </a:lnSpc>
            </a:pPr>
            <a:r>
              <a:rPr lang="fr-FR" altLang="fr-FR" i="1"/>
              <a:t>plusieurs</a:t>
            </a:r>
          </a:p>
          <a:p>
            <a:pPr eaLnBrk="1" hangingPunct="1">
              <a:lnSpc>
                <a:spcPct val="80000"/>
              </a:lnSpc>
            </a:pPr>
            <a:r>
              <a:rPr lang="fr-FR" altLang="fr-FR" i="1"/>
              <a:t>solutions possibles…</a:t>
            </a:r>
          </a:p>
        </p:txBody>
      </p:sp>
      <p:sp>
        <p:nvSpPr>
          <p:cNvPr id="127052" name="Rectangle 76"/>
          <p:cNvSpPr>
            <a:spLocks noChangeArrowheads="1"/>
          </p:cNvSpPr>
          <p:nvPr/>
        </p:nvSpPr>
        <p:spPr bwMode="auto">
          <a:xfrm>
            <a:off x="5638800" y="2590800"/>
            <a:ext cx="1066800" cy="533400"/>
          </a:xfrm>
          <a:prstGeom prst="rect">
            <a:avLst/>
          </a:prstGeom>
          <a:noFill/>
          <a:ln w="57150">
            <a:solidFill>
              <a:srgbClr val="FF00FF"/>
            </a:solidFill>
            <a:miter lim="800000"/>
            <a:headEnd type="none" w="sm" len="sm"/>
            <a:tailEnd type="none" w="lg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tx2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70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270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7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70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7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27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70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70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70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2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70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70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3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70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4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70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4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70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47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70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50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7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7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7018" grpId="0" autoUpdateAnimBg="0"/>
      <p:bldP spid="127051" grpId="0" autoUpdateAnimBg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1676400" y="152400"/>
            <a:ext cx="6858000" cy="1981200"/>
          </a:xfrm>
        </p:spPr>
        <p:txBody>
          <a:bodyPr/>
          <a:lstStyle/>
          <a:p>
            <a:pPr eaLnBrk="1" hangingPunct="1"/>
            <a:r>
              <a:rPr lang="fr-FR" altLang="fr-FR" sz="6000" smtClean="0"/>
              <a:t>Recherche opérationnelle</a:t>
            </a:r>
          </a:p>
        </p:txBody>
      </p:sp>
      <p:sp>
        <p:nvSpPr>
          <p:cNvPr id="49155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752600" y="3276600"/>
            <a:ext cx="6858000" cy="1905000"/>
          </a:xfrm>
        </p:spPr>
        <p:txBody>
          <a:bodyPr/>
          <a:lstStyle/>
          <a:p>
            <a:pPr eaLnBrk="1" hangingPunct="1">
              <a:spcBef>
                <a:spcPct val="0"/>
              </a:spcBef>
              <a:defRPr/>
            </a:pPr>
            <a:r>
              <a:rPr lang="fr-FR" altLang="fr-FR" sz="3600" smtClean="0"/>
              <a:t>Méthodes et techniques d’analyse pour </a:t>
            </a:r>
          </a:p>
          <a:p>
            <a:pPr eaLnBrk="1" hangingPunct="1">
              <a:spcBef>
                <a:spcPct val="0"/>
              </a:spcBef>
              <a:defRPr/>
            </a:pPr>
            <a:r>
              <a:rPr lang="fr-FR" altLang="fr-FR" sz="3600" smtClean="0"/>
              <a:t>l’aide à la décision</a:t>
            </a:r>
          </a:p>
        </p:txBody>
      </p:sp>
      <p:grpSp>
        <p:nvGrpSpPr>
          <p:cNvPr id="22532" name="Group 4"/>
          <p:cNvGrpSpPr>
            <a:grpSpLocks/>
          </p:cNvGrpSpPr>
          <p:nvPr/>
        </p:nvGrpSpPr>
        <p:grpSpPr bwMode="auto">
          <a:xfrm>
            <a:off x="1447800" y="2133600"/>
            <a:ext cx="7391400" cy="3886200"/>
            <a:chOff x="912" y="1344"/>
            <a:chExt cx="4656" cy="2448"/>
          </a:xfrm>
        </p:grpSpPr>
        <p:sp>
          <p:nvSpPr>
            <p:cNvPr id="22533" name="Line 5"/>
            <p:cNvSpPr>
              <a:spLocks noChangeShapeType="1"/>
            </p:cNvSpPr>
            <p:nvPr/>
          </p:nvSpPr>
          <p:spPr bwMode="auto">
            <a:xfrm>
              <a:off x="2112" y="3360"/>
              <a:ext cx="2400" cy="0"/>
            </a:xfrm>
            <a:prstGeom prst="line">
              <a:avLst/>
            </a:prstGeom>
            <a:noFill/>
            <a:ln w="38100">
              <a:solidFill>
                <a:srgbClr val="FFFF00"/>
              </a:solidFill>
              <a:round/>
              <a:headEnd type="none" w="sm" len="sm"/>
              <a:tailEnd type="none" w="lg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fr-FR"/>
            </a:p>
          </p:txBody>
        </p:sp>
        <p:sp>
          <p:nvSpPr>
            <p:cNvPr id="22534" name="Line 6"/>
            <p:cNvSpPr>
              <a:spLocks noChangeShapeType="1"/>
            </p:cNvSpPr>
            <p:nvPr/>
          </p:nvSpPr>
          <p:spPr bwMode="auto">
            <a:xfrm flipV="1">
              <a:off x="4512" y="3072"/>
              <a:ext cx="624" cy="288"/>
            </a:xfrm>
            <a:prstGeom prst="line">
              <a:avLst/>
            </a:prstGeom>
            <a:noFill/>
            <a:ln w="38100">
              <a:solidFill>
                <a:srgbClr val="FFFF00"/>
              </a:solidFill>
              <a:round/>
              <a:headEnd type="none" w="sm" len="sm"/>
              <a:tailEnd type="none" w="lg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fr-FR"/>
            </a:p>
          </p:txBody>
        </p:sp>
        <p:sp>
          <p:nvSpPr>
            <p:cNvPr id="22535" name="Line 7"/>
            <p:cNvSpPr>
              <a:spLocks noChangeShapeType="1"/>
            </p:cNvSpPr>
            <p:nvPr/>
          </p:nvSpPr>
          <p:spPr bwMode="auto">
            <a:xfrm>
              <a:off x="5136" y="3072"/>
              <a:ext cx="0" cy="624"/>
            </a:xfrm>
            <a:prstGeom prst="line">
              <a:avLst/>
            </a:prstGeom>
            <a:noFill/>
            <a:ln w="38100">
              <a:solidFill>
                <a:srgbClr val="FFFF00"/>
              </a:solidFill>
              <a:round/>
              <a:headEnd type="none" w="sm" len="sm"/>
              <a:tailEnd type="none" w="lg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fr-FR"/>
            </a:p>
          </p:txBody>
        </p:sp>
        <p:sp>
          <p:nvSpPr>
            <p:cNvPr id="22536" name="Line 8"/>
            <p:cNvSpPr>
              <a:spLocks noChangeShapeType="1"/>
            </p:cNvSpPr>
            <p:nvPr/>
          </p:nvSpPr>
          <p:spPr bwMode="auto">
            <a:xfrm flipH="1" flipV="1">
              <a:off x="4512" y="3360"/>
              <a:ext cx="624" cy="336"/>
            </a:xfrm>
            <a:prstGeom prst="line">
              <a:avLst/>
            </a:prstGeom>
            <a:noFill/>
            <a:ln w="38100">
              <a:solidFill>
                <a:srgbClr val="FFFF00"/>
              </a:solidFill>
              <a:round/>
              <a:headEnd type="none" w="sm" len="sm"/>
              <a:tailEnd type="none" w="lg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fr-FR"/>
            </a:p>
          </p:txBody>
        </p:sp>
        <p:sp>
          <p:nvSpPr>
            <p:cNvPr id="22537" name="Oval 9"/>
            <p:cNvSpPr>
              <a:spLocks noChangeArrowheads="1"/>
            </p:cNvSpPr>
            <p:nvPr/>
          </p:nvSpPr>
          <p:spPr bwMode="auto">
            <a:xfrm>
              <a:off x="4416" y="3264"/>
              <a:ext cx="192" cy="192"/>
            </a:xfrm>
            <a:prstGeom prst="ellipse">
              <a:avLst/>
            </a:prstGeom>
            <a:solidFill>
              <a:schemeClr val="tx2"/>
            </a:solidFill>
            <a:ln w="38100">
              <a:solidFill>
                <a:schemeClr val="tx2"/>
              </a:solidFill>
              <a:round/>
              <a:headEnd type="none" w="sm" len="sm"/>
              <a:tailEnd type="none" w="lg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fr-FR"/>
            </a:p>
          </p:txBody>
        </p:sp>
        <p:sp>
          <p:nvSpPr>
            <p:cNvPr id="22538" name="Oval 10"/>
            <p:cNvSpPr>
              <a:spLocks noChangeArrowheads="1"/>
            </p:cNvSpPr>
            <p:nvPr/>
          </p:nvSpPr>
          <p:spPr bwMode="auto">
            <a:xfrm>
              <a:off x="5040" y="3600"/>
              <a:ext cx="192" cy="192"/>
            </a:xfrm>
            <a:prstGeom prst="ellipse">
              <a:avLst/>
            </a:prstGeom>
            <a:solidFill>
              <a:schemeClr val="tx2"/>
            </a:solidFill>
            <a:ln w="38100">
              <a:solidFill>
                <a:schemeClr val="tx2"/>
              </a:solidFill>
              <a:round/>
              <a:headEnd type="none" w="sm" len="sm"/>
              <a:tailEnd type="none" w="lg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fr-FR"/>
            </a:p>
          </p:txBody>
        </p:sp>
        <p:sp>
          <p:nvSpPr>
            <p:cNvPr id="22539" name="Line 11"/>
            <p:cNvSpPr>
              <a:spLocks noChangeShapeType="1"/>
            </p:cNvSpPr>
            <p:nvPr/>
          </p:nvSpPr>
          <p:spPr bwMode="auto">
            <a:xfrm flipH="1" flipV="1">
              <a:off x="1536" y="3072"/>
              <a:ext cx="576" cy="288"/>
            </a:xfrm>
            <a:prstGeom prst="line">
              <a:avLst/>
            </a:prstGeom>
            <a:noFill/>
            <a:ln w="38100">
              <a:solidFill>
                <a:srgbClr val="FFFF00"/>
              </a:solidFill>
              <a:round/>
              <a:headEnd type="none" w="sm" len="sm"/>
              <a:tailEnd type="none" w="lg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fr-FR"/>
            </a:p>
          </p:txBody>
        </p:sp>
        <p:sp>
          <p:nvSpPr>
            <p:cNvPr id="22540" name="Line 12"/>
            <p:cNvSpPr>
              <a:spLocks noChangeShapeType="1"/>
            </p:cNvSpPr>
            <p:nvPr/>
          </p:nvSpPr>
          <p:spPr bwMode="auto">
            <a:xfrm>
              <a:off x="1536" y="3072"/>
              <a:ext cx="0" cy="624"/>
            </a:xfrm>
            <a:prstGeom prst="line">
              <a:avLst/>
            </a:prstGeom>
            <a:noFill/>
            <a:ln w="38100">
              <a:solidFill>
                <a:srgbClr val="FFFF00"/>
              </a:solidFill>
              <a:round/>
              <a:headEnd type="none" w="sm" len="sm"/>
              <a:tailEnd type="none" w="lg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fr-FR"/>
            </a:p>
          </p:txBody>
        </p:sp>
        <p:sp>
          <p:nvSpPr>
            <p:cNvPr id="22541" name="Line 13"/>
            <p:cNvSpPr>
              <a:spLocks noChangeShapeType="1"/>
            </p:cNvSpPr>
            <p:nvPr/>
          </p:nvSpPr>
          <p:spPr bwMode="auto">
            <a:xfrm flipV="1">
              <a:off x="1536" y="3360"/>
              <a:ext cx="576" cy="336"/>
            </a:xfrm>
            <a:prstGeom prst="line">
              <a:avLst/>
            </a:prstGeom>
            <a:noFill/>
            <a:ln w="38100">
              <a:solidFill>
                <a:srgbClr val="FFFF00"/>
              </a:solidFill>
              <a:round/>
              <a:headEnd type="none" w="sm" len="sm"/>
              <a:tailEnd type="none" w="lg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fr-FR"/>
            </a:p>
          </p:txBody>
        </p:sp>
        <p:sp>
          <p:nvSpPr>
            <p:cNvPr id="22542" name="Oval 14"/>
            <p:cNvSpPr>
              <a:spLocks noChangeArrowheads="1"/>
            </p:cNvSpPr>
            <p:nvPr/>
          </p:nvSpPr>
          <p:spPr bwMode="auto">
            <a:xfrm>
              <a:off x="2016" y="3264"/>
              <a:ext cx="192" cy="192"/>
            </a:xfrm>
            <a:prstGeom prst="ellipse">
              <a:avLst/>
            </a:prstGeom>
            <a:solidFill>
              <a:schemeClr val="tx2"/>
            </a:solidFill>
            <a:ln w="38100">
              <a:solidFill>
                <a:schemeClr val="tx2"/>
              </a:solidFill>
              <a:round/>
              <a:headEnd type="none" w="sm" len="sm"/>
              <a:tailEnd type="none" w="lg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fr-FR"/>
            </a:p>
          </p:txBody>
        </p:sp>
        <p:sp>
          <p:nvSpPr>
            <p:cNvPr id="22543" name="Oval 15"/>
            <p:cNvSpPr>
              <a:spLocks noChangeArrowheads="1"/>
            </p:cNvSpPr>
            <p:nvPr/>
          </p:nvSpPr>
          <p:spPr bwMode="auto">
            <a:xfrm>
              <a:off x="1440" y="3600"/>
              <a:ext cx="192" cy="192"/>
            </a:xfrm>
            <a:prstGeom prst="ellipse">
              <a:avLst/>
            </a:prstGeom>
            <a:solidFill>
              <a:schemeClr val="tx2"/>
            </a:solidFill>
            <a:ln w="38100">
              <a:solidFill>
                <a:schemeClr val="tx2"/>
              </a:solidFill>
              <a:round/>
              <a:headEnd type="none" w="sm" len="sm"/>
              <a:tailEnd type="none" w="lg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fr-FR"/>
            </a:p>
          </p:txBody>
        </p:sp>
        <p:sp>
          <p:nvSpPr>
            <p:cNvPr id="22544" name="Line 16"/>
            <p:cNvSpPr>
              <a:spLocks noChangeShapeType="1"/>
            </p:cNvSpPr>
            <p:nvPr/>
          </p:nvSpPr>
          <p:spPr bwMode="auto">
            <a:xfrm flipH="1" flipV="1">
              <a:off x="1008" y="1680"/>
              <a:ext cx="528" cy="1392"/>
            </a:xfrm>
            <a:prstGeom prst="line">
              <a:avLst/>
            </a:prstGeom>
            <a:noFill/>
            <a:ln w="38100">
              <a:solidFill>
                <a:srgbClr val="FFFF00"/>
              </a:solidFill>
              <a:round/>
              <a:headEnd type="none" w="sm" len="sm"/>
              <a:tailEnd type="none" w="lg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fr-FR"/>
            </a:p>
          </p:txBody>
        </p:sp>
        <p:sp>
          <p:nvSpPr>
            <p:cNvPr id="22545" name="Line 17"/>
            <p:cNvSpPr>
              <a:spLocks noChangeShapeType="1"/>
            </p:cNvSpPr>
            <p:nvPr/>
          </p:nvSpPr>
          <p:spPr bwMode="auto">
            <a:xfrm flipV="1">
              <a:off x="5136" y="1680"/>
              <a:ext cx="336" cy="1392"/>
            </a:xfrm>
            <a:prstGeom prst="line">
              <a:avLst/>
            </a:prstGeom>
            <a:noFill/>
            <a:ln w="38100">
              <a:solidFill>
                <a:srgbClr val="FFFF00"/>
              </a:solidFill>
              <a:round/>
              <a:headEnd type="none" w="sm" len="sm"/>
              <a:tailEnd type="none" w="lg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fr-FR"/>
            </a:p>
          </p:txBody>
        </p:sp>
        <p:sp>
          <p:nvSpPr>
            <p:cNvPr id="22546" name="Line 18"/>
            <p:cNvSpPr>
              <a:spLocks noChangeShapeType="1"/>
            </p:cNvSpPr>
            <p:nvPr/>
          </p:nvSpPr>
          <p:spPr bwMode="auto">
            <a:xfrm>
              <a:off x="3264" y="1440"/>
              <a:ext cx="0" cy="432"/>
            </a:xfrm>
            <a:prstGeom prst="line">
              <a:avLst/>
            </a:prstGeom>
            <a:noFill/>
            <a:ln w="38100">
              <a:solidFill>
                <a:srgbClr val="FFFF00"/>
              </a:solidFill>
              <a:round/>
              <a:headEnd type="none" w="sm" len="sm"/>
              <a:tailEnd type="none" w="lg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fr-FR"/>
            </a:p>
          </p:txBody>
        </p:sp>
        <p:sp>
          <p:nvSpPr>
            <p:cNvPr id="22547" name="Line 19"/>
            <p:cNvSpPr>
              <a:spLocks noChangeShapeType="1"/>
            </p:cNvSpPr>
            <p:nvPr/>
          </p:nvSpPr>
          <p:spPr bwMode="auto">
            <a:xfrm flipV="1">
              <a:off x="3264" y="1680"/>
              <a:ext cx="2208" cy="144"/>
            </a:xfrm>
            <a:prstGeom prst="line">
              <a:avLst/>
            </a:prstGeom>
            <a:noFill/>
            <a:ln w="38100">
              <a:solidFill>
                <a:srgbClr val="FFFF00"/>
              </a:solidFill>
              <a:round/>
              <a:headEnd type="none" w="sm" len="sm"/>
              <a:tailEnd type="none" w="lg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fr-FR"/>
            </a:p>
          </p:txBody>
        </p:sp>
        <p:sp>
          <p:nvSpPr>
            <p:cNvPr id="22548" name="Line 20"/>
            <p:cNvSpPr>
              <a:spLocks noChangeShapeType="1"/>
            </p:cNvSpPr>
            <p:nvPr/>
          </p:nvSpPr>
          <p:spPr bwMode="auto">
            <a:xfrm flipH="1" flipV="1">
              <a:off x="3264" y="1440"/>
              <a:ext cx="2208" cy="240"/>
            </a:xfrm>
            <a:prstGeom prst="line">
              <a:avLst/>
            </a:prstGeom>
            <a:noFill/>
            <a:ln w="38100">
              <a:solidFill>
                <a:srgbClr val="FFFF00"/>
              </a:solidFill>
              <a:round/>
              <a:headEnd type="none" w="sm" len="sm"/>
              <a:tailEnd type="none" w="lg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fr-FR"/>
            </a:p>
          </p:txBody>
        </p:sp>
        <p:sp>
          <p:nvSpPr>
            <p:cNvPr id="22549" name="Line 21"/>
            <p:cNvSpPr>
              <a:spLocks noChangeShapeType="1"/>
            </p:cNvSpPr>
            <p:nvPr/>
          </p:nvSpPr>
          <p:spPr bwMode="auto">
            <a:xfrm flipH="1">
              <a:off x="1008" y="1440"/>
              <a:ext cx="2256" cy="240"/>
            </a:xfrm>
            <a:prstGeom prst="line">
              <a:avLst/>
            </a:prstGeom>
            <a:noFill/>
            <a:ln w="38100">
              <a:solidFill>
                <a:srgbClr val="FFFF00"/>
              </a:solidFill>
              <a:round/>
              <a:headEnd type="none" w="sm" len="sm"/>
              <a:tailEnd type="none" w="lg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fr-FR"/>
            </a:p>
          </p:txBody>
        </p:sp>
        <p:sp>
          <p:nvSpPr>
            <p:cNvPr id="22550" name="Line 22"/>
            <p:cNvSpPr>
              <a:spLocks noChangeShapeType="1"/>
            </p:cNvSpPr>
            <p:nvPr/>
          </p:nvSpPr>
          <p:spPr bwMode="auto">
            <a:xfrm>
              <a:off x="1008" y="1680"/>
              <a:ext cx="2256" cy="144"/>
            </a:xfrm>
            <a:prstGeom prst="line">
              <a:avLst/>
            </a:prstGeom>
            <a:noFill/>
            <a:ln w="38100">
              <a:solidFill>
                <a:srgbClr val="FFFF00"/>
              </a:solidFill>
              <a:round/>
              <a:headEnd type="none" w="sm" len="sm"/>
              <a:tailEnd type="none" w="lg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fr-FR"/>
            </a:p>
          </p:txBody>
        </p:sp>
        <p:sp>
          <p:nvSpPr>
            <p:cNvPr id="22551" name="Oval 23"/>
            <p:cNvSpPr>
              <a:spLocks noChangeArrowheads="1"/>
            </p:cNvSpPr>
            <p:nvPr/>
          </p:nvSpPr>
          <p:spPr bwMode="auto">
            <a:xfrm>
              <a:off x="5040" y="2976"/>
              <a:ext cx="192" cy="192"/>
            </a:xfrm>
            <a:prstGeom prst="ellipse">
              <a:avLst/>
            </a:prstGeom>
            <a:solidFill>
              <a:schemeClr val="tx2"/>
            </a:solidFill>
            <a:ln w="38100">
              <a:solidFill>
                <a:schemeClr val="tx2"/>
              </a:solidFill>
              <a:round/>
              <a:headEnd type="none" w="sm" len="sm"/>
              <a:tailEnd type="none" w="lg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fr-FR"/>
            </a:p>
          </p:txBody>
        </p:sp>
        <p:sp>
          <p:nvSpPr>
            <p:cNvPr id="22552" name="Oval 24"/>
            <p:cNvSpPr>
              <a:spLocks noChangeArrowheads="1"/>
            </p:cNvSpPr>
            <p:nvPr/>
          </p:nvSpPr>
          <p:spPr bwMode="auto">
            <a:xfrm>
              <a:off x="1440" y="2976"/>
              <a:ext cx="192" cy="192"/>
            </a:xfrm>
            <a:prstGeom prst="ellipse">
              <a:avLst/>
            </a:prstGeom>
            <a:solidFill>
              <a:schemeClr val="tx2"/>
            </a:solidFill>
            <a:ln w="38100">
              <a:solidFill>
                <a:schemeClr val="tx2"/>
              </a:solidFill>
              <a:round/>
              <a:headEnd type="none" w="sm" len="sm"/>
              <a:tailEnd type="none" w="lg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fr-FR"/>
            </a:p>
          </p:txBody>
        </p:sp>
        <p:sp>
          <p:nvSpPr>
            <p:cNvPr id="22553" name="Oval 25"/>
            <p:cNvSpPr>
              <a:spLocks noChangeArrowheads="1"/>
            </p:cNvSpPr>
            <p:nvPr/>
          </p:nvSpPr>
          <p:spPr bwMode="auto">
            <a:xfrm>
              <a:off x="912" y="1584"/>
              <a:ext cx="192" cy="192"/>
            </a:xfrm>
            <a:prstGeom prst="ellipse">
              <a:avLst/>
            </a:prstGeom>
            <a:solidFill>
              <a:schemeClr val="tx2"/>
            </a:solidFill>
            <a:ln w="38100">
              <a:solidFill>
                <a:schemeClr val="tx2"/>
              </a:solidFill>
              <a:round/>
              <a:headEnd type="none" w="sm" len="sm"/>
              <a:tailEnd type="none" w="lg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fr-FR"/>
            </a:p>
          </p:txBody>
        </p:sp>
        <p:sp>
          <p:nvSpPr>
            <p:cNvPr id="22554" name="Oval 26"/>
            <p:cNvSpPr>
              <a:spLocks noChangeArrowheads="1"/>
            </p:cNvSpPr>
            <p:nvPr/>
          </p:nvSpPr>
          <p:spPr bwMode="auto">
            <a:xfrm>
              <a:off x="5376" y="1584"/>
              <a:ext cx="192" cy="192"/>
            </a:xfrm>
            <a:prstGeom prst="ellipse">
              <a:avLst/>
            </a:prstGeom>
            <a:solidFill>
              <a:schemeClr val="tx2"/>
            </a:solidFill>
            <a:ln w="38100">
              <a:solidFill>
                <a:schemeClr val="tx2"/>
              </a:solidFill>
              <a:round/>
              <a:headEnd type="none" w="sm" len="sm"/>
              <a:tailEnd type="none" w="lg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fr-FR"/>
            </a:p>
          </p:txBody>
        </p:sp>
        <p:sp>
          <p:nvSpPr>
            <p:cNvPr id="22555" name="Oval 27"/>
            <p:cNvSpPr>
              <a:spLocks noChangeArrowheads="1"/>
            </p:cNvSpPr>
            <p:nvPr/>
          </p:nvSpPr>
          <p:spPr bwMode="auto">
            <a:xfrm>
              <a:off x="3168" y="1728"/>
              <a:ext cx="192" cy="192"/>
            </a:xfrm>
            <a:prstGeom prst="ellipse">
              <a:avLst/>
            </a:prstGeom>
            <a:solidFill>
              <a:schemeClr val="tx2"/>
            </a:solidFill>
            <a:ln w="38100">
              <a:solidFill>
                <a:schemeClr val="tx2"/>
              </a:solidFill>
              <a:round/>
              <a:headEnd type="none" w="sm" len="sm"/>
              <a:tailEnd type="none" w="lg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fr-FR"/>
            </a:p>
          </p:txBody>
        </p:sp>
        <p:sp>
          <p:nvSpPr>
            <p:cNvPr id="22556" name="Oval 28"/>
            <p:cNvSpPr>
              <a:spLocks noChangeArrowheads="1"/>
            </p:cNvSpPr>
            <p:nvPr/>
          </p:nvSpPr>
          <p:spPr bwMode="auto">
            <a:xfrm>
              <a:off x="3168" y="1344"/>
              <a:ext cx="192" cy="192"/>
            </a:xfrm>
            <a:prstGeom prst="ellipse">
              <a:avLst/>
            </a:prstGeom>
            <a:solidFill>
              <a:schemeClr val="tx2"/>
            </a:solidFill>
            <a:ln w="38100">
              <a:solidFill>
                <a:schemeClr val="tx2"/>
              </a:solidFill>
              <a:round/>
              <a:headEnd type="none" w="sm" len="sm"/>
              <a:tailEnd type="none" w="lg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fr-FR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Line 39"/>
          <p:cNvSpPr>
            <a:spLocks noChangeShapeType="1"/>
          </p:cNvSpPr>
          <p:nvPr/>
        </p:nvSpPr>
        <p:spPr bwMode="auto">
          <a:xfrm flipH="1">
            <a:off x="5334000" y="2819400"/>
            <a:ext cx="1905000" cy="762000"/>
          </a:xfrm>
          <a:prstGeom prst="line">
            <a:avLst/>
          </a:prstGeom>
          <a:noFill/>
          <a:ln w="38100">
            <a:solidFill>
              <a:srgbClr val="66FF33"/>
            </a:solidFill>
            <a:round/>
            <a:headEnd type="none" w="sm" len="sm"/>
            <a:tailEnd type="triangl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fr-FR"/>
          </a:p>
        </p:txBody>
      </p:sp>
      <p:sp>
        <p:nvSpPr>
          <p:cNvPr id="23555" name="Line 37"/>
          <p:cNvSpPr>
            <a:spLocks noChangeShapeType="1"/>
          </p:cNvSpPr>
          <p:nvPr/>
        </p:nvSpPr>
        <p:spPr bwMode="auto">
          <a:xfrm flipV="1">
            <a:off x="2209800" y="4267200"/>
            <a:ext cx="1371600" cy="457200"/>
          </a:xfrm>
          <a:prstGeom prst="line">
            <a:avLst/>
          </a:prstGeom>
          <a:noFill/>
          <a:ln w="38100">
            <a:solidFill>
              <a:srgbClr val="66FF33"/>
            </a:solidFill>
            <a:round/>
            <a:headEnd type="none" w="sm" len="sm"/>
            <a:tailEnd type="triangl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fr-FR"/>
          </a:p>
        </p:txBody>
      </p:sp>
      <p:sp>
        <p:nvSpPr>
          <p:cNvPr id="23556" name="Line 38"/>
          <p:cNvSpPr>
            <a:spLocks noChangeShapeType="1"/>
          </p:cNvSpPr>
          <p:nvPr/>
        </p:nvSpPr>
        <p:spPr bwMode="auto">
          <a:xfrm>
            <a:off x="3352800" y="2438400"/>
            <a:ext cx="609600" cy="685800"/>
          </a:xfrm>
          <a:prstGeom prst="line">
            <a:avLst/>
          </a:prstGeom>
          <a:noFill/>
          <a:ln w="38100">
            <a:solidFill>
              <a:srgbClr val="66FF33"/>
            </a:solidFill>
            <a:round/>
            <a:headEnd type="none" w="sm" len="sm"/>
            <a:tailEnd type="triangl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fr-FR"/>
          </a:p>
        </p:txBody>
      </p:sp>
      <p:sp>
        <p:nvSpPr>
          <p:cNvPr id="93216" name="Rectangle 32"/>
          <p:cNvSpPr>
            <a:spLocks noGrp="1" noChangeArrowheads="1"/>
          </p:cNvSpPr>
          <p:nvPr>
            <p:ph idx="1"/>
          </p:nvPr>
        </p:nvSpPr>
        <p:spPr>
          <a:xfrm>
            <a:off x="3581400" y="3276600"/>
            <a:ext cx="1725613" cy="949325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fr-FR" altLang="fr-FR" sz="5400" smtClean="0"/>
              <a:t>R.O.</a:t>
            </a:r>
          </a:p>
        </p:txBody>
      </p:sp>
      <p:sp>
        <p:nvSpPr>
          <p:cNvPr id="23557" name="Rectangle 2"/>
          <p:cNvSpPr>
            <a:spLocks noGrp="1" noChangeArrowheads="1"/>
          </p:cNvSpPr>
          <p:nvPr>
            <p:ph type="title"/>
          </p:nvPr>
        </p:nvSpPr>
        <p:spPr>
          <a:xfrm>
            <a:off x="1066800" y="152400"/>
            <a:ext cx="7772400" cy="762000"/>
          </a:xfrm>
        </p:spPr>
        <p:txBody>
          <a:bodyPr/>
          <a:lstStyle/>
          <a:p>
            <a:pPr eaLnBrk="1" hangingPunct="1"/>
            <a:r>
              <a:rPr lang="fr-FR" altLang="fr-FR" b="1" smtClean="0"/>
              <a:t>Recherche opérationnelle</a:t>
            </a:r>
          </a:p>
        </p:txBody>
      </p:sp>
      <p:sp>
        <p:nvSpPr>
          <p:cNvPr id="23559" name="Oval 33"/>
          <p:cNvSpPr>
            <a:spLocks noChangeArrowheads="1"/>
          </p:cNvSpPr>
          <p:nvPr/>
        </p:nvSpPr>
        <p:spPr bwMode="auto">
          <a:xfrm>
            <a:off x="3352800" y="3048000"/>
            <a:ext cx="1981200" cy="1447800"/>
          </a:xfrm>
          <a:prstGeom prst="ellipse">
            <a:avLst/>
          </a:prstGeom>
          <a:noFill/>
          <a:ln w="38100">
            <a:solidFill>
              <a:srgbClr val="66FF33"/>
            </a:solidFill>
            <a:round/>
            <a:headEnd type="none" w="sm" len="sm"/>
            <a:tailEnd type="none" w="lg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tx2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fr-FR"/>
          </a:p>
        </p:txBody>
      </p:sp>
      <p:sp>
        <p:nvSpPr>
          <p:cNvPr id="23560" name="Text Box 34"/>
          <p:cNvSpPr txBox="1">
            <a:spLocks noChangeArrowheads="1"/>
          </p:cNvSpPr>
          <p:nvPr/>
        </p:nvSpPr>
        <p:spPr bwMode="auto">
          <a:xfrm>
            <a:off x="1219200" y="1295400"/>
            <a:ext cx="2940050" cy="1166813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lg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tx2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190500" indent="-1905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Aft>
                <a:spcPct val="40000"/>
              </a:spcAft>
            </a:pPr>
            <a:r>
              <a:rPr lang="fr-FR" altLang="fr-FR" sz="2000" b="1">
                <a:latin typeface="Arial" panose="020B0604020202020204" pitchFamily="34" charset="0"/>
              </a:rPr>
              <a:t>ÉCONOMIE</a:t>
            </a:r>
          </a:p>
          <a:p>
            <a:pPr algn="ctr" eaLnBrk="1" hangingPunct="1">
              <a:buFontTx/>
              <a:buChar char="•"/>
            </a:pPr>
            <a:r>
              <a:rPr lang="fr-FR" altLang="fr-FR" sz="2000">
                <a:latin typeface="Arial" panose="020B0604020202020204" pitchFamily="34" charset="0"/>
              </a:rPr>
              <a:t>Économie d’entreprise</a:t>
            </a:r>
          </a:p>
          <a:p>
            <a:pPr algn="ctr" eaLnBrk="1" hangingPunct="1">
              <a:buFontTx/>
              <a:buChar char="•"/>
            </a:pPr>
            <a:r>
              <a:rPr lang="fr-FR" altLang="fr-FR" sz="2000">
                <a:latin typeface="Arial" panose="020B0604020202020204" pitchFamily="34" charset="0"/>
              </a:rPr>
              <a:t>Analyse économique</a:t>
            </a:r>
          </a:p>
        </p:txBody>
      </p:sp>
      <p:sp>
        <p:nvSpPr>
          <p:cNvPr id="23561" name="Text Box 35"/>
          <p:cNvSpPr txBox="1">
            <a:spLocks noChangeArrowheads="1"/>
          </p:cNvSpPr>
          <p:nvPr/>
        </p:nvSpPr>
        <p:spPr bwMode="auto">
          <a:xfrm>
            <a:off x="5778500" y="1371600"/>
            <a:ext cx="2965450" cy="1471613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lg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tx2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190500" indent="-1905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Aft>
                <a:spcPct val="40000"/>
              </a:spcAft>
            </a:pPr>
            <a:r>
              <a:rPr lang="fr-FR" altLang="fr-FR" sz="2000" b="1">
                <a:latin typeface="Arial" panose="020B0604020202020204" pitchFamily="34" charset="0"/>
              </a:rPr>
              <a:t>INFORMATIQUE</a:t>
            </a:r>
          </a:p>
          <a:p>
            <a:pPr algn="ctr" eaLnBrk="1" hangingPunct="1">
              <a:buFontTx/>
              <a:buChar char="•"/>
            </a:pPr>
            <a:r>
              <a:rPr lang="fr-FR" altLang="fr-FR" sz="2000">
                <a:latin typeface="Arial" panose="020B0604020202020204" pitchFamily="34" charset="0"/>
              </a:rPr>
              <a:t>Structures de données</a:t>
            </a:r>
          </a:p>
          <a:p>
            <a:pPr algn="ctr" eaLnBrk="1" hangingPunct="1">
              <a:buFontTx/>
              <a:buChar char="•"/>
            </a:pPr>
            <a:r>
              <a:rPr lang="fr-FR" altLang="fr-FR" sz="2000">
                <a:latin typeface="Arial" panose="020B0604020202020204" pitchFamily="34" charset="0"/>
              </a:rPr>
              <a:t>Algorithmes</a:t>
            </a:r>
          </a:p>
          <a:p>
            <a:pPr algn="ctr" eaLnBrk="1" hangingPunct="1">
              <a:buFontTx/>
              <a:buChar char="•"/>
            </a:pPr>
            <a:r>
              <a:rPr lang="fr-FR" altLang="fr-FR" sz="2000">
                <a:latin typeface="Arial" panose="020B0604020202020204" pitchFamily="34" charset="0"/>
              </a:rPr>
              <a:t>Bases de données</a:t>
            </a:r>
          </a:p>
        </p:txBody>
      </p:sp>
      <p:sp>
        <p:nvSpPr>
          <p:cNvPr id="23562" name="Text Box 36"/>
          <p:cNvSpPr txBox="1">
            <a:spLocks noChangeArrowheads="1"/>
          </p:cNvSpPr>
          <p:nvPr/>
        </p:nvSpPr>
        <p:spPr bwMode="auto">
          <a:xfrm>
            <a:off x="1447800" y="4724400"/>
            <a:ext cx="3151188" cy="1471613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lg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tx2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190500" indent="-1905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Aft>
                <a:spcPct val="40000"/>
              </a:spcAft>
            </a:pPr>
            <a:r>
              <a:rPr lang="fr-FR" altLang="fr-FR" sz="2000" b="1">
                <a:latin typeface="Arial" panose="020B0604020202020204" pitchFamily="34" charset="0"/>
              </a:rPr>
              <a:t>MATHÉMATIQUES</a:t>
            </a:r>
          </a:p>
          <a:p>
            <a:pPr algn="ctr" eaLnBrk="1" hangingPunct="1">
              <a:buFontTx/>
              <a:buChar char="•"/>
            </a:pPr>
            <a:r>
              <a:rPr lang="fr-FR" altLang="fr-FR" sz="2000">
                <a:latin typeface="Arial" panose="020B0604020202020204" pitchFamily="34" charset="0"/>
              </a:rPr>
              <a:t>Théorie des systèmes</a:t>
            </a:r>
          </a:p>
          <a:p>
            <a:pPr algn="ctr" eaLnBrk="1" hangingPunct="1">
              <a:buFontTx/>
              <a:buChar char="•"/>
            </a:pPr>
            <a:r>
              <a:rPr lang="fr-FR" altLang="fr-FR" sz="2000">
                <a:latin typeface="Arial" panose="020B0604020202020204" pitchFamily="34" charset="0"/>
              </a:rPr>
              <a:t>Méthodes d’optimisation</a:t>
            </a:r>
          </a:p>
          <a:p>
            <a:pPr algn="ctr" eaLnBrk="1" hangingPunct="1">
              <a:buFontTx/>
              <a:buChar char="•"/>
            </a:pPr>
            <a:r>
              <a:rPr lang="fr-FR" altLang="fr-FR" sz="2000">
                <a:latin typeface="Arial" panose="020B0604020202020204" pitchFamily="34" charset="0"/>
              </a:rPr>
              <a:t>Méthodes statistiques</a:t>
            </a:r>
          </a:p>
        </p:txBody>
      </p:sp>
      <p:sp>
        <p:nvSpPr>
          <p:cNvPr id="23563" name="Rectangle 42"/>
          <p:cNvSpPr>
            <a:spLocks noChangeArrowheads="1"/>
          </p:cNvSpPr>
          <p:nvPr/>
        </p:nvSpPr>
        <p:spPr bwMode="auto">
          <a:xfrm>
            <a:off x="1143000" y="3200400"/>
            <a:ext cx="205740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fr-FR" altLang="fr-FR" b="1">
                <a:solidFill>
                  <a:srgbClr val="FFFF00"/>
                </a:solidFill>
                <a:latin typeface="Arial" panose="020B0604020202020204" pitchFamily="34" charset="0"/>
              </a:rPr>
              <a:t>Élaboration du modèle</a:t>
            </a:r>
          </a:p>
        </p:txBody>
      </p:sp>
      <p:sp>
        <p:nvSpPr>
          <p:cNvPr id="23564" name="Rectangle 43"/>
          <p:cNvSpPr>
            <a:spLocks noChangeArrowheads="1"/>
          </p:cNvSpPr>
          <p:nvPr/>
        </p:nvSpPr>
        <p:spPr bwMode="auto">
          <a:xfrm>
            <a:off x="5562600" y="3886200"/>
            <a:ext cx="205740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fr-FR" altLang="fr-FR" b="1">
                <a:solidFill>
                  <a:srgbClr val="FFFF00"/>
                </a:solidFill>
                <a:latin typeface="Arial" panose="020B0604020202020204" pitchFamily="34" charset="0"/>
              </a:rPr>
              <a:t>Traitement du modèle</a:t>
            </a:r>
          </a:p>
        </p:txBody>
      </p:sp>
      <p:sp>
        <p:nvSpPr>
          <p:cNvPr id="23565" name="Line 44"/>
          <p:cNvSpPr>
            <a:spLocks noChangeShapeType="1"/>
          </p:cNvSpPr>
          <p:nvPr/>
        </p:nvSpPr>
        <p:spPr bwMode="auto">
          <a:xfrm>
            <a:off x="1446213" y="5105400"/>
            <a:ext cx="31242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sm" len="sm"/>
            <a:tailEnd type="non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fr-FR"/>
          </a:p>
        </p:txBody>
      </p:sp>
      <p:sp>
        <p:nvSpPr>
          <p:cNvPr id="23566" name="Line 45"/>
          <p:cNvSpPr>
            <a:spLocks noChangeShapeType="1"/>
          </p:cNvSpPr>
          <p:nvPr/>
        </p:nvSpPr>
        <p:spPr bwMode="auto">
          <a:xfrm>
            <a:off x="1219200" y="1676400"/>
            <a:ext cx="2971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sm" len="sm"/>
            <a:tailEnd type="non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fr-FR"/>
          </a:p>
        </p:txBody>
      </p:sp>
      <p:sp>
        <p:nvSpPr>
          <p:cNvPr id="23567" name="Line 46"/>
          <p:cNvSpPr>
            <a:spLocks noChangeShapeType="1"/>
          </p:cNvSpPr>
          <p:nvPr/>
        </p:nvSpPr>
        <p:spPr bwMode="auto">
          <a:xfrm>
            <a:off x="5791200" y="1752600"/>
            <a:ext cx="2971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sm" len="sm"/>
            <a:tailEnd type="non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fr-FR"/>
          </a:p>
        </p:txBody>
      </p:sp>
      <p:grpSp>
        <p:nvGrpSpPr>
          <p:cNvPr id="93244" name="Group 60"/>
          <p:cNvGrpSpPr>
            <a:grpSpLocks/>
          </p:cNvGrpSpPr>
          <p:nvPr/>
        </p:nvGrpSpPr>
        <p:grpSpPr bwMode="auto">
          <a:xfrm>
            <a:off x="4343400" y="1905000"/>
            <a:ext cx="4648200" cy="4311650"/>
            <a:chOff x="2736" y="1200"/>
            <a:chExt cx="2928" cy="2716"/>
          </a:xfrm>
        </p:grpSpPr>
        <p:sp>
          <p:nvSpPr>
            <p:cNvPr id="23569" name="Text Box 48"/>
            <p:cNvSpPr txBox="1">
              <a:spLocks noChangeArrowheads="1"/>
            </p:cNvSpPr>
            <p:nvPr/>
          </p:nvSpPr>
          <p:spPr bwMode="auto">
            <a:xfrm>
              <a:off x="3782" y="3166"/>
              <a:ext cx="1834" cy="7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tx2"/>
                  </a:solidFill>
                </a14:hiddenFill>
              </a:ext>
              <a:ext uri="{91240B29-F687-4F45-9708-019B960494DF}">
                <a14:hiddenLine xmlns:a14="http://schemas.microsoft.com/office/drawing/2010/main" w="38100">
                  <a:solidFill>
                    <a:schemeClr val="tx1"/>
                  </a:solidFill>
                  <a:miter lim="800000"/>
                  <a:headEnd type="none" w="sm" len="sm"/>
                  <a:tailEnd type="none" w="lg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fr-FR" altLang="fr-FR" sz="3600" b="1">
                  <a:solidFill>
                    <a:srgbClr val="FF0000"/>
                  </a:solidFill>
                  <a:latin typeface="Comic Sans MS" panose="030F0702030302020204" pitchFamily="66" charset="0"/>
                </a:rPr>
                <a:t>Théorie des graphes</a:t>
              </a:r>
            </a:p>
          </p:txBody>
        </p:sp>
        <p:grpSp>
          <p:nvGrpSpPr>
            <p:cNvPr id="23570" name="Group 59"/>
            <p:cNvGrpSpPr>
              <a:grpSpLocks/>
            </p:cNvGrpSpPr>
            <p:nvPr/>
          </p:nvGrpSpPr>
          <p:grpSpPr bwMode="auto">
            <a:xfrm>
              <a:off x="2736" y="3312"/>
              <a:ext cx="1104" cy="576"/>
              <a:chOff x="2736" y="3312"/>
              <a:chExt cx="1104" cy="576"/>
            </a:xfrm>
          </p:grpSpPr>
          <p:sp>
            <p:nvSpPr>
              <p:cNvPr id="23576" name="Line 49"/>
              <p:cNvSpPr>
                <a:spLocks noChangeShapeType="1"/>
              </p:cNvSpPr>
              <p:nvPr/>
            </p:nvSpPr>
            <p:spPr bwMode="auto">
              <a:xfrm>
                <a:off x="2736" y="3312"/>
                <a:ext cx="336" cy="0"/>
              </a:xfrm>
              <a:prstGeom prst="line">
                <a:avLst/>
              </a:prstGeom>
              <a:noFill/>
              <a:ln w="38100">
                <a:solidFill>
                  <a:srgbClr val="FF0000"/>
                </a:solidFill>
                <a:round/>
                <a:headEnd type="none" w="sm" len="sm"/>
                <a:tailEnd type="none" w="lg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fr-FR"/>
              </a:p>
            </p:txBody>
          </p:sp>
          <p:sp>
            <p:nvSpPr>
              <p:cNvPr id="23577" name="Line 50"/>
              <p:cNvSpPr>
                <a:spLocks noChangeShapeType="1"/>
              </p:cNvSpPr>
              <p:nvPr/>
            </p:nvSpPr>
            <p:spPr bwMode="auto">
              <a:xfrm>
                <a:off x="3072" y="3312"/>
                <a:ext cx="0" cy="576"/>
              </a:xfrm>
              <a:prstGeom prst="line">
                <a:avLst/>
              </a:prstGeom>
              <a:noFill/>
              <a:ln w="38100">
                <a:solidFill>
                  <a:srgbClr val="FF0000"/>
                </a:solidFill>
                <a:round/>
                <a:headEnd type="none" w="sm" len="sm"/>
                <a:tailEnd type="none" w="lg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fr-FR"/>
              </a:p>
            </p:txBody>
          </p:sp>
          <p:sp>
            <p:nvSpPr>
              <p:cNvPr id="23578" name="Line 51"/>
              <p:cNvSpPr>
                <a:spLocks noChangeShapeType="1"/>
              </p:cNvSpPr>
              <p:nvPr/>
            </p:nvSpPr>
            <p:spPr bwMode="auto">
              <a:xfrm flipH="1">
                <a:off x="2736" y="3888"/>
                <a:ext cx="336" cy="0"/>
              </a:xfrm>
              <a:prstGeom prst="line">
                <a:avLst/>
              </a:prstGeom>
              <a:noFill/>
              <a:ln w="38100">
                <a:solidFill>
                  <a:srgbClr val="FF0000"/>
                </a:solidFill>
                <a:round/>
                <a:headEnd type="none" w="sm" len="sm"/>
                <a:tailEnd type="none" w="lg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fr-FR"/>
              </a:p>
            </p:txBody>
          </p:sp>
          <p:sp>
            <p:nvSpPr>
              <p:cNvPr id="23579" name="Line 52"/>
              <p:cNvSpPr>
                <a:spLocks noChangeShapeType="1"/>
              </p:cNvSpPr>
              <p:nvPr/>
            </p:nvSpPr>
            <p:spPr bwMode="auto">
              <a:xfrm>
                <a:off x="3072" y="3600"/>
                <a:ext cx="768" cy="0"/>
              </a:xfrm>
              <a:prstGeom prst="line">
                <a:avLst/>
              </a:prstGeom>
              <a:noFill/>
              <a:ln w="38100">
                <a:solidFill>
                  <a:srgbClr val="FF0000"/>
                </a:solidFill>
                <a:round/>
                <a:headEnd type="none" w="sm" len="sm"/>
                <a:tailEnd type="triangle" w="lg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fr-FR"/>
              </a:p>
            </p:txBody>
          </p:sp>
        </p:grpSp>
        <p:grpSp>
          <p:nvGrpSpPr>
            <p:cNvPr id="23571" name="Group 58"/>
            <p:cNvGrpSpPr>
              <a:grpSpLocks/>
            </p:cNvGrpSpPr>
            <p:nvPr/>
          </p:nvGrpSpPr>
          <p:grpSpPr bwMode="auto">
            <a:xfrm>
              <a:off x="4944" y="1200"/>
              <a:ext cx="720" cy="1968"/>
              <a:chOff x="4944" y="1200"/>
              <a:chExt cx="720" cy="1968"/>
            </a:xfrm>
          </p:grpSpPr>
          <p:sp>
            <p:nvSpPr>
              <p:cNvPr id="23572" name="Line 53"/>
              <p:cNvSpPr>
                <a:spLocks noChangeShapeType="1"/>
              </p:cNvSpPr>
              <p:nvPr/>
            </p:nvSpPr>
            <p:spPr bwMode="auto">
              <a:xfrm>
                <a:off x="5376" y="1200"/>
                <a:ext cx="288" cy="0"/>
              </a:xfrm>
              <a:prstGeom prst="line">
                <a:avLst/>
              </a:prstGeom>
              <a:noFill/>
              <a:ln w="38100">
                <a:solidFill>
                  <a:srgbClr val="FF0000"/>
                </a:solidFill>
                <a:round/>
                <a:headEnd type="none" w="sm" len="sm"/>
                <a:tailEnd type="none" w="lg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fr-FR"/>
              </a:p>
            </p:txBody>
          </p:sp>
          <p:sp>
            <p:nvSpPr>
              <p:cNvPr id="23573" name="Line 54"/>
              <p:cNvSpPr>
                <a:spLocks noChangeShapeType="1"/>
              </p:cNvSpPr>
              <p:nvPr/>
            </p:nvSpPr>
            <p:spPr bwMode="auto">
              <a:xfrm>
                <a:off x="5664" y="1200"/>
                <a:ext cx="0" cy="384"/>
              </a:xfrm>
              <a:prstGeom prst="line">
                <a:avLst/>
              </a:prstGeom>
              <a:noFill/>
              <a:ln w="38100">
                <a:solidFill>
                  <a:srgbClr val="FF0000"/>
                </a:solidFill>
                <a:round/>
                <a:headEnd type="none" w="sm" len="sm"/>
                <a:tailEnd type="none" w="lg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fr-FR"/>
              </a:p>
            </p:txBody>
          </p:sp>
          <p:sp>
            <p:nvSpPr>
              <p:cNvPr id="23574" name="Line 55"/>
              <p:cNvSpPr>
                <a:spLocks noChangeShapeType="1"/>
              </p:cNvSpPr>
              <p:nvPr/>
            </p:nvSpPr>
            <p:spPr bwMode="auto">
              <a:xfrm flipH="1">
                <a:off x="5136" y="1584"/>
                <a:ext cx="528" cy="0"/>
              </a:xfrm>
              <a:prstGeom prst="line">
                <a:avLst/>
              </a:prstGeom>
              <a:noFill/>
              <a:ln w="38100">
                <a:solidFill>
                  <a:srgbClr val="FF0000"/>
                </a:solidFill>
                <a:round/>
                <a:headEnd type="none" w="sm" len="sm"/>
                <a:tailEnd type="none" w="lg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fr-FR"/>
              </a:p>
            </p:txBody>
          </p:sp>
          <p:sp>
            <p:nvSpPr>
              <p:cNvPr id="23575" name="Line 56"/>
              <p:cNvSpPr>
                <a:spLocks noChangeShapeType="1"/>
              </p:cNvSpPr>
              <p:nvPr/>
            </p:nvSpPr>
            <p:spPr bwMode="auto">
              <a:xfrm flipH="1">
                <a:off x="4944" y="1584"/>
                <a:ext cx="480" cy="1584"/>
              </a:xfrm>
              <a:prstGeom prst="line">
                <a:avLst/>
              </a:prstGeom>
              <a:noFill/>
              <a:ln w="38100">
                <a:solidFill>
                  <a:srgbClr val="FF0000"/>
                </a:solidFill>
                <a:round/>
                <a:headEnd type="none" w="sm" len="sm"/>
                <a:tailEnd type="triangle" w="lg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fr-FR"/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3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36" name="Rectangle 28"/>
          <p:cNvSpPr>
            <a:spLocks noGrp="1" noChangeArrowheads="1"/>
          </p:cNvSpPr>
          <p:nvPr>
            <p:ph idx="1"/>
          </p:nvPr>
        </p:nvSpPr>
        <p:spPr>
          <a:xfrm>
            <a:off x="1143000" y="1295400"/>
            <a:ext cx="7772400" cy="4724400"/>
          </a:xfrm>
        </p:spPr>
        <p:txBody>
          <a:bodyPr/>
          <a:lstStyle/>
          <a:p>
            <a:pPr marL="482600" indent="-482600" eaLnBrk="1" hangingPunct="1">
              <a:lnSpc>
                <a:spcPct val="90000"/>
              </a:lnSpc>
              <a:defRPr/>
            </a:pPr>
            <a:r>
              <a:rPr lang="fr-FR" altLang="fr-FR" sz="2800" smtClean="0">
                <a:hlinkClick r:id="" action="ppaction://customshow?id=4&amp;return=true"/>
              </a:rPr>
              <a:t>Problèmes d’ordonnancement</a:t>
            </a:r>
            <a:endParaRPr lang="fr-FR" altLang="fr-FR" sz="2800" smtClean="0"/>
          </a:p>
          <a:p>
            <a:pPr marL="482600" indent="-482600" eaLnBrk="1" hangingPunct="1">
              <a:lnSpc>
                <a:spcPct val="90000"/>
              </a:lnSpc>
              <a:defRPr/>
            </a:pPr>
            <a:r>
              <a:rPr lang="fr-FR" altLang="fr-FR" sz="2800" smtClean="0">
                <a:hlinkClick r:id="" action="ppaction://customshow?id=5&amp;return=true"/>
              </a:rPr>
              <a:t>Problèmes de flot maximal</a:t>
            </a:r>
            <a:endParaRPr lang="fr-FR" altLang="fr-FR" sz="2800" smtClean="0"/>
          </a:p>
          <a:p>
            <a:pPr marL="482600" indent="-482600" eaLnBrk="1" hangingPunct="1">
              <a:lnSpc>
                <a:spcPct val="90000"/>
              </a:lnSpc>
              <a:defRPr/>
            </a:pPr>
            <a:r>
              <a:rPr lang="fr-FR" altLang="fr-FR" sz="2800" smtClean="0">
                <a:hlinkClick r:id="" action="ppaction://customshow?id=6&amp;return=true"/>
              </a:rPr>
              <a:t>Problèmes d’affectation</a:t>
            </a:r>
            <a:endParaRPr lang="fr-FR" altLang="fr-FR" sz="2800" smtClean="0"/>
          </a:p>
          <a:p>
            <a:pPr marL="482600" indent="-482600" eaLnBrk="1" hangingPunct="1">
              <a:lnSpc>
                <a:spcPct val="90000"/>
              </a:lnSpc>
              <a:defRPr/>
            </a:pPr>
            <a:r>
              <a:rPr lang="fr-FR" altLang="fr-FR" sz="2800" smtClean="0"/>
              <a:t>Programmes de transport</a:t>
            </a:r>
          </a:p>
          <a:p>
            <a:pPr marL="482600" indent="-482600" eaLnBrk="1" hangingPunct="1">
              <a:lnSpc>
                <a:spcPct val="80000"/>
              </a:lnSpc>
              <a:spcBef>
                <a:spcPct val="0"/>
              </a:spcBef>
              <a:buFont typeface="Wingdings" panose="05000000000000000000" pitchFamily="2" charset="2"/>
              <a:buNone/>
              <a:defRPr/>
            </a:pPr>
            <a:r>
              <a:rPr lang="fr-FR" altLang="fr-FR" sz="2800" smtClean="0"/>
              <a:t>	</a:t>
            </a:r>
            <a:r>
              <a:rPr lang="fr-FR" altLang="fr-FR" sz="1800" smtClean="0"/>
              <a:t>dépôts de marchandises, clients avec besoins, capacité des canaux illimitée (transformations d’arbres…)</a:t>
            </a:r>
          </a:p>
          <a:p>
            <a:pPr marL="482600" indent="-482600" eaLnBrk="1" hangingPunct="1">
              <a:lnSpc>
                <a:spcPct val="90000"/>
              </a:lnSpc>
              <a:defRPr/>
            </a:pPr>
            <a:r>
              <a:rPr lang="fr-FR" altLang="fr-FR" sz="2800" smtClean="0"/>
              <a:t>Problème du voyageur de commerce</a:t>
            </a:r>
          </a:p>
          <a:p>
            <a:pPr marL="482600" indent="-482600" eaLnBrk="1" hangingPunct="1">
              <a:lnSpc>
                <a:spcPct val="80000"/>
              </a:lnSpc>
              <a:spcBef>
                <a:spcPct val="0"/>
              </a:spcBef>
              <a:buFont typeface="Wingdings" panose="05000000000000000000" pitchFamily="2" charset="2"/>
              <a:buNone/>
              <a:defRPr/>
            </a:pPr>
            <a:r>
              <a:rPr lang="fr-FR" altLang="fr-FR" sz="2800" smtClean="0"/>
              <a:t>	</a:t>
            </a:r>
            <a:r>
              <a:rPr lang="fr-FR" altLang="fr-FR" sz="1800" smtClean="0"/>
              <a:t>visite de villes, avec retour… (chemin hamiltonien de coût minimal)</a:t>
            </a:r>
          </a:p>
          <a:p>
            <a:pPr marL="482600" indent="-482600" eaLnBrk="1" hangingPunct="1">
              <a:lnSpc>
                <a:spcPct val="90000"/>
              </a:lnSpc>
              <a:defRPr/>
            </a:pPr>
            <a:r>
              <a:rPr lang="fr-FR" altLang="fr-FR" sz="2800" smtClean="0"/>
              <a:t>Problème du « sac à dos »</a:t>
            </a:r>
          </a:p>
          <a:p>
            <a:pPr marL="482600" indent="-482600" eaLnBrk="1" hangingPunct="1">
              <a:lnSpc>
                <a:spcPct val="80000"/>
              </a:lnSpc>
              <a:spcBef>
                <a:spcPct val="0"/>
              </a:spcBef>
              <a:buFont typeface="Wingdings" panose="05000000000000000000" pitchFamily="2" charset="2"/>
              <a:buNone/>
              <a:defRPr/>
            </a:pPr>
            <a:r>
              <a:rPr lang="fr-FR" altLang="fr-FR" sz="2800" smtClean="0"/>
              <a:t>	</a:t>
            </a:r>
            <a:r>
              <a:rPr lang="fr-FR" altLang="fr-FR" sz="1800" smtClean="0"/>
              <a:t>n objets, chaque objet ayant une « utilité », sac de capacité m…</a:t>
            </a:r>
          </a:p>
          <a:p>
            <a:pPr marL="482600" indent="-482600" eaLnBrk="1" hangingPunct="1">
              <a:lnSpc>
                <a:spcPct val="90000"/>
              </a:lnSpc>
              <a:defRPr/>
            </a:pPr>
            <a:r>
              <a:rPr lang="fr-FR" altLang="fr-FR" sz="2800" smtClean="0"/>
              <a:t>Etc.</a:t>
            </a:r>
          </a:p>
        </p:txBody>
      </p:sp>
      <p:sp>
        <p:nvSpPr>
          <p:cNvPr id="25602" name="Rectangle 5"/>
          <p:cNvSpPr>
            <a:spLocks noGrp="1" noChangeArrowheads="1"/>
          </p:cNvSpPr>
          <p:nvPr>
            <p:ph type="title"/>
          </p:nvPr>
        </p:nvSpPr>
        <p:spPr>
          <a:xfrm>
            <a:off x="1066800" y="381000"/>
            <a:ext cx="7772400" cy="762000"/>
          </a:xfrm>
        </p:spPr>
        <p:txBody>
          <a:bodyPr/>
          <a:lstStyle/>
          <a:p>
            <a:pPr eaLnBrk="1" hangingPunct="1"/>
            <a:r>
              <a:rPr lang="fr-FR" altLang="fr-FR" b="1" smtClean="0"/>
              <a:t>Quelques exemples de problèmes…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990600" y="152400"/>
            <a:ext cx="8153400" cy="1905000"/>
          </a:xfrm>
        </p:spPr>
        <p:txBody>
          <a:bodyPr/>
          <a:lstStyle/>
          <a:p>
            <a:pPr eaLnBrk="1" hangingPunct="1"/>
            <a:r>
              <a:rPr lang="fr-FR" altLang="fr-FR" sz="6000" smtClean="0"/>
              <a:t>Les réseaux de communication</a:t>
            </a:r>
          </a:p>
        </p:txBody>
      </p:sp>
      <p:sp>
        <p:nvSpPr>
          <p:cNvPr id="80899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981200" y="3124200"/>
            <a:ext cx="6400800" cy="1752600"/>
          </a:xfrm>
        </p:spPr>
        <p:txBody>
          <a:bodyPr/>
          <a:lstStyle/>
          <a:p>
            <a:pPr eaLnBrk="1" hangingPunct="1">
              <a:defRPr/>
            </a:pPr>
            <a:r>
              <a:rPr lang="fr-FR" altLang="fr-FR" sz="3600" smtClean="0"/>
              <a:t>réseaux téléphoniques réseaux informatiques architectures parallèles</a:t>
            </a:r>
          </a:p>
        </p:txBody>
      </p:sp>
      <p:grpSp>
        <p:nvGrpSpPr>
          <p:cNvPr id="35844" name="Group 4"/>
          <p:cNvGrpSpPr>
            <a:grpSpLocks/>
          </p:cNvGrpSpPr>
          <p:nvPr/>
        </p:nvGrpSpPr>
        <p:grpSpPr bwMode="auto">
          <a:xfrm>
            <a:off x="1447800" y="2133600"/>
            <a:ext cx="7391400" cy="3886200"/>
            <a:chOff x="912" y="1344"/>
            <a:chExt cx="4656" cy="2448"/>
          </a:xfrm>
        </p:grpSpPr>
        <p:sp>
          <p:nvSpPr>
            <p:cNvPr id="35845" name="Line 5"/>
            <p:cNvSpPr>
              <a:spLocks noChangeShapeType="1"/>
            </p:cNvSpPr>
            <p:nvPr/>
          </p:nvSpPr>
          <p:spPr bwMode="auto">
            <a:xfrm>
              <a:off x="2112" y="3360"/>
              <a:ext cx="2400" cy="0"/>
            </a:xfrm>
            <a:prstGeom prst="line">
              <a:avLst/>
            </a:prstGeom>
            <a:noFill/>
            <a:ln w="38100">
              <a:solidFill>
                <a:srgbClr val="FFFF00"/>
              </a:solidFill>
              <a:round/>
              <a:headEnd type="none" w="sm" len="sm"/>
              <a:tailEnd type="none" w="lg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fr-FR"/>
            </a:p>
          </p:txBody>
        </p:sp>
        <p:sp>
          <p:nvSpPr>
            <p:cNvPr id="35846" name="Line 6"/>
            <p:cNvSpPr>
              <a:spLocks noChangeShapeType="1"/>
            </p:cNvSpPr>
            <p:nvPr/>
          </p:nvSpPr>
          <p:spPr bwMode="auto">
            <a:xfrm flipV="1">
              <a:off x="4512" y="3072"/>
              <a:ext cx="624" cy="288"/>
            </a:xfrm>
            <a:prstGeom prst="line">
              <a:avLst/>
            </a:prstGeom>
            <a:noFill/>
            <a:ln w="38100">
              <a:solidFill>
                <a:srgbClr val="FFFF00"/>
              </a:solidFill>
              <a:round/>
              <a:headEnd type="none" w="sm" len="sm"/>
              <a:tailEnd type="none" w="lg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fr-FR"/>
            </a:p>
          </p:txBody>
        </p:sp>
        <p:sp>
          <p:nvSpPr>
            <p:cNvPr id="35847" name="Line 7"/>
            <p:cNvSpPr>
              <a:spLocks noChangeShapeType="1"/>
            </p:cNvSpPr>
            <p:nvPr/>
          </p:nvSpPr>
          <p:spPr bwMode="auto">
            <a:xfrm>
              <a:off x="5136" y="3072"/>
              <a:ext cx="0" cy="624"/>
            </a:xfrm>
            <a:prstGeom prst="line">
              <a:avLst/>
            </a:prstGeom>
            <a:noFill/>
            <a:ln w="38100">
              <a:solidFill>
                <a:srgbClr val="FFFF00"/>
              </a:solidFill>
              <a:round/>
              <a:headEnd type="none" w="sm" len="sm"/>
              <a:tailEnd type="none" w="lg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fr-FR"/>
            </a:p>
          </p:txBody>
        </p:sp>
        <p:sp>
          <p:nvSpPr>
            <p:cNvPr id="35848" name="Line 8"/>
            <p:cNvSpPr>
              <a:spLocks noChangeShapeType="1"/>
            </p:cNvSpPr>
            <p:nvPr/>
          </p:nvSpPr>
          <p:spPr bwMode="auto">
            <a:xfrm flipH="1" flipV="1">
              <a:off x="4512" y="3360"/>
              <a:ext cx="624" cy="336"/>
            </a:xfrm>
            <a:prstGeom prst="line">
              <a:avLst/>
            </a:prstGeom>
            <a:noFill/>
            <a:ln w="38100">
              <a:solidFill>
                <a:srgbClr val="FFFF00"/>
              </a:solidFill>
              <a:round/>
              <a:headEnd type="none" w="sm" len="sm"/>
              <a:tailEnd type="none" w="lg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fr-FR"/>
            </a:p>
          </p:txBody>
        </p:sp>
        <p:sp>
          <p:nvSpPr>
            <p:cNvPr id="35849" name="Oval 9"/>
            <p:cNvSpPr>
              <a:spLocks noChangeArrowheads="1"/>
            </p:cNvSpPr>
            <p:nvPr/>
          </p:nvSpPr>
          <p:spPr bwMode="auto">
            <a:xfrm>
              <a:off x="4416" y="3264"/>
              <a:ext cx="192" cy="192"/>
            </a:xfrm>
            <a:prstGeom prst="ellipse">
              <a:avLst/>
            </a:prstGeom>
            <a:solidFill>
              <a:schemeClr val="tx2"/>
            </a:solidFill>
            <a:ln w="38100">
              <a:solidFill>
                <a:schemeClr val="tx2"/>
              </a:solidFill>
              <a:round/>
              <a:headEnd type="none" w="sm" len="sm"/>
              <a:tailEnd type="none" w="lg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fr-FR"/>
            </a:p>
          </p:txBody>
        </p:sp>
        <p:sp>
          <p:nvSpPr>
            <p:cNvPr id="35850" name="Oval 10"/>
            <p:cNvSpPr>
              <a:spLocks noChangeArrowheads="1"/>
            </p:cNvSpPr>
            <p:nvPr/>
          </p:nvSpPr>
          <p:spPr bwMode="auto">
            <a:xfrm>
              <a:off x="5040" y="3600"/>
              <a:ext cx="192" cy="192"/>
            </a:xfrm>
            <a:prstGeom prst="ellipse">
              <a:avLst/>
            </a:prstGeom>
            <a:solidFill>
              <a:schemeClr val="tx2"/>
            </a:solidFill>
            <a:ln w="38100">
              <a:solidFill>
                <a:schemeClr val="tx2"/>
              </a:solidFill>
              <a:round/>
              <a:headEnd type="none" w="sm" len="sm"/>
              <a:tailEnd type="none" w="lg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fr-FR"/>
            </a:p>
          </p:txBody>
        </p:sp>
        <p:sp>
          <p:nvSpPr>
            <p:cNvPr id="35851" name="Line 11"/>
            <p:cNvSpPr>
              <a:spLocks noChangeShapeType="1"/>
            </p:cNvSpPr>
            <p:nvPr/>
          </p:nvSpPr>
          <p:spPr bwMode="auto">
            <a:xfrm flipH="1" flipV="1">
              <a:off x="1536" y="3072"/>
              <a:ext cx="576" cy="288"/>
            </a:xfrm>
            <a:prstGeom prst="line">
              <a:avLst/>
            </a:prstGeom>
            <a:noFill/>
            <a:ln w="38100">
              <a:solidFill>
                <a:srgbClr val="FFFF00"/>
              </a:solidFill>
              <a:round/>
              <a:headEnd type="none" w="sm" len="sm"/>
              <a:tailEnd type="none" w="lg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fr-FR"/>
            </a:p>
          </p:txBody>
        </p:sp>
        <p:sp>
          <p:nvSpPr>
            <p:cNvPr id="35852" name="Line 12"/>
            <p:cNvSpPr>
              <a:spLocks noChangeShapeType="1"/>
            </p:cNvSpPr>
            <p:nvPr/>
          </p:nvSpPr>
          <p:spPr bwMode="auto">
            <a:xfrm>
              <a:off x="1536" y="3072"/>
              <a:ext cx="0" cy="624"/>
            </a:xfrm>
            <a:prstGeom prst="line">
              <a:avLst/>
            </a:prstGeom>
            <a:noFill/>
            <a:ln w="38100">
              <a:solidFill>
                <a:srgbClr val="FFFF00"/>
              </a:solidFill>
              <a:round/>
              <a:headEnd type="none" w="sm" len="sm"/>
              <a:tailEnd type="none" w="lg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fr-FR"/>
            </a:p>
          </p:txBody>
        </p:sp>
        <p:sp>
          <p:nvSpPr>
            <p:cNvPr id="35853" name="Line 13"/>
            <p:cNvSpPr>
              <a:spLocks noChangeShapeType="1"/>
            </p:cNvSpPr>
            <p:nvPr/>
          </p:nvSpPr>
          <p:spPr bwMode="auto">
            <a:xfrm flipV="1">
              <a:off x="1536" y="3360"/>
              <a:ext cx="576" cy="336"/>
            </a:xfrm>
            <a:prstGeom prst="line">
              <a:avLst/>
            </a:prstGeom>
            <a:noFill/>
            <a:ln w="38100">
              <a:solidFill>
                <a:srgbClr val="FFFF00"/>
              </a:solidFill>
              <a:round/>
              <a:headEnd type="none" w="sm" len="sm"/>
              <a:tailEnd type="none" w="lg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fr-FR"/>
            </a:p>
          </p:txBody>
        </p:sp>
        <p:sp>
          <p:nvSpPr>
            <p:cNvPr id="35854" name="Oval 14"/>
            <p:cNvSpPr>
              <a:spLocks noChangeArrowheads="1"/>
            </p:cNvSpPr>
            <p:nvPr/>
          </p:nvSpPr>
          <p:spPr bwMode="auto">
            <a:xfrm>
              <a:off x="2016" y="3264"/>
              <a:ext cx="192" cy="192"/>
            </a:xfrm>
            <a:prstGeom prst="ellipse">
              <a:avLst/>
            </a:prstGeom>
            <a:solidFill>
              <a:schemeClr val="tx2"/>
            </a:solidFill>
            <a:ln w="38100">
              <a:solidFill>
                <a:schemeClr val="tx2"/>
              </a:solidFill>
              <a:round/>
              <a:headEnd type="none" w="sm" len="sm"/>
              <a:tailEnd type="none" w="lg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fr-FR"/>
            </a:p>
          </p:txBody>
        </p:sp>
        <p:sp>
          <p:nvSpPr>
            <p:cNvPr id="35855" name="Oval 15"/>
            <p:cNvSpPr>
              <a:spLocks noChangeArrowheads="1"/>
            </p:cNvSpPr>
            <p:nvPr/>
          </p:nvSpPr>
          <p:spPr bwMode="auto">
            <a:xfrm>
              <a:off x="1440" y="3600"/>
              <a:ext cx="192" cy="192"/>
            </a:xfrm>
            <a:prstGeom prst="ellipse">
              <a:avLst/>
            </a:prstGeom>
            <a:solidFill>
              <a:schemeClr val="tx2"/>
            </a:solidFill>
            <a:ln w="38100">
              <a:solidFill>
                <a:schemeClr val="tx2"/>
              </a:solidFill>
              <a:round/>
              <a:headEnd type="none" w="sm" len="sm"/>
              <a:tailEnd type="none" w="lg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fr-FR"/>
            </a:p>
          </p:txBody>
        </p:sp>
        <p:sp>
          <p:nvSpPr>
            <p:cNvPr id="35856" name="Line 16"/>
            <p:cNvSpPr>
              <a:spLocks noChangeShapeType="1"/>
            </p:cNvSpPr>
            <p:nvPr/>
          </p:nvSpPr>
          <p:spPr bwMode="auto">
            <a:xfrm flipH="1" flipV="1">
              <a:off x="1008" y="1680"/>
              <a:ext cx="528" cy="1392"/>
            </a:xfrm>
            <a:prstGeom prst="line">
              <a:avLst/>
            </a:prstGeom>
            <a:noFill/>
            <a:ln w="38100">
              <a:solidFill>
                <a:srgbClr val="FFFF00"/>
              </a:solidFill>
              <a:round/>
              <a:headEnd type="none" w="sm" len="sm"/>
              <a:tailEnd type="none" w="lg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fr-FR"/>
            </a:p>
          </p:txBody>
        </p:sp>
        <p:sp>
          <p:nvSpPr>
            <p:cNvPr id="35857" name="Line 17"/>
            <p:cNvSpPr>
              <a:spLocks noChangeShapeType="1"/>
            </p:cNvSpPr>
            <p:nvPr/>
          </p:nvSpPr>
          <p:spPr bwMode="auto">
            <a:xfrm flipV="1">
              <a:off x="5136" y="1680"/>
              <a:ext cx="336" cy="1392"/>
            </a:xfrm>
            <a:prstGeom prst="line">
              <a:avLst/>
            </a:prstGeom>
            <a:noFill/>
            <a:ln w="38100">
              <a:solidFill>
                <a:srgbClr val="FFFF00"/>
              </a:solidFill>
              <a:round/>
              <a:headEnd type="none" w="sm" len="sm"/>
              <a:tailEnd type="none" w="lg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fr-FR"/>
            </a:p>
          </p:txBody>
        </p:sp>
        <p:sp>
          <p:nvSpPr>
            <p:cNvPr id="35858" name="Line 18"/>
            <p:cNvSpPr>
              <a:spLocks noChangeShapeType="1"/>
            </p:cNvSpPr>
            <p:nvPr/>
          </p:nvSpPr>
          <p:spPr bwMode="auto">
            <a:xfrm>
              <a:off x="3264" y="1440"/>
              <a:ext cx="0" cy="432"/>
            </a:xfrm>
            <a:prstGeom prst="line">
              <a:avLst/>
            </a:prstGeom>
            <a:noFill/>
            <a:ln w="38100">
              <a:solidFill>
                <a:srgbClr val="FFFF00"/>
              </a:solidFill>
              <a:round/>
              <a:headEnd type="none" w="sm" len="sm"/>
              <a:tailEnd type="none" w="lg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fr-FR"/>
            </a:p>
          </p:txBody>
        </p:sp>
        <p:sp>
          <p:nvSpPr>
            <p:cNvPr id="35859" name="Line 19"/>
            <p:cNvSpPr>
              <a:spLocks noChangeShapeType="1"/>
            </p:cNvSpPr>
            <p:nvPr/>
          </p:nvSpPr>
          <p:spPr bwMode="auto">
            <a:xfrm flipV="1">
              <a:off x="3264" y="1680"/>
              <a:ext cx="2208" cy="144"/>
            </a:xfrm>
            <a:prstGeom prst="line">
              <a:avLst/>
            </a:prstGeom>
            <a:noFill/>
            <a:ln w="38100">
              <a:solidFill>
                <a:srgbClr val="FFFF00"/>
              </a:solidFill>
              <a:round/>
              <a:headEnd type="none" w="sm" len="sm"/>
              <a:tailEnd type="none" w="lg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fr-FR"/>
            </a:p>
          </p:txBody>
        </p:sp>
        <p:sp>
          <p:nvSpPr>
            <p:cNvPr id="35860" name="Line 20"/>
            <p:cNvSpPr>
              <a:spLocks noChangeShapeType="1"/>
            </p:cNvSpPr>
            <p:nvPr/>
          </p:nvSpPr>
          <p:spPr bwMode="auto">
            <a:xfrm flipH="1" flipV="1">
              <a:off x="3264" y="1440"/>
              <a:ext cx="2208" cy="240"/>
            </a:xfrm>
            <a:prstGeom prst="line">
              <a:avLst/>
            </a:prstGeom>
            <a:noFill/>
            <a:ln w="38100">
              <a:solidFill>
                <a:srgbClr val="FFFF00"/>
              </a:solidFill>
              <a:round/>
              <a:headEnd type="none" w="sm" len="sm"/>
              <a:tailEnd type="none" w="lg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fr-FR"/>
            </a:p>
          </p:txBody>
        </p:sp>
        <p:sp>
          <p:nvSpPr>
            <p:cNvPr id="35861" name="Line 21"/>
            <p:cNvSpPr>
              <a:spLocks noChangeShapeType="1"/>
            </p:cNvSpPr>
            <p:nvPr/>
          </p:nvSpPr>
          <p:spPr bwMode="auto">
            <a:xfrm flipH="1">
              <a:off x="1008" y="1440"/>
              <a:ext cx="2256" cy="240"/>
            </a:xfrm>
            <a:prstGeom prst="line">
              <a:avLst/>
            </a:prstGeom>
            <a:noFill/>
            <a:ln w="38100">
              <a:solidFill>
                <a:srgbClr val="FFFF00"/>
              </a:solidFill>
              <a:round/>
              <a:headEnd type="none" w="sm" len="sm"/>
              <a:tailEnd type="none" w="lg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fr-FR"/>
            </a:p>
          </p:txBody>
        </p:sp>
        <p:sp>
          <p:nvSpPr>
            <p:cNvPr id="35862" name="Line 22"/>
            <p:cNvSpPr>
              <a:spLocks noChangeShapeType="1"/>
            </p:cNvSpPr>
            <p:nvPr/>
          </p:nvSpPr>
          <p:spPr bwMode="auto">
            <a:xfrm>
              <a:off x="1008" y="1680"/>
              <a:ext cx="2256" cy="144"/>
            </a:xfrm>
            <a:prstGeom prst="line">
              <a:avLst/>
            </a:prstGeom>
            <a:noFill/>
            <a:ln w="38100">
              <a:solidFill>
                <a:srgbClr val="FFFF00"/>
              </a:solidFill>
              <a:round/>
              <a:headEnd type="none" w="sm" len="sm"/>
              <a:tailEnd type="none" w="lg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fr-FR"/>
            </a:p>
          </p:txBody>
        </p:sp>
        <p:sp>
          <p:nvSpPr>
            <p:cNvPr id="35863" name="Oval 23"/>
            <p:cNvSpPr>
              <a:spLocks noChangeArrowheads="1"/>
            </p:cNvSpPr>
            <p:nvPr/>
          </p:nvSpPr>
          <p:spPr bwMode="auto">
            <a:xfrm>
              <a:off x="5040" y="2976"/>
              <a:ext cx="192" cy="192"/>
            </a:xfrm>
            <a:prstGeom prst="ellipse">
              <a:avLst/>
            </a:prstGeom>
            <a:solidFill>
              <a:schemeClr val="tx2"/>
            </a:solidFill>
            <a:ln w="38100">
              <a:solidFill>
                <a:schemeClr val="tx2"/>
              </a:solidFill>
              <a:round/>
              <a:headEnd type="none" w="sm" len="sm"/>
              <a:tailEnd type="none" w="lg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fr-FR"/>
            </a:p>
          </p:txBody>
        </p:sp>
        <p:sp>
          <p:nvSpPr>
            <p:cNvPr id="35864" name="Oval 24"/>
            <p:cNvSpPr>
              <a:spLocks noChangeArrowheads="1"/>
            </p:cNvSpPr>
            <p:nvPr/>
          </p:nvSpPr>
          <p:spPr bwMode="auto">
            <a:xfrm>
              <a:off x="1440" y="2976"/>
              <a:ext cx="192" cy="192"/>
            </a:xfrm>
            <a:prstGeom prst="ellipse">
              <a:avLst/>
            </a:prstGeom>
            <a:solidFill>
              <a:schemeClr val="tx2"/>
            </a:solidFill>
            <a:ln w="38100">
              <a:solidFill>
                <a:schemeClr val="tx2"/>
              </a:solidFill>
              <a:round/>
              <a:headEnd type="none" w="sm" len="sm"/>
              <a:tailEnd type="none" w="lg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fr-FR"/>
            </a:p>
          </p:txBody>
        </p:sp>
        <p:sp>
          <p:nvSpPr>
            <p:cNvPr id="35865" name="Oval 25"/>
            <p:cNvSpPr>
              <a:spLocks noChangeArrowheads="1"/>
            </p:cNvSpPr>
            <p:nvPr/>
          </p:nvSpPr>
          <p:spPr bwMode="auto">
            <a:xfrm>
              <a:off x="912" y="1584"/>
              <a:ext cx="192" cy="192"/>
            </a:xfrm>
            <a:prstGeom prst="ellipse">
              <a:avLst/>
            </a:prstGeom>
            <a:solidFill>
              <a:schemeClr val="tx2"/>
            </a:solidFill>
            <a:ln w="38100">
              <a:solidFill>
                <a:schemeClr val="tx2"/>
              </a:solidFill>
              <a:round/>
              <a:headEnd type="none" w="sm" len="sm"/>
              <a:tailEnd type="none" w="lg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fr-FR"/>
            </a:p>
          </p:txBody>
        </p:sp>
        <p:sp>
          <p:nvSpPr>
            <p:cNvPr id="35866" name="Oval 26"/>
            <p:cNvSpPr>
              <a:spLocks noChangeArrowheads="1"/>
            </p:cNvSpPr>
            <p:nvPr/>
          </p:nvSpPr>
          <p:spPr bwMode="auto">
            <a:xfrm>
              <a:off x="5376" y="1584"/>
              <a:ext cx="192" cy="192"/>
            </a:xfrm>
            <a:prstGeom prst="ellipse">
              <a:avLst/>
            </a:prstGeom>
            <a:solidFill>
              <a:schemeClr val="tx2"/>
            </a:solidFill>
            <a:ln w="38100">
              <a:solidFill>
                <a:schemeClr val="tx2"/>
              </a:solidFill>
              <a:round/>
              <a:headEnd type="none" w="sm" len="sm"/>
              <a:tailEnd type="none" w="lg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fr-FR"/>
            </a:p>
          </p:txBody>
        </p:sp>
        <p:sp>
          <p:nvSpPr>
            <p:cNvPr id="35867" name="Oval 27"/>
            <p:cNvSpPr>
              <a:spLocks noChangeArrowheads="1"/>
            </p:cNvSpPr>
            <p:nvPr/>
          </p:nvSpPr>
          <p:spPr bwMode="auto">
            <a:xfrm>
              <a:off x="3168" y="1728"/>
              <a:ext cx="192" cy="192"/>
            </a:xfrm>
            <a:prstGeom prst="ellipse">
              <a:avLst/>
            </a:prstGeom>
            <a:solidFill>
              <a:schemeClr val="tx2"/>
            </a:solidFill>
            <a:ln w="38100">
              <a:solidFill>
                <a:schemeClr val="tx2"/>
              </a:solidFill>
              <a:round/>
              <a:headEnd type="none" w="sm" len="sm"/>
              <a:tailEnd type="none" w="lg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fr-FR"/>
            </a:p>
          </p:txBody>
        </p:sp>
        <p:sp>
          <p:nvSpPr>
            <p:cNvPr id="35868" name="Oval 28"/>
            <p:cNvSpPr>
              <a:spLocks noChangeArrowheads="1"/>
            </p:cNvSpPr>
            <p:nvPr/>
          </p:nvSpPr>
          <p:spPr bwMode="auto">
            <a:xfrm>
              <a:off x="3168" y="1344"/>
              <a:ext cx="192" cy="192"/>
            </a:xfrm>
            <a:prstGeom prst="ellipse">
              <a:avLst/>
            </a:prstGeom>
            <a:solidFill>
              <a:schemeClr val="tx2"/>
            </a:solidFill>
            <a:ln w="38100">
              <a:solidFill>
                <a:schemeClr val="tx2"/>
              </a:solidFill>
              <a:round/>
              <a:headEnd type="none" w="sm" len="sm"/>
              <a:tailEnd type="none" w="lg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fr-FR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9" name="Rectangle 3"/>
          <p:cNvSpPr>
            <a:spLocks noGrp="1" noChangeArrowheads="1"/>
          </p:cNvSpPr>
          <p:nvPr>
            <p:ph idx="1"/>
          </p:nvPr>
        </p:nvSpPr>
        <p:spPr>
          <a:xfrm>
            <a:off x="1169988" y="1946275"/>
            <a:ext cx="4621212" cy="1025525"/>
          </a:xfrm>
        </p:spPr>
        <p:txBody>
          <a:bodyPr/>
          <a:lstStyle/>
          <a:p>
            <a:pPr algn="ctr"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fr-FR" altLang="fr-FR" sz="2800" smtClean="0"/>
              <a:t>utilisateurs, machines, etc.</a:t>
            </a:r>
          </a:p>
          <a:p>
            <a:pPr algn="ctr"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fr-FR" altLang="fr-FR" sz="2800" smtClean="0"/>
              <a:t>canaux de communication</a:t>
            </a:r>
          </a:p>
        </p:txBody>
      </p:sp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r-FR" altLang="fr-FR" b="1" smtClean="0"/>
              <a:t>Modélisation d’un réseau</a:t>
            </a:r>
          </a:p>
        </p:txBody>
      </p:sp>
      <p:sp>
        <p:nvSpPr>
          <p:cNvPr id="50180" name="Rectangle 4"/>
          <p:cNvSpPr>
            <a:spLocks noChangeArrowheads="1"/>
          </p:cNvSpPr>
          <p:nvPr/>
        </p:nvSpPr>
        <p:spPr bwMode="auto">
          <a:xfrm>
            <a:off x="6781800" y="1981200"/>
            <a:ext cx="2057400" cy="1025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ct val="20000"/>
              </a:spcBef>
              <a:buClr>
                <a:srgbClr val="FFFF00"/>
              </a:buClr>
              <a:buSzPct val="75000"/>
              <a:buFont typeface="Wingdings" panose="05000000000000000000" pitchFamily="2" charset="2"/>
              <a:buNone/>
              <a:defRPr/>
            </a:pPr>
            <a:r>
              <a:rPr lang="fr-FR" altLang="fr-FR" sz="2800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rPr>
              <a:t>sommets</a:t>
            </a:r>
          </a:p>
          <a:p>
            <a:pPr algn="ctr" eaLnBrk="1" hangingPunct="1">
              <a:lnSpc>
                <a:spcPct val="90000"/>
              </a:lnSpc>
              <a:spcBef>
                <a:spcPct val="20000"/>
              </a:spcBef>
              <a:buClr>
                <a:srgbClr val="FFFF00"/>
              </a:buClr>
              <a:buSzPct val="75000"/>
              <a:buFont typeface="Wingdings" panose="05000000000000000000" pitchFamily="2" charset="2"/>
              <a:buNone/>
              <a:defRPr/>
            </a:pPr>
            <a:r>
              <a:rPr lang="fr-FR" altLang="fr-FR" sz="2800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rPr>
              <a:t>arcs, arêtes</a:t>
            </a:r>
          </a:p>
        </p:txBody>
      </p:sp>
      <p:sp>
        <p:nvSpPr>
          <p:cNvPr id="36869" name="Line 5"/>
          <p:cNvSpPr>
            <a:spLocks noChangeShapeType="1"/>
          </p:cNvSpPr>
          <p:nvPr/>
        </p:nvSpPr>
        <p:spPr bwMode="auto">
          <a:xfrm>
            <a:off x="5867400" y="2209800"/>
            <a:ext cx="838200" cy="0"/>
          </a:xfrm>
          <a:prstGeom prst="line">
            <a:avLst/>
          </a:prstGeom>
          <a:noFill/>
          <a:ln w="28575">
            <a:solidFill>
              <a:srgbClr val="FFFF00"/>
            </a:solidFill>
            <a:round/>
            <a:headEnd type="none" w="sm" len="sm"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fr-FR"/>
          </a:p>
        </p:txBody>
      </p:sp>
      <p:sp>
        <p:nvSpPr>
          <p:cNvPr id="36870" name="Line 6"/>
          <p:cNvSpPr>
            <a:spLocks noChangeShapeType="1"/>
          </p:cNvSpPr>
          <p:nvPr/>
        </p:nvSpPr>
        <p:spPr bwMode="auto">
          <a:xfrm>
            <a:off x="5867400" y="2743200"/>
            <a:ext cx="838200" cy="0"/>
          </a:xfrm>
          <a:prstGeom prst="line">
            <a:avLst/>
          </a:prstGeom>
          <a:noFill/>
          <a:ln w="28575">
            <a:solidFill>
              <a:srgbClr val="FFFF00"/>
            </a:solidFill>
            <a:round/>
            <a:headEnd type="none" w="sm" len="sm"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fr-FR"/>
          </a:p>
        </p:txBody>
      </p:sp>
      <p:sp>
        <p:nvSpPr>
          <p:cNvPr id="36871" name="Line 7"/>
          <p:cNvSpPr>
            <a:spLocks noChangeShapeType="1"/>
          </p:cNvSpPr>
          <p:nvPr/>
        </p:nvSpPr>
        <p:spPr bwMode="auto">
          <a:xfrm flipV="1">
            <a:off x="1905000" y="3505200"/>
            <a:ext cx="1905000" cy="533400"/>
          </a:xfrm>
          <a:prstGeom prst="line">
            <a:avLst/>
          </a:prstGeom>
          <a:noFill/>
          <a:ln w="28575">
            <a:solidFill>
              <a:srgbClr val="FFFF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fr-FR"/>
          </a:p>
        </p:txBody>
      </p:sp>
      <p:sp>
        <p:nvSpPr>
          <p:cNvPr id="36872" name="Line 8"/>
          <p:cNvSpPr>
            <a:spLocks noChangeShapeType="1"/>
          </p:cNvSpPr>
          <p:nvPr/>
        </p:nvSpPr>
        <p:spPr bwMode="auto">
          <a:xfrm>
            <a:off x="3810000" y="3505200"/>
            <a:ext cx="1371600" cy="990600"/>
          </a:xfrm>
          <a:prstGeom prst="line">
            <a:avLst/>
          </a:prstGeom>
          <a:noFill/>
          <a:ln w="28575">
            <a:solidFill>
              <a:srgbClr val="FFFF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fr-FR"/>
          </a:p>
        </p:txBody>
      </p:sp>
      <p:sp>
        <p:nvSpPr>
          <p:cNvPr id="36873" name="Line 9"/>
          <p:cNvSpPr>
            <a:spLocks noChangeShapeType="1"/>
          </p:cNvSpPr>
          <p:nvPr/>
        </p:nvSpPr>
        <p:spPr bwMode="auto">
          <a:xfrm flipH="1">
            <a:off x="3810000" y="4572000"/>
            <a:ext cx="1371600" cy="1219200"/>
          </a:xfrm>
          <a:prstGeom prst="line">
            <a:avLst/>
          </a:prstGeom>
          <a:noFill/>
          <a:ln w="28575">
            <a:solidFill>
              <a:srgbClr val="FFFF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fr-FR"/>
          </a:p>
        </p:txBody>
      </p:sp>
      <p:sp>
        <p:nvSpPr>
          <p:cNvPr id="36874" name="Line 10"/>
          <p:cNvSpPr>
            <a:spLocks noChangeShapeType="1"/>
          </p:cNvSpPr>
          <p:nvPr/>
        </p:nvSpPr>
        <p:spPr bwMode="auto">
          <a:xfrm flipH="1" flipV="1">
            <a:off x="1905000" y="4038600"/>
            <a:ext cx="1905000" cy="1752600"/>
          </a:xfrm>
          <a:prstGeom prst="line">
            <a:avLst/>
          </a:prstGeom>
          <a:noFill/>
          <a:ln w="28575">
            <a:solidFill>
              <a:srgbClr val="FFFF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fr-FR"/>
          </a:p>
        </p:txBody>
      </p:sp>
      <p:sp>
        <p:nvSpPr>
          <p:cNvPr id="36875" name="Line 11"/>
          <p:cNvSpPr>
            <a:spLocks noChangeShapeType="1"/>
          </p:cNvSpPr>
          <p:nvPr/>
        </p:nvSpPr>
        <p:spPr bwMode="auto">
          <a:xfrm>
            <a:off x="1905000" y="4038600"/>
            <a:ext cx="3276600" cy="533400"/>
          </a:xfrm>
          <a:prstGeom prst="line">
            <a:avLst/>
          </a:prstGeom>
          <a:noFill/>
          <a:ln w="28575">
            <a:solidFill>
              <a:srgbClr val="FFFF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fr-FR"/>
          </a:p>
        </p:txBody>
      </p:sp>
      <p:sp>
        <p:nvSpPr>
          <p:cNvPr id="36876" name="Line 12"/>
          <p:cNvSpPr>
            <a:spLocks noChangeShapeType="1"/>
          </p:cNvSpPr>
          <p:nvPr/>
        </p:nvSpPr>
        <p:spPr bwMode="auto">
          <a:xfrm flipV="1">
            <a:off x="5181600" y="3581400"/>
            <a:ext cx="1524000" cy="990600"/>
          </a:xfrm>
          <a:prstGeom prst="line">
            <a:avLst/>
          </a:prstGeom>
          <a:noFill/>
          <a:ln w="28575">
            <a:solidFill>
              <a:srgbClr val="FFFF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fr-FR"/>
          </a:p>
        </p:txBody>
      </p:sp>
      <p:sp>
        <p:nvSpPr>
          <p:cNvPr id="36877" name="Line 13"/>
          <p:cNvSpPr>
            <a:spLocks noChangeShapeType="1"/>
          </p:cNvSpPr>
          <p:nvPr/>
        </p:nvSpPr>
        <p:spPr bwMode="auto">
          <a:xfrm>
            <a:off x="6705600" y="3581400"/>
            <a:ext cx="1066800" cy="1371600"/>
          </a:xfrm>
          <a:prstGeom prst="line">
            <a:avLst/>
          </a:prstGeom>
          <a:noFill/>
          <a:ln w="28575">
            <a:solidFill>
              <a:srgbClr val="FFFF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fr-FR"/>
          </a:p>
        </p:txBody>
      </p:sp>
      <p:sp>
        <p:nvSpPr>
          <p:cNvPr id="36878" name="Line 14"/>
          <p:cNvSpPr>
            <a:spLocks noChangeShapeType="1"/>
          </p:cNvSpPr>
          <p:nvPr/>
        </p:nvSpPr>
        <p:spPr bwMode="auto">
          <a:xfrm flipH="1">
            <a:off x="6324600" y="4953000"/>
            <a:ext cx="1447800" cy="1066800"/>
          </a:xfrm>
          <a:prstGeom prst="line">
            <a:avLst/>
          </a:prstGeom>
          <a:noFill/>
          <a:ln w="28575">
            <a:solidFill>
              <a:srgbClr val="FFFF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fr-FR"/>
          </a:p>
        </p:txBody>
      </p:sp>
      <p:sp>
        <p:nvSpPr>
          <p:cNvPr id="36879" name="Line 15"/>
          <p:cNvSpPr>
            <a:spLocks noChangeShapeType="1"/>
          </p:cNvSpPr>
          <p:nvPr/>
        </p:nvSpPr>
        <p:spPr bwMode="auto">
          <a:xfrm flipH="1" flipV="1">
            <a:off x="5181600" y="4572000"/>
            <a:ext cx="1143000" cy="1447800"/>
          </a:xfrm>
          <a:prstGeom prst="line">
            <a:avLst/>
          </a:prstGeom>
          <a:noFill/>
          <a:ln w="28575">
            <a:solidFill>
              <a:srgbClr val="FFFF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fr-FR"/>
          </a:p>
        </p:txBody>
      </p:sp>
      <p:sp>
        <p:nvSpPr>
          <p:cNvPr id="36880" name="Line 16"/>
          <p:cNvSpPr>
            <a:spLocks noChangeShapeType="1"/>
          </p:cNvSpPr>
          <p:nvPr/>
        </p:nvSpPr>
        <p:spPr bwMode="auto">
          <a:xfrm>
            <a:off x="3810000" y="3505200"/>
            <a:ext cx="2895600" cy="76200"/>
          </a:xfrm>
          <a:prstGeom prst="line">
            <a:avLst/>
          </a:prstGeom>
          <a:noFill/>
          <a:ln w="28575">
            <a:solidFill>
              <a:srgbClr val="FFFF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fr-FR"/>
          </a:p>
        </p:txBody>
      </p:sp>
      <p:sp>
        <p:nvSpPr>
          <p:cNvPr id="36881" name="Oval 17"/>
          <p:cNvSpPr>
            <a:spLocks noChangeArrowheads="1"/>
          </p:cNvSpPr>
          <p:nvPr/>
        </p:nvSpPr>
        <p:spPr bwMode="auto">
          <a:xfrm>
            <a:off x="1828800" y="3886200"/>
            <a:ext cx="304800" cy="304800"/>
          </a:xfrm>
          <a:prstGeom prst="ellipse">
            <a:avLst/>
          </a:prstGeom>
          <a:solidFill>
            <a:schemeClr val="tx2"/>
          </a:solidFill>
          <a:ln w="12700">
            <a:solidFill>
              <a:schemeClr val="tx2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fr-FR"/>
          </a:p>
        </p:txBody>
      </p:sp>
      <p:sp>
        <p:nvSpPr>
          <p:cNvPr id="36882" name="Oval 18"/>
          <p:cNvSpPr>
            <a:spLocks noChangeArrowheads="1"/>
          </p:cNvSpPr>
          <p:nvPr/>
        </p:nvSpPr>
        <p:spPr bwMode="auto">
          <a:xfrm>
            <a:off x="3657600" y="3352800"/>
            <a:ext cx="304800" cy="304800"/>
          </a:xfrm>
          <a:prstGeom prst="ellipse">
            <a:avLst/>
          </a:prstGeom>
          <a:solidFill>
            <a:schemeClr val="tx2"/>
          </a:solidFill>
          <a:ln w="12700">
            <a:solidFill>
              <a:schemeClr val="tx2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fr-FR"/>
          </a:p>
        </p:txBody>
      </p:sp>
      <p:sp>
        <p:nvSpPr>
          <p:cNvPr id="36883" name="Oval 19"/>
          <p:cNvSpPr>
            <a:spLocks noChangeArrowheads="1"/>
          </p:cNvSpPr>
          <p:nvPr/>
        </p:nvSpPr>
        <p:spPr bwMode="auto">
          <a:xfrm>
            <a:off x="3657600" y="5638800"/>
            <a:ext cx="304800" cy="304800"/>
          </a:xfrm>
          <a:prstGeom prst="ellipse">
            <a:avLst/>
          </a:prstGeom>
          <a:solidFill>
            <a:schemeClr val="tx2"/>
          </a:solidFill>
          <a:ln w="12700">
            <a:solidFill>
              <a:schemeClr val="tx2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fr-FR"/>
          </a:p>
        </p:txBody>
      </p:sp>
      <p:sp>
        <p:nvSpPr>
          <p:cNvPr id="36884" name="Oval 20"/>
          <p:cNvSpPr>
            <a:spLocks noChangeArrowheads="1"/>
          </p:cNvSpPr>
          <p:nvPr/>
        </p:nvSpPr>
        <p:spPr bwMode="auto">
          <a:xfrm>
            <a:off x="5029200" y="4419600"/>
            <a:ext cx="304800" cy="304800"/>
          </a:xfrm>
          <a:prstGeom prst="ellipse">
            <a:avLst/>
          </a:prstGeom>
          <a:solidFill>
            <a:schemeClr val="tx2"/>
          </a:solidFill>
          <a:ln w="12700">
            <a:solidFill>
              <a:schemeClr val="tx2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fr-FR"/>
          </a:p>
        </p:txBody>
      </p:sp>
      <p:sp>
        <p:nvSpPr>
          <p:cNvPr id="36885" name="Oval 21"/>
          <p:cNvSpPr>
            <a:spLocks noChangeArrowheads="1"/>
          </p:cNvSpPr>
          <p:nvPr/>
        </p:nvSpPr>
        <p:spPr bwMode="auto">
          <a:xfrm>
            <a:off x="6172200" y="5867400"/>
            <a:ext cx="304800" cy="304800"/>
          </a:xfrm>
          <a:prstGeom prst="ellipse">
            <a:avLst/>
          </a:prstGeom>
          <a:solidFill>
            <a:schemeClr val="tx2"/>
          </a:solidFill>
          <a:ln w="12700">
            <a:solidFill>
              <a:schemeClr val="tx2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fr-FR"/>
          </a:p>
        </p:txBody>
      </p:sp>
      <p:sp>
        <p:nvSpPr>
          <p:cNvPr id="36886" name="Oval 22"/>
          <p:cNvSpPr>
            <a:spLocks noChangeArrowheads="1"/>
          </p:cNvSpPr>
          <p:nvPr/>
        </p:nvSpPr>
        <p:spPr bwMode="auto">
          <a:xfrm>
            <a:off x="7543800" y="4800600"/>
            <a:ext cx="304800" cy="304800"/>
          </a:xfrm>
          <a:prstGeom prst="ellipse">
            <a:avLst/>
          </a:prstGeom>
          <a:solidFill>
            <a:schemeClr val="tx2"/>
          </a:solidFill>
          <a:ln w="12700">
            <a:solidFill>
              <a:schemeClr val="tx2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fr-FR"/>
          </a:p>
        </p:txBody>
      </p:sp>
      <p:sp>
        <p:nvSpPr>
          <p:cNvPr id="36887" name="Oval 23"/>
          <p:cNvSpPr>
            <a:spLocks noChangeArrowheads="1"/>
          </p:cNvSpPr>
          <p:nvPr/>
        </p:nvSpPr>
        <p:spPr bwMode="auto">
          <a:xfrm>
            <a:off x="6553200" y="3429000"/>
            <a:ext cx="304800" cy="304800"/>
          </a:xfrm>
          <a:prstGeom prst="ellipse">
            <a:avLst/>
          </a:prstGeom>
          <a:solidFill>
            <a:schemeClr val="tx2"/>
          </a:solidFill>
          <a:ln w="12700">
            <a:solidFill>
              <a:schemeClr val="tx2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fr-FR"/>
          </a:p>
        </p:txBody>
      </p:sp>
      <p:sp>
        <p:nvSpPr>
          <p:cNvPr id="36888" name="Text Box 24"/>
          <p:cNvSpPr txBox="1">
            <a:spLocks noChangeArrowheads="1"/>
          </p:cNvSpPr>
          <p:nvPr/>
        </p:nvSpPr>
        <p:spPr bwMode="auto">
          <a:xfrm>
            <a:off x="1431925" y="3697288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fr-FR" altLang="fr-FR" b="1">
                <a:latin typeface="Arial" panose="020B0604020202020204" pitchFamily="34" charset="0"/>
              </a:rPr>
              <a:t>A</a:t>
            </a:r>
          </a:p>
        </p:txBody>
      </p:sp>
      <p:sp>
        <p:nvSpPr>
          <p:cNvPr id="36889" name="Text Box 25"/>
          <p:cNvSpPr txBox="1">
            <a:spLocks noChangeArrowheads="1"/>
          </p:cNvSpPr>
          <p:nvPr/>
        </p:nvSpPr>
        <p:spPr bwMode="auto">
          <a:xfrm>
            <a:off x="5486400" y="4419600"/>
            <a:ext cx="3698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fr-FR" altLang="fr-FR" b="1">
                <a:latin typeface="Arial" panose="020B0604020202020204" pitchFamily="34" charset="0"/>
              </a:rPr>
              <a:t>F</a:t>
            </a:r>
          </a:p>
        </p:txBody>
      </p:sp>
      <p:sp>
        <p:nvSpPr>
          <p:cNvPr id="36890" name="Text Box 26"/>
          <p:cNvSpPr txBox="1">
            <a:spLocks noChangeArrowheads="1"/>
          </p:cNvSpPr>
          <p:nvPr/>
        </p:nvSpPr>
        <p:spPr bwMode="auto">
          <a:xfrm>
            <a:off x="6629400" y="5867400"/>
            <a:ext cx="3873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fr-FR" altLang="fr-FR" b="1">
                <a:latin typeface="Arial" panose="020B0604020202020204" pitchFamily="34" charset="0"/>
              </a:rPr>
              <a:t>E</a:t>
            </a:r>
          </a:p>
        </p:txBody>
      </p:sp>
      <p:sp>
        <p:nvSpPr>
          <p:cNvPr id="36891" name="Text Box 27"/>
          <p:cNvSpPr txBox="1">
            <a:spLocks noChangeArrowheads="1"/>
          </p:cNvSpPr>
          <p:nvPr/>
        </p:nvSpPr>
        <p:spPr bwMode="auto">
          <a:xfrm>
            <a:off x="7924800" y="4419600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fr-FR" altLang="fr-FR" b="1">
                <a:latin typeface="Arial" panose="020B0604020202020204" pitchFamily="34" charset="0"/>
              </a:rPr>
              <a:t>D</a:t>
            </a:r>
          </a:p>
        </p:txBody>
      </p:sp>
      <p:sp>
        <p:nvSpPr>
          <p:cNvPr id="36892" name="Text Box 28"/>
          <p:cNvSpPr txBox="1">
            <a:spLocks noChangeArrowheads="1"/>
          </p:cNvSpPr>
          <p:nvPr/>
        </p:nvSpPr>
        <p:spPr bwMode="auto">
          <a:xfrm>
            <a:off x="6934200" y="3124200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fr-FR" altLang="fr-FR" b="1">
                <a:latin typeface="Arial" panose="020B0604020202020204" pitchFamily="34" charset="0"/>
              </a:rPr>
              <a:t>C</a:t>
            </a:r>
          </a:p>
        </p:txBody>
      </p:sp>
      <p:sp>
        <p:nvSpPr>
          <p:cNvPr id="36893" name="Text Box 29"/>
          <p:cNvSpPr txBox="1">
            <a:spLocks noChangeArrowheads="1"/>
          </p:cNvSpPr>
          <p:nvPr/>
        </p:nvSpPr>
        <p:spPr bwMode="auto">
          <a:xfrm>
            <a:off x="3962400" y="2971800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fr-FR" altLang="fr-FR" b="1">
                <a:latin typeface="Arial" panose="020B0604020202020204" pitchFamily="34" charset="0"/>
              </a:rPr>
              <a:t>B</a:t>
            </a:r>
          </a:p>
        </p:txBody>
      </p:sp>
      <p:sp>
        <p:nvSpPr>
          <p:cNvPr id="36894" name="Text Box 30"/>
          <p:cNvSpPr txBox="1">
            <a:spLocks noChangeArrowheads="1"/>
          </p:cNvSpPr>
          <p:nvPr/>
        </p:nvSpPr>
        <p:spPr bwMode="auto">
          <a:xfrm>
            <a:off x="3124200" y="5715000"/>
            <a:ext cx="4206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fr-FR" altLang="fr-FR" b="1">
                <a:latin typeface="Arial" panose="020B0604020202020204" pitchFamily="34" charset="0"/>
              </a:rPr>
              <a:t>G</a:t>
            </a:r>
          </a:p>
        </p:txBody>
      </p:sp>
      <p:sp>
        <p:nvSpPr>
          <p:cNvPr id="50207" name="Rectangle 31"/>
          <p:cNvSpPr>
            <a:spLocks noChangeArrowheads="1"/>
          </p:cNvSpPr>
          <p:nvPr/>
        </p:nvSpPr>
        <p:spPr bwMode="auto">
          <a:xfrm>
            <a:off x="609600" y="5334000"/>
            <a:ext cx="2438400" cy="609600"/>
          </a:xfrm>
          <a:prstGeom prst="rect">
            <a:avLst/>
          </a:prstGeom>
          <a:noFill/>
          <a:ln w="38100">
            <a:solidFill>
              <a:srgbClr val="FFFF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lr>
                <a:srgbClr val="FFFF00"/>
              </a:buClr>
              <a:buSzPct val="75000"/>
              <a:buFont typeface="Wingdings" panose="05000000000000000000" pitchFamily="2" charset="2"/>
              <a:buNone/>
              <a:defRPr/>
            </a:pPr>
            <a:r>
              <a:rPr lang="fr-FR" altLang="fr-FR" sz="2800" smtClean="0">
                <a:solidFill>
                  <a:srgbClr val="FF33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rPr>
              <a:t>non orienté</a:t>
            </a:r>
          </a:p>
        </p:txBody>
      </p:sp>
      <p:grpSp>
        <p:nvGrpSpPr>
          <p:cNvPr id="50210" name="Group 34"/>
          <p:cNvGrpSpPr>
            <a:grpSpLocks/>
          </p:cNvGrpSpPr>
          <p:nvPr/>
        </p:nvGrpSpPr>
        <p:grpSpPr bwMode="auto">
          <a:xfrm>
            <a:off x="6629400" y="3429000"/>
            <a:ext cx="2514600" cy="1141413"/>
            <a:chOff x="4176" y="2160"/>
            <a:chExt cx="1584" cy="719"/>
          </a:xfrm>
        </p:grpSpPr>
        <p:sp>
          <p:nvSpPr>
            <p:cNvPr id="36903" name="Text Box 32"/>
            <p:cNvSpPr txBox="1">
              <a:spLocks noChangeArrowheads="1"/>
            </p:cNvSpPr>
            <p:nvPr/>
          </p:nvSpPr>
          <p:spPr bwMode="auto">
            <a:xfrm>
              <a:off x="4176" y="2591"/>
              <a:ext cx="330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tx2"/>
                  </a:solidFill>
                </a14:hiddenFill>
              </a:ext>
              <a:ext uri="{91240B29-F687-4F45-9708-019B960494DF}">
                <a14:hiddenLine xmlns:a14="http://schemas.microsoft.com/office/drawing/2010/main" w="57150">
                  <a:solidFill>
                    <a:srgbClr val="FF00FF"/>
                  </a:solidFill>
                  <a:miter lim="800000"/>
                  <a:headEnd type="none" w="sm" len="sm"/>
                  <a:tailEnd type="none" w="lg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r>
                <a:rPr lang="fr-FR" altLang="fr-FR" b="1">
                  <a:solidFill>
                    <a:srgbClr val="FF0000"/>
                  </a:solidFill>
                  <a:latin typeface="Arial" panose="020B0604020202020204" pitchFamily="34" charset="0"/>
                </a:rPr>
                <a:t>14</a:t>
              </a:r>
            </a:p>
          </p:txBody>
        </p:sp>
        <p:sp>
          <p:nvSpPr>
            <p:cNvPr id="36904" name="Text Box 33"/>
            <p:cNvSpPr txBox="1">
              <a:spLocks noChangeArrowheads="1"/>
            </p:cNvSpPr>
            <p:nvPr/>
          </p:nvSpPr>
          <p:spPr bwMode="auto">
            <a:xfrm>
              <a:off x="4560" y="2160"/>
              <a:ext cx="1200" cy="51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tx2"/>
                  </a:solidFill>
                </a14:hiddenFill>
              </a:ext>
              <a:ext uri="{91240B29-F687-4F45-9708-019B960494DF}">
                <a14:hiddenLine xmlns:a14="http://schemas.microsoft.com/office/drawing/2010/main" w="57150">
                  <a:solidFill>
                    <a:srgbClr val="FF00FF"/>
                  </a:solidFill>
                  <a:miter lim="800000"/>
                  <a:headEnd type="none" w="sm" len="sm"/>
                  <a:tailEnd type="none" w="lg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r>
                <a:rPr lang="fr-FR" altLang="fr-FR" b="1">
                  <a:solidFill>
                    <a:srgbClr val="FF0000"/>
                  </a:solidFill>
                  <a:latin typeface="Arial" panose="020B0604020202020204" pitchFamily="34" charset="0"/>
                </a:rPr>
                <a:t>Capacité des canaux</a:t>
              </a:r>
            </a:p>
          </p:txBody>
        </p:sp>
      </p:grpSp>
      <p:grpSp>
        <p:nvGrpSpPr>
          <p:cNvPr id="50218" name="Group 42"/>
          <p:cNvGrpSpPr>
            <a:grpSpLocks/>
          </p:cNvGrpSpPr>
          <p:nvPr/>
        </p:nvGrpSpPr>
        <p:grpSpPr bwMode="auto">
          <a:xfrm>
            <a:off x="1981200" y="4038600"/>
            <a:ext cx="7162800" cy="2073275"/>
            <a:chOff x="1248" y="2544"/>
            <a:chExt cx="4512" cy="1306"/>
          </a:xfrm>
        </p:grpSpPr>
        <p:grpSp>
          <p:nvGrpSpPr>
            <p:cNvPr id="36898" name="Group 38"/>
            <p:cNvGrpSpPr>
              <a:grpSpLocks/>
            </p:cNvGrpSpPr>
            <p:nvPr/>
          </p:nvGrpSpPr>
          <p:grpSpPr bwMode="auto">
            <a:xfrm>
              <a:off x="1248" y="2544"/>
              <a:ext cx="3600" cy="1248"/>
              <a:chOff x="1248" y="2544"/>
              <a:chExt cx="3600" cy="1248"/>
            </a:xfrm>
          </p:grpSpPr>
          <p:sp>
            <p:nvSpPr>
              <p:cNvPr id="36900" name="Line 35"/>
              <p:cNvSpPr>
                <a:spLocks noChangeShapeType="1"/>
              </p:cNvSpPr>
              <p:nvPr/>
            </p:nvSpPr>
            <p:spPr bwMode="auto">
              <a:xfrm>
                <a:off x="1248" y="2544"/>
                <a:ext cx="2016" cy="336"/>
              </a:xfrm>
              <a:prstGeom prst="line">
                <a:avLst/>
              </a:prstGeom>
              <a:noFill/>
              <a:ln w="57150">
                <a:solidFill>
                  <a:srgbClr val="FF0000"/>
                </a:solidFill>
                <a:round/>
                <a:headEnd type="none" w="sm" len="sm"/>
                <a:tailEnd type="none" w="lg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fr-FR"/>
              </a:p>
            </p:txBody>
          </p:sp>
          <p:sp>
            <p:nvSpPr>
              <p:cNvPr id="36901" name="Line 36"/>
              <p:cNvSpPr>
                <a:spLocks noChangeShapeType="1"/>
              </p:cNvSpPr>
              <p:nvPr/>
            </p:nvSpPr>
            <p:spPr bwMode="auto">
              <a:xfrm>
                <a:off x="3264" y="2880"/>
                <a:ext cx="720" cy="912"/>
              </a:xfrm>
              <a:prstGeom prst="line">
                <a:avLst/>
              </a:prstGeom>
              <a:noFill/>
              <a:ln w="57150">
                <a:solidFill>
                  <a:srgbClr val="FF0000"/>
                </a:solidFill>
                <a:round/>
                <a:headEnd type="none" w="sm" len="sm"/>
                <a:tailEnd type="none" w="lg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fr-FR"/>
              </a:p>
            </p:txBody>
          </p:sp>
          <p:sp>
            <p:nvSpPr>
              <p:cNvPr id="36902" name="Line 37"/>
              <p:cNvSpPr>
                <a:spLocks noChangeShapeType="1"/>
              </p:cNvSpPr>
              <p:nvPr/>
            </p:nvSpPr>
            <p:spPr bwMode="auto">
              <a:xfrm flipV="1">
                <a:off x="3984" y="3168"/>
                <a:ext cx="864" cy="624"/>
              </a:xfrm>
              <a:prstGeom prst="line">
                <a:avLst/>
              </a:prstGeom>
              <a:noFill/>
              <a:ln w="57150">
                <a:solidFill>
                  <a:srgbClr val="FF0000"/>
                </a:solidFill>
                <a:round/>
                <a:headEnd type="none" w="sm" len="sm"/>
                <a:tailEnd type="none" w="lg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fr-FR"/>
              </a:p>
            </p:txBody>
          </p:sp>
        </p:grpSp>
        <p:sp>
          <p:nvSpPr>
            <p:cNvPr id="36899" name="Text Box 41"/>
            <p:cNvSpPr txBox="1">
              <a:spLocks noChangeArrowheads="1"/>
            </p:cNvSpPr>
            <p:nvPr/>
          </p:nvSpPr>
          <p:spPr bwMode="auto">
            <a:xfrm>
              <a:off x="4416" y="3408"/>
              <a:ext cx="1344" cy="4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tx2"/>
                  </a:solidFill>
                </a14:hiddenFill>
              </a:ext>
              <a:ext uri="{91240B29-F687-4F45-9708-019B960494DF}">
                <a14:hiddenLine xmlns:a14="http://schemas.microsoft.com/office/drawing/2010/main" w="57150">
                  <a:solidFill>
                    <a:srgbClr val="FF00FF"/>
                  </a:solidFill>
                  <a:miter lim="800000"/>
                  <a:headEnd type="none" w="sm" len="sm"/>
                  <a:tailEnd type="none" w="lg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r>
                <a:rPr lang="fr-FR" altLang="fr-FR" sz="2000" b="1">
                  <a:solidFill>
                    <a:srgbClr val="FF0000"/>
                  </a:solidFill>
                  <a:latin typeface="Arial" panose="020B0604020202020204" pitchFamily="34" charset="0"/>
                </a:rPr>
                <a:t>Chemin de communication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502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0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207" grpId="0" animBg="1" autoUpdateAnimBg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3" name="Rectangle 33"/>
          <p:cNvSpPr>
            <a:spLocks noChangeArrowheads="1"/>
          </p:cNvSpPr>
          <p:nvPr/>
        </p:nvSpPr>
        <p:spPr bwMode="auto">
          <a:xfrm>
            <a:off x="838200" y="5334000"/>
            <a:ext cx="1981200" cy="609600"/>
          </a:xfrm>
          <a:prstGeom prst="rect">
            <a:avLst/>
          </a:prstGeom>
          <a:noFill/>
          <a:ln w="38100">
            <a:solidFill>
              <a:srgbClr val="FFFF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lr>
                <a:srgbClr val="FFFF00"/>
              </a:buClr>
              <a:buSzPct val="75000"/>
              <a:buFont typeface="Wingdings" panose="05000000000000000000" pitchFamily="2" charset="2"/>
              <a:buNone/>
              <a:defRPr/>
            </a:pPr>
            <a:r>
              <a:rPr lang="fr-FR" altLang="fr-FR" sz="2800" smtClean="0">
                <a:solidFill>
                  <a:srgbClr val="FF33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rPr>
              <a:t>orienté</a:t>
            </a:r>
          </a:p>
        </p:txBody>
      </p:sp>
      <p:sp>
        <p:nvSpPr>
          <p:cNvPr id="51203" name="Rectangle 3"/>
          <p:cNvSpPr>
            <a:spLocks noGrp="1" noChangeArrowheads="1"/>
          </p:cNvSpPr>
          <p:nvPr>
            <p:ph idx="1"/>
          </p:nvPr>
        </p:nvSpPr>
        <p:spPr>
          <a:xfrm>
            <a:off x="1169988" y="1946275"/>
            <a:ext cx="4621212" cy="1025525"/>
          </a:xfrm>
        </p:spPr>
        <p:txBody>
          <a:bodyPr/>
          <a:lstStyle/>
          <a:p>
            <a:pPr algn="ctr"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fr-FR" altLang="fr-FR" sz="2800" smtClean="0"/>
              <a:t>utilisateurs, machines, etc.</a:t>
            </a:r>
          </a:p>
          <a:p>
            <a:pPr algn="ctr"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fr-FR" altLang="fr-FR" sz="2800" smtClean="0"/>
              <a:t>canaux de communication</a:t>
            </a:r>
          </a:p>
        </p:txBody>
      </p:sp>
      <p:sp>
        <p:nvSpPr>
          <p:cNvPr id="3789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r-FR" altLang="fr-FR" b="1" smtClean="0"/>
              <a:t>Modélisation d’un réseau</a:t>
            </a:r>
          </a:p>
        </p:txBody>
      </p:sp>
      <p:sp>
        <p:nvSpPr>
          <p:cNvPr id="51204" name="Rectangle 4"/>
          <p:cNvSpPr>
            <a:spLocks noChangeArrowheads="1"/>
          </p:cNvSpPr>
          <p:nvPr/>
        </p:nvSpPr>
        <p:spPr bwMode="auto">
          <a:xfrm>
            <a:off x="6781800" y="1981200"/>
            <a:ext cx="2057400" cy="1025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ct val="20000"/>
              </a:spcBef>
              <a:buClr>
                <a:srgbClr val="FFFF00"/>
              </a:buClr>
              <a:buSzPct val="75000"/>
              <a:buFont typeface="Wingdings" panose="05000000000000000000" pitchFamily="2" charset="2"/>
              <a:buNone/>
              <a:defRPr/>
            </a:pPr>
            <a:r>
              <a:rPr lang="fr-FR" altLang="fr-FR" sz="2800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rPr>
              <a:t>sommets</a:t>
            </a:r>
          </a:p>
          <a:p>
            <a:pPr algn="ctr" eaLnBrk="1" hangingPunct="1">
              <a:lnSpc>
                <a:spcPct val="90000"/>
              </a:lnSpc>
              <a:spcBef>
                <a:spcPct val="20000"/>
              </a:spcBef>
              <a:buClr>
                <a:srgbClr val="FFFF00"/>
              </a:buClr>
              <a:buSzPct val="75000"/>
              <a:buFont typeface="Wingdings" panose="05000000000000000000" pitchFamily="2" charset="2"/>
              <a:buNone/>
              <a:defRPr/>
            </a:pPr>
            <a:r>
              <a:rPr lang="fr-FR" altLang="fr-FR" sz="2800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rPr>
              <a:t>arcs, arêtes</a:t>
            </a:r>
          </a:p>
        </p:txBody>
      </p:sp>
      <p:sp>
        <p:nvSpPr>
          <p:cNvPr id="37894" name="Line 5"/>
          <p:cNvSpPr>
            <a:spLocks noChangeShapeType="1"/>
          </p:cNvSpPr>
          <p:nvPr/>
        </p:nvSpPr>
        <p:spPr bwMode="auto">
          <a:xfrm>
            <a:off x="5867400" y="2209800"/>
            <a:ext cx="838200" cy="0"/>
          </a:xfrm>
          <a:prstGeom prst="line">
            <a:avLst/>
          </a:prstGeom>
          <a:noFill/>
          <a:ln w="28575">
            <a:solidFill>
              <a:srgbClr val="FFFF00"/>
            </a:solidFill>
            <a:round/>
            <a:headEnd type="none" w="sm" len="sm"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fr-FR"/>
          </a:p>
        </p:txBody>
      </p:sp>
      <p:sp>
        <p:nvSpPr>
          <p:cNvPr id="37895" name="Line 6"/>
          <p:cNvSpPr>
            <a:spLocks noChangeShapeType="1"/>
          </p:cNvSpPr>
          <p:nvPr/>
        </p:nvSpPr>
        <p:spPr bwMode="auto">
          <a:xfrm>
            <a:off x="5867400" y="2743200"/>
            <a:ext cx="838200" cy="0"/>
          </a:xfrm>
          <a:prstGeom prst="line">
            <a:avLst/>
          </a:prstGeom>
          <a:noFill/>
          <a:ln w="28575">
            <a:solidFill>
              <a:srgbClr val="FFFF00"/>
            </a:solidFill>
            <a:round/>
            <a:headEnd type="none" w="sm" len="sm"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fr-FR"/>
          </a:p>
        </p:txBody>
      </p:sp>
      <p:sp>
        <p:nvSpPr>
          <p:cNvPr id="37896" name="Line 7"/>
          <p:cNvSpPr>
            <a:spLocks noChangeShapeType="1"/>
          </p:cNvSpPr>
          <p:nvPr/>
        </p:nvSpPr>
        <p:spPr bwMode="auto">
          <a:xfrm flipV="1">
            <a:off x="1905000" y="3581400"/>
            <a:ext cx="1752600" cy="457200"/>
          </a:xfrm>
          <a:prstGeom prst="line">
            <a:avLst/>
          </a:prstGeom>
          <a:noFill/>
          <a:ln w="28575">
            <a:solidFill>
              <a:srgbClr val="FFFF00"/>
            </a:solidFill>
            <a:round/>
            <a:headEnd type="none" w="sm" len="sm"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fr-FR"/>
          </a:p>
        </p:txBody>
      </p:sp>
      <p:sp>
        <p:nvSpPr>
          <p:cNvPr id="37897" name="Line 8"/>
          <p:cNvSpPr>
            <a:spLocks noChangeShapeType="1"/>
          </p:cNvSpPr>
          <p:nvPr/>
        </p:nvSpPr>
        <p:spPr bwMode="auto">
          <a:xfrm>
            <a:off x="3810000" y="3505200"/>
            <a:ext cx="1295400" cy="990600"/>
          </a:xfrm>
          <a:prstGeom prst="line">
            <a:avLst/>
          </a:prstGeom>
          <a:noFill/>
          <a:ln w="28575">
            <a:solidFill>
              <a:srgbClr val="FFFF00"/>
            </a:solidFill>
            <a:round/>
            <a:headEnd type="none" w="sm" len="sm"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fr-FR"/>
          </a:p>
        </p:txBody>
      </p:sp>
      <p:sp>
        <p:nvSpPr>
          <p:cNvPr id="37898" name="Line 9"/>
          <p:cNvSpPr>
            <a:spLocks noChangeShapeType="1"/>
          </p:cNvSpPr>
          <p:nvPr/>
        </p:nvSpPr>
        <p:spPr bwMode="auto">
          <a:xfrm flipH="1">
            <a:off x="3962400" y="4572000"/>
            <a:ext cx="1219200" cy="1143000"/>
          </a:xfrm>
          <a:prstGeom prst="line">
            <a:avLst/>
          </a:prstGeom>
          <a:noFill/>
          <a:ln w="28575">
            <a:solidFill>
              <a:srgbClr val="FFFF00"/>
            </a:solidFill>
            <a:round/>
            <a:headEnd type="none" w="sm" len="sm"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fr-FR"/>
          </a:p>
        </p:txBody>
      </p:sp>
      <p:sp>
        <p:nvSpPr>
          <p:cNvPr id="37899" name="Line 10"/>
          <p:cNvSpPr>
            <a:spLocks noChangeShapeType="1"/>
          </p:cNvSpPr>
          <p:nvPr/>
        </p:nvSpPr>
        <p:spPr bwMode="auto">
          <a:xfrm flipH="1" flipV="1">
            <a:off x="2057400" y="4191000"/>
            <a:ext cx="1752600" cy="1600200"/>
          </a:xfrm>
          <a:prstGeom prst="line">
            <a:avLst/>
          </a:prstGeom>
          <a:noFill/>
          <a:ln w="28575">
            <a:solidFill>
              <a:srgbClr val="FFFF00"/>
            </a:solidFill>
            <a:round/>
            <a:headEnd type="none" w="sm" len="sm"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fr-FR"/>
          </a:p>
        </p:txBody>
      </p:sp>
      <p:sp>
        <p:nvSpPr>
          <p:cNvPr id="37900" name="Line 11"/>
          <p:cNvSpPr>
            <a:spLocks noChangeShapeType="1"/>
          </p:cNvSpPr>
          <p:nvPr/>
        </p:nvSpPr>
        <p:spPr bwMode="auto">
          <a:xfrm>
            <a:off x="1905000" y="4038600"/>
            <a:ext cx="3124200" cy="533400"/>
          </a:xfrm>
          <a:prstGeom prst="line">
            <a:avLst/>
          </a:prstGeom>
          <a:noFill/>
          <a:ln w="28575">
            <a:solidFill>
              <a:srgbClr val="FFFF00"/>
            </a:solidFill>
            <a:round/>
            <a:headEnd type="none" w="sm" len="sm"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fr-FR"/>
          </a:p>
        </p:txBody>
      </p:sp>
      <p:sp>
        <p:nvSpPr>
          <p:cNvPr id="37901" name="Line 12"/>
          <p:cNvSpPr>
            <a:spLocks noChangeShapeType="1"/>
          </p:cNvSpPr>
          <p:nvPr/>
        </p:nvSpPr>
        <p:spPr bwMode="auto">
          <a:xfrm flipV="1">
            <a:off x="5257800" y="3733800"/>
            <a:ext cx="1371600" cy="8382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 type="none" w="sm" len="sm"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fr-FR"/>
          </a:p>
        </p:txBody>
      </p:sp>
      <p:sp>
        <p:nvSpPr>
          <p:cNvPr id="37902" name="Line 13"/>
          <p:cNvSpPr>
            <a:spLocks noChangeShapeType="1"/>
          </p:cNvSpPr>
          <p:nvPr/>
        </p:nvSpPr>
        <p:spPr bwMode="auto">
          <a:xfrm>
            <a:off x="6705600" y="3581400"/>
            <a:ext cx="914400" cy="1219200"/>
          </a:xfrm>
          <a:prstGeom prst="line">
            <a:avLst/>
          </a:prstGeom>
          <a:noFill/>
          <a:ln w="28575">
            <a:solidFill>
              <a:srgbClr val="FFFF00"/>
            </a:solidFill>
            <a:round/>
            <a:headEnd type="none" w="sm" len="sm"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fr-FR"/>
          </a:p>
        </p:txBody>
      </p:sp>
      <p:sp>
        <p:nvSpPr>
          <p:cNvPr id="37903" name="Line 14"/>
          <p:cNvSpPr>
            <a:spLocks noChangeShapeType="1"/>
          </p:cNvSpPr>
          <p:nvPr/>
        </p:nvSpPr>
        <p:spPr bwMode="auto">
          <a:xfrm flipH="1">
            <a:off x="6477000" y="4953000"/>
            <a:ext cx="1295400" cy="990600"/>
          </a:xfrm>
          <a:prstGeom prst="line">
            <a:avLst/>
          </a:prstGeom>
          <a:noFill/>
          <a:ln w="28575">
            <a:solidFill>
              <a:srgbClr val="FFFF00"/>
            </a:solidFill>
            <a:round/>
            <a:headEnd type="none" w="sm" len="sm"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fr-FR"/>
          </a:p>
        </p:txBody>
      </p:sp>
      <p:sp>
        <p:nvSpPr>
          <p:cNvPr id="37904" name="Line 15"/>
          <p:cNvSpPr>
            <a:spLocks noChangeShapeType="1"/>
          </p:cNvSpPr>
          <p:nvPr/>
        </p:nvSpPr>
        <p:spPr bwMode="auto">
          <a:xfrm flipH="1" flipV="1">
            <a:off x="5257800" y="4724400"/>
            <a:ext cx="1066800" cy="1295400"/>
          </a:xfrm>
          <a:prstGeom prst="line">
            <a:avLst/>
          </a:prstGeom>
          <a:noFill/>
          <a:ln w="28575">
            <a:solidFill>
              <a:srgbClr val="FFFF00"/>
            </a:solidFill>
            <a:round/>
            <a:headEnd type="none" w="sm" len="sm"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fr-FR"/>
          </a:p>
        </p:txBody>
      </p:sp>
      <p:sp>
        <p:nvSpPr>
          <p:cNvPr id="37905" name="Line 16"/>
          <p:cNvSpPr>
            <a:spLocks noChangeShapeType="1"/>
          </p:cNvSpPr>
          <p:nvPr/>
        </p:nvSpPr>
        <p:spPr bwMode="auto">
          <a:xfrm>
            <a:off x="3810000" y="3505200"/>
            <a:ext cx="2743200" cy="76200"/>
          </a:xfrm>
          <a:prstGeom prst="line">
            <a:avLst/>
          </a:prstGeom>
          <a:noFill/>
          <a:ln w="28575">
            <a:solidFill>
              <a:srgbClr val="FFFF00"/>
            </a:solidFill>
            <a:round/>
            <a:headEnd type="none" w="sm" len="sm"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fr-FR"/>
          </a:p>
        </p:txBody>
      </p:sp>
      <p:sp>
        <p:nvSpPr>
          <p:cNvPr id="37906" name="Oval 17"/>
          <p:cNvSpPr>
            <a:spLocks noChangeArrowheads="1"/>
          </p:cNvSpPr>
          <p:nvPr/>
        </p:nvSpPr>
        <p:spPr bwMode="auto">
          <a:xfrm>
            <a:off x="1828800" y="3886200"/>
            <a:ext cx="304800" cy="304800"/>
          </a:xfrm>
          <a:prstGeom prst="ellipse">
            <a:avLst/>
          </a:prstGeom>
          <a:solidFill>
            <a:schemeClr val="tx2"/>
          </a:solidFill>
          <a:ln w="12700">
            <a:solidFill>
              <a:schemeClr val="tx2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fr-FR"/>
          </a:p>
        </p:txBody>
      </p:sp>
      <p:sp>
        <p:nvSpPr>
          <p:cNvPr id="37907" name="Oval 18"/>
          <p:cNvSpPr>
            <a:spLocks noChangeArrowheads="1"/>
          </p:cNvSpPr>
          <p:nvPr/>
        </p:nvSpPr>
        <p:spPr bwMode="auto">
          <a:xfrm>
            <a:off x="3657600" y="3352800"/>
            <a:ext cx="304800" cy="304800"/>
          </a:xfrm>
          <a:prstGeom prst="ellipse">
            <a:avLst/>
          </a:prstGeom>
          <a:solidFill>
            <a:schemeClr val="tx2"/>
          </a:solidFill>
          <a:ln w="12700">
            <a:solidFill>
              <a:schemeClr val="tx2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fr-FR"/>
          </a:p>
        </p:txBody>
      </p:sp>
      <p:sp>
        <p:nvSpPr>
          <p:cNvPr id="37908" name="Oval 19"/>
          <p:cNvSpPr>
            <a:spLocks noChangeArrowheads="1"/>
          </p:cNvSpPr>
          <p:nvPr/>
        </p:nvSpPr>
        <p:spPr bwMode="auto">
          <a:xfrm>
            <a:off x="3657600" y="5638800"/>
            <a:ext cx="304800" cy="304800"/>
          </a:xfrm>
          <a:prstGeom prst="ellipse">
            <a:avLst/>
          </a:prstGeom>
          <a:solidFill>
            <a:schemeClr val="tx2"/>
          </a:solidFill>
          <a:ln w="12700">
            <a:solidFill>
              <a:schemeClr val="tx2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fr-FR"/>
          </a:p>
        </p:txBody>
      </p:sp>
      <p:sp>
        <p:nvSpPr>
          <p:cNvPr id="37909" name="Oval 20"/>
          <p:cNvSpPr>
            <a:spLocks noChangeArrowheads="1"/>
          </p:cNvSpPr>
          <p:nvPr/>
        </p:nvSpPr>
        <p:spPr bwMode="auto">
          <a:xfrm>
            <a:off x="5029200" y="4419600"/>
            <a:ext cx="304800" cy="304800"/>
          </a:xfrm>
          <a:prstGeom prst="ellipse">
            <a:avLst/>
          </a:prstGeom>
          <a:solidFill>
            <a:schemeClr val="tx2"/>
          </a:solidFill>
          <a:ln w="12700">
            <a:solidFill>
              <a:schemeClr val="tx2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fr-FR"/>
          </a:p>
        </p:txBody>
      </p:sp>
      <p:sp>
        <p:nvSpPr>
          <p:cNvPr id="37910" name="Oval 21"/>
          <p:cNvSpPr>
            <a:spLocks noChangeArrowheads="1"/>
          </p:cNvSpPr>
          <p:nvPr/>
        </p:nvSpPr>
        <p:spPr bwMode="auto">
          <a:xfrm>
            <a:off x="6172200" y="5867400"/>
            <a:ext cx="304800" cy="304800"/>
          </a:xfrm>
          <a:prstGeom prst="ellipse">
            <a:avLst/>
          </a:prstGeom>
          <a:solidFill>
            <a:schemeClr val="tx2"/>
          </a:solidFill>
          <a:ln w="12700">
            <a:solidFill>
              <a:schemeClr val="tx2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fr-FR"/>
          </a:p>
        </p:txBody>
      </p:sp>
      <p:sp>
        <p:nvSpPr>
          <p:cNvPr id="37911" name="Oval 22"/>
          <p:cNvSpPr>
            <a:spLocks noChangeArrowheads="1"/>
          </p:cNvSpPr>
          <p:nvPr/>
        </p:nvSpPr>
        <p:spPr bwMode="auto">
          <a:xfrm>
            <a:off x="7543800" y="4800600"/>
            <a:ext cx="304800" cy="304800"/>
          </a:xfrm>
          <a:prstGeom prst="ellipse">
            <a:avLst/>
          </a:prstGeom>
          <a:solidFill>
            <a:schemeClr val="tx2"/>
          </a:solidFill>
          <a:ln w="12700">
            <a:solidFill>
              <a:schemeClr val="tx2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fr-FR"/>
          </a:p>
        </p:txBody>
      </p:sp>
      <p:sp>
        <p:nvSpPr>
          <p:cNvPr id="37912" name="Oval 23"/>
          <p:cNvSpPr>
            <a:spLocks noChangeArrowheads="1"/>
          </p:cNvSpPr>
          <p:nvPr/>
        </p:nvSpPr>
        <p:spPr bwMode="auto">
          <a:xfrm>
            <a:off x="6553200" y="3429000"/>
            <a:ext cx="304800" cy="304800"/>
          </a:xfrm>
          <a:prstGeom prst="ellipse">
            <a:avLst/>
          </a:prstGeom>
          <a:solidFill>
            <a:schemeClr val="tx2"/>
          </a:solidFill>
          <a:ln w="12700">
            <a:solidFill>
              <a:schemeClr val="tx2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fr-FR"/>
          </a:p>
        </p:txBody>
      </p:sp>
      <p:sp>
        <p:nvSpPr>
          <p:cNvPr id="37913" name="Text Box 24"/>
          <p:cNvSpPr txBox="1">
            <a:spLocks noChangeArrowheads="1"/>
          </p:cNvSpPr>
          <p:nvPr/>
        </p:nvSpPr>
        <p:spPr bwMode="auto">
          <a:xfrm>
            <a:off x="1431925" y="3697288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fr-FR" altLang="fr-FR" b="1">
                <a:latin typeface="Arial" panose="020B0604020202020204" pitchFamily="34" charset="0"/>
              </a:rPr>
              <a:t>A</a:t>
            </a:r>
          </a:p>
        </p:txBody>
      </p:sp>
      <p:sp>
        <p:nvSpPr>
          <p:cNvPr id="37914" name="Text Box 25"/>
          <p:cNvSpPr txBox="1">
            <a:spLocks noChangeArrowheads="1"/>
          </p:cNvSpPr>
          <p:nvPr/>
        </p:nvSpPr>
        <p:spPr bwMode="auto">
          <a:xfrm>
            <a:off x="5486400" y="4419600"/>
            <a:ext cx="3698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fr-FR" altLang="fr-FR" b="1">
                <a:latin typeface="Arial" panose="020B0604020202020204" pitchFamily="34" charset="0"/>
              </a:rPr>
              <a:t>F</a:t>
            </a:r>
          </a:p>
        </p:txBody>
      </p:sp>
      <p:sp>
        <p:nvSpPr>
          <p:cNvPr id="37915" name="Text Box 26"/>
          <p:cNvSpPr txBox="1">
            <a:spLocks noChangeArrowheads="1"/>
          </p:cNvSpPr>
          <p:nvPr/>
        </p:nvSpPr>
        <p:spPr bwMode="auto">
          <a:xfrm>
            <a:off x="6629400" y="5867400"/>
            <a:ext cx="3873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fr-FR" altLang="fr-FR" b="1">
                <a:latin typeface="Arial" panose="020B0604020202020204" pitchFamily="34" charset="0"/>
              </a:rPr>
              <a:t>E</a:t>
            </a:r>
          </a:p>
        </p:txBody>
      </p:sp>
      <p:sp>
        <p:nvSpPr>
          <p:cNvPr id="37916" name="Text Box 27"/>
          <p:cNvSpPr txBox="1">
            <a:spLocks noChangeArrowheads="1"/>
          </p:cNvSpPr>
          <p:nvPr/>
        </p:nvSpPr>
        <p:spPr bwMode="auto">
          <a:xfrm>
            <a:off x="7924800" y="4419600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fr-FR" altLang="fr-FR" b="1">
                <a:latin typeface="Arial" panose="020B0604020202020204" pitchFamily="34" charset="0"/>
              </a:rPr>
              <a:t>D</a:t>
            </a:r>
          </a:p>
        </p:txBody>
      </p:sp>
      <p:sp>
        <p:nvSpPr>
          <p:cNvPr id="37917" name="Text Box 28"/>
          <p:cNvSpPr txBox="1">
            <a:spLocks noChangeArrowheads="1"/>
          </p:cNvSpPr>
          <p:nvPr/>
        </p:nvSpPr>
        <p:spPr bwMode="auto">
          <a:xfrm>
            <a:off x="6934200" y="3124200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fr-FR" altLang="fr-FR" b="1">
                <a:latin typeface="Arial" panose="020B0604020202020204" pitchFamily="34" charset="0"/>
              </a:rPr>
              <a:t>C</a:t>
            </a:r>
          </a:p>
        </p:txBody>
      </p:sp>
      <p:sp>
        <p:nvSpPr>
          <p:cNvPr id="37918" name="Text Box 29"/>
          <p:cNvSpPr txBox="1">
            <a:spLocks noChangeArrowheads="1"/>
          </p:cNvSpPr>
          <p:nvPr/>
        </p:nvSpPr>
        <p:spPr bwMode="auto">
          <a:xfrm>
            <a:off x="3962400" y="2971800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fr-FR" altLang="fr-FR" b="1">
                <a:latin typeface="Arial" panose="020B0604020202020204" pitchFamily="34" charset="0"/>
              </a:rPr>
              <a:t>B</a:t>
            </a:r>
          </a:p>
        </p:txBody>
      </p:sp>
      <p:sp>
        <p:nvSpPr>
          <p:cNvPr id="37919" name="Text Box 30"/>
          <p:cNvSpPr txBox="1">
            <a:spLocks noChangeArrowheads="1"/>
          </p:cNvSpPr>
          <p:nvPr/>
        </p:nvSpPr>
        <p:spPr bwMode="auto">
          <a:xfrm>
            <a:off x="3124200" y="5715000"/>
            <a:ext cx="4206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fr-FR" altLang="fr-FR" b="1">
                <a:latin typeface="Arial" panose="020B0604020202020204" pitchFamily="34" charset="0"/>
              </a:rPr>
              <a:t>G</a:t>
            </a:r>
          </a:p>
        </p:txBody>
      </p:sp>
      <p:sp>
        <p:nvSpPr>
          <p:cNvPr id="37920" name="Line 32"/>
          <p:cNvSpPr>
            <a:spLocks noChangeShapeType="1"/>
          </p:cNvSpPr>
          <p:nvPr/>
        </p:nvSpPr>
        <p:spPr bwMode="auto">
          <a:xfrm flipH="1">
            <a:off x="5334000" y="3733800"/>
            <a:ext cx="1295400" cy="7620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 type="none" w="sm" len="sm"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512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33" grpId="0" animBg="1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bg2"/>
            </a:gs>
            <a:gs pos="10000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Espace réservé du contenu 3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1143000" y="4679190"/>
            <a:ext cx="7772400" cy="1702138"/>
          </a:xfrm>
          <a:prstGeom prst="rect">
            <a:avLst/>
          </a:prstGeom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143000" y="188640"/>
            <a:ext cx="7772400" cy="1143000"/>
          </a:xfrm>
        </p:spPr>
        <p:txBody>
          <a:bodyPr/>
          <a:lstStyle/>
          <a:p>
            <a:r>
              <a:rPr lang="fr-FR" dirty="0" smtClean="0"/>
              <a:t>Le Bulletin Officiel de L’Éducation Nationale</a:t>
            </a:r>
            <a:endParaRPr lang="fr-FR" dirty="0"/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43000" y="1268760"/>
            <a:ext cx="7772400" cy="431033"/>
          </a:xfrm>
          <a:prstGeom prst="rect">
            <a:avLst/>
          </a:prstGeom>
        </p:spPr>
      </p:pic>
      <p:sp>
        <p:nvSpPr>
          <p:cNvPr id="6" name="ZoneTexte 5"/>
          <p:cNvSpPr txBox="1"/>
          <p:nvPr/>
        </p:nvSpPr>
        <p:spPr>
          <a:xfrm>
            <a:off x="1143000" y="1743199"/>
            <a:ext cx="7772400" cy="461665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fr-FR" dirty="0">
                <a:solidFill>
                  <a:srgbClr val="00B0F0"/>
                </a:solidFill>
                <a:latin typeface="+mn-lt"/>
              </a:rPr>
              <a:t>Structures de données </a:t>
            </a:r>
          </a:p>
        </p:txBody>
      </p:sp>
      <p:pic>
        <p:nvPicPr>
          <p:cNvPr id="7" name="Image 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143000" y="2239090"/>
            <a:ext cx="7772400" cy="1909990"/>
          </a:xfrm>
          <a:prstGeom prst="rect">
            <a:avLst/>
          </a:prstGeom>
        </p:spPr>
      </p:pic>
      <p:sp>
        <p:nvSpPr>
          <p:cNvPr id="8" name="ZoneTexte 7"/>
          <p:cNvSpPr txBox="1"/>
          <p:nvPr/>
        </p:nvSpPr>
        <p:spPr>
          <a:xfrm>
            <a:off x="1143000" y="4191471"/>
            <a:ext cx="7772400" cy="461665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fr-FR" dirty="0">
                <a:solidFill>
                  <a:srgbClr val="00B0F0"/>
                </a:solidFill>
                <a:latin typeface="+mn-lt"/>
              </a:rPr>
              <a:t>Algorithmique </a:t>
            </a:r>
          </a:p>
        </p:txBody>
      </p:sp>
    </p:spTree>
    <p:extLst>
      <p:ext uri="{BB962C8B-B14F-4D97-AF65-F5344CB8AC3E}">
        <p14:creationId xmlns:p14="http://schemas.microsoft.com/office/powerpoint/2010/main" val="18027242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fr-FR" altLang="fr-FR" smtClean="0"/>
              <a:t>Mesure de paramètres</a:t>
            </a:r>
          </a:p>
          <a:p>
            <a:pPr marL="928688" lvl="1" indent="-471488" eaLnBrk="1" hangingPunct="1">
              <a:defRPr/>
            </a:pPr>
            <a:r>
              <a:rPr lang="fr-FR" altLang="fr-FR" sz="2800" smtClean="0">
                <a:hlinkClick r:id="" action="ppaction://customshow?id=12&amp;return=true"/>
              </a:rPr>
              <a:t>fiabilité</a:t>
            </a:r>
            <a:endParaRPr lang="fr-FR" altLang="fr-FR" sz="2800" smtClean="0"/>
          </a:p>
          <a:p>
            <a:pPr marL="928688" lvl="1" indent="-471488" eaLnBrk="1" hangingPunct="1">
              <a:defRPr/>
            </a:pPr>
            <a:r>
              <a:rPr lang="fr-FR" altLang="fr-FR" sz="2800" smtClean="0">
                <a:hlinkClick r:id="" action="ppaction://customshow?id=13&amp;return=true"/>
              </a:rPr>
              <a:t>charge</a:t>
            </a:r>
            <a:endParaRPr lang="fr-FR" altLang="fr-FR" sz="2800" smtClean="0"/>
          </a:p>
          <a:p>
            <a:pPr eaLnBrk="1" hangingPunct="1">
              <a:spcBef>
                <a:spcPct val="100000"/>
              </a:spcBef>
              <a:defRPr/>
            </a:pPr>
            <a:r>
              <a:rPr lang="fr-FR" altLang="fr-FR" smtClean="0"/>
              <a:t>Algorithmes de communication</a:t>
            </a:r>
          </a:p>
          <a:p>
            <a:pPr marL="928688" lvl="1" indent="-471488" eaLnBrk="1" hangingPunct="1">
              <a:defRPr/>
            </a:pPr>
            <a:r>
              <a:rPr lang="fr-FR" altLang="fr-FR" sz="2800" smtClean="0">
                <a:hlinkClick r:id="" action="ppaction://customshow?id=14&amp;return=true"/>
              </a:rPr>
              <a:t>diffusion de message</a:t>
            </a:r>
            <a:endParaRPr lang="fr-FR" altLang="fr-FR" sz="2800" smtClean="0"/>
          </a:p>
          <a:p>
            <a:pPr marL="928688" lvl="1" indent="-471488" eaLnBrk="1" hangingPunct="1">
              <a:defRPr/>
            </a:pPr>
            <a:r>
              <a:rPr lang="fr-FR" altLang="fr-FR" sz="2800" smtClean="0">
                <a:hlinkClick r:id="" action="ppaction://customshow?id=15&amp;return=true"/>
              </a:rPr>
              <a:t>routage de messages</a:t>
            </a:r>
            <a:endParaRPr lang="fr-FR" altLang="fr-FR" sz="2800" smtClean="0"/>
          </a:p>
        </p:txBody>
      </p:sp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r-FR" altLang="fr-FR" b="1" smtClean="0"/>
              <a:t>Quelques applications…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7" name="Rectangle 3"/>
          <p:cNvSpPr>
            <a:spLocks noGrp="1" noChangeArrowheads="1"/>
          </p:cNvSpPr>
          <p:nvPr>
            <p:ph idx="1"/>
          </p:nvPr>
        </p:nvSpPr>
        <p:spPr>
          <a:xfrm>
            <a:off x="1066800" y="1143000"/>
            <a:ext cx="7745413" cy="1025525"/>
          </a:xfrm>
        </p:spPr>
        <p:txBody>
          <a:bodyPr/>
          <a:lstStyle/>
          <a:p>
            <a:pPr marL="0" indent="0" eaLnBrk="1" hangingPunct="1">
              <a:buFont typeface="Wingdings" panose="05000000000000000000" pitchFamily="2" charset="2"/>
              <a:buNone/>
              <a:defRPr/>
            </a:pPr>
            <a:r>
              <a:rPr lang="fr-FR" altLang="fr-FR" sz="2800" smtClean="0"/>
              <a:t>A veut diffuser une information à l’ensemble du réseau...</a:t>
            </a:r>
          </a:p>
        </p:txBody>
      </p:sp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>
          <a:xfrm>
            <a:off x="1066800" y="0"/>
            <a:ext cx="7772400" cy="1143000"/>
          </a:xfrm>
        </p:spPr>
        <p:txBody>
          <a:bodyPr/>
          <a:lstStyle/>
          <a:p>
            <a:pPr eaLnBrk="1" hangingPunct="1"/>
            <a:r>
              <a:rPr lang="fr-FR" altLang="fr-FR" b="1" smtClean="0"/>
              <a:t>Diffusion d’informations</a:t>
            </a:r>
          </a:p>
        </p:txBody>
      </p:sp>
      <p:sp>
        <p:nvSpPr>
          <p:cNvPr id="57375" name="Rectangle 31"/>
          <p:cNvSpPr>
            <a:spLocks noChangeArrowheads="1"/>
          </p:cNvSpPr>
          <p:nvPr/>
        </p:nvSpPr>
        <p:spPr bwMode="auto">
          <a:xfrm>
            <a:off x="5334000" y="2209800"/>
            <a:ext cx="2667000" cy="457200"/>
          </a:xfrm>
          <a:prstGeom prst="rect">
            <a:avLst/>
          </a:prstGeom>
          <a:noFill/>
          <a:ln w="9525">
            <a:solidFill>
              <a:srgbClr val="FFFF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ct val="20000"/>
              </a:spcBef>
              <a:buClr>
                <a:srgbClr val="FFFF00"/>
              </a:buClr>
              <a:buSzPct val="75000"/>
              <a:buFont typeface="Wingdings" panose="05000000000000000000" pitchFamily="2" charset="2"/>
              <a:buNone/>
              <a:defRPr/>
            </a:pPr>
            <a:r>
              <a:rPr lang="fr-FR" altLang="fr-FR" sz="280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rPr>
              <a:t>Algorithme 1 </a:t>
            </a:r>
          </a:p>
        </p:txBody>
      </p:sp>
      <p:sp>
        <p:nvSpPr>
          <p:cNvPr id="44037" name="Line 34"/>
          <p:cNvSpPr>
            <a:spLocks noChangeShapeType="1"/>
          </p:cNvSpPr>
          <p:nvPr/>
        </p:nvSpPr>
        <p:spPr bwMode="auto">
          <a:xfrm>
            <a:off x="2513013" y="2436813"/>
            <a:ext cx="0" cy="608012"/>
          </a:xfrm>
          <a:prstGeom prst="line">
            <a:avLst/>
          </a:prstGeom>
          <a:noFill/>
          <a:ln w="57150">
            <a:solidFill>
              <a:srgbClr val="66FF33"/>
            </a:solidFill>
            <a:round/>
            <a:headEnd type="none" w="sm" len="sm"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fr-FR"/>
          </a:p>
        </p:txBody>
      </p:sp>
      <p:sp>
        <p:nvSpPr>
          <p:cNvPr id="44038" name="Line 35"/>
          <p:cNvSpPr>
            <a:spLocks noChangeShapeType="1"/>
          </p:cNvSpPr>
          <p:nvPr/>
        </p:nvSpPr>
        <p:spPr bwMode="auto">
          <a:xfrm>
            <a:off x="2514600" y="3200400"/>
            <a:ext cx="1981200" cy="60960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 type="none" w="sm" len="sm"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fr-FR"/>
          </a:p>
        </p:txBody>
      </p:sp>
      <p:sp>
        <p:nvSpPr>
          <p:cNvPr id="44039" name="Line 36"/>
          <p:cNvSpPr>
            <a:spLocks noChangeShapeType="1"/>
          </p:cNvSpPr>
          <p:nvPr/>
        </p:nvSpPr>
        <p:spPr bwMode="auto">
          <a:xfrm>
            <a:off x="2514600" y="3200400"/>
            <a:ext cx="228600" cy="91440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 type="none" w="sm" len="sm"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fr-FR"/>
          </a:p>
        </p:txBody>
      </p:sp>
      <p:sp>
        <p:nvSpPr>
          <p:cNvPr id="44040" name="Line 37"/>
          <p:cNvSpPr>
            <a:spLocks noChangeShapeType="1"/>
          </p:cNvSpPr>
          <p:nvPr/>
        </p:nvSpPr>
        <p:spPr bwMode="auto">
          <a:xfrm flipH="1">
            <a:off x="1447800" y="3200400"/>
            <a:ext cx="1066800" cy="15240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 type="none" w="sm" len="sm"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fr-FR"/>
          </a:p>
        </p:txBody>
      </p:sp>
      <p:sp>
        <p:nvSpPr>
          <p:cNvPr id="44041" name="Oval 22"/>
          <p:cNvSpPr>
            <a:spLocks noChangeArrowheads="1"/>
          </p:cNvSpPr>
          <p:nvPr/>
        </p:nvSpPr>
        <p:spPr bwMode="auto">
          <a:xfrm>
            <a:off x="2362200" y="3048000"/>
            <a:ext cx="304800" cy="304800"/>
          </a:xfrm>
          <a:prstGeom prst="ellipse">
            <a:avLst/>
          </a:prstGeom>
          <a:solidFill>
            <a:schemeClr val="tx2"/>
          </a:solidFill>
          <a:ln w="12700">
            <a:solidFill>
              <a:schemeClr val="tx2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fr-FR"/>
          </a:p>
        </p:txBody>
      </p:sp>
      <p:sp>
        <p:nvSpPr>
          <p:cNvPr id="57382" name="Rectangle 38"/>
          <p:cNvSpPr>
            <a:spLocks noChangeArrowheads="1"/>
          </p:cNvSpPr>
          <p:nvPr/>
        </p:nvSpPr>
        <p:spPr bwMode="auto">
          <a:xfrm>
            <a:off x="4953000" y="2819400"/>
            <a:ext cx="3962400" cy="2133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63588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82688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1788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ct val="20000"/>
              </a:spcBef>
              <a:buClr>
                <a:srgbClr val="FFFF00"/>
              </a:buClr>
              <a:buSzPct val="75000"/>
              <a:buFont typeface="Wingdings" panose="05000000000000000000" pitchFamily="2" charset="2"/>
              <a:buNone/>
              <a:defRPr/>
            </a:pPr>
            <a:r>
              <a:rPr lang="fr-FR" altLang="fr-FR" sz="280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rPr>
              <a:t>Lorsqu’un sommet reçoit l’information pour la première fois, il la diffuse à ses autres voisins...</a:t>
            </a:r>
          </a:p>
        </p:txBody>
      </p:sp>
      <p:sp>
        <p:nvSpPr>
          <p:cNvPr id="57383" name="Rectangle 39"/>
          <p:cNvSpPr>
            <a:spLocks noChangeArrowheads="1"/>
          </p:cNvSpPr>
          <p:nvPr/>
        </p:nvSpPr>
        <p:spPr bwMode="auto">
          <a:xfrm>
            <a:off x="1066800" y="4800600"/>
            <a:ext cx="7745413" cy="1025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485775" indent="-485775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962025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381125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800225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19325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676525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133725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590925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048125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ct val="20000"/>
              </a:spcBef>
              <a:buClr>
                <a:srgbClr val="FFFF00"/>
              </a:buClr>
              <a:buSzPct val="75000"/>
              <a:buFont typeface="Wingdings" panose="05000000000000000000" pitchFamily="2" charset="2"/>
              <a:buNone/>
              <a:defRPr/>
            </a:pPr>
            <a:r>
              <a:rPr lang="fr-FR" altLang="fr-FR" sz="2800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rPr>
              <a:t>Mesures :</a:t>
            </a:r>
          </a:p>
          <a:p>
            <a:pPr eaLnBrk="1" hangingPunct="1">
              <a:lnSpc>
                <a:spcPct val="90000"/>
              </a:lnSpc>
              <a:spcBef>
                <a:spcPct val="20000"/>
              </a:spcBef>
              <a:buClr>
                <a:srgbClr val="FFFF00"/>
              </a:buClr>
              <a:buSzPct val="75000"/>
              <a:buFont typeface="Wingdings" panose="05000000000000000000" pitchFamily="2" charset="2"/>
              <a:buChar char="l"/>
              <a:defRPr/>
            </a:pPr>
            <a:r>
              <a:rPr lang="fr-FR" altLang="fr-FR" sz="2800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rPr>
              <a:t>nombre de messages transmis (charge)</a:t>
            </a:r>
          </a:p>
          <a:p>
            <a:pPr eaLnBrk="1" hangingPunct="1">
              <a:lnSpc>
                <a:spcPct val="90000"/>
              </a:lnSpc>
              <a:spcBef>
                <a:spcPct val="20000"/>
              </a:spcBef>
              <a:buClr>
                <a:srgbClr val="FFFF00"/>
              </a:buClr>
              <a:buSzPct val="75000"/>
              <a:buFont typeface="Wingdings" panose="05000000000000000000" pitchFamily="2" charset="2"/>
              <a:buChar char="l"/>
              <a:defRPr/>
            </a:pPr>
            <a:r>
              <a:rPr lang="fr-FR" altLang="fr-FR" sz="2800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rPr>
              <a:t>nombre d’étapes (temps)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5" name="Rectangle 3"/>
          <p:cNvSpPr>
            <a:spLocks noGrp="1" noChangeArrowheads="1"/>
          </p:cNvSpPr>
          <p:nvPr>
            <p:ph idx="1"/>
          </p:nvPr>
        </p:nvSpPr>
        <p:spPr>
          <a:xfrm>
            <a:off x="1371600" y="1752600"/>
            <a:ext cx="3124200" cy="609600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fr-FR" altLang="fr-FR" smtClean="0"/>
              <a:t>messages : 0</a:t>
            </a:r>
          </a:p>
        </p:txBody>
      </p:sp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>
          <a:xfrm>
            <a:off x="1066800" y="304800"/>
            <a:ext cx="7772400" cy="1143000"/>
          </a:xfrm>
        </p:spPr>
        <p:txBody>
          <a:bodyPr/>
          <a:lstStyle/>
          <a:p>
            <a:pPr eaLnBrk="1" hangingPunct="1"/>
            <a:r>
              <a:rPr lang="fr-FR" altLang="fr-FR" b="1" smtClean="0"/>
              <a:t>Exemple...</a:t>
            </a:r>
          </a:p>
        </p:txBody>
      </p:sp>
      <p:sp>
        <p:nvSpPr>
          <p:cNvPr id="45060" name="Line 7"/>
          <p:cNvSpPr>
            <a:spLocks noChangeShapeType="1"/>
          </p:cNvSpPr>
          <p:nvPr/>
        </p:nvSpPr>
        <p:spPr bwMode="auto">
          <a:xfrm flipV="1">
            <a:off x="1905000" y="3200400"/>
            <a:ext cx="1905000" cy="533400"/>
          </a:xfrm>
          <a:prstGeom prst="line">
            <a:avLst/>
          </a:prstGeom>
          <a:noFill/>
          <a:ln w="28575">
            <a:solidFill>
              <a:srgbClr val="FFFF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fr-FR"/>
          </a:p>
        </p:txBody>
      </p:sp>
      <p:sp>
        <p:nvSpPr>
          <p:cNvPr id="45061" name="Line 8"/>
          <p:cNvSpPr>
            <a:spLocks noChangeShapeType="1"/>
          </p:cNvSpPr>
          <p:nvPr/>
        </p:nvSpPr>
        <p:spPr bwMode="auto">
          <a:xfrm>
            <a:off x="3810000" y="3200400"/>
            <a:ext cx="1371600" cy="990600"/>
          </a:xfrm>
          <a:prstGeom prst="line">
            <a:avLst/>
          </a:prstGeom>
          <a:noFill/>
          <a:ln w="28575">
            <a:solidFill>
              <a:srgbClr val="FFFF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fr-FR"/>
          </a:p>
        </p:txBody>
      </p:sp>
      <p:sp>
        <p:nvSpPr>
          <p:cNvPr id="45062" name="Line 9"/>
          <p:cNvSpPr>
            <a:spLocks noChangeShapeType="1"/>
          </p:cNvSpPr>
          <p:nvPr/>
        </p:nvSpPr>
        <p:spPr bwMode="auto">
          <a:xfrm flipH="1">
            <a:off x="3810000" y="4267200"/>
            <a:ext cx="1371600" cy="1219200"/>
          </a:xfrm>
          <a:prstGeom prst="line">
            <a:avLst/>
          </a:prstGeom>
          <a:noFill/>
          <a:ln w="28575">
            <a:solidFill>
              <a:srgbClr val="FFFF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fr-FR"/>
          </a:p>
        </p:txBody>
      </p:sp>
      <p:sp>
        <p:nvSpPr>
          <p:cNvPr id="45063" name="Line 10"/>
          <p:cNvSpPr>
            <a:spLocks noChangeShapeType="1"/>
          </p:cNvSpPr>
          <p:nvPr/>
        </p:nvSpPr>
        <p:spPr bwMode="auto">
          <a:xfrm flipH="1" flipV="1">
            <a:off x="1905000" y="3733800"/>
            <a:ext cx="1905000" cy="1752600"/>
          </a:xfrm>
          <a:prstGeom prst="line">
            <a:avLst/>
          </a:prstGeom>
          <a:noFill/>
          <a:ln w="28575">
            <a:solidFill>
              <a:srgbClr val="FFFF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fr-FR"/>
          </a:p>
        </p:txBody>
      </p:sp>
      <p:sp>
        <p:nvSpPr>
          <p:cNvPr id="45064" name="Line 11"/>
          <p:cNvSpPr>
            <a:spLocks noChangeShapeType="1"/>
          </p:cNvSpPr>
          <p:nvPr/>
        </p:nvSpPr>
        <p:spPr bwMode="auto">
          <a:xfrm>
            <a:off x="1905000" y="3733800"/>
            <a:ext cx="3276600" cy="533400"/>
          </a:xfrm>
          <a:prstGeom prst="line">
            <a:avLst/>
          </a:prstGeom>
          <a:noFill/>
          <a:ln w="28575">
            <a:solidFill>
              <a:srgbClr val="FFFF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fr-FR"/>
          </a:p>
        </p:txBody>
      </p:sp>
      <p:sp>
        <p:nvSpPr>
          <p:cNvPr id="45065" name="Line 12"/>
          <p:cNvSpPr>
            <a:spLocks noChangeShapeType="1"/>
          </p:cNvSpPr>
          <p:nvPr/>
        </p:nvSpPr>
        <p:spPr bwMode="auto">
          <a:xfrm flipV="1">
            <a:off x="5181600" y="3276600"/>
            <a:ext cx="1524000" cy="990600"/>
          </a:xfrm>
          <a:prstGeom prst="line">
            <a:avLst/>
          </a:prstGeom>
          <a:noFill/>
          <a:ln w="28575">
            <a:solidFill>
              <a:srgbClr val="FFFF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fr-FR"/>
          </a:p>
        </p:txBody>
      </p:sp>
      <p:sp>
        <p:nvSpPr>
          <p:cNvPr id="45066" name="Line 13"/>
          <p:cNvSpPr>
            <a:spLocks noChangeShapeType="1"/>
          </p:cNvSpPr>
          <p:nvPr/>
        </p:nvSpPr>
        <p:spPr bwMode="auto">
          <a:xfrm>
            <a:off x="6705600" y="3276600"/>
            <a:ext cx="1066800" cy="1371600"/>
          </a:xfrm>
          <a:prstGeom prst="line">
            <a:avLst/>
          </a:prstGeom>
          <a:noFill/>
          <a:ln w="28575">
            <a:solidFill>
              <a:srgbClr val="FFFF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fr-FR"/>
          </a:p>
        </p:txBody>
      </p:sp>
      <p:sp>
        <p:nvSpPr>
          <p:cNvPr id="45067" name="Line 14"/>
          <p:cNvSpPr>
            <a:spLocks noChangeShapeType="1"/>
          </p:cNvSpPr>
          <p:nvPr/>
        </p:nvSpPr>
        <p:spPr bwMode="auto">
          <a:xfrm flipH="1">
            <a:off x="6324600" y="4648200"/>
            <a:ext cx="1447800" cy="1066800"/>
          </a:xfrm>
          <a:prstGeom prst="line">
            <a:avLst/>
          </a:prstGeom>
          <a:noFill/>
          <a:ln w="28575">
            <a:solidFill>
              <a:srgbClr val="FFFF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fr-FR"/>
          </a:p>
        </p:txBody>
      </p:sp>
      <p:sp>
        <p:nvSpPr>
          <p:cNvPr id="45068" name="Line 15"/>
          <p:cNvSpPr>
            <a:spLocks noChangeShapeType="1"/>
          </p:cNvSpPr>
          <p:nvPr/>
        </p:nvSpPr>
        <p:spPr bwMode="auto">
          <a:xfrm flipH="1" flipV="1">
            <a:off x="5181600" y="4267200"/>
            <a:ext cx="1143000" cy="1447800"/>
          </a:xfrm>
          <a:prstGeom prst="line">
            <a:avLst/>
          </a:prstGeom>
          <a:noFill/>
          <a:ln w="28575">
            <a:solidFill>
              <a:srgbClr val="FFFF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fr-FR"/>
          </a:p>
        </p:txBody>
      </p:sp>
      <p:sp>
        <p:nvSpPr>
          <p:cNvPr id="45069" name="Line 16"/>
          <p:cNvSpPr>
            <a:spLocks noChangeShapeType="1"/>
          </p:cNvSpPr>
          <p:nvPr/>
        </p:nvSpPr>
        <p:spPr bwMode="auto">
          <a:xfrm>
            <a:off x="3810000" y="3200400"/>
            <a:ext cx="2895600" cy="76200"/>
          </a:xfrm>
          <a:prstGeom prst="line">
            <a:avLst/>
          </a:prstGeom>
          <a:noFill/>
          <a:ln w="28575">
            <a:solidFill>
              <a:srgbClr val="FFFF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fr-FR"/>
          </a:p>
        </p:txBody>
      </p:sp>
      <p:sp>
        <p:nvSpPr>
          <p:cNvPr id="45070" name="Oval 17"/>
          <p:cNvSpPr>
            <a:spLocks noChangeArrowheads="1"/>
          </p:cNvSpPr>
          <p:nvPr/>
        </p:nvSpPr>
        <p:spPr bwMode="auto">
          <a:xfrm>
            <a:off x="1828800" y="3581400"/>
            <a:ext cx="304800" cy="304800"/>
          </a:xfrm>
          <a:prstGeom prst="ellipse">
            <a:avLst/>
          </a:prstGeom>
          <a:solidFill>
            <a:srgbClr val="FF0000"/>
          </a:solidFill>
          <a:ln w="12700">
            <a:solidFill>
              <a:srgbClr val="FF0000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fr-FR"/>
          </a:p>
        </p:txBody>
      </p:sp>
      <p:sp>
        <p:nvSpPr>
          <p:cNvPr id="45071" name="Oval 18"/>
          <p:cNvSpPr>
            <a:spLocks noChangeArrowheads="1"/>
          </p:cNvSpPr>
          <p:nvPr/>
        </p:nvSpPr>
        <p:spPr bwMode="auto">
          <a:xfrm>
            <a:off x="3657600" y="3048000"/>
            <a:ext cx="304800" cy="304800"/>
          </a:xfrm>
          <a:prstGeom prst="ellipse">
            <a:avLst/>
          </a:prstGeom>
          <a:solidFill>
            <a:schemeClr val="tx2"/>
          </a:solidFill>
          <a:ln w="12700">
            <a:solidFill>
              <a:schemeClr val="tx2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fr-FR"/>
          </a:p>
        </p:txBody>
      </p:sp>
      <p:sp>
        <p:nvSpPr>
          <p:cNvPr id="45072" name="Oval 19"/>
          <p:cNvSpPr>
            <a:spLocks noChangeArrowheads="1"/>
          </p:cNvSpPr>
          <p:nvPr/>
        </p:nvSpPr>
        <p:spPr bwMode="auto">
          <a:xfrm>
            <a:off x="3657600" y="5334000"/>
            <a:ext cx="304800" cy="304800"/>
          </a:xfrm>
          <a:prstGeom prst="ellipse">
            <a:avLst/>
          </a:prstGeom>
          <a:solidFill>
            <a:schemeClr val="tx2"/>
          </a:solidFill>
          <a:ln w="12700">
            <a:solidFill>
              <a:schemeClr val="tx2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fr-FR"/>
          </a:p>
        </p:txBody>
      </p:sp>
      <p:sp>
        <p:nvSpPr>
          <p:cNvPr id="45073" name="Oval 20"/>
          <p:cNvSpPr>
            <a:spLocks noChangeArrowheads="1"/>
          </p:cNvSpPr>
          <p:nvPr/>
        </p:nvSpPr>
        <p:spPr bwMode="auto">
          <a:xfrm>
            <a:off x="5029200" y="4114800"/>
            <a:ext cx="304800" cy="304800"/>
          </a:xfrm>
          <a:prstGeom prst="ellipse">
            <a:avLst/>
          </a:prstGeom>
          <a:solidFill>
            <a:schemeClr val="tx2"/>
          </a:solidFill>
          <a:ln w="12700">
            <a:solidFill>
              <a:schemeClr val="tx2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fr-FR"/>
          </a:p>
        </p:txBody>
      </p:sp>
      <p:sp>
        <p:nvSpPr>
          <p:cNvPr id="45074" name="Oval 21"/>
          <p:cNvSpPr>
            <a:spLocks noChangeArrowheads="1"/>
          </p:cNvSpPr>
          <p:nvPr/>
        </p:nvSpPr>
        <p:spPr bwMode="auto">
          <a:xfrm>
            <a:off x="6172200" y="5562600"/>
            <a:ext cx="304800" cy="304800"/>
          </a:xfrm>
          <a:prstGeom prst="ellipse">
            <a:avLst/>
          </a:prstGeom>
          <a:solidFill>
            <a:schemeClr val="tx2"/>
          </a:solidFill>
          <a:ln w="12700">
            <a:solidFill>
              <a:schemeClr val="tx2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fr-FR"/>
          </a:p>
        </p:txBody>
      </p:sp>
      <p:sp>
        <p:nvSpPr>
          <p:cNvPr id="45075" name="Oval 22"/>
          <p:cNvSpPr>
            <a:spLocks noChangeArrowheads="1"/>
          </p:cNvSpPr>
          <p:nvPr/>
        </p:nvSpPr>
        <p:spPr bwMode="auto">
          <a:xfrm>
            <a:off x="7543800" y="4495800"/>
            <a:ext cx="304800" cy="304800"/>
          </a:xfrm>
          <a:prstGeom prst="ellipse">
            <a:avLst/>
          </a:prstGeom>
          <a:solidFill>
            <a:schemeClr val="tx2"/>
          </a:solidFill>
          <a:ln w="12700">
            <a:solidFill>
              <a:schemeClr val="tx2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fr-FR"/>
          </a:p>
        </p:txBody>
      </p:sp>
      <p:sp>
        <p:nvSpPr>
          <p:cNvPr id="45076" name="Oval 23"/>
          <p:cNvSpPr>
            <a:spLocks noChangeArrowheads="1"/>
          </p:cNvSpPr>
          <p:nvPr/>
        </p:nvSpPr>
        <p:spPr bwMode="auto">
          <a:xfrm>
            <a:off x="6553200" y="3124200"/>
            <a:ext cx="304800" cy="304800"/>
          </a:xfrm>
          <a:prstGeom prst="ellipse">
            <a:avLst/>
          </a:prstGeom>
          <a:solidFill>
            <a:schemeClr val="tx2"/>
          </a:solidFill>
          <a:ln w="12700">
            <a:solidFill>
              <a:schemeClr val="tx2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fr-FR"/>
          </a:p>
        </p:txBody>
      </p:sp>
      <p:sp>
        <p:nvSpPr>
          <p:cNvPr id="45077" name="Text Box 24"/>
          <p:cNvSpPr txBox="1">
            <a:spLocks noChangeArrowheads="1"/>
          </p:cNvSpPr>
          <p:nvPr/>
        </p:nvSpPr>
        <p:spPr bwMode="auto">
          <a:xfrm>
            <a:off x="1431925" y="3392488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fr-FR" altLang="fr-FR" b="1">
                <a:latin typeface="Arial" panose="020B0604020202020204" pitchFamily="34" charset="0"/>
              </a:rPr>
              <a:t>A</a:t>
            </a:r>
          </a:p>
        </p:txBody>
      </p:sp>
      <p:sp>
        <p:nvSpPr>
          <p:cNvPr id="45078" name="Text Box 25"/>
          <p:cNvSpPr txBox="1">
            <a:spLocks noChangeArrowheads="1"/>
          </p:cNvSpPr>
          <p:nvPr/>
        </p:nvSpPr>
        <p:spPr bwMode="auto">
          <a:xfrm>
            <a:off x="5486400" y="4114800"/>
            <a:ext cx="3698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fr-FR" altLang="fr-FR" b="1">
                <a:latin typeface="Arial" panose="020B0604020202020204" pitchFamily="34" charset="0"/>
              </a:rPr>
              <a:t>F</a:t>
            </a:r>
          </a:p>
        </p:txBody>
      </p:sp>
      <p:sp>
        <p:nvSpPr>
          <p:cNvPr id="45079" name="Text Box 26"/>
          <p:cNvSpPr txBox="1">
            <a:spLocks noChangeArrowheads="1"/>
          </p:cNvSpPr>
          <p:nvPr/>
        </p:nvSpPr>
        <p:spPr bwMode="auto">
          <a:xfrm>
            <a:off x="6781800" y="5486400"/>
            <a:ext cx="3873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fr-FR" altLang="fr-FR" b="1">
                <a:latin typeface="Arial" panose="020B0604020202020204" pitchFamily="34" charset="0"/>
              </a:rPr>
              <a:t>E</a:t>
            </a:r>
          </a:p>
        </p:txBody>
      </p:sp>
      <p:sp>
        <p:nvSpPr>
          <p:cNvPr id="45080" name="Text Box 27"/>
          <p:cNvSpPr txBox="1">
            <a:spLocks noChangeArrowheads="1"/>
          </p:cNvSpPr>
          <p:nvPr/>
        </p:nvSpPr>
        <p:spPr bwMode="auto">
          <a:xfrm>
            <a:off x="7924800" y="4114800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fr-FR" altLang="fr-FR" b="1">
                <a:latin typeface="Arial" panose="020B0604020202020204" pitchFamily="34" charset="0"/>
              </a:rPr>
              <a:t>D</a:t>
            </a:r>
          </a:p>
        </p:txBody>
      </p:sp>
      <p:sp>
        <p:nvSpPr>
          <p:cNvPr id="45081" name="Text Box 28"/>
          <p:cNvSpPr txBox="1">
            <a:spLocks noChangeArrowheads="1"/>
          </p:cNvSpPr>
          <p:nvPr/>
        </p:nvSpPr>
        <p:spPr bwMode="auto">
          <a:xfrm>
            <a:off x="6934200" y="2819400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fr-FR" altLang="fr-FR" b="1">
                <a:latin typeface="Arial" panose="020B0604020202020204" pitchFamily="34" charset="0"/>
              </a:rPr>
              <a:t>C</a:t>
            </a:r>
          </a:p>
        </p:txBody>
      </p:sp>
      <p:sp>
        <p:nvSpPr>
          <p:cNvPr id="45082" name="Text Box 29"/>
          <p:cNvSpPr txBox="1">
            <a:spLocks noChangeArrowheads="1"/>
          </p:cNvSpPr>
          <p:nvPr/>
        </p:nvSpPr>
        <p:spPr bwMode="auto">
          <a:xfrm>
            <a:off x="3962400" y="2667000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fr-FR" altLang="fr-FR" b="1">
                <a:latin typeface="Arial" panose="020B0604020202020204" pitchFamily="34" charset="0"/>
              </a:rPr>
              <a:t>B</a:t>
            </a:r>
          </a:p>
        </p:txBody>
      </p:sp>
      <p:sp>
        <p:nvSpPr>
          <p:cNvPr id="45083" name="Text Box 30"/>
          <p:cNvSpPr txBox="1">
            <a:spLocks noChangeArrowheads="1"/>
          </p:cNvSpPr>
          <p:nvPr/>
        </p:nvSpPr>
        <p:spPr bwMode="auto">
          <a:xfrm>
            <a:off x="3124200" y="5410200"/>
            <a:ext cx="4206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fr-FR" altLang="fr-FR" b="1">
                <a:latin typeface="Arial" panose="020B0604020202020204" pitchFamily="34" charset="0"/>
              </a:rPr>
              <a:t>G</a:t>
            </a:r>
          </a:p>
        </p:txBody>
      </p:sp>
      <p:sp>
        <p:nvSpPr>
          <p:cNvPr id="59424" name="Rectangle 32"/>
          <p:cNvSpPr>
            <a:spLocks noChangeArrowheads="1"/>
          </p:cNvSpPr>
          <p:nvPr/>
        </p:nvSpPr>
        <p:spPr bwMode="auto">
          <a:xfrm>
            <a:off x="5257800" y="1752600"/>
            <a:ext cx="3124200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20000"/>
              </a:spcBef>
              <a:buClr>
                <a:srgbClr val="FFFF00"/>
              </a:buClr>
              <a:buSzPct val="75000"/>
              <a:buFont typeface="Wingdings" panose="05000000000000000000" pitchFamily="2" charset="2"/>
              <a:buNone/>
              <a:defRPr/>
            </a:pPr>
            <a:r>
              <a:rPr lang="fr-FR" altLang="fr-FR" sz="3200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rPr>
              <a:t>étapes : 0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9" name="Rectangle 3"/>
          <p:cNvSpPr>
            <a:spLocks noGrp="1" noChangeArrowheads="1"/>
          </p:cNvSpPr>
          <p:nvPr>
            <p:ph idx="1"/>
          </p:nvPr>
        </p:nvSpPr>
        <p:spPr>
          <a:xfrm>
            <a:off x="1371600" y="1752600"/>
            <a:ext cx="3124200" cy="609600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fr-FR" altLang="fr-FR" smtClean="0"/>
              <a:t>messages : 3</a:t>
            </a:r>
          </a:p>
        </p:txBody>
      </p:sp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>
          <a:xfrm>
            <a:off x="1066800" y="304800"/>
            <a:ext cx="7772400" cy="1143000"/>
          </a:xfrm>
        </p:spPr>
        <p:txBody>
          <a:bodyPr/>
          <a:lstStyle/>
          <a:p>
            <a:pPr eaLnBrk="1" hangingPunct="1"/>
            <a:r>
              <a:rPr lang="fr-FR" altLang="fr-FR" b="1" smtClean="0"/>
              <a:t>Exemple...</a:t>
            </a:r>
          </a:p>
        </p:txBody>
      </p:sp>
      <p:sp>
        <p:nvSpPr>
          <p:cNvPr id="46084" name="Line 4"/>
          <p:cNvSpPr>
            <a:spLocks noChangeShapeType="1"/>
          </p:cNvSpPr>
          <p:nvPr/>
        </p:nvSpPr>
        <p:spPr bwMode="auto">
          <a:xfrm flipV="1">
            <a:off x="1905000" y="3200400"/>
            <a:ext cx="1905000" cy="533400"/>
          </a:xfrm>
          <a:prstGeom prst="line">
            <a:avLst/>
          </a:prstGeom>
          <a:noFill/>
          <a:ln w="28575">
            <a:solidFill>
              <a:srgbClr val="FFFF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fr-FR"/>
          </a:p>
        </p:txBody>
      </p:sp>
      <p:sp>
        <p:nvSpPr>
          <p:cNvPr id="46085" name="Line 5"/>
          <p:cNvSpPr>
            <a:spLocks noChangeShapeType="1"/>
          </p:cNvSpPr>
          <p:nvPr/>
        </p:nvSpPr>
        <p:spPr bwMode="auto">
          <a:xfrm>
            <a:off x="3810000" y="3200400"/>
            <a:ext cx="1371600" cy="990600"/>
          </a:xfrm>
          <a:prstGeom prst="line">
            <a:avLst/>
          </a:prstGeom>
          <a:noFill/>
          <a:ln w="28575">
            <a:solidFill>
              <a:srgbClr val="FFFF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fr-FR"/>
          </a:p>
        </p:txBody>
      </p:sp>
      <p:sp>
        <p:nvSpPr>
          <p:cNvPr id="46086" name="Line 6"/>
          <p:cNvSpPr>
            <a:spLocks noChangeShapeType="1"/>
          </p:cNvSpPr>
          <p:nvPr/>
        </p:nvSpPr>
        <p:spPr bwMode="auto">
          <a:xfrm flipH="1">
            <a:off x="3810000" y="4267200"/>
            <a:ext cx="1371600" cy="1219200"/>
          </a:xfrm>
          <a:prstGeom prst="line">
            <a:avLst/>
          </a:prstGeom>
          <a:noFill/>
          <a:ln w="28575">
            <a:solidFill>
              <a:srgbClr val="FFFF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fr-FR"/>
          </a:p>
        </p:txBody>
      </p:sp>
      <p:sp>
        <p:nvSpPr>
          <p:cNvPr id="46087" name="Line 7"/>
          <p:cNvSpPr>
            <a:spLocks noChangeShapeType="1"/>
          </p:cNvSpPr>
          <p:nvPr/>
        </p:nvSpPr>
        <p:spPr bwMode="auto">
          <a:xfrm flipH="1" flipV="1">
            <a:off x="1905000" y="3733800"/>
            <a:ext cx="1905000" cy="1752600"/>
          </a:xfrm>
          <a:prstGeom prst="line">
            <a:avLst/>
          </a:prstGeom>
          <a:noFill/>
          <a:ln w="28575">
            <a:solidFill>
              <a:srgbClr val="FFFF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fr-FR"/>
          </a:p>
        </p:txBody>
      </p:sp>
      <p:sp>
        <p:nvSpPr>
          <p:cNvPr id="46088" name="Line 8"/>
          <p:cNvSpPr>
            <a:spLocks noChangeShapeType="1"/>
          </p:cNvSpPr>
          <p:nvPr/>
        </p:nvSpPr>
        <p:spPr bwMode="auto">
          <a:xfrm>
            <a:off x="1905000" y="3733800"/>
            <a:ext cx="3276600" cy="533400"/>
          </a:xfrm>
          <a:prstGeom prst="line">
            <a:avLst/>
          </a:prstGeom>
          <a:noFill/>
          <a:ln w="28575">
            <a:solidFill>
              <a:srgbClr val="FFFF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fr-FR"/>
          </a:p>
        </p:txBody>
      </p:sp>
      <p:sp>
        <p:nvSpPr>
          <p:cNvPr id="46089" name="Line 9"/>
          <p:cNvSpPr>
            <a:spLocks noChangeShapeType="1"/>
          </p:cNvSpPr>
          <p:nvPr/>
        </p:nvSpPr>
        <p:spPr bwMode="auto">
          <a:xfrm flipV="1">
            <a:off x="5181600" y="3276600"/>
            <a:ext cx="1524000" cy="990600"/>
          </a:xfrm>
          <a:prstGeom prst="line">
            <a:avLst/>
          </a:prstGeom>
          <a:noFill/>
          <a:ln w="28575">
            <a:solidFill>
              <a:srgbClr val="FFFF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fr-FR"/>
          </a:p>
        </p:txBody>
      </p:sp>
      <p:sp>
        <p:nvSpPr>
          <p:cNvPr id="46090" name="Line 10"/>
          <p:cNvSpPr>
            <a:spLocks noChangeShapeType="1"/>
          </p:cNvSpPr>
          <p:nvPr/>
        </p:nvSpPr>
        <p:spPr bwMode="auto">
          <a:xfrm>
            <a:off x="6705600" y="3276600"/>
            <a:ext cx="1066800" cy="1371600"/>
          </a:xfrm>
          <a:prstGeom prst="line">
            <a:avLst/>
          </a:prstGeom>
          <a:noFill/>
          <a:ln w="28575">
            <a:solidFill>
              <a:srgbClr val="FFFF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fr-FR"/>
          </a:p>
        </p:txBody>
      </p:sp>
      <p:sp>
        <p:nvSpPr>
          <p:cNvPr id="46091" name="Line 11"/>
          <p:cNvSpPr>
            <a:spLocks noChangeShapeType="1"/>
          </p:cNvSpPr>
          <p:nvPr/>
        </p:nvSpPr>
        <p:spPr bwMode="auto">
          <a:xfrm flipH="1">
            <a:off x="6324600" y="4648200"/>
            <a:ext cx="1447800" cy="1066800"/>
          </a:xfrm>
          <a:prstGeom prst="line">
            <a:avLst/>
          </a:prstGeom>
          <a:noFill/>
          <a:ln w="28575">
            <a:solidFill>
              <a:srgbClr val="FFFF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fr-FR"/>
          </a:p>
        </p:txBody>
      </p:sp>
      <p:sp>
        <p:nvSpPr>
          <p:cNvPr id="46092" name="Line 12"/>
          <p:cNvSpPr>
            <a:spLocks noChangeShapeType="1"/>
          </p:cNvSpPr>
          <p:nvPr/>
        </p:nvSpPr>
        <p:spPr bwMode="auto">
          <a:xfrm flipH="1" flipV="1">
            <a:off x="5181600" y="4267200"/>
            <a:ext cx="1143000" cy="1447800"/>
          </a:xfrm>
          <a:prstGeom prst="line">
            <a:avLst/>
          </a:prstGeom>
          <a:noFill/>
          <a:ln w="28575">
            <a:solidFill>
              <a:srgbClr val="FFFF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fr-FR"/>
          </a:p>
        </p:txBody>
      </p:sp>
      <p:sp>
        <p:nvSpPr>
          <p:cNvPr id="46093" name="Line 13"/>
          <p:cNvSpPr>
            <a:spLocks noChangeShapeType="1"/>
          </p:cNvSpPr>
          <p:nvPr/>
        </p:nvSpPr>
        <p:spPr bwMode="auto">
          <a:xfrm>
            <a:off x="3810000" y="3200400"/>
            <a:ext cx="2895600" cy="76200"/>
          </a:xfrm>
          <a:prstGeom prst="line">
            <a:avLst/>
          </a:prstGeom>
          <a:noFill/>
          <a:ln w="28575">
            <a:solidFill>
              <a:srgbClr val="FFFF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fr-FR"/>
          </a:p>
        </p:txBody>
      </p:sp>
      <p:sp>
        <p:nvSpPr>
          <p:cNvPr id="46094" name="Oval 14"/>
          <p:cNvSpPr>
            <a:spLocks noChangeArrowheads="1"/>
          </p:cNvSpPr>
          <p:nvPr/>
        </p:nvSpPr>
        <p:spPr bwMode="auto">
          <a:xfrm>
            <a:off x="1828800" y="3581400"/>
            <a:ext cx="304800" cy="304800"/>
          </a:xfrm>
          <a:prstGeom prst="ellipse">
            <a:avLst/>
          </a:prstGeom>
          <a:solidFill>
            <a:srgbClr val="FF0000"/>
          </a:solidFill>
          <a:ln w="12700">
            <a:solidFill>
              <a:srgbClr val="FF0000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fr-FR"/>
          </a:p>
        </p:txBody>
      </p:sp>
      <p:sp>
        <p:nvSpPr>
          <p:cNvPr id="46095" name="Oval 15"/>
          <p:cNvSpPr>
            <a:spLocks noChangeArrowheads="1"/>
          </p:cNvSpPr>
          <p:nvPr/>
        </p:nvSpPr>
        <p:spPr bwMode="auto">
          <a:xfrm>
            <a:off x="3657600" y="3048000"/>
            <a:ext cx="304800" cy="304800"/>
          </a:xfrm>
          <a:prstGeom prst="ellipse">
            <a:avLst/>
          </a:prstGeom>
          <a:solidFill>
            <a:srgbClr val="FF0000"/>
          </a:solidFill>
          <a:ln w="12700">
            <a:solidFill>
              <a:srgbClr val="FF0000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fr-FR"/>
          </a:p>
        </p:txBody>
      </p:sp>
      <p:sp>
        <p:nvSpPr>
          <p:cNvPr id="46096" name="Oval 16"/>
          <p:cNvSpPr>
            <a:spLocks noChangeArrowheads="1"/>
          </p:cNvSpPr>
          <p:nvPr/>
        </p:nvSpPr>
        <p:spPr bwMode="auto">
          <a:xfrm>
            <a:off x="3657600" y="5334000"/>
            <a:ext cx="304800" cy="304800"/>
          </a:xfrm>
          <a:prstGeom prst="ellipse">
            <a:avLst/>
          </a:prstGeom>
          <a:solidFill>
            <a:srgbClr val="FF0000"/>
          </a:solidFill>
          <a:ln w="12700">
            <a:solidFill>
              <a:srgbClr val="FF0000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fr-FR"/>
          </a:p>
        </p:txBody>
      </p:sp>
      <p:sp>
        <p:nvSpPr>
          <p:cNvPr id="46097" name="Oval 17"/>
          <p:cNvSpPr>
            <a:spLocks noChangeArrowheads="1"/>
          </p:cNvSpPr>
          <p:nvPr/>
        </p:nvSpPr>
        <p:spPr bwMode="auto">
          <a:xfrm>
            <a:off x="5029200" y="4114800"/>
            <a:ext cx="304800" cy="304800"/>
          </a:xfrm>
          <a:prstGeom prst="ellipse">
            <a:avLst/>
          </a:prstGeom>
          <a:solidFill>
            <a:srgbClr val="FF0000"/>
          </a:solidFill>
          <a:ln w="12700">
            <a:solidFill>
              <a:srgbClr val="FF0000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fr-FR"/>
          </a:p>
        </p:txBody>
      </p:sp>
      <p:sp>
        <p:nvSpPr>
          <p:cNvPr id="46098" name="Oval 18"/>
          <p:cNvSpPr>
            <a:spLocks noChangeArrowheads="1"/>
          </p:cNvSpPr>
          <p:nvPr/>
        </p:nvSpPr>
        <p:spPr bwMode="auto">
          <a:xfrm>
            <a:off x="6172200" y="5562600"/>
            <a:ext cx="304800" cy="304800"/>
          </a:xfrm>
          <a:prstGeom prst="ellipse">
            <a:avLst/>
          </a:prstGeom>
          <a:solidFill>
            <a:schemeClr val="tx2"/>
          </a:solidFill>
          <a:ln w="12700">
            <a:solidFill>
              <a:schemeClr val="tx2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fr-FR"/>
          </a:p>
        </p:txBody>
      </p:sp>
      <p:sp>
        <p:nvSpPr>
          <p:cNvPr id="46099" name="Oval 19"/>
          <p:cNvSpPr>
            <a:spLocks noChangeArrowheads="1"/>
          </p:cNvSpPr>
          <p:nvPr/>
        </p:nvSpPr>
        <p:spPr bwMode="auto">
          <a:xfrm>
            <a:off x="7543800" y="4495800"/>
            <a:ext cx="304800" cy="304800"/>
          </a:xfrm>
          <a:prstGeom prst="ellipse">
            <a:avLst/>
          </a:prstGeom>
          <a:solidFill>
            <a:schemeClr val="tx2"/>
          </a:solidFill>
          <a:ln w="12700">
            <a:solidFill>
              <a:schemeClr val="tx2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fr-FR"/>
          </a:p>
        </p:txBody>
      </p:sp>
      <p:sp>
        <p:nvSpPr>
          <p:cNvPr id="46100" name="Oval 20"/>
          <p:cNvSpPr>
            <a:spLocks noChangeArrowheads="1"/>
          </p:cNvSpPr>
          <p:nvPr/>
        </p:nvSpPr>
        <p:spPr bwMode="auto">
          <a:xfrm>
            <a:off x="6553200" y="3124200"/>
            <a:ext cx="304800" cy="304800"/>
          </a:xfrm>
          <a:prstGeom prst="ellipse">
            <a:avLst/>
          </a:prstGeom>
          <a:solidFill>
            <a:schemeClr val="tx2"/>
          </a:solidFill>
          <a:ln w="12700">
            <a:solidFill>
              <a:schemeClr val="tx2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fr-FR"/>
          </a:p>
        </p:txBody>
      </p:sp>
      <p:sp>
        <p:nvSpPr>
          <p:cNvPr id="46101" name="Text Box 21"/>
          <p:cNvSpPr txBox="1">
            <a:spLocks noChangeArrowheads="1"/>
          </p:cNvSpPr>
          <p:nvPr/>
        </p:nvSpPr>
        <p:spPr bwMode="auto">
          <a:xfrm>
            <a:off x="1431925" y="3392488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fr-FR" altLang="fr-FR" b="1">
                <a:latin typeface="Arial" panose="020B0604020202020204" pitchFamily="34" charset="0"/>
              </a:rPr>
              <a:t>A</a:t>
            </a:r>
          </a:p>
        </p:txBody>
      </p:sp>
      <p:sp>
        <p:nvSpPr>
          <p:cNvPr id="46102" name="Text Box 22"/>
          <p:cNvSpPr txBox="1">
            <a:spLocks noChangeArrowheads="1"/>
          </p:cNvSpPr>
          <p:nvPr/>
        </p:nvSpPr>
        <p:spPr bwMode="auto">
          <a:xfrm>
            <a:off x="5486400" y="4114800"/>
            <a:ext cx="3698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fr-FR" altLang="fr-FR" b="1">
                <a:latin typeface="Arial" panose="020B0604020202020204" pitchFamily="34" charset="0"/>
              </a:rPr>
              <a:t>F</a:t>
            </a:r>
          </a:p>
        </p:txBody>
      </p:sp>
      <p:sp>
        <p:nvSpPr>
          <p:cNvPr id="46103" name="Text Box 23"/>
          <p:cNvSpPr txBox="1">
            <a:spLocks noChangeArrowheads="1"/>
          </p:cNvSpPr>
          <p:nvPr/>
        </p:nvSpPr>
        <p:spPr bwMode="auto">
          <a:xfrm>
            <a:off x="6781800" y="5486400"/>
            <a:ext cx="3873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fr-FR" altLang="fr-FR" b="1">
                <a:latin typeface="Arial" panose="020B0604020202020204" pitchFamily="34" charset="0"/>
              </a:rPr>
              <a:t>E</a:t>
            </a:r>
          </a:p>
        </p:txBody>
      </p:sp>
      <p:sp>
        <p:nvSpPr>
          <p:cNvPr id="46104" name="Text Box 24"/>
          <p:cNvSpPr txBox="1">
            <a:spLocks noChangeArrowheads="1"/>
          </p:cNvSpPr>
          <p:nvPr/>
        </p:nvSpPr>
        <p:spPr bwMode="auto">
          <a:xfrm>
            <a:off x="7924800" y="4114800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fr-FR" altLang="fr-FR" b="1">
                <a:latin typeface="Arial" panose="020B0604020202020204" pitchFamily="34" charset="0"/>
              </a:rPr>
              <a:t>D</a:t>
            </a:r>
          </a:p>
        </p:txBody>
      </p:sp>
      <p:sp>
        <p:nvSpPr>
          <p:cNvPr id="46105" name="Text Box 25"/>
          <p:cNvSpPr txBox="1">
            <a:spLocks noChangeArrowheads="1"/>
          </p:cNvSpPr>
          <p:nvPr/>
        </p:nvSpPr>
        <p:spPr bwMode="auto">
          <a:xfrm>
            <a:off x="6934200" y="2819400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fr-FR" altLang="fr-FR" b="1">
                <a:latin typeface="Arial" panose="020B0604020202020204" pitchFamily="34" charset="0"/>
              </a:rPr>
              <a:t>C</a:t>
            </a:r>
          </a:p>
        </p:txBody>
      </p:sp>
      <p:sp>
        <p:nvSpPr>
          <p:cNvPr id="46106" name="Text Box 26"/>
          <p:cNvSpPr txBox="1">
            <a:spLocks noChangeArrowheads="1"/>
          </p:cNvSpPr>
          <p:nvPr/>
        </p:nvSpPr>
        <p:spPr bwMode="auto">
          <a:xfrm>
            <a:off x="3962400" y="2667000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fr-FR" altLang="fr-FR" b="1">
                <a:latin typeface="Arial" panose="020B0604020202020204" pitchFamily="34" charset="0"/>
              </a:rPr>
              <a:t>B</a:t>
            </a:r>
          </a:p>
        </p:txBody>
      </p:sp>
      <p:sp>
        <p:nvSpPr>
          <p:cNvPr id="46107" name="Text Box 27"/>
          <p:cNvSpPr txBox="1">
            <a:spLocks noChangeArrowheads="1"/>
          </p:cNvSpPr>
          <p:nvPr/>
        </p:nvSpPr>
        <p:spPr bwMode="auto">
          <a:xfrm>
            <a:off x="3124200" y="5410200"/>
            <a:ext cx="4206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fr-FR" altLang="fr-FR" b="1">
                <a:latin typeface="Arial" panose="020B0604020202020204" pitchFamily="34" charset="0"/>
              </a:rPr>
              <a:t>G</a:t>
            </a:r>
          </a:p>
        </p:txBody>
      </p:sp>
      <p:sp>
        <p:nvSpPr>
          <p:cNvPr id="60444" name="Rectangle 28"/>
          <p:cNvSpPr>
            <a:spLocks noChangeArrowheads="1"/>
          </p:cNvSpPr>
          <p:nvPr/>
        </p:nvSpPr>
        <p:spPr bwMode="auto">
          <a:xfrm>
            <a:off x="5257800" y="1752600"/>
            <a:ext cx="3124200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20000"/>
              </a:spcBef>
              <a:buClr>
                <a:srgbClr val="FFFF00"/>
              </a:buClr>
              <a:buSzPct val="75000"/>
              <a:buFont typeface="Wingdings" panose="05000000000000000000" pitchFamily="2" charset="2"/>
              <a:buNone/>
              <a:defRPr/>
            </a:pPr>
            <a:r>
              <a:rPr lang="fr-FR" altLang="fr-FR" sz="3200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rPr>
              <a:t>étapes : 1</a:t>
            </a:r>
          </a:p>
        </p:txBody>
      </p:sp>
      <p:sp>
        <p:nvSpPr>
          <p:cNvPr id="46109" name="Line 29"/>
          <p:cNvSpPr>
            <a:spLocks noChangeShapeType="1"/>
          </p:cNvSpPr>
          <p:nvPr/>
        </p:nvSpPr>
        <p:spPr bwMode="auto">
          <a:xfrm flipV="1">
            <a:off x="2590800" y="3273425"/>
            <a:ext cx="457200" cy="150813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 type="none" w="sm" len="sm"/>
            <a:tailEnd type="triangle" w="lg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fr-FR"/>
          </a:p>
        </p:txBody>
      </p:sp>
      <p:sp>
        <p:nvSpPr>
          <p:cNvPr id="46110" name="Line 30"/>
          <p:cNvSpPr>
            <a:spLocks noChangeShapeType="1"/>
          </p:cNvSpPr>
          <p:nvPr/>
        </p:nvSpPr>
        <p:spPr bwMode="auto">
          <a:xfrm>
            <a:off x="3276600" y="3810000"/>
            <a:ext cx="533400" cy="762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 type="none" w="sm" len="sm"/>
            <a:tailEnd type="triangle" w="lg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fr-FR"/>
          </a:p>
        </p:txBody>
      </p:sp>
      <p:sp>
        <p:nvSpPr>
          <p:cNvPr id="46111" name="Line 31"/>
          <p:cNvSpPr>
            <a:spLocks noChangeShapeType="1"/>
          </p:cNvSpPr>
          <p:nvPr/>
        </p:nvSpPr>
        <p:spPr bwMode="auto">
          <a:xfrm>
            <a:off x="2743200" y="4267200"/>
            <a:ext cx="304800" cy="3048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 type="none" w="sm" len="sm"/>
            <a:tailEnd type="triangle" w="lg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3" name="Rectangle 3"/>
          <p:cNvSpPr>
            <a:spLocks noGrp="1" noChangeArrowheads="1"/>
          </p:cNvSpPr>
          <p:nvPr>
            <p:ph idx="1"/>
          </p:nvPr>
        </p:nvSpPr>
        <p:spPr>
          <a:xfrm>
            <a:off x="1371600" y="1752600"/>
            <a:ext cx="3124200" cy="609600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fr-FR" altLang="fr-FR" smtClean="0"/>
              <a:t>messages : 10</a:t>
            </a:r>
          </a:p>
        </p:txBody>
      </p:sp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>
          <a:xfrm>
            <a:off x="1066800" y="304800"/>
            <a:ext cx="7772400" cy="1143000"/>
          </a:xfrm>
        </p:spPr>
        <p:txBody>
          <a:bodyPr/>
          <a:lstStyle/>
          <a:p>
            <a:pPr eaLnBrk="1" hangingPunct="1"/>
            <a:r>
              <a:rPr lang="fr-FR" altLang="fr-FR" b="1" smtClean="0"/>
              <a:t>Exemple...</a:t>
            </a:r>
          </a:p>
        </p:txBody>
      </p:sp>
      <p:sp>
        <p:nvSpPr>
          <p:cNvPr id="47108" name="Line 4"/>
          <p:cNvSpPr>
            <a:spLocks noChangeShapeType="1"/>
          </p:cNvSpPr>
          <p:nvPr/>
        </p:nvSpPr>
        <p:spPr bwMode="auto">
          <a:xfrm flipV="1">
            <a:off x="1905000" y="3200400"/>
            <a:ext cx="1905000" cy="533400"/>
          </a:xfrm>
          <a:prstGeom prst="line">
            <a:avLst/>
          </a:prstGeom>
          <a:noFill/>
          <a:ln w="28575">
            <a:solidFill>
              <a:srgbClr val="FFFF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fr-FR"/>
          </a:p>
        </p:txBody>
      </p:sp>
      <p:sp>
        <p:nvSpPr>
          <p:cNvPr id="47109" name="Line 5"/>
          <p:cNvSpPr>
            <a:spLocks noChangeShapeType="1"/>
          </p:cNvSpPr>
          <p:nvPr/>
        </p:nvSpPr>
        <p:spPr bwMode="auto">
          <a:xfrm>
            <a:off x="3810000" y="3200400"/>
            <a:ext cx="1371600" cy="990600"/>
          </a:xfrm>
          <a:prstGeom prst="line">
            <a:avLst/>
          </a:prstGeom>
          <a:noFill/>
          <a:ln w="28575">
            <a:solidFill>
              <a:srgbClr val="FFFF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fr-FR"/>
          </a:p>
        </p:txBody>
      </p:sp>
      <p:sp>
        <p:nvSpPr>
          <p:cNvPr id="47110" name="Line 6"/>
          <p:cNvSpPr>
            <a:spLocks noChangeShapeType="1"/>
          </p:cNvSpPr>
          <p:nvPr/>
        </p:nvSpPr>
        <p:spPr bwMode="auto">
          <a:xfrm flipH="1">
            <a:off x="3810000" y="4267200"/>
            <a:ext cx="1371600" cy="1219200"/>
          </a:xfrm>
          <a:prstGeom prst="line">
            <a:avLst/>
          </a:prstGeom>
          <a:noFill/>
          <a:ln w="28575">
            <a:solidFill>
              <a:srgbClr val="FFFF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fr-FR"/>
          </a:p>
        </p:txBody>
      </p:sp>
      <p:sp>
        <p:nvSpPr>
          <p:cNvPr id="47111" name="Line 7"/>
          <p:cNvSpPr>
            <a:spLocks noChangeShapeType="1"/>
          </p:cNvSpPr>
          <p:nvPr/>
        </p:nvSpPr>
        <p:spPr bwMode="auto">
          <a:xfrm flipH="1" flipV="1">
            <a:off x="1905000" y="3733800"/>
            <a:ext cx="1905000" cy="1752600"/>
          </a:xfrm>
          <a:prstGeom prst="line">
            <a:avLst/>
          </a:prstGeom>
          <a:noFill/>
          <a:ln w="28575">
            <a:solidFill>
              <a:srgbClr val="FFFF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fr-FR"/>
          </a:p>
        </p:txBody>
      </p:sp>
      <p:sp>
        <p:nvSpPr>
          <p:cNvPr id="47112" name="Line 8"/>
          <p:cNvSpPr>
            <a:spLocks noChangeShapeType="1"/>
          </p:cNvSpPr>
          <p:nvPr/>
        </p:nvSpPr>
        <p:spPr bwMode="auto">
          <a:xfrm>
            <a:off x="1905000" y="3733800"/>
            <a:ext cx="3276600" cy="533400"/>
          </a:xfrm>
          <a:prstGeom prst="line">
            <a:avLst/>
          </a:prstGeom>
          <a:noFill/>
          <a:ln w="28575">
            <a:solidFill>
              <a:srgbClr val="FFFF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fr-FR"/>
          </a:p>
        </p:txBody>
      </p:sp>
      <p:sp>
        <p:nvSpPr>
          <p:cNvPr id="47113" name="Line 9"/>
          <p:cNvSpPr>
            <a:spLocks noChangeShapeType="1"/>
          </p:cNvSpPr>
          <p:nvPr/>
        </p:nvSpPr>
        <p:spPr bwMode="auto">
          <a:xfrm flipV="1">
            <a:off x="5181600" y="3276600"/>
            <a:ext cx="1524000" cy="990600"/>
          </a:xfrm>
          <a:prstGeom prst="line">
            <a:avLst/>
          </a:prstGeom>
          <a:noFill/>
          <a:ln w="28575">
            <a:solidFill>
              <a:srgbClr val="FFFF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fr-FR"/>
          </a:p>
        </p:txBody>
      </p:sp>
      <p:sp>
        <p:nvSpPr>
          <p:cNvPr id="47114" name="Line 10"/>
          <p:cNvSpPr>
            <a:spLocks noChangeShapeType="1"/>
          </p:cNvSpPr>
          <p:nvPr/>
        </p:nvSpPr>
        <p:spPr bwMode="auto">
          <a:xfrm>
            <a:off x="6705600" y="3276600"/>
            <a:ext cx="1066800" cy="1371600"/>
          </a:xfrm>
          <a:prstGeom prst="line">
            <a:avLst/>
          </a:prstGeom>
          <a:noFill/>
          <a:ln w="28575">
            <a:solidFill>
              <a:srgbClr val="FFFF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fr-FR"/>
          </a:p>
        </p:txBody>
      </p:sp>
      <p:sp>
        <p:nvSpPr>
          <p:cNvPr id="47115" name="Line 11"/>
          <p:cNvSpPr>
            <a:spLocks noChangeShapeType="1"/>
          </p:cNvSpPr>
          <p:nvPr/>
        </p:nvSpPr>
        <p:spPr bwMode="auto">
          <a:xfrm flipH="1">
            <a:off x="6324600" y="4648200"/>
            <a:ext cx="1447800" cy="1066800"/>
          </a:xfrm>
          <a:prstGeom prst="line">
            <a:avLst/>
          </a:prstGeom>
          <a:noFill/>
          <a:ln w="28575">
            <a:solidFill>
              <a:srgbClr val="FFFF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fr-FR"/>
          </a:p>
        </p:txBody>
      </p:sp>
      <p:sp>
        <p:nvSpPr>
          <p:cNvPr id="47116" name="Line 12"/>
          <p:cNvSpPr>
            <a:spLocks noChangeShapeType="1"/>
          </p:cNvSpPr>
          <p:nvPr/>
        </p:nvSpPr>
        <p:spPr bwMode="auto">
          <a:xfrm flipH="1" flipV="1">
            <a:off x="5181600" y="4267200"/>
            <a:ext cx="1143000" cy="1447800"/>
          </a:xfrm>
          <a:prstGeom prst="line">
            <a:avLst/>
          </a:prstGeom>
          <a:noFill/>
          <a:ln w="28575">
            <a:solidFill>
              <a:srgbClr val="FFFF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fr-FR"/>
          </a:p>
        </p:txBody>
      </p:sp>
      <p:sp>
        <p:nvSpPr>
          <p:cNvPr id="47117" name="Line 13"/>
          <p:cNvSpPr>
            <a:spLocks noChangeShapeType="1"/>
          </p:cNvSpPr>
          <p:nvPr/>
        </p:nvSpPr>
        <p:spPr bwMode="auto">
          <a:xfrm>
            <a:off x="3810000" y="3200400"/>
            <a:ext cx="2895600" cy="76200"/>
          </a:xfrm>
          <a:prstGeom prst="line">
            <a:avLst/>
          </a:prstGeom>
          <a:noFill/>
          <a:ln w="28575">
            <a:solidFill>
              <a:srgbClr val="FFFF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fr-FR"/>
          </a:p>
        </p:txBody>
      </p:sp>
      <p:sp>
        <p:nvSpPr>
          <p:cNvPr id="47118" name="Oval 14"/>
          <p:cNvSpPr>
            <a:spLocks noChangeArrowheads="1"/>
          </p:cNvSpPr>
          <p:nvPr/>
        </p:nvSpPr>
        <p:spPr bwMode="auto">
          <a:xfrm>
            <a:off x="1828800" y="3581400"/>
            <a:ext cx="304800" cy="304800"/>
          </a:xfrm>
          <a:prstGeom prst="ellipse">
            <a:avLst/>
          </a:prstGeom>
          <a:solidFill>
            <a:srgbClr val="FF0000"/>
          </a:solidFill>
          <a:ln w="12700">
            <a:solidFill>
              <a:srgbClr val="FF0000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fr-FR"/>
          </a:p>
        </p:txBody>
      </p:sp>
      <p:sp>
        <p:nvSpPr>
          <p:cNvPr id="47119" name="Oval 15"/>
          <p:cNvSpPr>
            <a:spLocks noChangeArrowheads="1"/>
          </p:cNvSpPr>
          <p:nvPr/>
        </p:nvSpPr>
        <p:spPr bwMode="auto">
          <a:xfrm>
            <a:off x="3657600" y="3048000"/>
            <a:ext cx="304800" cy="304800"/>
          </a:xfrm>
          <a:prstGeom prst="ellipse">
            <a:avLst/>
          </a:prstGeom>
          <a:solidFill>
            <a:srgbClr val="FF0000"/>
          </a:solidFill>
          <a:ln w="12700">
            <a:solidFill>
              <a:srgbClr val="FF0000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fr-FR"/>
          </a:p>
        </p:txBody>
      </p:sp>
      <p:sp>
        <p:nvSpPr>
          <p:cNvPr id="47120" name="Oval 16"/>
          <p:cNvSpPr>
            <a:spLocks noChangeArrowheads="1"/>
          </p:cNvSpPr>
          <p:nvPr/>
        </p:nvSpPr>
        <p:spPr bwMode="auto">
          <a:xfrm>
            <a:off x="3657600" y="5334000"/>
            <a:ext cx="304800" cy="304800"/>
          </a:xfrm>
          <a:prstGeom prst="ellipse">
            <a:avLst/>
          </a:prstGeom>
          <a:solidFill>
            <a:srgbClr val="FF0000"/>
          </a:solidFill>
          <a:ln w="12700">
            <a:solidFill>
              <a:srgbClr val="FF0000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fr-FR"/>
          </a:p>
        </p:txBody>
      </p:sp>
      <p:sp>
        <p:nvSpPr>
          <p:cNvPr id="47121" name="Oval 17"/>
          <p:cNvSpPr>
            <a:spLocks noChangeArrowheads="1"/>
          </p:cNvSpPr>
          <p:nvPr/>
        </p:nvSpPr>
        <p:spPr bwMode="auto">
          <a:xfrm>
            <a:off x="5029200" y="4114800"/>
            <a:ext cx="304800" cy="304800"/>
          </a:xfrm>
          <a:prstGeom prst="ellipse">
            <a:avLst/>
          </a:prstGeom>
          <a:solidFill>
            <a:srgbClr val="FF0000"/>
          </a:solidFill>
          <a:ln w="12700">
            <a:solidFill>
              <a:srgbClr val="FF0000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fr-FR"/>
          </a:p>
        </p:txBody>
      </p:sp>
      <p:sp>
        <p:nvSpPr>
          <p:cNvPr id="47122" name="Oval 18"/>
          <p:cNvSpPr>
            <a:spLocks noChangeArrowheads="1"/>
          </p:cNvSpPr>
          <p:nvPr/>
        </p:nvSpPr>
        <p:spPr bwMode="auto">
          <a:xfrm>
            <a:off x="6172200" y="5562600"/>
            <a:ext cx="304800" cy="304800"/>
          </a:xfrm>
          <a:prstGeom prst="ellipse">
            <a:avLst/>
          </a:prstGeom>
          <a:solidFill>
            <a:srgbClr val="FF0000"/>
          </a:solidFill>
          <a:ln w="12700">
            <a:solidFill>
              <a:srgbClr val="FF0000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fr-FR"/>
          </a:p>
        </p:txBody>
      </p:sp>
      <p:sp>
        <p:nvSpPr>
          <p:cNvPr id="47123" name="Oval 19"/>
          <p:cNvSpPr>
            <a:spLocks noChangeArrowheads="1"/>
          </p:cNvSpPr>
          <p:nvPr/>
        </p:nvSpPr>
        <p:spPr bwMode="auto">
          <a:xfrm>
            <a:off x="7543800" y="4495800"/>
            <a:ext cx="304800" cy="304800"/>
          </a:xfrm>
          <a:prstGeom prst="ellipse">
            <a:avLst/>
          </a:prstGeom>
          <a:solidFill>
            <a:schemeClr val="tx2"/>
          </a:solidFill>
          <a:ln w="12700">
            <a:solidFill>
              <a:schemeClr val="tx2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fr-FR"/>
          </a:p>
        </p:txBody>
      </p:sp>
      <p:sp>
        <p:nvSpPr>
          <p:cNvPr id="47124" name="Oval 20"/>
          <p:cNvSpPr>
            <a:spLocks noChangeArrowheads="1"/>
          </p:cNvSpPr>
          <p:nvPr/>
        </p:nvSpPr>
        <p:spPr bwMode="auto">
          <a:xfrm>
            <a:off x="6553200" y="3124200"/>
            <a:ext cx="304800" cy="304800"/>
          </a:xfrm>
          <a:prstGeom prst="ellipse">
            <a:avLst/>
          </a:prstGeom>
          <a:solidFill>
            <a:srgbClr val="FF0000"/>
          </a:solidFill>
          <a:ln w="12700">
            <a:solidFill>
              <a:srgbClr val="FF0000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fr-FR"/>
          </a:p>
        </p:txBody>
      </p:sp>
      <p:sp>
        <p:nvSpPr>
          <p:cNvPr id="47125" name="Text Box 21"/>
          <p:cNvSpPr txBox="1">
            <a:spLocks noChangeArrowheads="1"/>
          </p:cNvSpPr>
          <p:nvPr/>
        </p:nvSpPr>
        <p:spPr bwMode="auto">
          <a:xfrm>
            <a:off x="1431925" y="3392488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fr-FR" altLang="fr-FR" b="1">
                <a:latin typeface="Arial" panose="020B0604020202020204" pitchFamily="34" charset="0"/>
              </a:rPr>
              <a:t>A</a:t>
            </a:r>
          </a:p>
        </p:txBody>
      </p:sp>
      <p:sp>
        <p:nvSpPr>
          <p:cNvPr id="47126" name="Text Box 22"/>
          <p:cNvSpPr txBox="1">
            <a:spLocks noChangeArrowheads="1"/>
          </p:cNvSpPr>
          <p:nvPr/>
        </p:nvSpPr>
        <p:spPr bwMode="auto">
          <a:xfrm>
            <a:off x="5486400" y="4114800"/>
            <a:ext cx="3698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fr-FR" altLang="fr-FR" b="1">
                <a:latin typeface="Arial" panose="020B0604020202020204" pitchFamily="34" charset="0"/>
              </a:rPr>
              <a:t>F</a:t>
            </a:r>
          </a:p>
        </p:txBody>
      </p:sp>
      <p:sp>
        <p:nvSpPr>
          <p:cNvPr id="47127" name="Text Box 23"/>
          <p:cNvSpPr txBox="1">
            <a:spLocks noChangeArrowheads="1"/>
          </p:cNvSpPr>
          <p:nvPr/>
        </p:nvSpPr>
        <p:spPr bwMode="auto">
          <a:xfrm>
            <a:off x="6781800" y="5486400"/>
            <a:ext cx="3873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fr-FR" altLang="fr-FR" b="1">
                <a:latin typeface="Arial" panose="020B0604020202020204" pitchFamily="34" charset="0"/>
              </a:rPr>
              <a:t>E</a:t>
            </a:r>
          </a:p>
        </p:txBody>
      </p:sp>
      <p:sp>
        <p:nvSpPr>
          <p:cNvPr id="47128" name="Text Box 24"/>
          <p:cNvSpPr txBox="1">
            <a:spLocks noChangeArrowheads="1"/>
          </p:cNvSpPr>
          <p:nvPr/>
        </p:nvSpPr>
        <p:spPr bwMode="auto">
          <a:xfrm>
            <a:off x="7924800" y="4114800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fr-FR" altLang="fr-FR" b="1">
                <a:latin typeface="Arial" panose="020B0604020202020204" pitchFamily="34" charset="0"/>
              </a:rPr>
              <a:t>D</a:t>
            </a:r>
          </a:p>
        </p:txBody>
      </p:sp>
      <p:sp>
        <p:nvSpPr>
          <p:cNvPr id="47129" name="Text Box 25"/>
          <p:cNvSpPr txBox="1">
            <a:spLocks noChangeArrowheads="1"/>
          </p:cNvSpPr>
          <p:nvPr/>
        </p:nvSpPr>
        <p:spPr bwMode="auto">
          <a:xfrm>
            <a:off x="6934200" y="2819400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fr-FR" altLang="fr-FR" b="1">
                <a:latin typeface="Arial" panose="020B0604020202020204" pitchFamily="34" charset="0"/>
              </a:rPr>
              <a:t>C</a:t>
            </a:r>
          </a:p>
        </p:txBody>
      </p:sp>
      <p:sp>
        <p:nvSpPr>
          <p:cNvPr id="47130" name="Text Box 26"/>
          <p:cNvSpPr txBox="1">
            <a:spLocks noChangeArrowheads="1"/>
          </p:cNvSpPr>
          <p:nvPr/>
        </p:nvSpPr>
        <p:spPr bwMode="auto">
          <a:xfrm>
            <a:off x="3962400" y="2667000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fr-FR" altLang="fr-FR" b="1">
                <a:latin typeface="Arial" panose="020B0604020202020204" pitchFamily="34" charset="0"/>
              </a:rPr>
              <a:t>B</a:t>
            </a:r>
          </a:p>
        </p:txBody>
      </p:sp>
      <p:sp>
        <p:nvSpPr>
          <p:cNvPr id="47131" name="Text Box 27"/>
          <p:cNvSpPr txBox="1">
            <a:spLocks noChangeArrowheads="1"/>
          </p:cNvSpPr>
          <p:nvPr/>
        </p:nvSpPr>
        <p:spPr bwMode="auto">
          <a:xfrm>
            <a:off x="3124200" y="5410200"/>
            <a:ext cx="4206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fr-FR" altLang="fr-FR" b="1">
                <a:latin typeface="Arial" panose="020B0604020202020204" pitchFamily="34" charset="0"/>
              </a:rPr>
              <a:t>G</a:t>
            </a:r>
          </a:p>
        </p:txBody>
      </p:sp>
      <p:sp>
        <p:nvSpPr>
          <p:cNvPr id="61468" name="Rectangle 28"/>
          <p:cNvSpPr>
            <a:spLocks noChangeArrowheads="1"/>
          </p:cNvSpPr>
          <p:nvPr/>
        </p:nvSpPr>
        <p:spPr bwMode="auto">
          <a:xfrm>
            <a:off x="5257800" y="1752600"/>
            <a:ext cx="3124200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20000"/>
              </a:spcBef>
              <a:buClr>
                <a:srgbClr val="FFFF00"/>
              </a:buClr>
              <a:buSzPct val="75000"/>
              <a:buFont typeface="Wingdings" panose="05000000000000000000" pitchFamily="2" charset="2"/>
              <a:buNone/>
              <a:defRPr/>
            </a:pPr>
            <a:r>
              <a:rPr lang="fr-FR" altLang="fr-FR" sz="3200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rPr>
              <a:t>étapes : 2</a:t>
            </a:r>
          </a:p>
        </p:txBody>
      </p:sp>
      <p:sp>
        <p:nvSpPr>
          <p:cNvPr id="47133" name="Line 32"/>
          <p:cNvSpPr>
            <a:spLocks noChangeShapeType="1"/>
          </p:cNvSpPr>
          <p:nvPr/>
        </p:nvSpPr>
        <p:spPr bwMode="auto">
          <a:xfrm>
            <a:off x="4648200" y="3124200"/>
            <a:ext cx="5334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 type="none" w="sm" len="sm"/>
            <a:tailEnd type="triangle" w="lg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fr-FR"/>
          </a:p>
        </p:txBody>
      </p:sp>
      <p:sp>
        <p:nvSpPr>
          <p:cNvPr id="47134" name="Line 33"/>
          <p:cNvSpPr>
            <a:spLocks noChangeShapeType="1"/>
          </p:cNvSpPr>
          <p:nvPr/>
        </p:nvSpPr>
        <p:spPr bwMode="auto">
          <a:xfrm>
            <a:off x="4267200" y="3429000"/>
            <a:ext cx="304800" cy="2286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 type="none" w="sm" len="sm"/>
            <a:tailEnd type="triangle" w="lg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fr-FR"/>
          </a:p>
        </p:txBody>
      </p:sp>
      <p:sp>
        <p:nvSpPr>
          <p:cNvPr id="47135" name="Line 34"/>
          <p:cNvSpPr>
            <a:spLocks noChangeShapeType="1"/>
          </p:cNvSpPr>
          <p:nvPr/>
        </p:nvSpPr>
        <p:spPr bwMode="auto">
          <a:xfrm flipH="1" flipV="1">
            <a:off x="4495800" y="3810000"/>
            <a:ext cx="304800" cy="2286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 type="none" w="sm" len="sm"/>
            <a:tailEnd type="triangle" w="lg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fr-FR"/>
          </a:p>
        </p:txBody>
      </p:sp>
      <p:sp>
        <p:nvSpPr>
          <p:cNvPr id="47136" name="Line 35"/>
          <p:cNvSpPr>
            <a:spLocks noChangeShapeType="1"/>
          </p:cNvSpPr>
          <p:nvPr/>
        </p:nvSpPr>
        <p:spPr bwMode="auto">
          <a:xfrm flipV="1">
            <a:off x="5486400" y="3657600"/>
            <a:ext cx="381000" cy="2286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 type="none" w="sm" len="sm"/>
            <a:tailEnd type="triangle" w="lg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fr-FR"/>
          </a:p>
        </p:txBody>
      </p:sp>
      <p:sp>
        <p:nvSpPr>
          <p:cNvPr id="47137" name="Line 36"/>
          <p:cNvSpPr>
            <a:spLocks noChangeShapeType="1"/>
          </p:cNvSpPr>
          <p:nvPr/>
        </p:nvSpPr>
        <p:spPr bwMode="auto">
          <a:xfrm>
            <a:off x="5410200" y="4724400"/>
            <a:ext cx="304800" cy="3810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 type="none" w="sm" len="sm"/>
            <a:tailEnd type="triangle" w="lg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fr-FR"/>
          </a:p>
        </p:txBody>
      </p:sp>
      <p:sp>
        <p:nvSpPr>
          <p:cNvPr id="47138" name="Line 37"/>
          <p:cNvSpPr>
            <a:spLocks noChangeShapeType="1"/>
          </p:cNvSpPr>
          <p:nvPr/>
        </p:nvSpPr>
        <p:spPr bwMode="auto">
          <a:xfrm flipH="1">
            <a:off x="4343400" y="4572000"/>
            <a:ext cx="304800" cy="3048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 type="none" w="sm" len="sm"/>
            <a:tailEnd type="triangle" w="lg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fr-FR"/>
          </a:p>
        </p:txBody>
      </p:sp>
      <p:sp>
        <p:nvSpPr>
          <p:cNvPr id="47139" name="Line 38"/>
          <p:cNvSpPr>
            <a:spLocks noChangeShapeType="1"/>
          </p:cNvSpPr>
          <p:nvPr/>
        </p:nvSpPr>
        <p:spPr bwMode="auto">
          <a:xfrm flipV="1">
            <a:off x="4191000" y="5029200"/>
            <a:ext cx="304800" cy="3048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 type="none" w="sm" len="sm"/>
            <a:tailEnd type="triangle" w="lg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7" name="Rectangle 3"/>
          <p:cNvSpPr>
            <a:spLocks noGrp="1" noChangeArrowheads="1"/>
          </p:cNvSpPr>
          <p:nvPr>
            <p:ph idx="1"/>
          </p:nvPr>
        </p:nvSpPr>
        <p:spPr>
          <a:xfrm>
            <a:off x="1371600" y="1752600"/>
            <a:ext cx="3124200" cy="609600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fr-FR" altLang="fr-FR" smtClean="0"/>
              <a:t>messages : 13</a:t>
            </a:r>
          </a:p>
        </p:txBody>
      </p:sp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>
          <a:xfrm>
            <a:off x="1066800" y="304800"/>
            <a:ext cx="7772400" cy="1143000"/>
          </a:xfrm>
        </p:spPr>
        <p:txBody>
          <a:bodyPr/>
          <a:lstStyle/>
          <a:p>
            <a:pPr eaLnBrk="1" hangingPunct="1"/>
            <a:r>
              <a:rPr lang="fr-FR" altLang="fr-FR" b="1" smtClean="0"/>
              <a:t>Exemple...</a:t>
            </a:r>
          </a:p>
        </p:txBody>
      </p:sp>
      <p:sp>
        <p:nvSpPr>
          <p:cNvPr id="48132" name="Line 4"/>
          <p:cNvSpPr>
            <a:spLocks noChangeShapeType="1"/>
          </p:cNvSpPr>
          <p:nvPr/>
        </p:nvSpPr>
        <p:spPr bwMode="auto">
          <a:xfrm flipV="1">
            <a:off x="1905000" y="3200400"/>
            <a:ext cx="1905000" cy="533400"/>
          </a:xfrm>
          <a:prstGeom prst="line">
            <a:avLst/>
          </a:prstGeom>
          <a:noFill/>
          <a:ln w="28575">
            <a:solidFill>
              <a:srgbClr val="FFFF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fr-FR"/>
          </a:p>
        </p:txBody>
      </p:sp>
      <p:sp>
        <p:nvSpPr>
          <p:cNvPr id="48133" name="Line 5"/>
          <p:cNvSpPr>
            <a:spLocks noChangeShapeType="1"/>
          </p:cNvSpPr>
          <p:nvPr/>
        </p:nvSpPr>
        <p:spPr bwMode="auto">
          <a:xfrm>
            <a:off x="3810000" y="3200400"/>
            <a:ext cx="1371600" cy="990600"/>
          </a:xfrm>
          <a:prstGeom prst="line">
            <a:avLst/>
          </a:prstGeom>
          <a:noFill/>
          <a:ln w="28575">
            <a:solidFill>
              <a:srgbClr val="FFFF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fr-FR"/>
          </a:p>
        </p:txBody>
      </p:sp>
      <p:sp>
        <p:nvSpPr>
          <p:cNvPr id="48134" name="Line 6"/>
          <p:cNvSpPr>
            <a:spLocks noChangeShapeType="1"/>
          </p:cNvSpPr>
          <p:nvPr/>
        </p:nvSpPr>
        <p:spPr bwMode="auto">
          <a:xfrm flipH="1">
            <a:off x="3810000" y="4267200"/>
            <a:ext cx="1371600" cy="1219200"/>
          </a:xfrm>
          <a:prstGeom prst="line">
            <a:avLst/>
          </a:prstGeom>
          <a:noFill/>
          <a:ln w="28575">
            <a:solidFill>
              <a:srgbClr val="FFFF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fr-FR"/>
          </a:p>
        </p:txBody>
      </p:sp>
      <p:sp>
        <p:nvSpPr>
          <p:cNvPr id="48135" name="Line 7"/>
          <p:cNvSpPr>
            <a:spLocks noChangeShapeType="1"/>
          </p:cNvSpPr>
          <p:nvPr/>
        </p:nvSpPr>
        <p:spPr bwMode="auto">
          <a:xfrm flipH="1" flipV="1">
            <a:off x="1905000" y="3733800"/>
            <a:ext cx="1905000" cy="1752600"/>
          </a:xfrm>
          <a:prstGeom prst="line">
            <a:avLst/>
          </a:prstGeom>
          <a:noFill/>
          <a:ln w="28575">
            <a:solidFill>
              <a:srgbClr val="FFFF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fr-FR"/>
          </a:p>
        </p:txBody>
      </p:sp>
      <p:sp>
        <p:nvSpPr>
          <p:cNvPr id="48136" name="Line 8"/>
          <p:cNvSpPr>
            <a:spLocks noChangeShapeType="1"/>
          </p:cNvSpPr>
          <p:nvPr/>
        </p:nvSpPr>
        <p:spPr bwMode="auto">
          <a:xfrm>
            <a:off x="1905000" y="3733800"/>
            <a:ext cx="3276600" cy="533400"/>
          </a:xfrm>
          <a:prstGeom prst="line">
            <a:avLst/>
          </a:prstGeom>
          <a:noFill/>
          <a:ln w="28575">
            <a:solidFill>
              <a:srgbClr val="FFFF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fr-FR"/>
          </a:p>
        </p:txBody>
      </p:sp>
      <p:sp>
        <p:nvSpPr>
          <p:cNvPr id="48137" name="Line 9"/>
          <p:cNvSpPr>
            <a:spLocks noChangeShapeType="1"/>
          </p:cNvSpPr>
          <p:nvPr/>
        </p:nvSpPr>
        <p:spPr bwMode="auto">
          <a:xfrm flipV="1">
            <a:off x="5181600" y="3276600"/>
            <a:ext cx="1524000" cy="990600"/>
          </a:xfrm>
          <a:prstGeom prst="line">
            <a:avLst/>
          </a:prstGeom>
          <a:noFill/>
          <a:ln w="28575">
            <a:solidFill>
              <a:srgbClr val="FFFF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fr-FR"/>
          </a:p>
        </p:txBody>
      </p:sp>
      <p:sp>
        <p:nvSpPr>
          <p:cNvPr id="48138" name="Line 10"/>
          <p:cNvSpPr>
            <a:spLocks noChangeShapeType="1"/>
          </p:cNvSpPr>
          <p:nvPr/>
        </p:nvSpPr>
        <p:spPr bwMode="auto">
          <a:xfrm>
            <a:off x="6705600" y="3276600"/>
            <a:ext cx="1066800" cy="1371600"/>
          </a:xfrm>
          <a:prstGeom prst="line">
            <a:avLst/>
          </a:prstGeom>
          <a:noFill/>
          <a:ln w="28575">
            <a:solidFill>
              <a:srgbClr val="FFFF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fr-FR"/>
          </a:p>
        </p:txBody>
      </p:sp>
      <p:sp>
        <p:nvSpPr>
          <p:cNvPr id="48139" name="Line 11"/>
          <p:cNvSpPr>
            <a:spLocks noChangeShapeType="1"/>
          </p:cNvSpPr>
          <p:nvPr/>
        </p:nvSpPr>
        <p:spPr bwMode="auto">
          <a:xfrm flipH="1">
            <a:off x="6324600" y="4648200"/>
            <a:ext cx="1447800" cy="1066800"/>
          </a:xfrm>
          <a:prstGeom prst="line">
            <a:avLst/>
          </a:prstGeom>
          <a:noFill/>
          <a:ln w="28575">
            <a:solidFill>
              <a:srgbClr val="FFFF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fr-FR"/>
          </a:p>
        </p:txBody>
      </p:sp>
      <p:sp>
        <p:nvSpPr>
          <p:cNvPr id="48140" name="Line 12"/>
          <p:cNvSpPr>
            <a:spLocks noChangeShapeType="1"/>
          </p:cNvSpPr>
          <p:nvPr/>
        </p:nvSpPr>
        <p:spPr bwMode="auto">
          <a:xfrm flipH="1" flipV="1">
            <a:off x="5181600" y="4267200"/>
            <a:ext cx="1143000" cy="1447800"/>
          </a:xfrm>
          <a:prstGeom prst="line">
            <a:avLst/>
          </a:prstGeom>
          <a:noFill/>
          <a:ln w="28575">
            <a:solidFill>
              <a:srgbClr val="FFFF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fr-FR"/>
          </a:p>
        </p:txBody>
      </p:sp>
      <p:sp>
        <p:nvSpPr>
          <p:cNvPr id="48141" name="Line 13"/>
          <p:cNvSpPr>
            <a:spLocks noChangeShapeType="1"/>
          </p:cNvSpPr>
          <p:nvPr/>
        </p:nvSpPr>
        <p:spPr bwMode="auto">
          <a:xfrm>
            <a:off x="3810000" y="3200400"/>
            <a:ext cx="2895600" cy="76200"/>
          </a:xfrm>
          <a:prstGeom prst="line">
            <a:avLst/>
          </a:prstGeom>
          <a:noFill/>
          <a:ln w="28575">
            <a:solidFill>
              <a:srgbClr val="FFFF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fr-FR"/>
          </a:p>
        </p:txBody>
      </p:sp>
      <p:sp>
        <p:nvSpPr>
          <p:cNvPr id="48142" name="Oval 14"/>
          <p:cNvSpPr>
            <a:spLocks noChangeArrowheads="1"/>
          </p:cNvSpPr>
          <p:nvPr/>
        </p:nvSpPr>
        <p:spPr bwMode="auto">
          <a:xfrm>
            <a:off x="1828800" y="3581400"/>
            <a:ext cx="304800" cy="304800"/>
          </a:xfrm>
          <a:prstGeom prst="ellipse">
            <a:avLst/>
          </a:prstGeom>
          <a:solidFill>
            <a:srgbClr val="FF0000"/>
          </a:solidFill>
          <a:ln w="12700">
            <a:solidFill>
              <a:srgbClr val="FF0000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fr-FR"/>
          </a:p>
        </p:txBody>
      </p:sp>
      <p:sp>
        <p:nvSpPr>
          <p:cNvPr id="48143" name="Oval 15"/>
          <p:cNvSpPr>
            <a:spLocks noChangeArrowheads="1"/>
          </p:cNvSpPr>
          <p:nvPr/>
        </p:nvSpPr>
        <p:spPr bwMode="auto">
          <a:xfrm>
            <a:off x="3657600" y="3048000"/>
            <a:ext cx="304800" cy="304800"/>
          </a:xfrm>
          <a:prstGeom prst="ellipse">
            <a:avLst/>
          </a:prstGeom>
          <a:solidFill>
            <a:srgbClr val="FF0000"/>
          </a:solidFill>
          <a:ln w="12700">
            <a:solidFill>
              <a:srgbClr val="FF0000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fr-FR"/>
          </a:p>
        </p:txBody>
      </p:sp>
      <p:sp>
        <p:nvSpPr>
          <p:cNvPr id="48144" name="Oval 16"/>
          <p:cNvSpPr>
            <a:spLocks noChangeArrowheads="1"/>
          </p:cNvSpPr>
          <p:nvPr/>
        </p:nvSpPr>
        <p:spPr bwMode="auto">
          <a:xfrm>
            <a:off x="3657600" y="5334000"/>
            <a:ext cx="304800" cy="304800"/>
          </a:xfrm>
          <a:prstGeom prst="ellipse">
            <a:avLst/>
          </a:prstGeom>
          <a:solidFill>
            <a:srgbClr val="FF0000"/>
          </a:solidFill>
          <a:ln w="12700">
            <a:solidFill>
              <a:srgbClr val="FF0000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fr-FR"/>
          </a:p>
        </p:txBody>
      </p:sp>
      <p:sp>
        <p:nvSpPr>
          <p:cNvPr id="48145" name="Oval 17"/>
          <p:cNvSpPr>
            <a:spLocks noChangeArrowheads="1"/>
          </p:cNvSpPr>
          <p:nvPr/>
        </p:nvSpPr>
        <p:spPr bwMode="auto">
          <a:xfrm>
            <a:off x="5029200" y="4114800"/>
            <a:ext cx="304800" cy="304800"/>
          </a:xfrm>
          <a:prstGeom prst="ellipse">
            <a:avLst/>
          </a:prstGeom>
          <a:solidFill>
            <a:srgbClr val="FF0000"/>
          </a:solidFill>
          <a:ln w="12700">
            <a:solidFill>
              <a:srgbClr val="FF0000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fr-FR"/>
          </a:p>
        </p:txBody>
      </p:sp>
      <p:sp>
        <p:nvSpPr>
          <p:cNvPr id="48146" name="Oval 18"/>
          <p:cNvSpPr>
            <a:spLocks noChangeArrowheads="1"/>
          </p:cNvSpPr>
          <p:nvPr/>
        </p:nvSpPr>
        <p:spPr bwMode="auto">
          <a:xfrm>
            <a:off x="6172200" y="5562600"/>
            <a:ext cx="304800" cy="304800"/>
          </a:xfrm>
          <a:prstGeom prst="ellipse">
            <a:avLst/>
          </a:prstGeom>
          <a:solidFill>
            <a:srgbClr val="FF0000"/>
          </a:solidFill>
          <a:ln w="12700">
            <a:solidFill>
              <a:srgbClr val="FF0000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fr-FR"/>
          </a:p>
        </p:txBody>
      </p:sp>
      <p:sp>
        <p:nvSpPr>
          <p:cNvPr id="48147" name="Oval 19"/>
          <p:cNvSpPr>
            <a:spLocks noChangeArrowheads="1"/>
          </p:cNvSpPr>
          <p:nvPr/>
        </p:nvSpPr>
        <p:spPr bwMode="auto">
          <a:xfrm>
            <a:off x="7543800" y="4495800"/>
            <a:ext cx="304800" cy="304800"/>
          </a:xfrm>
          <a:prstGeom prst="ellipse">
            <a:avLst/>
          </a:prstGeom>
          <a:solidFill>
            <a:srgbClr val="FF0000"/>
          </a:solidFill>
          <a:ln w="12700">
            <a:solidFill>
              <a:srgbClr val="FF0000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fr-FR"/>
          </a:p>
        </p:txBody>
      </p:sp>
      <p:sp>
        <p:nvSpPr>
          <p:cNvPr id="48148" name="Oval 20"/>
          <p:cNvSpPr>
            <a:spLocks noChangeArrowheads="1"/>
          </p:cNvSpPr>
          <p:nvPr/>
        </p:nvSpPr>
        <p:spPr bwMode="auto">
          <a:xfrm>
            <a:off x="6553200" y="3124200"/>
            <a:ext cx="304800" cy="304800"/>
          </a:xfrm>
          <a:prstGeom prst="ellipse">
            <a:avLst/>
          </a:prstGeom>
          <a:solidFill>
            <a:srgbClr val="FF0000"/>
          </a:solidFill>
          <a:ln w="12700">
            <a:solidFill>
              <a:srgbClr val="FF0000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fr-FR"/>
          </a:p>
        </p:txBody>
      </p:sp>
      <p:sp>
        <p:nvSpPr>
          <p:cNvPr id="48149" name="Text Box 21"/>
          <p:cNvSpPr txBox="1">
            <a:spLocks noChangeArrowheads="1"/>
          </p:cNvSpPr>
          <p:nvPr/>
        </p:nvSpPr>
        <p:spPr bwMode="auto">
          <a:xfrm>
            <a:off x="1431925" y="3392488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fr-FR" altLang="fr-FR" b="1">
                <a:latin typeface="Arial" panose="020B0604020202020204" pitchFamily="34" charset="0"/>
              </a:rPr>
              <a:t>A</a:t>
            </a:r>
          </a:p>
        </p:txBody>
      </p:sp>
      <p:sp>
        <p:nvSpPr>
          <p:cNvPr id="48150" name="Text Box 22"/>
          <p:cNvSpPr txBox="1">
            <a:spLocks noChangeArrowheads="1"/>
          </p:cNvSpPr>
          <p:nvPr/>
        </p:nvSpPr>
        <p:spPr bwMode="auto">
          <a:xfrm>
            <a:off x="5486400" y="4114800"/>
            <a:ext cx="3698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fr-FR" altLang="fr-FR" b="1">
                <a:latin typeface="Arial" panose="020B0604020202020204" pitchFamily="34" charset="0"/>
              </a:rPr>
              <a:t>F</a:t>
            </a:r>
          </a:p>
        </p:txBody>
      </p:sp>
      <p:sp>
        <p:nvSpPr>
          <p:cNvPr id="48151" name="Text Box 23"/>
          <p:cNvSpPr txBox="1">
            <a:spLocks noChangeArrowheads="1"/>
          </p:cNvSpPr>
          <p:nvPr/>
        </p:nvSpPr>
        <p:spPr bwMode="auto">
          <a:xfrm>
            <a:off x="6781800" y="5486400"/>
            <a:ext cx="3873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fr-FR" altLang="fr-FR" b="1">
                <a:latin typeface="Arial" panose="020B0604020202020204" pitchFamily="34" charset="0"/>
              </a:rPr>
              <a:t>E</a:t>
            </a:r>
          </a:p>
        </p:txBody>
      </p:sp>
      <p:sp>
        <p:nvSpPr>
          <p:cNvPr id="48152" name="Text Box 24"/>
          <p:cNvSpPr txBox="1">
            <a:spLocks noChangeArrowheads="1"/>
          </p:cNvSpPr>
          <p:nvPr/>
        </p:nvSpPr>
        <p:spPr bwMode="auto">
          <a:xfrm>
            <a:off x="7924800" y="4114800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fr-FR" altLang="fr-FR" b="1">
                <a:latin typeface="Arial" panose="020B0604020202020204" pitchFamily="34" charset="0"/>
              </a:rPr>
              <a:t>D</a:t>
            </a:r>
          </a:p>
        </p:txBody>
      </p:sp>
      <p:sp>
        <p:nvSpPr>
          <p:cNvPr id="48153" name="Text Box 25"/>
          <p:cNvSpPr txBox="1">
            <a:spLocks noChangeArrowheads="1"/>
          </p:cNvSpPr>
          <p:nvPr/>
        </p:nvSpPr>
        <p:spPr bwMode="auto">
          <a:xfrm>
            <a:off x="6934200" y="2819400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fr-FR" altLang="fr-FR" b="1">
                <a:latin typeface="Arial" panose="020B0604020202020204" pitchFamily="34" charset="0"/>
              </a:rPr>
              <a:t>C</a:t>
            </a:r>
          </a:p>
        </p:txBody>
      </p:sp>
      <p:sp>
        <p:nvSpPr>
          <p:cNvPr id="48154" name="Text Box 26"/>
          <p:cNvSpPr txBox="1">
            <a:spLocks noChangeArrowheads="1"/>
          </p:cNvSpPr>
          <p:nvPr/>
        </p:nvSpPr>
        <p:spPr bwMode="auto">
          <a:xfrm>
            <a:off x="3962400" y="2667000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fr-FR" altLang="fr-FR" b="1">
                <a:latin typeface="Arial" panose="020B0604020202020204" pitchFamily="34" charset="0"/>
              </a:rPr>
              <a:t>B</a:t>
            </a:r>
          </a:p>
        </p:txBody>
      </p:sp>
      <p:sp>
        <p:nvSpPr>
          <p:cNvPr id="48155" name="Text Box 27"/>
          <p:cNvSpPr txBox="1">
            <a:spLocks noChangeArrowheads="1"/>
          </p:cNvSpPr>
          <p:nvPr/>
        </p:nvSpPr>
        <p:spPr bwMode="auto">
          <a:xfrm>
            <a:off x="3124200" y="5410200"/>
            <a:ext cx="4206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fr-FR" altLang="fr-FR" b="1">
                <a:latin typeface="Arial" panose="020B0604020202020204" pitchFamily="34" charset="0"/>
              </a:rPr>
              <a:t>G</a:t>
            </a:r>
          </a:p>
        </p:txBody>
      </p:sp>
      <p:sp>
        <p:nvSpPr>
          <p:cNvPr id="62492" name="Rectangle 28"/>
          <p:cNvSpPr>
            <a:spLocks noChangeArrowheads="1"/>
          </p:cNvSpPr>
          <p:nvPr/>
        </p:nvSpPr>
        <p:spPr bwMode="auto">
          <a:xfrm>
            <a:off x="5257800" y="1752600"/>
            <a:ext cx="3124200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20000"/>
              </a:spcBef>
              <a:buClr>
                <a:srgbClr val="FFFF00"/>
              </a:buClr>
              <a:buSzPct val="75000"/>
              <a:buFont typeface="Wingdings" panose="05000000000000000000" pitchFamily="2" charset="2"/>
              <a:buNone/>
              <a:defRPr/>
            </a:pPr>
            <a:r>
              <a:rPr lang="fr-FR" altLang="fr-FR" sz="3200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rPr>
              <a:t>étapes : 3</a:t>
            </a:r>
          </a:p>
        </p:txBody>
      </p:sp>
      <p:sp>
        <p:nvSpPr>
          <p:cNvPr id="48157" name="Line 36"/>
          <p:cNvSpPr>
            <a:spLocks noChangeShapeType="1"/>
          </p:cNvSpPr>
          <p:nvPr/>
        </p:nvSpPr>
        <p:spPr bwMode="auto">
          <a:xfrm>
            <a:off x="6934200" y="3429000"/>
            <a:ext cx="228600" cy="3048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 type="none" w="sm" len="sm"/>
            <a:tailEnd type="triangle" w="lg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fr-FR"/>
          </a:p>
        </p:txBody>
      </p:sp>
      <p:sp>
        <p:nvSpPr>
          <p:cNvPr id="48158" name="Line 37"/>
          <p:cNvSpPr>
            <a:spLocks noChangeShapeType="1"/>
          </p:cNvSpPr>
          <p:nvPr/>
        </p:nvSpPr>
        <p:spPr bwMode="auto">
          <a:xfrm flipH="1">
            <a:off x="5867400" y="3505200"/>
            <a:ext cx="381000" cy="2286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 type="none" w="sm" len="sm"/>
            <a:tailEnd type="triangle" w="lg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fr-FR"/>
          </a:p>
        </p:txBody>
      </p:sp>
      <p:sp>
        <p:nvSpPr>
          <p:cNvPr id="48159" name="Line 38"/>
          <p:cNvSpPr>
            <a:spLocks noChangeShapeType="1"/>
          </p:cNvSpPr>
          <p:nvPr/>
        </p:nvSpPr>
        <p:spPr bwMode="auto">
          <a:xfrm flipV="1">
            <a:off x="6477000" y="5181600"/>
            <a:ext cx="381000" cy="3048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 type="none" w="sm" len="sm"/>
            <a:tailEnd type="triangle" w="lg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fr-FR"/>
          </a:p>
        </p:txBody>
      </p:sp>
      <p:sp>
        <p:nvSpPr>
          <p:cNvPr id="62503" name="Rectangle 39"/>
          <p:cNvSpPr>
            <a:spLocks noChangeArrowheads="1"/>
          </p:cNvSpPr>
          <p:nvPr/>
        </p:nvSpPr>
        <p:spPr bwMode="auto">
          <a:xfrm>
            <a:off x="7467600" y="2895600"/>
            <a:ext cx="1676400" cy="990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63588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82688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1788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20000"/>
              </a:spcBef>
              <a:buClr>
                <a:srgbClr val="FFFF00"/>
              </a:buClr>
              <a:buSzPct val="75000"/>
              <a:buFont typeface="Wingdings" panose="05000000000000000000" pitchFamily="2" charset="2"/>
              <a:buNone/>
              <a:defRPr/>
            </a:pPr>
            <a:r>
              <a:rPr lang="fr-FR" altLang="fr-FR" sz="2000" i="1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rPr>
              <a:t>C a reçu le message de B en premier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1" name="Rectangle 3"/>
          <p:cNvSpPr>
            <a:spLocks noGrp="1" noChangeArrowheads="1"/>
          </p:cNvSpPr>
          <p:nvPr>
            <p:ph idx="1"/>
          </p:nvPr>
        </p:nvSpPr>
        <p:spPr>
          <a:xfrm>
            <a:off x="1371600" y="1752600"/>
            <a:ext cx="3124200" cy="609600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fr-FR" altLang="fr-FR" smtClean="0"/>
              <a:t>messages : 14</a:t>
            </a:r>
          </a:p>
        </p:txBody>
      </p:sp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>
          <a:xfrm>
            <a:off x="1066800" y="304800"/>
            <a:ext cx="7772400" cy="1143000"/>
          </a:xfrm>
        </p:spPr>
        <p:txBody>
          <a:bodyPr/>
          <a:lstStyle/>
          <a:p>
            <a:pPr eaLnBrk="1" hangingPunct="1"/>
            <a:r>
              <a:rPr lang="fr-FR" altLang="fr-FR" b="1" smtClean="0"/>
              <a:t>Exemple...</a:t>
            </a:r>
          </a:p>
        </p:txBody>
      </p:sp>
      <p:sp>
        <p:nvSpPr>
          <p:cNvPr id="49156" name="Line 4"/>
          <p:cNvSpPr>
            <a:spLocks noChangeShapeType="1"/>
          </p:cNvSpPr>
          <p:nvPr/>
        </p:nvSpPr>
        <p:spPr bwMode="auto">
          <a:xfrm flipV="1">
            <a:off x="1905000" y="3200400"/>
            <a:ext cx="1905000" cy="533400"/>
          </a:xfrm>
          <a:prstGeom prst="line">
            <a:avLst/>
          </a:prstGeom>
          <a:noFill/>
          <a:ln w="28575">
            <a:solidFill>
              <a:srgbClr val="FFFF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fr-FR"/>
          </a:p>
        </p:txBody>
      </p:sp>
      <p:sp>
        <p:nvSpPr>
          <p:cNvPr id="49157" name="Line 5"/>
          <p:cNvSpPr>
            <a:spLocks noChangeShapeType="1"/>
          </p:cNvSpPr>
          <p:nvPr/>
        </p:nvSpPr>
        <p:spPr bwMode="auto">
          <a:xfrm>
            <a:off x="3810000" y="3200400"/>
            <a:ext cx="1371600" cy="990600"/>
          </a:xfrm>
          <a:prstGeom prst="line">
            <a:avLst/>
          </a:prstGeom>
          <a:noFill/>
          <a:ln w="28575">
            <a:solidFill>
              <a:srgbClr val="FFFF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fr-FR"/>
          </a:p>
        </p:txBody>
      </p:sp>
      <p:sp>
        <p:nvSpPr>
          <p:cNvPr id="49158" name="Line 6"/>
          <p:cNvSpPr>
            <a:spLocks noChangeShapeType="1"/>
          </p:cNvSpPr>
          <p:nvPr/>
        </p:nvSpPr>
        <p:spPr bwMode="auto">
          <a:xfrm flipH="1">
            <a:off x="3810000" y="4267200"/>
            <a:ext cx="1371600" cy="1219200"/>
          </a:xfrm>
          <a:prstGeom prst="line">
            <a:avLst/>
          </a:prstGeom>
          <a:noFill/>
          <a:ln w="28575">
            <a:solidFill>
              <a:srgbClr val="FFFF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fr-FR"/>
          </a:p>
        </p:txBody>
      </p:sp>
      <p:sp>
        <p:nvSpPr>
          <p:cNvPr id="49159" name="Line 7"/>
          <p:cNvSpPr>
            <a:spLocks noChangeShapeType="1"/>
          </p:cNvSpPr>
          <p:nvPr/>
        </p:nvSpPr>
        <p:spPr bwMode="auto">
          <a:xfrm flipH="1" flipV="1">
            <a:off x="1905000" y="3733800"/>
            <a:ext cx="1905000" cy="1752600"/>
          </a:xfrm>
          <a:prstGeom prst="line">
            <a:avLst/>
          </a:prstGeom>
          <a:noFill/>
          <a:ln w="28575">
            <a:solidFill>
              <a:srgbClr val="FFFF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fr-FR"/>
          </a:p>
        </p:txBody>
      </p:sp>
      <p:sp>
        <p:nvSpPr>
          <p:cNvPr id="49160" name="Line 8"/>
          <p:cNvSpPr>
            <a:spLocks noChangeShapeType="1"/>
          </p:cNvSpPr>
          <p:nvPr/>
        </p:nvSpPr>
        <p:spPr bwMode="auto">
          <a:xfrm>
            <a:off x="1905000" y="3733800"/>
            <a:ext cx="3276600" cy="533400"/>
          </a:xfrm>
          <a:prstGeom prst="line">
            <a:avLst/>
          </a:prstGeom>
          <a:noFill/>
          <a:ln w="28575">
            <a:solidFill>
              <a:srgbClr val="FFFF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fr-FR"/>
          </a:p>
        </p:txBody>
      </p:sp>
      <p:sp>
        <p:nvSpPr>
          <p:cNvPr id="49161" name="Line 9"/>
          <p:cNvSpPr>
            <a:spLocks noChangeShapeType="1"/>
          </p:cNvSpPr>
          <p:nvPr/>
        </p:nvSpPr>
        <p:spPr bwMode="auto">
          <a:xfrm flipV="1">
            <a:off x="5181600" y="3276600"/>
            <a:ext cx="1524000" cy="990600"/>
          </a:xfrm>
          <a:prstGeom prst="line">
            <a:avLst/>
          </a:prstGeom>
          <a:noFill/>
          <a:ln w="28575">
            <a:solidFill>
              <a:srgbClr val="FFFF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fr-FR"/>
          </a:p>
        </p:txBody>
      </p:sp>
      <p:sp>
        <p:nvSpPr>
          <p:cNvPr id="49162" name="Line 10"/>
          <p:cNvSpPr>
            <a:spLocks noChangeShapeType="1"/>
          </p:cNvSpPr>
          <p:nvPr/>
        </p:nvSpPr>
        <p:spPr bwMode="auto">
          <a:xfrm>
            <a:off x="6705600" y="3276600"/>
            <a:ext cx="1066800" cy="1371600"/>
          </a:xfrm>
          <a:prstGeom prst="line">
            <a:avLst/>
          </a:prstGeom>
          <a:noFill/>
          <a:ln w="28575">
            <a:solidFill>
              <a:srgbClr val="FFFF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fr-FR"/>
          </a:p>
        </p:txBody>
      </p:sp>
      <p:sp>
        <p:nvSpPr>
          <p:cNvPr id="49163" name="Line 11"/>
          <p:cNvSpPr>
            <a:spLocks noChangeShapeType="1"/>
          </p:cNvSpPr>
          <p:nvPr/>
        </p:nvSpPr>
        <p:spPr bwMode="auto">
          <a:xfrm flipH="1">
            <a:off x="6324600" y="4648200"/>
            <a:ext cx="1447800" cy="1066800"/>
          </a:xfrm>
          <a:prstGeom prst="line">
            <a:avLst/>
          </a:prstGeom>
          <a:noFill/>
          <a:ln w="28575">
            <a:solidFill>
              <a:srgbClr val="FFFF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fr-FR"/>
          </a:p>
        </p:txBody>
      </p:sp>
      <p:sp>
        <p:nvSpPr>
          <p:cNvPr id="49164" name="Line 12"/>
          <p:cNvSpPr>
            <a:spLocks noChangeShapeType="1"/>
          </p:cNvSpPr>
          <p:nvPr/>
        </p:nvSpPr>
        <p:spPr bwMode="auto">
          <a:xfrm flipH="1" flipV="1">
            <a:off x="5181600" y="4267200"/>
            <a:ext cx="1143000" cy="1447800"/>
          </a:xfrm>
          <a:prstGeom prst="line">
            <a:avLst/>
          </a:prstGeom>
          <a:noFill/>
          <a:ln w="28575">
            <a:solidFill>
              <a:srgbClr val="FFFF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fr-FR"/>
          </a:p>
        </p:txBody>
      </p:sp>
      <p:sp>
        <p:nvSpPr>
          <p:cNvPr id="49165" name="Line 13"/>
          <p:cNvSpPr>
            <a:spLocks noChangeShapeType="1"/>
          </p:cNvSpPr>
          <p:nvPr/>
        </p:nvSpPr>
        <p:spPr bwMode="auto">
          <a:xfrm>
            <a:off x="3810000" y="3200400"/>
            <a:ext cx="2895600" cy="76200"/>
          </a:xfrm>
          <a:prstGeom prst="line">
            <a:avLst/>
          </a:prstGeom>
          <a:noFill/>
          <a:ln w="28575">
            <a:solidFill>
              <a:srgbClr val="FFFF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fr-FR"/>
          </a:p>
        </p:txBody>
      </p:sp>
      <p:sp>
        <p:nvSpPr>
          <p:cNvPr id="49166" name="Oval 14"/>
          <p:cNvSpPr>
            <a:spLocks noChangeArrowheads="1"/>
          </p:cNvSpPr>
          <p:nvPr/>
        </p:nvSpPr>
        <p:spPr bwMode="auto">
          <a:xfrm>
            <a:off x="1828800" y="3581400"/>
            <a:ext cx="304800" cy="304800"/>
          </a:xfrm>
          <a:prstGeom prst="ellipse">
            <a:avLst/>
          </a:prstGeom>
          <a:solidFill>
            <a:srgbClr val="FF0000"/>
          </a:solidFill>
          <a:ln w="12700">
            <a:solidFill>
              <a:srgbClr val="FF0000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fr-FR"/>
          </a:p>
        </p:txBody>
      </p:sp>
      <p:sp>
        <p:nvSpPr>
          <p:cNvPr id="49167" name="Oval 15"/>
          <p:cNvSpPr>
            <a:spLocks noChangeArrowheads="1"/>
          </p:cNvSpPr>
          <p:nvPr/>
        </p:nvSpPr>
        <p:spPr bwMode="auto">
          <a:xfrm>
            <a:off x="3657600" y="3048000"/>
            <a:ext cx="304800" cy="304800"/>
          </a:xfrm>
          <a:prstGeom prst="ellipse">
            <a:avLst/>
          </a:prstGeom>
          <a:solidFill>
            <a:srgbClr val="FF0000"/>
          </a:solidFill>
          <a:ln w="12700">
            <a:solidFill>
              <a:srgbClr val="FF0000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fr-FR"/>
          </a:p>
        </p:txBody>
      </p:sp>
      <p:sp>
        <p:nvSpPr>
          <p:cNvPr id="49168" name="Oval 16"/>
          <p:cNvSpPr>
            <a:spLocks noChangeArrowheads="1"/>
          </p:cNvSpPr>
          <p:nvPr/>
        </p:nvSpPr>
        <p:spPr bwMode="auto">
          <a:xfrm>
            <a:off x="3657600" y="5334000"/>
            <a:ext cx="304800" cy="304800"/>
          </a:xfrm>
          <a:prstGeom prst="ellipse">
            <a:avLst/>
          </a:prstGeom>
          <a:solidFill>
            <a:srgbClr val="FF0000"/>
          </a:solidFill>
          <a:ln w="12700">
            <a:solidFill>
              <a:srgbClr val="FF0000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fr-FR"/>
          </a:p>
        </p:txBody>
      </p:sp>
      <p:sp>
        <p:nvSpPr>
          <p:cNvPr id="49169" name="Oval 17"/>
          <p:cNvSpPr>
            <a:spLocks noChangeArrowheads="1"/>
          </p:cNvSpPr>
          <p:nvPr/>
        </p:nvSpPr>
        <p:spPr bwMode="auto">
          <a:xfrm>
            <a:off x="5029200" y="4114800"/>
            <a:ext cx="304800" cy="304800"/>
          </a:xfrm>
          <a:prstGeom prst="ellipse">
            <a:avLst/>
          </a:prstGeom>
          <a:solidFill>
            <a:srgbClr val="FF0000"/>
          </a:solidFill>
          <a:ln w="12700">
            <a:solidFill>
              <a:srgbClr val="FF0000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fr-FR"/>
          </a:p>
        </p:txBody>
      </p:sp>
      <p:sp>
        <p:nvSpPr>
          <p:cNvPr id="49170" name="Oval 18"/>
          <p:cNvSpPr>
            <a:spLocks noChangeArrowheads="1"/>
          </p:cNvSpPr>
          <p:nvPr/>
        </p:nvSpPr>
        <p:spPr bwMode="auto">
          <a:xfrm>
            <a:off x="6172200" y="5562600"/>
            <a:ext cx="304800" cy="304800"/>
          </a:xfrm>
          <a:prstGeom prst="ellipse">
            <a:avLst/>
          </a:prstGeom>
          <a:solidFill>
            <a:srgbClr val="FF0000"/>
          </a:solidFill>
          <a:ln w="12700">
            <a:solidFill>
              <a:srgbClr val="FF0000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fr-FR"/>
          </a:p>
        </p:txBody>
      </p:sp>
      <p:sp>
        <p:nvSpPr>
          <p:cNvPr id="49171" name="Oval 19"/>
          <p:cNvSpPr>
            <a:spLocks noChangeArrowheads="1"/>
          </p:cNvSpPr>
          <p:nvPr/>
        </p:nvSpPr>
        <p:spPr bwMode="auto">
          <a:xfrm>
            <a:off x="7543800" y="4495800"/>
            <a:ext cx="304800" cy="304800"/>
          </a:xfrm>
          <a:prstGeom prst="ellipse">
            <a:avLst/>
          </a:prstGeom>
          <a:solidFill>
            <a:srgbClr val="FF0000"/>
          </a:solidFill>
          <a:ln w="12700">
            <a:solidFill>
              <a:srgbClr val="FF0000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fr-FR"/>
          </a:p>
        </p:txBody>
      </p:sp>
      <p:sp>
        <p:nvSpPr>
          <p:cNvPr id="49172" name="Oval 20"/>
          <p:cNvSpPr>
            <a:spLocks noChangeArrowheads="1"/>
          </p:cNvSpPr>
          <p:nvPr/>
        </p:nvSpPr>
        <p:spPr bwMode="auto">
          <a:xfrm>
            <a:off x="6553200" y="3124200"/>
            <a:ext cx="304800" cy="304800"/>
          </a:xfrm>
          <a:prstGeom prst="ellipse">
            <a:avLst/>
          </a:prstGeom>
          <a:solidFill>
            <a:srgbClr val="FF0000"/>
          </a:solidFill>
          <a:ln w="12700">
            <a:solidFill>
              <a:srgbClr val="FF0000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fr-FR"/>
          </a:p>
        </p:txBody>
      </p:sp>
      <p:sp>
        <p:nvSpPr>
          <p:cNvPr id="49173" name="Text Box 21"/>
          <p:cNvSpPr txBox="1">
            <a:spLocks noChangeArrowheads="1"/>
          </p:cNvSpPr>
          <p:nvPr/>
        </p:nvSpPr>
        <p:spPr bwMode="auto">
          <a:xfrm>
            <a:off x="1431925" y="3392488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fr-FR" altLang="fr-FR" b="1">
                <a:latin typeface="Arial" panose="020B0604020202020204" pitchFamily="34" charset="0"/>
              </a:rPr>
              <a:t>A</a:t>
            </a:r>
          </a:p>
        </p:txBody>
      </p:sp>
      <p:sp>
        <p:nvSpPr>
          <p:cNvPr id="49174" name="Text Box 22"/>
          <p:cNvSpPr txBox="1">
            <a:spLocks noChangeArrowheads="1"/>
          </p:cNvSpPr>
          <p:nvPr/>
        </p:nvSpPr>
        <p:spPr bwMode="auto">
          <a:xfrm>
            <a:off x="5486400" y="4114800"/>
            <a:ext cx="3698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fr-FR" altLang="fr-FR" b="1">
                <a:latin typeface="Arial" panose="020B0604020202020204" pitchFamily="34" charset="0"/>
              </a:rPr>
              <a:t>F</a:t>
            </a:r>
          </a:p>
        </p:txBody>
      </p:sp>
      <p:sp>
        <p:nvSpPr>
          <p:cNvPr id="49175" name="Text Box 23"/>
          <p:cNvSpPr txBox="1">
            <a:spLocks noChangeArrowheads="1"/>
          </p:cNvSpPr>
          <p:nvPr/>
        </p:nvSpPr>
        <p:spPr bwMode="auto">
          <a:xfrm>
            <a:off x="6781800" y="5486400"/>
            <a:ext cx="3873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fr-FR" altLang="fr-FR" b="1">
                <a:latin typeface="Arial" panose="020B0604020202020204" pitchFamily="34" charset="0"/>
              </a:rPr>
              <a:t>E</a:t>
            </a:r>
          </a:p>
        </p:txBody>
      </p:sp>
      <p:sp>
        <p:nvSpPr>
          <p:cNvPr id="49176" name="Text Box 24"/>
          <p:cNvSpPr txBox="1">
            <a:spLocks noChangeArrowheads="1"/>
          </p:cNvSpPr>
          <p:nvPr/>
        </p:nvSpPr>
        <p:spPr bwMode="auto">
          <a:xfrm>
            <a:off x="7924800" y="4114800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fr-FR" altLang="fr-FR" b="1">
                <a:latin typeface="Arial" panose="020B0604020202020204" pitchFamily="34" charset="0"/>
              </a:rPr>
              <a:t>D</a:t>
            </a:r>
          </a:p>
        </p:txBody>
      </p:sp>
      <p:sp>
        <p:nvSpPr>
          <p:cNvPr id="49177" name="Text Box 25"/>
          <p:cNvSpPr txBox="1">
            <a:spLocks noChangeArrowheads="1"/>
          </p:cNvSpPr>
          <p:nvPr/>
        </p:nvSpPr>
        <p:spPr bwMode="auto">
          <a:xfrm>
            <a:off x="6934200" y="2819400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fr-FR" altLang="fr-FR" b="1">
                <a:latin typeface="Arial" panose="020B0604020202020204" pitchFamily="34" charset="0"/>
              </a:rPr>
              <a:t>C</a:t>
            </a:r>
          </a:p>
        </p:txBody>
      </p:sp>
      <p:sp>
        <p:nvSpPr>
          <p:cNvPr id="49178" name="Text Box 26"/>
          <p:cNvSpPr txBox="1">
            <a:spLocks noChangeArrowheads="1"/>
          </p:cNvSpPr>
          <p:nvPr/>
        </p:nvSpPr>
        <p:spPr bwMode="auto">
          <a:xfrm>
            <a:off x="3962400" y="2667000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fr-FR" altLang="fr-FR" b="1">
                <a:latin typeface="Arial" panose="020B0604020202020204" pitchFamily="34" charset="0"/>
              </a:rPr>
              <a:t>B</a:t>
            </a:r>
          </a:p>
        </p:txBody>
      </p:sp>
      <p:sp>
        <p:nvSpPr>
          <p:cNvPr id="49179" name="Text Box 27"/>
          <p:cNvSpPr txBox="1">
            <a:spLocks noChangeArrowheads="1"/>
          </p:cNvSpPr>
          <p:nvPr/>
        </p:nvSpPr>
        <p:spPr bwMode="auto">
          <a:xfrm>
            <a:off x="3124200" y="5410200"/>
            <a:ext cx="4206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fr-FR" altLang="fr-FR" b="1">
                <a:latin typeface="Arial" panose="020B0604020202020204" pitchFamily="34" charset="0"/>
              </a:rPr>
              <a:t>G</a:t>
            </a:r>
          </a:p>
        </p:txBody>
      </p:sp>
      <p:sp>
        <p:nvSpPr>
          <p:cNvPr id="63516" name="Rectangle 28"/>
          <p:cNvSpPr>
            <a:spLocks noChangeArrowheads="1"/>
          </p:cNvSpPr>
          <p:nvPr/>
        </p:nvSpPr>
        <p:spPr bwMode="auto">
          <a:xfrm>
            <a:off x="5257800" y="1752600"/>
            <a:ext cx="3124200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20000"/>
              </a:spcBef>
              <a:buClr>
                <a:srgbClr val="FFFF00"/>
              </a:buClr>
              <a:buSzPct val="75000"/>
              <a:buFont typeface="Wingdings" panose="05000000000000000000" pitchFamily="2" charset="2"/>
              <a:buNone/>
              <a:defRPr/>
            </a:pPr>
            <a:r>
              <a:rPr lang="fr-FR" altLang="fr-FR" sz="3200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rPr>
              <a:t>étapes : 4</a:t>
            </a:r>
          </a:p>
        </p:txBody>
      </p:sp>
      <p:sp>
        <p:nvSpPr>
          <p:cNvPr id="49181" name="Line 31"/>
          <p:cNvSpPr>
            <a:spLocks noChangeShapeType="1"/>
          </p:cNvSpPr>
          <p:nvPr/>
        </p:nvSpPr>
        <p:spPr bwMode="auto">
          <a:xfrm flipH="1">
            <a:off x="6858000" y="4876800"/>
            <a:ext cx="381000" cy="3048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 type="none" w="sm" len="sm"/>
            <a:tailEnd type="triangle" w="lg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fr-FR"/>
          </a:p>
        </p:txBody>
      </p:sp>
      <p:sp>
        <p:nvSpPr>
          <p:cNvPr id="63520" name="Rectangle 32"/>
          <p:cNvSpPr>
            <a:spLocks noChangeArrowheads="1"/>
          </p:cNvSpPr>
          <p:nvPr/>
        </p:nvSpPr>
        <p:spPr bwMode="auto">
          <a:xfrm>
            <a:off x="7467600" y="5105400"/>
            <a:ext cx="1676400" cy="990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63588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82688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1788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20000"/>
              </a:spcBef>
              <a:buClr>
                <a:srgbClr val="FFFF00"/>
              </a:buClr>
              <a:buSzPct val="75000"/>
              <a:buFont typeface="Wingdings" panose="05000000000000000000" pitchFamily="2" charset="2"/>
              <a:buNone/>
              <a:defRPr/>
            </a:pPr>
            <a:r>
              <a:rPr lang="fr-FR" altLang="fr-FR" sz="2000" i="1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rPr>
              <a:t>D a reçu le message de C en premier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5" name="Rectangle 3"/>
          <p:cNvSpPr>
            <a:spLocks noGrp="1" noChangeArrowheads="1"/>
          </p:cNvSpPr>
          <p:nvPr>
            <p:ph idx="1"/>
          </p:nvPr>
        </p:nvSpPr>
        <p:spPr>
          <a:xfrm>
            <a:off x="1066800" y="1143000"/>
            <a:ext cx="7745413" cy="1025525"/>
          </a:xfrm>
        </p:spPr>
        <p:txBody>
          <a:bodyPr/>
          <a:lstStyle/>
          <a:p>
            <a:pPr marL="0" indent="0"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fr-FR" altLang="fr-FR" smtClean="0"/>
              <a:t>A veut diffuser une information à l’ensemble du réseau...</a:t>
            </a:r>
          </a:p>
        </p:txBody>
      </p:sp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>
          <a:xfrm>
            <a:off x="1066800" y="0"/>
            <a:ext cx="7772400" cy="1143000"/>
          </a:xfrm>
        </p:spPr>
        <p:txBody>
          <a:bodyPr/>
          <a:lstStyle/>
          <a:p>
            <a:pPr eaLnBrk="1" hangingPunct="1"/>
            <a:r>
              <a:rPr lang="fr-FR" altLang="fr-FR" b="1" smtClean="0"/>
              <a:t>Diffusion d’informations</a:t>
            </a:r>
          </a:p>
        </p:txBody>
      </p:sp>
      <p:sp>
        <p:nvSpPr>
          <p:cNvPr id="64516" name="Rectangle 4"/>
          <p:cNvSpPr>
            <a:spLocks noChangeArrowheads="1"/>
          </p:cNvSpPr>
          <p:nvPr/>
        </p:nvSpPr>
        <p:spPr bwMode="auto">
          <a:xfrm>
            <a:off x="5334000" y="2209800"/>
            <a:ext cx="2667000" cy="457200"/>
          </a:xfrm>
          <a:prstGeom prst="rect">
            <a:avLst/>
          </a:prstGeom>
          <a:noFill/>
          <a:ln w="9525">
            <a:solidFill>
              <a:srgbClr val="FFFF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ct val="20000"/>
              </a:spcBef>
              <a:buClr>
                <a:srgbClr val="FFFF00"/>
              </a:buClr>
              <a:buSzPct val="75000"/>
              <a:buFont typeface="Wingdings" panose="05000000000000000000" pitchFamily="2" charset="2"/>
              <a:buNone/>
              <a:defRPr/>
            </a:pPr>
            <a:r>
              <a:rPr lang="fr-FR" altLang="fr-FR" sz="280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rPr>
              <a:t>Algorithme 2 </a:t>
            </a:r>
          </a:p>
        </p:txBody>
      </p:sp>
      <p:sp>
        <p:nvSpPr>
          <p:cNvPr id="50181" name="Line 5"/>
          <p:cNvSpPr>
            <a:spLocks noChangeShapeType="1"/>
          </p:cNvSpPr>
          <p:nvPr/>
        </p:nvSpPr>
        <p:spPr bwMode="auto">
          <a:xfrm>
            <a:off x="2513013" y="2436813"/>
            <a:ext cx="0" cy="608012"/>
          </a:xfrm>
          <a:prstGeom prst="line">
            <a:avLst/>
          </a:prstGeom>
          <a:noFill/>
          <a:ln w="57150">
            <a:solidFill>
              <a:srgbClr val="66FF33"/>
            </a:solidFill>
            <a:round/>
            <a:headEnd type="none" w="sm" len="sm"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fr-FR"/>
          </a:p>
        </p:txBody>
      </p:sp>
      <p:sp>
        <p:nvSpPr>
          <p:cNvPr id="50182" name="Line 6"/>
          <p:cNvSpPr>
            <a:spLocks noChangeShapeType="1"/>
          </p:cNvSpPr>
          <p:nvPr/>
        </p:nvSpPr>
        <p:spPr bwMode="auto">
          <a:xfrm>
            <a:off x="2514600" y="3200400"/>
            <a:ext cx="1981200" cy="60960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 type="none" w="sm" len="sm"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fr-FR"/>
          </a:p>
        </p:txBody>
      </p:sp>
      <p:sp>
        <p:nvSpPr>
          <p:cNvPr id="50183" name="Line 7"/>
          <p:cNvSpPr>
            <a:spLocks noChangeShapeType="1"/>
          </p:cNvSpPr>
          <p:nvPr/>
        </p:nvSpPr>
        <p:spPr bwMode="auto">
          <a:xfrm>
            <a:off x="2514600" y="3200400"/>
            <a:ext cx="228600" cy="91440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 type="none" w="sm" len="sm"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fr-FR"/>
          </a:p>
        </p:txBody>
      </p:sp>
      <p:sp>
        <p:nvSpPr>
          <p:cNvPr id="50184" name="Oval 9"/>
          <p:cNvSpPr>
            <a:spLocks noChangeArrowheads="1"/>
          </p:cNvSpPr>
          <p:nvPr/>
        </p:nvSpPr>
        <p:spPr bwMode="auto">
          <a:xfrm>
            <a:off x="2362200" y="3048000"/>
            <a:ext cx="304800" cy="304800"/>
          </a:xfrm>
          <a:prstGeom prst="ellipse">
            <a:avLst/>
          </a:prstGeom>
          <a:solidFill>
            <a:schemeClr val="tx2"/>
          </a:solidFill>
          <a:ln w="12700">
            <a:solidFill>
              <a:schemeClr val="tx2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fr-FR"/>
          </a:p>
        </p:txBody>
      </p:sp>
      <p:sp>
        <p:nvSpPr>
          <p:cNvPr id="64522" name="Rectangle 10"/>
          <p:cNvSpPr>
            <a:spLocks noChangeArrowheads="1"/>
          </p:cNvSpPr>
          <p:nvPr/>
        </p:nvSpPr>
        <p:spPr bwMode="auto">
          <a:xfrm>
            <a:off x="4953000" y="2819400"/>
            <a:ext cx="3962400" cy="2133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63588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82688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1788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ct val="20000"/>
              </a:spcBef>
              <a:buClr>
                <a:srgbClr val="FFFF00"/>
              </a:buClr>
              <a:buSzPct val="75000"/>
              <a:buFont typeface="Wingdings" panose="05000000000000000000" pitchFamily="2" charset="2"/>
              <a:buNone/>
              <a:defRPr/>
            </a:pPr>
            <a:r>
              <a:rPr lang="fr-FR" altLang="fr-FR" sz="280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rPr>
              <a:t>Idem algorithme 1, mais en utilisant les arêtes d’un arbre recouvrant...</a:t>
            </a:r>
          </a:p>
        </p:txBody>
      </p:sp>
      <p:sp>
        <p:nvSpPr>
          <p:cNvPr id="64523" name="Rectangle 11"/>
          <p:cNvSpPr>
            <a:spLocks noChangeArrowheads="1"/>
          </p:cNvSpPr>
          <p:nvPr/>
        </p:nvSpPr>
        <p:spPr bwMode="auto">
          <a:xfrm>
            <a:off x="1066800" y="4800600"/>
            <a:ext cx="7745413" cy="1025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485775" indent="-485775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962025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381125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800225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19325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676525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133725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590925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048125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ct val="20000"/>
              </a:spcBef>
              <a:buClr>
                <a:srgbClr val="FFFF00"/>
              </a:buClr>
              <a:buSzPct val="75000"/>
              <a:buFont typeface="Wingdings" panose="05000000000000000000" pitchFamily="2" charset="2"/>
              <a:buNone/>
              <a:defRPr/>
            </a:pPr>
            <a:r>
              <a:rPr lang="fr-FR" altLang="fr-FR" sz="2800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rPr>
              <a:t>Mesures :</a:t>
            </a:r>
          </a:p>
          <a:p>
            <a:pPr eaLnBrk="1" hangingPunct="1">
              <a:lnSpc>
                <a:spcPct val="90000"/>
              </a:lnSpc>
              <a:spcBef>
                <a:spcPct val="20000"/>
              </a:spcBef>
              <a:buClr>
                <a:srgbClr val="FFFF00"/>
              </a:buClr>
              <a:buSzPct val="75000"/>
              <a:buFont typeface="Wingdings" panose="05000000000000000000" pitchFamily="2" charset="2"/>
              <a:buChar char="l"/>
              <a:defRPr/>
            </a:pPr>
            <a:r>
              <a:rPr lang="fr-FR" altLang="fr-FR" sz="2800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rPr>
              <a:t>nombre de messages transmis (charge)</a:t>
            </a:r>
          </a:p>
          <a:p>
            <a:pPr eaLnBrk="1" hangingPunct="1">
              <a:lnSpc>
                <a:spcPct val="90000"/>
              </a:lnSpc>
              <a:spcBef>
                <a:spcPct val="20000"/>
              </a:spcBef>
              <a:buClr>
                <a:srgbClr val="FFFF00"/>
              </a:buClr>
              <a:buSzPct val="75000"/>
              <a:buFont typeface="Wingdings" panose="05000000000000000000" pitchFamily="2" charset="2"/>
              <a:buChar char="l"/>
              <a:defRPr/>
            </a:pPr>
            <a:r>
              <a:rPr lang="fr-FR" altLang="fr-FR" sz="2800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rPr>
              <a:t>nombre d’étapes (temps)</a:t>
            </a:r>
          </a:p>
        </p:txBody>
      </p:sp>
      <p:sp>
        <p:nvSpPr>
          <p:cNvPr id="50187" name="Line 12"/>
          <p:cNvSpPr>
            <a:spLocks noChangeShapeType="1"/>
          </p:cNvSpPr>
          <p:nvPr/>
        </p:nvSpPr>
        <p:spPr bwMode="auto">
          <a:xfrm flipH="1">
            <a:off x="1524000" y="3276600"/>
            <a:ext cx="838200" cy="304800"/>
          </a:xfrm>
          <a:prstGeom prst="line">
            <a:avLst/>
          </a:prstGeom>
          <a:noFill/>
          <a:ln w="38100">
            <a:solidFill>
              <a:srgbClr val="FFFF00"/>
            </a:solidFill>
            <a:round/>
            <a:headEnd type="none" w="sm" len="sm"/>
            <a:tailEnd type="none" w="lg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9" name="Rectangle 3"/>
          <p:cNvSpPr>
            <a:spLocks noGrp="1" noChangeArrowheads="1"/>
          </p:cNvSpPr>
          <p:nvPr>
            <p:ph idx="1"/>
          </p:nvPr>
        </p:nvSpPr>
        <p:spPr>
          <a:xfrm>
            <a:off x="1371600" y="1752600"/>
            <a:ext cx="3124200" cy="609600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fr-FR" altLang="fr-FR" smtClean="0"/>
              <a:t>messages : 0</a:t>
            </a:r>
          </a:p>
        </p:txBody>
      </p:sp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>
          <a:xfrm>
            <a:off x="1066800" y="304800"/>
            <a:ext cx="7772400" cy="1143000"/>
          </a:xfrm>
        </p:spPr>
        <p:txBody>
          <a:bodyPr/>
          <a:lstStyle/>
          <a:p>
            <a:pPr eaLnBrk="1" hangingPunct="1"/>
            <a:r>
              <a:rPr lang="fr-FR" altLang="fr-FR" b="1" smtClean="0"/>
              <a:t>Exemple...</a:t>
            </a:r>
          </a:p>
        </p:txBody>
      </p:sp>
      <p:sp>
        <p:nvSpPr>
          <p:cNvPr id="51204" name="Line 5"/>
          <p:cNvSpPr>
            <a:spLocks noChangeShapeType="1"/>
          </p:cNvSpPr>
          <p:nvPr/>
        </p:nvSpPr>
        <p:spPr bwMode="auto">
          <a:xfrm>
            <a:off x="3810000" y="3200400"/>
            <a:ext cx="1371600" cy="990600"/>
          </a:xfrm>
          <a:prstGeom prst="line">
            <a:avLst/>
          </a:prstGeom>
          <a:noFill/>
          <a:ln w="28575">
            <a:solidFill>
              <a:srgbClr val="FFFF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fr-FR"/>
          </a:p>
        </p:txBody>
      </p:sp>
      <p:sp>
        <p:nvSpPr>
          <p:cNvPr id="51205" name="Line 6"/>
          <p:cNvSpPr>
            <a:spLocks noChangeShapeType="1"/>
          </p:cNvSpPr>
          <p:nvPr/>
        </p:nvSpPr>
        <p:spPr bwMode="auto">
          <a:xfrm flipH="1">
            <a:off x="3810000" y="4267200"/>
            <a:ext cx="1371600" cy="1219200"/>
          </a:xfrm>
          <a:prstGeom prst="line">
            <a:avLst/>
          </a:prstGeom>
          <a:noFill/>
          <a:ln w="28575">
            <a:solidFill>
              <a:srgbClr val="FFFF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fr-FR"/>
          </a:p>
        </p:txBody>
      </p:sp>
      <p:sp>
        <p:nvSpPr>
          <p:cNvPr id="51206" name="Line 9"/>
          <p:cNvSpPr>
            <a:spLocks noChangeShapeType="1"/>
          </p:cNvSpPr>
          <p:nvPr/>
        </p:nvSpPr>
        <p:spPr bwMode="auto">
          <a:xfrm flipV="1">
            <a:off x="5181600" y="3276600"/>
            <a:ext cx="1524000" cy="990600"/>
          </a:xfrm>
          <a:prstGeom prst="line">
            <a:avLst/>
          </a:prstGeom>
          <a:noFill/>
          <a:ln w="28575">
            <a:solidFill>
              <a:srgbClr val="FFFF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fr-FR"/>
          </a:p>
        </p:txBody>
      </p:sp>
      <p:sp>
        <p:nvSpPr>
          <p:cNvPr id="51207" name="Line 10"/>
          <p:cNvSpPr>
            <a:spLocks noChangeShapeType="1"/>
          </p:cNvSpPr>
          <p:nvPr/>
        </p:nvSpPr>
        <p:spPr bwMode="auto">
          <a:xfrm>
            <a:off x="6705600" y="3276600"/>
            <a:ext cx="1066800" cy="1371600"/>
          </a:xfrm>
          <a:prstGeom prst="line">
            <a:avLst/>
          </a:prstGeom>
          <a:noFill/>
          <a:ln w="28575">
            <a:solidFill>
              <a:srgbClr val="FFFF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fr-FR"/>
          </a:p>
        </p:txBody>
      </p:sp>
      <p:grpSp>
        <p:nvGrpSpPr>
          <p:cNvPr id="51208" name="Group 29"/>
          <p:cNvGrpSpPr>
            <a:grpSpLocks/>
          </p:cNvGrpSpPr>
          <p:nvPr/>
        </p:nvGrpSpPr>
        <p:grpSpPr bwMode="auto">
          <a:xfrm>
            <a:off x="1905000" y="3200400"/>
            <a:ext cx="5867400" cy="2514600"/>
            <a:chOff x="1200" y="2016"/>
            <a:chExt cx="3696" cy="1584"/>
          </a:xfrm>
        </p:grpSpPr>
        <p:sp>
          <p:nvSpPr>
            <p:cNvPr id="51224" name="Line 4"/>
            <p:cNvSpPr>
              <a:spLocks noChangeShapeType="1"/>
            </p:cNvSpPr>
            <p:nvPr/>
          </p:nvSpPr>
          <p:spPr bwMode="auto">
            <a:xfrm flipV="1">
              <a:off x="1200" y="2016"/>
              <a:ext cx="1200" cy="336"/>
            </a:xfrm>
            <a:prstGeom prst="line">
              <a:avLst/>
            </a:prstGeom>
            <a:noFill/>
            <a:ln w="57150">
              <a:solidFill>
                <a:srgbClr val="66FF33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fr-FR"/>
            </a:p>
          </p:txBody>
        </p:sp>
        <p:sp>
          <p:nvSpPr>
            <p:cNvPr id="51225" name="Line 7"/>
            <p:cNvSpPr>
              <a:spLocks noChangeShapeType="1"/>
            </p:cNvSpPr>
            <p:nvPr/>
          </p:nvSpPr>
          <p:spPr bwMode="auto">
            <a:xfrm flipH="1" flipV="1">
              <a:off x="1200" y="2352"/>
              <a:ext cx="1200" cy="1104"/>
            </a:xfrm>
            <a:prstGeom prst="line">
              <a:avLst/>
            </a:prstGeom>
            <a:noFill/>
            <a:ln w="57150">
              <a:solidFill>
                <a:srgbClr val="66FF33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fr-FR"/>
            </a:p>
          </p:txBody>
        </p:sp>
        <p:sp>
          <p:nvSpPr>
            <p:cNvPr id="51226" name="Line 8"/>
            <p:cNvSpPr>
              <a:spLocks noChangeShapeType="1"/>
            </p:cNvSpPr>
            <p:nvPr/>
          </p:nvSpPr>
          <p:spPr bwMode="auto">
            <a:xfrm>
              <a:off x="1200" y="2352"/>
              <a:ext cx="2064" cy="336"/>
            </a:xfrm>
            <a:prstGeom prst="line">
              <a:avLst/>
            </a:prstGeom>
            <a:noFill/>
            <a:ln w="57150">
              <a:solidFill>
                <a:srgbClr val="66FF33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fr-FR"/>
            </a:p>
          </p:txBody>
        </p:sp>
        <p:sp>
          <p:nvSpPr>
            <p:cNvPr id="51227" name="Line 11"/>
            <p:cNvSpPr>
              <a:spLocks noChangeShapeType="1"/>
            </p:cNvSpPr>
            <p:nvPr/>
          </p:nvSpPr>
          <p:spPr bwMode="auto">
            <a:xfrm flipH="1">
              <a:off x="3984" y="2928"/>
              <a:ext cx="912" cy="672"/>
            </a:xfrm>
            <a:prstGeom prst="line">
              <a:avLst/>
            </a:prstGeom>
            <a:noFill/>
            <a:ln w="57150">
              <a:solidFill>
                <a:srgbClr val="66FF33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fr-FR"/>
            </a:p>
          </p:txBody>
        </p:sp>
        <p:sp>
          <p:nvSpPr>
            <p:cNvPr id="51228" name="Line 12"/>
            <p:cNvSpPr>
              <a:spLocks noChangeShapeType="1"/>
            </p:cNvSpPr>
            <p:nvPr/>
          </p:nvSpPr>
          <p:spPr bwMode="auto">
            <a:xfrm flipH="1" flipV="1">
              <a:off x="3264" y="2688"/>
              <a:ext cx="720" cy="912"/>
            </a:xfrm>
            <a:prstGeom prst="line">
              <a:avLst/>
            </a:prstGeom>
            <a:noFill/>
            <a:ln w="57150">
              <a:solidFill>
                <a:srgbClr val="66FF33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fr-FR"/>
            </a:p>
          </p:txBody>
        </p:sp>
        <p:sp>
          <p:nvSpPr>
            <p:cNvPr id="51229" name="Line 13"/>
            <p:cNvSpPr>
              <a:spLocks noChangeShapeType="1"/>
            </p:cNvSpPr>
            <p:nvPr/>
          </p:nvSpPr>
          <p:spPr bwMode="auto">
            <a:xfrm>
              <a:off x="2400" y="2016"/>
              <a:ext cx="1824" cy="48"/>
            </a:xfrm>
            <a:prstGeom prst="line">
              <a:avLst/>
            </a:prstGeom>
            <a:noFill/>
            <a:ln w="57150">
              <a:solidFill>
                <a:srgbClr val="66FF33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fr-FR"/>
            </a:p>
          </p:txBody>
        </p:sp>
      </p:grpSp>
      <p:sp>
        <p:nvSpPr>
          <p:cNvPr id="51209" name="Oval 14"/>
          <p:cNvSpPr>
            <a:spLocks noChangeArrowheads="1"/>
          </p:cNvSpPr>
          <p:nvPr/>
        </p:nvSpPr>
        <p:spPr bwMode="auto">
          <a:xfrm>
            <a:off x="1828800" y="3581400"/>
            <a:ext cx="304800" cy="304800"/>
          </a:xfrm>
          <a:prstGeom prst="ellipse">
            <a:avLst/>
          </a:prstGeom>
          <a:solidFill>
            <a:srgbClr val="FF0000"/>
          </a:solidFill>
          <a:ln w="12700">
            <a:solidFill>
              <a:srgbClr val="FF0000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fr-FR"/>
          </a:p>
        </p:txBody>
      </p:sp>
      <p:sp>
        <p:nvSpPr>
          <p:cNvPr id="51210" name="Oval 15"/>
          <p:cNvSpPr>
            <a:spLocks noChangeArrowheads="1"/>
          </p:cNvSpPr>
          <p:nvPr/>
        </p:nvSpPr>
        <p:spPr bwMode="auto">
          <a:xfrm>
            <a:off x="3657600" y="3048000"/>
            <a:ext cx="304800" cy="304800"/>
          </a:xfrm>
          <a:prstGeom prst="ellipse">
            <a:avLst/>
          </a:prstGeom>
          <a:solidFill>
            <a:schemeClr val="tx2"/>
          </a:solidFill>
          <a:ln w="12700">
            <a:solidFill>
              <a:schemeClr val="tx2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fr-FR"/>
          </a:p>
        </p:txBody>
      </p:sp>
      <p:sp>
        <p:nvSpPr>
          <p:cNvPr id="51211" name="Oval 16"/>
          <p:cNvSpPr>
            <a:spLocks noChangeArrowheads="1"/>
          </p:cNvSpPr>
          <p:nvPr/>
        </p:nvSpPr>
        <p:spPr bwMode="auto">
          <a:xfrm>
            <a:off x="3657600" y="5334000"/>
            <a:ext cx="304800" cy="304800"/>
          </a:xfrm>
          <a:prstGeom prst="ellipse">
            <a:avLst/>
          </a:prstGeom>
          <a:solidFill>
            <a:schemeClr val="tx2"/>
          </a:solidFill>
          <a:ln w="12700">
            <a:solidFill>
              <a:schemeClr val="tx2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fr-FR"/>
          </a:p>
        </p:txBody>
      </p:sp>
      <p:sp>
        <p:nvSpPr>
          <p:cNvPr id="51212" name="Oval 17"/>
          <p:cNvSpPr>
            <a:spLocks noChangeArrowheads="1"/>
          </p:cNvSpPr>
          <p:nvPr/>
        </p:nvSpPr>
        <p:spPr bwMode="auto">
          <a:xfrm>
            <a:off x="5029200" y="4114800"/>
            <a:ext cx="304800" cy="304800"/>
          </a:xfrm>
          <a:prstGeom prst="ellipse">
            <a:avLst/>
          </a:prstGeom>
          <a:solidFill>
            <a:schemeClr val="tx2"/>
          </a:solidFill>
          <a:ln w="12700">
            <a:solidFill>
              <a:schemeClr val="tx2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fr-FR"/>
          </a:p>
        </p:txBody>
      </p:sp>
      <p:sp>
        <p:nvSpPr>
          <p:cNvPr id="51213" name="Oval 18"/>
          <p:cNvSpPr>
            <a:spLocks noChangeArrowheads="1"/>
          </p:cNvSpPr>
          <p:nvPr/>
        </p:nvSpPr>
        <p:spPr bwMode="auto">
          <a:xfrm>
            <a:off x="6172200" y="5562600"/>
            <a:ext cx="304800" cy="304800"/>
          </a:xfrm>
          <a:prstGeom prst="ellipse">
            <a:avLst/>
          </a:prstGeom>
          <a:solidFill>
            <a:schemeClr val="tx2"/>
          </a:solidFill>
          <a:ln w="12700">
            <a:solidFill>
              <a:schemeClr val="tx2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fr-FR"/>
          </a:p>
        </p:txBody>
      </p:sp>
      <p:sp>
        <p:nvSpPr>
          <p:cNvPr id="51214" name="Oval 19"/>
          <p:cNvSpPr>
            <a:spLocks noChangeArrowheads="1"/>
          </p:cNvSpPr>
          <p:nvPr/>
        </p:nvSpPr>
        <p:spPr bwMode="auto">
          <a:xfrm>
            <a:off x="7543800" y="4495800"/>
            <a:ext cx="304800" cy="304800"/>
          </a:xfrm>
          <a:prstGeom prst="ellipse">
            <a:avLst/>
          </a:prstGeom>
          <a:solidFill>
            <a:schemeClr val="tx2"/>
          </a:solidFill>
          <a:ln w="12700">
            <a:solidFill>
              <a:schemeClr val="tx2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fr-FR"/>
          </a:p>
        </p:txBody>
      </p:sp>
      <p:sp>
        <p:nvSpPr>
          <p:cNvPr id="51215" name="Oval 20"/>
          <p:cNvSpPr>
            <a:spLocks noChangeArrowheads="1"/>
          </p:cNvSpPr>
          <p:nvPr/>
        </p:nvSpPr>
        <p:spPr bwMode="auto">
          <a:xfrm>
            <a:off x="6553200" y="3124200"/>
            <a:ext cx="304800" cy="304800"/>
          </a:xfrm>
          <a:prstGeom prst="ellipse">
            <a:avLst/>
          </a:prstGeom>
          <a:solidFill>
            <a:schemeClr val="tx2"/>
          </a:solidFill>
          <a:ln w="12700">
            <a:solidFill>
              <a:schemeClr val="tx2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fr-FR"/>
          </a:p>
        </p:txBody>
      </p:sp>
      <p:sp>
        <p:nvSpPr>
          <p:cNvPr id="51216" name="Text Box 21"/>
          <p:cNvSpPr txBox="1">
            <a:spLocks noChangeArrowheads="1"/>
          </p:cNvSpPr>
          <p:nvPr/>
        </p:nvSpPr>
        <p:spPr bwMode="auto">
          <a:xfrm>
            <a:off x="1431925" y="3392488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fr-FR" altLang="fr-FR" b="1">
                <a:latin typeface="Arial" panose="020B0604020202020204" pitchFamily="34" charset="0"/>
              </a:rPr>
              <a:t>A</a:t>
            </a:r>
          </a:p>
        </p:txBody>
      </p:sp>
      <p:sp>
        <p:nvSpPr>
          <p:cNvPr id="51217" name="Text Box 22"/>
          <p:cNvSpPr txBox="1">
            <a:spLocks noChangeArrowheads="1"/>
          </p:cNvSpPr>
          <p:nvPr/>
        </p:nvSpPr>
        <p:spPr bwMode="auto">
          <a:xfrm>
            <a:off x="5486400" y="4114800"/>
            <a:ext cx="3698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fr-FR" altLang="fr-FR" b="1">
                <a:latin typeface="Arial" panose="020B0604020202020204" pitchFamily="34" charset="0"/>
              </a:rPr>
              <a:t>F</a:t>
            </a:r>
          </a:p>
        </p:txBody>
      </p:sp>
      <p:sp>
        <p:nvSpPr>
          <p:cNvPr id="51218" name="Text Box 23"/>
          <p:cNvSpPr txBox="1">
            <a:spLocks noChangeArrowheads="1"/>
          </p:cNvSpPr>
          <p:nvPr/>
        </p:nvSpPr>
        <p:spPr bwMode="auto">
          <a:xfrm>
            <a:off x="6781800" y="5486400"/>
            <a:ext cx="3873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fr-FR" altLang="fr-FR" b="1">
                <a:latin typeface="Arial" panose="020B0604020202020204" pitchFamily="34" charset="0"/>
              </a:rPr>
              <a:t>E</a:t>
            </a:r>
          </a:p>
        </p:txBody>
      </p:sp>
      <p:sp>
        <p:nvSpPr>
          <p:cNvPr id="51219" name="Text Box 24"/>
          <p:cNvSpPr txBox="1">
            <a:spLocks noChangeArrowheads="1"/>
          </p:cNvSpPr>
          <p:nvPr/>
        </p:nvSpPr>
        <p:spPr bwMode="auto">
          <a:xfrm>
            <a:off x="7924800" y="4114800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fr-FR" altLang="fr-FR" b="1">
                <a:latin typeface="Arial" panose="020B0604020202020204" pitchFamily="34" charset="0"/>
              </a:rPr>
              <a:t>D</a:t>
            </a:r>
          </a:p>
        </p:txBody>
      </p:sp>
      <p:sp>
        <p:nvSpPr>
          <p:cNvPr id="51220" name="Text Box 25"/>
          <p:cNvSpPr txBox="1">
            <a:spLocks noChangeArrowheads="1"/>
          </p:cNvSpPr>
          <p:nvPr/>
        </p:nvSpPr>
        <p:spPr bwMode="auto">
          <a:xfrm>
            <a:off x="6934200" y="2819400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fr-FR" altLang="fr-FR" b="1">
                <a:latin typeface="Arial" panose="020B0604020202020204" pitchFamily="34" charset="0"/>
              </a:rPr>
              <a:t>C</a:t>
            </a:r>
          </a:p>
        </p:txBody>
      </p:sp>
      <p:sp>
        <p:nvSpPr>
          <p:cNvPr id="51221" name="Text Box 26"/>
          <p:cNvSpPr txBox="1">
            <a:spLocks noChangeArrowheads="1"/>
          </p:cNvSpPr>
          <p:nvPr/>
        </p:nvSpPr>
        <p:spPr bwMode="auto">
          <a:xfrm>
            <a:off x="3962400" y="2667000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fr-FR" altLang="fr-FR" b="1">
                <a:latin typeface="Arial" panose="020B0604020202020204" pitchFamily="34" charset="0"/>
              </a:rPr>
              <a:t>B</a:t>
            </a:r>
          </a:p>
        </p:txBody>
      </p:sp>
      <p:sp>
        <p:nvSpPr>
          <p:cNvPr id="51222" name="Text Box 27"/>
          <p:cNvSpPr txBox="1">
            <a:spLocks noChangeArrowheads="1"/>
          </p:cNvSpPr>
          <p:nvPr/>
        </p:nvSpPr>
        <p:spPr bwMode="auto">
          <a:xfrm>
            <a:off x="3124200" y="5410200"/>
            <a:ext cx="4206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fr-FR" altLang="fr-FR" b="1">
                <a:latin typeface="Arial" panose="020B0604020202020204" pitchFamily="34" charset="0"/>
              </a:rPr>
              <a:t>G</a:t>
            </a:r>
          </a:p>
        </p:txBody>
      </p:sp>
      <p:sp>
        <p:nvSpPr>
          <p:cNvPr id="65564" name="Rectangle 28"/>
          <p:cNvSpPr>
            <a:spLocks noChangeArrowheads="1"/>
          </p:cNvSpPr>
          <p:nvPr/>
        </p:nvSpPr>
        <p:spPr bwMode="auto">
          <a:xfrm>
            <a:off x="5257800" y="1752600"/>
            <a:ext cx="3124200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20000"/>
              </a:spcBef>
              <a:buClr>
                <a:srgbClr val="FFFF00"/>
              </a:buClr>
              <a:buSzPct val="75000"/>
              <a:buFont typeface="Wingdings" panose="05000000000000000000" pitchFamily="2" charset="2"/>
              <a:buNone/>
              <a:defRPr/>
            </a:pPr>
            <a:r>
              <a:rPr lang="fr-FR" altLang="fr-FR" sz="3200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rPr>
              <a:t>étapes : 0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3" name="Rectangle 3"/>
          <p:cNvSpPr>
            <a:spLocks noGrp="1" noChangeArrowheads="1"/>
          </p:cNvSpPr>
          <p:nvPr>
            <p:ph idx="1"/>
          </p:nvPr>
        </p:nvSpPr>
        <p:spPr>
          <a:xfrm>
            <a:off x="1371600" y="1752600"/>
            <a:ext cx="3124200" cy="609600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fr-FR" altLang="fr-FR" smtClean="0"/>
              <a:t>messages : 3</a:t>
            </a:r>
          </a:p>
        </p:txBody>
      </p:sp>
      <p:sp>
        <p:nvSpPr>
          <p:cNvPr id="52226" name="Rectangle 2"/>
          <p:cNvSpPr>
            <a:spLocks noGrp="1" noChangeArrowheads="1"/>
          </p:cNvSpPr>
          <p:nvPr>
            <p:ph type="title"/>
          </p:nvPr>
        </p:nvSpPr>
        <p:spPr>
          <a:xfrm>
            <a:off x="1066800" y="304800"/>
            <a:ext cx="7772400" cy="1143000"/>
          </a:xfrm>
        </p:spPr>
        <p:txBody>
          <a:bodyPr/>
          <a:lstStyle/>
          <a:p>
            <a:pPr eaLnBrk="1" hangingPunct="1"/>
            <a:r>
              <a:rPr lang="fr-FR" altLang="fr-FR" b="1" smtClean="0"/>
              <a:t>Exemple...</a:t>
            </a:r>
          </a:p>
        </p:txBody>
      </p:sp>
      <p:sp>
        <p:nvSpPr>
          <p:cNvPr id="52228" name="Line 4"/>
          <p:cNvSpPr>
            <a:spLocks noChangeShapeType="1"/>
          </p:cNvSpPr>
          <p:nvPr/>
        </p:nvSpPr>
        <p:spPr bwMode="auto">
          <a:xfrm flipV="1">
            <a:off x="1905000" y="3200400"/>
            <a:ext cx="1905000" cy="533400"/>
          </a:xfrm>
          <a:prstGeom prst="line">
            <a:avLst/>
          </a:prstGeom>
          <a:noFill/>
          <a:ln w="57150">
            <a:solidFill>
              <a:srgbClr val="66FF33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fr-FR"/>
          </a:p>
        </p:txBody>
      </p:sp>
      <p:sp>
        <p:nvSpPr>
          <p:cNvPr id="52229" name="Line 5"/>
          <p:cNvSpPr>
            <a:spLocks noChangeShapeType="1"/>
          </p:cNvSpPr>
          <p:nvPr/>
        </p:nvSpPr>
        <p:spPr bwMode="auto">
          <a:xfrm>
            <a:off x="3810000" y="3200400"/>
            <a:ext cx="1371600" cy="990600"/>
          </a:xfrm>
          <a:prstGeom prst="line">
            <a:avLst/>
          </a:prstGeom>
          <a:noFill/>
          <a:ln w="28575">
            <a:solidFill>
              <a:srgbClr val="FFFF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fr-FR"/>
          </a:p>
        </p:txBody>
      </p:sp>
      <p:sp>
        <p:nvSpPr>
          <p:cNvPr id="52230" name="Line 6"/>
          <p:cNvSpPr>
            <a:spLocks noChangeShapeType="1"/>
          </p:cNvSpPr>
          <p:nvPr/>
        </p:nvSpPr>
        <p:spPr bwMode="auto">
          <a:xfrm flipH="1">
            <a:off x="3810000" y="4267200"/>
            <a:ext cx="1371600" cy="1219200"/>
          </a:xfrm>
          <a:prstGeom prst="line">
            <a:avLst/>
          </a:prstGeom>
          <a:noFill/>
          <a:ln w="28575">
            <a:solidFill>
              <a:srgbClr val="FFFF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fr-FR"/>
          </a:p>
        </p:txBody>
      </p:sp>
      <p:sp>
        <p:nvSpPr>
          <p:cNvPr id="52231" name="Line 7"/>
          <p:cNvSpPr>
            <a:spLocks noChangeShapeType="1"/>
          </p:cNvSpPr>
          <p:nvPr/>
        </p:nvSpPr>
        <p:spPr bwMode="auto">
          <a:xfrm flipH="1" flipV="1">
            <a:off x="1905000" y="3733800"/>
            <a:ext cx="1905000" cy="1752600"/>
          </a:xfrm>
          <a:prstGeom prst="line">
            <a:avLst/>
          </a:prstGeom>
          <a:noFill/>
          <a:ln w="57150">
            <a:solidFill>
              <a:srgbClr val="66FF33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fr-FR"/>
          </a:p>
        </p:txBody>
      </p:sp>
      <p:sp>
        <p:nvSpPr>
          <p:cNvPr id="52232" name="Line 8"/>
          <p:cNvSpPr>
            <a:spLocks noChangeShapeType="1"/>
          </p:cNvSpPr>
          <p:nvPr/>
        </p:nvSpPr>
        <p:spPr bwMode="auto">
          <a:xfrm>
            <a:off x="1905000" y="3733800"/>
            <a:ext cx="3276600" cy="533400"/>
          </a:xfrm>
          <a:prstGeom prst="line">
            <a:avLst/>
          </a:prstGeom>
          <a:noFill/>
          <a:ln w="57150">
            <a:solidFill>
              <a:srgbClr val="66FF33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fr-FR"/>
          </a:p>
        </p:txBody>
      </p:sp>
      <p:sp>
        <p:nvSpPr>
          <p:cNvPr id="52233" name="Line 9"/>
          <p:cNvSpPr>
            <a:spLocks noChangeShapeType="1"/>
          </p:cNvSpPr>
          <p:nvPr/>
        </p:nvSpPr>
        <p:spPr bwMode="auto">
          <a:xfrm flipV="1">
            <a:off x="5181600" y="3276600"/>
            <a:ext cx="1524000" cy="990600"/>
          </a:xfrm>
          <a:prstGeom prst="line">
            <a:avLst/>
          </a:prstGeom>
          <a:noFill/>
          <a:ln w="28575">
            <a:solidFill>
              <a:srgbClr val="FFFF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fr-FR"/>
          </a:p>
        </p:txBody>
      </p:sp>
      <p:sp>
        <p:nvSpPr>
          <p:cNvPr id="52234" name="Line 10"/>
          <p:cNvSpPr>
            <a:spLocks noChangeShapeType="1"/>
          </p:cNvSpPr>
          <p:nvPr/>
        </p:nvSpPr>
        <p:spPr bwMode="auto">
          <a:xfrm>
            <a:off x="6705600" y="3276600"/>
            <a:ext cx="1066800" cy="1371600"/>
          </a:xfrm>
          <a:prstGeom prst="line">
            <a:avLst/>
          </a:prstGeom>
          <a:noFill/>
          <a:ln w="28575">
            <a:solidFill>
              <a:srgbClr val="FFFF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fr-FR"/>
          </a:p>
        </p:txBody>
      </p:sp>
      <p:sp>
        <p:nvSpPr>
          <p:cNvPr id="52235" name="Line 11"/>
          <p:cNvSpPr>
            <a:spLocks noChangeShapeType="1"/>
          </p:cNvSpPr>
          <p:nvPr/>
        </p:nvSpPr>
        <p:spPr bwMode="auto">
          <a:xfrm flipH="1">
            <a:off x="6324600" y="4648200"/>
            <a:ext cx="1447800" cy="1066800"/>
          </a:xfrm>
          <a:prstGeom prst="line">
            <a:avLst/>
          </a:prstGeom>
          <a:noFill/>
          <a:ln w="57150">
            <a:solidFill>
              <a:srgbClr val="66FF33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fr-FR"/>
          </a:p>
        </p:txBody>
      </p:sp>
      <p:sp>
        <p:nvSpPr>
          <p:cNvPr id="52236" name="Line 12"/>
          <p:cNvSpPr>
            <a:spLocks noChangeShapeType="1"/>
          </p:cNvSpPr>
          <p:nvPr/>
        </p:nvSpPr>
        <p:spPr bwMode="auto">
          <a:xfrm flipH="1" flipV="1">
            <a:off x="5181600" y="4267200"/>
            <a:ext cx="1143000" cy="1447800"/>
          </a:xfrm>
          <a:prstGeom prst="line">
            <a:avLst/>
          </a:prstGeom>
          <a:noFill/>
          <a:ln w="57150">
            <a:solidFill>
              <a:srgbClr val="66FF33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fr-FR"/>
          </a:p>
        </p:txBody>
      </p:sp>
      <p:sp>
        <p:nvSpPr>
          <p:cNvPr id="52237" name="Line 13"/>
          <p:cNvSpPr>
            <a:spLocks noChangeShapeType="1"/>
          </p:cNvSpPr>
          <p:nvPr/>
        </p:nvSpPr>
        <p:spPr bwMode="auto">
          <a:xfrm>
            <a:off x="3810000" y="3200400"/>
            <a:ext cx="2895600" cy="76200"/>
          </a:xfrm>
          <a:prstGeom prst="line">
            <a:avLst/>
          </a:prstGeom>
          <a:noFill/>
          <a:ln w="57150">
            <a:solidFill>
              <a:srgbClr val="66FF33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fr-FR"/>
          </a:p>
        </p:txBody>
      </p:sp>
      <p:sp>
        <p:nvSpPr>
          <p:cNvPr id="52238" name="Oval 14"/>
          <p:cNvSpPr>
            <a:spLocks noChangeArrowheads="1"/>
          </p:cNvSpPr>
          <p:nvPr/>
        </p:nvSpPr>
        <p:spPr bwMode="auto">
          <a:xfrm>
            <a:off x="1828800" y="3581400"/>
            <a:ext cx="304800" cy="304800"/>
          </a:xfrm>
          <a:prstGeom prst="ellipse">
            <a:avLst/>
          </a:prstGeom>
          <a:solidFill>
            <a:srgbClr val="FF0000"/>
          </a:solidFill>
          <a:ln w="12700">
            <a:solidFill>
              <a:srgbClr val="FF0000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fr-FR"/>
          </a:p>
        </p:txBody>
      </p:sp>
      <p:sp>
        <p:nvSpPr>
          <p:cNvPr id="52239" name="Oval 15"/>
          <p:cNvSpPr>
            <a:spLocks noChangeArrowheads="1"/>
          </p:cNvSpPr>
          <p:nvPr/>
        </p:nvSpPr>
        <p:spPr bwMode="auto">
          <a:xfrm>
            <a:off x="3657600" y="3048000"/>
            <a:ext cx="304800" cy="304800"/>
          </a:xfrm>
          <a:prstGeom prst="ellipse">
            <a:avLst/>
          </a:prstGeom>
          <a:solidFill>
            <a:srgbClr val="FF0000"/>
          </a:solidFill>
          <a:ln w="12700">
            <a:solidFill>
              <a:srgbClr val="FF0000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fr-FR"/>
          </a:p>
        </p:txBody>
      </p:sp>
      <p:sp>
        <p:nvSpPr>
          <p:cNvPr id="52240" name="Oval 16"/>
          <p:cNvSpPr>
            <a:spLocks noChangeArrowheads="1"/>
          </p:cNvSpPr>
          <p:nvPr/>
        </p:nvSpPr>
        <p:spPr bwMode="auto">
          <a:xfrm>
            <a:off x="3657600" y="5334000"/>
            <a:ext cx="304800" cy="304800"/>
          </a:xfrm>
          <a:prstGeom prst="ellipse">
            <a:avLst/>
          </a:prstGeom>
          <a:solidFill>
            <a:srgbClr val="FF0000"/>
          </a:solidFill>
          <a:ln w="12700">
            <a:solidFill>
              <a:srgbClr val="FF0000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fr-FR"/>
          </a:p>
        </p:txBody>
      </p:sp>
      <p:sp>
        <p:nvSpPr>
          <p:cNvPr id="52241" name="Oval 17"/>
          <p:cNvSpPr>
            <a:spLocks noChangeArrowheads="1"/>
          </p:cNvSpPr>
          <p:nvPr/>
        </p:nvSpPr>
        <p:spPr bwMode="auto">
          <a:xfrm>
            <a:off x="5029200" y="4114800"/>
            <a:ext cx="304800" cy="304800"/>
          </a:xfrm>
          <a:prstGeom prst="ellipse">
            <a:avLst/>
          </a:prstGeom>
          <a:solidFill>
            <a:srgbClr val="FF0000"/>
          </a:solidFill>
          <a:ln w="12700">
            <a:solidFill>
              <a:srgbClr val="FF0000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fr-FR"/>
          </a:p>
        </p:txBody>
      </p:sp>
      <p:sp>
        <p:nvSpPr>
          <p:cNvPr id="52242" name="Oval 18"/>
          <p:cNvSpPr>
            <a:spLocks noChangeArrowheads="1"/>
          </p:cNvSpPr>
          <p:nvPr/>
        </p:nvSpPr>
        <p:spPr bwMode="auto">
          <a:xfrm>
            <a:off x="6172200" y="5562600"/>
            <a:ext cx="304800" cy="304800"/>
          </a:xfrm>
          <a:prstGeom prst="ellipse">
            <a:avLst/>
          </a:prstGeom>
          <a:solidFill>
            <a:schemeClr val="tx2"/>
          </a:solidFill>
          <a:ln w="12700">
            <a:solidFill>
              <a:schemeClr val="tx2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fr-FR"/>
          </a:p>
        </p:txBody>
      </p:sp>
      <p:sp>
        <p:nvSpPr>
          <p:cNvPr id="52243" name="Oval 19"/>
          <p:cNvSpPr>
            <a:spLocks noChangeArrowheads="1"/>
          </p:cNvSpPr>
          <p:nvPr/>
        </p:nvSpPr>
        <p:spPr bwMode="auto">
          <a:xfrm>
            <a:off x="7543800" y="4495800"/>
            <a:ext cx="304800" cy="304800"/>
          </a:xfrm>
          <a:prstGeom prst="ellipse">
            <a:avLst/>
          </a:prstGeom>
          <a:solidFill>
            <a:schemeClr val="tx2"/>
          </a:solidFill>
          <a:ln w="12700">
            <a:solidFill>
              <a:schemeClr val="tx2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fr-FR"/>
          </a:p>
        </p:txBody>
      </p:sp>
      <p:sp>
        <p:nvSpPr>
          <p:cNvPr id="52244" name="Oval 20"/>
          <p:cNvSpPr>
            <a:spLocks noChangeArrowheads="1"/>
          </p:cNvSpPr>
          <p:nvPr/>
        </p:nvSpPr>
        <p:spPr bwMode="auto">
          <a:xfrm>
            <a:off x="6553200" y="3124200"/>
            <a:ext cx="304800" cy="304800"/>
          </a:xfrm>
          <a:prstGeom prst="ellipse">
            <a:avLst/>
          </a:prstGeom>
          <a:solidFill>
            <a:schemeClr val="tx2"/>
          </a:solidFill>
          <a:ln w="12700">
            <a:solidFill>
              <a:schemeClr val="tx2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fr-FR"/>
          </a:p>
        </p:txBody>
      </p:sp>
      <p:sp>
        <p:nvSpPr>
          <p:cNvPr id="52245" name="Text Box 21"/>
          <p:cNvSpPr txBox="1">
            <a:spLocks noChangeArrowheads="1"/>
          </p:cNvSpPr>
          <p:nvPr/>
        </p:nvSpPr>
        <p:spPr bwMode="auto">
          <a:xfrm>
            <a:off x="1431925" y="3392488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fr-FR" altLang="fr-FR" b="1">
                <a:latin typeface="Arial" panose="020B0604020202020204" pitchFamily="34" charset="0"/>
              </a:rPr>
              <a:t>A</a:t>
            </a:r>
          </a:p>
        </p:txBody>
      </p:sp>
      <p:sp>
        <p:nvSpPr>
          <p:cNvPr id="52246" name="Text Box 22"/>
          <p:cNvSpPr txBox="1">
            <a:spLocks noChangeArrowheads="1"/>
          </p:cNvSpPr>
          <p:nvPr/>
        </p:nvSpPr>
        <p:spPr bwMode="auto">
          <a:xfrm>
            <a:off x="5486400" y="4114800"/>
            <a:ext cx="3698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fr-FR" altLang="fr-FR" b="1">
                <a:latin typeface="Arial" panose="020B0604020202020204" pitchFamily="34" charset="0"/>
              </a:rPr>
              <a:t>F</a:t>
            </a:r>
          </a:p>
        </p:txBody>
      </p:sp>
      <p:sp>
        <p:nvSpPr>
          <p:cNvPr id="52247" name="Text Box 23"/>
          <p:cNvSpPr txBox="1">
            <a:spLocks noChangeArrowheads="1"/>
          </p:cNvSpPr>
          <p:nvPr/>
        </p:nvSpPr>
        <p:spPr bwMode="auto">
          <a:xfrm>
            <a:off x="6781800" y="5486400"/>
            <a:ext cx="3873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fr-FR" altLang="fr-FR" b="1">
                <a:latin typeface="Arial" panose="020B0604020202020204" pitchFamily="34" charset="0"/>
              </a:rPr>
              <a:t>E</a:t>
            </a:r>
          </a:p>
        </p:txBody>
      </p:sp>
      <p:sp>
        <p:nvSpPr>
          <p:cNvPr id="52248" name="Text Box 24"/>
          <p:cNvSpPr txBox="1">
            <a:spLocks noChangeArrowheads="1"/>
          </p:cNvSpPr>
          <p:nvPr/>
        </p:nvSpPr>
        <p:spPr bwMode="auto">
          <a:xfrm>
            <a:off x="7924800" y="4114800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fr-FR" altLang="fr-FR" b="1">
                <a:latin typeface="Arial" panose="020B0604020202020204" pitchFamily="34" charset="0"/>
              </a:rPr>
              <a:t>D</a:t>
            </a:r>
          </a:p>
        </p:txBody>
      </p:sp>
      <p:sp>
        <p:nvSpPr>
          <p:cNvPr id="52249" name="Text Box 25"/>
          <p:cNvSpPr txBox="1">
            <a:spLocks noChangeArrowheads="1"/>
          </p:cNvSpPr>
          <p:nvPr/>
        </p:nvSpPr>
        <p:spPr bwMode="auto">
          <a:xfrm>
            <a:off x="6934200" y="2819400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fr-FR" altLang="fr-FR" b="1">
                <a:latin typeface="Arial" panose="020B0604020202020204" pitchFamily="34" charset="0"/>
              </a:rPr>
              <a:t>C</a:t>
            </a:r>
          </a:p>
        </p:txBody>
      </p:sp>
      <p:sp>
        <p:nvSpPr>
          <p:cNvPr id="52250" name="Text Box 26"/>
          <p:cNvSpPr txBox="1">
            <a:spLocks noChangeArrowheads="1"/>
          </p:cNvSpPr>
          <p:nvPr/>
        </p:nvSpPr>
        <p:spPr bwMode="auto">
          <a:xfrm>
            <a:off x="3962400" y="2667000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fr-FR" altLang="fr-FR" b="1">
                <a:latin typeface="Arial" panose="020B0604020202020204" pitchFamily="34" charset="0"/>
              </a:rPr>
              <a:t>B</a:t>
            </a:r>
          </a:p>
        </p:txBody>
      </p:sp>
      <p:sp>
        <p:nvSpPr>
          <p:cNvPr id="52251" name="Text Box 27"/>
          <p:cNvSpPr txBox="1">
            <a:spLocks noChangeArrowheads="1"/>
          </p:cNvSpPr>
          <p:nvPr/>
        </p:nvSpPr>
        <p:spPr bwMode="auto">
          <a:xfrm>
            <a:off x="3124200" y="5410200"/>
            <a:ext cx="4206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fr-FR" altLang="fr-FR" b="1">
                <a:latin typeface="Arial" panose="020B0604020202020204" pitchFamily="34" charset="0"/>
              </a:rPr>
              <a:t>G</a:t>
            </a:r>
          </a:p>
        </p:txBody>
      </p:sp>
      <p:sp>
        <p:nvSpPr>
          <p:cNvPr id="66588" name="Rectangle 28"/>
          <p:cNvSpPr>
            <a:spLocks noChangeArrowheads="1"/>
          </p:cNvSpPr>
          <p:nvPr/>
        </p:nvSpPr>
        <p:spPr bwMode="auto">
          <a:xfrm>
            <a:off x="5257800" y="1752600"/>
            <a:ext cx="3124200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20000"/>
              </a:spcBef>
              <a:buClr>
                <a:srgbClr val="FFFF00"/>
              </a:buClr>
              <a:buSzPct val="75000"/>
              <a:buFont typeface="Wingdings" panose="05000000000000000000" pitchFamily="2" charset="2"/>
              <a:buNone/>
              <a:defRPr/>
            </a:pPr>
            <a:r>
              <a:rPr lang="fr-FR" altLang="fr-FR" sz="3200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rPr>
              <a:t>étapes : 1</a:t>
            </a:r>
          </a:p>
        </p:txBody>
      </p:sp>
      <p:sp>
        <p:nvSpPr>
          <p:cNvPr id="52253" name="Line 29"/>
          <p:cNvSpPr>
            <a:spLocks noChangeShapeType="1"/>
          </p:cNvSpPr>
          <p:nvPr/>
        </p:nvSpPr>
        <p:spPr bwMode="auto">
          <a:xfrm flipV="1">
            <a:off x="2590800" y="3200400"/>
            <a:ext cx="533400" cy="1524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 type="none" w="sm" len="sm"/>
            <a:tailEnd type="triangle" w="lg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fr-FR"/>
          </a:p>
        </p:txBody>
      </p:sp>
      <p:sp>
        <p:nvSpPr>
          <p:cNvPr id="52254" name="Line 30"/>
          <p:cNvSpPr>
            <a:spLocks noChangeShapeType="1"/>
          </p:cNvSpPr>
          <p:nvPr/>
        </p:nvSpPr>
        <p:spPr bwMode="auto">
          <a:xfrm>
            <a:off x="3124200" y="3810000"/>
            <a:ext cx="533400" cy="762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 type="none" w="sm" len="sm"/>
            <a:tailEnd type="triangle" w="lg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fr-FR"/>
          </a:p>
        </p:txBody>
      </p:sp>
      <p:sp>
        <p:nvSpPr>
          <p:cNvPr id="52255" name="Line 31"/>
          <p:cNvSpPr>
            <a:spLocks noChangeShapeType="1"/>
          </p:cNvSpPr>
          <p:nvPr/>
        </p:nvSpPr>
        <p:spPr bwMode="auto">
          <a:xfrm>
            <a:off x="2743200" y="4343400"/>
            <a:ext cx="381000" cy="3048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 type="none" w="sm" len="sm"/>
            <a:tailEnd type="triangle" w="lg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5" name="Rectangle 1027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476250" indent="-476250" defTabSz="320675" eaLnBrk="1" hangingPunct="1">
              <a:defRPr/>
            </a:pPr>
            <a:r>
              <a:rPr lang="fr-FR" altLang="fr-FR" sz="2800" smtClean="0"/>
              <a:t>1736, Euler : </a:t>
            </a:r>
            <a:r>
              <a:rPr lang="fr-FR" altLang="fr-FR" sz="2800" smtClean="0">
                <a:hlinkClick r:id="" action="ppaction://customshow?id=0&amp;return=true"/>
              </a:rPr>
              <a:t>les ponts de Königsberg</a:t>
            </a:r>
            <a:endParaRPr lang="fr-FR" altLang="fr-FR" sz="2800" smtClean="0"/>
          </a:p>
          <a:p>
            <a:pPr marL="476250" indent="-476250" defTabSz="320675" eaLnBrk="1" hangingPunct="1">
              <a:buFont typeface="Wingdings" panose="05000000000000000000" pitchFamily="2" charset="2"/>
              <a:buNone/>
              <a:defRPr/>
            </a:pPr>
            <a:r>
              <a:rPr lang="fr-FR" altLang="fr-FR" sz="2800" smtClean="0"/>
              <a:t>	</a:t>
            </a:r>
            <a:r>
              <a:rPr lang="fr-FR" altLang="fr-FR" sz="2800" i="1" smtClean="0"/>
              <a:t>… récréations mathématiques …</a:t>
            </a:r>
          </a:p>
          <a:p>
            <a:pPr marL="476250" indent="-476250" defTabSz="320675" eaLnBrk="1" hangingPunct="1">
              <a:buFont typeface="Wingdings" panose="05000000000000000000" pitchFamily="2" charset="2"/>
              <a:buNone/>
              <a:defRPr/>
            </a:pPr>
            <a:r>
              <a:rPr lang="fr-FR" altLang="fr-FR" sz="2800" i="1" smtClean="0"/>
              <a:t>	… chimie, électricité …</a:t>
            </a:r>
          </a:p>
          <a:p>
            <a:pPr marL="476250" indent="-476250" defTabSz="320675" eaLnBrk="1" hangingPunct="1">
              <a:spcBef>
                <a:spcPct val="50000"/>
              </a:spcBef>
              <a:defRPr/>
            </a:pPr>
            <a:r>
              <a:rPr lang="fr-FR" altLang="fr-FR" sz="2800" smtClean="0"/>
              <a:t>1852, De Morgan (Guthrie) : </a:t>
            </a:r>
            <a:r>
              <a:rPr lang="fr-FR" altLang="fr-FR" sz="2800" smtClean="0">
                <a:hlinkClick r:id="" action="ppaction://customshow?id=1&amp;return=true"/>
              </a:rPr>
              <a:t>quatre couleurs</a:t>
            </a:r>
            <a:endParaRPr lang="fr-FR" altLang="fr-FR" sz="2800" smtClean="0"/>
          </a:p>
          <a:p>
            <a:pPr marL="476250" indent="-476250" defTabSz="320675" eaLnBrk="1" hangingPunct="1">
              <a:spcBef>
                <a:spcPct val="50000"/>
              </a:spcBef>
              <a:defRPr/>
            </a:pPr>
            <a:r>
              <a:rPr lang="fr-FR" altLang="fr-FR" sz="2800" smtClean="0"/>
              <a:t>1946, Kuhn, Ford et Fulkerson, Roy, etc.</a:t>
            </a:r>
          </a:p>
          <a:p>
            <a:pPr marL="476250" indent="-476250" defTabSz="320675" eaLnBrk="1" hangingPunct="1">
              <a:buFont typeface="Wingdings" panose="05000000000000000000" pitchFamily="2" charset="2"/>
              <a:buNone/>
              <a:defRPr/>
            </a:pPr>
            <a:r>
              <a:rPr lang="fr-FR" altLang="fr-FR" sz="2800" smtClean="0"/>
              <a:t>	</a:t>
            </a:r>
            <a:r>
              <a:rPr lang="fr-FR" altLang="fr-FR" sz="2800" i="1" smtClean="0"/>
              <a:t>… recherche opérationnelle …</a:t>
            </a:r>
          </a:p>
          <a:p>
            <a:pPr marL="476250" indent="-476250" defTabSz="320675" eaLnBrk="1" hangingPunct="1">
              <a:spcBef>
                <a:spcPct val="50000"/>
              </a:spcBef>
              <a:defRPr/>
            </a:pPr>
            <a:r>
              <a:rPr lang="fr-FR" altLang="fr-FR" sz="2800" smtClean="0"/>
              <a:t>Depuis 1960, applications… (informatique)</a:t>
            </a:r>
          </a:p>
        </p:txBody>
      </p:sp>
      <p:sp>
        <p:nvSpPr>
          <p:cNvPr id="9218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r-FR" altLang="fr-FR" b="1" smtClean="0"/>
              <a:t>Bref historique…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7" name="Rectangle 3"/>
          <p:cNvSpPr>
            <a:spLocks noGrp="1" noChangeArrowheads="1"/>
          </p:cNvSpPr>
          <p:nvPr>
            <p:ph idx="1"/>
          </p:nvPr>
        </p:nvSpPr>
        <p:spPr>
          <a:xfrm>
            <a:off x="1371600" y="1752600"/>
            <a:ext cx="3124200" cy="609600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fr-FR" altLang="fr-FR" smtClean="0"/>
              <a:t>messages : 5</a:t>
            </a:r>
          </a:p>
        </p:txBody>
      </p:sp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>
          <a:xfrm>
            <a:off x="1066800" y="304800"/>
            <a:ext cx="7772400" cy="1143000"/>
          </a:xfrm>
        </p:spPr>
        <p:txBody>
          <a:bodyPr/>
          <a:lstStyle/>
          <a:p>
            <a:pPr eaLnBrk="1" hangingPunct="1"/>
            <a:r>
              <a:rPr lang="fr-FR" altLang="fr-FR" b="1" smtClean="0"/>
              <a:t>Exemple...</a:t>
            </a:r>
          </a:p>
        </p:txBody>
      </p:sp>
      <p:sp>
        <p:nvSpPr>
          <p:cNvPr id="53252" name="Line 4"/>
          <p:cNvSpPr>
            <a:spLocks noChangeShapeType="1"/>
          </p:cNvSpPr>
          <p:nvPr/>
        </p:nvSpPr>
        <p:spPr bwMode="auto">
          <a:xfrm flipV="1">
            <a:off x="1905000" y="3200400"/>
            <a:ext cx="1905000" cy="533400"/>
          </a:xfrm>
          <a:prstGeom prst="line">
            <a:avLst/>
          </a:prstGeom>
          <a:noFill/>
          <a:ln w="57150">
            <a:solidFill>
              <a:srgbClr val="66FF33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fr-FR"/>
          </a:p>
        </p:txBody>
      </p:sp>
      <p:sp>
        <p:nvSpPr>
          <p:cNvPr id="53253" name="Line 5"/>
          <p:cNvSpPr>
            <a:spLocks noChangeShapeType="1"/>
          </p:cNvSpPr>
          <p:nvPr/>
        </p:nvSpPr>
        <p:spPr bwMode="auto">
          <a:xfrm>
            <a:off x="3810000" y="3200400"/>
            <a:ext cx="1371600" cy="990600"/>
          </a:xfrm>
          <a:prstGeom prst="line">
            <a:avLst/>
          </a:prstGeom>
          <a:noFill/>
          <a:ln w="28575">
            <a:solidFill>
              <a:srgbClr val="FFFF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fr-FR"/>
          </a:p>
        </p:txBody>
      </p:sp>
      <p:sp>
        <p:nvSpPr>
          <p:cNvPr id="53254" name="Line 6"/>
          <p:cNvSpPr>
            <a:spLocks noChangeShapeType="1"/>
          </p:cNvSpPr>
          <p:nvPr/>
        </p:nvSpPr>
        <p:spPr bwMode="auto">
          <a:xfrm flipH="1">
            <a:off x="3810000" y="4267200"/>
            <a:ext cx="1371600" cy="1219200"/>
          </a:xfrm>
          <a:prstGeom prst="line">
            <a:avLst/>
          </a:prstGeom>
          <a:noFill/>
          <a:ln w="28575">
            <a:solidFill>
              <a:srgbClr val="FFFF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fr-FR"/>
          </a:p>
        </p:txBody>
      </p:sp>
      <p:sp>
        <p:nvSpPr>
          <p:cNvPr id="53255" name="Line 7"/>
          <p:cNvSpPr>
            <a:spLocks noChangeShapeType="1"/>
          </p:cNvSpPr>
          <p:nvPr/>
        </p:nvSpPr>
        <p:spPr bwMode="auto">
          <a:xfrm flipH="1" flipV="1">
            <a:off x="1905000" y="3733800"/>
            <a:ext cx="1905000" cy="1752600"/>
          </a:xfrm>
          <a:prstGeom prst="line">
            <a:avLst/>
          </a:prstGeom>
          <a:noFill/>
          <a:ln w="57150">
            <a:solidFill>
              <a:srgbClr val="66FF33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fr-FR"/>
          </a:p>
        </p:txBody>
      </p:sp>
      <p:sp>
        <p:nvSpPr>
          <p:cNvPr id="53256" name="Line 8"/>
          <p:cNvSpPr>
            <a:spLocks noChangeShapeType="1"/>
          </p:cNvSpPr>
          <p:nvPr/>
        </p:nvSpPr>
        <p:spPr bwMode="auto">
          <a:xfrm>
            <a:off x="1905000" y="3733800"/>
            <a:ext cx="3276600" cy="533400"/>
          </a:xfrm>
          <a:prstGeom prst="line">
            <a:avLst/>
          </a:prstGeom>
          <a:noFill/>
          <a:ln w="57150">
            <a:solidFill>
              <a:srgbClr val="66FF33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fr-FR"/>
          </a:p>
        </p:txBody>
      </p:sp>
      <p:sp>
        <p:nvSpPr>
          <p:cNvPr id="53257" name="Line 9"/>
          <p:cNvSpPr>
            <a:spLocks noChangeShapeType="1"/>
          </p:cNvSpPr>
          <p:nvPr/>
        </p:nvSpPr>
        <p:spPr bwMode="auto">
          <a:xfrm flipV="1">
            <a:off x="5181600" y="3276600"/>
            <a:ext cx="1524000" cy="990600"/>
          </a:xfrm>
          <a:prstGeom prst="line">
            <a:avLst/>
          </a:prstGeom>
          <a:noFill/>
          <a:ln w="28575">
            <a:solidFill>
              <a:srgbClr val="FFFF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fr-FR"/>
          </a:p>
        </p:txBody>
      </p:sp>
      <p:sp>
        <p:nvSpPr>
          <p:cNvPr id="53258" name="Line 10"/>
          <p:cNvSpPr>
            <a:spLocks noChangeShapeType="1"/>
          </p:cNvSpPr>
          <p:nvPr/>
        </p:nvSpPr>
        <p:spPr bwMode="auto">
          <a:xfrm>
            <a:off x="6705600" y="3276600"/>
            <a:ext cx="1066800" cy="1371600"/>
          </a:xfrm>
          <a:prstGeom prst="line">
            <a:avLst/>
          </a:prstGeom>
          <a:noFill/>
          <a:ln w="28575">
            <a:solidFill>
              <a:srgbClr val="FFFF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fr-FR"/>
          </a:p>
        </p:txBody>
      </p:sp>
      <p:sp>
        <p:nvSpPr>
          <p:cNvPr id="53259" name="Line 11"/>
          <p:cNvSpPr>
            <a:spLocks noChangeShapeType="1"/>
          </p:cNvSpPr>
          <p:nvPr/>
        </p:nvSpPr>
        <p:spPr bwMode="auto">
          <a:xfrm flipH="1">
            <a:off x="6324600" y="4648200"/>
            <a:ext cx="1447800" cy="1066800"/>
          </a:xfrm>
          <a:prstGeom prst="line">
            <a:avLst/>
          </a:prstGeom>
          <a:noFill/>
          <a:ln w="57150">
            <a:solidFill>
              <a:srgbClr val="66FF33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fr-FR"/>
          </a:p>
        </p:txBody>
      </p:sp>
      <p:sp>
        <p:nvSpPr>
          <p:cNvPr id="53260" name="Line 12"/>
          <p:cNvSpPr>
            <a:spLocks noChangeShapeType="1"/>
          </p:cNvSpPr>
          <p:nvPr/>
        </p:nvSpPr>
        <p:spPr bwMode="auto">
          <a:xfrm flipH="1" flipV="1">
            <a:off x="5181600" y="4267200"/>
            <a:ext cx="1143000" cy="1447800"/>
          </a:xfrm>
          <a:prstGeom prst="line">
            <a:avLst/>
          </a:prstGeom>
          <a:noFill/>
          <a:ln w="57150">
            <a:solidFill>
              <a:srgbClr val="66FF33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fr-FR"/>
          </a:p>
        </p:txBody>
      </p:sp>
      <p:sp>
        <p:nvSpPr>
          <p:cNvPr id="53261" name="Line 13"/>
          <p:cNvSpPr>
            <a:spLocks noChangeShapeType="1"/>
          </p:cNvSpPr>
          <p:nvPr/>
        </p:nvSpPr>
        <p:spPr bwMode="auto">
          <a:xfrm>
            <a:off x="3810000" y="3200400"/>
            <a:ext cx="2895600" cy="76200"/>
          </a:xfrm>
          <a:prstGeom prst="line">
            <a:avLst/>
          </a:prstGeom>
          <a:noFill/>
          <a:ln w="57150">
            <a:solidFill>
              <a:srgbClr val="66FF33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fr-FR"/>
          </a:p>
        </p:txBody>
      </p:sp>
      <p:sp>
        <p:nvSpPr>
          <p:cNvPr id="53262" name="Oval 14"/>
          <p:cNvSpPr>
            <a:spLocks noChangeArrowheads="1"/>
          </p:cNvSpPr>
          <p:nvPr/>
        </p:nvSpPr>
        <p:spPr bwMode="auto">
          <a:xfrm>
            <a:off x="1828800" y="3581400"/>
            <a:ext cx="304800" cy="304800"/>
          </a:xfrm>
          <a:prstGeom prst="ellipse">
            <a:avLst/>
          </a:prstGeom>
          <a:solidFill>
            <a:srgbClr val="FF0000"/>
          </a:solidFill>
          <a:ln w="12700">
            <a:solidFill>
              <a:srgbClr val="FF0000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fr-FR"/>
          </a:p>
        </p:txBody>
      </p:sp>
      <p:sp>
        <p:nvSpPr>
          <p:cNvPr id="53263" name="Oval 15"/>
          <p:cNvSpPr>
            <a:spLocks noChangeArrowheads="1"/>
          </p:cNvSpPr>
          <p:nvPr/>
        </p:nvSpPr>
        <p:spPr bwMode="auto">
          <a:xfrm>
            <a:off x="3657600" y="3048000"/>
            <a:ext cx="304800" cy="304800"/>
          </a:xfrm>
          <a:prstGeom prst="ellipse">
            <a:avLst/>
          </a:prstGeom>
          <a:solidFill>
            <a:srgbClr val="FF0000"/>
          </a:solidFill>
          <a:ln w="12700">
            <a:solidFill>
              <a:srgbClr val="FF0000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fr-FR"/>
          </a:p>
        </p:txBody>
      </p:sp>
      <p:sp>
        <p:nvSpPr>
          <p:cNvPr id="53264" name="Oval 16"/>
          <p:cNvSpPr>
            <a:spLocks noChangeArrowheads="1"/>
          </p:cNvSpPr>
          <p:nvPr/>
        </p:nvSpPr>
        <p:spPr bwMode="auto">
          <a:xfrm>
            <a:off x="3657600" y="5334000"/>
            <a:ext cx="304800" cy="304800"/>
          </a:xfrm>
          <a:prstGeom prst="ellipse">
            <a:avLst/>
          </a:prstGeom>
          <a:solidFill>
            <a:srgbClr val="FF0000"/>
          </a:solidFill>
          <a:ln w="12700">
            <a:solidFill>
              <a:srgbClr val="FF0000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fr-FR"/>
          </a:p>
        </p:txBody>
      </p:sp>
      <p:sp>
        <p:nvSpPr>
          <p:cNvPr id="53265" name="Oval 17"/>
          <p:cNvSpPr>
            <a:spLocks noChangeArrowheads="1"/>
          </p:cNvSpPr>
          <p:nvPr/>
        </p:nvSpPr>
        <p:spPr bwMode="auto">
          <a:xfrm>
            <a:off x="5029200" y="4114800"/>
            <a:ext cx="304800" cy="304800"/>
          </a:xfrm>
          <a:prstGeom prst="ellipse">
            <a:avLst/>
          </a:prstGeom>
          <a:solidFill>
            <a:srgbClr val="FF0000"/>
          </a:solidFill>
          <a:ln w="12700">
            <a:solidFill>
              <a:srgbClr val="FF0000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fr-FR"/>
          </a:p>
        </p:txBody>
      </p:sp>
      <p:sp>
        <p:nvSpPr>
          <p:cNvPr id="53266" name="Oval 18"/>
          <p:cNvSpPr>
            <a:spLocks noChangeArrowheads="1"/>
          </p:cNvSpPr>
          <p:nvPr/>
        </p:nvSpPr>
        <p:spPr bwMode="auto">
          <a:xfrm>
            <a:off x="6172200" y="5562600"/>
            <a:ext cx="304800" cy="304800"/>
          </a:xfrm>
          <a:prstGeom prst="ellipse">
            <a:avLst/>
          </a:prstGeom>
          <a:solidFill>
            <a:srgbClr val="FF0000"/>
          </a:solidFill>
          <a:ln w="12700">
            <a:solidFill>
              <a:srgbClr val="FF0000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fr-FR"/>
          </a:p>
        </p:txBody>
      </p:sp>
      <p:sp>
        <p:nvSpPr>
          <p:cNvPr id="53267" name="Oval 19"/>
          <p:cNvSpPr>
            <a:spLocks noChangeArrowheads="1"/>
          </p:cNvSpPr>
          <p:nvPr/>
        </p:nvSpPr>
        <p:spPr bwMode="auto">
          <a:xfrm>
            <a:off x="7543800" y="4495800"/>
            <a:ext cx="304800" cy="304800"/>
          </a:xfrm>
          <a:prstGeom prst="ellipse">
            <a:avLst/>
          </a:prstGeom>
          <a:solidFill>
            <a:schemeClr val="tx2"/>
          </a:solidFill>
          <a:ln w="12700">
            <a:solidFill>
              <a:schemeClr val="tx2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fr-FR"/>
          </a:p>
        </p:txBody>
      </p:sp>
      <p:sp>
        <p:nvSpPr>
          <p:cNvPr id="53268" name="Oval 20"/>
          <p:cNvSpPr>
            <a:spLocks noChangeArrowheads="1"/>
          </p:cNvSpPr>
          <p:nvPr/>
        </p:nvSpPr>
        <p:spPr bwMode="auto">
          <a:xfrm>
            <a:off x="6553200" y="3124200"/>
            <a:ext cx="304800" cy="304800"/>
          </a:xfrm>
          <a:prstGeom prst="ellipse">
            <a:avLst/>
          </a:prstGeom>
          <a:solidFill>
            <a:srgbClr val="FF0000"/>
          </a:solidFill>
          <a:ln w="12700">
            <a:solidFill>
              <a:srgbClr val="FF0000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fr-FR"/>
          </a:p>
        </p:txBody>
      </p:sp>
      <p:sp>
        <p:nvSpPr>
          <p:cNvPr id="53269" name="Text Box 21"/>
          <p:cNvSpPr txBox="1">
            <a:spLocks noChangeArrowheads="1"/>
          </p:cNvSpPr>
          <p:nvPr/>
        </p:nvSpPr>
        <p:spPr bwMode="auto">
          <a:xfrm>
            <a:off x="1431925" y="3392488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fr-FR" altLang="fr-FR" b="1">
                <a:latin typeface="Arial" panose="020B0604020202020204" pitchFamily="34" charset="0"/>
              </a:rPr>
              <a:t>A</a:t>
            </a:r>
          </a:p>
        </p:txBody>
      </p:sp>
      <p:sp>
        <p:nvSpPr>
          <p:cNvPr id="53270" name="Text Box 22"/>
          <p:cNvSpPr txBox="1">
            <a:spLocks noChangeArrowheads="1"/>
          </p:cNvSpPr>
          <p:nvPr/>
        </p:nvSpPr>
        <p:spPr bwMode="auto">
          <a:xfrm>
            <a:off x="5486400" y="4114800"/>
            <a:ext cx="3698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fr-FR" altLang="fr-FR" b="1">
                <a:latin typeface="Arial" panose="020B0604020202020204" pitchFamily="34" charset="0"/>
              </a:rPr>
              <a:t>F</a:t>
            </a:r>
          </a:p>
        </p:txBody>
      </p:sp>
      <p:sp>
        <p:nvSpPr>
          <p:cNvPr id="53271" name="Text Box 23"/>
          <p:cNvSpPr txBox="1">
            <a:spLocks noChangeArrowheads="1"/>
          </p:cNvSpPr>
          <p:nvPr/>
        </p:nvSpPr>
        <p:spPr bwMode="auto">
          <a:xfrm>
            <a:off x="6781800" y="5486400"/>
            <a:ext cx="3873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fr-FR" altLang="fr-FR" b="1">
                <a:latin typeface="Arial" panose="020B0604020202020204" pitchFamily="34" charset="0"/>
              </a:rPr>
              <a:t>E</a:t>
            </a:r>
          </a:p>
        </p:txBody>
      </p:sp>
      <p:sp>
        <p:nvSpPr>
          <p:cNvPr id="53272" name="Text Box 24"/>
          <p:cNvSpPr txBox="1">
            <a:spLocks noChangeArrowheads="1"/>
          </p:cNvSpPr>
          <p:nvPr/>
        </p:nvSpPr>
        <p:spPr bwMode="auto">
          <a:xfrm>
            <a:off x="7924800" y="4114800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fr-FR" altLang="fr-FR" b="1">
                <a:latin typeface="Arial" panose="020B0604020202020204" pitchFamily="34" charset="0"/>
              </a:rPr>
              <a:t>D</a:t>
            </a:r>
          </a:p>
        </p:txBody>
      </p:sp>
      <p:sp>
        <p:nvSpPr>
          <p:cNvPr id="53273" name="Text Box 25"/>
          <p:cNvSpPr txBox="1">
            <a:spLocks noChangeArrowheads="1"/>
          </p:cNvSpPr>
          <p:nvPr/>
        </p:nvSpPr>
        <p:spPr bwMode="auto">
          <a:xfrm>
            <a:off x="6934200" y="2819400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fr-FR" altLang="fr-FR" b="1">
                <a:latin typeface="Arial" panose="020B0604020202020204" pitchFamily="34" charset="0"/>
              </a:rPr>
              <a:t>C</a:t>
            </a:r>
          </a:p>
        </p:txBody>
      </p:sp>
      <p:sp>
        <p:nvSpPr>
          <p:cNvPr id="53274" name="Text Box 26"/>
          <p:cNvSpPr txBox="1">
            <a:spLocks noChangeArrowheads="1"/>
          </p:cNvSpPr>
          <p:nvPr/>
        </p:nvSpPr>
        <p:spPr bwMode="auto">
          <a:xfrm>
            <a:off x="3962400" y="2667000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fr-FR" altLang="fr-FR" b="1">
                <a:latin typeface="Arial" panose="020B0604020202020204" pitchFamily="34" charset="0"/>
              </a:rPr>
              <a:t>B</a:t>
            </a:r>
          </a:p>
        </p:txBody>
      </p:sp>
      <p:sp>
        <p:nvSpPr>
          <p:cNvPr id="53275" name="Text Box 27"/>
          <p:cNvSpPr txBox="1">
            <a:spLocks noChangeArrowheads="1"/>
          </p:cNvSpPr>
          <p:nvPr/>
        </p:nvSpPr>
        <p:spPr bwMode="auto">
          <a:xfrm>
            <a:off x="3124200" y="5410200"/>
            <a:ext cx="4206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fr-FR" altLang="fr-FR" b="1">
                <a:latin typeface="Arial" panose="020B0604020202020204" pitchFamily="34" charset="0"/>
              </a:rPr>
              <a:t>G</a:t>
            </a:r>
          </a:p>
        </p:txBody>
      </p:sp>
      <p:sp>
        <p:nvSpPr>
          <p:cNvPr id="67612" name="Rectangle 28"/>
          <p:cNvSpPr>
            <a:spLocks noChangeArrowheads="1"/>
          </p:cNvSpPr>
          <p:nvPr/>
        </p:nvSpPr>
        <p:spPr bwMode="auto">
          <a:xfrm>
            <a:off x="5257800" y="1752600"/>
            <a:ext cx="3124200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20000"/>
              </a:spcBef>
              <a:buClr>
                <a:srgbClr val="FFFF00"/>
              </a:buClr>
              <a:buSzPct val="75000"/>
              <a:buFont typeface="Wingdings" panose="05000000000000000000" pitchFamily="2" charset="2"/>
              <a:buNone/>
              <a:defRPr/>
            </a:pPr>
            <a:r>
              <a:rPr lang="fr-FR" altLang="fr-FR" sz="3200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rPr>
              <a:t>étapes : 2</a:t>
            </a:r>
          </a:p>
        </p:txBody>
      </p:sp>
      <p:sp>
        <p:nvSpPr>
          <p:cNvPr id="53277" name="Line 32"/>
          <p:cNvSpPr>
            <a:spLocks noChangeShapeType="1"/>
          </p:cNvSpPr>
          <p:nvPr/>
        </p:nvSpPr>
        <p:spPr bwMode="auto">
          <a:xfrm>
            <a:off x="4876800" y="3048000"/>
            <a:ext cx="5334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 type="none" w="sm" len="sm"/>
            <a:tailEnd type="triangle" w="lg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fr-FR"/>
          </a:p>
        </p:txBody>
      </p:sp>
      <p:sp>
        <p:nvSpPr>
          <p:cNvPr id="53278" name="Line 33"/>
          <p:cNvSpPr>
            <a:spLocks noChangeShapeType="1"/>
          </p:cNvSpPr>
          <p:nvPr/>
        </p:nvSpPr>
        <p:spPr bwMode="auto">
          <a:xfrm>
            <a:off x="5334000" y="4724400"/>
            <a:ext cx="304800" cy="3810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 type="none" w="sm" len="sm"/>
            <a:tailEnd type="triangle" w="lg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1" name="Rectangle 3"/>
          <p:cNvSpPr>
            <a:spLocks noGrp="1" noChangeArrowheads="1"/>
          </p:cNvSpPr>
          <p:nvPr>
            <p:ph idx="1"/>
          </p:nvPr>
        </p:nvSpPr>
        <p:spPr>
          <a:xfrm>
            <a:off x="1371600" y="1752600"/>
            <a:ext cx="3124200" cy="609600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fr-FR" altLang="fr-FR" smtClean="0"/>
              <a:t>messages : 6</a:t>
            </a:r>
          </a:p>
        </p:txBody>
      </p:sp>
      <p:sp>
        <p:nvSpPr>
          <p:cNvPr id="54274" name="Rectangle 2"/>
          <p:cNvSpPr>
            <a:spLocks noGrp="1" noChangeArrowheads="1"/>
          </p:cNvSpPr>
          <p:nvPr>
            <p:ph type="title"/>
          </p:nvPr>
        </p:nvSpPr>
        <p:spPr>
          <a:xfrm>
            <a:off x="1066800" y="304800"/>
            <a:ext cx="2438400" cy="1143000"/>
          </a:xfrm>
        </p:spPr>
        <p:txBody>
          <a:bodyPr/>
          <a:lstStyle/>
          <a:p>
            <a:pPr eaLnBrk="1" hangingPunct="1"/>
            <a:r>
              <a:rPr lang="fr-FR" altLang="fr-FR" b="1" smtClean="0"/>
              <a:t>Exemple...</a:t>
            </a:r>
          </a:p>
        </p:txBody>
      </p:sp>
      <p:sp>
        <p:nvSpPr>
          <p:cNvPr id="54276" name="Line 4"/>
          <p:cNvSpPr>
            <a:spLocks noChangeShapeType="1"/>
          </p:cNvSpPr>
          <p:nvPr/>
        </p:nvSpPr>
        <p:spPr bwMode="auto">
          <a:xfrm flipV="1">
            <a:off x="1905000" y="3200400"/>
            <a:ext cx="1905000" cy="533400"/>
          </a:xfrm>
          <a:prstGeom prst="line">
            <a:avLst/>
          </a:prstGeom>
          <a:noFill/>
          <a:ln w="57150">
            <a:solidFill>
              <a:srgbClr val="66FF33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fr-FR"/>
          </a:p>
        </p:txBody>
      </p:sp>
      <p:sp>
        <p:nvSpPr>
          <p:cNvPr id="54277" name="Line 5"/>
          <p:cNvSpPr>
            <a:spLocks noChangeShapeType="1"/>
          </p:cNvSpPr>
          <p:nvPr/>
        </p:nvSpPr>
        <p:spPr bwMode="auto">
          <a:xfrm>
            <a:off x="3810000" y="3200400"/>
            <a:ext cx="1371600" cy="990600"/>
          </a:xfrm>
          <a:prstGeom prst="line">
            <a:avLst/>
          </a:prstGeom>
          <a:noFill/>
          <a:ln w="28575">
            <a:solidFill>
              <a:srgbClr val="FFFF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fr-FR"/>
          </a:p>
        </p:txBody>
      </p:sp>
      <p:sp>
        <p:nvSpPr>
          <p:cNvPr id="54278" name="Line 6"/>
          <p:cNvSpPr>
            <a:spLocks noChangeShapeType="1"/>
          </p:cNvSpPr>
          <p:nvPr/>
        </p:nvSpPr>
        <p:spPr bwMode="auto">
          <a:xfrm flipH="1">
            <a:off x="3810000" y="4267200"/>
            <a:ext cx="1371600" cy="1219200"/>
          </a:xfrm>
          <a:prstGeom prst="line">
            <a:avLst/>
          </a:prstGeom>
          <a:noFill/>
          <a:ln w="28575">
            <a:solidFill>
              <a:srgbClr val="FFFF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fr-FR"/>
          </a:p>
        </p:txBody>
      </p:sp>
      <p:sp>
        <p:nvSpPr>
          <p:cNvPr id="54279" name="Line 7"/>
          <p:cNvSpPr>
            <a:spLocks noChangeShapeType="1"/>
          </p:cNvSpPr>
          <p:nvPr/>
        </p:nvSpPr>
        <p:spPr bwMode="auto">
          <a:xfrm flipH="1" flipV="1">
            <a:off x="1905000" y="3733800"/>
            <a:ext cx="1905000" cy="1752600"/>
          </a:xfrm>
          <a:prstGeom prst="line">
            <a:avLst/>
          </a:prstGeom>
          <a:noFill/>
          <a:ln w="57150">
            <a:solidFill>
              <a:srgbClr val="66FF33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fr-FR"/>
          </a:p>
        </p:txBody>
      </p:sp>
      <p:sp>
        <p:nvSpPr>
          <p:cNvPr id="54280" name="Line 8"/>
          <p:cNvSpPr>
            <a:spLocks noChangeShapeType="1"/>
          </p:cNvSpPr>
          <p:nvPr/>
        </p:nvSpPr>
        <p:spPr bwMode="auto">
          <a:xfrm>
            <a:off x="1905000" y="3733800"/>
            <a:ext cx="3276600" cy="533400"/>
          </a:xfrm>
          <a:prstGeom prst="line">
            <a:avLst/>
          </a:prstGeom>
          <a:noFill/>
          <a:ln w="57150">
            <a:solidFill>
              <a:srgbClr val="66FF33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fr-FR"/>
          </a:p>
        </p:txBody>
      </p:sp>
      <p:sp>
        <p:nvSpPr>
          <p:cNvPr id="54281" name="Line 9"/>
          <p:cNvSpPr>
            <a:spLocks noChangeShapeType="1"/>
          </p:cNvSpPr>
          <p:nvPr/>
        </p:nvSpPr>
        <p:spPr bwMode="auto">
          <a:xfrm flipV="1">
            <a:off x="5181600" y="3276600"/>
            <a:ext cx="1524000" cy="990600"/>
          </a:xfrm>
          <a:prstGeom prst="line">
            <a:avLst/>
          </a:prstGeom>
          <a:noFill/>
          <a:ln w="28575">
            <a:solidFill>
              <a:srgbClr val="FFFF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fr-FR"/>
          </a:p>
        </p:txBody>
      </p:sp>
      <p:sp>
        <p:nvSpPr>
          <p:cNvPr id="54282" name="Line 10"/>
          <p:cNvSpPr>
            <a:spLocks noChangeShapeType="1"/>
          </p:cNvSpPr>
          <p:nvPr/>
        </p:nvSpPr>
        <p:spPr bwMode="auto">
          <a:xfrm>
            <a:off x="6705600" y="3276600"/>
            <a:ext cx="1066800" cy="1371600"/>
          </a:xfrm>
          <a:prstGeom prst="line">
            <a:avLst/>
          </a:prstGeom>
          <a:noFill/>
          <a:ln w="28575">
            <a:solidFill>
              <a:srgbClr val="FFFF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fr-FR"/>
          </a:p>
        </p:txBody>
      </p:sp>
      <p:sp>
        <p:nvSpPr>
          <p:cNvPr id="54283" name="Line 11"/>
          <p:cNvSpPr>
            <a:spLocks noChangeShapeType="1"/>
          </p:cNvSpPr>
          <p:nvPr/>
        </p:nvSpPr>
        <p:spPr bwMode="auto">
          <a:xfrm flipH="1">
            <a:off x="6324600" y="4648200"/>
            <a:ext cx="1447800" cy="1066800"/>
          </a:xfrm>
          <a:prstGeom prst="line">
            <a:avLst/>
          </a:prstGeom>
          <a:noFill/>
          <a:ln w="57150">
            <a:solidFill>
              <a:srgbClr val="66FF33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fr-FR"/>
          </a:p>
        </p:txBody>
      </p:sp>
      <p:sp>
        <p:nvSpPr>
          <p:cNvPr id="54284" name="Line 12"/>
          <p:cNvSpPr>
            <a:spLocks noChangeShapeType="1"/>
          </p:cNvSpPr>
          <p:nvPr/>
        </p:nvSpPr>
        <p:spPr bwMode="auto">
          <a:xfrm flipH="1" flipV="1">
            <a:off x="5181600" y="4267200"/>
            <a:ext cx="1143000" cy="1447800"/>
          </a:xfrm>
          <a:prstGeom prst="line">
            <a:avLst/>
          </a:prstGeom>
          <a:noFill/>
          <a:ln w="57150">
            <a:solidFill>
              <a:srgbClr val="66FF33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fr-FR"/>
          </a:p>
        </p:txBody>
      </p:sp>
      <p:sp>
        <p:nvSpPr>
          <p:cNvPr id="54285" name="Line 13"/>
          <p:cNvSpPr>
            <a:spLocks noChangeShapeType="1"/>
          </p:cNvSpPr>
          <p:nvPr/>
        </p:nvSpPr>
        <p:spPr bwMode="auto">
          <a:xfrm>
            <a:off x="3810000" y="3200400"/>
            <a:ext cx="2895600" cy="76200"/>
          </a:xfrm>
          <a:prstGeom prst="line">
            <a:avLst/>
          </a:prstGeom>
          <a:noFill/>
          <a:ln w="57150">
            <a:solidFill>
              <a:srgbClr val="66FF33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fr-FR"/>
          </a:p>
        </p:txBody>
      </p:sp>
      <p:sp>
        <p:nvSpPr>
          <p:cNvPr id="54286" name="Oval 14"/>
          <p:cNvSpPr>
            <a:spLocks noChangeArrowheads="1"/>
          </p:cNvSpPr>
          <p:nvPr/>
        </p:nvSpPr>
        <p:spPr bwMode="auto">
          <a:xfrm>
            <a:off x="1828800" y="3581400"/>
            <a:ext cx="304800" cy="304800"/>
          </a:xfrm>
          <a:prstGeom prst="ellipse">
            <a:avLst/>
          </a:prstGeom>
          <a:solidFill>
            <a:srgbClr val="FF0000"/>
          </a:solidFill>
          <a:ln w="12700">
            <a:solidFill>
              <a:srgbClr val="FF0000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fr-FR"/>
          </a:p>
        </p:txBody>
      </p:sp>
      <p:sp>
        <p:nvSpPr>
          <p:cNvPr id="54287" name="Oval 15"/>
          <p:cNvSpPr>
            <a:spLocks noChangeArrowheads="1"/>
          </p:cNvSpPr>
          <p:nvPr/>
        </p:nvSpPr>
        <p:spPr bwMode="auto">
          <a:xfrm>
            <a:off x="3657600" y="3048000"/>
            <a:ext cx="304800" cy="304800"/>
          </a:xfrm>
          <a:prstGeom prst="ellipse">
            <a:avLst/>
          </a:prstGeom>
          <a:solidFill>
            <a:srgbClr val="FF0000"/>
          </a:solidFill>
          <a:ln w="12700">
            <a:solidFill>
              <a:srgbClr val="FF0000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fr-FR"/>
          </a:p>
        </p:txBody>
      </p:sp>
      <p:sp>
        <p:nvSpPr>
          <p:cNvPr id="54288" name="Oval 16"/>
          <p:cNvSpPr>
            <a:spLocks noChangeArrowheads="1"/>
          </p:cNvSpPr>
          <p:nvPr/>
        </p:nvSpPr>
        <p:spPr bwMode="auto">
          <a:xfrm>
            <a:off x="3657600" y="5334000"/>
            <a:ext cx="304800" cy="304800"/>
          </a:xfrm>
          <a:prstGeom prst="ellipse">
            <a:avLst/>
          </a:prstGeom>
          <a:solidFill>
            <a:srgbClr val="FF0000"/>
          </a:solidFill>
          <a:ln w="12700">
            <a:solidFill>
              <a:srgbClr val="FF0000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fr-FR"/>
          </a:p>
        </p:txBody>
      </p:sp>
      <p:sp>
        <p:nvSpPr>
          <p:cNvPr id="54289" name="Oval 17"/>
          <p:cNvSpPr>
            <a:spLocks noChangeArrowheads="1"/>
          </p:cNvSpPr>
          <p:nvPr/>
        </p:nvSpPr>
        <p:spPr bwMode="auto">
          <a:xfrm>
            <a:off x="5029200" y="4114800"/>
            <a:ext cx="304800" cy="304800"/>
          </a:xfrm>
          <a:prstGeom prst="ellipse">
            <a:avLst/>
          </a:prstGeom>
          <a:solidFill>
            <a:srgbClr val="FF0000"/>
          </a:solidFill>
          <a:ln w="12700">
            <a:solidFill>
              <a:srgbClr val="FF0000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fr-FR"/>
          </a:p>
        </p:txBody>
      </p:sp>
      <p:sp>
        <p:nvSpPr>
          <p:cNvPr id="54290" name="Oval 18"/>
          <p:cNvSpPr>
            <a:spLocks noChangeArrowheads="1"/>
          </p:cNvSpPr>
          <p:nvPr/>
        </p:nvSpPr>
        <p:spPr bwMode="auto">
          <a:xfrm>
            <a:off x="6172200" y="5562600"/>
            <a:ext cx="304800" cy="304800"/>
          </a:xfrm>
          <a:prstGeom prst="ellipse">
            <a:avLst/>
          </a:prstGeom>
          <a:solidFill>
            <a:srgbClr val="FF0000"/>
          </a:solidFill>
          <a:ln w="12700">
            <a:solidFill>
              <a:srgbClr val="FF0000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fr-FR"/>
          </a:p>
        </p:txBody>
      </p:sp>
      <p:sp>
        <p:nvSpPr>
          <p:cNvPr id="54291" name="Oval 19"/>
          <p:cNvSpPr>
            <a:spLocks noChangeArrowheads="1"/>
          </p:cNvSpPr>
          <p:nvPr/>
        </p:nvSpPr>
        <p:spPr bwMode="auto">
          <a:xfrm>
            <a:off x="7543800" y="4495800"/>
            <a:ext cx="304800" cy="304800"/>
          </a:xfrm>
          <a:prstGeom prst="ellipse">
            <a:avLst/>
          </a:prstGeom>
          <a:solidFill>
            <a:srgbClr val="FF0000"/>
          </a:solidFill>
          <a:ln w="12700">
            <a:solidFill>
              <a:srgbClr val="FF0000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fr-FR"/>
          </a:p>
        </p:txBody>
      </p:sp>
      <p:sp>
        <p:nvSpPr>
          <p:cNvPr id="54292" name="Oval 20"/>
          <p:cNvSpPr>
            <a:spLocks noChangeArrowheads="1"/>
          </p:cNvSpPr>
          <p:nvPr/>
        </p:nvSpPr>
        <p:spPr bwMode="auto">
          <a:xfrm>
            <a:off x="6553200" y="3124200"/>
            <a:ext cx="304800" cy="304800"/>
          </a:xfrm>
          <a:prstGeom prst="ellipse">
            <a:avLst/>
          </a:prstGeom>
          <a:solidFill>
            <a:srgbClr val="FF0000"/>
          </a:solidFill>
          <a:ln w="12700">
            <a:solidFill>
              <a:srgbClr val="FF0000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fr-FR"/>
          </a:p>
        </p:txBody>
      </p:sp>
      <p:sp>
        <p:nvSpPr>
          <p:cNvPr id="54293" name="Text Box 21"/>
          <p:cNvSpPr txBox="1">
            <a:spLocks noChangeArrowheads="1"/>
          </p:cNvSpPr>
          <p:nvPr/>
        </p:nvSpPr>
        <p:spPr bwMode="auto">
          <a:xfrm>
            <a:off x="1431925" y="3392488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fr-FR" altLang="fr-FR" b="1">
                <a:latin typeface="Arial" panose="020B0604020202020204" pitchFamily="34" charset="0"/>
              </a:rPr>
              <a:t>A</a:t>
            </a:r>
          </a:p>
        </p:txBody>
      </p:sp>
      <p:sp>
        <p:nvSpPr>
          <p:cNvPr id="54294" name="Text Box 22"/>
          <p:cNvSpPr txBox="1">
            <a:spLocks noChangeArrowheads="1"/>
          </p:cNvSpPr>
          <p:nvPr/>
        </p:nvSpPr>
        <p:spPr bwMode="auto">
          <a:xfrm>
            <a:off x="5486400" y="4114800"/>
            <a:ext cx="3698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fr-FR" altLang="fr-FR" b="1">
                <a:latin typeface="Arial" panose="020B0604020202020204" pitchFamily="34" charset="0"/>
              </a:rPr>
              <a:t>F</a:t>
            </a:r>
          </a:p>
        </p:txBody>
      </p:sp>
      <p:sp>
        <p:nvSpPr>
          <p:cNvPr id="54295" name="Text Box 23"/>
          <p:cNvSpPr txBox="1">
            <a:spLocks noChangeArrowheads="1"/>
          </p:cNvSpPr>
          <p:nvPr/>
        </p:nvSpPr>
        <p:spPr bwMode="auto">
          <a:xfrm>
            <a:off x="6781800" y="5486400"/>
            <a:ext cx="3873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fr-FR" altLang="fr-FR" b="1">
                <a:latin typeface="Arial" panose="020B0604020202020204" pitchFamily="34" charset="0"/>
              </a:rPr>
              <a:t>E</a:t>
            </a:r>
          </a:p>
        </p:txBody>
      </p:sp>
      <p:sp>
        <p:nvSpPr>
          <p:cNvPr id="54296" name="Text Box 24"/>
          <p:cNvSpPr txBox="1">
            <a:spLocks noChangeArrowheads="1"/>
          </p:cNvSpPr>
          <p:nvPr/>
        </p:nvSpPr>
        <p:spPr bwMode="auto">
          <a:xfrm>
            <a:off x="7924800" y="4114800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fr-FR" altLang="fr-FR" b="1">
                <a:latin typeface="Arial" panose="020B0604020202020204" pitchFamily="34" charset="0"/>
              </a:rPr>
              <a:t>D</a:t>
            </a:r>
          </a:p>
        </p:txBody>
      </p:sp>
      <p:sp>
        <p:nvSpPr>
          <p:cNvPr id="54297" name="Text Box 25"/>
          <p:cNvSpPr txBox="1">
            <a:spLocks noChangeArrowheads="1"/>
          </p:cNvSpPr>
          <p:nvPr/>
        </p:nvSpPr>
        <p:spPr bwMode="auto">
          <a:xfrm>
            <a:off x="6934200" y="2819400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fr-FR" altLang="fr-FR" b="1">
                <a:latin typeface="Arial" panose="020B0604020202020204" pitchFamily="34" charset="0"/>
              </a:rPr>
              <a:t>C</a:t>
            </a:r>
          </a:p>
        </p:txBody>
      </p:sp>
      <p:sp>
        <p:nvSpPr>
          <p:cNvPr id="54298" name="Text Box 26"/>
          <p:cNvSpPr txBox="1">
            <a:spLocks noChangeArrowheads="1"/>
          </p:cNvSpPr>
          <p:nvPr/>
        </p:nvSpPr>
        <p:spPr bwMode="auto">
          <a:xfrm>
            <a:off x="3962400" y="2667000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fr-FR" altLang="fr-FR" b="1">
                <a:latin typeface="Arial" panose="020B0604020202020204" pitchFamily="34" charset="0"/>
              </a:rPr>
              <a:t>B</a:t>
            </a:r>
          </a:p>
        </p:txBody>
      </p:sp>
      <p:sp>
        <p:nvSpPr>
          <p:cNvPr id="54299" name="Text Box 27"/>
          <p:cNvSpPr txBox="1">
            <a:spLocks noChangeArrowheads="1"/>
          </p:cNvSpPr>
          <p:nvPr/>
        </p:nvSpPr>
        <p:spPr bwMode="auto">
          <a:xfrm>
            <a:off x="3124200" y="5410200"/>
            <a:ext cx="4206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fr-FR" altLang="fr-FR" b="1">
                <a:latin typeface="Arial" panose="020B0604020202020204" pitchFamily="34" charset="0"/>
              </a:rPr>
              <a:t>G</a:t>
            </a:r>
          </a:p>
        </p:txBody>
      </p:sp>
      <p:sp>
        <p:nvSpPr>
          <p:cNvPr id="68636" name="Rectangle 28"/>
          <p:cNvSpPr>
            <a:spLocks noChangeArrowheads="1"/>
          </p:cNvSpPr>
          <p:nvPr/>
        </p:nvSpPr>
        <p:spPr bwMode="auto">
          <a:xfrm>
            <a:off x="5257800" y="1752600"/>
            <a:ext cx="3124200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20000"/>
              </a:spcBef>
              <a:buClr>
                <a:srgbClr val="FFFF00"/>
              </a:buClr>
              <a:buSzPct val="75000"/>
              <a:buFont typeface="Wingdings" panose="05000000000000000000" pitchFamily="2" charset="2"/>
              <a:buNone/>
              <a:defRPr/>
            </a:pPr>
            <a:r>
              <a:rPr lang="fr-FR" altLang="fr-FR" sz="3200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rPr>
              <a:t>étapes : 3</a:t>
            </a:r>
          </a:p>
        </p:txBody>
      </p:sp>
      <p:sp>
        <p:nvSpPr>
          <p:cNvPr id="54301" name="Line 31"/>
          <p:cNvSpPr>
            <a:spLocks noChangeShapeType="1"/>
          </p:cNvSpPr>
          <p:nvPr/>
        </p:nvSpPr>
        <p:spPr bwMode="auto">
          <a:xfrm flipV="1">
            <a:off x="6629400" y="5029200"/>
            <a:ext cx="381000" cy="3048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 type="none" w="sm" len="sm"/>
            <a:tailEnd type="triangle" w="lg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fr-FR"/>
          </a:p>
        </p:txBody>
      </p:sp>
      <p:grpSp>
        <p:nvGrpSpPr>
          <p:cNvPr id="68645" name="Group 37"/>
          <p:cNvGrpSpPr>
            <a:grpSpLocks/>
          </p:cNvGrpSpPr>
          <p:nvPr/>
        </p:nvGrpSpPr>
        <p:grpSpPr bwMode="auto">
          <a:xfrm>
            <a:off x="3505200" y="228600"/>
            <a:ext cx="3048000" cy="1600200"/>
            <a:chOff x="2208" y="144"/>
            <a:chExt cx="1920" cy="1008"/>
          </a:xfrm>
        </p:grpSpPr>
        <p:sp>
          <p:nvSpPr>
            <p:cNvPr id="68640" name="Rectangle 32"/>
            <p:cNvSpPr>
              <a:spLocks noChangeArrowheads="1"/>
            </p:cNvSpPr>
            <p:nvPr/>
          </p:nvSpPr>
          <p:spPr bwMode="auto">
            <a:xfrm>
              <a:off x="2208" y="144"/>
              <a:ext cx="1920" cy="52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 marL="342900" indent="-3429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20000"/>
                </a:spcBef>
                <a:buClr>
                  <a:srgbClr val="FFFF00"/>
                </a:buClr>
                <a:buSzPct val="75000"/>
                <a:buFont typeface="Wingdings" panose="05000000000000000000" pitchFamily="2" charset="2"/>
                <a:buNone/>
                <a:defRPr/>
              </a:pPr>
              <a:r>
                <a:rPr lang="fr-FR" altLang="fr-FR" i="1" smtClean="0"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panose="020B0604020202020204" pitchFamily="34" charset="0"/>
                </a:rPr>
                <a:t>optimal (6 sommets à informer)</a:t>
              </a:r>
            </a:p>
          </p:txBody>
        </p:sp>
        <p:sp>
          <p:nvSpPr>
            <p:cNvPr id="54308" name="Line 34"/>
            <p:cNvSpPr>
              <a:spLocks noChangeShapeType="1"/>
            </p:cNvSpPr>
            <p:nvPr/>
          </p:nvSpPr>
          <p:spPr bwMode="auto">
            <a:xfrm flipH="1">
              <a:off x="2496" y="672"/>
              <a:ext cx="336" cy="48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none" w="sm" len="sm"/>
              <a:tailEnd type="triangle" w="lg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fr-FR"/>
            </a:p>
          </p:txBody>
        </p:sp>
      </p:grpSp>
      <p:grpSp>
        <p:nvGrpSpPr>
          <p:cNvPr id="68646" name="Group 38"/>
          <p:cNvGrpSpPr>
            <a:grpSpLocks/>
          </p:cNvGrpSpPr>
          <p:nvPr/>
        </p:nvGrpSpPr>
        <p:grpSpPr bwMode="auto">
          <a:xfrm>
            <a:off x="6934200" y="685800"/>
            <a:ext cx="1905000" cy="1295400"/>
            <a:chOff x="4368" y="432"/>
            <a:chExt cx="1200" cy="816"/>
          </a:xfrm>
        </p:grpSpPr>
        <p:sp>
          <p:nvSpPr>
            <p:cNvPr id="68641" name="Rectangle 33"/>
            <p:cNvSpPr>
              <a:spLocks noChangeArrowheads="1"/>
            </p:cNvSpPr>
            <p:nvPr/>
          </p:nvSpPr>
          <p:spPr bwMode="auto">
            <a:xfrm>
              <a:off x="4368" y="432"/>
              <a:ext cx="1200" cy="52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 marL="342900" indent="-3429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20000"/>
                </a:spcBef>
                <a:buClr>
                  <a:srgbClr val="FFFF00"/>
                </a:buClr>
                <a:buSzPct val="75000"/>
                <a:buFont typeface="Wingdings" panose="05000000000000000000" pitchFamily="2" charset="2"/>
                <a:buNone/>
                <a:defRPr/>
              </a:pPr>
              <a:r>
                <a:rPr lang="fr-FR" altLang="fr-FR" i="1" smtClean="0"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panose="020B0604020202020204" pitchFamily="34" charset="0"/>
                </a:rPr>
                <a:t>profondeur de l’arbre</a:t>
              </a:r>
            </a:p>
          </p:txBody>
        </p:sp>
        <p:sp>
          <p:nvSpPr>
            <p:cNvPr id="54306" name="Line 35"/>
            <p:cNvSpPr>
              <a:spLocks noChangeShapeType="1"/>
            </p:cNvSpPr>
            <p:nvPr/>
          </p:nvSpPr>
          <p:spPr bwMode="auto">
            <a:xfrm flipH="1">
              <a:off x="4656" y="960"/>
              <a:ext cx="576" cy="28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none" w="sm" len="sm"/>
              <a:tailEnd type="triangle" w="lg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fr-FR"/>
            </a:p>
          </p:txBody>
        </p:sp>
      </p:grpSp>
      <p:sp>
        <p:nvSpPr>
          <p:cNvPr id="68644" name="Rectangle 36"/>
          <p:cNvSpPr>
            <a:spLocks noChangeArrowheads="1"/>
          </p:cNvSpPr>
          <p:nvPr/>
        </p:nvSpPr>
        <p:spPr bwMode="auto">
          <a:xfrm>
            <a:off x="457200" y="4495800"/>
            <a:ext cx="3124200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20000"/>
              </a:spcBef>
              <a:buClr>
                <a:srgbClr val="FFFF00"/>
              </a:buClr>
              <a:buSzPct val="75000"/>
              <a:buFont typeface="Wingdings" panose="05000000000000000000" pitchFamily="2" charset="2"/>
              <a:buNone/>
              <a:defRPr/>
            </a:pPr>
            <a:r>
              <a:rPr lang="fr-FR" altLang="fr-FR" b="1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rPr>
              <a:t>Algorithme 1 :</a:t>
            </a:r>
          </a:p>
          <a:p>
            <a:pPr eaLnBrk="1" hangingPunct="1">
              <a:spcBef>
                <a:spcPct val="20000"/>
              </a:spcBef>
              <a:buClr>
                <a:srgbClr val="FFFF00"/>
              </a:buClr>
              <a:buSzPct val="75000"/>
              <a:buFont typeface="Wingdings" panose="05000000000000000000" pitchFamily="2" charset="2"/>
              <a:buChar char="l"/>
              <a:defRPr/>
            </a:pPr>
            <a:r>
              <a:rPr lang="fr-FR" altLang="fr-FR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rPr>
              <a:t>14 messages</a:t>
            </a:r>
          </a:p>
          <a:p>
            <a:pPr eaLnBrk="1" hangingPunct="1">
              <a:spcBef>
                <a:spcPct val="20000"/>
              </a:spcBef>
              <a:buClr>
                <a:srgbClr val="FFFF00"/>
              </a:buClr>
              <a:buSzPct val="75000"/>
              <a:buFont typeface="Wingdings" panose="05000000000000000000" pitchFamily="2" charset="2"/>
              <a:buChar char="l"/>
              <a:defRPr/>
            </a:pPr>
            <a:r>
              <a:rPr lang="fr-FR" altLang="fr-FR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rPr>
              <a:t>4 étapes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86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86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3" name="Rectangle 3"/>
          <p:cNvSpPr>
            <a:spLocks noGrp="1" noChangeArrowheads="1"/>
          </p:cNvSpPr>
          <p:nvPr>
            <p:ph idx="1"/>
          </p:nvPr>
        </p:nvSpPr>
        <p:spPr>
          <a:xfrm>
            <a:off x="1066800" y="1371600"/>
            <a:ext cx="7772400" cy="644525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fr-FR" altLang="fr-FR" sz="2800" smtClean="0"/>
              <a:t>A communique avec D via un chemin (route)</a:t>
            </a:r>
          </a:p>
        </p:txBody>
      </p:sp>
      <p:sp>
        <p:nvSpPr>
          <p:cNvPr id="55298" name="Rectangle 2"/>
          <p:cNvSpPr>
            <a:spLocks noGrp="1" noChangeArrowheads="1"/>
          </p:cNvSpPr>
          <p:nvPr>
            <p:ph type="title"/>
          </p:nvPr>
        </p:nvSpPr>
        <p:spPr>
          <a:xfrm>
            <a:off x="1143000" y="228600"/>
            <a:ext cx="7772400" cy="1143000"/>
          </a:xfrm>
        </p:spPr>
        <p:txBody>
          <a:bodyPr/>
          <a:lstStyle/>
          <a:p>
            <a:pPr eaLnBrk="1" hangingPunct="1"/>
            <a:r>
              <a:rPr lang="fr-FR" altLang="fr-FR" b="1" smtClean="0"/>
              <a:t>Routage dans les réseaux</a:t>
            </a:r>
          </a:p>
        </p:txBody>
      </p:sp>
      <p:sp>
        <p:nvSpPr>
          <p:cNvPr id="55300" name="Line 4"/>
          <p:cNvSpPr>
            <a:spLocks noChangeShapeType="1"/>
          </p:cNvSpPr>
          <p:nvPr/>
        </p:nvSpPr>
        <p:spPr bwMode="auto">
          <a:xfrm flipV="1">
            <a:off x="1752600" y="2438400"/>
            <a:ext cx="1905000" cy="533400"/>
          </a:xfrm>
          <a:prstGeom prst="line">
            <a:avLst/>
          </a:prstGeom>
          <a:noFill/>
          <a:ln w="28575">
            <a:solidFill>
              <a:srgbClr val="FFFF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fr-FR"/>
          </a:p>
        </p:txBody>
      </p:sp>
      <p:sp>
        <p:nvSpPr>
          <p:cNvPr id="55301" name="Line 5"/>
          <p:cNvSpPr>
            <a:spLocks noChangeShapeType="1"/>
          </p:cNvSpPr>
          <p:nvPr/>
        </p:nvSpPr>
        <p:spPr bwMode="auto">
          <a:xfrm>
            <a:off x="3657600" y="2438400"/>
            <a:ext cx="1371600" cy="990600"/>
          </a:xfrm>
          <a:prstGeom prst="line">
            <a:avLst/>
          </a:prstGeom>
          <a:noFill/>
          <a:ln w="28575">
            <a:solidFill>
              <a:srgbClr val="FFFF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fr-FR"/>
          </a:p>
        </p:txBody>
      </p:sp>
      <p:sp>
        <p:nvSpPr>
          <p:cNvPr id="55302" name="Line 6"/>
          <p:cNvSpPr>
            <a:spLocks noChangeShapeType="1"/>
          </p:cNvSpPr>
          <p:nvPr/>
        </p:nvSpPr>
        <p:spPr bwMode="auto">
          <a:xfrm flipH="1">
            <a:off x="3657600" y="3505200"/>
            <a:ext cx="1371600" cy="1219200"/>
          </a:xfrm>
          <a:prstGeom prst="line">
            <a:avLst/>
          </a:prstGeom>
          <a:noFill/>
          <a:ln w="28575">
            <a:solidFill>
              <a:srgbClr val="FFFF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fr-FR"/>
          </a:p>
        </p:txBody>
      </p:sp>
      <p:sp>
        <p:nvSpPr>
          <p:cNvPr id="55303" name="Line 7"/>
          <p:cNvSpPr>
            <a:spLocks noChangeShapeType="1"/>
          </p:cNvSpPr>
          <p:nvPr/>
        </p:nvSpPr>
        <p:spPr bwMode="auto">
          <a:xfrm flipH="1" flipV="1">
            <a:off x="1752600" y="2971800"/>
            <a:ext cx="1905000" cy="1752600"/>
          </a:xfrm>
          <a:prstGeom prst="line">
            <a:avLst/>
          </a:prstGeom>
          <a:noFill/>
          <a:ln w="28575">
            <a:solidFill>
              <a:srgbClr val="FFFF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fr-FR"/>
          </a:p>
        </p:txBody>
      </p:sp>
      <p:sp>
        <p:nvSpPr>
          <p:cNvPr id="55304" name="Line 8"/>
          <p:cNvSpPr>
            <a:spLocks noChangeShapeType="1"/>
          </p:cNvSpPr>
          <p:nvPr/>
        </p:nvSpPr>
        <p:spPr bwMode="auto">
          <a:xfrm>
            <a:off x="1752600" y="2971800"/>
            <a:ext cx="3276600" cy="533400"/>
          </a:xfrm>
          <a:prstGeom prst="line">
            <a:avLst/>
          </a:prstGeom>
          <a:noFill/>
          <a:ln w="28575">
            <a:solidFill>
              <a:srgbClr val="FFFF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fr-FR"/>
          </a:p>
        </p:txBody>
      </p:sp>
      <p:sp>
        <p:nvSpPr>
          <p:cNvPr id="55305" name="Line 9"/>
          <p:cNvSpPr>
            <a:spLocks noChangeShapeType="1"/>
          </p:cNvSpPr>
          <p:nvPr/>
        </p:nvSpPr>
        <p:spPr bwMode="auto">
          <a:xfrm flipV="1">
            <a:off x="5029200" y="2514600"/>
            <a:ext cx="1524000" cy="990600"/>
          </a:xfrm>
          <a:prstGeom prst="line">
            <a:avLst/>
          </a:prstGeom>
          <a:noFill/>
          <a:ln w="28575">
            <a:solidFill>
              <a:srgbClr val="FFFF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fr-FR"/>
          </a:p>
        </p:txBody>
      </p:sp>
      <p:sp>
        <p:nvSpPr>
          <p:cNvPr id="55306" name="Line 10"/>
          <p:cNvSpPr>
            <a:spLocks noChangeShapeType="1"/>
          </p:cNvSpPr>
          <p:nvPr/>
        </p:nvSpPr>
        <p:spPr bwMode="auto">
          <a:xfrm>
            <a:off x="6553200" y="2514600"/>
            <a:ext cx="1066800" cy="1371600"/>
          </a:xfrm>
          <a:prstGeom prst="line">
            <a:avLst/>
          </a:prstGeom>
          <a:noFill/>
          <a:ln w="28575">
            <a:solidFill>
              <a:srgbClr val="FFFF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fr-FR"/>
          </a:p>
        </p:txBody>
      </p:sp>
      <p:sp>
        <p:nvSpPr>
          <p:cNvPr id="55307" name="Line 11"/>
          <p:cNvSpPr>
            <a:spLocks noChangeShapeType="1"/>
          </p:cNvSpPr>
          <p:nvPr/>
        </p:nvSpPr>
        <p:spPr bwMode="auto">
          <a:xfrm flipH="1">
            <a:off x="6172200" y="3886200"/>
            <a:ext cx="1447800" cy="1066800"/>
          </a:xfrm>
          <a:prstGeom prst="line">
            <a:avLst/>
          </a:prstGeom>
          <a:noFill/>
          <a:ln w="28575">
            <a:solidFill>
              <a:srgbClr val="FFFF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fr-FR"/>
          </a:p>
        </p:txBody>
      </p:sp>
      <p:sp>
        <p:nvSpPr>
          <p:cNvPr id="55308" name="Line 12"/>
          <p:cNvSpPr>
            <a:spLocks noChangeShapeType="1"/>
          </p:cNvSpPr>
          <p:nvPr/>
        </p:nvSpPr>
        <p:spPr bwMode="auto">
          <a:xfrm flipH="1" flipV="1">
            <a:off x="5029200" y="3505200"/>
            <a:ext cx="1143000" cy="1447800"/>
          </a:xfrm>
          <a:prstGeom prst="line">
            <a:avLst/>
          </a:prstGeom>
          <a:noFill/>
          <a:ln w="28575">
            <a:solidFill>
              <a:srgbClr val="FFFF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fr-FR"/>
          </a:p>
        </p:txBody>
      </p:sp>
      <p:sp>
        <p:nvSpPr>
          <p:cNvPr id="55309" name="Line 13"/>
          <p:cNvSpPr>
            <a:spLocks noChangeShapeType="1"/>
          </p:cNvSpPr>
          <p:nvPr/>
        </p:nvSpPr>
        <p:spPr bwMode="auto">
          <a:xfrm>
            <a:off x="3657600" y="2438400"/>
            <a:ext cx="2895600" cy="76200"/>
          </a:xfrm>
          <a:prstGeom prst="line">
            <a:avLst/>
          </a:prstGeom>
          <a:noFill/>
          <a:ln w="28575">
            <a:solidFill>
              <a:srgbClr val="FFFF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fr-FR"/>
          </a:p>
        </p:txBody>
      </p:sp>
      <p:sp>
        <p:nvSpPr>
          <p:cNvPr id="55310" name="Oval 15"/>
          <p:cNvSpPr>
            <a:spLocks noChangeArrowheads="1"/>
          </p:cNvSpPr>
          <p:nvPr/>
        </p:nvSpPr>
        <p:spPr bwMode="auto">
          <a:xfrm>
            <a:off x="3505200" y="2286000"/>
            <a:ext cx="304800" cy="304800"/>
          </a:xfrm>
          <a:prstGeom prst="ellipse">
            <a:avLst/>
          </a:prstGeom>
          <a:solidFill>
            <a:schemeClr val="tx2"/>
          </a:solidFill>
          <a:ln w="12700">
            <a:solidFill>
              <a:schemeClr val="tx2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fr-FR"/>
          </a:p>
        </p:txBody>
      </p:sp>
      <p:sp>
        <p:nvSpPr>
          <p:cNvPr id="55311" name="Oval 16"/>
          <p:cNvSpPr>
            <a:spLocks noChangeArrowheads="1"/>
          </p:cNvSpPr>
          <p:nvPr/>
        </p:nvSpPr>
        <p:spPr bwMode="auto">
          <a:xfrm>
            <a:off x="3505200" y="4572000"/>
            <a:ext cx="304800" cy="304800"/>
          </a:xfrm>
          <a:prstGeom prst="ellipse">
            <a:avLst/>
          </a:prstGeom>
          <a:solidFill>
            <a:schemeClr val="tx2"/>
          </a:solidFill>
          <a:ln w="12700">
            <a:solidFill>
              <a:schemeClr val="tx2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fr-FR"/>
          </a:p>
        </p:txBody>
      </p:sp>
      <p:sp>
        <p:nvSpPr>
          <p:cNvPr id="55312" name="Oval 17"/>
          <p:cNvSpPr>
            <a:spLocks noChangeArrowheads="1"/>
          </p:cNvSpPr>
          <p:nvPr/>
        </p:nvSpPr>
        <p:spPr bwMode="auto">
          <a:xfrm>
            <a:off x="4876800" y="3352800"/>
            <a:ext cx="304800" cy="304800"/>
          </a:xfrm>
          <a:prstGeom prst="ellipse">
            <a:avLst/>
          </a:prstGeom>
          <a:solidFill>
            <a:schemeClr val="tx2"/>
          </a:solidFill>
          <a:ln w="12700">
            <a:solidFill>
              <a:schemeClr val="tx2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fr-FR"/>
          </a:p>
        </p:txBody>
      </p:sp>
      <p:sp>
        <p:nvSpPr>
          <p:cNvPr id="55313" name="Oval 18"/>
          <p:cNvSpPr>
            <a:spLocks noChangeArrowheads="1"/>
          </p:cNvSpPr>
          <p:nvPr/>
        </p:nvSpPr>
        <p:spPr bwMode="auto">
          <a:xfrm>
            <a:off x="6019800" y="4800600"/>
            <a:ext cx="304800" cy="304800"/>
          </a:xfrm>
          <a:prstGeom prst="ellipse">
            <a:avLst/>
          </a:prstGeom>
          <a:solidFill>
            <a:schemeClr val="tx2"/>
          </a:solidFill>
          <a:ln w="12700">
            <a:solidFill>
              <a:schemeClr val="tx2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fr-FR"/>
          </a:p>
        </p:txBody>
      </p:sp>
      <p:sp>
        <p:nvSpPr>
          <p:cNvPr id="55314" name="Oval 19"/>
          <p:cNvSpPr>
            <a:spLocks noChangeArrowheads="1"/>
          </p:cNvSpPr>
          <p:nvPr/>
        </p:nvSpPr>
        <p:spPr bwMode="auto">
          <a:xfrm>
            <a:off x="7391400" y="3733800"/>
            <a:ext cx="304800" cy="304800"/>
          </a:xfrm>
          <a:prstGeom prst="ellipse">
            <a:avLst/>
          </a:prstGeom>
          <a:solidFill>
            <a:schemeClr val="tx2"/>
          </a:solidFill>
          <a:ln w="12700">
            <a:solidFill>
              <a:schemeClr val="tx2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fr-FR"/>
          </a:p>
        </p:txBody>
      </p:sp>
      <p:sp>
        <p:nvSpPr>
          <p:cNvPr id="55315" name="Oval 20"/>
          <p:cNvSpPr>
            <a:spLocks noChangeArrowheads="1"/>
          </p:cNvSpPr>
          <p:nvPr/>
        </p:nvSpPr>
        <p:spPr bwMode="auto">
          <a:xfrm>
            <a:off x="6400800" y="2362200"/>
            <a:ext cx="304800" cy="304800"/>
          </a:xfrm>
          <a:prstGeom prst="ellipse">
            <a:avLst/>
          </a:prstGeom>
          <a:solidFill>
            <a:schemeClr val="tx2"/>
          </a:solidFill>
          <a:ln w="12700">
            <a:solidFill>
              <a:schemeClr val="tx2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fr-FR"/>
          </a:p>
        </p:txBody>
      </p:sp>
      <p:sp>
        <p:nvSpPr>
          <p:cNvPr id="55316" name="Text Box 21"/>
          <p:cNvSpPr txBox="1">
            <a:spLocks noChangeArrowheads="1"/>
          </p:cNvSpPr>
          <p:nvPr/>
        </p:nvSpPr>
        <p:spPr bwMode="auto">
          <a:xfrm>
            <a:off x="1279525" y="2630488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fr-FR" altLang="fr-FR" b="1">
                <a:latin typeface="Arial" panose="020B0604020202020204" pitchFamily="34" charset="0"/>
              </a:rPr>
              <a:t>A</a:t>
            </a:r>
          </a:p>
        </p:txBody>
      </p:sp>
      <p:sp>
        <p:nvSpPr>
          <p:cNvPr id="55317" name="Text Box 22"/>
          <p:cNvSpPr txBox="1">
            <a:spLocks noChangeArrowheads="1"/>
          </p:cNvSpPr>
          <p:nvPr/>
        </p:nvSpPr>
        <p:spPr bwMode="auto">
          <a:xfrm>
            <a:off x="5334000" y="3352800"/>
            <a:ext cx="3698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fr-FR" altLang="fr-FR" b="1">
                <a:latin typeface="Arial" panose="020B0604020202020204" pitchFamily="34" charset="0"/>
              </a:rPr>
              <a:t>F</a:t>
            </a:r>
          </a:p>
        </p:txBody>
      </p:sp>
      <p:sp>
        <p:nvSpPr>
          <p:cNvPr id="55318" name="Text Box 23"/>
          <p:cNvSpPr txBox="1">
            <a:spLocks noChangeArrowheads="1"/>
          </p:cNvSpPr>
          <p:nvPr/>
        </p:nvSpPr>
        <p:spPr bwMode="auto">
          <a:xfrm>
            <a:off x="6629400" y="4724400"/>
            <a:ext cx="3873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fr-FR" altLang="fr-FR" b="1">
                <a:latin typeface="Arial" panose="020B0604020202020204" pitchFamily="34" charset="0"/>
              </a:rPr>
              <a:t>E</a:t>
            </a:r>
          </a:p>
        </p:txBody>
      </p:sp>
      <p:sp>
        <p:nvSpPr>
          <p:cNvPr id="55319" name="Text Box 24"/>
          <p:cNvSpPr txBox="1">
            <a:spLocks noChangeArrowheads="1"/>
          </p:cNvSpPr>
          <p:nvPr/>
        </p:nvSpPr>
        <p:spPr bwMode="auto">
          <a:xfrm>
            <a:off x="7772400" y="3352800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fr-FR" altLang="fr-FR" b="1">
                <a:latin typeface="Arial" panose="020B0604020202020204" pitchFamily="34" charset="0"/>
              </a:rPr>
              <a:t>D</a:t>
            </a:r>
          </a:p>
        </p:txBody>
      </p:sp>
      <p:sp>
        <p:nvSpPr>
          <p:cNvPr id="55320" name="Text Box 25"/>
          <p:cNvSpPr txBox="1">
            <a:spLocks noChangeArrowheads="1"/>
          </p:cNvSpPr>
          <p:nvPr/>
        </p:nvSpPr>
        <p:spPr bwMode="auto">
          <a:xfrm>
            <a:off x="6781800" y="2057400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fr-FR" altLang="fr-FR" b="1">
                <a:latin typeface="Arial" panose="020B0604020202020204" pitchFamily="34" charset="0"/>
              </a:rPr>
              <a:t>C</a:t>
            </a:r>
          </a:p>
        </p:txBody>
      </p:sp>
      <p:sp>
        <p:nvSpPr>
          <p:cNvPr id="55321" name="Text Box 26"/>
          <p:cNvSpPr txBox="1">
            <a:spLocks noChangeArrowheads="1"/>
          </p:cNvSpPr>
          <p:nvPr/>
        </p:nvSpPr>
        <p:spPr bwMode="auto">
          <a:xfrm>
            <a:off x="3810000" y="1905000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fr-FR" altLang="fr-FR" b="1">
                <a:latin typeface="Arial" panose="020B0604020202020204" pitchFamily="34" charset="0"/>
              </a:rPr>
              <a:t>B</a:t>
            </a:r>
          </a:p>
        </p:txBody>
      </p:sp>
      <p:sp>
        <p:nvSpPr>
          <p:cNvPr id="55322" name="Text Box 27"/>
          <p:cNvSpPr txBox="1">
            <a:spLocks noChangeArrowheads="1"/>
          </p:cNvSpPr>
          <p:nvPr/>
        </p:nvSpPr>
        <p:spPr bwMode="auto">
          <a:xfrm>
            <a:off x="2971800" y="4648200"/>
            <a:ext cx="4206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fr-FR" altLang="fr-FR" b="1">
                <a:latin typeface="Arial" panose="020B0604020202020204" pitchFamily="34" charset="0"/>
              </a:rPr>
              <a:t>G</a:t>
            </a:r>
          </a:p>
        </p:txBody>
      </p:sp>
      <p:sp>
        <p:nvSpPr>
          <p:cNvPr id="117794" name="Rectangle 34"/>
          <p:cNvSpPr>
            <a:spLocks noChangeArrowheads="1"/>
          </p:cNvSpPr>
          <p:nvPr/>
        </p:nvSpPr>
        <p:spPr bwMode="auto">
          <a:xfrm>
            <a:off x="1066800" y="5257800"/>
            <a:ext cx="7848600" cy="644525"/>
          </a:xfrm>
          <a:prstGeom prst="rect">
            <a:avLst/>
          </a:prstGeom>
          <a:noFill/>
          <a:ln w="38100">
            <a:solidFill>
              <a:srgbClr val="FFFF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20000"/>
              </a:spcBef>
              <a:buClr>
                <a:srgbClr val="FFFF00"/>
              </a:buClr>
              <a:buSzPct val="75000"/>
              <a:buFont typeface="Wingdings" panose="05000000000000000000" pitchFamily="2" charset="2"/>
              <a:buNone/>
              <a:defRPr/>
            </a:pPr>
            <a:r>
              <a:rPr lang="fr-FR" altLang="fr-FR" sz="280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rPr>
              <a:t>Un routage est un ensemble de N(N-1) routes…</a:t>
            </a:r>
          </a:p>
        </p:txBody>
      </p:sp>
      <p:sp>
        <p:nvSpPr>
          <p:cNvPr id="55324" name="Oval 28"/>
          <p:cNvSpPr>
            <a:spLocks noChangeArrowheads="1"/>
          </p:cNvSpPr>
          <p:nvPr/>
        </p:nvSpPr>
        <p:spPr bwMode="auto">
          <a:xfrm>
            <a:off x="1676400" y="2819400"/>
            <a:ext cx="304800" cy="304800"/>
          </a:xfrm>
          <a:prstGeom prst="ellipse">
            <a:avLst/>
          </a:prstGeom>
          <a:solidFill>
            <a:schemeClr val="tx2"/>
          </a:solidFill>
          <a:ln w="12700">
            <a:solidFill>
              <a:schemeClr val="tx2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fr-FR"/>
          </a:p>
        </p:txBody>
      </p:sp>
      <p:grpSp>
        <p:nvGrpSpPr>
          <p:cNvPr id="117793" name="Group 33"/>
          <p:cNvGrpSpPr>
            <a:grpSpLocks/>
          </p:cNvGrpSpPr>
          <p:nvPr/>
        </p:nvGrpSpPr>
        <p:grpSpPr bwMode="auto">
          <a:xfrm>
            <a:off x="1676400" y="2514600"/>
            <a:ext cx="6019800" cy="1524000"/>
            <a:chOff x="1056" y="1776"/>
            <a:chExt cx="3792" cy="960"/>
          </a:xfrm>
        </p:grpSpPr>
        <p:sp>
          <p:nvSpPr>
            <p:cNvPr id="55326" name="Oval 14"/>
            <p:cNvSpPr>
              <a:spLocks noChangeArrowheads="1"/>
            </p:cNvSpPr>
            <p:nvPr/>
          </p:nvSpPr>
          <p:spPr bwMode="auto">
            <a:xfrm>
              <a:off x="1056" y="1968"/>
              <a:ext cx="192" cy="192"/>
            </a:xfrm>
            <a:prstGeom prst="ellipse">
              <a:avLst/>
            </a:prstGeom>
            <a:solidFill>
              <a:srgbClr val="FF0000"/>
            </a:solidFill>
            <a:ln w="12700">
              <a:solidFill>
                <a:srgbClr val="FF0000"/>
              </a:solidFill>
              <a:round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fr-FR"/>
            </a:p>
          </p:txBody>
        </p:sp>
        <p:sp>
          <p:nvSpPr>
            <p:cNvPr id="55327" name="Oval 29"/>
            <p:cNvSpPr>
              <a:spLocks noChangeArrowheads="1"/>
            </p:cNvSpPr>
            <p:nvPr/>
          </p:nvSpPr>
          <p:spPr bwMode="auto">
            <a:xfrm>
              <a:off x="4656" y="2544"/>
              <a:ext cx="192" cy="192"/>
            </a:xfrm>
            <a:prstGeom prst="ellipse">
              <a:avLst/>
            </a:prstGeom>
            <a:solidFill>
              <a:srgbClr val="FF0000"/>
            </a:solidFill>
            <a:ln w="12700">
              <a:solidFill>
                <a:srgbClr val="FF0000"/>
              </a:solidFill>
              <a:round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fr-FR"/>
            </a:p>
          </p:txBody>
        </p:sp>
        <p:sp>
          <p:nvSpPr>
            <p:cNvPr id="55328" name="Line 30"/>
            <p:cNvSpPr>
              <a:spLocks noChangeShapeType="1"/>
            </p:cNvSpPr>
            <p:nvPr/>
          </p:nvSpPr>
          <p:spPr bwMode="auto">
            <a:xfrm>
              <a:off x="1152" y="2064"/>
              <a:ext cx="2016" cy="336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 type="none" w="sm" len="sm"/>
              <a:tailEnd type="none" w="lg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fr-FR"/>
            </a:p>
          </p:txBody>
        </p:sp>
        <p:sp>
          <p:nvSpPr>
            <p:cNvPr id="55329" name="Line 31"/>
            <p:cNvSpPr>
              <a:spLocks noChangeShapeType="1"/>
            </p:cNvSpPr>
            <p:nvPr/>
          </p:nvSpPr>
          <p:spPr bwMode="auto">
            <a:xfrm flipV="1">
              <a:off x="3168" y="1776"/>
              <a:ext cx="960" cy="624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 type="none" w="sm" len="sm"/>
              <a:tailEnd type="none" w="lg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fr-FR"/>
            </a:p>
          </p:txBody>
        </p:sp>
        <p:sp>
          <p:nvSpPr>
            <p:cNvPr id="55330" name="Line 32"/>
            <p:cNvSpPr>
              <a:spLocks noChangeShapeType="1"/>
            </p:cNvSpPr>
            <p:nvPr/>
          </p:nvSpPr>
          <p:spPr bwMode="auto">
            <a:xfrm>
              <a:off x="4128" y="1776"/>
              <a:ext cx="624" cy="816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 type="none" w="sm" len="sm"/>
              <a:tailEnd type="none" w="lg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fr-FR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77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77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7794" grpId="0" animBg="1" autoUpdateAnimBg="0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7" name="Rectangle 3"/>
          <p:cNvSpPr>
            <a:spLocks noGrp="1" noChangeArrowheads="1"/>
          </p:cNvSpPr>
          <p:nvPr>
            <p:ph idx="1"/>
          </p:nvPr>
        </p:nvSpPr>
        <p:spPr>
          <a:xfrm>
            <a:off x="1066800" y="1600200"/>
            <a:ext cx="7772400" cy="2895600"/>
          </a:xfrm>
        </p:spPr>
        <p:txBody>
          <a:bodyPr/>
          <a:lstStyle/>
          <a:p>
            <a:pPr marL="571500" indent="-571500" eaLnBrk="1" hangingPunct="1">
              <a:lnSpc>
                <a:spcPct val="90000"/>
              </a:lnSpc>
              <a:spcAft>
                <a:spcPct val="20000"/>
              </a:spcAft>
              <a:buFont typeface="Wingdings" panose="05000000000000000000" pitchFamily="2" charset="2"/>
              <a:buNone/>
              <a:defRPr/>
            </a:pPr>
            <a:r>
              <a:rPr lang="fr-FR" altLang="fr-FR" smtClean="0"/>
              <a:t>Algorithmes pour calculer un routage :</a:t>
            </a:r>
          </a:p>
          <a:p>
            <a:pPr marL="571500" indent="-571500" eaLnBrk="1" hangingPunct="1">
              <a:lnSpc>
                <a:spcPct val="90000"/>
              </a:lnSpc>
              <a:spcAft>
                <a:spcPct val="20000"/>
              </a:spcAft>
              <a:defRPr/>
            </a:pPr>
            <a:r>
              <a:rPr lang="fr-FR" altLang="fr-FR" smtClean="0"/>
              <a:t>minimisant la charge des sommets,</a:t>
            </a:r>
          </a:p>
          <a:p>
            <a:pPr marL="571500" indent="-571500" eaLnBrk="1" hangingPunct="1">
              <a:lnSpc>
                <a:spcPct val="90000"/>
              </a:lnSpc>
              <a:spcAft>
                <a:spcPct val="20000"/>
              </a:spcAft>
              <a:defRPr/>
            </a:pPr>
            <a:r>
              <a:rPr lang="fr-FR" altLang="fr-FR" smtClean="0"/>
              <a:t>minimisant la charge des arêtes,</a:t>
            </a:r>
          </a:p>
          <a:p>
            <a:pPr marL="571500" indent="-571500" eaLnBrk="1" hangingPunct="1">
              <a:lnSpc>
                <a:spcPct val="90000"/>
              </a:lnSpc>
              <a:spcAft>
                <a:spcPct val="20000"/>
              </a:spcAft>
              <a:defRPr/>
            </a:pPr>
            <a:r>
              <a:rPr lang="fr-FR" altLang="fr-FR" smtClean="0"/>
              <a:t>« raisonnable » en longueur de chemins (dilatation).</a:t>
            </a:r>
          </a:p>
        </p:txBody>
      </p:sp>
      <p:sp>
        <p:nvSpPr>
          <p:cNvPr id="56322" name="Rectangle 2"/>
          <p:cNvSpPr>
            <a:spLocks noGrp="1" noChangeArrowheads="1"/>
          </p:cNvSpPr>
          <p:nvPr>
            <p:ph type="title"/>
          </p:nvPr>
        </p:nvSpPr>
        <p:spPr>
          <a:xfrm>
            <a:off x="1143000" y="228600"/>
            <a:ext cx="7772400" cy="1143000"/>
          </a:xfrm>
        </p:spPr>
        <p:txBody>
          <a:bodyPr/>
          <a:lstStyle/>
          <a:p>
            <a:pPr eaLnBrk="1" hangingPunct="1"/>
            <a:r>
              <a:rPr lang="fr-FR" altLang="fr-FR" b="1" smtClean="0"/>
              <a:t>Routage dans les réseaux</a:t>
            </a:r>
          </a:p>
        </p:txBody>
      </p:sp>
      <p:sp>
        <p:nvSpPr>
          <p:cNvPr id="118819" name="Rectangle 35"/>
          <p:cNvSpPr>
            <a:spLocks noChangeArrowheads="1"/>
          </p:cNvSpPr>
          <p:nvPr/>
        </p:nvSpPr>
        <p:spPr bwMode="auto">
          <a:xfrm>
            <a:off x="1143000" y="4724400"/>
            <a:ext cx="7772400" cy="1447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683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8745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655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20000"/>
              </a:spcBef>
              <a:spcAft>
                <a:spcPct val="40000"/>
              </a:spcAft>
              <a:buClr>
                <a:srgbClr val="FFFF00"/>
              </a:buClr>
              <a:buSzPct val="75000"/>
              <a:buFont typeface="Wingdings" panose="05000000000000000000" pitchFamily="2" charset="2"/>
              <a:buNone/>
              <a:defRPr/>
            </a:pPr>
            <a:r>
              <a:rPr lang="fr-FR" altLang="fr-FR" sz="280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rPr>
              <a:t>réseaux classiques, machines parallèles (communications entre processeurs), réseaux optiques, etc.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1" name="Rectangle 3"/>
          <p:cNvSpPr>
            <a:spLocks noGrp="1" noChangeArrowheads="1"/>
          </p:cNvSpPr>
          <p:nvPr>
            <p:ph idx="1"/>
          </p:nvPr>
        </p:nvSpPr>
        <p:spPr>
          <a:xfrm>
            <a:off x="1066800" y="1524000"/>
            <a:ext cx="7772400" cy="609600"/>
          </a:xfrm>
        </p:spPr>
        <p:txBody>
          <a:bodyPr/>
          <a:lstStyle/>
          <a:p>
            <a:pPr marL="571500" indent="-571500" algn="ctr" eaLnBrk="1" hangingPunct="1">
              <a:spcAft>
                <a:spcPct val="40000"/>
              </a:spcAft>
              <a:buFont typeface="Wingdings" panose="05000000000000000000" pitchFamily="2" charset="2"/>
              <a:buNone/>
              <a:defRPr/>
            </a:pPr>
            <a:r>
              <a:rPr lang="fr-FR" altLang="fr-FR" smtClean="0"/>
              <a:t>Algorithmes de routage</a:t>
            </a:r>
          </a:p>
        </p:txBody>
      </p:sp>
      <p:sp>
        <p:nvSpPr>
          <p:cNvPr id="57346" name="Rectangle 2"/>
          <p:cNvSpPr>
            <a:spLocks noGrp="1" noChangeArrowheads="1"/>
          </p:cNvSpPr>
          <p:nvPr>
            <p:ph type="title"/>
          </p:nvPr>
        </p:nvSpPr>
        <p:spPr>
          <a:xfrm>
            <a:off x="1143000" y="228600"/>
            <a:ext cx="7772400" cy="1143000"/>
          </a:xfrm>
        </p:spPr>
        <p:txBody>
          <a:bodyPr/>
          <a:lstStyle/>
          <a:p>
            <a:pPr eaLnBrk="1" hangingPunct="1"/>
            <a:r>
              <a:rPr lang="fr-FR" altLang="fr-FR" b="1" smtClean="0"/>
              <a:t>Mise en œuvre du routage</a:t>
            </a:r>
          </a:p>
        </p:txBody>
      </p:sp>
      <p:sp>
        <p:nvSpPr>
          <p:cNvPr id="57348" name="Line 6"/>
          <p:cNvSpPr>
            <a:spLocks noChangeShapeType="1"/>
          </p:cNvSpPr>
          <p:nvPr/>
        </p:nvSpPr>
        <p:spPr bwMode="auto">
          <a:xfrm>
            <a:off x="2057400" y="2971800"/>
            <a:ext cx="1905000" cy="53340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 type="none" w="sm" len="sm"/>
            <a:tailEnd type="triangl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fr-FR"/>
          </a:p>
        </p:txBody>
      </p:sp>
      <p:sp>
        <p:nvSpPr>
          <p:cNvPr id="57349" name="Line 7"/>
          <p:cNvSpPr>
            <a:spLocks noChangeShapeType="1"/>
          </p:cNvSpPr>
          <p:nvPr/>
        </p:nvSpPr>
        <p:spPr bwMode="auto">
          <a:xfrm flipV="1">
            <a:off x="4648200" y="2971800"/>
            <a:ext cx="1905000" cy="533400"/>
          </a:xfrm>
          <a:prstGeom prst="line">
            <a:avLst/>
          </a:prstGeom>
          <a:noFill/>
          <a:ln w="57150">
            <a:solidFill>
              <a:srgbClr val="FFFF00"/>
            </a:solidFill>
            <a:round/>
            <a:headEnd type="none" w="sm" len="sm"/>
            <a:tailEnd type="non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fr-FR"/>
          </a:p>
        </p:txBody>
      </p:sp>
      <p:sp>
        <p:nvSpPr>
          <p:cNvPr id="57350" name="Line 8"/>
          <p:cNvSpPr>
            <a:spLocks noChangeShapeType="1"/>
          </p:cNvSpPr>
          <p:nvPr/>
        </p:nvSpPr>
        <p:spPr bwMode="auto">
          <a:xfrm>
            <a:off x="4495800" y="3810000"/>
            <a:ext cx="2057400" cy="381000"/>
          </a:xfrm>
          <a:prstGeom prst="line">
            <a:avLst/>
          </a:prstGeom>
          <a:noFill/>
          <a:ln w="57150">
            <a:solidFill>
              <a:srgbClr val="FFFF00"/>
            </a:solidFill>
            <a:round/>
            <a:headEnd type="none" w="sm" len="sm"/>
            <a:tailEnd type="non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fr-FR"/>
          </a:p>
        </p:txBody>
      </p:sp>
      <p:sp>
        <p:nvSpPr>
          <p:cNvPr id="57351" name="Line 9"/>
          <p:cNvSpPr>
            <a:spLocks noChangeShapeType="1"/>
          </p:cNvSpPr>
          <p:nvPr/>
        </p:nvSpPr>
        <p:spPr bwMode="auto">
          <a:xfrm flipH="1">
            <a:off x="4038600" y="3886200"/>
            <a:ext cx="228600" cy="1447800"/>
          </a:xfrm>
          <a:prstGeom prst="line">
            <a:avLst/>
          </a:prstGeom>
          <a:noFill/>
          <a:ln w="57150">
            <a:solidFill>
              <a:srgbClr val="FFFF00"/>
            </a:solidFill>
            <a:round/>
            <a:headEnd type="none" w="sm" len="sm"/>
            <a:tailEnd type="non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fr-FR"/>
          </a:p>
        </p:txBody>
      </p:sp>
      <p:sp>
        <p:nvSpPr>
          <p:cNvPr id="57352" name="Text Box 10"/>
          <p:cNvSpPr txBox="1">
            <a:spLocks noChangeArrowheads="1"/>
          </p:cNvSpPr>
          <p:nvPr/>
        </p:nvSpPr>
        <p:spPr bwMode="auto">
          <a:xfrm>
            <a:off x="1143000" y="3429000"/>
            <a:ext cx="2590800" cy="1281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tx2"/>
                </a:solidFill>
              </a14:hiddenFill>
            </a:ext>
            <a:ext uri="{91240B29-F687-4F45-9708-019B960494DF}">
              <a14:hiddenLine xmlns:a14="http://schemas.microsoft.com/office/drawing/2010/main" w="57150">
                <a:solidFill>
                  <a:srgbClr val="FF0000"/>
                </a:solidFill>
                <a:miter lim="800000"/>
                <a:headEnd type="none" w="sm" len="sm"/>
                <a:tailEnd type="none" w="lg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fr-FR" altLang="fr-FR" b="1">
                <a:latin typeface="Arial" panose="020B0604020202020204" pitchFamily="34" charset="0"/>
              </a:rPr>
              <a:t>message pour A</a:t>
            </a:r>
          </a:p>
          <a:p>
            <a:pPr algn="ctr" eaLnBrk="1" hangingPunct="1"/>
            <a:r>
              <a:rPr lang="fr-FR" altLang="fr-FR" sz="1800" i="1">
                <a:latin typeface="Arial" panose="020B0604020202020204" pitchFamily="34" charset="0"/>
              </a:rPr>
              <a:t>l’entête du message contient l’identité du destinataire</a:t>
            </a:r>
          </a:p>
        </p:txBody>
      </p:sp>
      <p:sp>
        <p:nvSpPr>
          <p:cNvPr id="57353" name="Text Box 11"/>
          <p:cNvSpPr txBox="1">
            <a:spLocks noChangeArrowheads="1"/>
          </p:cNvSpPr>
          <p:nvPr/>
        </p:nvSpPr>
        <p:spPr bwMode="auto">
          <a:xfrm>
            <a:off x="6842125" y="2633663"/>
            <a:ext cx="4635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tx2"/>
                </a:solidFill>
              </a14:hiddenFill>
            </a:ext>
            <a:ext uri="{91240B29-F687-4F45-9708-019B960494DF}">
              <a14:hiddenLine xmlns:a14="http://schemas.microsoft.com/office/drawing/2010/main" w="57150">
                <a:solidFill>
                  <a:srgbClr val="FF0000"/>
                </a:solidFill>
                <a:miter lim="800000"/>
                <a:headEnd type="none" w="sm" len="sm"/>
                <a:tailEnd type="none" w="lg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fr-FR" altLang="fr-FR" sz="3600" b="1">
                <a:latin typeface="Arial" panose="020B0604020202020204" pitchFamily="34" charset="0"/>
              </a:rPr>
              <a:t>?</a:t>
            </a:r>
          </a:p>
        </p:txBody>
      </p:sp>
      <p:sp>
        <p:nvSpPr>
          <p:cNvPr id="57354" name="Text Box 12"/>
          <p:cNvSpPr txBox="1">
            <a:spLocks noChangeArrowheads="1"/>
          </p:cNvSpPr>
          <p:nvPr/>
        </p:nvSpPr>
        <p:spPr bwMode="auto">
          <a:xfrm>
            <a:off x="4191000" y="5029200"/>
            <a:ext cx="4635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tx2"/>
                </a:solidFill>
              </a14:hiddenFill>
            </a:ext>
            <a:ext uri="{91240B29-F687-4F45-9708-019B960494DF}">
              <a14:hiddenLine xmlns:a14="http://schemas.microsoft.com/office/drawing/2010/main" w="57150">
                <a:solidFill>
                  <a:srgbClr val="FF0000"/>
                </a:solidFill>
                <a:miter lim="800000"/>
                <a:headEnd type="none" w="sm" len="sm"/>
                <a:tailEnd type="none" w="lg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fr-FR" altLang="fr-FR" sz="3600" b="1">
                <a:latin typeface="Arial" panose="020B0604020202020204" pitchFamily="34" charset="0"/>
              </a:rPr>
              <a:t>?</a:t>
            </a:r>
          </a:p>
        </p:txBody>
      </p:sp>
      <p:sp>
        <p:nvSpPr>
          <p:cNvPr id="57355" name="Text Box 13"/>
          <p:cNvSpPr txBox="1">
            <a:spLocks noChangeArrowheads="1"/>
          </p:cNvSpPr>
          <p:nvPr/>
        </p:nvSpPr>
        <p:spPr bwMode="auto">
          <a:xfrm>
            <a:off x="6629400" y="4038600"/>
            <a:ext cx="4635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tx2"/>
                </a:solidFill>
              </a14:hiddenFill>
            </a:ext>
            <a:ext uri="{91240B29-F687-4F45-9708-019B960494DF}">
              <a14:hiddenLine xmlns:a14="http://schemas.microsoft.com/office/drawing/2010/main" w="57150">
                <a:solidFill>
                  <a:srgbClr val="FF0000"/>
                </a:solidFill>
                <a:miter lim="800000"/>
                <a:headEnd type="none" w="sm" len="sm"/>
                <a:tailEnd type="none" w="lg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fr-FR" altLang="fr-FR" sz="3600" b="1">
                <a:latin typeface="Arial" panose="020B0604020202020204" pitchFamily="34" charset="0"/>
              </a:rPr>
              <a:t>?</a:t>
            </a:r>
          </a:p>
        </p:txBody>
      </p:sp>
      <p:sp>
        <p:nvSpPr>
          <p:cNvPr id="57356" name="Oval 5"/>
          <p:cNvSpPr>
            <a:spLocks noChangeArrowheads="1"/>
          </p:cNvSpPr>
          <p:nvPr/>
        </p:nvSpPr>
        <p:spPr bwMode="auto">
          <a:xfrm>
            <a:off x="4038600" y="3276600"/>
            <a:ext cx="762000" cy="762000"/>
          </a:xfrm>
          <a:prstGeom prst="ellipse">
            <a:avLst/>
          </a:prstGeom>
          <a:solidFill>
            <a:schemeClr val="tx2"/>
          </a:solidFill>
          <a:ln w="57150">
            <a:solidFill>
              <a:schemeClr val="tx2"/>
            </a:solidFill>
            <a:round/>
            <a:headEnd type="none" w="sm" len="sm"/>
            <a:tailEnd type="none" w="lg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5" name="Rectangle 3"/>
          <p:cNvSpPr>
            <a:spLocks noGrp="1" noChangeArrowheads="1"/>
          </p:cNvSpPr>
          <p:nvPr>
            <p:ph idx="1"/>
          </p:nvPr>
        </p:nvSpPr>
        <p:spPr>
          <a:xfrm>
            <a:off x="1066800" y="1524000"/>
            <a:ext cx="7772400" cy="609600"/>
          </a:xfrm>
        </p:spPr>
        <p:txBody>
          <a:bodyPr/>
          <a:lstStyle/>
          <a:p>
            <a:pPr marL="571500" indent="-571500" algn="ctr" eaLnBrk="1" hangingPunct="1">
              <a:spcAft>
                <a:spcPct val="40000"/>
              </a:spcAft>
              <a:buFont typeface="Wingdings" panose="05000000000000000000" pitchFamily="2" charset="2"/>
              <a:buNone/>
              <a:defRPr/>
            </a:pPr>
            <a:r>
              <a:rPr lang="fr-FR" altLang="fr-FR" smtClean="0"/>
              <a:t>Solution 1 : tables de routage</a:t>
            </a:r>
          </a:p>
        </p:txBody>
      </p:sp>
      <p:sp>
        <p:nvSpPr>
          <p:cNvPr id="58370" name="Rectangle 2"/>
          <p:cNvSpPr>
            <a:spLocks noGrp="1" noChangeArrowheads="1"/>
          </p:cNvSpPr>
          <p:nvPr>
            <p:ph type="title"/>
          </p:nvPr>
        </p:nvSpPr>
        <p:spPr>
          <a:xfrm>
            <a:off x="1143000" y="228600"/>
            <a:ext cx="7772400" cy="1143000"/>
          </a:xfrm>
        </p:spPr>
        <p:txBody>
          <a:bodyPr/>
          <a:lstStyle/>
          <a:p>
            <a:pPr eaLnBrk="1" hangingPunct="1"/>
            <a:r>
              <a:rPr lang="fr-FR" altLang="fr-FR" b="1" smtClean="0"/>
              <a:t>Mise en œuvre du routage</a:t>
            </a:r>
          </a:p>
        </p:txBody>
      </p:sp>
      <p:grpSp>
        <p:nvGrpSpPr>
          <p:cNvPr id="120847" name="Group 15"/>
          <p:cNvGrpSpPr>
            <a:grpSpLocks/>
          </p:cNvGrpSpPr>
          <p:nvPr/>
        </p:nvGrpSpPr>
        <p:grpSpPr bwMode="auto">
          <a:xfrm>
            <a:off x="1143000" y="2819400"/>
            <a:ext cx="7591425" cy="1762125"/>
            <a:chOff x="720" y="1776"/>
            <a:chExt cx="4782" cy="1110"/>
          </a:xfrm>
        </p:grpSpPr>
        <p:sp>
          <p:nvSpPr>
            <p:cNvPr id="58374" name="Text Box 8"/>
            <p:cNvSpPr txBox="1">
              <a:spLocks noChangeArrowheads="1"/>
            </p:cNvSpPr>
            <p:nvPr/>
          </p:nvSpPr>
          <p:spPr bwMode="auto">
            <a:xfrm>
              <a:off x="720" y="1776"/>
              <a:ext cx="1632" cy="97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tx2"/>
                  </a:solidFill>
                </a14:hiddenFill>
              </a:ext>
              <a:ext uri="{91240B29-F687-4F45-9708-019B960494DF}">
                <a14:hiddenLine xmlns:a14="http://schemas.microsoft.com/office/drawing/2010/main" w="57150">
                  <a:solidFill>
                    <a:srgbClr val="FF0000"/>
                  </a:solidFill>
                  <a:miter lim="800000"/>
                  <a:headEnd type="none" w="sm" len="sm"/>
                  <a:tailEnd type="none" w="lg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fr-FR" altLang="fr-FR" b="1">
                  <a:solidFill>
                    <a:srgbClr val="FFFF00"/>
                  </a:solidFill>
                  <a:latin typeface="Arial" panose="020B0604020202020204" pitchFamily="34" charset="0"/>
                </a:rPr>
                <a:t>Chaque sommet possède sa propre table de routage…</a:t>
              </a:r>
              <a:endParaRPr lang="fr-FR" altLang="fr-FR" sz="1800" i="1">
                <a:solidFill>
                  <a:srgbClr val="FFFF00"/>
                </a:solidFill>
                <a:latin typeface="Arial" panose="020B0604020202020204" pitchFamily="34" charset="0"/>
              </a:endParaRPr>
            </a:p>
          </p:txBody>
        </p:sp>
        <p:graphicFrame>
          <p:nvGraphicFramePr>
            <p:cNvPr id="58375" name="Object 13"/>
            <p:cNvGraphicFramePr>
              <a:graphicFrameLocks noChangeAspect="1"/>
            </p:cNvGraphicFramePr>
            <p:nvPr/>
          </p:nvGraphicFramePr>
          <p:xfrm>
            <a:off x="2592" y="1776"/>
            <a:ext cx="2910" cy="111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8383" name="Feuille de calcul" r:id="rId3" imgW="4619955" imgH="1810062" progId="Excel.Sheet.8">
                    <p:embed/>
                  </p:oleObj>
                </mc:Choice>
                <mc:Fallback>
                  <p:oleObj name="Feuille de calcul" r:id="rId3" imgW="4619955" imgH="1810062" progId="Excel.Sheet.8">
                    <p:embed/>
                    <p:pic>
                      <p:nvPicPr>
                        <p:cNvPr id="0" name="Object 1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592" y="1776"/>
                          <a:ext cx="2910" cy="1110"/>
                        </a:xfrm>
                        <a:prstGeom prst="rect">
                          <a:avLst/>
                        </a:prstGeom>
                        <a:noFill/>
                        <a:ln w="38100">
                          <a:solidFill>
                            <a:srgbClr val="FFFF00"/>
                          </a:solidFill>
                          <a:miter lim="800000"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120846" name="Rectangle 14"/>
          <p:cNvSpPr>
            <a:spLocks noChangeArrowheads="1"/>
          </p:cNvSpPr>
          <p:nvPr/>
        </p:nvSpPr>
        <p:spPr bwMode="auto">
          <a:xfrm>
            <a:off x="1219200" y="5105400"/>
            <a:ext cx="7772400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571500" indent="-5715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10477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46685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88595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30505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6225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1945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7665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3385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20000"/>
              </a:spcBef>
              <a:spcAft>
                <a:spcPct val="40000"/>
              </a:spcAft>
              <a:buClr>
                <a:srgbClr val="FFFF00"/>
              </a:buClr>
              <a:buSzPct val="75000"/>
              <a:buFont typeface="Wingdings" panose="05000000000000000000" pitchFamily="2" charset="2"/>
              <a:buNone/>
              <a:defRPr/>
            </a:pPr>
            <a:r>
              <a:rPr lang="fr-FR" altLang="fr-FR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rPr>
              <a:t>Coûteux en place mémoire…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08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08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0846" grpId="0" autoUpdateAnimBg="0"/>
    </p:bld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9" name="Rectangle 3"/>
          <p:cNvSpPr>
            <a:spLocks noGrp="1" noChangeArrowheads="1"/>
          </p:cNvSpPr>
          <p:nvPr>
            <p:ph idx="1"/>
          </p:nvPr>
        </p:nvSpPr>
        <p:spPr>
          <a:xfrm>
            <a:off x="1066800" y="1524000"/>
            <a:ext cx="7772400" cy="609600"/>
          </a:xfrm>
        </p:spPr>
        <p:txBody>
          <a:bodyPr/>
          <a:lstStyle/>
          <a:p>
            <a:pPr marL="571500" indent="-571500" algn="ctr" eaLnBrk="1" hangingPunct="1">
              <a:spcAft>
                <a:spcPct val="40000"/>
              </a:spcAft>
              <a:buFont typeface="Wingdings" panose="05000000000000000000" pitchFamily="2" charset="2"/>
              <a:buNone/>
              <a:defRPr/>
            </a:pPr>
            <a:r>
              <a:rPr lang="fr-FR" altLang="fr-FR" smtClean="0"/>
              <a:t>Solution 2 : routage par intervalles</a:t>
            </a:r>
          </a:p>
        </p:txBody>
      </p:sp>
      <p:sp>
        <p:nvSpPr>
          <p:cNvPr id="59394" name="Rectangle 2"/>
          <p:cNvSpPr>
            <a:spLocks noGrp="1" noChangeArrowheads="1"/>
          </p:cNvSpPr>
          <p:nvPr>
            <p:ph type="title"/>
          </p:nvPr>
        </p:nvSpPr>
        <p:spPr>
          <a:xfrm>
            <a:off x="1143000" y="228600"/>
            <a:ext cx="7772400" cy="1143000"/>
          </a:xfrm>
        </p:spPr>
        <p:txBody>
          <a:bodyPr/>
          <a:lstStyle/>
          <a:p>
            <a:pPr eaLnBrk="1" hangingPunct="1"/>
            <a:r>
              <a:rPr lang="fr-FR" altLang="fr-FR" b="1" smtClean="0"/>
              <a:t>Mise en œuvre du routage</a:t>
            </a:r>
          </a:p>
        </p:txBody>
      </p:sp>
      <p:sp>
        <p:nvSpPr>
          <p:cNvPr id="59396" name="Text Box 5"/>
          <p:cNvSpPr txBox="1">
            <a:spLocks noChangeArrowheads="1"/>
          </p:cNvSpPr>
          <p:nvPr/>
        </p:nvSpPr>
        <p:spPr bwMode="auto">
          <a:xfrm>
            <a:off x="1143000" y="2819400"/>
            <a:ext cx="2590800" cy="1552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tx2"/>
                </a:solidFill>
              </a14:hiddenFill>
            </a:ext>
            <a:ext uri="{91240B29-F687-4F45-9708-019B960494DF}">
              <a14:hiddenLine xmlns:a14="http://schemas.microsoft.com/office/drawing/2010/main" w="57150">
                <a:solidFill>
                  <a:srgbClr val="FF0000"/>
                </a:solidFill>
                <a:miter lim="800000"/>
                <a:headEnd type="none" w="sm" len="sm"/>
                <a:tailEnd type="none" w="lg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fr-FR" altLang="fr-FR" b="1">
                <a:solidFill>
                  <a:srgbClr val="FFFF00"/>
                </a:solidFill>
                <a:latin typeface="Arial" panose="020B0604020202020204" pitchFamily="34" charset="0"/>
              </a:rPr>
              <a:t>Chaque sommet possède sa propre table de routage…</a:t>
            </a:r>
            <a:endParaRPr lang="fr-FR" altLang="fr-FR" sz="1800" i="1">
              <a:solidFill>
                <a:srgbClr val="FFFF00"/>
              </a:solidFill>
              <a:latin typeface="Arial" panose="020B0604020202020204" pitchFamily="34" charset="0"/>
            </a:endParaRPr>
          </a:p>
        </p:txBody>
      </p:sp>
      <p:graphicFrame>
        <p:nvGraphicFramePr>
          <p:cNvPr id="59397" name="Object 6"/>
          <p:cNvGraphicFramePr>
            <a:graphicFrameLocks noChangeAspect="1"/>
          </p:cNvGraphicFramePr>
          <p:nvPr/>
        </p:nvGraphicFramePr>
        <p:xfrm>
          <a:off x="4114800" y="2819400"/>
          <a:ext cx="4622800" cy="1447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406" name="Feuille de calcul" r:id="rId3" imgW="4619955" imgH="1448265" progId="Excel.Sheet.8">
                  <p:embed/>
                </p:oleObj>
              </mc:Choice>
              <mc:Fallback>
                <p:oleObj name="Feuille de calcul" r:id="rId3" imgW="4619955" imgH="1448265" progId="Excel.Sheet.8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14800" y="2819400"/>
                        <a:ext cx="4622800" cy="1447800"/>
                      </a:xfrm>
                      <a:prstGeom prst="rect">
                        <a:avLst/>
                      </a:prstGeom>
                      <a:noFill/>
                      <a:ln w="38100">
                        <a:solidFill>
                          <a:srgbClr val="FFFF00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1863" name="Rectangle 7"/>
          <p:cNvSpPr>
            <a:spLocks noChangeArrowheads="1"/>
          </p:cNvSpPr>
          <p:nvPr/>
        </p:nvSpPr>
        <p:spPr bwMode="auto">
          <a:xfrm>
            <a:off x="1143000" y="4648200"/>
            <a:ext cx="7772400" cy="1219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292100" indent="-2921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1219200" indent="-4572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695450" indent="-4572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2324100" indent="-4572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971800" indent="-4572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3429000" indent="-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886200" indent="-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4343400" indent="-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800600" indent="-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20000"/>
              </a:spcBef>
              <a:spcAft>
                <a:spcPct val="40000"/>
              </a:spcAft>
              <a:buClr>
                <a:schemeClr val="tx1"/>
              </a:buClr>
              <a:buFont typeface="Wingdings" panose="05000000000000000000" pitchFamily="2" charset="2"/>
              <a:buAutoNum type="arabicPeriod"/>
              <a:defRPr/>
            </a:pPr>
            <a:r>
              <a:rPr lang="fr-FR" altLang="fr-FR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rPr>
              <a:t>Trouver une « bonne » numérotation des sommets,</a:t>
            </a:r>
          </a:p>
          <a:p>
            <a:pPr eaLnBrk="1" hangingPunct="1">
              <a:spcBef>
                <a:spcPct val="20000"/>
              </a:spcBef>
              <a:spcAft>
                <a:spcPct val="40000"/>
              </a:spcAft>
              <a:buClr>
                <a:schemeClr val="tx1"/>
              </a:buClr>
              <a:buFont typeface="Wingdings" panose="05000000000000000000" pitchFamily="2" charset="2"/>
              <a:buAutoNum type="arabicPeriod"/>
              <a:defRPr/>
            </a:pPr>
            <a:r>
              <a:rPr lang="fr-FR" altLang="fr-FR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rPr>
              <a:t>Trouver un « bon » routage (dilatation).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3" name="Rectangle 3"/>
          <p:cNvSpPr>
            <a:spLocks noGrp="1" noChangeArrowheads="1"/>
          </p:cNvSpPr>
          <p:nvPr>
            <p:ph idx="1"/>
          </p:nvPr>
        </p:nvSpPr>
        <p:spPr>
          <a:xfrm>
            <a:off x="1066800" y="1371600"/>
            <a:ext cx="7772400" cy="1295400"/>
          </a:xfrm>
        </p:spPr>
        <p:txBody>
          <a:bodyPr/>
          <a:lstStyle/>
          <a:p>
            <a:pPr marL="381000" indent="-381000" eaLnBrk="1" hangingPunct="1">
              <a:lnSpc>
                <a:spcPct val="90000"/>
              </a:lnSpc>
              <a:defRPr/>
            </a:pPr>
            <a:r>
              <a:rPr lang="fr-FR" altLang="fr-FR" sz="2800" smtClean="0"/>
              <a:t>Graphe découpé en régions</a:t>
            </a:r>
          </a:p>
          <a:p>
            <a:pPr marL="381000" indent="-381000" eaLnBrk="1" hangingPunct="1">
              <a:lnSpc>
                <a:spcPct val="90000"/>
              </a:lnSpc>
              <a:defRPr/>
            </a:pPr>
            <a:r>
              <a:rPr lang="fr-FR" altLang="fr-FR" sz="2800" smtClean="0"/>
              <a:t>Chaque région possède une « capitale »</a:t>
            </a:r>
          </a:p>
          <a:p>
            <a:pPr marL="381000" indent="-381000" eaLnBrk="1" hangingPunct="1">
              <a:lnSpc>
                <a:spcPct val="90000"/>
              </a:lnSpc>
              <a:defRPr/>
            </a:pPr>
            <a:r>
              <a:rPr lang="fr-FR" altLang="fr-FR" sz="2800" smtClean="0"/>
              <a:t>Communications via les capitales</a:t>
            </a:r>
          </a:p>
        </p:txBody>
      </p:sp>
      <p:sp>
        <p:nvSpPr>
          <p:cNvPr id="60418" name="Rectangle 2"/>
          <p:cNvSpPr>
            <a:spLocks noGrp="1" noChangeArrowheads="1"/>
          </p:cNvSpPr>
          <p:nvPr>
            <p:ph type="title"/>
          </p:nvPr>
        </p:nvSpPr>
        <p:spPr>
          <a:xfrm>
            <a:off x="1143000" y="228600"/>
            <a:ext cx="7772400" cy="1143000"/>
          </a:xfrm>
        </p:spPr>
        <p:txBody>
          <a:bodyPr/>
          <a:lstStyle/>
          <a:p>
            <a:pPr eaLnBrk="1" hangingPunct="1"/>
            <a:r>
              <a:rPr lang="fr-FR" altLang="fr-FR" b="1" smtClean="0"/>
              <a:t>Hiérarchisation des sommets</a:t>
            </a:r>
          </a:p>
        </p:txBody>
      </p:sp>
      <p:sp>
        <p:nvSpPr>
          <p:cNvPr id="60420" name="Rectangle 7"/>
          <p:cNvSpPr>
            <a:spLocks noChangeArrowheads="1"/>
          </p:cNvSpPr>
          <p:nvPr/>
        </p:nvSpPr>
        <p:spPr bwMode="auto">
          <a:xfrm>
            <a:off x="1905000" y="3048000"/>
            <a:ext cx="6400800" cy="2971800"/>
          </a:xfrm>
          <a:prstGeom prst="rect">
            <a:avLst/>
          </a:prstGeom>
          <a:noFill/>
          <a:ln w="57150">
            <a:solidFill>
              <a:srgbClr val="FFFF00"/>
            </a:solidFill>
            <a:miter lim="800000"/>
            <a:headEnd type="none" w="sm" len="sm"/>
            <a:tailEnd type="none" w="lg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tx2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fr-FR"/>
          </a:p>
        </p:txBody>
      </p:sp>
      <p:sp>
        <p:nvSpPr>
          <p:cNvPr id="60421" name="Line 8"/>
          <p:cNvSpPr>
            <a:spLocks noChangeShapeType="1"/>
          </p:cNvSpPr>
          <p:nvPr/>
        </p:nvSpPr>
        <p:spPr bwMode="auto">
          <a:xfrm>
            <a:off x="3654425" y="3046413"/>
            <a:ext cx="0" cy="2973387"/>
          </a:xfrm>
          <a:prstGeom prst="line">
            <a:avLst/>
          </a:prstGeom>
          <a:noFill/>
          <a:ln w="57150">
            <a:solidFill>
              <a:srgbClr val="FFFF00"/>
            </a:solidFill>
            <a:round/>
            <a:headEnd type="none" w="sm" len="sm"/>
            <a:tailEnd type="non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fr-FR"/>
          </a:p>
        </p:txBody>
      </p:sp>
      <p:sp>
        <p:nvSpPr>
          <p:cNvPr id="60422" name="Line 9"/>
          <p:cNvSpPr>
            <a:spLocks noChangeShapeType="1"/>
          </p:cNvSpPr>
          <p:nvPr/>
        </p:nvSpPr>
        <p:spPr bwMode="auto">
          <a:xfrm>
            <a:off x="6629400" y="3048000"/>
            <a:ext cx="0" cy="2971800"/>
          </a:xfrm>
          <a:prstGeom prst="line">
            <a:avLst/>
          </a:prstGeom>
          <a:noFill/>
          <a:ln w="57150">
            <a:solidFill>
              <a:srgbClr val="FFFF00"/>
            </a:solidFill>
            <a:round/>
            <a:headEnd type="none" w="sm" len="sm"/>
            <a:tailEnd type="non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fr-FR"/>
          </a:p>
        </p:txBody>
      </p:sp>
      <p:sp>
        <p:nvSpPr>
          <p:cNvPr id="60423" name="Line 10"/>
          <p:cNvSpPr>
            <a:spLocks noChangeShapeType="1"/>
          </p:cNvSpPr>
          <p:nvPr/>
        </p:nvSpPr>
        <p:spPr bwMode="auto">
          <a:xfrm>
            <a:off x="3657600" y="4572000"/>
            <a:ext cx="2971800" cy="0"/>
          </a:xfrm>
          <a:prstGeom prst="line">
            <a:avLst/>
          </a:prstGeom>
          <a:noFill/>
          <a:ln w="57150">
            <a:solidFill>
              <a:srgbClr val="FFFF00"/>
            </a:solidFill>
            <a:round/>
            <a:headEnd type="none" w="sm" len="sm"/>
            <a:tailEnd type="non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fr-FR"/>
          </a:p>
        </p:txBody>
      </p:sp>
      <p:sp>
        <p:nvSpPr>
          <p:cNvPr id="60424" name="Oval 11"/>
          <p:cNvSpPr>
            <a:spLocks noChangeArrowheads="1"/>
          </p:cNvSpPr>
          <p:nvPr/>
        </p:nvSpPr>
        <p:spPr bwMode="auto">
          <a:xfrm>
            <a:off x="2514600" y="4419600"/>
            <a:ext cx="304800" cy="304800"/>
          </a:xfrm>
          <a:prstGeom prst="ellipse">
            <a:avLst/>
          </a:prstGeom>
          <a:solidFill>
            <a:srgbClr val="FF3399"/>
          </a:solidFill>
          <a:ln w="57150">
            <a:solidFill>
              <a:srgbClr val="FF3399"/>
            </a:solidFill>
            <a:round/>
            <a:headEnd type="none" w="sm" len="sm"/>
            <a:tailEnd type="none" w="lg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fr-FR"/>
          </a:p>
        </p:txBody>
      </p:sp>
      <p:sp>
        <p:nvSpPr>
          <p:cNvPr id="60425" name="Oval 12"/>
          <p:cNvSpPr>
            <a:spLocks noChangeArrowheads="1"/>
          </p:cNvSpPr>
          <p:nvPr/>
        </p:nvSpPr>
        <p:spPr bwMode="auto">
          <a:xfrm>
            <a:off x="4724400" y="5257800"/>
            <a:ext cx="304800" cy="304800"/>
          </a:xfrm>
          <a:prstGeom prst="ellipse">
            <a:avLst/>
          </a:prstGeom>
          <a:solidFill>
            <a:srgbClr val="FF3399"/>
          </a:solidFill>
          <a:ln w="57150">
            <a:solidFill>
              <a:srgbClr val="FF3399"/>
            </a:solidFill>
            <a:round/>
            <a:headEnd type="none" w="sm" len="sm"/>
            <a:tailEnd type="none" w="lg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fr-FR"/>
          </a:p>
        </p:txBody>
      </p:sp>
      <p:sp>
        <p:nvSpPr>
          <p:cNvPr id="60426" name="Oval 13"/>
          <p:cNvSpPr>
            <a:spLocks noChangeArrowheads="1"/>
          </p:cNvSpPr>
          <p:nvPr/>
        </p:nvSpPr>
        <p:spPr bwMode="auto">
          <a:xfrm>
            <a:off x="4572000" y="3657600"/>
            <a:ext cx="304800" cy="304800"/>
          </a:xfrm>
          <a:prstGeom prst="ellipse">
            <a:avLst/>
          </a:prstGeom>
          <a:solidFill>
            <a:srgbClr val="FF3399"/>
          </a:solidFill>
          <a:ln w="57150">
            <a:solidFill>
              <a:srgbClr val="FF3399"/>
            </a:solidFill>
            <a:round/>
            <a:headEnd type="none" w="sm" len="sm"/>
            <a:tailEnd type="none" w="lg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fr-FR"/>
          </a:p>
        </p:txBody>
      </p:sp>
      <p:sp>
        <p:nvSpPr>
          <p:cNvPr id="60427" name="Oval 14"/>
          <p:cNvSpPr>
            <a:spLocks noChangeArrowheads="1"/>
          </p:cNvSpPr>
          <p:nvPr/>
        </p:nvSpPr>
        <p:spPr bwMode="auto">
          <a:xfrm>
            <a:off x="7239000" y="4267200"/>
            <a:ext cx="304800" cy="304800"/>
          </a:xfrm>
          <a:prstGeom prst="ellipse">
            <a:avLst/>
          </a:prstGeom>
          <a:solidFill>
            <a:srgbClr val="FF3399"/>
          </a:solidFill>
          <a:ln w="57150">
            <a:solidFill>
              <a:srgbClr val="FF3399"/>
            </a:solidFill>
            <a:round/>
            <a:headEnd type="none" w="sm" len="sm"/>
            <a:tailEnd type="none" w="lg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fr-FR"/>
          </a:p>
        </p:txBody>
      </p:sp>
      <p:sp>
        <p:nvSpPr>
          <p:cNvPr id="60428" name="Oval 15"/>
          <p:cNvSpPr>
            <a:spLocks noChangeArrowheads="1"/>
          </p:cNvSpPr>
          <p:nvPr/>
        </p:nvSpPr>
        <p:spPr bwMode="auto">
          <a:xfrm>
            <a:off x="7391400" y="5257800"/>
            <a:ext cx="228600" cy="228600"/>
          </a:xfrm>
          <a:prstGeom prst="ellipse">
            <a:avLst/>
          </a:prstGeom>
          <a:solidFill>
            <a:schemeClr val="tx2"/>
          </a:solidFill>
          <a:ln w="57150">
            <a:solidFill>
              <a:schemeClr val="tx2"/>
            </a:solidFill>
            <a:round/>
            <a:headEnd type="none" w="sm" len="sm"/>
            <a:tailEnd type="none" w="lg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fr-FR"/>
          </a:p>
        </p:txBody>
      </p:sp>
      <p:sp>
        <p:nvSpPr>
          <p:cNvPr id="60429" name="Oval 16"/>
          <p:cNvSpPr>
            <a:spLocks noChangeArrowheads="1"/>
          </p:cNvSpPr>
          <p:nvPr/>
        </p:nvSpPr>
        <p:spPr bwMode="auto">
          <a:xfrm>
            <a:off x="2209800" y="3505200"/>
            <a:ext cx="228600" cy="228600"/>
          </a:xfrm>
          <a:prstGeom prst="ellipse">
            <a:avLst/>
          </a:prstGeom>
          <a:solidFill>
            <a:schemeClr val="tx2"/>
          </a:solidFill>
          <a:ln w="57150">
            <a:solidFill>
              <a:schemeClr val="tx2"/>
            </a:solidFill>
            <a:round/>
            <a:headEnd type="none" w="sm" len="sm"/>
            <a:tailEnd type="none" w="lg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fr-FR"/>
          </a:p>
        </p:txBody>
      </p:sp>
      <p:grpSp>
        <p:nvGrpSpPr>
          <p:cNvPr id="122901" name="Group 21"/>
          <p:cNvGrpSpPr>
            <a:grpSpLocks/>
          </p:cNvGrpSpPr>
          <p:nvPr/>
        </p:nvGrpSpPr>
        <p:grpSpPr bwMode="auto">
          <a:xfrm>
            <a:off x="2362200" y="3810000"/>
            <a:ext cx="5105400" cy="1600200"/>
            <a:chOff x="1488" y="2400"/>
            <a:chExt cx="3216" cy="1008"/>
          </a:xfrm>
        </p:grpSpPr>
        <p:sp>
          <p:nvSpPr>
            <p:cNvPr id="60431" name="Line 17"/>
            <p:cNvSpPr>
              <a:spLocks noChangeShapeType="1"/>
            </p:cNvSpPr>
            <p:nvPr/>
          </p:nvSpPr>
          <p:spPr bwMode="auto">
            <a:xfrm flipH="1" flipV="1">
              <a:off x="4656" y="2975"/>
              <a:ext cx="48" cy="288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 type="none" w="sm" len="sm"/>
              <a:tailEnd type="triangle" w="lg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fr-FR"/>
            </a:p>
          </p:txBody>
        </p:sp>
        <p:sp>
          <p:nvSpPr>
            <p:cNvPr id="60432" name="Line 18"/>
            <p:cNvSpPr>
              <a:spLocks noChangeShapeType="1"/>
            </p:cNvSpPr>
            <p:nvPr/>
          </p:nvSpPr>
          <p:spPr bwMode="auto">
            <a:xfrm flipH="1">
              <a:off x="3216" y="2880"/>
              <a:ext cx="1296" cy="480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 type="none" w="sm" len="sm"/>
              <a:tailEnd type="triangle" w="lg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fr-FR"/>
            </a:p>
          </p:txBody>
        </p:sp>
        <p:sp>
          <p:nvSpPr>
            <p:cNvPr id="60433" name="Line 19"/>
            <p:cNvSpPr>
              <a:spLocks noChangeShapeType="1"/>
            </p:cNvSpPr>
            <p:nvPr/>
          </p:nvSpPr>
          <p:spPr bwMode="auto">
            <a:xfrm flipH="1" flipV="1">
              <a:off x="1776" y="3024"/>
              <a:ext cx="1152" cy="384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 type="none" w="sm" len="sm"/>
              <a:tailEnd type="triangle" w="lg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fr-FR"/>
            </a:p>
          </p:txBody>
        </p:sp>
        <p:sp>
          <p:nvSpPr>
            <p:cNvPr id="60434" name="Line 20"/>
            <p:cNvSpPr>
              <a:spLocks noChangeShapeType="1"/>
            </p:cNvSpPr>
            <p:nvPr/>
          </p:nvSpPr>
          <p:spPr bwMode="auto">
            <a:xfrm flipH="1" flipV="1">
              <a:off x="1488" y="2400"/>
              <a:ext cx="96" cy="336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 type="none" w="sm" len="sm"/>
              <a:tailEnd type="triangle" w="lg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fr-FR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29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931" name="Rectangle 3"/>
          <p:cNvSpPr>
            <a:spLocks noGrp="1" noChangeArrowheads="1"/>
          </p:cNvSpPr>
          <p:nvPr>
            <p:ph idx="1"/>
          </p:nvPr>
        </p:nvSpPr>
        <p:spPr>
          <a:xfrm>
            <a:off x="1066800" y="1371600"/>
            <a:ext cx="7772400" cy="1295400"/>
          </a:xfrm>
        </p:spPr>
        <p:txBody>
          <a:bodyPr/>
          <a:lstStyle/>
          <a:p>
            <a:pPr marL="381000" indent="-381000" eaLnBrk="1" hangingPunct="1">
              <a:lnSpc>
                <a:spcPct val="90000"/>
              </a:lnSpc>
              <a:defRPr/>
            </a:pPr>
            <a:r>
              <a:rPr lang="fr-FR" altLang="fr-FR" sz="2800" smtClean="0"/>
              <a:t>Graphe découpé en régions</a:t>
            </a:r>
          </a:p>
          <a:p>
            <a:pPr marL="381000" indent="-381000" eaLnBrk="1" hangingPunct="1">
              <a:lnSpc>
                <a:spcPct val="90000"/>
              </a:lnSpc>
              <a:defRPr/>
            </a:pPr>
            <a:r>
              <a:rPr lang="fr-FR" altLang="fr-FR" sz="2800" smtClean="0"/>
              <a:t>Chaque région possède une « capitale »</a:t>
            </a:r>
          </a:p>
          <a:p>
            <a:pPr marL="381000" indent="-381000" eaLnBrk="1" hangingPunct="1">
              <a:lnSpc>
                <a:spcPct val="90000"/>
              </a:lnSpc>
              <a:defRPr/>
            </a:pPr>
            <a:r>
              <a:rPr lang="fr-FR" altLang="fr-FR" sz="2800" smtClean="0"/>
              <a:t>Communications via les capitales</a:t>
            </a:r>
          </a:p>
        </p:txBody>
      </p:sp>
      <p:sp>
        <p:nvSpPr>
          <p:cNvPr id="61442" name="Rectangle 2"/>
          <p:cNvSpPr>
            <a:spLocks noGrp="1" noChangeArrowheads="1"/>
          </p:cNvSpPr>
          <p:nvPr>
            <p:ph type="title"/>
          </p:nvPr>
        </p:nvSpPr>
        <p:spPr>
          <a:xfrm>
            <a:off x="1143000" y="228600"/>
            <a:ext cx="7772400" cy="1143000"/>
          </a:xfrm>
        </p:spPr>
        <p:txBody>
          <a:bodyPr/>
          <a:lstStyle/>
          <a:p>
            <a:pPr eaLnBrk="1" hangingPunct="1"/>
            <a:r>
              <a:rPr lang="fr-FR" altLang="fr-FR" b="1" smtClean="0"/>
              <a:t>Hiérarchisation des sommets</a:t>
            </a:r>
          </a:p>
        </p:txBody>
      </p:sp>
      <p:sp>
        <p:nvSpPr>
          <p:cNvPr id="124947" name="Rectangle 19"/>
          <p:cNvSpPr>
            <a:spLocks noChangeArrowheads="1"/>
          </p:cNvSpPr>
          <p:nvPr/>
        </p:nvSpPr>
        <p:spPr bwMode="auto">
          <a:xfrm>
            <a:off x="2209800" y="2971800"/>
            <a:ext cx="6019800" cy="2209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81000" indent="-381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10477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46685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88595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30505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6225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1945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7665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3385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ct val="20000"/>
              </a:spcBef>
              <a:buClr>
                <a:srgbClr val="FFFF00"/>
              </a:buClr>
              <a:buSzPct val="75000"/>
              <a:buFont typeface="Wingdings" panose="05000000000000000000" pitchFamily="2" charset="2"/>
              <a:buNone/>
              <a:defRPr/>
            </a:pPr>
            <a:r>
              <a:rPr lang="fr-FR" altLang="fr-FR" sz="2800" b="1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rPr>
              <a:t>Table de routage CAPITALE</a:t>
            </a:r>
          </a:p>
          <a:p>
            <a:pPr eaLnBrk="1" hangingPunct="1">
              <a:lnSpc>
                <a:spcPct val="90000"/>
              </a:lnSpc>
              <a:spcBef>
                <a:spcPct val="20000"/>
              </a:spcBef>
              <a:buClr>
                <a:srgbClr val="FFFF00"/>
              </a:buClr>
              <a:buSzPct val="75000"/>
              <a:buFont typeface="Wingdings" panose="05000000000000000000" pitchFamily="2" charset="2"/>
              <a:buNone/>
              <a:defRPr/>
            </a:pPr>
            <a:r>
              <a:rPr lang="fr-FR" altLang="fr-FR" sz="2800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rPr>
              <a:t>		</a:t>
            </a:r>
            <a:r>
              <a:rPr lang="fr-FR" altLang="fr-FR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rPr>
              <a:t>sa région + réseau des capitales</a:t>
            </a:r>
          </a:p>
          <a:p>
            <a:pPr eaLnBrk="1" hangingPunct="1">
              <a:lnSpc>
                <a:spcPct val="90000"/>
              </a:lnSpc>
              <a:spcBef>
                <a:spcPct val="60000"/>
              </a:spcBef>
              <a:buClr>
                <a:srgbClr val="FFFF00"/>
              </a:buClr>
              <a:buSzPct val="75000"/>
              <a:buFont typeface="Wingdings" panose="05000000000000000000" pitchFamily="2" charset="2"/>
              <a:buNone/>
              <a:defRPr/>
            </a:pPr>
            <a:r>
              <a:rPr lang="fr-FR" altLang="fr-FR" sz="2800" b="1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rPr>
              <a:t>Table de routage VILLE</a:t>
            </a:r>
          </a:p>
          <a:p>
            <a:pPr eaLnBrk="1" hangingPunct="1">
              <a:lnSpc>
                <a:spcPct val="90000"/>
              </a:lnSpc>
              <a:spcBef>
                <a:spcPct val="20000"/>
              </a:spcBef>
              <a:buClr>
                <a:srgbClr val="FFFF00"/>
              </a:buClr>
              <a:buSzPct val="75000"/>
              <a:buFont typeface="Wingdings" panose="05000000000000000000" pitchFamily="2" charset="2"/>
              <a:buNone/>
              <a:defRPr/>
            </a:pPr>
            <a:r>
              <a:rPr lang="fr-FR" altLang="fr-FR" sz="2800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rPr>
              <a:t>	</a:t>
            </a:r>
            <a:r>
              <a:rPr lang="fr-FR" altLang="fr-FR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rPr>
              <a:t>	sa région</a:t>
            </a:r>
          </a:p>
          <a:p>
            <a:pPr eaLnBrk="1" hangingPunct="1">
              <a:lnSpc>
                <a:spcPct val="90000"/>
              </a:lnSpc>
              <a:spcBef>
                <a:spcPct val="20000"/>
              </a:spcBef>
              <a:buClr>
                <a:srgbClr val="FFFF00"/>
              </a:buClr>
              <a:buSzPct val="75000"/>
              <a:buFont typeface="Wingdings" panose="05000000000000000000" pitchFamily="2" charset="2"/>
              <a:buNone/>
              <a:defRPr/>
            </a:pPr>
            <a:endParaRPr lang="fr-FR" altLang="fr-FR" smtClean="0"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 pitchFamily="34" charset="0"/>
            </a:endParaRPr>
          </a:p>
        </p:txBody>
      </p:sp>
      <p:sp>
        <p:nvSpPr>
          <p:cNvPr id="124948" name="Rectangle 20"/>
          <p:cNvSpPr>
            <a:spLocks noChangeArrowheads="1"/>
          </p:cNvSpPr>
          <p:nvPr/>
        </p:nvSpPr>
        <p:spPr bwMode="auto">
          <a:xfrm>
            <a:off x="1143000" y="5410200"/>
            <a:ext cx="769620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81000" indent="-381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10477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46685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88595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30505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6225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1945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7665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3385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ct val="20000"/>
              </a:spcBef>
              <a:buClr>
                <a:srgbClr val="FFFF00"/>
              </a:buClr>
              <a:buSzPct val="75000"/>
              <a:buFont typeface="Wingdings" panose="05000000000000000000" pitchFamily="2" charset="2"/>
              <a:buNone/>
              <a:defRPr/>
            </a:pPr>
            <a:r>
              <a:rPr lang="fr-FR" altLang="fr-FR" sz="2800" i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rPr>
              <a:t>Possibilité de hiérarchies à plusieurs niveaux…</a:t>
            </a:r>
            <a:endParaRPr lang="fr-FR" altLang="fr-FR" i="1" smtClean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 pitchFamily="34" charset="0"/>
            </a:endParaRPr>
          </a:p>
          <a:p>
            <a:pPr eaLnBrk="1" hangingPunct="1">
              <a:lnSpc>
                <a:spcPct val="90000"/>
              </a:lnSpc>
              <a:spcBef>
                <a:spcPct val="20000"/>
              </a:spcBef>
              <a:buClr>
                <a:srgbClr val="FFFF00"/>
              </a:buClr>
              <a:buSzPct val="75000"/>
              <a:buFont typeface="Wingdings" panose="05000000000000000000" pitchFamily="2" charset="2"/>
              <a:buNone/>
              <a:defRPr/>
            </a:pPr>
            <a:endParaRPr lang="fr-FR" altLang="fr-FR" i="1" smtClean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49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4948" grpId="0" autoUpdateAnimBg="0"/>
    </p:bld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7" name="Rectangle 3"/>
          <p:cNvSpPr>
            <a:spLocks noGrp="1" noChangeArrowheads="1"/>
          </p:cNvSpPr>
          <p:nvPr>
            <p:ph idx="1"/>
          </p:nvPr>
        </p:nvSpPr>
        <p:spPr>
          <a:xfrm>
            <a:off x="1066800" y="1524000"/>
            <a:ext cx="7772400" cy="1600200"/>
          </a:xfrm>
        </p:spPr>
        <p:txBody>
          <a:bodyPr/>
          <a:lstStyle/>
          <a:p>
            <a:pPr marL="381000" indent="-381000" eaLnBrk="1" hangingPunct="1">
              <a:lnSpc>
                <a:spcPct val="90000"/>
              </a:lnSpc>
              <a:spcAft>
                <a:spcPct val="40000"/>
              </a:spcAft>
              <a:defRPr/>
            </a:pPr>
            <a:r>
              <a:rPr lang="fr-FR" altLang="fr-FR" sz="2800" smtClean="0"/>
              <a:t>Les « paires communicantes » évoluent dans le temps…</a:t>
            </a:r>
          </a:p>
          <a:p>
            <a:pPr marL="381000" indent="-381000" eaLnBrk="1" hangingPunct="1">
              <a:lnSpc>
                <a:spcPct val="90000"/>
              </a:lnSpc>
              <a:spcAft>
                <a:spcPct val="40000"/>
              </a:spcAft>
              <a:defRPr/>
            </a:pPr>
            <a:r>
              <a:rPr lang="fr-FR" altLang="fr-FR" sz="2800" smtClean="0"/>
              <a:t>Le réseau évolue…</a:t>
            </a:r>
          </a:p>
        </p:txBody>
      </p:sp>
      <p:sp>
        <p:nvSpPr>
          <p:cNvPr id="62466" name="Rectangle 2"/>
          <p:cNvSpPr>
            <a:spLocks noGrp="1" noChangeArrowheads="1"/>
          </p:cNvSpPr>
          <p:nvPr>
            <p:ph type="title"/>
          </p:nvPr>
        </p:nvSpPr>
        <p:spPr>
          <a:xfrm>
            <a:off x="1143000" y="228600"/>
            <a:ext cx="7772400" cy="1143000"/>
          </a:xfrm>
        </p:spPr>
        <p:txBody>
          <a:bodyPr/>
          <a:lstStyle/>
          <a:p>
            <a:pPr eaLnBrk="1" hangingPunct="1"/>
            <a:r>
              <a:rPr lang="fr-FR" altLang="fr-FR" b="1" smtClean="0"/>
              <a:t>Routage dynamique (adaptatif)</a:t>
            </a:r>
          </a:p>
        </p:txBody>
      </p:sp>
      <p:sp>
        <p:nvSpPr>
          <p:cNvPr id="123908" name="Rectangle 4"/>
          <p:cNvSpPr>
            <a:spLocks noChangeArrowheads="1"/>
          </p:cNvSpPr>
          <p:nvPr/>
        </p:nvSpPr>
        <p:spPr bwMode="auto">
          <a:xfrm>
            <a:off x="2667000" y="3657600"/>
            <a:ext cx="5867400" cy="2286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482600" indent="-482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10477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46685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88595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30505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6225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1945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7665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3385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20000"/>
              </a:spcBef>
              <a:spcAft>
                <a:spcPct val="40000"/>
              </a:spcAft>
              <a:buClr>
                <a:srgbClr val="FFFF00"/>
              </a:buClr>
              <a:buSzPct val="75000"/>
              <a:buFont typeface="Wingdings" panose="05000000000000000000" pitchFamily="2" charset="2"/>
              <a:buChar char="l"/>
              <a:defRPr/>
            </a:pPr>
            <a:r>
              <a:rPr lang="fr-FR" altLang="fr-FR" sz="3200" i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rPr>
              <a:t>Machines parallèles,</a:t>
            </a:r>
          </a:p>
          <a:p>
            <a:pPr eaLnBrk="1" hangingPunct="1">
              <a:spcBef>
                <a:spcPct val="20000"/>
              </a:spcBef>
              <a:buClr>
                <a:srgbClr val="FFFF00"/>
              </a:buClr>
              <a:buSzPct val="75000"/>
              <a:buFont typeface="Wingdings" panose="05000000000000000000" pitchFamily="2" charset="2"/>
              <a:buChar char="l"/>
              <a:defRPr/>
            </a:pPr>
            <a:r>
              <a:rPr lang="fr-FR" altLang="fr-FR" sz="3200" i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rPr>
              <a:t>Téléphonie mobile…</a:t>
            </a:r>
          </a:p>
          <a:p>
            <a:pPr eaLnBrk="1" hangingPunct="1">
              <a:spcAft>
                <a:spcPct val="40000"/>
              </a:spcAft>
              <a:buClr>
                <a:srgbClr val="FFFF00"/>
              </a:buClr>
              <a:buSzPct val="75000"/>
              <a:buFont typeface="Wingdings" panose="05000000000000000000" pitchFamily="2" charset="2"/>
              <a:buNone/>
              <a:defRPr/>
            </a:pPr>
            <a:r>
              <a:rPr lang="fr-FR" altLang="fr-FR" i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rPr>
              <a:t>	Contraintes sur le nombre de chemins empruntant une arête (fréquences)</a:t>
            </a:r>
            <a:endParaRPr lang="fr-FR" altLang="fr-FR" sz="3200" i="1" smtClean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39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3908" grpId="0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5"/>
          <p:cNvSpPr>
            <a:spLocks noChangeArrowheads="1"/>
          </p:cNvSpPr>
          <p:nvPr/>
        </p:nvSpPr>
        <p:spPr bwMode="auto">
          <a:xfrm>
            <a:off x="1295400" y="2057400"/>
            <a:ext cx="3733800" cy="1600200"/>
          </a:xfrm>
          <a:prstGeom prst="rect">
            <a:avLst/>
          </a:prstGeom>
          <a:solidFill>
            <a:srgbClr val="CCFFFF"/>
          </a:solidFill>
          <a:ln w="57150">
            <a:solidFill>
              <a:srgbClr val="CCFFFF"/>
            </a:solidFill>
            <a:miter lim="800000"/>
            <a:headEnd type="none" w="sm" len="sm"/>
            <a:tailEnd type="none" w="lg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fr-FR"/>
          </a:p>
        </p:txBody>
      </p:sp>
      <p:sp>
        <p:nvSpPr>
          <p:cNvPr id="87043" name="Rectangle 3"/>
          <p:cNvSpPr>
            <a:spLocks noGrp="1" noChangeArrowheads="1"/>
          </p:cNvSpPr>
          <p:nvPr>
            <p:ph idx="1"/>
          </p:nvPr>
        </p:nvSpPr>
        <p:spPr>
          <a:xfrm>
            <a:off x="1143000" y="4495800"/>
            <a:ext cx="7772400" cy="838200"/>
          </a:xfrm>
        </p:spPr>
        <p:txBody>
          <a:bodyPr/>
          <a:lstStyle/>
          <a:p>
            <a:pPr marL="0" indent="0" eaLnBrk="1" hangingPunct="1">
              <a:buFont typeface="Wingdings" panose="05000000000000000000" pitchFamily="2" charset="2"/>
              <a:buNone/>
              <a:defRPr/>
            </a:pPr>
            <a:r>
              <a:rPr lang="fr-FR" altLang="fr-FR" sz="2400" i="1" smtClean="0"/>
              <a:t>Il existe un cycle « eulérien » si et seulement si tous les sommets sont de degré pair…</a:t>
            </a:r>
          </a:p>
        </p:txBody>
      </p:sp>
      <p:sp>
        <p:nvSpPr>
          <p:cNvPr id="12291" name="Rectangle 2"/>
          <p:cNvSpPr>
            <a:spLocks noGrp="1" noChangeArrowheads="1"/>
          </p:cNvSpPr>
          <p:nvPr>
            <p:ph type="title"/>
          </p:nvPr>
        </p:nvSpPr>
        <p:spPr>
          <a:xfrm>
            <a:off x="1066800" y="381000"/>
            <a:ext cx="7772400" cy="1143000"/>
          </a:xfrm>
        </p:spPr>
        <p:txBody>
          <a:bodyPr/>
          <a:lstStyle/>
          <a:p>
            <a:pPr eaLnBrk="1" hangingPunct="1"/>
            <a:r>
              <a:rPr lang="fr-FR" altLang="fr-FR" smtClean="0"/>
              <a:t>Les ponts de Königsberg…</a:t>
            </a:r>
          </a:p>
        </p:txBody>
      </p:sp>
      <p:sp>
        <p:nvSpPr>
          <p:cNvPr id="12293" name="Line 4"/>
          <p:cNvSpPr>
            <a:spLocks noChangeShapeType="1"/>
          </p:cNvSpPr>
          <p:nvPr/>
        </p:nvSpPr>
        <p:spPr bwMode="auto">
          <a:xfrm>
            <a:off x="1295400" y="2057400"/>
            <a:ext cx="3733800" cy="1588"/>
          </a:xfrm>
          <a:prstGeom prst="line">
            <a:avLst/>
          </a:prstGeom>
          <a:noFill/>
          <a:ln w="57150">
            <a:solidFill>
              <a:srgbClr val="FFFF00"/>
            </a:solidFill>
            <a:round/>
            <a:headEnd type="none" w="sm" len="sm"/>
            <a:tailEnd type="non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fr-FR"/>
          </a:p>
        </p:txBody>
      </p:sp>
      <p:sp>
        <p:nvSpPr>
          <p:cNvPr id="12294" name="Oval 5"/>
          <p:cNvSpPr>
            <a:spLocks noChangeArrowheads="1"/>
          </p:cNvSpPr>
          <p:nvPr/>
        </p:nvSpPr>
        <p:spPr bwMode="auto">
          <a:xfrm>
            <a:off x="1524000" y="2592388"/>
            <a:ext cx="1219200" cy="533400"/>
          </a:xfrm>
          <a:prstGeom prst="ellipse">
            <a:avLst/>
          </a:prstGeom>
          <a:solidFill>
            <a:schemeClr val="bg1"/>
          </a:solidFill>
          <a:ln w="57150">
            <a:solidFill>
              <a:srgbClr val="FFFF00"/>
            </a:solidFill>
            <a:round/>
            <a:headEnd type="none" w="sm" len="sm"/>
            <a:tailEnd type="none" w="lg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fr-FR"/>
          </a:p>
        </p:txBody>
      </p:sp>
      <p:sp>
        <p:nvSpPr>
          <p:cNvPr id="12295" name="Oval 6"/>
          <p:cNvSpPr>
            <a:spLocks noChangeArrowheads="1"/>
          </p:cNvSpPr>
          <p:nvPr/>
        </p:nvSpPr>
        <p:spPr bwMode="auto">
          <a:xfrm>
            <a:off x="3048000" y="2592388"/>
            <a:ext cx="1219200" cy="533400"/>
          </a:xfrm>
          <a:prstGeom prst="ellipse">
            <a:avLst/>
          </a:prstGeom>
          <a:solidFill>
            <a:schemeClr val="bg1"/>
          </a:solidFill>
          <a:ln w="57150">
            <a:solidFill>
              <a:srgbClr val="FFFF00"/>
            </a:solidFill>
            <a:round/>
            <a:headEnd type="none" w="sm" len="sm"/>
            <a:tailEnd type="none" w="lg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fr-FR"/>
          </a:p>
        </p:txBody>
      </p:sp>
      <p:sp>
        <p:nvSpPr>
          <p:cNvPr id="12296" name="Line 7"/>
          <p:cNvSpPr>
            <a:spLocks noChangeShapeType="1"/>
          </p:cNvSpPr>
          <p:nvPr/>
        </p:nvSpPr>
        <p:spPr bwMode="auto">
          <a:xfrm>
            <a:off x="1295400" y="3659188"/>
            <a:ext cx="3733800" cy="0"/>
          </a:xfrm>
          <a:prstGeom prst="line">
            <a:avLst/>
          </a:prstGeom>
          <a:noFill/>
          <a:ln w="57150">
            <a:solidFill>
              <a:srgbClr val="FFFF00"/>
            </a:solidFill>
            <a:round/>
            <a:headEnd type="none" w="sm" len="sm"/>
            <a:tailEnd type="non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fr-FR"/>
          </a:p>
        </p:txBody>
      </p:sp>
      <p:sp>
        <p:nvSpPr>
          <p:cNvPr id="12297" name="Line 8"/>
          <p:cNvSpPr>
            <a:spLocks noChangeShapeType="1"/>
          </p:cNvSpPr>
          <p:nvPr/>
        </p:nvSpPr>
        <p:spPr bwMode="auto">
          <a:xfrm>
            <a:off x="4724400" y="1905000"/>
            <a:ext cx="0" cy="1903413"/>
          </a:xfrm>
          <a:prstGeom prst="line">
            <a:avLst/>
          </a:prstGeom>
          <a:noFill/>
          <a:ln w="203200">
            <a:solidFill>
              <a:srgbClr val="66FF33"/>
            </a:solidFill>
            <a:round/>
            <a:headEnd type="none" w="sm" len="sm"/>
            <a:tailEnd type="non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fr-FR"/>
          </a:p>
        </p:txBody>
      </p:sp>
      <p:sp>
        <p:nvSpPr>
          <p:cNvPr id="12298" name="Line 9"/>
          <p:cNvSpPr>
            <a:spLocks noChangeShapeType="1"/>
          </p:cNvSpPr>
          <p:nvPr/>
        </p:nvSpPr>
        <p:spPr bwMode="auto">
          <a:xfrm flipV="1">
            <a:off x="2286000" y="1754188"/>
            <a:ext cx="304800" cy="990600"/>
          </a:xfrm>
          <a:prstGeom prst="line">
            <a:avLst/>
          </a:prstGeom>
          <a:noFill/>
          <a:ln w="203200">
            <a:solidFill>
              <a:srgbClr val="66FF33"/>
            </a:solidFill>
            <a:round/>
            <a:headEnd type="none" w="sm" len="sm"/>
            <a:tailEnd type="non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fr-FR"/>
          </a:p>
        </p:txBody>
      </p:sp>
      <p:sp>
        <p:nvSpPr>
          <p:cNvPr id="12299" name="Line 10"/>
          <p:cNvSpPr>
            <a:spLocks noChangeShapeType="1"/>
          </p:cNvSpPr>
          <p:nvPr/>
        </p:nvSpPr>
        <p:spPr bwMode="auto">
          <a:xfrm flipH="1" flipV="1">
            <a:off x="1524000" y="1906588"/>
            <a:ext cx="228600" cy="838200"/>
          </a:xfrm>
          <a:prstGeom prst="line">
            <a:avLst/>
          </a:prstGeom>
          <a:noFill/>
          <a:ln w="203200">
            <a:solidFill>
              <a:srgbClr val="66FF33"/>
            </a:solidFill>
            <a:round/>
            <a:headEnd type="none" w="sm" len="sm"/>
            <a:tailEnd type="non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fr-FR"/>
          </a:p>
        </p:txBody>
      </p:sp>
      <p:sp>
        <p:nvSpPr>
          <p:cNvPr id="12300" name="Line 11"/>
          <p:cNvSpPr>
            <a:spLocks noChangeShapeType="1"/>
          </p:cNvSpPr>
          <p:nvPr/>
        </p:nvSpPr>
        <p:spPr bwMode="auto">
          <a:xfrm flipH="1">
            <a:off x="1676400" y="2973388"/>
            <a:ext cx="76200" cy="914400"/>
          </a:xfrm>
          <a:prstGeom prst="line">
            <a:avLst/>
          </a:prstGeom>
          <a:noFill/>
          <a:ln w="203200">
            <a:solidFill>
              <a:srgbClr val="66FF33"/>
            </a:solidFill>
            <a:round/>
            <a:headEnd type="none" w="sm" len="sm"/>
            <a:tailEnd type="non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fr-FR"/>
          </a:p>
        </p:txBody>
      </p:sp>
      <p:sp>
        <p:nvSpPr>
          <p:cNvPr id="12301" name="Line 12"/>
          <p:cNvSpPr>
            <a:spLocks noChangeShapeType="1"/>
          </p:cNvSpPr>
          <p:nvPr/>
        </p:nvSpPr>
        <p:spPr bwMode="auto">
          <a:xfrm>
            <a:off x="2286000" y="2973388"/>
            <a:ext cx="152400" cy="1219200"/>
          </a:xfrm>
          <a:prstGeom prst="line">
            <a:avLst/>
          </a:prstGeom>
          <a:noFill/>
          <a:ln w="203200">
            <a:solidFill>
              <a:srgbClr val="66FF33"/>
            </a:solidFill>
            <a:round/>
            <a:headEnd type="none" w="sm" len="sm"/>
            <a:tailEnd type="non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fr-FR"/>
          </a:p>
        </p:txBody>
      </p:sp>
      <p:sp>
        <p:nvSpPr>
          <p:cNvPr id="12302" name="Line 13"/>
          <p:cNvSpPr>
            <a:spLocks noChangeShapeType="1"/>
          </p:cNvSpPr>
          <p:nvPr/>
        </p:nvSpPr>
        <p:spPr bwMode="auto">
          <a:xfrm>
            <a:off x="2590800" y="2820988"/>
            <a:ext cx="762000" cy="76200"/>
          </a:xfrm>
          <a:prstGeom prst="line">
            <a:avLst/>
          </a:prstGeom>
          <a:noFill/>
          <a:ln w="203200">
            <a:solidFill>
              <a:srgbClr val="66FF33"/>
            </a:solidFill>
            <a:round/>
            <a:headEnd type="none" w="sm" len="sm"/>
            <a:tailEnd type="non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fr-FR"/>
          </a:p>
        </p:txBody>
      </p:sp>
      <p:sp>
        <p:nvSpPr>
          <p:cNvPr id="12303" name="Line 15"/>
          <p:cNvSpPr>
            <a:spLocks noChangeShapeType="1"/>
          </p:cNvSpPr>
          <p:nvPr/>
        </p:nvSpPr>
        <p:spPr bwMode="auto">
          <a:xfrm flipH="1" flipV="1">
            <a:off x="3733800" y="1677988"/>
            <a:ext cx="152400" cy="1066800"/>
          </a:xfrm>
          <a:prstGeom prst="line">
            <a:avLst/>
          </a:prstGeom>
          <a:noFill/>
          <a:ln w="203200">
            <a:solidFill>
              <a:srgbClr val="66FF33"/>
            </a:solidFill>
            <a:round/>
            <a:headEnd type="none" w="sm" len="sm"/>
            <a:tailEnd type="non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fr-FR"/>
          </a:p>
        </p:txBody>
      </p:sp>
      <p:sp>
        <p:nvSpPr>
          <p:cNvPr id="12304" name="Line 16"/>
          <p:cNvSpPr>
            <a:spLocks noChangeShapeType="1"/>
          </p:cNvSpPr>
          <p:nvPr/>
        </p:nvSpPr>
        <p:spPr bwMode="auto">
          <a:xfrm>
            <a:off x="3810000" y="2973388"/>
            <a:ext cx="609600" cy="1219200"/>
          </a:xfrm>
          <a:prstGeom prst="line">
            <a:avLst/>
          </a:prstGeom>
          <a:noFill/>
          <a:ln w="203200">
            <a:solidFill>
              <a:srgbClr val="66FF33"/>
            </a:solidFill>
            <a:round/>
            <a:headEnd type="none" w="sm" len="sm"/>
            <a:tailEnd type="non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fr-FR"/>
          </a:p>
        </p:txBody>
      </p:sp>
      <p:sp>
        <p:nvSpPr>
          <p:cNvPr id="12305" name="Text Box 18"/>
          <p:cNvSpPr txBox="1">
            <a:spLocks noChangeArrowheads="1"/>
          </p:cNvSpPr>
          <p:nvPr/>
        </p:nvSpPr>
        <p:spPr bwMode="auto">
          <a:xfrm>
            <a:off x="2879725" y="1490663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01600">
                <a:solidFill>
                  <a:srgbClr val="66FF33"/>
                </a:solidFill>
                <a:miter lim="800000"/>
                <a:headEnd type="none" w="sm" len="sm"/>
                <a:tailEnd type="none" w="lg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fr-FR" altLang="fr-FR" b="1">
                <a:latin typeface="Arial" panose="020B0604020202020204" pitchFamily="34" charset="0"/>
              </a:rPr>
              <a:t>A</a:t>
            </a:r>
          </a:p>
        </p:txBody>
      </p:sp>
      <p:sp>
        <p:nvSpPr>
          <p:cNvPr id="12306" name="Text Box 19"/>
          <p:cNvSpPr txBox="1">
            <a:spLocks noChangeArrowheads="1"/>
          </p:cNvSpPr>
          <p:nvPr/>
        </p:nvSpPr>
        <p:spPr bwMode="auto">
          <a:xfrm>
            <a:off x="1828800" y="2592388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01600">
                <a:solidFill>
                  <a:srgbClr val="66FF33"/>
                </a:solidFill>
                <a:miter lim="800000"/>
                <a:headEnd type="none" w="sm" len="sm"/>
                <a:tailEnd type="none" w="lg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fr-FR" altLang="fr-FR" b="1">
                <a:latin typeface="Arial" panose="020B0604020202020204" pitchFamily="34" charset="0"/>
              </a:rPr>
              <a:t>B</a:t>
            </a:r>
          </a:p>
        </p:txBody>
      </p:sp>
      <p:sp>
        <p:nvSpPr>
          <p:cNvPr id="12307" name="Text Box 20"/>
          <p:cNvSpPr txBox="1">
            <a:spLocks noChangeArrowheads="1"/>
          </p:cNvSpPr>
          <p:nvPr/>
        </p:nvSpPr>
        <p:spPr bwMode="auto">
          <a:xfrm>
            <a:off x="3429000" y="2592388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01600">
                <a:solidFill>
                  <a:srgbClr val="66FF33"/>
                </a:solidFill>
                <a:miter lim="800000"/>
                <a:headEnd type="none" w="sm" len="sm"/>
                <a:tailEnd type="none" w="lg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fr-FR" altLang="fr-FR" b="1">
                <a:latin typeface="Arial" panose="020B0604020202020204" pitchFamily="34" charset="0"/>
              </a:rPr>
              <a:t>C</a:t>
            </a:r>
          </a:p>
        </p:txBody>
      </p:sp>
      <p:sp>
        <p:nvSpPr>
          <p:cNvPr id="12308" name="Text Box 21"/>
          <p:cNvSpPr txBox="1">
            <a:spLocks noChangeArrowheads="1"/>
          </p:cNvSpPr>
          <p:nvPr/>
        </p:nvSpPr>
        <p:spPr bwMode="auto">
          <a:xfrm>
            <a:off x="3124200" y="3811588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01600">
                <a:solidFill>
                  <a:srgbClr val="66FF33"/>
                </a:solidFill>
                <a:miter lim="800000"/>
                <a:headEnd type="none" w="sm" len="sm"/>
                <a:tailEnd type="none" w="lg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fr-FR" altLang="fr-FR" b="1">
                <a:latin typeface="Arial" panose="020B0604020202020204" pitchFamily="34" charset="0"/>
              </a:rPr>
              <a:t>D</a:t>
            </a:r>
          </a:p>
        </p:txBody>
      </p:sp>
      <p:grpSp>
        <p:nvGrpSpPr>
          <p:cNvPr id="87085" name="Group 45"/>
          <p:cNvGrpSpPr>
            <a:grpSpLocks/>
          </p:cNvGrpSpPr>
          <p:nvPr/>
        </p:nvGrpSpPr>
        <p:grpSpPr bwMode="auto">
          <a:xfrm>
            <a:off x="5715000" y="685800"/>
            <a:ext cx="2995613" cy="3505200"/>
            <a:chOff x="3600" y="672"/>
            <a:chExt cx="1887" cy="2208"/>
          </a:xfrm>
        </p:grpSpPr>
        <p:sp>
          <p:nvSpPr>
            <p:cNvPr id="12336" name="Text Box 25"/>
            <p:cNvSpPr txBox="1">
              <a:spLocks noChangeArrowheads="1"/>
            </p:cNvSpPr>
            <p:nvPr/>
          </p:nvSpPr>
          <p:spPr bwMode="auto">
            <a:xfrm>
              <a:off x="5232" y="2592"/>
              <a:ext cx="255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01600">
                  <a:solidFill>
                    <a:srgbClr val="66FF33"/>
                  </a:solidFill>
                  <a:miter lim="800000"/>
                  <a:headEnd type="none" w="sm" len="sm"/>
                  <a:tailEnd type="none" w="lg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r>
                <a:rPr lang="fr-FR" altLang="fr-FR" b="1">
                  <a:latin typeface="Arial" panose="020B0604020202020204" pitchFamily="34" charset="0"/>
                </a:rPr>
                <a:t>D</a:t>
              </a:r>
            </a:p>
          </p:txBody>
        </p:sp>
        <p:grpSp>
          <p:nvGrpSpPr>
            <p:cNvPr id="12337" name="Group 44"/>
            <p:cNvGrpSpPr>
              <a:grpSpLocks/>
            </p:cNvGrpSpPr>
            <p:nvPr/>
          </p:nvGrpSpPr>
          <p:grpSpPr bwMode="auto">
            <a:xfrm>
              <a:off x="3600" y="672"/>
              <a:ext cx="1681" cy="1921"/>
              <a:chOff x="3600" y="672"/>
              <a:chExt cx="1681" cy="1921"/>
            </a:xfrm>
          </p:grpSpPr>
          <p:sp>
            <p:nvSpPr>
              <p:cNvPr id="12338" name="Line 30"/>
              <p:cNvSpPr>
                <a:spLocks noChangeShapeType="1"/>
              </p:cNvSpPr>
              <p:nvPr/>
            </p:nvSpPr>
            <p:spPr bwMode="auto">
              <a:xfrm>
                <a:off x="4991" y="1056"/>
                <a:ext cx="193" cy="1440"/>
              </a:xfrm>
              <a:prstGeom prst="line">
                <a:avLst/>
              </a:prstGeom>
              <a:noFill/>
              <a:ln w="38100">
                <a:solidFill>
                  <a:srgbClr val="FF0000"/>
                </a:solidFill>
                <a:round/>
                <a:headEnd type="none" w="sm" len="sm"/>
                <a:tailEnd type="none" w="lg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fr-FR"/>
              </a:p>
            </p:txBody>
          </p:sp>
          <p:sp>
            <p:nvSpPr>
              <p:cNvPr id="12339" name="Line 34"/>
              <p:cNvSpPr>
                <a:spLocks noChangeShapeType="1"/>
              </p:cNvSpPr>
              <p:nvPr/>
            </p:nvSpPr>
            <p:spPr bwMode="auto">
              <a:xfrm>
                <a:off x="3936" y="1872"/>
                <a:ext cx="672" cy="0"/>
              </a:xfrm>
              <a:prstGeom prst="line">
                <a:avLst/>
              </a:prstGeom>
              <a:noFill/>
              <a:ln w="38100">
                <a:solidFill>
                  <a:srgbClr val="FF0000"/>
                </a:solidFill>
                <a:round/>
                <a:headEnd type="none" w="sm" len="sm"/>
                <a:tailEnd type="none" w="lg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fr-FR"/>
              </a:p>
            </p:txBody>
          </p:sp>
          <p:sp>
            <p:nvSpPr>
              <p:cNvPr id="12340" name="Line 35"/>
              <p:cNvSpPr>
                <a:spLocks noChangeShapeType="1"/>
              </p:cNvSpPr>
              <p:nvPr/>
            </p:nvSpPr>
            <p:spPr bwMode="auto">
              <a:xfrm>
                <a:off x="4560" y="1920"/>
                <a:ext cx="672" cy="624"/>
              </a:xfrm>
              <a:prstGeom prst="line">
                <a:avLst/>
              </a:prstGeom>
              <a:noFill/>
              <a:ln w="38100">
                <a:solidFill>
                  <a:srgbClr val="FF0000"/>
                </a:solidFill>
                <a:round/>
                <a:headEnd type="none" w="sm" len="sm"/>
                <a:tailEnd type="none" w="lg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fr-FR"/>
              </a:p>
            </p:txBody>
          </p:sp>
          <p:sp>
            <p:nvSpPr>
              <p:cNvPr id="12341" name="Line 36"/>
              <p:cNvSpPr>
                <a:spLocks noChangeShapeType="1"/>
              </p:cNvSpPr>
              <p:nvPr/>
            </p:nvSpPr>
            <p:spPr bwMode="auto">
              <a:xfrm flipV="1">
                <a:off x="4560" y="1056"/>
                <a:ext cx="432" cy="864"/>
              </a:xfrm>
              <a:prstGeom prst="line">
                <a:avLst/>
              </a:prstGeom>
              <a:noFill/>
              <a:ln w="38100">
                <a:solidFill>
                  <a:srgbClr val="FF0000"/>
                </a:solidFill>
                <a:round/>
                <a:headEnd type="none" w="sm" len="sm"/>
                <a:tailEnd type="none" w="lg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fr-FR"/>
              </a:p>
            </p:txBody>
          </p:sp>
          <p:sp>
            <p:nvSpPr>
              <p:cNvPr id="12342" name="Line 37"/>
              <p:cNvSpPr>
                <a:spLocks noChangeShapeType="1"/>
              </p:cNvSpPr>
              <p:nvPr/>
            </p:nvSpPr>
            <p:spPr bwMode="auto">
              <a:xfrm flipV="1">
                <a:off x="3936" y="1056"/>
                <a:ext cx="1008" cy="816"/>
              </a:xfrm>
              <a:prstGeom prst="line">
                <a:avLst/>
              </a:prstGeom>
              <a:noFill/>
              <a:ln w="38100">
                <a:solidFill>
                  <a:srgbClr val="FF0000"/>
                </a:solidFill>
                <a:round/>
                <a:headEnd type="none" w="sm" len="sm"/>
                <a:tailEnd type="none" w="lg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fr-FR"/>
              </a:p>
            </p:txBody>
          </p:sp>
          <p:sp>
            <p:nvSpPr>
              <p:cNvPr id="12343" name="Line 38"/>
              <p:cNvSpPr>
                <a:spLocks noChangeShapeType="1"/>
              </p:cNvSpPr>
              <p:nvPr/>
            </p:nvSpPr>
            <p:spPr bwMode="auto">
              <a:xfrm>
                <a:off x="3936" y="1872"/>
                <a:ext cx="1248" cy="672"/>
              </a:xfrm>
              <a:prstGeom prst="line">
                <a:avLst/>
              </a:prstGeom>
              <a:noFill/>
              <a:ln w="38100">
                <a:solidFill>
                  <a:srgbClr val="FF0000"/>
                </a:solidFill>
                <a:round/>
                <a:headEnd type="none" w="sm" len="sm"/>
                <a:tailEnd type="none" w="lg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fr-FR"/>
              </a:p>
            </p:txBody>
          </p:sp>
          <p:sp>
            <p:nvSpPr>
              <p:cNvPr id="12344" name="Line 39"/>
              <p:cNvSpPr>
                <a:spLocks noChangeShapeType="1"/>
              </p:cNvSpPr>
              <p:nvPr/>
            </p:nvSpPr>
            <p:spPr bwMode="auto">
              <a:xfrm>
                <a:off x="3936" y="1872"/>
                <a:ext cx="480" cy="432"/>
              </a:xfrm>
              <a:prstGeom prst="line">
                <a:avLst/>
              </a:prstGeom>
              <a:noFill/>
              <a:ln w="38100">
                <a:solidFill>
                  <a:srgbClr val="FF0000"/>
                </a:solidFill>
                <a:round/>
                <a:headEnd type="none" w="sm" len="sm"/>
                <a:tailEnd type="none" w="lg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fr-FR"/>
              </a:p>
            </p:txBody>
          </p:sp>
          <p:sp>
            <p:nvSpPr>
              <p:cNvPr id="12345" name="Line 40"/>
              <p:cNvSpPr>
                <a:spLocks noChangeShapeType="1"/>
              </p:cNvSpPr>
              <p:nvPr/>
            </p:nvSpPr>
            <p:spPr bwMode="auto">
              <a:xfrm>
                <a:off x="4416" y="2304"/>
                <a:ext cx="768" cy="240"/>
              </a:xfrm>
              <a:prstGeom prst="line">
                <a:avLst/>
              </a:prstGeom>
              <a:noFill/>
              <a:ln w="38100">
                <a:solidFill>
                  <a:srgbClr val="FF0000"/>
                </a:solidFill>
                <a:round/>
                <a:headEnd type="none" w="sm" len="sm"/>
                <a:tailEnd type="none" w="lg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fr-FR"/>
              </a:p>
            </p:txBody>
          </p:sp>
          <p:sp>
            <p:nvSpPr>
              <p:cNvPr id="12346" name="Line 42"/>
              <p:cNvSpPr>
                <a:spLocks noChangeShapeType="1"/>
              </p:cNvSpPr>
              <p:nvPr/>
            </p:nvSpPr>
            <p:spPr bwMode="auto">
              <a:xfrm flipV="1">
                <a:off x="3936" y="1296"/>
                <a:ext cx="384" cy="576"/>
              </a:xfrm>
              <a:prstGeom prst="line">
                <a:avLst/>
              </a:prstGeom>
              <a:noFill/>
              <a:ln w="38100">
                <a:solidFill>
                  <a:srgbClr val="FF0000"/>
                </a:solidFill>
                <a:round/>
                <a:headEnd type="none" w="sm" len="sm"/>
                <a:tailEnd type="none" w="lg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fr-FR"/>
              </a:p>
            </p:txBody>
          </p:sp>
          <p:sp>
            <p:nvSpPr>
              <p:cNvPr id="12347" name="Line 43"/>
              <p:cNvSpPr>
                <a:spLocks noChangeShapeType="1"/>
              </p:cNvSpPr>
              <p:nvPr/>
            </p:nvSpPr>
            <p:spPr bwMode="auto">
              <a:xfrm flipV="1">
                <a:off x="4320" y="1056"/>
                <a:ext cx="624" cy="240"/>
              </a:xfrm>
              <a:prstGeom prst="line">
                <a:avLst/>
              </a:prstGeom>
              <a:noFill/>
              <a:ln w="38100">
                <a:solidFill>
                  <a:srgbClr val="FF0000"/>
                </a:solidFill>
                <a:round/>
                <a:headEnd type="none" w="sm" len="sm"/>
                <a:tailEnd type="none" w="lg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fr-FR"/>
              </a:p>
            </p:txBody>
          </p:sp>
          <p:sp>
            <p:nvSpPr>
              <p:cNvPr id="12348" name="Text Box 22"/>
              <p:cNvSpPr txBox="1">
                <a:spLocks noChangeArrowheads="1"/>
              </p:cNvSpPr>
              <p:nvPr/>
            </p:nvSpPr>
            <p:spPr bwMode="auto">
              <a:xfrm>
                <a:off x="4848" y="672"/>
                <a:ext cx="255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01600">
                    <a:solidFill>
                      <a:srgbClr val="66FF33"/>
                    </a:solidFill>
                    <a:miter lim="800000"/>
                    <a:headEnd type="none" w="sm" len="sm"/>
                    <a:tailEnd type="none" w="lg" len="med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r>
                  <a:rPr lang="fr-FR" altLang="fr-FR" b="1">
                    <a:latin typeface="Arial" panose="020B0604020202020204" pitchFamily="34" charset="0"/>
                  </a:rPr>
                  <a:t>A</a:t>
                </a:r>
              </a:p>
            </p:txBody>
          </p:sp>
          <p:sp>
            <p:nvSpPr>
              <p:cNvPr id="12349" name="Text Box 23"/>
              <p:cNvSpPr txBox="1">
                <a:spLocks noChangeArrowheads="1"/>
              </p:cNvSpPr>
              <p:nvPr/>
            </p:nvSpPr>
            <p:spPr bwMode="auto">
              <a:xfrm>
                <a:off x="3600" y="1728"/>
                <a:ext cx="255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01600">
                    <a:solidFill>
                      <a:srgbClr val="66FF33"/>
                    </a:solidFill>
                    <a:miter lim="800000"/>
                    <a:headEnd type="none" w="sm" len="sm"/>
                    <a:tailEnd type="none" w="lg" len="med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r>
                  <a:rPr lang="fr-FR" altLang="fr-FR" b="1">
                    <a:latin typeface="Arial" panose="020B0604020202020204" pitchFamily="34" charset="0"/>
                  </a:rPr>
                  <a:t>B</a:t>
                </a:r>
              </a:p>
            </p:txBody>
          </p:sp>
          <p:sp>
            <p:nvSpPr>
              <p:cNvPr id="12350" name="Text Box 24"/>
              <p:cNvSpPr txBox="1">
                <a:spLocks noChangeArrowheads="1"/>
              </p:cNvSpPr>
              <p:nvPr/>
            </p:nvSpPr>
            <p:spPr bwMode="auto">
              <a:xfrm>
                <a:off x="4704" y="1728"/>
                <a:ext cx="255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01600">
                    <a:solidFill>
                      <a:srgbClr val="66FF33"/>
                    </a:solidFill>
                    <a:miter lim="800000"/>
                    <a:headEnd type="none" w="sm" len="sm"/>
                    <a:tailEnd type="none" w="lg" len="med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r>
                  <a:rPr lang="fr-FR" altLang="fr-FR" b="1">
                    <a:latin typeface="Arial" panose="020B0604020202020204" pitchFamily="34" charset="0"/>
                  </a:rPr>
                  <a:t>C</a:t>
                </a:r>
              </a:p>
            </p:txBody>
          </p:sp>
          <p:sp>
            <p:nvSpPr>
              <p:cNvPr id="12351" name="Oval 26"/>
              <p:cNvSpPr>
                <a:spLocks noChangeArrowheads="1"/>
              </p:cNvSpPr>
              <p:nvPr/>
            </p:nvSpPr>
            <p:spPr bwMode="auto">
              <a:xfrm>
                <a:off x="3888" y="1824"/>
                <a:ext cx="145" cy="145"/>
              </a:xfrm>
              <a:prstGeom prst="ellipse">
                <a:avLst/>
              </a:prstGeom>
              <a:solidFill>
                <a:schemeClr val="tx2"/>
              </a:solidFill>
              <a:ln w="28575">
                <a:solidFill>
                  <a:schemeClr val="tx2"/>
                </a:solidFill>
                <a:round/>
                <a:headEnd type="none" w="sm" len="sm"/>
                <a:tailEnd type="none" w="lg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fr-FR"/>
              </a:p>
            </p:txBody>
          </p:sp>
          <p:sp>
            <p:nvSpPr>
              <p:cNvPr id="12352" name="Oval 27"/>
              <p:cNvSpPr>
                <a:spLocks noChangeArrowheads="1"/>
              </p:cNvSpPr>
              <p:nvPr/>
            </p:nvSpPr>
            <p:spPr bwMode="auto">
              <a:xfrm>
                <a:off x="5136" y="2448"/>
                <a:ext cx="145" cy="145"/>
              </a:xfrm>
              <a:prstGeom prst="ellipse">
                <a:avLst/>
              </a:prstGeom>
              <a:solidFill>
                <a:schemeClr val="tx2"/>
              </a:solidFill>
              <a:ln w="28575">
                <a:solidFill>
                  <a:schemeClr val="tx2"/>
                </a:solidFill>
                <a:round/>
                <a:headEnd type="none" w="sm" len="sm"/>
                <a:tailEnd type="none" w="lg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fr-FR"/>
              </a:p>
            </p:txBody>
          </p:sp>
          <p:sp>
            <p:nvSpPr>
              <p:cNvPr id="12353" name="Oval 28"/>
              <p:cNvSpPr>
                <a:spLocks noChangeArrowheads="1"/>
              </p:cNvSpPr>
              <p:nvPr/>
            </p:nvSpPr>
            <p:spPr bwMode="auto">
              <a:xfrm>
                <a:off x="4512" y="1824"/>
                <a:ext cx="145" cy="145"/>
              </a:xfrm>
              <a:prstGeom prst="ellipse">
                <a:avLst/>
              </a:prstGeom>
              <a:solidFill>
                <a:schemeClr val="tx2"/>
              </a:solidFill>
              <a:ln w="28575">
                <a:solidFill>
                  <a:schemeClr val="tx2"/>
                </a:solidFill>
                <a:round/>
                <a:headEnd type="none" w="sm" len="sm"/>
                <a:tailEnd type="none" w="lg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fr-FR"/>
              </a:p>
            </p:txBody>
          </p:sp>
          <p:sp>
            <p:nvSpPr>
              <p:cNvPr id="12354" name="Oval 29"/>
              <p:cNvSpPr>
                <a:spLocks noChangeArrowheads="1"/>
              </p:cNvSpPr>
              <p:nvPr/>
            </p:nvSpPr>
            <p:spPr bwMode="auto">
              <a:xfrm>
                <a:off x="4906" y="982"/>
                <a:ext cx="145" cy="145"/>
              </a:xfrm>
              <a:prstGeom prst="ellipse">
                <a:avLst/>
              </a:prstGeom>
              <a:solidFill>
                <a:schemeClr val="tx2"/>
              </a:solidFill>
              <a:ln w="28575">
                <a:solidFill>
                  <a:schemeClr val="tx2"/>
                </a:solidFill>
                <a:round/>
                <a:headEnd type="none" w="sm" len="sm"/>
                <a:tailEnd type="none" w="lg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fr-FR"/>
              </a:p>
            </p:txBody>
          </p:sp>
        </p:grpSp>
      </p:grpSp>
      <p:grpSp>
        <p:nvGrpSpPr>
          <p:cNvPr id="87108" name="Group 68"/>
          <p:cNvGrpSpPr>
            <a:grpSpLocks/>
          </p:cNvGrpSpPr>
          <p:nvPr/>
        </p:nvGrpSpPr>
        <p:grpSpPr bwMode="auto">
          <a:xfrm>
            <a:off x="2286000" y="1447800"/>
            <a:ext cx="1447800" cy="2895600"/>
            <a:chOff x="1440" y="912"/>
            <a:chExt cx="912" cy="1824"/>
          </a:xfrm>
        </p:grpSpPr>
        <p:sp>
          <p:nvSpPr>
            <p:cNvPr id="12332" name="Line 53"/>
            <p:cNvSpPr>
              <a:spLocks noChangeShapeType="1"/>
            </p:cNvSpPr>
            <p:nvPr/>
          </p:nvSpPr>
          <p:spPr bwMode="auto">
            <a:xfrm flipH="1" flipV="1">
              <a:off x="2064" y="912"/>
              <a:ext cx="288" cy="144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prstDash val="dash"/>
              <a:round/>
              <a:headEnd type="none" w="sm" len="sm"/>
              <a:tailEnd type="none" w="lg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fr-FR"/>
            </a:p>
          </p:txBody>
        </p:sp>
        <p:sp>
          <p:nvSpPr>
            <p:cNvPr id="12333" name="Line 54"/>
            <p:cNvSpPr>
              <a:spLocks noChangeShapeType="1"/>
            </p:cNvSpPr>
            <p:nvPr/>
          </p:nvSpPr>
          <p:spPr bwMode="auto">
            <a:xfrm flipH="1">
              <a:off x="1680" y="912"/>
              <a:ext cx="384" cy="96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prstDash val="dash"/>
              <a:round/>
              <a:headEnd type="none" w="sm" len="sm"/>
              <a:tailEnd type="none" w="lg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fr-FR"/>
            </a:p>
          </p:txBody>
        </p:sp>
        <p:sp>
          <p:nvSpPr>
            <p:cNvPr id="12334" name="Line 55"/>
            <p:cNvSpPr>
              <a:spLocks noChangeShapeType="1"/>
            </p:cNvSpPr>
            <p:nvPr/>
          </p:nvSpPr>
          <p:spPr bwMode="auto">
            <a:xfrm flipH="1">
              <a:off x="1440" y="1008"/>
              <a:ext cx="240" cy="720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prstDash val="dash"/>
              <a:round/>
              <a:headEnd type="none" w="sm" len="sm"/>
              <a:tailEnd type="none" w="lg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fr-FR"/>
            </a:p>
          </p:txBody>
        </p:sp>
        <p:sp>
          <p:nvSpPr>
            <p:cNvPr id="12335" name="Line 56"/>
            <p:cNvSpPr>
              <a:spLocks noChangeShapeType="1"/>
            </p:cNvSpPr>
            <p:nvPr/>
          </p:nvSpPr>
          <p:spPr bwMode="auto">
            <a:xfrm>
              <a:off x="1440" y="1728"/>
              <a:ext cx="96" cy="1008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prstDash val="dash"/>
              <a:round/>
              <a:headEnd type="none" w="sm" len="sm"/>
              <a:tailEnd type="none" w="lg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fr-FR"/>
            </a:p>
          </p:txBody>
        </p:sp>
      </p:grpSp>
      <p:grpSp>
        <p:nvGrpSpPr>
          <p:cNvPr id="87109" name="Group 69"/>
          <p:cNvGrpSpPr>
            <a:grpSpLocks/>
          </p:cNvGrpSpPr>
          <p:nvPr/>
        </p:nvGrpSpPr>
        <p:grpSpPr bwMode="auto">
          <a:xfrm>
            <a:off x="1447800" y="1752600"/>
            <a:ext cx="990600" cy="2590800"/>
            <a:chOff x="912" y="1104"/>
            <a:chExt cx="624" cy="1632"/>
          </a:xfrm>
        </p:grpSpPr>
        <p:sp>
          <p:nvSpPr>
            <p:cNvPr id="12329" name="Line 57"/>
            <p:cNvSpPr>
              <a:spLocks noChangeShapeType="1"/>
            </p:cNvSpPr>
            <p:nvPr/>
          </p:nvSpPr>
          <p:spPr bwMode="auto">
            <a:xfrm flipH="1" flipV="1">
              <a:off x="1008" y="2640"/>
              <a:ext cx="528" cy="96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prstDash val="dash"/>
              <a:round/>
              <a:headEnd type="none" w="sm" len="sm"/>
              <a:tailEnd type="none" w="lg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fr-FR"/>
            </a:p>
          </p:txBody>
        </p:sp>
        <p:sp>
          <p:nvSpPr>
            <p:cNvPr id="12330" name="Line 58"/>
            <p:cNvSpPr>
              <a:spLocks noChangeShapeType="1"/>
            </p:cNvSpPr>
            <p:nvPr/>
          </p:nvSpPr>
          <p:spPr bwMode="auto">
            <a:xfrm flipV="1">
              <a:off x="1008" y="1776"/>
              <a:ext cx="96" cy="864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prstDash val="dash"/>
              <a:round/>
              <a:headEnd type="none" w="sm" len="sm"/>
              <a:tailEnd type="none" w="lg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fr-FR"/>
            </a:p>
          </p:txBody>
        </p:sp>
        <p:sp>
          <p:nvSpPr>
            <p:cNvPr id="12331" name="Line 59"/>
            <p:cNvSpPr>
              <a:spLocks noChangeShapeType="1"/>
            </p:cNvSpPr>
            <p:nvPr/>
          </p:nvSpPr>
          <p:spPr bwMode="auto">
            <a:xfrm flipH="1" flipV="1">
              <a:off x="912" y="1104"/>
              <a:ext cx="192" cy="672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prstDash val="dash"/>
              <a:round/>
              <a:headEnd type="none" w="sm" len="sm"/>
              <a:tailEnd type="none" w="lg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fr-FR"/>
            </a:p>
          </p:txBody>
        </p:sp>
      </p:grpSp>
      <p:grpSp>
        <p:nvGrpSpPr>
          <p:cNvPr id="87110" name="Group 70"/>
          <p:cNvGrpSpPr>
            <a:grpSpLocks/>
          </p:cNvGrpSpPr>
          <p:nvPr/>
        </p:nvGrpSpPr>
        <p:grpSpPr bwMode="auto">
          <a:xfrm>
            <a:off x="1447800" y="1295400"/>
            <a:ext cx="3276600" cy="533400"/>
            <a:chOff x="912" y="816"/>
            <a:chExt cx="2064" cy="336"/>
          </a:xfrm>
        </p:grpSpPr>
        <p:sp>
          <p:nvSpPr>
            <p:cNvPr id="12327" name="Line 60"/>
            <p:cNvSpPr>
              <a:spLocks noChangeShapeType="1"/>
            </p:cNvSpPr>
            <p:nvPr/>
          </p:nvSpPr>
          <p:spPr bwMode="auto">
            <a:xfrm flipV="1">
              <a:off x="912" y="816"/>
              <a:ext cx="1152" cy="288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prstDash val="dash"/>
              <a:round/>
              <a:headEnd type="none" w="sm" len="sm"/>
              <a:tailEnd type="none" w="lg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fr-FR"/>
            </a:p>
          </p:txBody>
        </p:sp>
        <p:sp>
          <p:nvSpPr>
            <p:cNvPr id="12328" name="Line 61"/>
            <p:cNvSpPr>
              <a:spLocks noChangeShapeType="1"/>
            </p:cNvSpPr>
            <p:nvPr/>
          </p:nvSpPr>
          <p:spPr bwMode="auto">
            <a:xfrm>
              <a:off x="2064" y="816"/>
              <a:ext cx="912" cy="336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prstDash val="dash"/>
              <a:round/>
              <a:headEnd type="none" w="sm" len="sm"/>
              <a:tailEnd type="none" w="lg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fr-FR"/>
            </a:p>
          </p:txBody>
        </p:sp>
      </p:grpSp>
      <p:grpSp>
        <p:nvGrpSpPr>
          <p:cNvPr id="87107" name="Group 67"/>
          <p:cNvGrpSpPr>
            <a:grpSpLocks/>
          </p:cNvGrpSpPr>
          <p:nvPr/>
        </p:nvGrpSpPr>
        <p:grpSpPr bwMode="auto">
          <a:xfrm>
            <a:off x="2438400" y="1676400"/>
            <a:ext cx="1447800" cy="1219200"/>
            <a:chOff x="1536" y="1056"/>
            <a:chExt cx="912" cy="768"/>
          </a:xfrm>
        </p:grpSpPr>
        <p:sp>
          <p:nvSpPr>
            <p:cNvPr id="12323" name="Line 48"/>
            <p:cNvSpPr>
              <a:spLocks noChangeShapeType="1"/>
            </p:cNvSpPr>
            <p:nvPr/>
          </p:nvSpPr>
          <p:spPr bwMode="auto">
            <a:xfrm>
              <a:off x="1584" y="1775"/>
              <a:ext cx="576" cy="48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prstDash val="dash"/>
              <a:round/>
              <a:headEnd type="none" w="sm" len="sm"/>
              <a:tailEnd type="none" w="lg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fr-FR"/>
            </a:p>
          </p:txBody>
        </p:sp>
        <p:sp>
          <p:nvSpPr>
            <p:cNvPr id="12324" name="Line 49"/>
            <p:cNvSpPr>
              <a:spLocks noChangeShapeType="1"/>
            </p:cNvSpPr>
            <p:nvPr/>
          </p:nvSpPr>
          <p:spPr bwMode="auto">
            <a:xfrm flipV="1">
              <a:off x="2160" y="1776"/>
              <a:ext cx="288" cy="48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prstDash val="dash"/>
              <a:round/>
              <a:headEnd type="none" w="sm" len="sm"/>
              <a:tailEnd type="none" w="lg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fr-FR"/>
            </a:p>
          </p:txBody>
        </p:sp>
        <p:sp>
          <p:nvSpPr>
            <p:cNvPr id="12325" name="Line 50"/>
            <p:cNvSpPr>
              <a:spLocks noChangeShapeType="1"/>
            </p:cNvSpPr>
            <p:nvPr/>
          </p:nvSpPr>
          <p:spPr bwMode="auto">
            <a:xfrm flipH="1" flipV="1">
              <a:off x="2352" y="1056"/>
              <a:ext cx="96" cy="720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prstDash val="dash"/>
              <a:round/>
              <a:headEnd type="none" w="sm" len="sm"/>
              <a:tailEnd type="none" w="lg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fr-FR"/>
            </a:p>
          </p:txBody>
        </p:sp>
        <p:sp>
          <p:nvSpPr>
            <p:cNvPr id="12326" name="Oval 65"/>
            <p:cNvSpPr>
              <a:spLocks noChangeArrowheads="1"/>
            </p:cNvSpPr>
            <p:nvPr/>
          </p:nvSpPr>
          <p:spPr bwMode="auto">
            <a:xfrm>
              <a:off x="1536" y="1728"/>
              <a:ext cx="96" cy="96"/>
            </a:xfrm>
            <a:prstGeom prst="ellipse">
              <a:avLst/>
            </a:prstGeom>
            <a:solidFill>
              <a:srgbClr val="FF0000"/>
            </a:solidFill>
            <a:ln w="57150">
              <a:solidFill>
                <a:srgbClr val="FF0000"/>
              </a:solidFill>
              <a:round/>
              <a:headEnd type="none" w="sm" len="sm"/>
              <a:tailEnd type="none" w="lg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fr-FR"/>
            </a:p>
          </p:txBody>
        </p:sp>
      </p:grpSp>
      <p:grpSp>
        <p:nvGrpSpPr>
          <p:cNvPr id="87111" name="Group 71"/>
          <p:cNvGrpSpPr>
            <a:grpSpLocks/>
          </p:cNvGrpSpPr>
          <p:nvPr/>
        </p:nvGrpSpPr>
        <p:grpSpPr bwMode="auto">
          <a:xfrm>
            <a:off x="3733800" y="1828800"/>
            <a:ext cx="990600" cy="2590800"/>
            <a:chOff x="2352" y="1152"/>
            <a:chExt cx="624" cy="1632"/>
          </a:xfrm>
        </p:grpSpPr>
        <p:sp>
          <p:nvSpPr>
            <p:cNvPr id="12319" name="Line 62"/>
            <p:cNvSpPr>
              <a:spLocks noChangeShapeType="1"/>
            </p:cNvSpPr>
            <p:nvPr/>
          </p:nvSpPr>
          <p:spPr bwMode="auto">
            <a:xfrm>
              <a:off x="2976" y="1152"/>
              <a:ext cx="0" cy="1632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prstDash val="dash"/>
              <a:round/>
              <a:headEnd type="none" w="sm" len="sm"/>
              <a:tailEnd type="none" w="lg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fr-FR"/>
            </a:p>
          </p:txBody>
        </p:sp>
        <p:sp>
          <p:nvSpPr>
            <p:cNvPr id="12320" name="Line 63"/>
            <p:cNvSpPr>
              <a:spLocks noChangeShapeType="1"/>
            </p:cNvSpPr>
            <p:nvPr/>
          </p:nvSpPr>
          <p:spPr bwMode="auto">
            <a:xfrm flipH="1" flipV="1">
              <a:off x="2784" y="2688"/>
              <a:ext cx="192" cy="96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prstDash val="dash"/>
              <a:round/>
              <a:headEnd type="none" w="sm" len="sm"/>
              <a:tailEnd type="none" w="lg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fr-FR"/>
            </a:p>
          </p:txBody>
        </p:sp>
        <p:sp>
          <p:nvSpPr>
            <p:cNvPr id="12321" name="Line 64"/>
            <p:cNvSpPr>
              <a:spLocks noChangeShapeType="1"/>
            </p:cNvSpPr>
            <p:nvPr/>
          </p:nvSpPr>
          <p:spPr bwMode="auto">
            <a:xfrm flipH="1" flipV="1">
              <a:off x="2400" y="1872"/>
              <a:ext cx="384" cy="816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prstDash val="dash"/>
              <a:round/>
              <a:headEnd type="none" w="sm" len="sm"/>
              <a:tailEnd type="none" w="lg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fr-FR"/>
            </a:p>
          </p:txBody>
        </p:sp>
        <p:sp>
          <p:nvSpPr>
            <p:cNvPr id="12322" name="Oval 66"/>
            <p:cNvSpPr>
              <a:spLocks noChangeArrowheads="1"/>
            </p:cNvSpPr>
            <p:nvPr/>
          </p:nvSpPr>
          <p:spPr bwMode="auto">
            <a:xfrm>
              <a:off x="2352" y="1872"/>
              <a:ext cx="96" cy="96"/>
            </a:xfrm>
            <a:prstGeom prst="ellipse">
              <a:avLst/>
            </a:prstGeom>
            <a:solidFill>
              <a:srgbClr val="FF0000"/>
            </a:solidFill>
            <a:ln w="57150">
              <a:solidFill>
                <a:srgbClr val="FF0000"/>
              </a:solidFill>
              <a:round/>
              <a:headEnd type="none" w="sm" len="sm"/>
              <a:tailEnd type="none" w="lg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fr-FR"/>
            </a:p>
          </p:txBody>
        </p:sp>
      </p:grpSp>
      <p:grpSp>
        <p:nvGrpSpPr>
          <p:cNvPr id="87114" name="Group 74"/>
          <p:cNvGrpSpPr>
            <a:grpSpLocks/>
          </p:cNvGrpSpPr>
          <p:nvPr/>
        </p:nvGrpSpPr>
        <p:grpSpPr bwMode="auto">
          <a:xfrm>
            <a:off x="1219200" y="2286000"/>
            <a:ext cx="7772400" cy="3962400"/>
            <a:chOff x="768" y="1440"/>
            <a:chExt cx="4896" cy="2496"/>
          </a:xfrm>
        </p:grpSpPr>
        <p:sp>
          <p:nvSpPr>
            <p:cNvPr id="87087" name="Rectangle 47"/>
            <p:cNvSpPr>
              <a:spLocks noChangeArrowheads="1"/>
            </p:cNvSpPr>
            <p:nvPr/>
          </p:nvSpPr>
          <p:spPr bwMode="auto">
            <a:xfrm>
              <a:off x="768" y="3408"/>
              <a:ext cx="4896" cy="52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683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8745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655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20000"/>
                </a:spcBef>
                <a:buClr>
                  <a:srgbClr val="FFFF00"/>
                </a:buClr>
                <a:buSzPct val="75000"/>
                <a:buFont typeface="Wingdings" panose="05000000000000000000" pitchFamily="2" charset="2"/>
                <a:buNone/>
                <a:defRPr/>
              </a:pPr>
              <a:r>
                <a:rPr lang="fr-FR" altLang="fr-FR" i="1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panose="020B0604020202020204" pitchFamily="34" charset="0"/>
                </a:rPr>
                <a:t>Il existe un chemin « eulérien » si et seulement si 0 ou 2 sommets sont de degré impair…</a:t>
              </a:r>
            </a:p>
          </p:txBody>
        </p:sp>
        <p:sp>
          <p:nvSpPr>
            <p:cNvPr id="12317" name="Oval 72"/>
            <p:cNvSpPr>
              <a:spLocks noChangeArrowheads="1"/>
            </p:cNvSpPr>
            <p:nvPr/>
          </p:nvSpPr>
          <p:spPr bwMode="auto">
            <a:xfrm>
              <a:off x="3456" y="1440"/>
              <a:ext cx="720" cy="384"/>
            </a:xfrm>
            <a:prstGeom prst="ellipse">
              <a:avLst/>
            </a:prstGeom>
            <a:noFill/>
            <a:ln w="57150">
              <a:solidFill>
                <a:srgbClr val="FFFF00"/>
              </a:solidFill>
              <a:prstDash val="dash"/>
              <a:round/>
              <a:headEnd type="none" w="sm" len="sm"/>
              <a:tailEnd type="none" w="lg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tx2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fr-FR"/>
            </a:p>
          </p:txBody>
        </p:sp>
        <p:sp>
          <p:nvSpPr>
            <p:cNvPr id="12318" name="Oval 73"/>
            <p:cNvSpPr>
              <a:spLocks noChangeArrowheads="1"/>
            </p:cNvSpPr>
            <p:nvPr/>
          </p:nvSpPr>
          <p:spPr bwMode="auto">
            <a:xfrm>
              <a:off x="4368" y="1440"/>
              <a:ext cx="720" cy="384"/>
            </a:xfrm>
            <a:prstGeom prst="ellipse">
              <a:avLst/>
            </a:prstGeom>
            <a:noFill/>
            <a:ln w="57150">
              <a:solidFill>
                <a:srgbClr val="FFFF00"/>
              </a:solidFill>
              <a:prstDash val="dash"/>
              <a:round/>
              <a:headEnd type="none" w="sm" len="sm"/>
              <a:tailEnd type="none" w="lg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tx2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fr-FR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7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70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7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7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0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7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3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7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6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7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9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7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7043" grpId="0" build="p" autoUpdateAnimBg="0"/>
    </p:bld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Grp="1" noChangeArrowheads="1"/>
          </p:cNvSpPr>
          <p:nvPr>
            <p:ph idx="1"/>
          </p:nvPr>
        </p:nvSpPr>
        <p:spPr>
          <a:xfrm>
            <a:off x="1066800" y="457200"/>
            <a:ext cx="7772400" cy="873125"/>
          </a:xfrm>
        </p:spPr>
        <p:txBody>
          <a:bodyPr/>
          <a:lstStyle/>
          <a:p>
            <a:pPr algn="ctr" eaLnBrk="1" hangingPunct="1">
              <a:buFont typeface="Wingdings" panose="05000000000000000000" pitchFamily="2" charset="2"/>
              <a:buNone/>
              <a:defRPr/>
            </a:pPr>
            <a:r>
              <a:rPr lang="fr-FR" altLang="fr-FR" b="1" smtClean="0">
                <a:solidFill>
                  <a:srgbClr val="FFFF00"/>
                </a:solidFill>
                <a:latin typeface="Comic Sans MS" panose="030F0702030302020204" pitchFamily="66" charset="0"/>
              </a:rPr>
              <a:t>Quelques applications...</a:t>
            </a:r>
          </a:p>
        </p:txBody>
      </p:sp>
      <p:sp>
        <p:nvSpPr>
          <p:cNvPr id="79875" name="Rectangle 3"/>
          <p:cNvSpPr>
            <a:spLocks noChangeArrowheads="1"/>
          </p:cNvSpPr>
          <p:nvPr/>
        </p:nvSpPr>
        <p:spPr bwMode="auto">
          <a:xfrm>
            <a:off x="1066800" y="14478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476250" indent="-476250" defTabSz="320675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1365250" indent="-609600" defTabSz="320675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2165350" indent="-609600" defTabSz="320675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2965450" indent="-609600" defTabSz="320675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3765550" indent="-609600" defTabSz="320675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4222750" indent="-609600" defTabSz="320675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4679950" indent="-609600" defTabSz="320675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5137150" indent="-609600" defTabSz="320675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5594350" indent="-609600" defTabSz="320675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20000"/>
              </a:spcBef>
              <a:buClr>
                <a:srgbClr val="FFFF00"/>
              </a:buClr>
              <a:buSzPct val="75000"/>
              <a:buFont typeface="Wingdings" panose="05000000000000000000" pitchFamily="2" charset="2"/>
              <a:buChar char="l"/>
              <a:defRPr/>
            </a:pPr>
            <a:r>
              <a:rPr lang="fr-FR" altLang="fr-FR" sz="2800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rPr>
              <a:t>Conception de systèmes (respect des spécifications),</a:t>
            </a:r>
          </a:p>
          <a:p>
            <a:pPr eaLnBrk="1" hangingPunct="1">
              <a:spcBef>
                <a:spcPct val="20000"/>
              </a:spcBef>
              <a:buClr>
                <a:srgbClr val="FFFF00"/>
              </a:buClr>
              <a:buSzPct val="75000"/>
              <a:buFont typeface="Wingdings" panose="05000000000000000000" pitchFamily="2" charset="2"/>
              <a:buChar char="l"/>
              <a:defRPr/>
            </a:pPr>
            <a:r>
              <a:rPr lang="fr-FR" altLang="fr-FR" sz="2800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rPr>
              <a:t>Outils d’aide à la vérification de systèmes (sûreté de fonctionnement),</a:t>
            </a:r>
          </a:p>
          <a:p>
            <a:pPr eaLnBrk="1" hangingPunct="1">
              <a:spcBef>
                <a:spcPct val="20000"/>
              </a:spcBef>
              <a:buClr>
                <a:srgbClr val="FFFF00"/>
              </a:buClr>
              <a:buSzPct val="75000"/>
              <a:buFont typeface="Wingdings" panose="05000000000000000000" pitchFamily="2" charset="2"/>
              <a:buChar char="l"/>
              <a:defRPr/>
            </a:pPr>
            <a:r>
              <a:rPr lang="fr-FR" altLang="fr-FR" sz="2800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rPr>
              <a:t>Outils de vérification de logiciels,</a:t>
            </a:r>
          </a:p>
          <a:p>
            <a:pPr eaLnBrk="1" hangingPunct="1">
              <a:spcBef>
                <a:spcPct val="20000"/>
              </a:spcBef>
              <a:buClr>
                <a:srgbClr val="FFFF00"/>
              </a:buClr>
              <a:buSzPct val="75000"/>
              <a:buFont typeface="Wingdings" panose="05000000000000000000" pitchFamily="2" charset="2"/>
              <a:buChar char="l"/>
              <a:defRPr/>
            </a:pPr>
            <a:r>
              <a:rPr lang="fr-FR" altLang="fr-FR" sz="2800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rPr>
              <a:t>etc.</a:t>
            </a:r>
          </a:p>
          <a:p>
            <a:pPr algn="ctr" eaLnBrk="1" hangingPunct="1">
              <a:spcBef>
                <a:spcPct val="20000"/>
              </a:spcBef>
              <a:buClr>
                <a:srgbClr val="FFFF00"/>
              </a:buClr>
              <a:buSzPct val="75000"/>
              <a:buFont typeface="Wingdings" panose="05000000000000000000" pitchFamily="2" charset="2"/>
              <a:buNone/>
              <a:defRPr/>
            </a:pPr>
            <a:r>
              <a:rPr lang="fr-FR" altLang="fr-FR" sz="2800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rPr>
              <a:t>	</a:t>
            </a:r>
            <a:r>
              <a:rPr lang="fr-FR" altLang="fr-FR" sz="2800" i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rPr>
              <a:t>aéronautique, aérospatiale, transport ferroviaire, nucléaire, réseaux téléphoniques, réseaux informatiques, électronique, ...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50" name="Rectangle 2"/>
          <p:cNvSpPr>
            <a:spLocks noGrp="1" noChangeArrowheads="1"/>
          </p:cNvSpPr>
          <p:nvPr>
            <p:ph idx="1"/>
          </p:nvPr>
        </p:nvSpPr>
        <p:spPr>
          <a:xfrm>
            <a:off x="1066800" y="609600"/>
            <a:ext cx="7772400" cy="873125"/>
          </a:xfrm>
        </p:spPr>
        <p:txBody>
          <a:bodyPr/>
          <a:lstStyle/>
          <a:p>
            <a:pPr algn="ctr" eaLnBrk="1" hangingPunct="1">
              <a:buFont typeface="Wingdings" panose="05000000000000000000" pitchFamily="2" charset="2"/>
              <a:buNone/>
              <a:defRPr/>
            </a:pPr>
            <a:r>
              <a:rPr lang="fr-FR" altLang="fr-FR" b="1" smtClean="0">
                <a:solidFill>
                  <a:srgbClr val="FFFF00"/>
                </a:solidFill>
                <a:latin typeface="Comic Sans MS" panose="030F0702030302020204" pitchFamily="66" charset="0"/>
              </a:rPr>
              <a:t>Techniques de compilation</a:t>
            </a:r>
          </a:p>
        </p:txBody>
      </p:sp>
      <p:sp>
        <p:nvSpPr>
          <p:cNvPr id="130051" name="Text Box 3"/>
          <p:cNvSpPr txBox="1">
            <a:spLocks noChangeArrowheads="1"/>
          </p:cNvSpPr>
          <p:nvPr/>
        </p:nvSpPr>
        <p:spPr bwMode="auto">
          <a:xfrm>
            <a:off x="1066800" y="1524000"/>
            <a:ext cx="79248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fr-FR" altLang="fr-FR" sz="2800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rPr>
              <a:t>Représentation d’un programme par un arbre</a:t>
            </a:r>
          </a:p>
        </p:txBody>
      </p:sp>
      <p:sp>
        <p:nvSpPr>
          <p:cNvPr id="73732" name="Text Box 4"/>
          <p:cNvSpPr txBox="1">
            <a:spLocks noChangeArrowheads="1"/>
          </p:cNvSpPr>
          <p:nvPr/>
        </p:nvSpPr>
        <p:spPr bwMode="auto">
          <a:xfrm>
            <a:off x="1981200" y="2743200"/>
            <a:ext cx="19050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fr-FR" altLang="fr-FR">
                <a:solidFill>
                  <a:srgbClr val="FFFF00"/>
                </a:solidFill>
                <a:latin typeface="Arial" panose="020B0604020202020204" pitchFamily="34" charset="0"/>
              </a:rPr>
              <a:t>expression arithmétique</a:t>
            </a:r>
            <a:endParaRPr lang="fr-FR" altLang="fr-FR">
              <a:latin typeface="Arial" panose="020B0604020202020204" pitchFamily="34" charset="0"/>
            </a:endParaRPr>
          </a:p>
        </p:txBody>
      </p:sp>
      <p:sp>
        <p:nvSpPr>
          <p:cNvPr id="73733" name="Text Box 5"/>
          <p:cNvSpPr txBox="1">
            <a:spLocks noChangeArrowheads="1"/>
          </p:cNvSpPr>
          <p:nvPr/>
        </p:nvSpPr>
        <p:spPr bwMode="auto">
          <a:xfrm>
            <a:off x="1524000" y="4038600"/>
            <a:ext cx="2743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fr-FR" altLang="fr-FR" b="1">
                <a:latin typeface="Arial" panose="020B0604020202020204" pitchFamily="34" charset="0"/>
              </a:rPr>
              <a:t>3 * a + 2 * (b – 4)</a:t>
            </a:r>
          </a:p>
        </p:txBody>
      </p:sp>
      <p:sp>
        <p:nvSpPr>
          <p:cNvPr id="73734" name="Text Box 6"/>
          <p:cNvSpPr txBox="1">
            <a:spLocks noChangeArrowheads="1"/>
          </p:cNvSpPr>
          <p:nvPr/>
        </p:nvSpPr>
        <p:spPr bwMode="auto">
          <a:xfrm>
            <a:off x="5943600" y="2743200"/>
            <a:ext cx="19050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fr-FR" altLang="fr-FR">
                <a:solidFill>
                  <a:srgbClr val="FFFF00"/>
                </a:solidFill>
                <a:latin typeface="Arial" panose="020B0604020202020204" pitchFamily="34" charset="0"/>
              </a:rPr>
              <a:t>codage par un arbre</a:t>
            </a:r>
            <a:endParaRPr lang="fr-FR" altLang="fr-FR">
              <a:latin typeface="Arial" panose="020B0604020202020204" pitchFamily="34" charset="0"/>
            </a:endParaRPr>
          </a:p>
        </p:txBody>
      </p:sp>
      <p:sp>
        <p:nvSpPr>
          <p:cNvPr id="73735" name="Text Box 7"/>
          <p:cNvSpPr txBox="1">
            <a:spLocks noChangeArrowheads="1"/>
          </p:cNvSpPr>
          <p:nvPr/>
        </p:nvSpPr>
        <p:spPr bwMode="auto">
          <a:xfrm>
            <a:off x="6613525" y="3621088"/>
            <a:ext cx="361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tx2"/>
                </a:solidFill>
              </a14:hiddenFill>
            </a:ext>
            <a:ext uri="{91240B29-F687-4F45-9708-019B960494DF}">
              <a14:hiddenLine xmlns:a14="http://schemas.microsoft.com/office/drawing/2010/main" w="57150">
                <a:solidFill>
                  <a:srgbClr val="FF0000"/>
                </a:solidFill>
                <a:prstDash val="dash"/>
                <a:miter lim="800000"/>
                <a:headEnd type="none" w="sm" len="sm"/>
                <a:tailEnd type="none" w="lg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fr-FR" altLang="fr-FR" b="1">
                <a:latin typeface="Arial" panose="020B0604020202020204" pitchFamily="34" charset="0"/>
              </a:rPr>
              <a:t>+</a:t>
            </a:r>
          </a:p>
        </p:txBody>
      </p:sp>
      <p:sp>
        <p:nvSpPr>
          <p:cNvPr id="73736" name="Text Box 8"/>
          <p:cNvSpPr txBox="1">
            <a:spLocks noChangeArrowheads="1"/>
          </p:cNvSpPr>
          <p:nvPr/>
        </p:nvSpPr>
        <p:spPr bwMode="auto">
          <a:xfrm>
            <a:off x="6096000" y="4191000"/>
            <a:ext cx="3032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tx2"/>
                </a:solidFill>
              </a14:hiddenFill>
            </a:ext>
            <a:ext uri="{91240B29-F687-4F45-9708-019B960494DF}">
              <a14:hiddenLine xmlns:a14="http://schemas.microsoft.com/office/drawing/2010/main" w="57150">
                <a:solidFill>
                  <a:srgbClr val="FF0000"/>
                </a:solidFill>
                <a:prstDash val="dash"/>
                <a:miter lim="800000"/>
                <a:headEnd type="none" w="sm" len="sm"/>
                <a:tailEnd type="none" w="lg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fr-FR" altLang="fr-FR" b="1">
                <a:latin typeface="Arial" panose="020B0604020202020204" pitchFamily="34" charset="0"/>
              </a:rPr>
              <a:t>*</a:t>
            </a:r>
          </a:p>
        </p:txBody>
      </p:sp>
      <p:sp>
        <p:nvSpPr>
          <p:cNvPr id="73737" name="Text Box 9"/>
          <p:cNvSpPr txBox="1">
            <a:spLocks noChangeArrowheads="1"/>
          </p:cNvSpPr>
          <p:nvPr/>
        </p:nvSpPr>
        <p:spPr bwMode="auto">
          <a:xfrm>
            <a:off x="7162800" y="4191000"/>
            <a:ext cx="3032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tx2"/>
                </a:solidFill>
              </a14:hiddenFill>
            </a:ext>
            <a:ext uri="{91240B29-F687-4F45-9708-019B960494DF}">
              <a14:hiddenLine xmlns:a14="http://schemas.microsoft.com/office/drawing/2010/main" w="57150">
                <a:solidFill>
                  <a:srgbClr val="FF0000"/>
                </a:solidFill>
                <a:prstDash val="dash"/>
                <a:miter lim="800000"/>
                <a:headEnd type="none" w="sm" len="sm"/>
                <a:tailEnd type="none" w="lg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fr-FR" altLang="fr-FR" b="1">
                <a:latin typeface="Arial" panose="020B0604020202020204" pitchFamily="34" charset="0"/>
              </a:rPr>
              <a:t>*</a:t>
            </a:r>
          </a:p>
        </p:txBody>
      </p:sp>
      <p:sp>
        <p:nvSpPr>
          <p:cNvPr id="73738" name="Text Box 10"/>
          <p:cNvSpPr txBox="1">
            <a:spLocks noChangeArrowheads="1"/>
          </p:cNvSpPr>
          <p:nvPr/>
        </p:nvSpPr>
        <p:spPr bwMode="auto">
          <a:xfrm>
            <a:off x="5791200" y="4724400"/>
            <a:ext cx="3540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tx2"/>
                </a:solidFill>
              </a14:hiddenFill>
            </a:ext>
            <a:ext uri="{91240B29-F687-4F45-9708-019B960494DF}">
              <a14:hiddenLine xmlns:a14="http://schemas.microsoft.com/office/drawing/2010/main" w="57150">
                <a:solidFill>
                  <a:srgbClr val="FF0000"/>
                </a:solidFill>
                <a:prstDash val="dash"/>
                <a:miter lim="800000"/>
                <a:headEnd type="none" w="sm" len="sm"/>
                <a:tailEnd type="none" w="lg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fr-FR" altLang="fr-FR" b="1">
                <a:latin typeface="Arial" panose="020B0604020202020204" pitchFamily="34" charset="0"/>
              </a:rPr>
              <a:t>3</a:t>
            </a:r>
          </a:p>
        </p:txBody>
      </p:sp>
      <p:sp>
        <p:nvSpPr>
          <p:cNvPr id="73739" name="Text Box 11"/>
          <p:cNvSpPr txBox="1">
            <a:spLocks noChangeArrowheads="1"/>
          </p:cNvSpPr>
          <p:nvPr/>
        </p:nvSpPr>
        <p:spPr bwMode="auto">
          <a:xfrm>
            <a:off x="6324600" y="4724400"/>
            <a:ext cx="3540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tx2"/>
                </a:solidFill>
              </a14:hiddenFill>
            </a:ext>
            <a:ext uri="{91240B29-F687-4F45-9708-019B960494DF}">
              <a14:hiddenLine xmlns:a14="http://schemas.microsoft.com/office/drawing/2010/main" w="57150">
                <a:solidFill>
                  <a:srgbClr val="FF0000"/>
                </a:solidFill>
                <a:prstDash val="dash"/>
                <a:miter lim="800000"/>
                <a:headEnd type="none" w="sm" len="sm"/>
                <a:tailEnd type="none" w="lg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fr-FR" altLang="fr-FR" b="1">
                <a:latin typeface="Arial" panose="020B0604020202020204" pitchFamily="34" charset="0"/>
              </a:rPr>
              <a:t>a</a:t>
            </a:r>
          </a:p>
        </p:txBody>
      </p:sp>
      <p:sp>
        <p:nvSpPr>
          <p:cNvPr id="73740" name="Text Box 12"/>
          <p:cNvSpPr txBox="1">
            <a:spLocks noChangeArrowheads="1"/>
          </p:cNvSpPr>
          <p:nvPr/>
        </p:nvSpPr>
        <p:spPr bwMode="auto">
          <a:xfrm>
            <a:off x="6858000" y="4724400"/>
            <a:ext cx="3540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tx2"/>
                </a:solidFill>
              </a14:hiddenFill>
            </a:ext>
            <a:ext uri="{91240B29-F687-4F45-9708-019B960494DF}">
              <a14:hiddenLine xmlns:a14="http://schemas.microsoft.com/office/drawing/2010/main" w="57150">
                <a:solidFill>
                  <a:srgbClr val="FF0000"/>
                </a:solidFill>
                <a:prstDash val="dash"/>
                <a:miter lim="800000"/>
                <a:headEnd type="none" w="sm" len="sm"/>
                <a:tailEnd type="none" w="lg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fr-FR" altLang="fr-FR" b="1">
                <a:latin typeface="Arial" panose="020B0604020202020204" pitchFamily="34" charset="0"/>
              </a:rPr>
              <a:t>2</a:t>
            </a:r>
          </a:p>
        </p:txBody>
      </p:sp>
      <p:sp>
        <p:nvSpPr>
          <p:cNvPr id="73741" name="Text Box 13"/>
          <p:cNvSpPr txBox="1">
            <a:spLocks noChangeArrowheads="1"/>
          </p:cNvSpPr>
          <p:nvPr/>
        </p:nvSpPr>
        <p:spPr bwMode="auto">
          <a:xfrm>
            <a:off x="7543800" y="4724400"/>
            <a:ext cx="2857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tx2"/>
                </a:solidFill>
              </a14:hiddenFill>
            </a:ext>
            <a:ext uri="{91240B29-F687-4F45-9708-019B960494DF}">
              <a14:hiddenLine xmlns:a14="http://schemas.microsoft.com/office/drawing/2010/main" w="57150">
                <a:solidFill>
                  <a:srgbClr val="FF0000"/>
                </a:solidFill>
                <a:prstDash val="dash"/>
                <a:miter lim="800000"/>
                <a:headEnd type="none" w="sm" len="sm"/>
                <a:tailEnd type="none" w="lg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fr-FR" altLang="fr-FR" b="1">
                <a:latin typeface="Arial" panose="020B0604020202020204" pitchFamily="34" charset="0"/>
              </a:rPr>
              <a:t>-</a:t>
            </a:r>
          </a:p>
        </p:txBody>
      </p:sp>
      <p:sp>
        <p:nvSpPr>
          <p:cNvPr id="73742" name="Text Box 14"/>
          <p:cNvSpPr txBox="1">
            <a:spLocks noChangeArrowheads="1"/>
          </p:cNvSpPr>
          <p:nvPr/>
        </p:nvSpPr>
        <p:spPr bwMode="auto">
          <a:xfrm>
            <a:off x="7162800" y="5410200"/>
            <a:ext cx="3698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tx2"/>
                </a:solidFill>
              </a14:hiddenFill>
            </a:ext>
            <a:ext uri="{91240B29-F687-4F45-9708-019B960494DF}">
              <a14:hiddenLine xmlns:a14="http://schemas.microsoft.com/office/drawing/2010/main" w="57150">
                <a:solidFill>
                  <a:srgbClr val="FF0000"/>
                </a:solidFill>
                <a:prstDash val="dash"/>
                <a:miter lim="800000"/>
                <a:headEnd type="none" w="sm" len="sm"/>
                <a:tailEnd type="none" w="lg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fr-FR" altLang="fr-FR" b="1">
                <a:latin typeface="Arial" panose="020B0604020202020204" pitchFamily="34" charset="0"/>
              </a:rPr>
              <a:t>b</a:t>
            </a:r>
          </a:p>
        </p:txBody>
      </p:sp>
      <p:sp>
        <p:nvSpPr>
          <p:cNvPr id="73743" name="Text Box 15"/>
          <p:cNvSpPr txBox="1">
            <a:spLocks noChangeArrowheads="1"/>
          </p:cNvSpPr>
          <p:nvPr/>
        </p:nvSpPr>
        <p:spPr bwMode="auto">
          <a:xfrm>
            <a:off x="8001000" y="5410200"/>
            <a:ext cx="3540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tx2"/>
                </a:solidFill>
              </a14:hiddenFill>
            </a:ext>
            <a:ext uri="{91240B29-F687-4F45-9708-019B960494DF}">
              <a14:hiddenLine xmlns:a14="http://schemas.microsoft.com/office/drawing/2010/main" w="57150">
                <a:solidFill>
                  <a:srgbClr val="FF0000"/>
                </a:solidFill>
                <a:prstDash val="dash"/>
                <a:miter lim="800000"/>
                <a:headEnd type="none" w="sm" len="sm"/>
                <a:tailEnd type="none" w="lg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fr-FR" altLang="fr-FR" b="1">
                <a:latin typeface="Arial" panose="020B0604020202020204" pitchFamily="34" charset="0"/>
              </a:rPr>
              <a:t>4</a:t>
            </a:r>
          </a:p>
        </p:txBody>
      </p:sp>
      <p:sp>
        <p:nvSpPr>
          <p:cNvPr id="73744" name="Line 16"/>
          <p:cNvSpPr>
            <a:spLocks noChangeShapeType="1"/>
          </p:cNvSpPr>
          <p:nvPr/>
        </p:nvSpPr>
        <p:spPr bwMode="auto">
          <a:xfrm flipH="1">
            <a:off x="6323013" y="3960813"/>
            <a:ext cx="381000" cy="306387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 type="none" w="sm" len="sm"/>
            <a:tailEnd type="non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fr-FR"/>
          </a:p>
        </p:txBody>
      </p:sp>
      <p:sp>
        <p:nvSpPr>
          <p:cNvPr id="73745" name="Line 17"/>
          <p:cNvSpPr>
            <a:spLocks noChangeShapeType="1"/>
          </p:cNvSpPr>
          <p:nvPr/>
        </p:nvSpPr>
        <p:spPr bwMode="auto">
          <a:xfrm>
            <a:off x="6858000" y="3962400"/>
            <a:ext cx="381000" cy="30480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 type="none" w="sm" len="sm"/>
            <a:tailEnd type="non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fr-FR"/>
          </a:p>
        </p:txBody>
      </p:sp>
      <p:sp>
        <p:nvSpPr>
          <p:cNvPr id="73746" name="Line 18"/>
          <p:cNvSpPr>
            <a:spLocks noChangeShapeType="1"/>
          </p:cNvSpPr>
          <p:nvPr/>
        </p:nvSpPr>
        <p:spPr bwMode="auto">
          <a:xfrm>
            <a:off x="7391400" y="4495800"/>
            <a:ext cx="228600" cy="38100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 type="none" w="sm" len="sm"/>
            <a:tailEnd type="non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fr-FR"/>
          </a:p>
        </p:txBody>
      </p:sp>
      <p:sp>
        <p:nvSpPr>
          <p:cNvPr id="73747" name="Line 19"/>
          <p:cNvSpPr>
            <a:spLocks noChangeShapeType="1"/>
          </p:cNvSpPr>
          <p:nvPr/>
        </p:nvSpPr>
        <p:spPr bwMode="auto">
          <a:xfrm flipH="1">
            <a:off x="7086600" y="4495800"/>
            <a:ext cx="152400" cy="30480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 type="none" w="sm" len="sm"/>
            <a:tailEnd type="non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fr-FR"/>
          </a:p>
        </p:txBody>
      </p:sp>
      <p:sp>
        <p:nvSpPr>
          <p:cNvPr id="73748" name="Line 20"/>
          <p:cNvSpPr>
            <a:spLocks noChangeShapeType="1"/>
          </p:cNvSpPr>
          <p:nvPr/>
        </p:nvSpPr>
        <p:spPr bwMode="auto">
          <a:xfrm>
            <a:off x="6324600" y="4495800"/>
            <a:ext cx="152400" cy="30480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 type="none" w="sm" len="sm"/>
            <a:tailEnd type="non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fr-FR"/>
          </a:p>
        </p:txBody>
      </p:sp>
      <p:sp>
        <p:nvSpPr>
          <p:cNvPr id="73749" name="Line 21"/>
          <p:cNvSpPr>
            <a:spLocks noChangeShapeType="1"/>
          </p:cNvSpPr>
          <p:nvPr/>
        </p:nvSpPr>
        <p:spPr bwMode="auto">
          <a:xfrm flipH="1">
            <a:off x="5943600" y="4495800"/>
            <a:ext cx="228600" cy="30480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 type="none" w="sm" len="sm"/>
            <a:tailEnd type="non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fr-FR"/>
          </a:p>
        </p:txBody>
      </p:sp>
      <p:sp>
        <p:nvSpPr>
          <p:cNvPr id="73750" name="Line 22"/>
          <p:cNvSpPr>
            <a:spLocks noChangeShapeType="1"/>
          </p:cNvSpPr>
          <p:nvPr/>
        </p:nvSpPr>
        <p:spPr bwMode="auto">
          <a:xfrm flipH="1">
            <a:off x="7391400" y="5105400"/>
            <a:ext cx="228600" cy="38100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 type="none" w="sm" len="sm"/>
            <a:tailEnd type="non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fr-FR"/>
          </a:p>
        </p:txBody>
      </p:sp>
      <p:sp>
        <p:nvSpPr>
          <p:cNvPr id="73751" name="Line 23"/>
          <p:cNvSpPr>
            <a:spLocks noChangeShapeType="1"/>
          </p:cNvSpPr>
          <p:nvPr/>
        </p:nvSpPr>
        <p:spPr bwMode="auto">
          <a:xfrm>
            <a:off x="7772400" y="5105400"/>
            <a:ext cx="304800" cy="38100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 type="none" w="sm" len="sm"/>
            <a:tailEnd type="non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074" name="Rectangle 2"/>
          <p:cNvSpPr>
            <a:spLocks noGrp="1" noChangeArrowheads="1"/>
          </p:cNvSpPr>
          <p:nvPr>
            <p:ph idx="1"/>
          </p:nvPr>
        </p:nvSpPr>
        <p:spPr>
          <a:xfrm>
            <a:off x="1066800" y="609600"/>
            <a:ext cx="7772400" cy="873125"/>
          </a:xfrm>
        </p:spPr>
        <p:txBody>
          <a:bodyPr/>
          <a:lstStyle/>
          <a:p>
            <a:pPr algn="ctr" eaLnBrk="1" hangingPunct="1">
              <a:buFont typeface="Wingdings" panose="05000000000000000000" pitchFamily="2" charset="2"/>
              <a:buNone/>
              <a:defRPr/>
            </a:pPr>
            <a:r>
              <a:rPr lang="fr-FR" altLang="fr-FR" b="1" smtClean="0">
                <a:solidFill>
                  <a:srgbClr val="FFFF00"/>
                </a:solidFill>
                <a:latin typeface="Comic Sans MS" panose="030F0702030302020204" pitchFamily="66" charset="0"/>
              </a:rPr>
              <a:t>Techniques de compilation</a:t>
            </a:r>
          </a:p>
        </p:txBody>
      </p:sp>
      <p:sp>
        <p:nvSpPr>
          <p:cNvPr id="131075" name="Text Box 3"/>
          <p:cNvSpPr txBox="1">
            <a:spLocks noChangeArrowheads="1"/>
          </p:cNvSpPr>
          <p:nvPr/>
        </p:nvSpPr>
        <p:spPr bwMode="auto">
          <a:xfrm>
            <a:off x="1066800" y="1524000"/>
            <a:ext cx="79248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fr-FR" altLang="fr-FR" sz="2800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rPr>
              <a:t>Représentation d’un programme par un arbre</a:t>
            </a:r>
          </a:p>
        </p:txBody>
      </p:sp>
      <p:sp>
        <p:nvSpPr>
          <p:cNvPr id="74756" name="Text Box 4"/>
          <p:cNvSpPr txBox="1">
            <a:spLocks noChangeArrowheads="1"/>
          </p:cNvSpPr>
          <p:nvPr/>
        </p:nvSpPr>
        <p:spPr bwMode="auto">
          <a:xfrm>
            <a:off x="1981200" y="27432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fr-FR" altLang="fr-FR">
                <a:solidFill>
                  <a:srgbClr val="FFFF00"/>
                </a:solidFill>
                <a:latin typeface="Arial" panose="020B0604020202020204" pitchFamily="34" charset="0"/>
              </a:rPr>
              <a:t>instruction</a:t>
            </a:r>
            <a:endParaRPr lang="fr-FR" altLang="fr-FR">
              <a:latin typeface="Arial" panose="020B0604020202020204" pitchFamily="34" charset="0"/>
            </a:endParaRPr>
          </a:p>
        </p:txBody>
      </p:sp>
      <p:sp>
        <p:nvSpPr>
          <p:cNvPr id="74757" name="Text Box 5"/>
          <p:cNvSpPr txBox="1">
            <a:spLocks noChangeArrowheads="1"/>
          </p:cNvSpPr>
          <p:nvPr/>
        </p:nvSpPr>
        <p:spPr bwMode="auto">
          <a:xfrm>
            <a:off x="1600200" y="3581400"/>
            <a:ext cx="27432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fr-FR" altLang="fr-FR" b="1">
                <a:latin typeface="Arial" panose="020B0604020202020204" pitchFamily="34" charset="0"/>
              </a:rPr>
              <a:t>si (a &gt; 5) </a:t>
            </a:r>
          </a:p>
          <a:p>
            <a:pPr eaLnBrk="1" hangingPunct="1"/>
            <a:r>
              <a:rPr lang="fr-FR" altLang="fr-FR" b="1">
                <a:latin typeface="Arial" panose="020B0604020202020204" pitchFamily="34" charset="0"/>
              </a:rPr>
              <a:t>alors b </a:t>
            </a:r>
            <a:r>
              <a:rPr lang="fr-FR" altLang="fr-FR" b="1">
                <a:latin typeface="Arial" panose="020B0604020202020204" pitchFamily="34" charset="0"/>
                <a:sym typeface="Symbol" panose="05050102010706020507" pitchFamily="18" charset="2"/>
              </a:rPr>
              <a:t></a:t>
            </a:r>
            <a:r>
              <a:rPr lang="fr-FR" altLang="fr-FR" b="1">
                <a:latin typeface="Arial" panose="020B0604020202020204" pitchFamily="34" charset="0"/>
              </a:rPr>
              <a:t> b + 1</a:t>
            </a:r>
          </a:p>
        </p:txBody>
      </p:sp>
      <p:sp>
        <p:nvSpPr>
          <p:cNvPr id="74758" name="Text Box 6"/>
          <p:cNvSpPr txBox="1">
            <a:spLocks noChangeArrowheads="1"/>
          </p:cNvSpPr>
          <p:nvPr/>
        </p:nvSpPr>
        <p:spPr bwMode="auto">
          <a:xfrm>
            <a:off x="5943600" y="2743200"/>
            <a:ext cx="19050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fr-FR" altLang="fr-FR">
                <a:solidFill>
                  <a:srgbClr val="FFFF00"/>
                </a:solidFill>
                <a:latin typeface="Arial" panose="020B0604020202020204" pitchFamily="34" charset="0"/>
              </a:rPr>
              <a:t>codage par un arbre</a:t>
            </a:r>
            <a:endParaRPr lang="fr-FR" altLang="fr-FR">
              <a:latin typeface="Arial" panose="020B0604020202020204" pitchFamily="34" charset="0"/>
            </a:endParaRPr>
          </a:p>
        </p:txBody>
      </p:sp>
      <p:sp>
        <p:nvSpPr>
          <p:cNvPr id="74759" name="Text Box 7"/>
          <p:cNvSpPr txBox="1">
            <a:spLocks noChangeArrowheads="1"/>
          </p:cNvSpPr>
          <p:nvPr/>
        </p:nvSpPr>
        <p:spPr bwMode="auto">
          <a:xfrm>
            <a:off x="6613525" y="3621088"/>
            <a:ext cx="4381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tx2"/>
                </a:solidFill>
              </a14:hiddenFill>
            </a:ext>
            <a:ext uri="{91240B29-F687-4F45-9708-019B960494DF}">
              <a14:hiddenLine xmlns:a14="http://schemas.microsoft.com/office/drawing/2010/main" w="57150">
                <a:solidFill>
                  <a:srgbClr val="FF0000"/>
                </a:solidFill>
                <a:prstDash val="dash"/>
                <a:miter lim="800000"/>
                <a:headEnd type="none" w="sm" len="sm"/>
                <a:tailEnd type="none" w="lg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fr-FR" altLang="fr-FR" b="1">
                <a:latin typeface="Arial" panose="020B0604020202020204" pitchFamily="34" charset="0"/>
              </a:rPr>
              <a:t>si</a:t>
            </a:r>
          </a:p>
        </p:txBody>
      </p:sp>
      <p:sp>
        <p:nvSpPr>
          <p:cNvPr id="74760" name="Text Box 8"/>
          <p:cNvSpPr txBox="1">
            <a:spLocks noChangeArrowheads="1"/>
          </p:cNvSpPr>
          <p:nvPr/>
        </p:nvSpPr>
        <p:spPr bwMode="auto">
          <a:xfrm>
            <a:off x="6096000" y="4114800"/>
            <a:ext cx="361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tx2"/>
                </a:solidFill>
              </a14:hiddenFill>
            </a:ext>
            <a:ext uri="{91240B29-F687-4F45-9708-019B960494DF}">
              <a14:hiddenLine xmlns:a14="http://schemas.microsoft.com/office/drawing/2010/main" w="57150">
                <a:solidFill>
                  <a:srgbClr val="FF0000"/>
                </a:solidFill>
                <a:prstDash val="dash"/>
                <a:miter lim="800000"/>
                <a:headEnd type="none" w="sm" len="sm"/>
                <a:tailEnd type="none" w="lg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fr-FR" altLang="fr-FR" b="1">
                <a:latin typeface="Arial" panose="020B0604020202020204" pitchFamily="34" charset="0"/>
              </a:rPr>
              <a:t>&gt;</a:t>
            </a:r>
          </a:p>
        </p:txBody>
      </p:sp>
      <p:sp>
        <p:nvSpPr>
          <p:cNvPr id="74761" name="Text Box 9"/>
          <p:cNvSpPr txBox="1">
            <a:spLocks noChangeArrowheads="1"/>
          </p:cNvSpPr>
          <p:nvPr/>
        </p:nvSpPr>
        <p:spPr bwMode="auto">
          <a:xfrm>
            <a:off x="7162800" y="4114800"/>
            <a:ext cx="4857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tx2"/>
                </a:solidFill>
              </a14:hiddenFill>
            </a:ext>
            <a:ext uri="{91240B29-F687-4F45-9708-019B960494DF}">
              <a14:hiddenLine xmlns:a14="http://schemas.microsoft.com/office/drawing/2010/main" w="57150">
                <a:solidFill>
                  <a:srgbClr val="FF0000"/>
                </a:solidFill>
                <a:prstDash val="dash"/>
                <a:miter lim="800000"/>
                <a:headEnd type="none" w="sm" len="sm"/>
                <a:tailEnd type="none" w="lg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fr-FR" altLang="fr-FR" b="1">
                <a:latin typeface="Arial" panose="020B0604020202020204" pitchFamily="34" charset="0"/>
                <a:sym typeface="Symbol" panose="05050102010706020507" pitchFamily="18" charset="2"/>
              </a:rPr>
              <a:t></a:t>
            </a:r>
          </a:p>
        </p:txBody>
      </p:sp>
      <p:sp>
        <p:nvSpPr>
          <p:cNvPr id="74762" name="Text Box 10"/>
          <p:cNvSpPr txBox="1">
            <a:spLocks noChangeArrowheads="1"/>
          </p:cNvSpPr>
          <p:nvPr/>
        </p:nvSpPr>
        <p:spPr bwMode="auto">
          <a:xfrm>
            <a:off x="5791200" y="4724400"/>
            <a:ext cx="3540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tx2"/>
                </a:solidFill>
              </a14:hiddenFill>
            </a:ext>
            <a:ext uri="{91240B29-F687-4F45-9708-019B960494DF}">
              <a14:hiddenLine xmlns:a14="http://schemas.microsoft.com/office/drawing/2010/main" w="57150">
                <a:solidFill>
                  <a:srgbClr val="FF0000"/>
                </a:solidFill>
                <a:prstDash val="dash"/>
                <a:miter lim="800000"/>
                <a:headEnd type="none" w="sm" len="sm"/>
                <a:tailEnd type="none" w="lg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fr-FR" altLang="fr-FR" b="1">
                <a:latin typeface="Arial" panose="020B0604020202020204" pitchFamily="34" charset="0"/>
              </a:rPr>
              <a:t>a</a:t>
            </a:r>
          </a:p>
        </p:txBody>
      </p:sp>
      <p:sp>
        <p:nvSpPr>
          <p:cNvPr id="74763" name="Text Box 11"/>
          <p:cNvSpPr txBox="1">
            <a:spLocks noChangeArrowheads="1"/>
          </p:cNvSpPr>
          <p:nvPr/>
        </p:nvSpPr>
        <p:spPr bwMode="auto">
          <a:xfrm>
            <a:off x="6324600" y="4724400"/>
            <a:ext cx="3540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tx2"/>
                </a:solidFill>
              </a14:hiddenFill>
            </a:ext>
            <a:ext uri="{91240B29-F687-4F45-9708-019B960494DF}">
              <a14:hiddenLine xmlns:a14="http://schemas.microsoft.com/office/drawing/2010/main" w="57150">
                <a:solidFill>
                  <a:srgbClr val="FF0000"/>
                </a:solidFill>
                <a:prstDash val="dash"/>
                <a:miter lim="800000"/>
                <a:headEnd type="none" w="sm" len="sm"/>
                <a:tailEnd type="none" w="lg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fr-FR" altLang="fr-FR" b="1">
                <a:latin typeface="Arial" panose="020B0604020202020204" pitchFamily="34" charset="0"/>
              </a:rPr>
              <a:t>5</a:t>
            </a:r>
          </a:p>
        </p:txBody>
      </p:sp>
      <p:sp>
        <p:nvSpPr>
          <p:cNvPr id="74764" name="Text Box 12"/>
          <p:cNvSpPr txBox="1">
            <a:spLocks noChangeArrowheads="1"/>
          </p:cNvSpPr>
          <p:nvPr/>
        </p:nvSpPr>
        <p:spPr bwMode="auto">
          <a:xfrm>
            <a:off x="6858000" y="4724400"/>
            <a:ext cx="3698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tx2"/>
                </a:solidFill>
              </a14:hiddenFill>
            </a:ext>
            <a:ext uri="{91240B29-F687-4F45-9708-019B960494DF}">
              <a14:hiddenLine xmlns:a14="http://schemas.microsoft.com/office/drawing/2010/main" w="57150">
                <a:solidFill>
                  <a:srgbClr val="FF0000"/>
                </a:solidFill>
                <a:prstDash val="dash"/>
                <a:miter lim="800000"/>
                <a:headEnd type="none" w="sm" len="sm"/>
                <a:tailEnd type="none" w="lg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fr-FR" altLang="fr-FR" b="1">
                <a:latin typeface="Arial" panose="020B0604020202020204" pitchFamily="34" charset="0"/>
              </a:rPr>
              <a:t>b</a:t>
            </a:r>
          </a:p>
        </p:txBody>
      </p:sp>
      <p:sp>
        <p:nvSpPr>
          <p:cNvPr id="74765" name="Text Box 13"/>
          <p:cNvSpPr txBox="1">
            <a:spLocks noChangeArrowheads="1"/>
          </p:cNvSpPr>
          <p:nvPr/>
        </p:nvSpPr>
        <p:spPr bwMode="auto">
          <a:xfrm>
            <a:off x="7543800" y="4724400"/>
            <a:ext cx="361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tx2"/>
                </a:solidFill>
              </a14:hiddenFill>
            </a:ext>
            <a:ext uri="{91240B29-F687-4F45-9708-019B960494DF}">
              <a14:hiddenLine xmlns:a14="http://schemas.microsoft.com/office/drawing/2010/main" w="57150">
                <a:solidFill>
                  <a:srgbClr val="FF0000"/>
                </a:solidFill>
                <a:prstDash val="dash"/>
                <a:miter lim="800000"/>
                <a:headEnd type="none" w="sm" len="sm"/>
                <a:tailEnd type="none" w="lg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fr-FR" altLang="fr-FR" b="1">
                <a:latin typeface="Arial" panose="020B0604020202020204" pitchFamily="34" charset="0"/>
              </a:rPr>
              <a:t>+</a:t>
            </a:r>
          </a:p>
        </p:txBody>
      </p:sp>
      <p:sp>
        <p:nvSpPr>
          <p:cNvPr id="74766" name="Text Box 14"/>
          <p:cNvSpPr txBox="1">
            <a:spLocks noChangeArrowheads="1"/>
          </p:cNvSpPr>
          <p:nvPr/>
        </p:nvSpPr>
        <p:spPr bwMode="auto">
          <a:xfrm>
            <a:off x="7162800" y="5410200"/>
            <a:ext cx="3698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tx2"/>
                </a:solidFill>
              </a14:hiddenFill>
            </a:ext>
            <a:ext uri="{91240B29-F687-4F45-9708-019B960494DF}">
              <a14:hiddenLine xmlns:a14="http://schemas.microsoft.com/office/drawing/2010/main" w="57150">
                <a:solidFill>
                  <a:srgbClr val="FF0000"/>
                </a:solidFill>
                <a:prstDash val="dash"/>
                <a:miter lim="800000"/>
                <a:headEnd type="none" w="sm" len="sm"/>
                <a:tailEnd type="none" w="lg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fr-FR" altLang="fr-FR" b="1">
                <a:latin typeface="Arial" panose="020B0604020202020204" pitchFamily="34" charset="0"/>
              </a:rPr>
              <a:t>b</a:t>
            </a:r>
          </a:p>
        </p:txBody>
      </p:sp>
      <p:sp>
        <p:nvSpPr>
          <p:cNvPr id="74767" name="Text Box 15"/>
          <p:cNvSpPr txBox="1">
            <a:spLocks noChangeArrowheads="1"/>
          </p:cNvSpPr>
          <p:nvPr/>
        </p:nvSpPr>
        <p:spPr bwMode="auto">
          <a:xfrm>
            <a:off x="8001000" y="5410200"/>
            <a:ext cx="3540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tx2"/>
                </a:solidFill>
              </a14:hiddenFill>
            </a:ext>
            <a:ext uri="{91240B29-F687-4F45-9708-019B960494DF}">
              <a14:hiddenLine xmlns:a14="http://schemas.microsoft.com/office/drawing/2010/main" w="57150">
                <a:solidFill>
                  <a:srgbClr val="FF0000"/>
                </a:solidFill>
                <a:prstDash val="dash"/>
                <a:miter lim="800000"/>
                <a:headEnd type="none" w="sm" len="sm"/>
                <a:tailEnd type="none" w="lg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fr-FR" altLang="fr-FR" b="1">
                <a:latin typeface="Arial" panose="020B0604020202020204" pitchFamily="34" charset="0"/>
              </a:rPr>
              <a:t>1</a:t>
            </a:r>
          </a:p>
        </p:txBody>
      </p:sp>
      <p:sp>
        <p:nvSpPr>
          <p:cNvPr id="74768" name="Line 16"/>
          <p:cNvSpPr>
            <a:spLocks noChangeShapeType="1"/>
          </p:cNvSpPr>
          <p:nvPr/>
        </p:nvSpPr>
        <p:spPr bwMode="auto">
          <a:xfrm flipH="1">
            <a:off x="6323013" y="3960813"/>
            <a:ext cx="381000" cy="306387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 type="none" w="sm" len="sm"/>
            <a:tailEnd type="non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fr-FR"/>
          </a:p>
        </p:txBody>
      </p:sp>
      <p:sp>
        <p:nvSpPr>
          <p:cNvPr id="74769" name="Line 17"/>
          <p:cNvSpPr>
            <a:spLocks noChangeShapeType="1"/>
          </p:cNvSpPr>
          <p:nvPr/>
        </p:nvSpPr>
        <p:spPr bwMode="auto">
          <a:xfrm>
            <a:off x="6858000" y="3962400"/>
            <a:ext cx="381000" cy="30480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 type="none" w="sm" len="sm"/>
            <a:tailEnd type="non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fr-FR"/>
          </a:p>
        </p:txBody>
      </p:sp>
      <p:sp>
        <p:nvSpPr>
          <p:cNvPr id="74770" name="Line 18"/>
          <p:cNvSpPr>
            <a:spLocks noChangeShapeType="1"/>
          </p:cNvSpPr>
          <p:nvPr/>
        </p:nvSpPr>
        <p:spPr bwMode="auto">
          <a:xfrm>
            <a:off x="7391400" y="4495800"/>
            <a:ext cx="228600" cy="38100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 type="none" w="sm" len="sm"/>
            <a:tailEnd type="non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fr-FR"/>
          </a:p>
        </p:txBody>
      </p:sp>
      <p:sp>
        <p:nvSpPr>
          <p:cNvPr id="74771" name="Line 19"/>
          <p:cNvSpPr>
            <a:spLocks noChangeShapeType="1"/>
          </p:cNvSpPr>
          <p:nvPr/>
        </p:nvSpPr>
        <p:spPr bwMode="auto">
          <a:xfrm flipH="1">
            <a:off x="7086600" y="4495800"/>
            <a:ext cx="152400" cy="30480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 type="none" w="sm" len="sm"/>
            <a:tailEnd type="non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fr-FR"/>
          </a:p>
        </p:txBody>
      </p:sp>
      <p:sp>
        <p:nvSpPr>
          <p:cNvPr id="74772" name="Line 20"/>
          <p:cNvSpPr>
            <a:spLocks noChangeShapeType="1"/>
          </p:cNvSpPr>
          <p:nvPr/>
        </p:nvSpPr>
        <p:spPr bwMode="auto">
          <a:xfrm>
            <a:off x="6324600" y="4495800"/>
            <a:ext cx="152400" cy="30480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 type="none" w="sm" len="sm"/>
            <a:tailEnd type="non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fr-FR"/>
          </a:p>
        </p:txBody>
      </p:sp>
      <p:sp>
        <p:nvSpPr>
          <p:cNvPr id="74773" name="Line 21"/>
          <p:cNvSpPr>
            <a:spLocks noChangeShapeType="1"/>
          </p:cNvSpPr>
          <p:nvPr/>
        </p:nvSpPr>
        <p:spPr bwMode="auto">
          <a:xfrm flipH="1">
            <a:off x="5943600" y="4495800"/>
            <a:ext cx="228600" cy="30480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 type="none" w="sm" len="sm"/>
            <a:tailEnd type="non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fr-FR"/>
          </a:p>
        </p:txBody>
      </p:sp>
      <p:sp>
        <p:nvSpPr>
          <p:cNvPr id="74774" name="Line 22"/>
          <p:cNvSpPr>
            <a:spLocks noChangeShapeType="1"/>
          </p:cNvSpPr>
          <p:nvPr/>
        </p:nvSpPr>
        <p:spPr bwMode="auto">
          <a:xfrm flipH="1">
            <a:off x="7391400" y="5105400"/>
            <a:ext cx="228600" cy="38100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 type="none" w="sm" len="sm"/>
            <a:tailEnd type="non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fr-FR"/>
          </a:p>
        </p:txBody>
      </p:sp>
      <p:sp>
        <p:nvSpPr>
          <p:cNvPr id="74775" name="Line 23"/>
          <p:cNvSpPr>
            <a:spLocks noChangeShapeType="1"/>
          </p:cNvSpPr>
          <p:nvPr/>
        </p:nvSpPr>
        <p:spPr bwMode="auto">
          <a:xfrm>
            <a:off x="7772400" y="5105400"/>
            <a:ext cx="304800" cy="38100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 type="none" w="sm" len="sm"/>
            <a:tailEnd type="non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fr-FR"/>
          </a:p>
        </p:txBody>
      </p:sp>
      <p:sp>
        <p:nvSpPr>
          <p:cNvPr id="131096" name="Text Box 24"/>
          <p:cNvSpPr txBox="1">
            <a:spLocks noChangeArrowheads="1"/>
          </p:cNvSpPr>
          <p:nvPr/>
        </p:nvSpPr>
        <p:spPr bwMode="auto">
          <a:xfrm>
            <a:off x="1219200" y="4800600"/>
            <a:ext cx="4191000" cy="1190625"/>
          </a:xfrm>
          <a:prstGeom prst="rect">
            <a:avLst/>
          </a:prstGeom>
          <a:noFill/>
          <a:ln w="76200">
            <a:solidFill>
              <a:srgbClr val="FFFF00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lnSpc>
                <a:spcPct val="140000"/>
              </a:lnSpc>
            </a:pPr>
            <a:r>
              <a:rPr lang="fr-FR" altLang="fr-FR">
                <a:solidFill>
                  <a:srgbClr val="FFFF00"/>
                </a:solidFill>
                <a:latin typeface="Arial" panose="020B0604020202020204" pitchFamily="34" charset="0"/>
              </a:rPr>
              <a:t>Programme </a:t>
            </a:r>
            <a:r>
              <a:rPr lang="fr-FR" altLang="fr-FR">
                <a:solidFill>
                  <a:srgbClr val="FFFF00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 </a:t>
            </a:r>
            <a:r>
              <a:rPr lang="fr-FR" altLang="fr-FR" b="1">
                <a:solidFill>
                  <a:srgbClr val="FFFF00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graphe</a:t>
            </a:r>
          </a:p>
          <a:p>
            <a:pPr algn="ctr" eaLnBrk="1" hangingPunct="1">
              <a:lnSpc>
                <a:spcPct val="140000"/>
              </a:lnSpc>
            </a:pPr>
            <a:r>
              <a:rPr lang="fr-FR" altLang="fr-FR" i="1">
                <a:solidFill>
                  <a:srgbClr val="FFFF00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(sous-arbres communs)</a:t>
            </a:r>
            <a:endParaRPr lang="fr-FR" altLang="fr-FR" i="1">
              <a:solidFill>
                <a:srgbClr val="FFFF00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10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1096" grpId="0" animBg="1" autoUpdateAnimBg="0"/>
    </p:bld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269" name="Rectangle 29"/>
          <p:cNvSpPr>
            <a:spLocks noGrp="1" noChangeArrowheads="1"/>
          </p:cNvSpPr>
          <p:nvPr>
            <p:ph idx="1"/>
          </p:nvPr>
        </p:nvSpPr>
        <p:spPr>
          <a:xfrm>
            <a:off x="1066800" y="457200"/>
            <a:ext cx="7772400" cy="873125"/>
          </a:xfrm>
        </p:spPr>
        <p:txBody>
          <a:bodyPr/>
          <a:lstStyle/>
          <a:p>
            <a:pPr algn="ctr" eaLnBrk="1" hangingPunct="1">
              <a:buFont typeface="Wingdings" panose="05000000000000000000" pitchFamily="2" charset="2"/>
              <a:buNone/>
              <a:defRPr/>
            </a:pPr>
            <a:r>
              <a:rPr lang="fr-FR" altLang="fr-FR" b="1" smtClean="0">
                <a:solidFill>
                  <a:srgbClr val="FFFF00"/>
                </a:solidFill>
                <a:latin typeface="Comic Sans MS" panose="030F0702030302020204" pitchFamily="66" charset="0"/>
              </a:rPr>
              <a:t>Le graphe de Kevin Bacon</a:t>
            </a:r>
          </a:p>
        </p:txBody>
      </p:sp>
      <p:sp>
        <p:nvSpPr>
          <p:cNvPr id="138279" name="Rectangle 39"/>
          <p:cNvSpPr>
            <a:spLocks noChangeArrowheads="1"/>
          </p:cNvSpPr>
          <p:nvPr/>
        </p:nvSpPr>
        <p:spPr bwMode="auto">
          <a:xfrm>
            <a:off x="1143000" y="1295400"/>
            <a:ext cx="7772400" cy="1676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476250" indent="-476250" defTabSz="320675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1365250" indent="-609600" defTabSz="320675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2165350" indent="-609600" defTabSz="320675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2965450" indent="-609600" defTabSz="320675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3765550" indent="-609600" defTabSz="320675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4222750" indent="-609600" defTabSz="320675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4679950" indent="-609600" defTabSz="320675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5137150" indent="-609600" defTabSz="320675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5594350" indent="-609600" defTabSz="320675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buClr>
                <a:srgbClr val="FFFF00"/>
              </a:buClr>
              <a:buSzPct val="75000"/>
              <a:buFont typeface="Wingdings" panose="05000000000000000000" pitchFamily="2" charset="2"/>
              <a:buChar char="l"/>
              <a:defRPr/>
            </a:pPr>
            <a:r>
              <a:rPr lang="fr-FR" altLang="fr-FR" sz="2800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rPr>
              <a:t>Sommets = acteurs</a:t>
            </a:r>
          </a:p>
          <a:p>
            <a:pPr eaLnBrk="1" hangingPunct="1">
              <a:spcBef>
                <a:spcPct val="50000"/>
              </a:spcBef>
              <a:buClr>
                <a:srgbClr val="FFFF00"/>
              </a:buClr>
              <a:buSzPct val="75000"/>
              <a:buFont typeface="Wingdings" panose="05000000000000000000" pitchFamily="2" charset="2"/>
              <a:buChar char="l"/>
              <a:defRPr/>
            </a:pPr>
            <a:r>
              <a:rPr lang="fr-FR" altLang="fr-FR" sz="2800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rPr>
              <a:t>Arêtes entre acteurs ayant joué dans un même film…</a:t>
            </a:r>
          </a:p>
        </p:txBody>
      </p:sp>
      <p:pic>
        <p:nvPicPr>
          <p:cNvPr id="79876" name="Picture 40" descr="KEVI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61025" y="2667000"/>
            <a:ext cx="3049588" cy="3505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8281" name="Rectangle 41"/>
          <p:cNvSpPr>
            <a:spLocks noChangeArrowheads="1"/>
          </p:cNvSpPr>
          <p:nvPr/>
        </p:nvSpPr>
        <p:spPr bwMode="auto">
          <a:xfrm>
            <a:off x="1371600" y="3200400"/>
            <a:ext cx="3352800" cy="2362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476250" indent="-476250" defTabSz="320675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1365250" indent="-609600" defTabSz="320675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2165350" indent="-609600" defTabSz="320675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2965450" indent="-609600" defTabSz="320675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3765550" indent="-609600" defTabSz="320675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4222750" indent="-609600" defTabSz="320675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4679950" indent="-609600" defTabSz="320675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5137150" indent="-609600" defTabSz="320675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5594350" indent="-609600" defTabSz="320675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FF00"/>
              </a:buClr>
              <a:buSzPct val="75000"/>
              <a:buFont typeface="Wingdings" panose="05000000000000000000" pitchFamily="2" charset="2"/>
              <a:buNone/>
              <a:defRPr/>
            </a:pPr>
            <a:r>
              <a:rPr lang="fr-FR" altLang="fr-FR" sz="2800" b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rPr>
              <a:t>Propriété :</a:t>
            </a:r>
          </a:p>
          <a:p>
            <a:pPr algn="ctr" eaLnBrk="1" hangingPunct="1">
              <a:spcBef>
                <a:spcPct val="20000"/>
              </a:spcBef>
              <a:buClr>
                <a:srgbClr val="FFFF00"/>
              </a:buClr>
              <a:buSzPct val="75000"/>
              <a:buFont typeface="Wingdings" panose="05000000000000000000" pitchFamily="2" charset="2"/>
              <a:buNone/>
              <a:defRPr/>
            </a:pPr>
            <a:r>
              <a:rPr lang="fr-FR" altLang="fr-FR" sz="2800" b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rPr>
              <a:t>Tout acteur est à distance au plus 6 de Kevin Bacon !…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66" name="Rectangle 2"/>
          <p:cNvSpPr>
            <a:spLocks noGrp="1" noChangeArrowheads="1"/>
          </p:cNvSpPr>
          <p:nvPr>
            <p:ph idx="1"/>
          </p:nvPr>
        </p:nvSpPr>
        <p:spPr>
          <a:xfrm>
            <a:off x="1066800" y="457200"/>
            <a:ext cx="7772400" cy="873125"/>
          </a:xfrm>
        </p:spPr>
        <p:txBody>
          <a:bodyPr/>
          <a:lstStyle/>
          <a:p>
            <a:pPr algn="ctr" eaLnBrk="1" hangingPunct="1">
              <a:buFont typeface="Wingdings" panose="05000000000000000000" pitchFamily="2" charset="2"/>
              <a:buNone/>
              <a:defRPr/>
            </a:pPr>
            <a:r>
              <a:rPr lang="fr-FR" altLang="fr-FR" b="1" smtClean="0">
                <a:solidFill>
                  <a:srgbClr val="FFFF00"/>
                </a:solidFill>
                <a:latin typeface="Comic Sans MS" panose="030F0702030302020204" pitchFamily="66" charset="0"/>
              </a:rPr>
              <a:t>Le graphe de Kevin Bacon (2)</a:t>
            </a:r>
          </a:p>
        </p:txBody>
      </p:sp>
      <p:sp>
        <p:nvSpPr>
          <p:cNvPr id="139267" name="Rectangle 3"/>
          <p:cNvSpPr>
            <a:spLocks noChangeArrowheads="1"/>
          </p:cNvSpPr>
          <p:nvPr/>
        </p:nvSpPr>
        <p:spPr bwMode="auto">
          <a:xfrm>
            <a:off x="1143000" y="3429000"/>
            <a:ext cx="7772400" cy="1676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defTabSz="320675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1365250" indent="-609600" defTabSz="320675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2165350" indent="-609600" defTabSz="320675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2965450" indent="-609600" defTabSz="320675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3765550" indent="-609600" defTabSz="320675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4222750" indent="-609600" defTabSz="320675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4679950" indent="-609600" defTabSz="320675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5137150" indent="-609600" defTabSz="320675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5594350" indent="-609600" defTabSz="320675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Clr>
                <a:srgbClr val="FFFF00"/>
              </a:buClr>
              <a:buSzPct val="75000"/>
              <a:buFont typeface="Wingdings" panose="05000000000000000000" pitchFamily="2" charset="2"/>
              <a:buNone/>
              <a:defRPr/>
            </a:pPr>
            <a:r>
              <a:rPr lang="fr-FR" altLang="fr-FR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rPr>
              <a:t>Louis de Funes has a Bacon number of 2. </a:t>
            </a:r>
          </a:p>
          <a:p>
            <a:pPr eaLnBrk="1" hangingPunct="1">
              <a:spcBef>
                <a:spcPct val="50000"/>
              </a:spcBef>
              <a:buClr>
                <a:srgbClr val="FFFF00"/>
              </a:buClr>
              <a:buSzPct val="75000"/>
              <a:buFont typeface="Wingdings" panose="05000000000000000000" pitchFamily="2" charset="2"/>
              <a:buNone/>
              <a:defRPr/>
            </a:pPr>
            <a:r>
              <a:rPr lang="fr-FR" altLang="fr-FR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rPr>
              <a:t>Louis de Funes was in Aventures de Rabbi Jacob, Les (1973) with Janet Brandt </a:t>
            </a:r>
          </a:p>
          <a:p>
            <a:pPr eaLnBrk="1" hangingPunct="1">
              <a:spcBef>
                <a:spcPct val="50000"/>
              </a:spcBef>
              <a:buClr>
                <a:srgbClr val="FFFF00"/>
              </a:buClr>
              <a:buSzPct val="75000"/>
              <a:buFont typeface="Wingdings" panose="05000000000000000000" pitchFamily="2" charset="2"/>
              <a:buNone/>
              <a:defRPr/>
            </a:pPr>
            <a:r>
              <a:rPr lang="fr-FR" altLang="fr-FR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rPr>
              <a:t>Janet Brandt was in Queens Logic (1991) with Kevin Bacon </a:t>
            </a:r>
          </a:p>
          <a:p>
            <a:pPr eaLnBrk="1" hangingPunct="1">
              <a:spcBef>
                <a:spcPct val="50000"/>
              </a:spcBef>
              <a:buClr>
                <a:srgbClr val="FFFF00"/>
              </a:buClr>
              <a:buSzPct val="75000"/>
              <a:buFont typeface="Wingdings" panose="05000000000000000000" pitchFamily="2" charset="2"/>
              <a:buChar char="l"/>
              <a:defRPr/>
            </a:pPr>
            <a:endParaRPr lang="fr-FR" altLang="fr-FR" smtClean="0"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 pitchFamily="34" charset="0"/>
            </a:endParaRPr>
          </a:p>
        </p:txBody>
      </p:sp>
      <p:sp>
        <p:nvSpPr>
          <p:cNvPr id="139269" name="Rectangle 5"/>
          <p:cNvSpPr>
            <a:spLocks noChangeArrowheads="1"/>
          </p:cNvSpPr>
          <p:nvPr/>
        </p:nvSpPr>
        <p:spPr bwMode="auto">
          <a:xfrm>
            <a:off x="1143000" y="1524000"/>
            <a:ext cx="7772400" cy="1295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476250" indent="-476250" defTabSz="320675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1365250" indent="-609600" defTabSz="320675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2165350" indent="-609600" defTabSz="320675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2965450" indent="-609600" defTabSz="320675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3765550" indent="-609600" defTabSz="320675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4222750" indent="-609600" defTabSz="320675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4679950" indent="-609600" defTabSz="320675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5137150" indent="-609600" defTabSz="320675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5594350" indent="-609600" defTabSz="320675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20000"/>
              </a:spcBef>
              <a:buClr>
                <a:srgbClr val="FFFF00"/>
              </a:buClr>
              <a:buSzPct val="75000"/>
              <a:buFont typeface="Wingdings" panose="05000000000000000000" pitchFamily="2" charset="2"/>
              <a:buNone/>
              <a:defRPr/>
            </a:pPr>
            <a:r>
              <a:rPr lang="fr-FR" altLang="fr-FR" sz="2800" b="1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rPr>
              <a:t>Site Web : </a:t>
            </a:r>
          </a:p>
          <a:p>
            <a:pPr algn="ctr" eaLnBrk="1" hangingPunct="1">
              <a:spcBef>
                <a:spcPct val="20000"/>
              </a:spcBef>
              <a:buClr>
                <a:srgbClr val="FFFF00"/>
              </a:buClr>
              <a:buSzPct val="75000"/>
              <a:buFont typeface="Wingdings" panose="05000000000000000000" pitchFamily="2" charset="2"/>
              <a:buNone/>
              <a:defRPr/>
            </a:pPr>
            <a:r>
              <a:rPr lang="en-US" altLang="fr-FR" sz="2800" b="1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  <a:cs typeface="Times New Roman" panose="02020603050405020304" pitchFamily="18" charset="0"/>
              </a:rPr>
              <a:t>http://www.fast-rewind.com/bacon.htm</a:t>
            </a:r>
            <a:r>
              <a:rPr lang="en-GB" altLang="fr-FR" sz="2800" b="1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rPr>
              <a:t> </a:t>
            </a:r>
            <a:endParaRPr lang="fr-FR" altLang="fr-FR" sz="2800" b="1" smtClean="0"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 pitchFamily="34" charset="0"/>
            </a:endParaRPr>
          </a:p>
          <a:p>
            <a:pPr algn="ctr" eaLnBrk="1" hangingPunct="1">
              <a:spcBef>
                <a:spcPct val="20000"/>
              </a:spcBef>
              <a:buClr>
                <a:srgbClr val="FFFF00"/>
              </a:buClr>
              <a:buSzPct val="75000"/>
              <a:buFont typeface="Wingdings" panose="05000000000000000000" pitchFamily="2" charset="2"/>
              <a:buNone/>
              <a:defRPr/>
            </a:pPr>
            <a:r>
              <a:rPr lang="en-US" altLang="fr-FR" sz="2800" b="1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  <a:cs typeface="Times New Roman" panose="02020603050405020304" pitchFamily="18" charset="0"/>
              </a:rPr>
              <a:t>The Oracle of Bacon at Virginia</a:t>
            </a:r>
            <a:r>
              <a:rPr lang="en-GB" altLang="fr-FR" sz="2800" b="1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rPr>
              <a:t> </a:t>
            </a:r>
            <a:endParaRPr lang="fr-FR" altLang="fr-FR" sz="2800" b="1" smtClean="0"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290" name="Rectangle 2"/>
          <p:cNvSpPr>
            <a:spLocks noGrp="1" noChangeArrowheads="1"/>
          </p:cNvSpPr>
          <p:nvPr>
            <p:ph idx="1"/>
          </p:nvPr>
        </p:nvSpPr>
        <p:spPr>
          <a:xfrm>
            <a:off x="1066800" y="457200"/>
            <a:ext cx="7772400" cy="873125"/>
          </a:xfrm>
        </p:spPr>
        <p:txBody>
          <a:bodyPr/>
          <a:lstStyle/>
          <a:p>
            <a:pPr algn="ctr" eaLnBrk="1" hangingPunct="1">
              <a:buFont typeface="Wingdings" panose="05000000000000000000" pitchFamily="2" charset="2"/>
              <a:buNone/>
              <a:defRPr/>
            </a:pPr>
            <a:r>
              <a:rPr lang="fr-FR" altLang="fr-FR" b="1" smtClean="0">
                <a:solidFill>
                  <a:srgbClr val="FFFF00"/>
                </a:solidFill>
                <a:latin typeface="Comic Sans MS" panose="030F0702030302020204" pitchFamily="66" charset="0"/>
              </a:rPr>
              <a:t>Le graphe de Kevin Bacon (3)</a:t>
            </a:r>
          </a:p>
        </p:txBody>
      </p:sp>
      <p:sp>
        <p:nvSpPr>
          <p:cNvPr id="140291" name="Rectangle 3"/>
          <p:cNvSpPr>
            <a:spLocks noChangeArrowheads="1"/>
          </p:cNvSpPr>
          <p:nvPr/>
        </p:nvSpPr>
        <p:spPr bwMode="auto">
          <a:xfrm>
            <a:off x="1143000" y="3429000"/>
            <a:ext cx="7772400" cy="2514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defTabSz="320675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1365250" indent="-609600" defTabSz="320675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2165350" indent="-609600" defTabSz="320675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2965450" indent="-609600" defTabSz="320675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3765550" indent="-609600" defTabSz="320675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4222750" indent="-609600" defTabSz="320675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4679950" indent="-609600" defTabSz="320675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5137150" indent="-609600" defTabSz="320675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5594350" indent="-609600" defTabSz="320675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Clr>
                <a:srgbClr val="FFFF00"/>
              </a:buClr>
              <a:buSzPct val="75000"/>
              <a:buFont typeface="Wingdings" panose="05000000000000000000" pitchFamily="2" charset="2"/>
              <a:buNone/>
              <a:defRPr/>
            </a:pPr>
            <a:r>
              <a:rPr lang="fr-FR" altLang="fr-FR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rPr>
              <a:t>Catherine Deneuve has a Bacon number of 2. </a:t>
            </a:r>
          </a:p>
          <a:p>
            <a:pPr eaLnBrk="1" hangingPunct="1">
              <a:spcBef>
                <a:spcPct val="50000"/>
              </a:spcBef>
              <a:buClr>
                <a:srgbClr val="FFFF00"/>
              </a:buClr>
              <a:buSzPct val="75000"/>
              <a:buFont typeface="Wingdings" panose="05000000000000000000" pitchFamily="2" charset="2"/>
              <a:buNone/>
              <a:defRPr/>
            </a:pPr>
            <a:r>
              <a:rPr lang="fr-FR" altLang="fr-FR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rPr>
              <a:t>Catherine Deneuve was in Anima persa (1977) with Vittorio Gassman </a:t>
            </a:r>
          </a:p>
          <a:p>
            <a:pPr eaLnBrk="1" hangingPunct="1">
              <a:spcBef>
                <a:spcPct val="50000"/>
              </a:spcBef>
              <a:buClr>
                <a:srgbClr val="FFFF00"/>
              </a:buClr>
              <a:buSzPct val="75000"/>
              <a:buFont typeface="Wingdings" panose="05000000000000000000" pitchFamily="2" charset="2"/>
              <a:buNone/>
              <a:defRPr/>
            </a:pPr>
            <a:r>
              <a:rPr lang="fr-FR" altLang="fr-FR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rPr>
              <a:t>Vittorio Gassman was in Sleepers (1996) with Kevin Bacon </a:t>
            </a:r>
          </a:p>
        </p:txBody>
      </p:sp>
      <p:sp>
        <p:nvSpPr>
          <p:cNvPr id="140292" name="Rectangle 4"/>
          <p:cNvSpPr>
            <a:spLocks noChangeArrowheads="1"/>
          </p:cNvSpPr>
          <p:nvPr/>
        </p:nvSpPr>
        <p:spPr bwMode="auto">
          <a:xfrm>
            <a:off x="1143000" y="1524000"/>
            <a:ext cx="7772400" cy="1295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476250" indent="-476250" defTabSz="320675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1365250" indent="-609600" defTabSz="320675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2165350" indent="-609600" defTabSz="320675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2965450" indent="-609600" defTabSz="320675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3765550" indent="-609600" defTabSz="320675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4222750" indent="-609600" defTabSz="320675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4679950" indent="-609600" defTabSz="320675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5137150" indent="-609600" defTabSz="320675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5594350" indent="-609600" defTabSz="320675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20000"/>
              </a:spcBef>
              <a:buClr>
                <a:srgbClr val="FFFF00"/>
              </a:buClr>
              <a:buSzPct val="75000"/>
              <a:buFont typeface="Wingdings" panose="05000000000000000000" pitchFamily="2" charset="2"/>
              <a:buNone/>
              <a:defRPr/>
            </a:pPr>
            <a:r>
              <a:rPr lang="fr-FR" altLang="fr-FR" sz="2800" b="1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rPr>
              <a:t>Site Web : </a:t>
            </a:r>
          </a:p>
          <a:p>
            <a:pPr algn="ctr" eaLnBrk="1" hangingPunct="1">
              <a:spcBef>
                <a:spcPct val="20000"/>
              </a:spcBef>
              <a:buClr>
                <a:srgbClr val="FFFF00"/>
              </a:buClr>
              <a:buSzPct val="75000"/>
              <a:buFont typeface="Wingdings" panose="05000000000000000000" pitchFamily="2" charset="2"/>
              <a:buNone/>
              <a:defRPr/>
            </a:pPr>
            <a:r>
              <a:rPr lang="en-US" altLang="fr-FR" sz="2800" b="1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  <a:cs typeface="Times New Roman" panose="02020603050405020304" pitchFamily="18" charset="0"/>
              </a:rPr>
              <a:t>http://www.fast-rewind.com/bacon.htm</a:t>
            </a:r>
            <a:r>
              <a:rPr lang="en-GB" altLang="fr-FR" sz="2800" b="1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rPr>
              <a:t> </a:t>
            </a:r>
            <a:endParaRPr lang="fr-FR" altLang="fr-FR" sz="2800" b="1" smtClean="0"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 pitchFamily="34" charset="0"/>
            </a:endParaRPr>
          </a:p>
          <a:p>
            <a:pPr algn="ctr" eaLnBrk="1" hangingPunct="1">
              <a:spcBef>
                <a:spcPct val="20000"/>
              </a:spcBef>
              <a:buClr>
                <a:srgbClr val="FFFF00"/>
              </a:buClr>
              <a:buSzPct val="75000"/>
              <a:buFont typeface="Wingdings" panose="05000000000000000000" pitchFamily="2" charset="2"/>
              <a:buNone/>
              <a:defRPr/>
            </a:pPr>
            <a:r>
              <a:rPr lang="en-US" altLang="fr-FR" sz="2800" b="1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  <a:cs typeface="Times New Roman" panose="02020603050405020304" pitchFamily="18" charset="0"/>
              </a:rPr>
              <a:t>The Oracle of Bacon at Virginia</a:t>
            </a:r>
            <a:r>
              <a:rPr lang="en-GB" altLang="fr-FR" sz="2800" b="1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rPr>
              <a:t> </a:t>
            </a:r>
            <a:endParaRPr lang="fr-FR" altLang="fr-FR" sz="2800" b="1" smtClean="0"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314" name="Rectangle 2"/>
          <p:cNvSpPr>
            <a:spLocks noGrp="1" noChangeArrowheads="1"/>
          </p:cNvSpPr>
          <p:nvPr>
            <p:ph idx="1"/>
          </p:nvPr>
        </p:nvSpPr>
        <p:spPr>
          <a:xfrm>
            <a:off x="1066800" y="457200"/>
            <a:ext cx="7772400" cy="873125"/>
          </a:xfrm>
        </p:spPr>
        <p:txBody>
          <a:bodyPr/>
          <a:lstStyle/>
          <a:p>
            <a:pPr algn="ctr" eaLnBrk="1" hangingPunct="1">
              <a:buFont typeface="Wingdings" panose="05000000000000000000" pitchFamily="2" charset="2"/>
              <a:buNone/>
              <a:defRPr/>
            </a:pPr>
            <a:r>
              <a:rPr lang="fr-FR" altLang="fr-FR" b="1" smtClean="0">
                <a:solidFill>
                  <a:srgbClr val="FFFF00"/>
                </a:solidFill>
                <a:latin typeface="Comic Sans MS" panose="030F0702030302020204" pitchFamily="66" charset="0"/>
              </a:rPr>
              <a:t>Le graphe de Kevin Bacon (4)</a:t>
            </a:r>
          </a:p>
        </p:txBody>
      </p:sp>
      <p:sp>
        <p:nvSpPr>
          <p:cNvPr id="141315" name="Rectangle 3"/>
          <p:cNvSpPr>
            <a:spLocks noChangeArrowheads="1"/>
          </p:cNvSpPr>
          <p:nvPr/>
        </p:nvSpPr>
        <p:spPr bwMode="auto">
          <a:xfrm>
            <a:off x="1143000" y="3124200"/>
            <a:ext cx="7772400" cy="3124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defTabSz="320675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1365250" indent="-609600" defTabSz="320675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2165350" indent="-609600" defTabSz="320675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2965450" indent="-609600" defTabSz="320675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3765550" indent="-609600" defTabSz="320675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4222750" indent="-609600" defTabSz="320675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4679950" indent="-609600" defTabSz="320675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5137150" indent="-609600" defTabSz="320675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5594350" indent="-609600" defTabSz="320675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Clr>
                <a:srgbClr val="FFFF00"/>
              </a:buClr>
              <a:buSzPct val="75000"/>
              <a:buFont typeface="Wingdings" panose="05000000000000000000" pitchFamily="2" charset="2"/>
              <a:buNone/>
              <a:defRPr/>
            </a:pPr>
            <a:r>
              <a:rPr lang="fr-FR" altLang="fr-FR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rPr>
              <a:t>Audrey Tautou has a Bacon number of 3. </a:t>
            </a:r>
          </a:p>
          <a:p>
            <a:pPr eaLnBrk="1" hangingPunct="1">
              <a:spcBef>
                <a:spcPct val="50000"/>
              </a:spcBef>
              <a:buClr>
                <a:srgbClr val="FFFF00"/>
              </a:buClr>
              <a:buSzPct val="75000"/>
              <a:buFont typeface="Wingdings" panose="05000000000000000000" pitchFamily="2" charset="2"/>
              <a:buNone/>
              <a:defRPr/>
            </a:pPr>
            <a:r>
              <a:rPr lang="fr-FR" altLang="fr-FR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rPr>
              <a:t>Audrey Tautou was in Venus beaute (institut) (1999) with Bulle Ogier </a:t>
            </a:r>
          </a:p>
          <a:p>
            <a:pPr eaLnBrk="1" hangingPunct="1">
              <a:spcBef>
                <a:spcPct val="50000"/>
              </a:spcBef>
              <a:buClr>
                <a:srgbClr val="FFFF00"/>
              </a:buClr>
              <a:buSzPct val="75000"/>
              <a:buFont typeface="Wingdings" panose="05000000000000000000" pitchFamily="2" charset="2"/>
              <a:buNone/>
              <a:defRPr/>
            </a:pPr>
            <a:r>
              <a:rPr lang="fr-FR" altLang="fr-FR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rPr>
              <a:t>Bulle Ogier was in Merci Docteur Rey (2002) with Eli Wallach </a:t>
            </a:r>
          </a:p>
          <a:p>
            <a:pPr eaLnBrk="1" hangingPunct="1">
              <a:spcBef>
                <a:spcPct val="50000"/>
              </a:spcBef>
              <a:buClr>
                <a:srgbClr val="FFFF00"/>
              </a:buClr>
              <a:buSzPct val="75000"/>
              <a:buFont typeface="Wingdings" panose="05000000000000000000" pitchFamily="2" charset="2"/>
              <a:buNone/>
              <a:defRPr/>
            </a:pPr>
            <a:r>
              <a:rPr lang="fr-FR" altLang="fr-FR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rPr>
              <a:t>Eli Wallach was in Mystic River (2003) with Kevin Bacon </a:t>
            </a:r>
          </a:p>
        </p:txBody>
      </p:sp>
      <p:sp>
        <p:nvSpPr>
          <p:cNvPr id="141316" name="Rectangle 4"/>
          <p:cNvSpPr>
            <a:spLocks noChangeArrowheads="1"/>
          </p:cNvSpPr>
          <p:nvPr/>
        </p:nvSpPr>
        <p:spPr bwMode="auto">
          <a:xfrm>
            <a:off x="1143000" y="1219200"/>
            <a:ext cx="7772400" cy="1676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476250" indent="-476250" defTabSz="320675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1365250" indent="-609600" defTabSz="320675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2165350" indent="-609600" defTabSz="320675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2965450" indent="-609600" defTabSz="320675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3765550" indent="-609600" defTabSz="320675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4222750" indent="-609600" defTabSz="320675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4679950" indent="-609600" defTabSz="320675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5137150" indent="-609600" defTabSz="320675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5594350" indent="-609600" defTabSz="320675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20000"/>
              </a:spcBef>
              <a:buClr>
                <a:srgbClr val="FFFF00"/>
              </a:buClr>
              <a:buSzPct val="75000"/>
              <a:buFont typeface="Wingdings" panose="05000000000000000000" pitchFamily="2" charset="2"/>
              <a:buNone/>
              <a:defRPr/>
            </a:pPr>
            <a:r>
              <a:rPr lang="fr-FR" altLang="fr-FR" sz="2800" b="1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rPr>
              <a:t>Site Web : </a:t>
            </a:r>
          </a:p>
          <a:p>
            <a:pPr algn="ctr" eaLnBrk="1" hangingPunct="1">
              <a:spcBef>
                <a:spcPct val="20000"/>
              </a:spcBef>
              <a:buClr>
                <a:srgbClr val="FFFF00"/>
              </a:buClr>
              <a:buSzPct val="75000"/>
              <a:buFont typeface="Wingdings" panose="05000000000000000000" pitchFamily="2" charset="2"/>
              <a:buNone/>
              <a:defRPr/>
            </a:pPr>
            <a:r>
              <a:rPr lang="en-US" altLang="fr-FR" sz="2800" b="1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  <a:cs typeface="Times New Roman" panose="02020603050405020304" pitchFamily="18" charset="0"/>
              </a:rPr>
              <a:t>http://www.fast-rewind.com/bacon.htm</a:t>
            </a:r>
            <a:r>
              <a:rPr lang="en-GB" altLang="fr-FR" sz="2800" b="1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rPr>
              <a:t> </a:t>
            </a:r>
            <a:endParaRPr lang="fr-FR" altLang="fr-FR" sz="2800" b="1" smtClean="0"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 pitchFamily="34" charset="0"/>
            </a:endParaRPr>
          </a:p>
          <a:p>
            <a:pPr algn="ctr" eaLnBrk="1" hangingPunct="1">
              <a:spcBef>
                <a:spcPct val="20000"/>
              </a:spcBef>
              <a:buClr>
                <a:srgbClr val="FFFF00"/>
              </a:buClr>
              <a:buSzPct val="75000"/>
              <a:buFont typeface="Wingdings" panose="05000000000000000000" pitchFamily="2" charset="2"/>
              <a:buNone/>
              <a:defRPr/>
            </a:pPr>
            <a:r>
              <a:rPr lang="en-US" altLang="fr-FR" sz="2800" b="1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  <a:cs typeface="Times New Roman" panose="02020603050405020304" pitchFamily="18" charset="0"/>
              </a:rPr>
              <a:t>The Oracle of Bacon at Virginia</a:t>
            </a:r>
            <a:r>
              <a:rPr lang="en-GB" altLang="fr-FR" sz="2800" b="1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rPr>
              <a:t> </a:t>
            </a:r>
            <a:endParaRPr lang="fr-FR" altLang="fr-FR" sz="2800" b="1" smtClean="0"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44"/>
          <p:cNvSpPr>
            <a:spLocks noChangeArrowheads="1"/>
          </p:cNvSpPr>
          <p:nvPr/>
        </p:nvSpPr>
        <p:spPr bwMode="auto">
          <a:xfrm>
            <a:off x="2743200" y="2133600"/>
            <a:ext cx="838200" cy="457200"/>
          </a:xfrm>
          <a:prstGeom prst="rect">
            <a:avLst/>
          </a:prstGeom>
          <a:solidFill>
            <a:srgbClr val="66FF33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38100">
                <a:solidFill>
                  <a:srgbClr val="FF0000"/>
                </a:solidFill>
                <a:miter lim="800000"/>
                <a:headEnd type="none" w="sm" len="sm"/>
                <a:tailEnd type="none" w="lg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fr-FR"/>
          </a:p>
        </p:txBody>
      </p:sp>
      <p:sp>
        <p:nvSpPr>
          <p:cNvPr id="13315" name="Rectangle 45"/>
          <p:cNvSpPr>
            <a:spLocks noChangeArrowheads="1"/>
          </p:cNvSpPr>
          <p:nvPr/>
        </p:nvSpPr>
        <p:spPr bwMode="auto">
          <a:xfrm>
            <a:off x="3124200" y="2590800"/>
            <a:ext cx="457200" cy="1295400"/>
          </a:xfrm>
          <a:prstGeom prst="rect">
            <a:avLst/>
          </a:prstGeom>
          <a:solidFill>
            <a:srgbClr val="66FF33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38100">
                <a:solidFill>
                  <a:srgbClr val="FF0000"/>
                </a:solidFill>
                <a:miter lim="800000"/>
                <a:headEnd type="none" w="sm" len="sm"/>
                <a:tailEnd type="none" w="lg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fr-FR"/>
          </a:p>
        </p:txBody>
      </p:sp>
      <p:sp>
        <p:nvSpPr>
          <p:cNvPr id="13316" name="Rectangle 46"/>
          <p:cNvSpPr>
            <a:spLocks noChangeArrowheads="1"/>
          </p:cNvSpPr>
          <p:nvPr/>
        </p:nvSpPr>
        <p:spPr bwMode="auto">
          <a:xfrm>
            <a:off x="2590800" y="3505200"/>
            <a:ext cx="533400" cy="381000"/>
          </a:xfrm>
          <a:prstGeom prst="rect">
            <a:avLst/>
          </a:prstGeom>
          <a:solidFill>
            <a:srgbClr val="66FF33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38100">
                <a:solidFill>
                  <a:srgbClr val="FF0000"/>
                </a:solidFill>
                <a:miter lim="800000"/>
                <a:headEnd type="none" w="sm" len="sm"/>
                <a:tailEnd type="none" w="lg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fr-FR"/>
          </a:p>
        </p:txBody>
      </p:sp>
      <p:sp>
        <p:nvSpPr>
          <p:cNvPr id="88067" name="Rectangle 3"/>
          <p:cNvSpPr>
            <a:spLocks noGrp="1" noChangeArrowheads="1"/>
          </p:cNvSpPr>
          <p:nvPr>
            <p:ph idx="1"/>
          </p:nvPr>
        </p:nvSpPr>
        <p:spPr>
          <a:xfrm>
            <a:off x="1143000" y="4724400"/>
            <a:ext cx="7772400" cy="990600"/>
          </a:xfrm>
        </p:spPr>
        <p:txBody>
          <a:bodyPr/>
          <a:lstStyle/>
          <a:p>
            <a:pPr marL="0" indent="0" eaLnBrk="1" hangingPunct="1">
              <a:buFont typeface="Wingdings" panose="05000000000000000000" pitchFamily="2" charset="2"/>
              <a:buNone/>
              <a:defRPr/>
            </a:pPr>
            <a:r>
              <a:rPr lang="fr-FR" altLang="fr-FR" sz="2400" i="1" smtClean="0"/>
              <a:t>Tout graphe planaire est coloriable en utilisant quatre couleurs au plus… </a:t>
            </a:r>
            <a:r>
              <a:rPr lang="fr-FR" altLang="fr-FR" sz="2400" smtClean="0"/>
              <a:t>[Appel &amp; Haken, 1977]</a:t>
            </a:r>
          </a:p>
        </p:txBody>
      </p:sp>
      <p:sp>
        <p:nvSpPr>
          <p:cNvPr id="13317" name="Rectangle 2"/>
          <p:cNvSpPr>
            <a:spLocks noGrp="1" noChangeArrowheads="1"/>
          </p:cNvSpPr>
          <p:nvPr>
            <p:ph type="title"/>
          </p:nvPr>
        </p:nvSpPr>
        <p:spPr>
          <a:xfrm>
            <a:off x="1066800" y="381000"/>
            <a:ext cx="7772400" cy="914400"/>
          </a:xfrm>
        </p:spPr>
        <p:txBody>
          <a:bodyPr/>
          <a:lstStyle/>
          <a:p>
            <a:pPr eaLnBrk="1" hangingPunct="1"/>
            <a:r>
              <a:rPr lang="fr-FR" altLang="fr-FR" smtClean="0"/>
              <a:t>Le problème des quatre couleurs…</a:t>
            </a:r>
          </a:p>
        </p:txBody>
      </p:sp>
      <p:sp>
        <p:nvSpPr>
          <p:cNvPr id="13319" name="Rectangle 42"/>
          <p:cNvSpPr>
            <a:spLocks noChangeArrowheads="1"/>
          </p:cNvSpPr>
          <p:nvPr/>
        </p:nvSpPr>
        <p:spPr bwMode="auto">
          <a:xfrm>
            <a:off x="2743200" y="3048000"/>
            <a:ext cx="381000" cy="457200"/>
          </a:xfrm>
          <a:prstGeom prst="rect">
            <a:avLst/>
          </a:prstGeom>
          <a:solidFill>
            <a:schemeClr val="tx1"/>
          </a:solidFill>
          <a:ln w="38100">
            <a:solidFill>
              <a:schemeClr val="bg2"/>
            </a:solidFill>
            <a:miter lim="800000"/>
            <a:headEnd type="none" w="sm" len="sm"/>
            <a:tailEnd type="none" w="lg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fr-FR"/>
          </a:p>
        </p:txBody>
      </p:sp>
      <p:sp>
        <p:nvSpPr>
          <p:cNvPr id="13320" name="Rectangle 47"/>
          <p:cNvSpPr>
            <a:spLocks noChangeArrowheads="1"/>
          </p:cNvSpPr>
          <p:nvPr/>
        </p:nvSpPr>
        <p:spPr bwMode="auto">
          <a:xfrm>
            <a:off x="1752600" y="2133600"/>
            <a:ext cx="990600" cy="457200"/>
          </a:xfrm>
          <a:prstGeom prst="rect">
            <a:avLst/>
          </a:prstGeom>
          <a:solidFill>
            <a:srgbClr val="FF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38100">
                <a:solidFill>
                  <a:schemeClr val="bg2"/>
                </a:solidFill>
                <a:miter lim="800000"/>
                <a:headEnd type="none" w="sm" len="sm"/>
                <a:tailEnd type="none" w="lg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fr-FR" altLang="fr-FR" b="1">
                <a:solidFill>
                  <a:schemeClr val="bg2"/>
                </a:solidFill>
                <a:latin typeface="Arial" panose="020B0604020202020204" pitchFamily="34" charset="0"/>
              </a:rPr>
              <a:t>D</a:t>
            </a:r>
          </a:p>
        </p:txBody>
      </p:sp>
      <p:sp>
        <p:nvSpPr>
          <p:cNvPr id="13321" name="Rectangle 48"/>
          <p:cNvSpPr>
            <a:spLocks noChangeArrowheads="1"/>
          </p:cNvSpPr>
          <p:nvPr/>
        </p:nvSpPr>
        <p:spPr bwMode="auto">
          <a:xfrm>
            <a:off x="1752600" y="2590800"/>
            <a:ext cx="533400" cy="228600"/>
          </a:xfrm>
          <a:prstGeom prst="rect">
            <a:avLst/>
          </a:prstGeom>
          <a:solidFill>
            <a:srgbClr val="FF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38100">
                <a:solidFill>
                  <a:srgbClr val="FF0000"/>
                </a:solidFill>
                <a:miter lim="800000"/>
                <a:headEnd type="none" w="sm" len="sm"/>
                <a:tailEnd type="none" w="lg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fr-FR"/>
          </a:p>
        </p:txBody>
      </p:sp>
      <p:sp>
        <p:nvSpPr>
          <p:cNvPr id="13322" name="Rectangle 50"/>
          <p:cNvSpPr>
            <a:spLocks noChangeArrowheads="1"/>
          </p:cNvSpPr>
          <p:nvPr/>
        </p:nvSpPr>
        <p:spPr bwMode="auto">
          <a:xfrm>
            <a:off x="1752600" y="3352800"/>
            <a:ext cx="533400" cy="5334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38100">
                <a:solidFill>
                  <a:srgbClr val="FF0000"/>
                </a:solidFill>
                <a:miter lim="800000"/>
                <a:headEnd type="none" w="sm" len="sm"/>
                <a:tailEnd type="none" w="lg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fr-FR"/>
          </a:p>
        </p:txBody>
      </p:sp>
      <p:sp>
        <p:nvSpPr>
          <p:cNvPr id="13323" name="Rectangle 51"/>
          <p:cNvSpPr>
            <a:spLocks noChangeArrowheads="1"/>
          </p:cNvSpPr>
          <p:nvPr/>
        </p:nvSpPr>
        <p:spPr bwMode="auto">
          <a:xfrm>
            <a:off x="2286000" y="3505200"/>
            <a:ext cx="304800" cy="381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38100">
                <a:solidFill>
                  <a:srgbClr val="FF0000"/>
                </a:solidFill>
                <a:miter lim="800000"/>
                <a:headEnd type="none" w="sm" len="sm"/>
                <a:tailEnd type="none" w="lg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fr-FR"/>
          </a:p>
        </p:txBody>
      </p:sp>
      <p:sp>
        <p:nvSpPr>
          <p:cNvPr id="13324" name="Rectangle 41"/>
          <p:cNvSpPr>
            <a:spLocks noChangeArrowheads="1"/>
          </p:cNvSpPr>
          <p:nvPr/>
        </p:nvSpPr>
        <p:spPr bwMode="auto">
          <a:xfrm>
            <a:off x="2286000" y="3048000"/>
            <a:ext cx="457200" cy="457200"/>
          </a:xfrm>
          <a:prstGeom prst="rect">
            <a:avLst/>
          </a:prstGeom>
          <a:solidFill>
            <a:srgbClr val="FF0000"/>
          </a:solidFill>
          <a:ln w="38100">
            <a:solidFill>
              <a:schemeClr val="bg2"/>
            </a:solidFill>
            <a:miter lim="800000"/>
            <a:headEnd type="none" w="sm" len="sm"/>
            <a:tailEnd type="none" w="lg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fr-FR"/>
          </a:p>
        </p:txBody>
      </p:sp>
      <p:sp>
        <p:nvSpPr>
          <p:cNvPr id="13325" name="Rectangle 49"/>
          <p:cNvSpPr>
            <a:spLocks noChangeArrowheads="1"/>
          </p:cNvSpPr>
          <p:nvPr/>
        </p:nvSpPr>
        <p:spPr bwMode="auto">
          <a:xfrm>
            <a:off x="1752600" y="2819400"/>
            <a:ext cx="533400" cy="533400"/>
          </a:xfrm>
          <a:prstGeom prst="rect">
            <a:avLst/>
          </a:prstGeom>
          <a:solidFill>
            <a:schemeClr val="tx1"/>
          </a:solidFill>
          <a:ln w="38100">
            <a:solidFill>
              <a:schemeClr val="bg2"/>
            </a:solidFill>
            <a:miter lim="800000"/>
            <a:headEnd type="none" w="sm" len="sm"/>
            <a:tailEnd type="none" w="lg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fr-FR"/>
          </a:p>
        </p:txBody>
      </p:sp>
      <p:sp>
        <p:nvSpPr>
          <p:cNvPr id="13326" name="Rectangle 40"/>
          <p:cNvSpPr>
            <a:spLocks noChangeArrowheads="1"/>
          </p:cNvSpPr>
          <p:nvPr/>
        </p:nvSpPr>
        <p:spPr bwMode="auto">
          <a:xfrm>
            <a:off x="2286000" y="2590800"/>
            <a:ext cx="838200" cy="457200"/>
          </a:xfrm>
          <a:prstGeom prst="rect">
            <a:avLst/>
          </a:prstGeom>
          <a:solidFill>
            <a:schemeClr val="tx2"/>
          </a:solidFill>
          <a:ln w="38100">
            <a:solidFill>
              <a:schemeClr val="bg2"/>
            </a:solidFill>
            <a:miter lim="800000"/>
            <a:headEnd type="none" w="sm" len="sm"/>
            <a:tailEnd type="none" w="lg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fr-FR"/>
          </a:p>
        </p:txBody>
      </p:sp>
      <p:sp>
        <p:nvSpPr>
          <p:cNvPr id="13327" name="Line 53"/>
          <p:cNvSpPr>
            <a:spLocks noChangeShapeType="1"/>
          </p:cNvSpPr>
          <p:nvPr/>
        </p:nvSpPr>
        <p:spPr bwMode="auto">
          <a:xfrm>
            <a:off x="1752600" y="2132013"/>
            <a:ext cx="1828800" cy="0"/>
          </a:xfrm>
          <a:prstGeom prst="line">
            <a:avLst/>
          </a:prstGeom>
          <a:noFill/>
          <a:ln w="38100">
            <a:solidFill>
              <a:schemeClr val="bg2"/>
            </a:solidFill>
            <a:round/>
            <a:headEnd type="none" w="sm" len="sm"/>
            <a:tailEnd type="non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fr-FR"/>
          </a:p>
        </p:txBody>
      </p:sp>
      <p:sp>
        <p:nvSpPr>
          <p:cNvPr id="13328" name="Line 54"/>
          <p:cNvSpPr>
            <a:spLocks noChangeShapeType="1"/>
          </p:cNvSpPr>
          <p:nvPr/>
        </p:nvSpPr>
        <p:spPr bwMode="auto">
          <a:xfrm>
            <a:off x="3581400" y="2133600"/>
            <a:ext cx="0" cy="1752600"/>
          </a:xfrm>
          <a:prstGeom prst="line">
            <a:avLst/>
          </a:prstGeom>
          <a:noFill/>
          <a:ln w="38100">
            <a:solidFill>
              <a:schemeClr val="bg2"/>
            </a:solidFill>
            <a:round/>
            <a:headEnd type="none" w="sm" len="sm"/>
            <a:tailEnd type="non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fr-FR"/>
          </a:p>
        </p:txBody>
      </p:sp>
      <p:sp>
        <p:nvSpPr>
          <p:cNvPr id="13329" name="Line 55"/>
          <p:cNvSpPr>
            <a:spLocks noChangeShapeType="1"/>
          </p:cNvSpPr>
          <p:nvPr/>
        </p:nvSpPr>
        <p:spPr bwMode="auto">
          <a:xfrm flipH="1">
            <a:off x="1752600" y="3886200"/>
            <a:ext cx="1828800" cy="0"/>
          </a:xfrm>
          <a:prstGeom prst="line">
            <a:avLst/>
          </a:prstGeom>
          <a:noFill/>
          <a:ln w="38100">
            <a:solidFill>
              <a:schemeClr val="bg2"/>
            </a:solidFill>
            <a:round/>
            <a:headEnd type="none" w="sm" len="sm"/>
            <a:tailEnd type="non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fr-FR"/>
          </a:p>
        </p:txBody>
      </p:sp>
      <p:sp>
        <p:nvSpPr>
          <p:cNvPr id="13330" name="Line 56"/>
          <p:cNvSpPr>
            <a:spLocks noChangeShapeType="1"/>
          </p:cNvSpPr>
          <p:nvPr/>
        </p:nvSpPr>
        <p:spPr bwMode="auto">
          <a:xfrm flipV="1">
            <a:off x="1752600" y="3352800"/>
            <a:ext cx="0" cy="533400"/>
          </a:xfrm>
          <a:prstGeom prst="line">
            <a:avLst/>
          </a:prstGeom>
          <a:noFill/>
          <a:ln w="38100">
            <a:solidFill>
              <a:schemeClr val="bg2"/>
            </a:solidFill>
            <a:round/>
            <a:headEnd type="none" w="sm" len="sm"/>
            <a:tailEnd type="non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fr-FR"/>
          </a:p>
        </p:txBody>
      </p:sp>
      <p:sp>
        <p:nvSpPr>
          <p:cNvPr id="13331" name="Line 57"/>
          <p:cNvSpPr>
            <a:spLocks noChangeShapeType="1"/>
          </p:cNvSpPr>
          <p:nvPr/>
        </p:nvSpPr>
        <p:spPr bwMode="auto">
          <a:xfrm flipV="1">
            <a:off x="1752600" y="2133600"/>
            <a:ext cx="0" cy="685800"/>
          </a:xfrm>
          <a:prstGeom prst="line">
            <a:avLst/>
          </a:prstGeom>
          <a:noFill/>
          <a:ln w="38100">
            <a:solidFill>
              <a:schemeClr val="bg2"/>
            </a:solidFill>
            <a:round/>
            <a:headEnd type="none" w="sm" len="sm"/>
            <a:tailEnd type="non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fr-FR"/>
          </a:p>
        </p:txBody>
      </p:sp>
      <p:sp>
        <p:nvSpPr>
          <p:cNvPr id="13332" name="Line 58"/>
          <p:cNvSpPr>
            <a:spLocks noChangeShapeType="1"/>
          </p:cNvSpPr>
          <p:nvPr/>
        </p:nvSpPr>
        <p:spPr bwMode="auto">
          <a:xfrm>
            <a:off x="2590800" y="3505200"/>
            <a:ext cx="0" cy="381000"/>
          </a:xfrm>
          <a:prstGeom prst="line">
            <a:avLst/>
          </a:prstGeom>
          <a:noFill/>
          <a:ln w="38100">
            <a:solidFill>
              <a:schemeClr val="bg2"/>
            </a:solidFill>
            <a:round/>
            <a:headEnd type="none" w="sm" len="sm"/>
            <a:tailEnd type="non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fr-FR"/>
          </a:p>
        </p:txBody>
      </p:sp>
      <p:sp>
        <p:nvSpPr>
          <p:cNvPr id="13333" name="Line 59"/>
          <p:cNvSpPr>
            <a:spLocks noChangeShapeType="1"/>
          </p:cNvSpPr>
          <p:nvPr/>
        </p:nvSpPr>
        <p:spPr bwMode="auto">
          <a:xfrm flipV="1">
            <a:off x="2743200" y="2133600"/>
            <a:ext cx="0" cy="457200"/>
          </a:xfrm>
          <a:prstGeom prst="line">
            <a:avLst/>
          </a:prstGeom>
          <a:noFill/>
          <a:ln w="38100">
            <a:solidFill>
              <a:schemeClr val="bg2"/>
            </a:solidFill>
            <a:round/>
            <a:headEnd type="none" w="sm" len="sm"/>
            <a:tailEnd type="non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fr-FR"/>
          </a:p>
        </p:txBody>
      </p:sp>
      <p:sp>
        <p:nvSpPr>
          <p:cNvPr id="13334" name="Rectangle 81"/>
          <p:cNvSpPr>
            <a:spLocks noChangeArrowheads="1"/>
          </p:cNvSpPr>
          <p:nvPr/>
        </p:nvSpPr>
        <p:spPr bwMode="auto">
          <a:xfrm>
            <a:off x="3124200" y="2819400"/>
            <a:ext cx="533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00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chemeClr val="bg2"/>
                </a:solidFill>
                <a:miter lim="800000"/>
                <a:headEnd type="none" w="sm" len="sm"/>
                <a:tailEnd type="none" w="lg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fr-FR" altLang="fr-FR" b="1">
                <a:solidFill>
                  <a:schemeClr val="bg2"/>
                </a:solidFill>
                <a:latin typeface="Arial" panose="020B0604020202020204" pitchFamily="34" charset="0"/>
              </a:rPr>
              <a:t>E</a:t>
            </a:r>
          </a:p>
        </p:txBody>
      </p:sp>
      <p:sp>
        <p:nvSpPr>
          <p:cNvPr id="13335" name="Rectangle 82"/>
          <p:cNvSpPr>
            <a:spLocks noChangeArrowheads="1"/>
          </p:cNvSpPr>
          <p:nvPr/>
        </p:nvSpPr>
        <p:spPr bwMode="auto">
          <a:xfrm>
            <a:off x="1752600" y="2819400"/>
            <a:ext cx="533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00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chemeClr val="bg2"/>
                </a:solidFill>
                <a:miter lim="800000"/>
                <a:headEnd type="none" w="sm" len="sm"/>
                <a:tailEnd type="none" w="lg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fr-FR" altLang="fr-FR" b="1">
                <a:solidFill>
                  <a:schemeClr val="bg2"/>
                </a:solidFill>
                <a:latin typeface="Arial" panose="020B0604020202020204" pitchFamily="34" charset="0"/>
              </a:rPr>
              <a:t>G</a:t>
            </a:r>
          </a:p>
        </p:txBody>
      </p:sp>
      <p:sp>
        <p:nvSpPr>
          <p:cNvPr id="13336" name="Rectangle 83"/>
          <p:cNvSpPr>
            <a:spLocks noChangeArrowheads="1"/>
          </p:cNvSpPr>
          <p:nvPr/>
        </p:nvSpPr>
        <p:spPr bwMode="auto">
          <a:xfrm>
            <a:off x="1752600" y="3429000"/>
            <a:ext cx="533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00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chemeClr val="bg2"/>
                </a:solidFill>
                <a:miter lim="800000"/>
                <a:headEnd type="none" w="sm" len="sm"/>
                <a:tailEnd type="none" w="lg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fr-FR" altLang="fr-FR" b="1">
                <a:solidFill>
                  <a:schemeClr val="bg2"/>
                </a:solidFill>
                <a:latin typeface="Arial" panose="020B0604020202020204" pitchFamily="34" charset="0"/>
              </a:rPr>
              <a:t>F</a:t>
            </a:r>
          </a:p>
        </p:txBody>
      </p:sp>
      <p:sp>
        <p:nvSpPr>
          <p:cNvPr id="13337" name="Rectangle 84"/>
          <p:cNvSpPr>
            <a:spLocks noChangeArrowheads="1"/>
          </p:cNvSpPr>
          <p:nvPr/>
        </p:nvSpPr>
        <p:spPr bwMode="auto">
          <a:xfrm>
            <a:off x="2209800" y="3048000"/>
            <a:ext cx="533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00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chemeClr val="bg2"/>
                </a:solidFill>
                <a:miter lim="800000"/>
                <a:headEnd type="none" w="sm" len="sm"/>
                <a:tailEnd type="none" w="lg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fr-FR" altLang="fr-FR" b="1">
                <a:solidFill>
                  <a:schemeClr val="bg2"/>
                </a:solidFill>
                <a:latin typeface="Arial" panose="020B0604020202020204" pitchFamily="34" charset="0"/>
              </a:rPr>
              <a:t>B</a:t>
            </a:r>
          </a:p>
        </p:txBody>
      </p:sp>
      <p:sp>
        <p:nvSpPr>
          <p:cNvPr id="13338" name="Rectangle 85"/>
          <p:cNvSpPr>
            <a:spLocks noChangeArrowheads="1"/>
          </p:cNvSpPr>
          <p:nvPr/>
        </p:nvSpPr>
        <p:spPr bwMode="auto">
          <a:xfrm>
            <a:off x="2438400" y="2590800"/>
            <a:ext cx="533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00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chemeClr val="bg2"/>
                </a:solidFill>
                <a:miter lim="800000"/>
                <a:headEnd type="none" w="sm" len="sm"/>
                <a:tailEnd type="none" w="lg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fr-FR" altLang="fr-FR" b="1">
                <a:solidFill>
                  <a:schemeClr val="bg2"/>
                </a:solidFill>
                <a:latin typeface="Arial" panose="020B0604020202020204" pitchFamily="34" charset="0"/>
              </a:rPr>
              <a:t>A</a:t>
            </a:r>
          </a:p>
        </p:txBody>
      </p:sp>
      <p:sp>
        <p:nvSpPr>
          <p:cNvPr id="13339" name="Rectangle 86"/>
          <p:cNvSpPr>
            <a:spLocks noChangeArrowheads="1"/>
          </p:cNvSpPr>
          <p:nvPr/>
        </p:nvSpPr>
        <p:spPr bwMode="auto">
          <a:xfrm>
            <a:off x="2667000" y="3048000"/>
            <a:ext cx="533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00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chemeClr val="bg2"/>
                </a:solidFill>
                <a:miter lim="800000"/>
                <a:headEnd type="none" w="sm" len="sm"/>
                <a:tailEnd type="none" w="lg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fr-FR" altLang="fr-FR" b="1">
                <a:solidFill>
                  <a:schemeClr val="bg2"/>
                </a:solidFill>
                <a:latin typeface="Arial" panose="020B0604020202020204" pitchFamily="34" charset="0"/>
              </a:rPr>
              <a:t>C</a:t>
            </a:r>
          </a:p>
        </p:txBody>
      </p:sp>
      <p:grpSp>
        <p:nvGrpSpPr>
          <p:cNvPr id="88182" name="Group 118"/>
          <p:cNvGrpSpPr>
            <a:grpSpLocks/>
          </p:cNvGrpSpPr>
          <p:nvPr/>
        </p:nvGrpSpPr>
        <p:grpSpPr bwMode="auto">
          <a:xfrm>
            <a:off x="4038600" y="1676400"/>
            <a:ext cx="4038600" cy="2895600"/>
            <a:chOff x="2544" y="1056"/>
            <a:chExt cx="2544" cy="1824"/>
          </a:xfrm>
        </p:grpSpPr>
        <p:sp>
          <p:nvSpPr>
            <p:cNvPr id="13342" name="Line 94"/>
            <p:cNvSpPr>
              <a:spLocks noChangeShapeType="1"/>
            </p:cNvSpPr>
            <p:nvPr/>
          </p:nvSpPr>
          <p:spPr bwMode="auto">
            <a:xfrm>
              <a:off x="3745" y="1679"/>
              <a:ext cx="336" cy="481"/>
            </a:xfrm>
            <a:prstGeom prst="line">
              <a:avLst/>
            </a:prstGeom>
            <a:noFill/>
            <a:ln w="38100">
              <a:solidFill>
                <a:srgbClr val="FFFF00"/>
              </a:solidFill>
              <a:round/>
              <a:headEnd type="none" w="sm" len="sm"/>
              <a:tailEnd type="none" w="lg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fr-FR"/>
            </a:p>
          </p:txBody>
        </p:sp>
        <p:sp>
          <p:nvSpPr>
            <p:cNvPr id="13343" name="Line 95"/>
            <p:cNvSpPr>
              <a:spLocks noChangeShapeType="1"/>
            </p:cNvSpPr>
            <p:nvPr/>
          </p:nvSpPr>
          <p:spPr bwMode="auto">
            <a:xfrm flipH="1">
              <a:off x="3360" y="2160"/>
              <a:ext cx="720" cy="0"/>
            </a:xfrm>
            <a:prstGeom prst="line">
              <a:avLst/>
            </a:prstGeom>
            <a:noFill/>
            <a:ln w="38100">
              <a:solidFill>
                <a:srgbClr val="FFFF00"/>
              </a:solidFill>
              <a:round/>
              <a:headEnd type="none" w="sm" len="sm"/>
              <a:tailEnd type="none" w="lg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fr-FR"/>
            </a:p>
          </p:txBody>
        </p:sp>
        <p:sp>
          <p:nvSpPr>
            <p:cNvPr id="13344" name="Line 96"/>
            <p:cNvSpPr>
              <a:spLocks noChangeShapeType="1"/>
            </p:cNvSpPr>
            <p:nvPr/>
          </p:nvSpPr>
          <p:spPr bwMode="auto">
            <a:xfrm flipV="1">
              <a:off x="3360" y="1680"/>
              <a:ext cx="384" cy="480"/>
            </a:xfrm>
            <a:prstGeom prst="line">
              <a:avLst/>
            </a:prstGeom>
            <a:noFill/>
            <a:ln w="38100">
              <a:solidFill>
                <a:srgbClr val="FFFF00"/>
              </a:solidFill>
              <a:round/>
              <a:headEnd type="none" w="sm" len="sm"/>
              <a:tailEnd type="none" w="lg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fr-FR"/>
            </a:p>
          </p:txBody>
        </p:sp>
        <p:sp>
          <p:nvSpPr>
            <p:cNvPr id="13345" name="Line 97"/>
            <p:cNvSpPr>
              <a:spLocks noChangeShapeType="1"/>
            </p:cNvSpPr>
            <p:nvPr/>
          </p:nvSpPr>
          <p:spPr bwMode="auto">
            <a:xfrm>
              <a:off x="3744" y="1680"/>
              <a:ext cx="912" cy="192"/>
            </a:xfrm>
            <a:prstGeom prst="line">
              <a:avLst/>
            </a:prstGeom>
            <a:noFill/>
            <a:ln w="38100">
              <a:solidFill>
                <a:srgbClr val="FFFF00"/>
              </a:solidFill>
              <a:round/>
              <a:headEnd type="none" w="sm" len="sm"/>
              <a:tailEnd type="none" w="lg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fr-FR"/>
            </a:p>
          </p:txBody>
        </p:sp>
        <p:sp>
          <p:nvSpPr>
            <p:cNvPr id="13346" name="Line 98"/>
            <p:cNvSpPr>
              <a:spLocks noChangeShapeType="1"/>
            </p:cNvSpPr>
            <p:nvPr/>
          </p:nvSpPr>
          <p:spPr bwMode="auto">
            <a:xfrm flipH="1">
              <a:off x="4080" y="1872"/>
              <a:ext cx="576" cy="288"/>
            </a:xfrm>
            <a:prstGeom prst="line">
              <a:avLst/>
            </a:prstGeom>
            <a:noFill/>
            <a:ln w="38100">
              <a:solidFill>
                <a:srgbClr val="FFFF00"/>
              </a:solidFill>
              <a:round/>
              <a:headEnd type="none" w="sm" len="sm"/>
              <a:tailEnd type="none" w="lg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fr-FR"/>
            </a:p>
          </p:txBody>
        </p:sp>
        <p:sp>
          <p:nvSpPr>
            <p:cNvPr id="13347" name="Line 99"/>
            <p:cNvSpPr>
              <a:spLocks noChangeShapeType="1"/>
            </p:cNvSpPr>
            <p:nvPr/>
          </p:nvSpPr>
          <p:spPr bwMode="auto">
            <a:xfrm flipH="1">
              <a:off x="4176" y="1872"/>
              <a:ext cx="480" cy="624"/>
            </a:xfrm>
            <a:prstGeom prst="line">
              <a:avLst/>
            </a:prstGeom>
            <a:noFill/>
            <a:ln w="38100">
              <a:solidFill>
                <a:srgbClr val="FFFF00"/>
              </a:solidFill>
              <a:round/>
              <a:headEnd type="none" w="sm" len="sm"/>
              <a:tailEnd type="none" w="lg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fr-FR"/>
            </a:p>
          </p:txBody>
        </p:sp>
        <p:sp>
          <p:nvSpPr>
            <p:cNvPr id="13348" name="Line 101"/>
            <p:cNvSpPr>
              <a:spLocks noChangeShapeType="1"/>
            </p:cNvSpPr>
            <p:nvPr/>
          </p:nvSpPr>
          <p:spPr bwMode="auto">
            <a:xfrm flipH="1" flipV="1">
              <a:off x="3360" y="2160"/>
              <a:ext cx="816" cy="336"/>
            </a:xfrm>
            <a:prstGeom prst="line">
              <a:avLst/>
            </a:prstGeom>
            <a:noFill/>
            <a:ln w="38100">
              <a:solidFill>
                <a:srgbClr val="FFFF00"/>
              </a:solidFill>
              <a:round/>
              <a:headEnd type="none" w="sm" len="sm"/>
              <a:tailEnd type="none" w="lg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fr-FR"/>
            </a:p>
          </p:txBody>
        </p:sp>
        <p:sp>
          <p:nvSpPr>
            <p:cNvPr id="13349" name="Line 102"/>
            <p:cNvSpPr>
              <a:spLocks noChangeShapeType="1"/>
            </p:cNvSpPr>
            <p:nvPr/>
          </p:nvSpPr>
          <p:spPr bwMode="auto">
            <a:xfrm>
              <a:off x="3360" y="2160"/>
              <a:ext cx="96" cy="432"/>
            </a:xfrm>
            <a:prstGeom prst="line">
              <a:avLst/>
            </a:prstGeom>
            <a:noFill/>
            <a:ln w="38100">
              <a:solidFill>
                <a:srgbClr val="FFFF00"/>
              </a:solidFill>
              <a:round/>
              <a:headEnd type="none" w="sm" len="sm"/>
              <a:tailEnd type="none" w="lg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fr-FR"/>
            </a:p>
          </p:txBody>
        </p:sp>
        <p:sp>
          <p:nvSpPr>
            <p:cNvPr id="13350" name="Line 103"/>
            <p:cNvSpPr>
              <a:spLocks noChangeShapeType="1"/>
            </p:cNvSpPr>
            <p:nvPr/>
          </p:nvSpPr>
          <p:spPr bwMode="auto">
            <a:xfrm flipH="1" flipV="1">
              <a:off x="2832" y="1968"/>
              <a:ext cx="624" cy="624"/>
            </a:xfrm>
            <a:prstGeom prst="line">
              <a:avLst/>
            </a:prstGeom>
            <a:noFill/>
            <a:ln w="38100">
              <a:solidFill>
                <a:srgbClr val="FFFF00"/>
              </a:solidFill>
              <a:round/>
              <a:headEnd type="none" w="sm" len="sm"/>
              <a:tailEnd type="none" w="lg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fr-FR"/>
            </a:p>
          </p:txBody>
        </p:sp>
        <p:sp>
          <p:nvSpPr>
            <p:cNvPr id="13351" name="Line 104"/>
            <p:cNvSpPr>
              <a:spLocks noChangeShapeType="1"/>
            </p:cNvSpPr>
            <p:nvPr/>
          </p:nvSpPr>
          <p:spPr bwMode="auto">
            <a:xfrm>
              <a:off x="2832" y="1968"/>
              <a:ext cx="528" cy="192"/>
            </a:xfrm>
            <a:prstGeom prst="line">
              <a:avLst/>
            </a:prstGeom>
            <a:noFill/>
            <a:ln w="38100">
              <a:solidFill>
                <a:srgbClr val="FFFF00"/>
              </a:solidFill>
              <a:round/>
              <a:headEnd type="none" w="sm" len="sm"/>
              <a:tailEnd type="none" w="lg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fr-FR"/>
            </a:p>
          </p:txBody>
        </p:sp>
        <p:sp>
          <p:nvSpPr>
            <p:cNvPr id="13352" name="Line 105"/>
            <p:cNvSpPr>
              <a:spLocks noChangeShapeType="1"/>
            </p:cNvSpPr>
            <p:nvPr/>
          </p:nvSpPr>
          <p:spPr bwMode="auto">
            <a:xfrm flipV="1">
              <a:off x="2832" y="1680"/>
              <a:ext cx="912" cy="288"/>
            </a:xfrm>
            <a:prstGeom prst="line">
              <a:avLst/>
            </a:prstGeom>
            <a:noFill/>
            <a:ln w="38100">
              <a:solidFill>
                <a:srgbClr val="FFFF00"/>
              </a:solidFill>
              <a:round/>
              <a:headEnd type="none" w="sm" len="sm"/>
              <a:tailEnd type="none" w="lg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fr-FR"/>
            </a:p>
          </p:txBody>
        </p:sp>
        <p:sp>
          <p:nvSpPr>
            <p:cNvPr id="13353" name="Line 106"/>
            <p:cNvSpPr>
              <a:spLocks noChangeShapeType="1"/>
            </p:cNvSpPr>
            <p:nvPr/>
          </p:nvSpPr>
          <p:spPr bwMode="auto">
            <a:xfrm flipV="1">
              <a:off x="2832" y="1344"/>
              <a:ext cx="480" cy="624"/>
            </a:xfrm>
            <a:prstGeom prst="line">
              <a:avLst/>
            </a:prstGeom>
            <a:noFill/>
            <a:ln w="38100">
              <a:solidFill>
                <a:srgbClr val="FFFF00"/>
              </a:solidFill>
              <a:round/>
              <a:headEnd type="none" w="sm" len="sm"/>
              <a:tailEnd type="none" w="lg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fr-FR"/>
            </a:p>
          </p:txBody>
        </p:sp>
        <p:sp>
          <p:nvSpPr>
            <p:cNvPr id="13354" name="Line 107"/>
            <p:cNvSpPr>
              <a:spLocks noChangeShapeType="1"/>
            </p:cNvSpPr>
            <p:nvPr/>
          </p:nvSpPr>
          <p:spPr bwMode="auto">
            <a:xfrm>
              <a:off x="3312" y="1344"/>
              <a:ext cx="480" cy="384"/>
            </a:xfrm>
            <a:prstGeom prst="line">
              <a:avLst/>
            </a:prstGeom>
            <a:noFill/>
            <a:ln w="38100">
              <a:solidFill>
                <a:srgbClr val="FFFF00"/>
              </a:solidFill>
              <a:round/>
              <a:headEnd type="none" w="sm" len="sm"/>
              <a:tailEnd type="none" w="lg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fr-FR"/>
            </a:p>
          </p:txBody>
        </p:sp>
        <p:sp>
          <p:nvSpPr>
            <p:cNvPr id="13355" name="Line 108"/>
            <p:cNvSpPr>
              <a:spLocks noChangeShapeType="1"/>
            </p:cNvSpPr>
            <p:nvPr/>
          </p:nvSpPr>
          <p:spPr bwMode="auto">
            <a:xfrm>
              <a:off x="3312" y="1344"/>
              <a:ext cx="768" cy="48"/>
            </a:xfrm>
            <a:prstGeom prst="line">
              <a:avLst/>
            </a:prstGeom>
            <a:noFill/>
            <a:ln w="38100">
              <a:solidFill>
                <a:srgbClr val="FFFF00"/>
              </a:solidFill>
              <a:round/>
              <a:headEnd type="none" w="sm" len="sm"/>
              <a:tailEnd type="none" w="lg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fr-FR"/>
            </a:p>
          </p:txBody>
        </p:sp>
        <p:sp>
          <p:nvSpPr>
            <p:cNvPr id="13356" name="Line 109"/>
            <p:cNvSpPr>
              <a:spLocks noChangeShapeType="1"/>
            </p:cNvSpPr>
            <p:nvPr/>
          </p:nvSpPr>
          <p:spPr bwMode="auto">
            <a:xfrm>
              <a:off x="4080" y="1392"/>
              <a:ext cx="576" cy="480"/>
            </a:xfrm>
            <a:prstGeom prst="line">
              <a:avLst/>
            </a:prstGeom>
            <a:noFill/>
            <a:ln w="38100">
              <a:solidFill>
                <a:srgbClr val="FFFF00"/>
              </a:solidFill>
              <a:round/>
              <a:headEnd type="none" w="sm" len="sm"/>
              <a:tailEnd type="none" w="lg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fr-FR"/>
            </a:p>
          </p:txBody>
        </p:sp>
        <p:sp>
          <p:nvSpPr>
            <p:cNvPr id="13357" name="Oval 87"/>
            <p:cNvSpPr>
              <a:spLocks noChangeArrowheads="1"/>
            </p:cNvSpPr>
            <p:nvPr/>
          </p:nvSpPr>
          <p:spPr bwMode="auto">
            <a:xfrm>
              <a:off x="3696" y="1632"/>
              <a:ext cx="145" cy="145"/>
            </a:xfrm>
            <a:prstGeom prst="ellipse">
              <a:avLst/>
            </a:prstGeom>
            <a:solidFill>
              <a:schemeClr val="tx2"/>
            </a:solidFill>
            <a:ln w="28575">
              <a:solidFill>
                <a:schemeClr val="tx2"/>
              </a:solidFill>
              <a:round/>
              <a:headEnd type="none" w="sm" len="sm"/>
              <a:tailEnd type="none" w="lg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fr-FR"/>
            </a:p>
          </p:txBody>
        </p:sp>
        <p:sp>
          <p:nvSpPr>
            <p:cNvPr id="13358" name="Oval 88"/>
            <p:cNvSpPr>
              <a:spLocks noChangeArrowheads="1"/>
            </p:cNvSpPr>
            <p:nvPr/>
          </p:nvSpPr>
          <p:spPr bwMode="auto">
            <a:xfrm>
              <a:off x="3312" y="2064"/>
              <a:ext cx="145" cy="145"/>
            </a:xfrm>
            <a:prstGeom prst="ellipse">
              <a:avLst/>
            </a:prstGeom>
            <a:solidFill>
              <a:srgbClr val="FF0000"/>
            </a:solidFill>
            <a:ln w="28575">
              <a:solidFill>
                <a:srgbClr val="FF0000"/>
              </a:solidFill>
              <a:round/>
              <a:headEnd type="none" w="sm" len="sm"/>
              <a:tailEnd type="none" w="lg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fr-FR"/>
            </a:p>
          </p:txBody>
        </p:sp>
        <p:sp>
          <p:nvSpPr>
            <p:cNvPr id="13359" name="Oval 89"/>
            <p:cNvSpPr>
              <a:spLocks noChangeArrowheads="1"/>
            </p:cNvSpPr>
            <p:nvPr/>
          </p:nvSpPr>
          <p:spPr bwMode="auto">
            <a:xfrm>
              <a:off x="3984" y="2064"/>
              <a:ext cx="145" cy="145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round/>
              <a:headEnd type="none" w="sm" len="sm"/>
              <a:tailEnd type="none" w="lg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fr-FR"/>
            </a:p>
          </p:txBody>
        </p:sp>
        <p:sp>
          <p:nvSpPr>
            <p:cNvPr id="13360" name="Oval 90"/>
            <p:cNvSpPr>
              <a:spLocks noChangeArrowheads="1"/>
            </p:cNvSpPr>
            <p:nvPr/>
          </p:nvSpPr>
          <p:spPr bwMode="auto">
            <a:xfrm>
              <a:off x="4608" y="1824"/>
              <a:ext cx="145" cy="145"/>
            </a:xfrm>
            <a:prstGeom prst="ellipse">
              <a:avLst/>
            </a:prstGeom>
            <a:solidFill>
              <a:srgbClr val="66FF33"/>
            </a:solidFill>
            <a:ln w="28575">
              <a:solidFill>
                <a:srgbClr val="66FF33"/>
              </a:solidFill>
              <a:round/>
              <a:headEnd type="none" w="sm" len="sm"/>
              <a:tailEnd type="none" w="lg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fr-FR"/>
            </a:p>
          </p:txBody>
        </p:sp>
        <p:sp>
          <p:nvSpPr>
            <p:cNvPr id="13361" name="Oval 91"/>
            <p:cNvSpPr>
              <a:spLocks noChangeArrowheads="1"/>
            </p:cNvSpPr>
            <p:nvPr/>
          </p:nvSpPr>
          <p:spPr bwMode="auto">
            <a:xfrm>
              <a:off x="3264" y="1296"/>
              <a:ext cx="145" cy="145"/>
            </a:xfrm>
            <a:prstGeom prst="ellipse">
              <a:avLst/>
            </a:prstGeom>
            <a:solidFill>
              <a:srgbClr val="FF0000"/>
            </a:solidFill>
            <a:ln w="28575">
              <a:solidFill>
                <a:srgbClr val="FF0000"/>
              </a:solidFill>
              <a:round/>
              <a:headEnd type="none" w="sm" len="sm"/>
              <a:tailEnd type="none" w="lg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fr-FR"/>
            </a:p>
          </p:txBody>
        </p:sp>
        <p:sp>
          <p:nvSpPr>
            <p:cNvPr id="13362" name="Oval 92"/>
            <p:cNvSpPr>
              <a:spLocks noChangeArrowheads="1"/>
            </p:cNvSpPr>
            <p:nvPr/>
          </p:nvSpPr>
          <p:spPr bwMode="auto">
            <a:xfrm>
              <a:off x="2784" y="1920"/>
              <a:ext cx="145" cy="145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round/>
              <a:headEnd type="none" w="sm" len="sm"/>
              <a:tailEnd type="none" w="lg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fr-FR"/>
            </a:p>
          </p:txBody>
        </p:sp>
        <p:sp>
          <p:nvSpPr>
            <p:cNvPr id="13363" name="Oval 93"/>
            <p:cNvSpPr>
              <a:spLocks noChangeArrowheads="1"/>
            </p:cNvSpPr>
            <p:nvPr/>
          </p:nvSpPr>
          <p:spPr bwMode="auto">
            <a:xfrm>
              <a:off x="3408" y="2496"/>
              <a:ext cx="145" cy="145"/>
            </a:xfrm>
            <a:prstGeom prst="ellipse">
              <a:avLst/>
            </a:prstGeom>
            <a:solidFill>
              <a:schemeClr val="tx2"/>
            </a:solidFill>
            <a:ln w="28575">
              <a:solidFill>
                <a:schemeClr val="tx2"/>
              </a:solidFill>
              <a:round/>
              <a:headEnd type="none" w="sm" len="sm"/>
              <a:tailEnd type="none" w="lg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fr-FR"/>
            </a:p>
          </p:txBody>
        </p:sp>
        <p:sp>
          <p:nvSpPr>
            <p:cNvPr id="13364" name="Rectangle 111"/>
            <p:cNvSpPr>
              <a:spLocks noChangeArrowheads="1"/>
            </p:cNvSpPr>
            <p:nvPr/>
          </p:nvSpPr>
          <p:spPr bwMode="auto">
            <a:xfrm>
              <a:off x="2880" y="1056"/>
              <a:ext cx="62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0000"/>
                  </a:solidFill>
                </a14:hiddenFill>
              </a:ext>
              <a:ext uri="{91240B29-F687-4F45-9708-019B960494DF}">
                <a14:hiddenLine xmlns:a14="http://schemas.microsoft.com/office/drawing/2010/main" w="38100">
                  <a:solidFill>
                    <a:schemeClr val="bg2"/>
                  </a:solidFill>
                  <a:miter lim="800000"/>
                  <a:headEnd type="none" w="sm" len="sm"/>
                  <a:tailEnd type="none" w="lg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fr-FR" altLang="fr-FR" b="1">
                  <a:latin typeface="Arial" panose="020B0604020202020204" pitchFamily="34" charset="0"/>
                </a:rPr>
                <a:t>D</a:t>
              </a:r>
            </a:p>
          </p:txBody>
        </p:sp>
        <p:sp>
          <p:nvSpPr>
            <p:cNvPr id="13365" name="Rectangle 112"/>
            <p:cNvSpPr>
              <a:spLocks noChangeArrowheads="1"/>
            </p:cNvSpPr>
            <p:nvPr/>
          </p:nvSpPr>
          <p:spPr bwMode="auto">
            <a:xfrm>
              <a:off x="4752" y="1728"/>
              <a:ext cx="33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0000"/>
                  </a:solidFill>
                </a14:hiddenFill>
              </a:ext>
              <a:ext uri="{91240B29-F687-4F45-9708-019B960494DF}">
                <a14:hiddenLine xmlns:a14="http://schemas.microsoft.com/office/drawing/2010/main" w="38100">
                  <a:solidFill>
                    <a:schemeClr val="bg2"/>
                  </a:solidFill>
                  <a:miter lim="800000"/>
                  <a:headEnd type="none" w="sm" len="sm"/>
                  <a:tailEnd type="none" w="lg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fr-FR" altLang="fr-FR" b="1">
                  <a:latin typeface="Arial" panose="020B0604020202020204" pitchFamily="34" charset="0"/>
                </a:rPr>
                <a:t>E</a:t>
              </a:r>
            </a:p>
          </p:txBody>
        </p:sp>
        <p:sp>
          <p:nvSpPr>
            <p:cNvPr id="13366" name="Rectangle 113"/>
            <p:cNvSpPr>
              <a:spLocks noChangeArrowheads="1"/>
            </p:cNvSpPr>
            <p:nvPr/>
          </p:nvSpPr>
          <p:spPr bwMode="auto">
            <a:xfrm>
              <a:off x="2544" y="1680"/>
              <a:ext cx="33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0000"/>
                  </a:solidFill>
                </a14:hiddenFill>
              </a:ext>
              <a:ext uri="{91240B29-F687-4F45-9708-019B960494DF}">
                <a14:hiddenLine xmlns:a14="http://schemas.microsoft.com/office/drawing/2010/main" w="38100">
                  <a:solidFill>
                    <a:schemeClr val="bg2"/>
                  </a:solidFill>
                  <a:miter lim="800000"/>
                  <a:headEnd type="none" w="sm" len="sm"/>
                  <a:tailEnd type="none" w="lg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fr-FR" altLang="fr-FR" b="1">
                  <a:latin typeface="Arial" panose="020B0604020202020204" pitchFamily="34" charset="0"/>
                </a:rPr>
                <a:t>G</a:t>
              </a:r>
            </a:p>
          </p:txBody>
        </p:sp>
        <p:sp>
          <p:nvSpPr>
            <p:cNvPr id="13367" name="Rectangle 114"/>
            <p:cNvSpPr>
              <a:spLocks noChangeArrowheads="1"/>
            </p:cNvSpPr>
            <p:nvPr/>
          </p:nvSpPr>
          <p:spPr bwMode="auto">
            <a:xfrm>
              <a:off x="3552" y="2592"/>
              <a:ext cx="33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0000"/>
                  </a:solidFill>
                </a14:hiddenFill>
              </a:ext>
              <a:ext uri="{91240B29-F687-4F45-9708-019B960494DF}">
                <a14:hiddenLine xmlns:a14="http://schemas.microsoft.com/office/drawing/2010/main" w="38100">
                  <a:solidFill>
                    <a:schemeClr val="bg2"/>
                  </a:solidFill>
                  <a:miter lim="800000"/>
                  <a:headEnd type="none" w="sm" len="sm"/>
                  <a:tailEnd type="none" w="lg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fr-FR" altLang="fr-FR" b="1">
                  <a:latin typeface="Arial" panose="020B0604020202020204" pitchFamily="34" charset="0"/>
                </a:rPr>
                <a:t>F</a:t>
              </a:r>
            </a:p>
          </p:txBody>
        </p:sp>
        <p:sp>
          <p:nvSpPr>
            <p:cNvPr id="13368" name="Rectangle 115"/>
            <p:cNvSpPr>
              <a:spLocks noChangeArrowheads="1"/>
            </p:cNvSpPr>
            <p:nvPr/>
          </p:nvSpPr>
          <p:spPr bwMode="auto">
            <a:xfrm>
              <a:off x="3168" y="1824"/>
              <a:ext cx="33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0000"/>
                  </a:solidFill>
                </a14:hiddenFill>
              </a:ext>
              <a:ext uri="{91240B29-F687-4F45-9708-019B960494DF}">
                <a14:hiddenLine xmlns:a14="http://schemas.microsoft.com/office/drawing/2010/main" w="38100">
                  <a:solidFill>
                    <a:schemeClr val="bg2"/>
                  </a:solidFill>
                  <a:miter lim="800000"/>
                  <a:headEnd type="none" w="sm" len="sm"/>
                  <a:tailEnd type="none" w="lg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fr-FR" altLang="fr-FR" b="1">
                  <a:latin typeface="Arial" panose="020B0604020202020204" pitchFamily="34" charset="0"/>
                </a:rPr>
                <a:t>B</a:t>
              </a:r>
            </a:p>
          </p:txBody>
        </p:sp>
        <p:sp>
          <p:nvSpPr>
            <p:cNvPr id="13369" name="Rectangle 116"/>
            <p:cNvSpPr>
              <a:spLocks noChangeArrowheads="1"/>
            </p:cNvSpPr>
            <p:nvPr/>
          </p:nvSpPr>
          <p:spPr bwMode="auto">
            <a:xfrm>
              <a:off x="3792" y="1440"/>
              <a:ext cx="33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0000"/>
                  </a:solidFill>
                </a14:hiddenFill>
              </a:ext>
              <a:ext uri="{91240B29-F687-4F45-9708-019B960494DF}">
                <a14:hiddenLine xmlns:a14="http://schemas.microsoft.com/office/drawing/2010/main" w="38100">
                  <a:solidFill>
                    <a:schemeClr val="bg2"/>
                  </a:solidFill>
                  <a:miter lim="800000"/>
                  <a:headEnd type="none" w="sm" len="sm"/>
                  <a:tailEnd type="none" w="lg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fr-FR" altLang="fr-FR" b="1">
                  <a:latin typeface="Arial" panose="020B0604020202020204" pitchFamily="34" charset="0"/>
                </a:rPr>
                <a:t>A</a:t>
              </a:r>
            </a:p>
          </p:txBody>
        </p:sp>
        <p:sp>
          <p:nvSpPr>
            <p:cNvPr id="13370" name="Rectangle 117"/>
            <p:cNvSpPr>
              <a:spLocks noChangeArrowheads="1"/>
            </p:cNvSpPr>
            <p:nvPr/>
          </p:nvSpPr>
          <p:spPr bwMode="auto">
            <a:xfrm>
              <a:off x="3984" y="1824"/>
              <a:ext cx="33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0000"/>
                  </a:solidFill>
                </a14:hiddenFill>
              </a:ext>
              <a:ext uri="{91240B29-F687-4F45-9708-019B960494DF}">
                <a14:hiddenLine xmlns:a14="http://schemas.microsoft.com/office/drawing/2010/main" w="38100">
                  <a:solidFill>
                    <a:schemeClr val="bg2"/>
                  </a:solidFill>
                  <a:miter lim="800000"/>
                  <a:headEnd type="none" w="sm" len="sm"/>
                  <a:tailEnd type="none" w="lg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fr-FR" altLang="fr-FR" b="1">
                  <a:latin typeface="Arial" panose="020B0604020202020204" pitchFamily="34" charset="0"/>
                </a:rPr>
                <a:t>C</a:t>
              </a:r>
            </a:p>
          </p:txBody>
        </p:sp>
      </p:grpSp>
      <p:sp>
        <p:nvSpPr>
          <p:cNvPr id="88183" name="Text Box 119"/>
          <p:cNvSpPr txBox="1">
            <a:spLocks noChangeArrowheads="1"/>
          </p:cNvSpPr>
          <p:nvPr/>
        </p:nvSpPr>
        <p:spPr bwMode="auto">
          <a:xfrm>
            <a:off x="6537325" y="1563688"/>
            <a:ext cx="25034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9900"/>
                </a:solidFill>
              </a14:hiddenFill>
            </a:ext>
            <a:ext uri="{91240B29-F687-4F45-9708-019B960494DF}">
              <a14:hiddenLine xmlns:a14="http://schemas.microsoft.com/office/drawing/2010/main" w="57150">
                <a:solidFill>
                  <a:srgbClr val="FF9900"/>
                </a:solidFill>
                <a:miter lim="800000"/>
                <a:headEnd type="none" w="sm" len="sm"/>
                <a:tailEnd type="none" w="lg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fr-FR" altLang="fr-FR" b="1">
                <a:latin typeface="Arial" panose="020B0604020202020204" pitchFamily="34" charset="0"/>
              </a:rPr>
              <a:t>Graphe planaire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8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8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80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8067" grpId="0" build="p" autoUpdateAnimBg="0"/>
      <p:bldP spid="88183" grpId="0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4001" name="Group 33"/>
          <p:cNvGrpSpPr>
            <a:grpSpLocks/>
          </p:cNvGrpSpPr>
          <p:nvPr/>
        </p:nvGrpSpPr>
        <p:grpSpPr bwMode="auto">
          <a:xfrm>
            <a:off x="1142246" y="2133600"/>
            <a:ext cx="6629400" cy="3733800"/>
            <a:chOff x="720" y="1440"/>
            <a:chExt cx="4176" cy="2352"/>
          </a:xfrm>
        </p:grpSpPr>
        <p:sp>
          <p:nvSpPr>
            <p:cNvPr id="7245" name="Line 7"/>
            <p:cNvSpPr>
              <a:spLocks noChangeShapeType="1"/>
            </p:cNvSpPr>
            <p:nvPr/>
          </p:nvSpPr>
          <p:spPr bwMode="auto">
            <a:xfrm flipV="1">
              <a:off x="1200" y="2208"/>
              <a:ext cx="1200" cy="336"/>
            </a:xfrm>
            <a:prstGeom prst="line">
              <a:avLst/>
            </a:prstGeom>
            <a:noFill/>
            <a:ln w="28575">
              <a:solidFill>
                <a:srgbClr val="FFFF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fr-FR"/>
            </a:p>
          </p:txBody>
        </p:sp>
        <p:sp>
          <p:nvSpPr>
            <p:cNvPr id="7246" name="Line 8"/>
            <p:cNvSpPr>
              <a:spLocks noChangeShapeType="1"/>
            </p:cNvSpPr>
            <p:nvPr/>
          </p:nvSpPr>
          <p:spPr bwMode="auto">
            <a:xfrm>
              <a:off x="2400" y="2208"/>
              <a:ext cx="864" cy="624"/>
            </a:xfrm>
            <a:prstGeom prst="line">
              <a:avLst/>
            </a:prstGeom>
            <a:noFill/>
            <a:ln w="28575">
              <a:solidFill>
                <a:srgbClr val="FFFF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fr-FR"/>
            </a:p>
          </p:txBody>
        </p:sp>
        <p:sp>
          <p:nvSpPr>
            <p:cNvPr id="7247" name="Line 9"/>
            <p:cNvSpPr>
              <a:spLocks noChangeShapeType="1"/>
            </p:cNvSpPr>
            <p:nvPr/>
          </p:nvSpPr>
          <p:spPr bwMode="auto">
            <a:xfrm flipH="1">
              <a:off x="2400" y="2880"/>
              <a:ext cx="864" cy="768"/>
            </a:xfrm>
            <a:prstGeom prst="line">
              <a:avLst/>
            </a:prstGeom>
            <a:noFill/>
            <a:ln w="28575">
              <a:solidFill>
                <a:srgbClr val="FFFF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fr-FR"/>
            </a:p>
          </p:txBody>
        </p:sp>
        <p:sp>
          <p:nvSpPr>
            <p:cNvPr id="7248" name="Line 10"/>
            <p:cNvSpPr>
              <a:spLocks noChangeShapeType="1"/>
            </p:cNvSpPr>
            <p:nvPr/>
          </p:nvSpPr>
          <p:spPr bwMode="auto">
            <a:xfrm flipH="1" flipV="1">
              <a:off x="1200" y="2544"/>
              <a:ext cx="1200" cy="1104"/>
            </a:xfrm>
            <a:prstGeom prst="line">
              <a:avLst/>
            </a:prstGeom>
            <a:noFill/>
            <a:ln w="28575">
              <a:solidFill>
                <a:srgbClr val="FFFF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fr-FR"/>
            </a:p>
          </p:txBody>
        </p:sp>
        <p:sp>
          <p:nvSpPr>
            <p:cNvPr id="7249" name="Line 11"/>
            <p:cNvSpPr>
              <a:spLocks noChangeShapeType="1"/>
            </p:cNvSpPr>
            <p:nvPr/>
          </p:nvSpPr>
          <p:spPr bwMode="auto">
            <a:xfrm>
              <a:off x="1200" y="2544"/>
              <a:ext cx="2064" cy="336"/>
            </a:xfrm>
            <a:prstGeom prst="line">
              <a:avLst/>
            </a:prstGeom>
            <a:noFill/>
            <a:ln w="28575">
              <a:solidFill>
                <a:srgbClr val="FFFF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fr-FR"/>
            </a:p>
          </p:txBody>
        </p:sp>
        <p:sp>
          <p:nvSpPr>
            <p:cNvPr id="7250" name="Line 12"/>
            <p:cNvSpPr>
              <a:spLocks noChangeShapeType="1"/>
            </p:cNvSpPr>
            <p:nvPr/>
          </p:nvSpPr>
          <p:spPr bwMode="auto">
            <a:xfrm flipV="1">
              <a:off x="3264" y="2256"/>
              <a:ext cx="960" cy="624"/>
            </a:xfrm>
            <a:prstGeom prst="line">
              <a:avLst/>
            </a:prstGeom>
            <a:noFill/>
            <a:ln w="28575">
              <a:solidFill>
                <a:srgbClr val="FFFF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fr-FR"/>
            </a:p>
          </p:txBody>
        </p:sp>
        <p:sp>
          <p:nvSpPr>
            <p:cNvPr id="7251" name="Line 13"/>
            <p:cNvSpPr>
              <a:spLocks noChangeShapeType="1"/>
            </p:cNvSpPr>
            <p:nvPr/>
          </p:nvSpPr>
          <p:spPr bwMode="auto">
            <a:xfrm>
              <a:off x="4224" y="2256"/>
              <a:ext cx="672" cy="864"/>
            </a:xfrm>
            <a:prstGeom prst="line">
              <a:avLst/>
            </a:prstGeom>
            <a:noFill/>
            <a:ln w="28575">
              <a:solidFill>
                <a:srgbClr val="FFFF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fr-FR"/>
            </a:p>
          </p:txBody>
        </p:sp>
        <p:sp>
          <p:nvSpPr>
            <p:cNvPr id="7252" name="Line 14"/>
            <p:cNvSpPr>
              <a:spLocks noChangeShapeType="1"/>
            </p:cNvSpPr>
            <p:nvPr/>
          </p:nvSpPr>
          <p:spPr bwMode="auto">
            <a:xfrm flipH="1">
              <a:off x="3984" y="3120"/>
              <a:ext cx="912" cy="672"/>
            </a:xfrm>
            <a:prstGeom prst="line">
              <a:avLst/>
            </a:prstGeom>
            <a:noFill/>
            <a:ln w="28575">
              <a:solidFill>
                <a:srgbClr val="FFFF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fr-FR"/>
            </a:p>
          </p:txBody>
        </p:sp>
        <p:sp>
          <p:nvSpPr>
            <p:cNvPr id="7253" name="Line 15"/>
            <p:cNvSpPr>
              <a:spLocks noChangeShapeType="1"/>
            </p:cNvSpPr>
            <p:nvPr/>
          </p:nvSpPr>
          <p:spPr bwMode="auto">
            <a:xfrm flipH="1" flipV="1">
              <a:off x="3264" y="2880"/>
              <a:ext cx="720" cy="912"/>
            </a:xfrm>
            <a:prstGeom prst="line">
              <a:avLst/>
            </a:prstGeom>
            <a:noFill/>
            <a:ln w="28575">
              <a:solidFill>
                <a:srgbClr val="FFFF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fr-FR"/>
            </a:p>
          </p:txBody>
        </p:sp>
        <p:sp>
          <p:nvSpPr>
            <p:cNvPr id="7254" name="Line 16"/>
            <p:cNvSpPr>
              <a:spLocks noChangeShapeType="1"/>
            </p:cNvSpPr>
            <p:nvPr/>
          </p:nvSpPr>
          <p:spPr bwMode="auto">
            <a:xfrm>
              <a:off x="2400" y="2208"/>
              <a:ext cx="1824" cy="48"/>
            </a:xfrm>
            <a:prstGeom prst="line">
              <a:avLst/>
            </a:prstGeom>
            <a:noFill/>
            <a:ln w="28575">
              <a:solidFill>
                <a:srgbClr val="FFFF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fr-FR"/>
            </a:p>
          </p:txBody>
        </p:sp>
        <p:sp>
          <p:nvSpPr>
            <p:cNvPr id="84000" name="Rectangle 32"/>
            <p:cNvSpPr>
              <a:spLocks noChangeArrowheads="1"/>
            </p:cNvSpPr>
            <p:nvPr/>
          </p:nvSpPr>
          <p:spPr bwMode="auto">
            <a:xfrm>
              <a:off x="720" y="1440"/>
              <a:ext cx="3775" cy="35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 marL="342900" indent="-3429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lnSpc>
                  <a:spcPct val="90000"/>
                </a:lnSpc>
                <a:spcBef>
                  <a:spcPct val="20000"/>
                </a:spcBef>
                <a:buClr>
                  <a:srgbClr val="FFFF00"/>
                </a:buClr>
                <a:buSzPct val="75000"/>
                <a:buFont typeface="Wingdings" panose="05000000000000000000" pitchFamily="2" charset="2"/>
                <a:buChar char="l"/>
                <a:defRPr/>
              </a:pPr>
              <a:r>
                <a:rPr lang="fr-FR" altLang="fr-FR" sz="3200" smtClean="0"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panose="020B0604020202020204" pitchFamily="34" charset="0"/>
                </a:rPr>
                <a:t>Un ensemble d’arêtes</a:t>
              </a:r>
            </a:p>
          </p:txBody>
        </p:sp>
      </p:grpSp>
      <p:sp>
        <p:nvSpPr>
          <p:cNvPr id="83971" name="Rectangle 3"/>
          <p:cNvSpPr>
            <a:spLocks noGrp="1" noChangeArrowheads="1"/>
          </p:cNvSpPr>
          <p:nvPr>
            <p:ph idx="1"/>
          </p:nvPr>
        </p:nvSpPr>
        <p:spPr>
          <a:xfrm>
            <a:off x="1142246" y="1524000"/>
            <a:ext cx="5992813" cy="568325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fr-FR" altLang="fr-FR" dirty="0" smtClean="0"/>
              <a:t>Un ensemble de sommets</a:t>
            </a:r>
          </a:p>
        </p:txBody>
      </p:sp>
      <p:sp>
        <p:nvSpPr>
          <p:cNvPr id="7171" name="Rectangle 2"/>
          <p:cNvSpPr>
            <a:spLocks noGrp="1" noChangeArrowheads="1"/>
          </p:cNvSpPr>
          <p:nvPr>
            <p:ph type="title"/>
          </p:nvPr>
        </p:nvSpPr>
        <p:spPr>
          <a:xfrm>
            <a:off x="1066800" y="228600"/>
            <a:ext cx="7772400" cy="685800"/>
          </a:xfrm>
        </p:spPr>
        <p:txBody>
          <a:bodyPr/>
          <a:lstStyle/>
          <a:p>
            <a:pPr eaLnBrk="1" hangingPunct="1"/>
            <a:r>
              <a:rPr lang="fr-FR" altLang="fr-FR" b="1" smtClean="0"/>
              <a:t>Notions élémentaires…</a:t>
            </a:r>
          </a:p>
        </p:txBody>
      </p:sp>
      <p:sp>
        <p:nvSpPr>
          <p:cNvPr id="7174" name="Oval 18"/>
          <p:cNvSpPr>
            <a:spLocks noChangeArrowheads="1"/>
          </p:cNvSpPr>
          <p:nvPr/>
        </p:nvSpPr>
        <p:spPr bwMode="auto">
          <a:xfrm>
            <a:off x="3657600" y="3212976"/>
            <a:ext cx="304800" cy="304800"/>
          </a:xfrm>
          <a:prstGeom prst="ellipse">
            <a:avLst/>
          </a:prstGeom>
          <a:solidFill>
            <a:schemeClr val="tx2"/>
          </a:solidFill>
          <a:ln w="12700">
            <a:noFill/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fr-FR"/>
          </a:p>
        </p:txBody>
      </p:sp>
      <p:sp>
        <p:nvSpPr>
          <p:cNvPr id="7175" name="Oval 19"/>
          <p:cNvSpPr>
            <a:spLocks noChangeArrowheads="1"/>
          </p:cNvSpPr>
          <p:nvPr/>
        </p:nvSpPr>
        <p:spPr bwMode="auto">
          <a:xfrm>
            <a:off x="3657600" y="5638800"/>
            <a:ext cx="304800" cy="304800"/>
          </a:xfrm>
          <a:prstGeom prst="ellipse">
            <a:avLst/>
          </a:prstGeom>
          <a:solidFill>
            <a:srgbClr val="FF0000"/>
          </a:solidFill>
          <a:ln w="12700">
            <a:noFill/>
            <a:round/>
            <a:headEnd type="none" w="sm" len="sm"/>
            <a:tailEnd type="none" w="sm" len="sm"/>
          </a:ln>
          <a:effectLst/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fr-FR"/>
          </a:p>
        </p:txBody>
      </p:sp>
      <p:sp>
        <p:nvSpPr>
          <p:cNvPr id="7176" name="Oval 20"/>
          <p:cNvSpPr>
            <a:spLocks noChangeArrowheads="1"/>
          </p:cNvSpPr>
          <p:nvPr/>
        </p:nvSpPr>
        <p:spPr bwMode="auto">
          <a:xfrm>
            <a:off x="5029200" y="4293096"/>
            <a:ext cx="304800" cy="304800"/>
          </a:xfrm>
          <a:prstGeom prst="ellipse">
            <a:avLst/>
          </a:prstGeom>
          <a:solidFill>
            <a:srgbClr val="FF0000"/>
          </a:solidFill>
          <a:ln w="12700">
            <a:noFill/>
            <a:round/>
            <a:headEnd type="none" w="sm" len="sm"/>
            <a:tailEnd type="none" w="sm" len="sm"/>
          </a:ln>
          <a:effectLst/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fr-FR"/>
          </a:p>
        </p:txBody>
      </p:sp>
      <p:sp>
        <p:nvSpPr>
          <p:cNvPr id="7177" name="Oval 21"/>
          <p:cNvSpPr>
            <a:spLocks noChangeArrowheads="1"/>
          </p:cNvSpPr>
          <p:nvPr/>
        </p:nvSpPr>
        <p:spPr bwMode="auto">
          <a:xfrm>
            <a:off x="6172200" y="5733256"/>
            <a:ext cx="304800" cy="304800"/>
          </a:xfrm>
          <a:prstGeom prst="ellipse">
            <a:avLst/>
          </a:prstGeom>
          <a:solidFill>
            <a:schemeClr val="tx2"/>
          </a:solidFill>
          <a:ln w="12700">
            <a:solidFill>
              <a:schemeClr val="tx2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fr-FR"/>
          </a:p>
        </p:txBody>
      </p:sp>
      <p:sp>
        <p:nvSpPr>
          <p:cNvPr id="7178" name="Oval 22"/>
          <p:cNvSpPr>
            <a:spLocks noChangeArrowheads="1"/>
          </p:cNvSpPr>
          <p:nvPr/>
        </p:nvSpPr>
        <p:spPr bwMode="auto">
          <a:xfrm>
            <a:off x="7543800" y="4653136"/>
            <a:ext cx="304800" cy="304800"/>
          </a:xfrm>
          <a:prstGeom prst="ellipse">
            <a:avLst/>
          </a:prstGeom>
          <a:solidFill>
            <a:schemeClr val="tx2"/>
          </a:solidFill>
          <a:ln w="12700">
            <a:solidFill>
              <a:schemeClr val="tx2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fr-FR"/>
          </a:p>
        </p:txBody>
      </p:sp>
      <p:sp>
        <p:nvSpPr>
          <p:cNvPr id="7179" name="Oval 23"/>
          <p:cNvSpPr>
            <a:spLocks noChangeArrowheads="1"/>
          </p:cNvSpPr>
          <p:nvPr/>
        </p:nvSpPr>
        <p:spPr bwMode="auto">
          <a:xfrm>
            <a:off x="6553200" y="3356992"/>
            <a:ext cx="304800" cy="304800"/>
          </a:xfrm>
          <a:prstGeom prst="ellipse">
            <a:avLst/>
          </a:prstGeom>
          <a:solidFill>
            <a:schemeClr val="tx2"/>
          </a:solidFill>
          <a:ln w="12700">
            <a:solidFill>
              <a:schemeClr val="tx2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fr-FR"/>
          </a:p>
        </p:txBody>
      </p:sp>
      <p:sp>
        <p:nvSpPr>
          <p:cNvPr id="7180" name="Text Box 24"/>
          <p:cNvSpPr txBox="1">
            <a:spLocks noChangeArrowheads="1"/>
          </p:cNvSpPr>
          <p:nvPr/>
        </p:nvSpPr>
        <p:spPr bwMode="auto">
          <a:xfrm>
            <a:off x="1431925" y="3697288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fr-FR" altLang="fr-FR" b="1">
                <a:latin typeface="Arial" panose="020B0604020202020204" pitchFamily="34" charset="0"/>
              </a:rPr>
              <a:t>A</a:t>
            </a:r>
          </a:p>
        </p:txBody>
      </p:sp>
      <p:sp>
        <p:nvSpPr>
          <p:cNvPr id="7181" name="Text Box 25"/>
          <p:cNvSpPr txBox="1">
            <a:spLocks noChangeArrowheads="1"/>
          </p:cNvSpPr>
          <p:nvPr/>
        </p:nvSpPr>
        <p:spPr bwMode="auto">
          <a:xfrm>
            <a:off x="5486400" y="4419600"/>
            <a:ext cx="3698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fr-FR" altLang="fr-FR" b="1" dirty="0">
                <a:latin typeface="Arial" panose="020B0604020202020204" pitchFamily="34" charset="0"/>
              </a:rPr>
              <a:t>F</a:t>
            </a:r>
          </a:p>
        </p:txBody>
      </p:sp>
      <p:sp>
        <p:nvSpPr>
          <p:cNvPr id="7182" name="Text Box 26"/>
          <p:cNvSpPr txBox="1">
            <a:spLocks noChangeArrowheads="1"/>
          </p:cNvSpPr>
          <p:nvPr/>
        </p:nvSpPr>
        <p:spPr bwMode="auto">
          <a:xfrm>
            <a:off x="6781800" y="5791200"/>
            <a:ext cx="3873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fr-FR" altLang="fr-FR" b="1">
                <a:latin typeface="Arial" panose="020B0604020202020204" pitchFamily="34" charset="0"/>
              </a:rPr>
              <a:t>E</a:t>
            </a:r>
          </a:p>
        </p:txBody>
      </p:sp>
      <p:sp>
        <p:nvSpPr>
          <p:cNvPr id="7183" name="Text Box 27"/>
          <p:cNvSpPr txBox="1">
            <a:spLocks noChangeArrowheads="1"/>
          </p:cNvSpPr>
          <p:nvPr/>
        </p:nvSpPr>
        <p:spPr bwMode="auto">
          <a:xfrm>
            <a:off x="7924800" y="4419600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fr-FR" altLang="fr-FR" b="1">
                <a:latin typeface="Arial" panose="020B0604020202020204" pitchFamily="34" charset="0"/>
              </a:rPr>
              <a:t>D</a:t>
            </a:r>
          </a:p>
        </p:txBody>
      </p:sp>
      <p:sp>
        <p:nvSpPr>
          <p:cNvPr id="7184" name="Text Box 28"/>
          <p:cNvSpPr txBox="1">
            <a:spLocks noChangeArrowheads="1"/>
          </p:cNvSpPr>
          <p:nvPr/>
        </p:nvSpPr>
        <p:spPr bwMode="auto">
          <a:xfrm>
            <a:off x="6934200" y="3124200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fr-FR" altLang="fr-FR" b="1">
                <a:latin typeface="Arial" panose="020B0604020202020204" pitchFamily="34" charset="0"/>
              </a:rPr>
              <a:t>C</a:t>
            </a:r>
          </a:p>
        </p:txBody>
      </p:sp>
      <p:sp>
        <p:nvSpPr>
          <p:cNvPr id="7185" name="Text Box 29"/>
          <p:cNvSpPr txBox="1">
            <a:spLocks noChangeArrowheads="1"/>
          </p:cNvSpPr>
          <p:nvPr/>
        </p:nvSpPr>
        <p:spPr bwMode="auto">
          <a:xfrm>
            <a:off x="3238500" y="3068960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fr-FR" altLang="fr-FR" b="1" dirty="0">
                <a:latin typeface="Arial" panose="020B0604020202020204" pitchFamily="34" charset="0"/>
              </a:rPr>
              <a:t>B</a:t>
            </a:r>
          </a:p>
        </p:txBody>
      </p:sp>
      <p:sp>
        <p:nvSpPr>
          <p:cNvPr id="7186" name="Text Box 30"/>
          <p:cNvSpPr txBox="1">
            <a:spLocks noChangeArrowheads="1"/>
          </p:cNvSpPr>
          <p:nvPr/>
        </p:nvSpPr>
        <p:spPr bwMode="auto">
          <a:xfrm>
            <a:off x="3124200" y="5715000"/>
            <a:ext cx="4206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fr-FR" altLang="fr-FR" b="1">
                <a:latin typeface="Arial" panose="020B0604020202020204" pitchFamily="34" charset="0"/>
              </a:rPr>
              <a:t>G</a:t>
            </a:r>
          </a:p>
        </p:txBody>
      </p:sp>
      <p:grpSp>
        <p:nvGrpSpPr>
          <p:cNvPr id="84022" name="Group 54"/>
          <p:cNvGrpSpPr>
            <a:grpSpLocks/>
          </p:cNvGrpSpPr>
          <p:nvPr/>
        </p:nvGrpSpPr>
        <p:grpSpPr bwMode="auto">
          <a:xfrm>
            <a:off x="1993602" y="2852936"/>
            <a:ext cx="5818188" cy="1989139"/>
            <a:chOff x="1248" y="1910"/>
            <a:chExt cx="3665" cy="1253"/>
          </a:xfrm>
        </p:grpSpPr>
        <p:grpSp>
          <p:nvGrpSpPr>
            <p:cNvPr id="7239" name="Group 40"/>
            <p:cNvGrpSpPr>
              <a:grpSpLocks/>
            </p:cNvGrpSpPr>
            <p:nvPr/>
          </p:nvGrpSpPr>
          <p:grpSpPr bwMode="auto">
            <a:xfrm>
              <a:off x="1248" y="2208"/>
              <a:ext cx="3665" cy="955"/>
              <a:chOff x="1248" y="2208"/>
              <a:chExt cx="3665" cy="955"/>
            </a:xfrm>
          </p:grpSpPr>
          <p:sp>
            <p:nvSpPr>
              <p:cNvPr id="7241" name="Line 36"/>
              <p:cNvSpPr>
                <a:spLocks noChangeShapeType="1"/>
              </p:cNvSpPr>
              <p:nvPr/>
            </p:nvSpPr>
            <p:spPr bwMode="auto">
              <a:xfrm flipV="1">
                <a:off x="1248" y="2208"/>
                <a:ext cx="1152" cy="336"/>
              </a:xfrm>
              <a:prstGeom prst="line">
                <a:avLst/>
              </a:prstGeom>
              <a:ln w="57150">
                <a:headEnd type="none" w="sm" len="sm"/>
                <a:tailEnd type="none" w="lg" len="sm"/>
              </a:ln>
            </p:spPr>
            <p:style>
              <a:lnRef idx="1">
                <a:schemeClr val="accent2"/>
              </a:lnRef>
              <a:fillRef idx="0">
                <a:schemeClr val="accent2"/>
              </a:fillRef>
              <a:effectRef idx="0">
                <a:schemeClr val="accent2"/>
              </a:effectRef>
              <a:fontRef idx="minor">
                <a:schemeClr val="tx1"/>
              </a:fontRef>
            </p:style>
            <p:txBody>
              <a:bodyPr wrap="none"/>
              <a:lstStyle/>
              <a:p>
                <a:endParaRPr lang="fr-FR"/>
              </a:p>
            </p:txBody>
          </p:sp>
          <p:sp>
            <p:nvSpPr>
              <p:cNvPr id="7242" name="Line 37"/>
              <p:cNvSpPr>
                <a:spLocks noChangeShapeType="1"/>
              </p:cNvSpPr>
              <p:nvPr/>
            </p:nvSpPr>
            <p:spPr bwMode="auto">
              <a:xfrm>
                <a:off x="2392" y="2208"/>
                <a:ext cx="920" cy="672"/>
              </a:xfrm>
              <a:prstGeom prst="line">
                <a:avLst/>
              </a:prstGeom>
              <a:ln w="57150">
                <a:headEnd type="none" w="sm" len="sm"/>
                <a:tailEnd type="none" w="lg" len="sm"/>
              </a:ln>
            </p:spPr>
            <p:style>
              <a:lnRef idx="1">
                <a:schemeClr val="accent2"/>
              </a:lnRef>
              <a:fillRef idx="0">
                <a:schemeClr val="accent2"/>
              </a:fillRef>
              <a:effectRef idx="0">
                <a:schemeClr val="accent2"/>
              </a:effectRef>
              <a:fontRef idx="minor">
                <a:schemeClr val="tx1"/>
              </a:fontRef>
            </p:style>
            <p:txBody>
              <a:bodyPr wrap="none"/>
              <a:lstStyle/>
              <a:p>
                <a:endParaRPr lang="fr-FR"/>
              </a:p>
            </p:txBody>
          </p:sp>
          <p:sp>
            <p:nvSpPr>
              <p:cNvPr id="7243" name="Line 38"/>
              <p:cNvSpPr>
                <a:spLocks noChangeShapeType="1"/>
              </p:cNvSpPr>
              <p:nvPr/>
            </p:nvSpPr>
            <p:spPr bwMode="auto">
              <a:xfrm flipV="1">
                <a:off x="3296" y="2256"/>
                <a:ext cx="928" cy="615"/>
              </a:xfrm>
              <a:prstGeom prst="line">
                <a:avLst/>
              </a:prstGeom>
              <a:ln w="57150">
                <a:headEnd type="none" w="sm" len="sm"/>
                <a:tailEnd type="none" w="lg" len="sm"/>
              </a:ln>
            </p:spPr>
            <p:style>
              <a:lnRef idx="1">
                <a:schemeClr val="accent2"/>
              </a:lnRef>
              <a:fillRef idx="0">
                <a:schemeClr val="accent2"/>
              </a:fillRef>
              <a:effectRef idx="0">
                <a:schemeClr val="accent2"/>
              </a:effectRef>
              <a:fontRef idx="minor">
                <a:schemeClr val="tx1"/>
              </a:fontRef>
            </p:style>
            <p:txBody>
              <a:bodyPr wrap="none"/>
              <a:lstStyle/>
              <a:p>
                <a:endParaRPr lang="fr-FR"/>
              </a:p>
            </p:txBody>
          </p:sp>
          <p:sp>
            <p:nvSpPr>
              <p:cNvPr id="7244" name="Line 39"/>
              <p:cNvSpPr>
                <a:spLocks noChangeShapeType="1"/>
              </p:cNvSpPr>
              <p:nvPr/>
            </p:nvSpPr>
            <p:spPr bwMode="auto">
              <a:xfrm>
                <a:off x="4208" y="2268"/>
                <a:ext cx="705" cy="895"/>
              </a:xfrm>
              <a:prstGeom prst="line">
                <a:avLst/>
              </a:prstGeom>
              <a:ln w="57150">
                <a:headEnd type="none" w="sm" len="sm"/>
                <a:tailEnd type="none" w="lg" len="sm"/>
              </a:ln>
            </p:spPr>
            <p:style>
              <a:lnRef idx="1">
                <a:schemeClr val="accent2"/>
              </a:lnRef>
              <a:fillRef idx="0">
                <a:schemeClr val="accent2"/>
              </a:fillRef>
              <a:effectRef idx="0">
                <a:schemeClr val="accent2"/>
              </a:effectRef>
              <a:fontRef idx="minor">
                <a:schemeClr val="tx1"/>
              </a:fontRef>
            </p:style>
            <p:txBody>
              <a:bodyPr wrap="none"/>
              <a:lstStyle/>
              <a:p>
                <a:endParaRPr lang="fr-FR"/>
              </a:p>
            </p:txBody>
          </p:sp>
        </p:grpSp>
        <p:sp>
          <p:nvSpPr>
            <p:cNvPr id="84013" name="Rectangle 45"/>
            <p:cNvSpPr>
              <a:spLocks noChangeArrowheads="1"/>
            </p:cNvSpPr>
            <p:nvPr/>
          </p:nvSpPr>
          <p:spPr bwMode="auto">
            <a:xfrm>
              <a:off x="2343" y="1910"/>
              <a:ext cx="2302" cy="28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 marL="342900" indent="-3429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lnSpc>
                  <a:spcPct val="90000"/>
                </a:lnSpc>
                <a:spcBef>
                  <a:spcPct val="20000"/>
                </a:spcBef>
                <a:buClr>
                  <a:srgbClr val="FFFF00"/>
                </a:buClr>
                <a:buSzPct val="75000"/>
                <a:buFont typeface="Wingdings" panose="05000000000000000000" pitchFamily="2" charset="2"/>
                <a:buNone/>
                <a:defRPr/>
              </a:pPr>
              <a:r>
                <a:rPr lang="fr-FR" altLang="fr-FR" dirty="0" smtClean="0">
                  <a:solidFill>
                    <a:schemeClr val="accent2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panose="020B0604020202020204" pitchFamily="34" charset="0"/>
                </a:rPr>
                <a:t>Un chemin : A-B-F-C-D</a:t>
              </a:r>
            </a:p>
          </p:txBody>
        </p:sp>
      </p:grpSp>
      <p:grpSp>
        <p:nvGrpSpPr>
          <p:cNvPr id="84040" name="Group 72"/>
          <p:cNvGrpSpPr>
            <a:grpSpLocks/>
          </p:cNvGrpSpPr>
          <p:nvPr/>
        </p:nvGrpSpPr>
        <p:grpSpPr bwMode="auto">
          <a:xfrm>
            <a:off x="1905221" y="3900157"/>
            <a:ext cx="3276600" cy="1752600"/>
            <a:chOff x="1200" y="2544"/>
            <a:chExt cx="2064" cy="1104"/>
          </a:xfrm>
        </p:grpSpPr>
        <p:grpSp>
          <p:nvGrpSpPr>
            <p:cNvPr id="7234" name="Group 44"/>
            <p:cNvGrpSpPr>
              <a:grpSpLocks/>
            </p:cNvGrpSpPr>
            <p:nvPr/>
          </p:nvGrpSpPr>
          <p:grpSpPr bwMode="auto">
            <a:xfrm>
              <a:off x="1200" y="2544"/>
              <a:ext cx="2064" cy="1104"/>
              <a:chOff x="1200" y="2544"/>
              <a:chExt cx="2064" cy="1104"/>
            </a:xfrm>
          </p:grpSpPr>
          <p:sp>
            <p:nvSpPr>
              <p:cNvPr id="7236" name="Line 41"/>
              <p:cNvSpPr>
                <a:spLocks noChangeShapeType="1"/>
              </p:cNvSpPr>
              <p:nvPr/>
            </p:nvSpPr>
            <p:spPr bwMode="auto">
              <a:xfrm>
                <a:off x="1200" y="2544"/>
                <a:ext cx="2064" cy="335"/>
              </a:xfrm>
              <a:prstGeom prst="line">
                <a:avLst/>
              </a:prstGeom>
              <a:noFill/>
              <a:ln w="57150">
                <a:solidFill>
                  <a:srgbClr val="FF0000"/>
                </a:solidFill>
                <a:round/>
                <a:headEnd type="none" w="sm" len="sm"/>
                <a:tailEnd type="none" w="lg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fr-FR"/>
              </a:p>
            </p:txBody>
          </p:sp>
          <p:sp>
            <p:nvSpPr>
              <p:cNvPr id="7237" name="Line 42"/>
              <p:cNvSpPr>
                <a:spLocks noChangeShapeType="1"/>
              </p:cNvSpPr>
              <p:nvPr/>
            </p:nvSpPr>
            <p:spPr bwMode="auto">
              <a:xfrm flipH="1">
                <a:off x="2400" y="2880"/>
                <a:ext cx="864" cy="768"/>
              </a:xfrm>
              <a:prstGeom prst="line">
                <a:avLst/>
              </a:prstGeom>
              <a:noFill/>
              <a:ln w="57150">
                <a:solidFill>
                  <a:srgbClr val="FF0000"/>
                </a:solidFill>
                <a:round/>
                <a:headEnd type="none" w="sm" len="sm"/>
                <a:tailEnd type="none" w="lg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fr-FR"/>
              </a:p>
            </p:txBody>
          </p:sp>
          <p:sp>
            <p:nvSpPr>
              <p:cNvPr id="7238" name="Line 43"/>
              <p:cNvSpPr>
                <a:spLocks noChangeShapeType="1"/>
              </p:cNvSpPr>
              <p:nvPr/>
            </p:nvSpPr>
            <p:spPr bwMode="auto">
              <a:xfrm flipH="1" flipV="1">
                <a:off x="1200" y="2544"/>
                <a:ext cx="1200" cy="1104"/>
              </a:xfrm>
              <a:prstGeom prst="line">
                <a:avLst/>
              </a:prstGeom>
              <a:noFill/>
              <a:ln w="57150">
                <a:solidFill>
                  <a:srgbClr val="FF0000"/>
                </a:solidFill>
                <a:round/>
                <a:headEnd type="none" w="sm" len="sm"/>
                <a:tailEnd type="none" w="lg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fr-FR"/>
              </a:p>
            </p:txBody>
          </p:sp>
        </p:grpSp>
        <p:sp>
          <p:nvSpPr>
            <p:cNvPr id="84021" name="Rectangle 53"/>
            <p:cNvSpPr>
              <a:spLocks noChangeArrowheads="1"/>
            </p:cNvSpPr>
            <p:nvPr/>
          </p:nvSpPr>
          <p:spPr bwMode="auto">
            <a:xfrm>
              <a:off x="1872" y="2928"/>
              <a:ext cx="1104" cy="35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FF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 marL="342900" indent="-3429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lnSpc>
                  <a:spcPct val="90000"/>
                </a:lnSpc>
                <a:spcBef>
                  <a:spcPct val="20000"/>
                </a:spcBef>
                <a:buClr>
                  <a:srgbClr val="FFFF00"/>
                </a:buClr>
                <a:buSzPct val="75000"/>
                <a:buFont typeface="Wingdings" panose="05000000000000000000" pitchFamily="2" charset="2"/>
                <a:buNone/>
                <a:defRPr/>
              </a:pPr>
              <a:r>
                <a:rPr lang="fr-FR" altLang="fr-FR" u="dottedHeavy" dirty="0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panose="020B0604020202020204" pitchFamily="34" charset="0"/>
                </a:rPr>
                <a:t>Un cycle…</a:t>
              </a:r>
            </a:p>
          </p:txBody>
        </p:sp>
      </p:grpSp>
      <p:sp>
        <p:nvSpPr>
          <p:cNvPr id="84024" name="Rectangle 56"/>
          <p:cNvSpPr>
            <a:spLocks noChangeArrowheads="1"/>
          </p:cNvSpPr>
          <p:nvPr/>
        </p:nvSpPr>
        <p:spPr bwMode="auto">
          <a:xfrm>
            <a:off x="4419600" y="838200"/>
            <a:ext cx="449580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fr-FR" altLang="fr-FR" sz="3200" b="1" i="1" dirty="0">
                <a:solidFill>
                  <a:srgbClr val="FFFF00"/>
                </a:solidFill>
                <a:latin typeface="Comic Sans MS" panose="030F0702030302020204" pitchFamily="66" charset="0"/>
              </a:rPr>
              <a:t>Graphes non orientés</a:t>
            </a:r>
          </a:p>
        </p:txBody>
      </p:sp>
      <p:grpSp>
        <p:nvGrpSpPr>
          <p:cNvPr id="84049" name="Group 81"/>
          <p:cNvGrpSpPr>
            <a:grpSpLocks/>
          </p:cNvGrpSpPr>
          <p:nvPr/>
        </p:nvGrpSpPr>
        <p:grpSpPr bwMode="auto">
          <a:xfrm>
            <a:off x="447825" y="3754391"/>
            <a:ext cx="1752600" cy="1316038"/>
            <a:chOff x="288" y="2387"/>
            <a:chExt cx="1104" cy="829"/>
          </a:xfrm>
        </p:grpSpPr>
        <p:sp>
          <p:nvSpPr>
            <p:cNvPr id="7217" name="Oval 73"/>
            <p:cNvSpPr>
              <a:spLocks noChangeArrowheads="1"/>
            </p:cNvSpPr>
            <p:nvPr/>
          </p:nvSpPr>
          <p:spPr bwMode="auto">
            <a:xfrm>
              <a:off x="1152" y="2387"/>
              <a:ext cx="192" cy="192"/>
            </a:xfrm>
            <a:prstGeom prst="ellipse">
              <a:avLst/>
            </a:prstGeom>
            <a:solidFill>
              <a:srgbClr val="FF0000"/>
            </a:solidFill>
            <a:ln w="12700">
              <a:solidFill>
                <a:srgbClr val="FF0000"/>
              </a:solidFill>
              <a:round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fr-FR"/>
            </a:p>
          </p:txBody>
        </p:sp>
        <p:sp>
          <p:nvSpPr>
            <p:cNvPr id="84048" name="Rectangle 80"/>
            <p:cNvSpPr>
              <a:spLocks noChangeArrowheads="1"/>
            </p:cNvSpPr>
            <p:nvPr/>
          </p:nvSpPr>
          <p:spPr bwMode="auto">
            <a:xfrm>
              <a:off x="288" y="2736"/>
              <a:ext cx="1104" cy="48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 marL="342900" indent="-3429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lnSpc>
                  <a:spcPct val="90000"/>
                </a:lnSpc>
                <a:spcBef>
                  <a:spcPct val="20000"/>
                </a:spcBef>
                <a:buClr>
                  <a:srgbClr val="FFFF00"/>
                </a:buClr>
                <a:buSzPct val="75000"/>
                <a:buFont typeface="Wingdings" panose="05000000000000000000" pitchFamily="2" charset="2"/>
                <a:buNone/>
                <a:defRPr/>
              </a:pPr>
              <a:r>
                <a:rPr lang="fr-FR" altLang="fr-FR" dirty="0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panose="020B0604020202020204" pitchFamily="34" charset="0"/>
                </a:rPr>
                <a:t>Sommet de degré 3</a:t>
              </a:r>
            </a:p>
          </p:txBody>
        </p:sp>
      </p:grpSp>
      <p:grpSp>
        <p:nvGrpSpPr>
          <p:cNvPr id="84073" name="Group 105"/>
          <p:cNvGrpSpPr>
            <a:grpSpLocks/>
          </p:cNvGrpSpPr>
          <p:nvPr/>
        </p:nvGrpSpPr>
        <p:grpSpPr bwMode="auto">
          <a:xfrm>
            <a:off x="7241439" y="1945756"/>
            <a:ext cx="1703388" cy="2039938"/>
            <a:chOff x="4687" y="1643"/>
            <a:chExt cx="1073" cy="1285"/>
          </a:xfrm>
        </p:grpSpPr>
        <p:sp>
          <p:nvSpPr>
            <p:cNvPr id="84057" name="Rectangle 89"/>
            <p:cNvSpPr>
              <a:spLocks noChangeArrowheads="1"/>
            </p:cNvSpPr>
            <p:nvPr/>
          </p:nvSpPr>
          <p:spPr bwMode="auto">
            <a:xfrm>
              <a:off x="4687" y="1643"/>
              <a:ext cx="1073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FF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 marL="342900" indent="-3429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lnSpc>
                  <a:spcPct val="90000"/>
                </a:lnSpc>
                <a:spcBef>
                  <a:spcPct val="20000"/>
                </a:spcBef>
                <a:buClr>
                  <a:srgbClr val="FFFF00"/>
                </a:buClr>
                <a:buSzPct val="75000"/>
                <a:buFont typeface="Wingdings" panose="05000000000000000000" pitchFamily="2" charset="2"/>
                <a:buNone/>
                <a:defRPr/>
              </a:pPr>
              <a:r>
                <a:rPr lang="fr-FR" altLang="fr-FR" dirty="0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panose="020B0604020202020204" pitchFamily="34" charset="0"/>
                </a:rPr>
                <a:t>Un arbre…</a:t>
              </a:r>
            </a:p>
          </p:txBody>
        </p:sp>
        <p:grpSp>
          <p:nvGrpSpPr>
            <p:cNvPr id="7194" name="Group 104"/>
            <p:cNvGrpSpPr>
              <a:grpSpLocks/>
            </p:cNvGrpSpPr>
            <p:nvPr/>
          </p:nvGrpSpPr>
          <p:grpSpPr bwMode="auto">
            <a:xfrm>
              <a:off x="5040" y="1968"/>
              <a:ext cx="576" cy="960"/>
              <a:chOff x="5040" y="1968"/>
              <a:chExt cx="576" cy="960"/>
            </a:xfrm>
          </p:grpSpPr>
          <p:sp>
            <p:nvSpPr>
              <p:cNvPr id="7195" name="Line 92"/>
              <p:cNvSpPr>
                <a:spLocks noChangeShapeType="1"/>
              </p:cNvSpPr>
              <p:nvPr/>
            </p:nvSpPr>
            <p:spPr bwMode="auto">
              <a:xfrm flipH="1">
                <a:off x="5088" y="2016"/>
                <a:ext cx="240" cy="288"/>
              </a:xfrm>
              <a:prstGeom prst="line">
                <a:avLst/>
              </a:prstGeom>
              <a:noFill/>
              <a:ln w="57150">
                <a:solidFill>
                  <a:srgbClr val="FF00FF"/>
                </a:solidFill>
                <a:round/>
                <a:headEnd type="none" w="sm" len="sm"/>
                <a:tailEnd type="none" w="lg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fr-FR"/>
              </a:p>
            </p:txBody>
          </p:sp>
          <p:sp>
            <p:nvSpPr>
              <p:cNvPr id="7196" name="Line 93"/>
              <p:cNvSpPr>
                <a:spLocks noChangeShapeType="1"/>
              </p:cNvSpPr>
              <p:nvPr/>
            </p:nvSpPr>
            <p:spPr bwMode="auto">
              <a:xfrm>
                <a:off x="5328" y="2016"/>
                <a:ext cx="0" cy="192"/>
              </a:xfrm>
              <a:prstGeom prst="line">
                <a:avLst/>
              </a:prstGeom>
              <a:noFill/>
              <a:ln w="57150">
                <a:solidFill>
                  <a:srgbClr val="FF00FF"/>
                </a:solidFill>
                <a:round/>
                <a:headEnd type="none" w="sm" len="sm"/>
                <a:tailEnd type="none" w="lg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fr-FR"/>
              </a:p>
            </p:txBody>
          </p:sp>
          <p:sp>
            <p:nvSpPr>
              <p:cNvPr id="7197" name="Line 94"/>
              <p:cNvSpPr>
                <a:spLocks noChangeShapeType="1"/>
              </p:cNvSpPr>
              <p:nvPr/>
            </p:nvSpPr>
            <p:spPr bwMode="auto">
              <a:xfrm>
                <a:off x="5328" y="2016"/>
                <a:ext cx="288" cy="288"/>
              </a:xfrm>
              <a:prstGeom prst="line">
                <a:avLst/>
              </a:prstGeom>
              <a:noFill/>
              <a:ln w="57150">
                <a:solidFill>
                  <a:srgbClr val="FF00FF"/>
                </a:solidFill>
                <a:round/>
                <a:headEnd type="none" w="sm" len="sm"/>
                <a:tailEnd type="none" w="lg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fr-FR"/>
              </a:p>
            </p:txBody>
          </p:sp>
          <p:sp>
            <p:nvSpPr>
              <p:cNvPr id="7198" name="Line 95"/>
              <p:cNvSpPr>
                <a:spLocks noChangeShapeType="1"/>
              </p:cNvSpPr>
              <p:nvPr/>
            </p:nvSpPr>
            <p:spPr bwMode="auto">
              <a:xfrm>
                <a:off x="5328" y="2208"/>
                <a:ext cx="0" cy="624"/>
              </a:xfrm>
              <a:prstGeom prst="line">
                <a:avLst/>
              </a:prstGeom>
              <a:noFill/>
              <a:ln w="57150">
                <a:solidFill>
                  <a:srgbClr val="FF00FF"/>
                </a:solidFill>
                <a:round/>
                <a:headEnd type="none" w="sm" len="sm"/>
                <a:tailEnd type="none" w="lg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fr-FR"/>
              </a:p>
            </p:txBody>
          </p:sp>
          <p:sp>
            <p:nvSpPr>
              <p:cNvPr id="7199" name="Line 96"/>
              <p:cNvSpPr>
                <a:spLocks noChangeShapeType="1"/>
              </p:cNvSpPr>
              <p:nvPr/>
            </p:nvSpPr>
            <p:spPr bwMode="auto">
              <a:xfrm>
                <a:off x="5568" y="2304"/>
                <a:ext cx="0" cy="288"/>
              </a:xfrm>
              <a:prstGeom prst="line">
                <a:avLst/>
              </a:prstGeom>
              <a:noFill/>
              <a:ln w="57150">
                <a:solidFill>
                  <a:srgbClr val="FF00FF"/>
                </a:solidFill>
                <a:round/>
                <a:headEnd type="none" w="sm" len="sm"/>
                <a:tailEnd type="none" w="lg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fr-FR"/>
              </a:p>
            </p:txBody>
          </p:sp>
          <p:sp>
            <p:nvSpPr>
              <p:cNvPr id="7200" name="Oval 97"/>
              <p:cNvSpPr>
                <a:spLocks noChangeArrowheads="1"/>
              </p:cNvSpPr>
              <p:nvPr/>
            </p:nvSpPr>
            <p:spPr bwMode="auto">
              <a:xfrm>
                <a:off x="5280" y="1968"/>
                <a:ext cx="96" cy="96"/>
              </a:xfrm>
              <a:prstGeom prst="ellipse">
                <a:avLst/>
              </a:prstGeom>
              <a:solidFill>
                <a:srgbClr val="FFFF00"/>
              </a:solidFill>
              <a:ln w="57150">
                <a:solidFill>
                  <a:srgbClr val="FFFF00"/>
                </a:solidFill>
                <a:round/>
                <a:headEnd type="none" w="sm" len="sm"/>
                <a:tailEnd type="none" w="lg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fr-FR"/>
              </a:p>
            </p:txBody>
          </p:sp>
          <p:sp>
            <p:nvSpPr>
              <p:cNvPr id="7201" name="Oval 98"/>
              <p:cNvSpPr>
                <a:spLocks noChangeArrowheads="1"/>
              </p:cNvSpPr>
              <p:nvPr/>
            </p:nvSpPr>
            <p:spPr bwMode="auto">
              <a:xfrm>
                <a:off x="5040" y="2256"/>
                <a:ext cx="96" cy="96"/>
              </a:xfrm>
              <a:prstGeom prst="ellipse">
                <a:avLst/>
              </a:prstGeom>
              <a:solidFill>
                <a:srgbClr val="FFFF00"/>
              </a:solidFill>
              <a:ln w="57150">
                <a:solidFill>
                  <a:srgbClr val="FFFF00"/>
                </a:solidFill>
                <a:round/>
                <a:headEnd type="none" w="sm" len="sm"/>
                <a:tailEnd type="none" w="lg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fr-FR"/>
              </a:p>
            </p:txBody>
          </p:sp>
          <p:sp>
            <p:nvSpPr>
              <p:cNvPr id="7202" name="Oval 99"/>
              <p:cNvSpPr>
                <a:spLocks noChangeArrowheads="1"/>
              </p:cNvSpPr>
              <p:nvPr/>
            </p:nvSpPr>
            <p:spPr bwMode="auto">
              <a:xfrm>
                <a:off x="5280" y="2256"/>
                <a:ext cx="96" cy="96"/>
              </a:xfrm>
              <a:prstGeom prst="ellipse">
                <a:avLst/>
              </a:prstGeom>
              <a:solidFill>
                <a:srgbClr val="FFFF00"/>
              </a:solidFill>
              <a:ln w="57150">
                <a:solidFill>
                  <a:srgbClr val="FFFF00"/>
                </a:solidFill>
                <a:round/>
                <a:headEnd type="none" w="sm" len="sm"/>
                <a:tailEnd type="none" w="lg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fr-FR"/>
              </a:p>
            </p:txBody>
          </p:sp>
          <p:sp>
            <p:nvSpPr>
              <p:cNvPr id="7203" name="Oval 100"/>
              <p:cNvSpPr>
                <a:spLocks noChangeArrowheads="1"/>
              </p:cNvSpPr>
              <p:nvPr/>
            </p:nvSpPr>
            <p:spPr bwMode="auto">
              <a:xfrm>
                <a:off x="5520" y="2256"/>
                <a:ext cx="96" cy="96"/>
              </a:xfrm>
              <a:prstGeom prst="ellipse">
                <a:avLst/>
              </a:prstGeom>
              <a:solidFill>
                <a:srgbClr val="FFFF00"/>
              </a:solidFill>
              <a:ln w="57150">
                <a:solidFill>
                  <a:srgbClr val="FFFF00"/>
                </a:solidFill>
                <a:round/>
                <a:headEnd type="none" w="sm" len="sm"/>
                <a:tailEnd type="none" w="lg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fr-FR"/>
              </a:p>
            </p:txBody>
          </p:sp>
          <p:sp>
            <p:nvSpPr>
              <p:cNvPr id="7204" name="Oval 101"/>
              <p:cNvSpPr>
                <a:spLocks noChangeArrowheads="1"/>
              </p:cNvSpPr>
              <p:nvPr/>
            </p:nvSpPr>
            <p:spPr bwMode="auto">
              <a:xfrm>
                <a:off x="5280" y="2832"/>
                <a:ext cx="96" cy="96"/>
              </a:xfrm>
              <a:prstGeom prst="ellipse">
                <a:avLst/>
              </a:prstGeom>
              <a:solidFill>
                <a:srgbClr val="FFFF00"/>
              </a:solidFill>
              <a:ln w="57150">
                <a:solidFill>
                  <a:srgbClr val="FFFF00"/>
                </a:solidFill>
                <a:round/>
                <a:headEnd type="none" w="sm" len="sm"/>
                <a:tailEnd type="none" w="lg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fr-FR"/>
              </a:p>
            </p:txBody>
          </p:sp>
          <p:sp>
            <p:nvSpPr>
              <p:cNvPr id="7205" name="Oval 102"/>
              <p:cNvSpPr>
                <a:spLocks noChangeArrowheads="1"/>
              </p:cNvSpPr>
              <p:nvPr/>
            </p:nvSpPr>
            <p:spPr bwMode="auto">
              <a:xfrm>
                <a:off x="5280" y="2544"/>
                <a:ext cx="96" cy="96"/>
              </a:xfrm>
              <a:prstGeom prst="ellipse">
                <a:avLst/>
              </a:prstGeom>
              <a:solidFill>
                <a:srgbClr val="FFFF00"/>
              </a:solidFill>
              <a:ln w="57150">
                <a:solidFill>
                  <a:srgbClr val="FFFF00"/>
                </a:solidFill>
                <a:round/>
                <a:headEnd type="none" w="sm" len="sm"/>
                <a:tailEnd type="none" w="lg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fr-FR"/>
              </a:p>
            </p:txBody>
          </p:sp>
          <p:sp>
            <p:nvSpPr>
              <p:cNvPr id="7206" name="Oval 103"/>
              <p:cNvSpPr>
                <a:spLocks noChangeArrowheads="1"/>
              </p:cNvSpPr>
              <p:nvPr/>
            </p:nvSpPr>
            <p:spPr bwMode="auto">
              <a:xfrm>
                <a:off x="5520" y="2544"/>
                <a:ext cx="96" cy="96"/>
              </a:xfrm>
              <a:prstGeom prst="ellipse">
                <a:avLst/>
              </a:prstGeom>
              <a:solidFill>
                <a:srgbClr val="FFFF00"/>
              </a:solidFill>
              <a:ln w="57150">
                <a:solidFill>
                  <a:srgbClr val="FFFF00"/>
                </a:solidFill>
                <a:round/>
                <a:headEnd type="none" w="sm" len="sm"/>
                <a:tailEnd type="none" w="lg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fr-FR"/>
              </a:p>
            </p:txBody>
          </p:sp>
        </p:grpSp>
      </p:grpSp>
      <p:sp>
        <p:nvSpPr>
          <p:cNvPr id="3" name="Forme libre 2"/>
          <p:cNvSpPr/>
          <p:nvPr/>
        </p:nvSpPr>
        <p:spPr bwMode="auto">
          <a:xfrm>
            <a:off x="950613" y="4038600"/>
            <a:ext cx="506711" cy="325170"/>
          </a:xfrm>
          <a:custGeom>
            <a:avLst/>
            <a:gdLst>
              <a:gd name="connsiteX0" fmla="*/ 0 w 443660"/>
              <a:gd name="connsiteY0" fmla="*/ 307818 h 307818"/>
              <a:gd name="connsiteX1" fmla="*/ 54321 w 443660"/>
              <a:gd name="connsiteY1" fmla="*/ 280658 h 307818"/>
              <a:gd name="connsiteX2" fmla="*/ 90535 w 443660"/>
              <a:gd name="connsiteY2" fmla="*/ 244444 h 307818"/>
              <a:gd name="connsiteX3" fmla="*/ 117695 w 443660"/>
              <a:gd name="connsiteY3" fmla="*/ 226337 h 307818"/>
              <a:gd name="connsiteX4" fmla="*/ 181069 w 443660"/>
              <a:gd name="connsiteY4" fmla="*/ 144856 h 307818"/>
              <a:gd name="connsiteX5" fmla="*/ 217283 w 443660"/>
              <a:gd name="connsiteY5" fmla="*/ 108642 h 307818"/>
              <a:gd name="connsiteX6" fmla="*/ 271604 w 443660"/>
              <a:gd name="connsiteY6" fmla="*/ 63375 h 307818"/>
              <a:gd name="connsiteX7" fmla="*/ 298764 w 443660"/>
              <a:gd name="connsiteY7" fmla="*/ 54321 h 307818"/>
              <a:gd name="connsiteX8" fmla="*/ 334978 w 443660"/>
              <a:gd name="connsiteY8" fmla="*/ 36214 h 307818"/>
              <a:gd name="connsiteX9" fmla="*/ 407406 w 443660"/>
              <a:gd name="connsiteY9" fmla="*/ 27161 h 307818"/>
              <a:gd name="connsiteX10" fmla="*/ 443620 w 443660"/>
              <a:gd name="connsiteY10" fmla="*/ 0 h 3078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443660" h="307818">
                <a:moveTo>
                  <a:pt x="0" y="307818"/>
                </a:moveTo>
                <a:cubicBezTo>
                  <a:pt x="18107" y="298765"/>
                  <a:pt x="37736" y="292267"/>
                  <a:pt x="54321" y="280658"/>
                </a:cubicBezTo>
                <a:cubicBezTo>
                  <a:pt x="68307" y="270868"/>
                  <a:pt x="77573" y="255554"/>
                  <a:pt x="90535" y="244444"/>
                </a:cubicBezTo>
                <a:cubicBezTo>
                  <a:pt x="98796" y="237363"/>
                  <a:pt x="108642" y="232373"/>
                  <a:pt x="117695" y="226337"/>
                </a:cubicBezTo>
                <a:cubicBezTo>
                  <a:pt x="161011" y="161363"/>
                  <a:pt x="138521" y="187404"/>
                  <a:pt x="181069" y="144856"/>
                </a:cubicBezTo>
                <a:cubicBezTo>
                  <a:pt x="198315" y="93123"/>
                  <a:pt x="175896" y="136234"/>
                  <a:pt x="217283" y="108642"/>
                </a:cubicBezTo>
                <a:cubicBezTo>
                  <a:pt x="277354" y="68594"/>
                  <a:pt x="212359" y="92998"/>
                  <a:pt x="271604" y="63375"/>
                </a:cubicBezTo>
                <a:cubicBezTo>
                  <a:pt x="280140" y="59107"/>
                  <a:pt x="289993" y="58080"/>
                  <a:pt x="298764" y="54321"/>
                </a:cubicBezTo>
                <a:cubicBezTo>
                  <a:pt x="311169" y="49004"/>
                  <a:pt x="321885" y="39487"/>
                  <a:pt x="334978" y="36214"/>
                </a:cubicBezTo>
                <a:cubicBezTo>
                  <a:pt x="358582" y="30313"/>
                  <a:pt x="383263" y="30179"/>
                  <a:pt x="407406" y="27161"/>
                </a:cubicBezTo>
                <a:cubicBezTo>
                  <a:pt x="446319" y="7704"/>
                  <a:pt x="443620" y="22550"/>
                  <a:pt x="443620" y="0"/>
                </a:cubicBezTo>
              </a:path>
            </a:pathLst>
          </a:custGeom>
          <a:noFill/>
          <a:ln w="5715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</a:endParaRPr>
          </a:p>
        </p:txBody>
      </p:sp>
      <p:sp>
        <p:nvSpPr>
          <p:cNvPr id="5" name="Forme libre 4"/>
          <p:cNvSpPr/>
          <p:nvPr/>
        </p:nvSpPr>
        <p:spPr bwMode="auto">
          <a:xfrm>
            <a:off x="2264381" y="4063121"/>
            <a:ext cx="2571938" cy="1294645"/>
          </a:xfrm>
          <a:custGeom>
            <a:avLst/>
            <a:gdLst>
              <a:gd name="connsiteX0" fmla="*/ 36968 w 2571938"/>
              <a:gd name="connsiteY0" fmla="*/ 54321 h 1294645"/>
              <a:gd name="connsiteX1" fmla="*/ 82236 w 2571938"/>
              <a:gd name="connsiteY1" fmla="*/ 99588 h 1294645"/>
              <a:gd name="connsiteX2" fmla="*/ 109396 w 2571938"/>
              <a:gd name="connsiteY2" fmla="*/ 108642 h 1294645"/>
              <a:gd name="connsiteX3" fmla="*/ 172770 w 2571938"/>
              <a:gd name="connsiteY3" fmla="*/ 153909 h 1294645"/>
              <a:gd name="connsiteX4" fmla="*/ 190877 w 2571938"/>
              <a:gd name="connsiteY4" fmla="*/ 181069 h 1294645"/>
              <a:gd name="connsiteX5" fmla="*/ 245198 w 2571938"/>
              <a:gd name="connsiteY5" fmla="*/ 190123 h 1294645"/>
              <a:gd name="connsiteX6" fmla="*/ 299519 w 2571938"/>
              <a:gd name="connsiteY6" fmla="*/ 235390 h 1294645"/>
              <a:gd name="connsiteX7" fmla="*/ 326679 w 2571938"/>
              <a:gd name="connsiteY7" fmla="*/ 244443 h 1294645"/>
              <a:gd name="connsiteX8" fmla="*/ 381000 w 2571938"/>
              <a:gd name="connsiteY8" fmla="*/ 280657 h 1294645"/>
              <a:gd name="connsiteX9" fmla="*/ 462481 w 2571938"/>
              <a:gd name="connsiteY9" fmla="*/ 353085 h 1294645"/>
              <a:gd name="connsiteX10" fmla="*/ 489641 w 2571938"/>
              <a:gd name="connsiteY10" fmla="*/ 362139 h 1294645"/>
              <a:gd name="connsiteX11" fmla="*/ 516802 w 2571938"/>
              <a:gd name="connsiteY11" fmla="*/ 389299 h 1294645"/>
              <a:gd name="connsiteX12" fmla="*/ 525855 w 2571938"/>
              <a:gd name="connsiteY12" fmla="*/ 416459 h 1294645"/>
              <a:gd name="connsiteX13" fmla="*/ 553016 w 2571938"/>
              <a:gd name="connsiteY13" fmla="*/ 425513 h 1294645"/>
              <a:gd name="connsiteX14" fmla="*/ 571123 w 2571938"/>
              <a:gd name="connsiteY14" fmla="*/ 452673 h 1294645"/>
              <a:gd name="connsiteX15" fmla="*/ 580176 w 2571938"/>
              <a:gd name="connsiteY15" fmla="*/ 488887 h 1294645"/>
              <a:gd name="connsiteX16" fmla="*/ 616390 w 2571938"/>
              <a:gd name="connsiteY16" fmla="*/ 516047 h 1294645"/>
              <a:gd name="connsiteX17" fmla="*/ 634497 w 2571938"/>
              <a:gd name="connsiteY17" fmla="*/ 543208 h 1294645"/>
              <a:gd name="connsiteX18" fmla="*/ 661657 w 2571938"/>
              <a:gd name="connsiteY18" fmla="*/ 561315 h 1294645"/>
              <a:gd name="connsiteX19" fmla="*/ 670711 w 2571938"/>
              <a:gd name="connsiteY19" fmla="*/ 588475 h 1294645"/>
              <a:gd name="connsiteX20" fmla="*/ 697871 w 2571938"/>
              <a:gd name="connsiteY20" fmla="*/ 615636 h 1294645"/>
              <a:gd name="connsiteX21" fmla="*/ 725032 w 2571938"/>
              <a:gd name="connsiteY21" fmla="*/ 651849 h 1294645"/>
              <a:gd name="connsiteX22" fmla="*/ 779352 w 2571938"/>
              <a:gd name="connsiteY22" fmla="*/ 697117 h 1294645"/>
              <a:gd name="connsiteX23" fmla="*/ 797459 w 2571938"/>
              <a:gd name="connsiteY23" fmla="*/ 724277 h 1294645"/>
              <a:gd name="connsiteX24" fmla="*/ 806513 w 2571938"/>
              <a:gd name="connsiteY24" fmla="*/ 751438 h 1294645"/>
              <a:gd name="connsiteX25" fmla="*/ 860834 w 2571938"/>
              <a:gd name="connsiteY25" fmla="*/ 796705 h 1294645"/>
              <a:gd name="connsiteX26" fmla="*/ 915154 w 2571938"/>
              <a:gd name="connsiteY26" fmla="*/ 851026 h 1294645"/>
              <a:gd name="connsiteX27" fmla="*/ 942315 w 2571938"/>
              <a:gd name="connsiteY27" fmla="*/ 878186 h 1294645"/>
              <a:gd name="connsiteX28" fmla="*/ 987582 w 2571938"/>
              <a:gd name="connsiteY28" fmla="*/ 914400 h 1294645"/>
              <a:gd name="connsiteX29" fmla="*/ 1014742 w 2571938"/>
              <a:gd name="connsiteY29" fmla="*/ 941560 h 1294645"/>
              <a:gd name="connsiteX30" fmla="*/ 1096224 w 2571938"/>
              <a:gd name="connsiteY30" fmla="*/ 986828 h 1294645"/>
              <a:gd name="connsiteX31" fmla="*/ 1150544 w 2571938"/>
              <a:gd name="connsiteY31" fmla="*/ 1013988 h 1294645"/>
              <a:gd name="connsiteX32" fmla="*/ 1168651 w 2571938"/>
              <a:gd name="connsiteY32" fmla="*/ 1041148 h 1294645"/>
              <a:gd name="connsiteX33" fmla="*/ 1222972 w 2571938"/>
              <a:gd name="connsiteY33" fmla="*/ 1077362 h 1294645"/>
              <a:gd name="connsiteX34" fmla="*/ 1250133 w 2571938"/>
              <a:gd name="connsiteY34" fmla="*/ 1095469 h 1294645"/>
              <a:gd name="connsiteX35" fmla="*/ 1331614 w 2571938"/>
              <a:gd name="connsiteY35" fmla="*/ 1158843 h 1294645"/>
              <a:gd name="connsiteX36" fmla="*/ 1358774 w 2571938"/>
              <a:gd name="connsiteY36" fmla="*/ 1176950 h 1294645"/>
              <a:gd name="connsiteX37" fmla="*/ 1394988 w 2571938"/>
              <a:gd name="connsiteY37" fmla="*/ 1213164 h 1294645"/>
              <a:gd name="connsiteX38" fmla="*/ 1422148 w 2571938"/>
              <a:gd name="connsiteY38" fmla="*/ 1222218 h 1294645"/>
              <a:gd name="connsiteX39" fmla="*/ 1476469 w 2571938"/>
              <a:gd name="connsiteY39" fmla="*/ 1249378 h 1294645"/>
              <a:gd name="connsiteX40" fmla="*/ 1503630 w 2571938"/>
              <a:gd name="connsiteY40" fmla="*/ 1267485 h 1294645"/>
              <a:gd name="connsiteX41" fmla="*/ 1557950 w 2571938"/>
              <a:gd name="connsiteY41" fmla="*/ 1294645 h 1294645"/>
              <a:gd name="connsiteX42" fmla="*/ 1630378 w 2571938"/>
              <a:gd name="connsiteY42" fmla="*/ 1285592 h 1294645"/>
              <a:gd name="connsiteX43" fmla="*/ 1657538 w 2571938"/>
              <a:gd name="connsiteY43" fmla="*/ 1258432 h 1294645"/>
              <a:gd name="connsiteX44" fmla="*/ 1711859 w 2571938"/>
              <a:gd name="connsiteY44" fmla="*/ 1231271 h 1294645"/>
              <a:gd name="connsiteX45" fmla="*/ 1820501 w 2571938"/>
              <a:gd name="connsiteY45" fmla="*/ 1140737 h 1294645"/>
              <a:gd name="connsiteX46" fmla="*/ 1856715 w 2571938"/>
              <a:gd name="connsiteY46" fmla="*/ 1113576 h 1294645"/>
              <a:gd name="connsiteX47" fmla="*/ 1929142 w 2571938"/>
              <a:gd name="connsiteY47" fmla="*/ 1095469 h 1294645"/>
              <a:gd name="connsiteX48" fmla="*/ 1965356 w 2571938"/>
              <a:gd name="connsiteY48" fmla="*/ 1077362 h 1294645"/>
              <a:gd name="connsiteX49" fmla="*/ 2046838 w 2571938"/>
              <a:gd name="connsiteY49" fmla="*/ 1059255 h 1294645"/>
              <a:gd name="connsiteX50" fmla="*/ 2073998 w 2571938"/>
              <a:gd name="connsiteY50" fmla="*/ 1050202 h 1294645"/>
              <a:gd name="connsiteX51" fmla="*/ 2092105 w 2571938"/>
              <a:gd name="connsiteY51" fmla="*/ 1023042 h 1294645"/>
              <a:gd name="connsiteX52" fmla="*/ 2155479 w 2571938"/>
              <a:gd name="connsiteY52" fmla="*/ 959667 h 1294645"/>
              <a:gd name="connsiteX53" fmla="*/ 2218853 w 2571938"/>
              <a:gd name="connsiteY53" fmla="*/ 869133 h 1294645"/>
              <a:gd name="connsiteX54" fmla="*/ 2282228 w 2571938"/>
              <a:gd name="connsiteY54" fmla="*/ 823865 h 1294645"/>
              <a:gd name="connsiteX55" fmla="*/ 2291281 w 2571938"/>
              <a:gd name="connsiteY55" fmla="*/ 796705 h 1294645"/>
              <a:gd name="connsiteX56" fmla="*/ 2345602 w 2571938"/>
              <a:gd name="connsiteY56" fmla="*/ 751438 h 1294645"/>
              <a:gd name="connsiteX57" fmla="*/ 2408976 w 2571938"/>
              <a:gd name="connsiteY57" fmla="*/ 706170 h 1294645"/>
              <a:gd name="connsiteX58" fmla="*/ 2463297 w 2571938"/>
              <a:gd name="connsiteY58" fmla="*/ 660903 h 1294645"/>
              <a:gd name="connsiteX59" fmla="*/ 2517618 w 2571938"/>
              <a:gd name="connsiteY59" fmla="*/ 624689 h 1294645"/>
              <a:gd name="connsiteX60" fmla="*/ 2553832 w 2571938"/>
              <a:gd name="connsiteY60" fmla="*/ 579422 h 1294645"/>
              <a:gd name="connsiteX61" fmla="*/ 2562885 w 2571938"/>
              <a:gd name="connsiteY61" fmla="*/ 543208 h 1294645"/>
              <a:gd name="connsiteX62" fmla="*/ 2571938 w 2571938"/>
              <a:gd name="connsiteY62" fmla="*/ 516047 h 1294645"/>
              <a:gd name="connsiteX63" fmla="*/ 2562885 w 2571938"/>
              <a:gd name="connsiteY63" fmla="*/ 479834 h 1294645"/>
              <a:gd name="connsiteX64" fmla="*/ 2535725 w 2571938"/>
              <a:gd name="connsiteY64" fmla="*/ 470780 h 1294645"/>
              <a:gd name="connsiteX65" fmla="*/ 2490457 w 2571938"/>
              <a:gd name="connsiteY65" fmla="*/ 461727 h 1294645"/>
              <a:gd name="connsiteX66" fmla="*/ 2463297 w 2571938"/>
              <a:gd name="connsiteY66" fmla="*/ 443620 h 1294645"/>
              <a:gd name="connsiteX67" fmla="*/ 2381816 w 2571938"/>
              <a:gd name="connsiteY67" fmla="*/ 425513 h 1294645"/>
              <a:gd name="connsiteX68" fmla="*/ 2282228 w 2571938"/>
              <a:gd name="connsiteY68" fmla="*/ 398352 h 1294645"/>
              <a:gd name="connsiteX69" fmla="*/ 2236960 w 2571938"/>
              <a:gd name="connsiteY69" fmla="*/ 389299 h 1294645"/>
              <a:gd name="connsiteX70" fmla="*/ 2046838 w 2571938"/>
              <a:gd name="connsiteY70" fmla="*/ 380245 h 1294645"/>
              <a:gd name="connsiteX71" fmla="*/ 1983463 w 2571938"/>
              <a:gd name="connsiteY71" fmla="*/ 371192 h 1294645"/>
              <a:gd name="connsiteX72" fmla="*/ 1956303 w 2571938"/>
              <a:gd name="connsiteY72" fmla="*/ 353085 h 1294645"/>
              <a:gd name="connsiteX73" fmla="*/ 1883875 w 2571938"/>
              <a:gd name="connsiteY73" fmla="*/ 344032 h 1294645"/>
              <a:gd name="connsiteX74" fmla="*/ 1847661 w 2571938"/>
              <a:gd name="connsiteY74" fmla="*/ 316871 h 1294645"/>
              <a:gd name="connsiteX75" fmla="*/ 1748073 w 2571938"/>
              <a:gd name="connsiteY75" fmla="*/ 289711 h 1294645"/>
              <a:gd name="connsiteX76" fmla="*/ 1702806 w 2571938"/>
              <a:gd name="connsiteY76" fmla="*/ 262550 h 1294645"/>
              <a:gd name="connsiteX77" fmla="*/ 1666592 w 2571938"/>
              <a:gd name="connsiteY77" fmla="*/ 253497 h 1294645"/>
              <a:gd name="connsiteX78" fmla="*/ 1576057 w 2571938"/>
              <a:gd name="connsiteY78" fmla="*/ 235390 h 1294645"/>
              <a:gd name="connsiteX79" fmla="*/ 1503630 w 2571938"/>
              <a:gd name="connsiteY79" fmla="*/ 217283 h 1294645"/>
              <a:gd name="connsiteX80" fmla="*/ 1358774 w 2571938"/>
              <a:gd name="connsiteY80" fmla="*/ 199176 h 1294645"/>
              <a:gd name="connsiteX81" fmla="*/ 960422 w 2571938"/>
              <a:gd name="connsiteY81" fmla="*/ 172016 h 1294645"/>
              <a:gd name="connsiteX82" fmla="*/ 743138 w 2571938"/>
              <a:gd name="connsiteY82" fmla="*/ 162962 h 1294645"/>
              <a:gd name="connsiteX83" fmla="*/ 670711 w 2571938"/>
              <a:gd name="connsiteY83" fmla="*/ 153909 h 1294645"/>
              <a:gd name="connsiteX84" fmla="*/ 616390 w 2571938"/>
              <a:gd name="connsiteY84" fmla="*/ 135802 h 1294645"/>
              <a:gd name="connsiteX85" fmla="*/ 589230 w 2571938"/>
              <a:gd name="connsiteY85" fmla="*/ 117695 h 1294645"/>
              <a:gd name="connsiteX86" fmla="*/ 543962 w 2571938"/>
              <a:gd name="connsiteY86" fmla="*/ 108642 h 1294645"/>
              <a:gd name="connsiteX87" fmla="*/ 516802 w 2571938"/>
              <a:gd name="connsiteY87" fmla="*/ 99588 h 1294645"/>
              <a:gd name="connsiteX88" fmla="*/ 444374 w 2571938"/>
              <a:gd name="connsiteY88" fmla="*/ 72428 h 1294645"/>
              <a:gd name="connsiteX89" fmla="*/ 371946 w 2571938"/>
              <a:gd name="connsiteY89" fmla="*/ 63374 h 1294645"/>
              <a:gd name="connsiteX90" fmla="*/ 181824 w 2571938"/>
              <a:gd name="connsiteY90" fmla="*/ 36214 h 1294645"/>
              <a:gd name="connsiteX91" fmla="*/ 154663 w 2571938"/>
              <a:gd name="connsiteY91" fmla="*/ 18107 h 1294645"/>
              <a:gd name="connsiteX92" fmla="*/ 100342 w 2571938"/>
              <a:gd name="connsiteY92" fmla="*/ 0 h 1294645"/>
              <a:gd name="connsiteX93" fmla="*/ 27915 w 2571938"/>
              <a:gd name="connsiteY93" fmla="*/ 36214 h 1294645"/>
              <a:gd name="connsiteX94" fmla="*/ 36968 w 2571938"/>
              <a:gd name="connsiteY94" fmla="*/ 54321 h 12946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</a:cxnLst>
            <a:rect l="l" t="t" r="r" b="b"/>
            <a:pathLst>
              <a:path w="2571938" h="1294645">
                <a:moveTo>
                  <a:pt x="36968" y="54321"/>
                </a:moveTo>
                <a:cubicBezTo>
                  <a:pt x="46022" y="64883"/>
                  <a:pt x="65165" y="86784"/>
                  <a:pt x="82236" y="99588"/>
                </a:cubicBezTo>
                <a:cubicBezTo>
                  <a:pt x="89870" y="105314"/>
                  <a:pt x="100860" y="104374"/>
                  <a:pt x="109396" y="108642"/>
                </a:cubicBezTo>
                <a:cubicBezTo>
                  <a:pt x="119681" y="113784"/>
                  <a:pt x="168666" y="149805"/>
                  <a:pt x="172770" y="153909"/>
                </a:cubicBezTo>
                <a:cubicBezTo>
                  <a:pt x="180464" y="161603"/>
                  <a:pt x="181145" y="176203"/>
                  <a:pt x="190877" y="181069"/>
                </a:cubicBezTo>
                <a:cubicBezTo>
                  <a:pt x="207296" y="189278"/>
                  <a:pt x="227091" y="187105"/>
                  <a:pt x="245198" y="190123"/>
                </a:cubicBezTo>
                <a:cubicBezTo>
                  <a:pt x="265221" y="210146"/>
                  <a:pt x="274309" y="222785"/>
                  <a:pt x="299519" y="235390"/>
                </a:cubicBezTo>
                <a:cubicBezTo>
                  <a:pt x="308055" y="239658"/>
                  <a:pt x="317626" y="241425"/>
                  <a:pt x="326679" y="244443"/>
                </a:cubicBezTo>
                <a:cubicBezTo>
                  <a:pt x="344786" y="256514"/>
                  <a:pt x="365612" y="265269"/>
                  <a:pt x="381000" y="280657"/>
                </a:cubicBezTo>
                <a:cubicBezTo>
                  <a:pt x="404994" y="304651"/>
                  <a:pt x="430170" y="336929"/>
                  <a:pt x="462481" y="353085"/>
                </a:cubicBezTo>
                <a:cubicBezTo>
                  <a:pt x="471017" y="357353"/>
                  <a:pt x="480588" y="359121"/>
                  <a:pt x="489641" y="362139"/>
                </a:cubicBezTo>
                <a:cubicBezTo>
                  <a:pt x="498695" y="371192"/>
                  <a:pt x="509700" y="378646"/>
                  <a:pt x="516802" y="389299"/>
                </a:cubicBezTo>
                <a:cubicBezTo>
                  <a:pt x="522096" y="397239"/>
                  <a:pt x="519107" y="409711"/>
                  <a:pt x="525855" y="416459"/>
                </a:cubicBezTo>
                <a:cubicBezTo>
                  <a:pt x="532603" y="423207"/>
                  <a:pt x="543962" y="422495"/>
                  <a:pt x="553016" y="425513"/>
                </a:cubicBezTo>
                <a:cubicBezTo>
                  <a:pt x="559052" y="434566"/>
                  <a:pt x="566837" y="442672"/>
                  <a:pt x="571123" y="452673"/>
                </a:cubicBezTo>
                <a:cubicBezTo>
                  <a:pt x="576024" y="464110"/>
                  <a:pt x="572944" y="478762"/>
                  <a:pt x="580176" y="488887"/>
                </a:cubicBezTo>
                <a:cubicBezTo>
                  <a:pt x="588946" y="501165"/>
                  <a:pt x="604319" y="506994"/>
                  <a:pt x="616390" y="516047"/>
                </a:cubicBezTo>
                <a:cubicBezTo>
                  <a:pt x="622426" y="525101"/>
                  <a:pt x="626803" y="535514"/>
                  <a:pt x="634497" y="543208"/>
                </a:cubicBezTo>
                <a:cubicBezTo>
                  <a:pt x="642191" y="550902"/>
                  <a:pt x="654860" y="552819"/>
                  <a:pt x="661657" y="561315"/>
                </a:cubicBezTo>
                <a:cubicBezTo>
                  <a:pt x="667619" y="568767"/>
                  <a:pt x="665417" y="580535"/>
                  <a:pt x="670711" y="588475"/>
                </a:cubicBezTo>
                <a:cubicBezTo>
                  <a:pt x="677813" y="599128"/>
                  <a:pt x="689539" y="605915"/>
                  <a:pt x="697871" y="615636"/>
                </a:cubicBezTo>
                <a:cubicBezTo>
                  <a:pt x="707691" y="627092"/>
                  <a:pt x="715212" y="640393"/>
                  <a:pt x="725032" y="651849"/>
                </a:cubicBezTo>
                <a:cubicBezTo>
                  <a:pt x="748271" y="678960"/>
                  <a:pt x="751410" y="678488"/>
                  <a:pt x="779352" y="697117"/>
                </a:cubicBezTo>
                <a:cubicBezTo>
                  <a:pt x="785388" y="706170"/>
                  <a:pt x="792593" y="714545"/>
                  <a:pt x="797459" y="724277"/>
                </a:cubicBezTo>
                <a:cubicBezTo>
                  <a:pt x="801727" y="732813"/>
                  <a:pt x="801219" y="743497"/>
                  <a:pt x="806513" y="751438"/>
                </a:cubicBezTo>
                <a:cubicBezTo>
                  <a:pt x="829031" y="785215"/>
                  <a:pt x="833504" y="772411"/>
                  <a:pt x="860834" y="796705"/>
                </a:cubicBezTo>
                <a:cubicBezTo>
                  <a:pt x="879973" y="813717"/>
                  <a:pt x="897047" y="832919"/>
                  <a:pt x="915154" y="851026"/>
                </a:cubicBezTo>
                <a:cubicBezTo>
                  <a:pt x="924208" y="860080"/>
                  <a:pt x="932317" y="870188"/>
                  <a:pt x="942315" y="878186"/>
                </a:cubicBezTo>
                <a:cubicBezTo>
                  <a:pt x="957404" y="890257"/>
                  <a:pt x="973040" y="901675"/>
                  <a:pt x="987582" y="914400"/>
                </a:cubicBezTo>
                <a:cubicBezTo>
                  <a:pt x="997217" y="922831"/>
                  <a:pt x="1004906" y="933364"/>
                  <a:pt x="1014742" y="941560"/>
                </a:cubicBezTo>
                <a:cubicBezTo>
                  <a:pt x="1039228" y="961965"/>
                  <a:pt x="1068487" y="971418"/>
                  <a:pt x="1096224" y="986828"/>
                </a:cubicBezTo>
                <a:cubicBezTo>
                  <a:pt x="1148873" y="1016078"/>
                  <a:pt x="1097670" y="996364"/>
                  <a:pt x="1150544" y="1013988"/>
                </a:cubicBezTo>
                <a:cubicBezTo>
                  <a:pt x="1156580" y="1023041"/>
                  <a:pt x="1160462" y="1033983"/>
                  <a:pt x="1168651" y="1041148"/>
                </a:cubicBezTo>
                <a:cubicBezTo>
                  <a:pt x="1185029" y="1055478"/>
                  <a:pt x="1204865" y="1065291"/>
                  <a:pt x="1222972" y="1077362"/>
                </a:cubicBezTo>
                <a:cubicBezTo>
                  <a:pt x="1232026" y="1083398"/>
                  <a:pt x="1242439" y="1087775"/>
                  <a:pt x="1250133" y="1095469"/>
                </a:cubicBezTo>
                <a:cubicBezTo>
                  <a:pt x="1311201" y="1156538"/>
                  <a:pt x="1280160" y="1141693"/>
                  <a:pt x="1331614" y="1158843"/>
                </a:cubicBezTo>
                <a:cubicBezTo>
                  <a:pt x="1340667" y="1164879"/>
                  <a:pt x="1350513" y="1169869"/>
                  <a:pt x="1358774" y="1176950"/>
                </a:cubicBezTo>
                <a:cubicBezTo>
                  <a:pt x="1371736" y="1188060"/>
                  <a:pt x="1381096" y="1203241"/>
                  <a:pt x="1394988" y="1213164"/>
                </a:cubicBezTo>
                <a:cubicBezTo>
                  <a:pt x="1402754" y="1218711"/>
                  <a:pt x="1413612" y="1217950"/>
                  <a:pt x="1422148" y="1222218"/>
                </a:cubicBezTo>
                <a:cubicBezTo>
                  <a:pt x="1492342" y="1257315"/>
                  <a:pt x="1408209" y="1226626"/>
                  <a:pt x="1476469" y="1249378"/>
                </a:cubicBezTo>
                <a:cubicBezTo>
                  <a:pt x="1485523" y="1255414"/>
                  <a:pt x="1493898" y="1262619"/>
                  <a:pt x="1503630" y="1267485"/>
                </a:cubicBezTo>
                <a:cubicBezTo>
                  <a:pt x="1578599" y="1304970"/>
                  <a:pt x="1480109" y="1242753"/>
                  <a:pt x="1557950" y="1294645"/>
                </a:cubicBezTo>
                <a:cubicBezTo>
                  <a:pt x="1582093" y="1291627"/>
                  <a:pt x="1607512" y="1293907"/>
                  <a:pt x="1630378" y="1285592"/>
                </a:cubicBezTo>
                <a:cubicBezTo>
                  <a:pt x="1642411" y="1281217"/>
                  <a:pt x="1646885" y="1265534"/>
                  <a:pt x="1657538" y="1258432"/>
                </a:cubicBezTo>
                <a:cubicBezTo>
                  <a:pt x="1720458" y="1216485"/>
                  <a:pt x="1647757" y="1288251"/>
                  <a:pt x="1711859" y="1231271"/>
                </a:cubicBezTo>
                <a:cubicBezTo>
                  <a:pt x="1890754" y="1072252"/>
                  <a:pt x="1652083" y="1267052"/>
                  <a:pt x="1820501" y="1140737"/>
                </a:cubicBezTo>
                <a:cubicBezTo>
                  <a:pt x="1832572" y="1131683"/>
                  <a:pt x="1842786" y="1119380"/>
                  <a:pt x="1856715" y="1113576"/>
                </a:cubicBezTo>
                <a:cubicBezTo>
                  <a:pt x="1879686" y="1104005"/>
                  <a:pt x="1906884" y="1106598"/>
                  <a:pt x="1929142" y="1095469"/>
                </a:cubicBezTo>
                <a:cubicBezTo>
                  <a:pt x="1941213" y="1089433"/>
                  <a:pt x="1952719" y="1082101"/>
                  <a:pt x="1965356" y="1077362"/>
                </a:cubicBezTo>
                <a:cubicBezTo>
                  <a:pt x="1983936" y="1070395"/>
                  <a:pt x="2029640" y="1063555"/>
                  <a:pt x="2046838" y="1059255"/>
                </a:cubicBezTo>
                <a:cubicBezTo>
                  <a:pt x="2056096" y="1056940"/>
                  <a:pt x="2064945" y="1053220"/>
                  <a:pt x="2073998" y="1050202"/>
                </a:cubicBezTo>
                <a:cubicBezTo>
                  <a:pt x="2080034" y="1041149"/>
                  <a:pt x="2084826" y="1031130"/>
                  <a:pt x="2092105" y="1023042"/>
                </a:cubicBezTo>
                <a:cubicBezTo>
                  <a:pt x="2112090" y="1000836"/>
                  <a:pt x="2155479" y="959667"/>
                  <a:pt x="2155479" y="959667"/>
                </a:cubicBezTo>
                <a:cubicBezTo>
                  <a:pt x="2170744" y="898611"/>
                  <a:pt x="2155735" y="932251"/>
                  <a:pt x="2218853" y="869133"/>
                </a:cubicBezTo>
                <a:cubicBezTo>
                  <a:pt x="2261815" y="826171"/>
                  <a:pt x="2238872" y="838318"/>
                  <a:pt x="2282228" y="823865"/>
                </a:cubicBezTo>
                <a:cubicBezTo>
                  <a:pt x="2285246" y="814812"/>
                  <a:pt x="2285988" y="804645"/>
                  <a:pt x="2291281" y="796705"/>
                </a:cubicBezTo>
                <a:cubicBezTo>
                  <a:pt x="2311122" y="766943"/>
                  <a:pt x="2320546" y="772318"/>
                  <a:pt x="2345602" y="751438"/>
                </a:cubicBezTo>
                <a:cubicBezTo>
                  <a:pt x="2400662" y="705555"/>
                  <a:pt x="2341960" y="739678"/>
                  <a:pt x="2408976" y="706170"/>
                </a:cubicBezTo>
                <a:cubicBezTo>
                  <a:pt x="2453092" y="639997"/>
                  <a:pt x="2394376" y="718338"/>
                  <a:pt x="2463297" y="660903"/>
                </a:cubicBezTo>
                <a:cubicBezTo>
                  <a:pt x="2516887" y="616244"/>
                  <a:pt x="2438164" y="644551"/>
                  <a:pt x="2517618" y="624689"/>
                </a:cubicBezTo>
                <a:cubicBezTo>
                  <a:pt x="2547213" y="535899"/>
                  <a:pt x="2499231" y="661323"/>
                  <a:pt x="2553832" y="579422"/>
                </a:cubicBezTo>
                <a:cubicBezTo>
                  <a:pt x="2560734" y="569069"/>
                  <a:pt x="2559467" y="555172"/>
                  <a:pt x="2562885" y="543208"/>
                </a:cubicBezTo>
                <a:cubicBezTo>
                  <a:pt x="2565507" y="534032"/>
                  <a:pt x="2568920" y="525101"/>
                  <a:pt x="2571938" y="516047"/>
                </a:cubicBezTo>
                <a:cubicBezTo>
                  <a:pt x="2568920" y="503976"/>
                  <a:pt x="2570658" y="489550"/>
                  <a:pt x="2562885" y="479834"/>
                </a:cubicBezTo>
                <a:cubicBezTo>
                  <a:pt x="2556924" y="472382"/>
                  <a:pt x="2544983" y="473095"/>
                  <a:pt x="2535725" y="470780"/>
                </a:cubicBezTo>
                <a:cubicBezTo>
                  <a:pt x="2520796" y="467048"/>
                  <a:pt x="2505546" y="464745"/>
                  <a:pt x="2490457" y="461727"/>
                </a:cubicBezTo>
                <a:cubicBezTo>
                  <a:pt x="2481404" y="455691"/>
                  <a:pt x="2473029" y="448486"/>
                  <a:pt x="2463297" y="443620"/>
                </a:cubicBezTo>
                <a:cubicBezTo>
                  <a:pt x="2441007" y="432475"/>
                  <a:pt x="2402685" y="428991"/>
                  <a:pt x="2381816" y="425513"/>
                </a:cubicBezTo>
                <a:cubicBezTo>
                  <a:pt x="2342796" y="412506"/>
                  <a:pt x="2333277" y="408561"/>
                  <a:pt x="2282228" y="398352"/>
                </a:cubicBezTo>
                <a:cubicBezTo>
                  <a:pt x="2267139" y="395334"/>
                  <a:pt x="2252303" y="390479"/>
                  <a:pt x="2236960" y="389299"/>
                </a:cubicBezTo>
                <a:cubicBezTo>
                  <a:pt x="2173701" y="384433"/>
                  <a:pt x="2110212" y="383263"/>
                  <a:pt x="2046838" y="380245"/>
                </a:cubicBezTo>
                <a:cubicBezTo>
                  <a:pt x="2025713" y="377227"/>
                  <a:pt x="2003903" y="377324"/>
                  <a:pt x="1983463" y="371192"/>
                </a:cubicBezTo>
                <a:cubicBezTo>
                  <a:pt x="1973041" y="368065"/>
                  <a:pt x="1966800" y="355948"/>
                  <a:pt x="1956303" y="353085"/>
                </a:cubicBezTo>
                <a:cubicBezTo>
                  <a:pt x="1932830" y="346683"/>
                  <a:pt x="1908018" y="347050"/>
                  <a:pt x="1883875" y="344032"/>
                </a:cubicBezTo>
                <a:cubicBezTo>
                  <a:pt x="1871804" y="334978"/>
                  <a:pt x="1861450" y="322999"/>
                  <a:pt x="1847661" y="316871"/>
                </a:cubicBezTo>
                <a:cubicBezTo>
                  <a:pt x="1778388" y="286083"/>
                  <a:pt x="1823554" y="335001"/>
                  <a:pt x="1748073" y="289711"/>
                </a:cubicBezTo>
                <a:cubicBezTo>
                  <a:pt x="1732984" y="280657"/>
                  <a:pt x="1718886" y="269697"/>
                  <a:pt x="1702806" y="262550"/>
                </a:cubicBezTo>
                <a:cubicBezTo>
                  <a:pt x="1691436" y="257496"/>
                  <a:pt x="1678556" y="256915"/>
                  <a:pt x="1666592" y="253497"/>
                </a:cubicBezTo>
                <a:cubicBezTo>
                  <a:pt x="1571129" y="226222"/>
                  <a:pt x="1756343" y="271447"/>
                  <a:pt x="1576057" y="235390"/>
                </a:cubicBezTo>
                <a:cubicBezTo>
                  <a:pt x="1551655" y="230510"/>
                  <a:pt x="1528323" y="220370"/>
                  <a:pt x="1503630" y="217283"/>
                </a:cubicBezTo>
                <a:lnTo>
                  <a:pt x="1358774" y="199176"/>
                </a:lnTo>
                <a:cubicBezTo>
                  <a:pt x="1228297" y="112190"/>
                  <a:pt x="1346325" y="183890"/>
                  <a:pt x="960422" y="172016"/>
                </a:cubicBezTo>
                <a:cubicBezTo>
                  <a:pt x="887965" y="169787"/>
                  <a:pt x="815566" y="165980"/>
                  <a:pt x="743138" y="162962"/>
                </a:cubicBezTo>
                <a:cubicBezTo>
                  <a:pt x="718996" y="159944"/>
                  <a:pt x="694501" y="159007"/>
                  <a:pt x="670711" y="153909"/>
                </a:cubicBezTo>
                <a:cubicBezTo>
                  <a:pt x="652048" y="149910"/>
                  <a:pt x="616390" y="135802"/>
                  <a:pt x="616390" y="135802"/>
                </a:cubicBezTo>
                <a:cubicBezTo>
                  <a:pt x="607337" y="129766"/>
                  <a:pt x="599418" y="121515"/>
                  <a:pt x="589230" y="117695"/>
                </a:cubicBezTo>
                <a:cubicBezTo>
                  <a:pt x="574822" y="112292"/>
                  <a:pt x="558891" y="112374"/>
                  <a:pt x="543962" y="108642"/>
                </a:cubicBezTo>
                <a:cubicBezTo>
                  <a:pt x="534704" y="106327"/>
                  <a:pt x="525771" y="102849"/>
                  <a:pt x="516802" y="99588"/>
                </a:cubicBezTo>
                <a:cubicBezTo>
                  <a:pt x="492570" y="90776"/>
                  <a:pt x="469388" y="78682"/>
                  <a:pt x="444374" y="72428"/>
                </a:cubicBezTo>
                <a:cubicBezTo>
                  <a:pt x="420770" y="66527"/>
                  <a:pt x="395860" y="67858"/>
                  <a:pt x="371946" y="63374"/>
                </a:cubicBezTo>
                <a:cubicBezTo>
                  <a:pt x="198840" y="30916"/>
                  <a:pt x="423164" y="54778"/>
                  <a:pt x="181824" y="36214"/>
                </a:cubicBezTo>
                <a:cubicBezTo>
                  <a:pt x="172770" y="30178"/>
                  <a:pt x="164606" y="22526"/>
                  <a:pt x="154663" y="18107"/>
                </a:cubicBezTo>
                <a:cubicBezTo>
                  <a:pt x="137222" y="10355"/>
                  <a:pt x="100342" y="0"/>
                  <a:pt x="100342" y="0"/>
                </a:cubicBezTo>
                <a:cubicBezTo>
                  <a:pt x="-55107" y="15544"/>
                  <a:pt x="12390" y="-18122"/>
                  <a:pt x="27915" y="36214"/>
                </a:cubicBezTo>
                <a:cubicBezTo>
                  <a:pt x="31231" y="47821"/>
                  <a:pt x="27914" y="43759"/>
                  <a:pt x="36968" y="54321"/>
                </a:cubicBezTo>
                <a:close/>
              </a:path>
            </a:pathLst>
          </a:custGeom>
          <a:noFill/>
          <a:ln w="57150" cap="flat" cmpd="sng" algn="ctr">
            <a:solidFill>
              <a:srgbClr val="FF0000"/>
            </a:solidFill>
            <a:prstDash val="sysDot"/>
            <a:round/>
            <a:headEnd type="none" w="sm" len="sm"/>
            <a:tailEnd type="none" w="lg" len="med"/>
          </a:ln>
          <a:effectLst/>
          <a:ex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</a:endParaRPr>
          </a:p>
        </p:txBody>
      </p:sp>
      <p:grpSp>
        <p:nvGrpSpPr>
          <p:cNvPr id="63" name="Group 81"/>
          <p:cNvGrpSpPr>
            <a:grpSpLocks/>
          </p:cNvGrpSpPr>
          <p:nvPr/>
        </p:nvGrpSpPr>
        <p:grpSpPr bwMode="auto">
          <a:xfrm>
            <a:off x="447982" y="4932361"/>
            <a:ext cx="5780088" cy="1117600"/>
            <a:chOff x="-2284" y="2387"/>
            <a:chExt cx="3641" cy="704"/>
          </a:xfrm>
        </p:grpSpPr>
        <p:sp>
          <p:nvSpPr>
            <p:cNvPr id="64" name="Oval 73"/>
            <p:cNvSpPr>
              <a:spLocks noChangeArrowheads="1"/>
            </p:cNvSpPr>
            <p:nvPr/>
          </p:nvSpPr>
          <p:spPr bwMode="auto">
            <a:xfrm>
              <a:off x="1152" y="2387"/>
              <a:ext cx="192" cy="192"/>
            </a:xfrm>
            <a:prstGeom prst="ellipse">
              <a:avLst/>
            </a:prstGeom>
            <a:solidFill>
              <a:srgbClr val="FF0000"/>
            </a:solidFill>
            <a:ln w="12700">
              <a:solidFill>
                <a:srgbClr val="FF0000"/>
              </a:solidFill>
              <a:round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fr-FR"/>
            </a:p>
          </p:txBody>
        </p:sp>
        <p:sp>
          <p:nvSpPr>
            <p:cNvPr id="65" name="Rectangle 80"/>
            <p:cNvSpPr>
              <a:spLocks noChangeArrowheads="1"/>
            </p:cNvSpPr>
            <p:nvPr/>
          </p:nvSpPr>
          <p:spPr bwMode="auto">
            <a:xfrm>
              <a:off x="253" y="2611"/>
              <a:ext cx="1104" cy="48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 marL="342900" indent="-3429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lnSpc>
                  <a:spcPct val="90000"/>
                </a:lnSpc>
                <a:spcBef>
                  <a:spcPct val="20000"/>
                </a:spcBef>
                <a:buClr>
                  <a:srgbClr val="FFFF00"/>
                </a:buClr>
                <a:buSzPct val="75000"/>
                <a:buFont typeface="Wingdings" panose="05000000000000000000" pitchFamily="2" charset="2"/>
                <a:buNone/>
                <a:defRPr/>
              </a:pPr>
              <a:r>
                <a:rPr lang="fr-FR" altLang="fr-FR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panose="020B0604020202020204" pitchFamily="34" charset="0"/>
                </a:rPr>
                <a:t>Arête</a:t>
              </a:r>
            </a:p>
          </p:txBody>
        </p:sp>
        <p:sp>
          <p:nvSpPr>
            <p:cNvPr id="67" name="Rectangle 80"/>
            <p:cNvSpPr>
              <a:spLocks noChangeArrowheads="1"/>
            </p:cNvSpPr>
            <p:nvPr/>
          </p:nvSpPr>
          <p:spPr bwMode="auto">
            <a:xfrm>
              <a:off x="-2284" y="2592"/>
              <a:ext cx="1509" cy="48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 marL="342900" indent="-3429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lnSpc>
                  <a:spcPct val="90000"/>
                </a:lnSpc>
                <a:spcBef>
                  <a:spcPct val="20000"/>
                </a:spcBef>
                <a:buClr>
                  <a:srgbClr val="FFFF00"/>
                </a:buClr>
                <a:buSzPct val="75000"/>
                <a:buFont typeface="Wingdings" panose="05000000000000000000" pitchFamily="2" charset="2"/>
                <a:buNone/>
                <a:defRPr/>
              </a:pPr>
              <a:r>
                <a:rPr lang="fr-FR" altLang="fr-FR" dirty="0" smtClean="0"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panose="020B0604020202020204" pitchFamily="34" charset="0"/>
                </a:rPr>
                <a:t>Ordre du graphe = 7</a:t>
              </a:r>
            </a:p>
          </p:txBody>
        </p:sp>
      </p:grpSp>
      <p:sp>
        <p:nvSpPr>
          <p:cNvPr id="66" name="Forme libre 65"/>
          <p:cNvSpPr/>
          <p:nvPr/>
        </p:nvSpPr>
        <p:spPr bwMode="auto">
          <a:xfrm>
            <a:off x="5076056" y="5020437"/>
            <a:ext cx="506711" cy="325170"/>
          </a:xfrm>
          <a:custGeom>
            <a:avLst/>
            <a:gdLst>
              <a:gd name="connsiteX0" fmla="*/ 0 w 443660"/>
              <a:gd name="connsiteY0" fmla="*/ 307818 h 307818"/>
              <a:gd name="connsiteX1" fmla="*/ 54321 w 443660"/>
              <a:gd name="connsiteY1" fmla="*/ 280658 h 307818"/>
              <a:gd name="connsiteX2" fmla="*/ 90535 w 443660"/>
              <a:gd name="connsiteY2" fmla="*/ 244444 h 307818"/>
              <a:gd name="connsiteX3" fmla="*/ 117695 w 443660"/>
              <a:gd name="connsiteY3" fmla="*/ 226337 h 307818"/>
              <a:gd name="connsiteX4" fmla="*/ 181069 w 443660"/>
              <a:gd name="connsiteY4" fmla="*/ 144856 h 307818"/>
              <a:gd name="connsiteX5" fmla="*/ 217283 w 443660"/>
              <a:gd name="connsiteY5" fmla="*/ 108642 h 307818"/>
              <a:gd name="connsiteX6" fmla="*/ 271604 w 443660"/>
              <a:gd name="connsiteY6" fmla="*/ 63375 h 307818"/>
              <a:gd name="connsiteX7" fmla="*/ 298764 w 443660"/>
              <a:gd name="connsiteY7" fmla="*/ 54321 h 307818"/>
              <a:gd name="connsiteX8" fmla="*/ 334978 w 443660"/>
              <a:gd name="connsiteY8" fmla="*/ 36214 h 307818"/>
              <a:gd name="connsiteX9" fmla="*/ 407406 w 443660"/>
              <a:gd name="connsiteY9" fmla="*/ 27161 h 307818"/>
              <a:gd name="connsiteX10" fmla="*/ 443620 w 443660"/>
              <a:gd name="connsiteY10" fmla="*/ 0 h 3078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443660" h="307818">
                <a:moveTo>
                  <a:pt x="0" y="307818"/>
                </a:moveTo>
                <a:cubicBezTo>
                  <a:pt x="18107" y="298765"/>
                  <a:pt x="37736" y="292267"/>
                  <a:pt x="54321" y="280658"/>
                </a:cubicBezTo>
                <a:cubicBezTo>
                  <a:pt x="68307" y="270868"/>
                  <a:pt x="77573" y="255554"/>
                  <a:pt x="90535" y="244444"/>
                </a:cubicBezTo>
                <a:cubicBezTo>
                  <a:pt x="98796" y="237363"/>
                  <a:pt x="108642" y="232373"/>
                  <a:pt x="117695" y="226337"/>
                </a:cubicBezTo>
                <a:cubicBezTo>
                  <a:pt x="161011" y="161363"/>
                  <a:pt x="138521" y="187404"/>
                  <a:pt x="181069" y="144856"/>
                </a:cubicBezTo>
                <a:cubicBezTo>
                  <a:pt x="198315" y="93123"/>
                  <a:pt x="175896" y="136234"/>
                  <a:pt x="217283" y="108642"/>
                </a:cubicBezTo>
                <a:cubicBezTo>
                  <a:pt x="277354" y="68594"/>
                  <a:pt x="212359" y="92998"/>
                  <a:pt x="271604" y="63375"/>
                </a:cubicBezTo>
                <a:cubicBezTo>
                  <a:pt x="280140" y="59107"/>
                  <a:pt x="289993" y="58080"/>
                  <a:pt x="298764" y="54321"/>
                </a:cubicBezTo>
                <a:cubicBezTo>
                  <a:pt x="311169" y="49004"/>
                  <a:pt x="321885" y="39487"/>
                  <a:pt x="334978" y="36214"/>
                </a:cubicBezTo>
                <a:cubicBezTo>
                  <a:pt x="358582" y="30313"/>
                  <a:pt x="383263" y="30179"/>
                  <a:pt x="407406" y="27161"/>
                </a:cubicBezTo>
                <a:cubicBezTo>
                  <a:pt x="446319" y="7704"/>
                  <a:pt x="443620" y="22550"/>
                  <a:pt x="443620" y="0"/>
                </a:cubicBezTo>
              </a:path>
            </a:pathLst>
          </a:custGeom>
          <a:noFill/>
          <a:ln w="57150" cap="flat" cmpd="sng" algn="ctr">
            <a:solidFill>
              <a:srgbClr val="FFFF00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0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40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40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40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40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40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40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40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40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40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40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4024" grpId="0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4001" name="Group 33"/>
          <p:cNvGrpSpPr>
            <a:grpSpLocks/>
          </p:cNvGrpSpPr>
          <p:nvPr/>
        </p:nvGrpSpPr>
        <p:grpSpPr bwMode="auto">
          <a:xfrm>
            <a:off x="1143000" y="2286000"/>
            <a:ext cx="6629400" cy="3733800"/>
            <a:chOff x="720" y="1440"/>
            <a:chExt cx="4176" cy="2352"/>
          </a:xfrm>
        </p:grpSpPr>
        <p:sp>
          <p:nvSpPr>
            <p:cNvPr id="7245" name="Line 7"/>
            <p:cNvSpPr>
              <a:spLocks noChangeShapeType="1"/>
            </p:cNvSpPr>
            <p:nvPr/>
          </p:nvSpPr>
          <p:spPr bwMode="auto">
            <a:xfrm flipV="1">
              <a:off x="1200" y="2208"/>
              <a:ext cx="1200" cy="336"/>
            </a:xfrm>
            <a:prstGeom prst="line">
              <a:avLst/>
            </a:prstGeom>
            <a:noFill/>
            <a:ln w="28575">
              <a:solidFill>
                <a:srgbClr val="FFFF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fr-FR"/>
            </a:p>
          </p:txBody>
        </p:sp>
        <p:sp>
          <p:nvSpPr>
            <p:cNvPr id="7246" name="Line 8"/>
            <p:cNvSpPr>
              <a:spLocks noChangeShapeType="1"/>
            </p:cNvSpPr>
            <p:nvPr/>
          </p:nvSpPr>
          <p:spPr bwMode="auto">
            <a:xfrm>
              <a:off x="2400" y="2208"/>
              <a:ext cx="864" cy="624"/>
            </a:xfrm>
            <a:prstGeom prst="line">
              <a:avLst/>
            </a:prstGeom>
            <a:noFill/>
            <a:ln w="28575">
              <a:solidFill>
                <a:srgbClr val="FFFF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fr-FR"/>
            </a:p>
          </p:txBody>
        </p:sp>
        <p:sp>
          <p:nvSpPr>
            <p:cNvPr id="7247" name="Line 9"/>
            <p:cNvSpPr>
              <a:spLocks noChangeShapeType="1"/>
            </p:cNvSpPr>
            <p:nvPr/>
          </p:nvSpPr>
          <p:spPr bwMode="auto">
            <a:xfrm flipH="1">
              <a:off x="2400" y="2880"/>
              <a:ext cx="864" cy="768"/>
            </a:xfrm>
            <a:prstGeom prst="line">
              <a:avLst/>
            </a:prstGeom>
            <a:noFill/>
            <a:ln w="28575">
              <a:solidFill>
                <a:srgbClr val="FFFF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fr-FR"/>
            </a:p>
          </p:txBody>
        </p:sp>
        <p:sp>
          <p:nvSpPr>
            <p:cNvPr id="7248" name="Line 10"/>
            <p:cNvSpPr>
              <a:spLocks noChangeShapeType="1"/>
            </p:cNvSpPr>
            <p:nvPr/>
          </p:nvSpPr>
          <p:spPr bwMode="auto">
            <a:xfrm flipH="1" flipV="1">
              <a:off x="1200" y="2544"/>
              <a:ext cx="1200" cy="1104"/>
            </a:xfrm>
            <a:prstGeom prst="line">
              <a:avLst/>
            </a:prstGeom>
            <a:noFill/>
            <a:ln w="28575">
              <a:solidFill>
                <a:srgbClr val="FFFF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fr-FR"/>
            </a:p>
          </p:txBody>
        </p:sp>
        <p:sp>
          <p:nvSpPr>
            <p:cNvPr id="7249" name="Line 11"/>
            <p:cNvSpPr>
              <a:spLocks noChangeShapeType="1"/>
            </p:cNvSpPr>
            <p:nvPr/>
          </p:nvSpPr>
          <p:spPr bwMode="auto">
            <a:xfrm>
              <a:off x="1200" y="2544"/>
              <a:ext cx="2064" cy="336"/>
            </a:xfrm>
            <a:prstGeom prst="line">
              <a:avLst/>
            </a:prstGeom>
            <a:noFill/>
            <a:ln w="28575">
              <a:solidFill>
                <a:srgbClr val="FFFF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fr-FR"/>
            </a:p>
          </p:txBody>
        </p:sp>
        <p:sp>
          <p:nvSpPr>
            <p:cNvPr id="7250" name="Line 12"/>
            <p:cNvSpPr>
              <a:spLocks noChangeShapeType="1"/>
            </p:cNvSpPr>
            <p:nvPr/>
          </p:nvSpPr>
          <p:spPr bwMode="auto">
            <a:xfrm flipV="1">
              <a:off x="3264" y="2256"/>
              <a:ext cx="960" cy="624"/>
            </a:xfrm>
            <a:prstGeom prst="line">
              <a:avLst/>
            </a:prstGeom>
            <a:noFill/>
            <a:ln w="28575">
              <a:solidFill>
                <a:srgbClr val="FFFF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fr-FR"/>
            </a:p>
          </p:txBody>
        </p:sp>
        <p:sp>
          <p:nvSpPr>
            <p:cNvPr id="7251" name="Line 13"/>
            <p:cNvSpPr>
              <a:spLocks noChangeShapeType="1"/>
            </p:cNvSpPr>
            <p:nvPr/>
          </p:nvSpPr>
          <p:spPr bwMode="auto">
            <a:xfrm>
              <a:off x="4224" y="2256"/>
              <a:ext cx="672" cy="864"/>
            </a:xfrm>
            <a:prstGeom prst="line">
              <a:avLst/>
            </a:prstGeom>
            <a:noFill/>
            <a:ln w="28575">
              <a:solidFill>
                <a:srgbClr val="FFFF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fr-FR"/>
            </a:p>
          </p:txBody>
        </p:sp>
        <p:sp>
          <p:nvSpPr>
            <p:cNvPr id="7252" name="Line 14"/>
            <p:cNvSpPr>
              <a:spLocks noChangeShapeType="1"/>
            </p:cNvSpPr>
            <p:nvPr/>
          </p:nvSpPr>
          <p:spPr bwMode="auto">
            <a:xfrm flipH="1">
              <a:off x="3984" y="3120"/>
              <a:ext cx="912" cy="672"/>
            </a:xfrm>
            <a:prstGeom prst="line">
              <a:avLst/>
            </a:prstGeom>
            <a:noFill/>
            <a:ln w="28575">
              <a:solidFill>
                <a:srgbClr val="FFFF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fr-FR"/>
            </a:p>
          </p:txBody>
        </p:sp>
        <p:sp>
          <p:nvSpPr>
            <p:cNvPr id="7253" name="Line 15"/>
            <p:cNvSpPr>
              <a:spLocks noChangeShapeType="1"/>
            </p:cNvSpPr>
            <p:nvPr/>
          </p:nvSpPr>
          <p:spPr bwMode="auto">
            <a:xfrm flipH="1" flipV="1">
              <a:off x="3264" y="2880"/>
              <a:ext cx="720" cy="912"/>
            </a:xfrm>
            <a:prstGeom prst="line">
              <a:avLst/>
            </a:prstGeom>
            <a:noFill/>
            <a:ln w="28575">
              <a:solidFill>
                <a:srgbClr val="FFFF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fr-FR"/>
            </a:p>
          </p:txBody>
        </p:sp>
        <p:sp>
          <p:nvSpPr>
            <p:cNvPr id="7254" name="Line 16"/>
            <p:cNvSpPr>
              <a:spLocks noChangeShapeType="1"/>
            </p:cNvSpPr>
            <p:nvPr/>
          </p:nvSpPr>
          <p:spPr bwMode="auto">
            <a:xfrm>
              <a:off x="2400" y="2208"/>
              <a:ext cx="1824" cy="48"/>
            </a:xfrm>
            <a:prstGeom prst="line">
              <a:avLst/>
            </a:prstGeom>
            <a:noFill/>
            <a:ln w="28575">
              <a:solidFill>
                <a:srgbClr val="FFFF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fr-FR"/>
            </a:p>
          </p:txBody>
        </p:sp>
        <p:sp>
          <p:nvSpPr>
            <p:cNvPr id="84000" name="Rectangle 32"/>
            <p:cNvSpPr>
              <a:spLocks noChangeArrowheads="1"/>
            </p:cNvSpPr>
            <p:nvPr/>
          </p:nvSpPr>
          <p:spPr bwMode="auto">
            <a:xfrm>
              <a:off x="720" y="1440"/>
              <a:ext cx="3775" cy="35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 marL="342900" indent="-3429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lnSpc>
                  <a:spcPct val="90000"/>
                </a:lnSpc>
                <a:spcBef>
                  <a:spcPct val="20000"/>
                </a:spcBef>
                <a:buClr>
                  <a:srgbClr val="FFFF00"/>
                </a:buClr>
                <a:buSzPct val="75000"/>
                <a:buFont typeface="Wingdings" panose="05000000000000000000" pitchFamily="2" charset="2"/>
                <a:buChar char="l"/>
                <a:defRPr/>
              </a:pPr>
              <a:r>
                <a:rPr lang="fr-FR" altLang="fr-FR" sz="3200" smtClean="0"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panose="020B0604020202020204" pitchFamily="34" charset="0"/>
                </a:rPr>
                <a:t>Un ensemble d’arêtes</a:t>
              </a:r>
            </a:p>
          </p:txBody>
        </p:sp>
      </p:grpSp>
      <p:sp>
        <p:nvSpPr>
          <p:cNvPr id="83971" name="Rectangle 3"/>
          <p:cNvSpPr>
            <a:spLocks noGrp="1" noChangeArrowheads="1"/>
          </p:cNvSpPr>
          <p:nvPr>
            <p:ph idx="1"/>
          </p:nvPr>
        </p:nvSpPr>
        <p:spPr>
          <a:xfrm>
            <a:off x="1143000" y="1676400"/>
            <a:ext cx="5992813" cy="568325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fr-FR" altLang="fr-FR" smtClean="0"/>
              <a:t>Un ensemble de sommets</a:t>
            </a:r>
          </a:p>
        </p:txBody>
      </p:sp>
      <p:sp>
        <p:nvSpPr>
          <p:cNvPr id="7171" name="Rectangle 2"/>
          <p:cNvSpPr>
            <a:spLocks noGrp="1" noChangeArrowheads="1"/>
          </p:cNvSpPr>
          <p:nvPr>
            <p:ph type="title"/>
          </p:nvPr>
        </p:nvSpPr>
        <p:spPr>
          <a:xfrm>
            <a:off x="1066800" y="228600"/>
            <a:ext cx="7772400" cy="685800"/>
          </a:xfrm>
        </p:spPr>
        <p:txBody>
          <a:bodyPr/>
          <a:lstStyle/>
          <a:p>
            <a:pPr eaLnBrk="1" hangingPunct="1"/>
            <a:r>
              <a:rPr lang="fr-FR" altLang="fr-FR" b="1" smtClean="0"/>
              <a:t>Notions élémentaires…</a:t>
            </a:r>
          </a:p>
        </p:txBody>
      </p:sp>
      <p:sp>
        <p:nvSpPr>
          <p:cNvPr id="7173" name="Oval 17"/>
          <p:cNvSpPr>
            <a:spLocks noChangeArrowheads="1"/>
          </p:cNvSpPr>
          <p:nvPr/>
        </p:nvSpPr>
        <p:spPr bwMode="auto">
          <a:xfrm>
            <a:off x="1828800" y="3886200"/>
            <a:ext cx="304800" cy="304800"/>
          </a:xfrm>
          <a:prstGeom prst="ellipse">
            <a:avLst/>
          </a:prstGeom>
          <a:solidFill>
            <a:schemeClr val="tx2"/>
          </a:solidFill>
          <a:ln w="12700">
            <a:solidFill>
              <a:schemeClr val="tx2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fr-FR"/>
          </a:p>
        </p:txBody>
      </p:sp>
      <p:sp>
        <p:nvSpPr>
          <p:cNvPr id="7174" name="Oval 18"/>
          <p:cNvSpPr>
            <a:spLocks noChangeArrowheads="1"/>
          </p:cNvSpPr>
          <p:nvPr/>
        </p:nvSpPr>
        <p:spPr bwMode="auto">
          <a:xfrm>
            <a:off x="3657600" y="3352800"/>
            <a:ext cx="304800" cy="304800"/>
          </a:xfrm>
          <a:prstGeom prst="ellipse">
            <a:avLst/>
          </a:prstGeom>
          <a:solidFill>
            <a:schemeClr val="tx2"/>
          </a:solidFill>
          <a:ln w="12700">
            <a:solidFill>
              <a:schemeClr val="tx2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fr-FR"/>
          </a:p>
        </p:txBody>
      </p:sp>
      <p:sp>
        <p:nvSpPr>
          <p:cNvPr id="7175" name="Oval 19"/>
          <p:cNvSpPr>
            <a:spLocks noChangeArrowheads="1"/>
          </p:cNvSpPr>
          <p:nvPr/>
        </p:nvSpPr>
        <p:spPr bwMode="auto">
          <a:xfrm>
            <a:off x="3657600" y="5638800"/>
            <a:ext cx="304800" cy="304800"/>
          </a:xfrm>
          <a:prstGeom prst="ellipse">
            <a:avLst/>
          </a:prstGeom>
          <a:solidFill>
            <a:schemeClr val="tx2"/>
          </a:solidFill>
          <a:ln w="12700">
            <a:solidFill>
              <a:schemeClr val="tx2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fr-FR"/>
          </a:p>
        </p:txBody>
      </p:sp>
      <p:sp>
        <p:nvSpPr>
          <p:cNvPr id="7176" name="Oval 20"/>
          <p:cNvSpPr>
            <a:spLocks noChangeArrowheads="1"/>
          </p:cNvSpPr>
          <p:nvPr/>
        </p:nvSpPr>
        <p:spPr bwMode="auto">
          <a:xfrm>
            <a:off x="5029200" y="4419600"/>
            <a:ext cx="304800" cy="304800"/>
          </a:xfrm>
          <a:prstGeom prst="ellipse">
            <a:avLst/>
          </a:prstGeom>
          <a:solidFill>
            <a:schemeClr val="tx2"/>
          </a:solidFill>
          <a:ln w="12700">
            <a:solidFill>
              <a:schemeClr val="tx2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fr-FR"/>
          </a:p>
        </p:txBody>
      </p:sp>
      <p:sp>
        <p:nvSpPr>
          <p:cNvPr id="7177" name="Oval 21"/>
          <p:cNvSpPr>
            <a:spLocks noChangeArrowheads="1"/>
          </p:cNvSpPr>
          <p:nvPr/>
        </p:nvSpPr>
        <p:spPr bwMode="auto">
          <a:xfrm>
            <a:off x="6172200" y="5867400"/>
            <a:ext cx="304800" cy="304800"/>
          </a:xfrm>
          <a:prstGeom prst="ellipse">
            <a:avLst/>
          </a:prstGeom>
          <a:solidFill>
            <a:schemeClr val="tx2"/>
          </a:solidFill>
          <a:ln w="12700">
            <a:solidFill>
              <a:schemeClr val="tx2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fr-FR"/>
          </a:p>
        </p:txBody>
      </p:sp>
      <p:sp>
        <p:nvSpPr>
          <p:cNvPr id="7178" name="Oval 22"/>
          <p:cNvSpPr>
            <a:spLocks noChangeArrowheads="1"/>
          </p:cNvSpPr>
          <p:nvPr/>
        </p:nvSpPr>
        <p:spPr bwMode="auto">
          <a:xfrm>
            <a:off x="7543800" y="4800600"/>
            <a:ext cx="304800" cy="304800"/>
          </a:xfrm>
          <a:prstGeom prst="ellipse">
            <a:avLst/>
          </a:prstGeom>
          <a:solidFill>
            <a:schemeClr val="tx2"/>
          </a:solidFill>
          <a:ln w="12700">
            <a:solidFill>
              <a:schemeClr val="tx2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fr-FR"/>
          </a:p>
        </p:txBody>
      </p:sp>
      <p:sp>
        <p:nvSpPr>
          <p:cNvPr id="7179" name="Oval 23"/>
          <p:cNvSpPr>
            <a:spLocks noChangeArrowheads="1"/>
          </p:cNvSpPr>
          <p:nvPr/>
        </p:nvSpPr>
        <p:spPr bwMode="auto">
          <a:xfrm>
            <a:off x="6553200" y="3429000"/>
            <a:ext cx="304800" cy="304800"/>
          </a:xfrm>
          <a:prstGeom prst="ellipse">
            <a:avLst/>
          </a:prstGeom>
          <a:solidFill>
            <a:schemeClr val="tx2"/>
          </a:solidFill>
          <a:ln w="12700">
            <a:solidFill>
              <a:schemeClr val="tx2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fr-FR"/>
          </a:p>
        </p:txBody>
      </p:sp>
      <p:sp>
        <p:nvSpPr>
          <p:cNvPr id="7180" name="Text Box 24"/>
          <p:cNvSpPr txBox="1">
            <a:spLocks noChangeArrowheads="1"/>
          </p:cNvSpPr>
          <p:nvPr/>
        </p:nvSpPr>
        <p:spPr bwMode="auto">
          <a:xfrm>
            <a:off x="1431925" y="3697288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fr-FR" altLang="fr-FR" b="1">
                <a:latin typeface="Arial" panose="020B0604020202020204" pitchFamily="34" charset="0"/>
              </a:rPr>
              <a:t>A</a:t>
            </a:r>
          </a:p>
        </p:txBody>
      </p:sp>
      <p:sp>
        <p:nvSpPr>
          <p:cNvPr id="7181" name="Text Box 25"/>
          <p:cNvSpPr txBox="1">
            <a:spLocks noChangeArrowheads="1"/>
          </p:cNvSpPr>
          <p:nvPr/>
        </p:nvSpPr>
        <p:spPr bwMode="auto">
          <a:xfrm>
            <a:off x="5486400" y="4419600"/>
            <a:ext cx="3698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fr-FR" altLang="fr-FR" b="1">
                <a:latin typeface="Arial" panose="020B0604020202020204" pitchFamily="34" charset="0"/>
              </a:rPr>
              <a:t>F</a:t>
            </a:r>
          </a:p>
        </p:txBody>
      </p:sp>
      <p:sp>
        <p:nvSpPr>
          <p:cNvPr id="7182" name="Text Box 26"/>
          <p:cNvSpPr txBox="1">
            <a:spLocks noChangeArrowheads="1"/>
          </p:cNvSpPr>
          <p:nvPr/>
        </p:nvSpPr>
        <p:spPr bwMode="auto">
          <a:xfrm>
            <a:off x="6781800" y="5791200"/>
            <a:ext cx="3873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fr-FR" altLang="fr-FR" b="1">
                <a:latin typeface="Arial" panose="020B0604020202020204" pitchFamily="34" charset="0"/>
              </a:rPr>
              <a:t>E</a:t>
            </a:r>
          </a:p>
        </p:txBody>
      </p:sp>
      <p:sp>
        <p:nvSpPr>
          <p:cNvPr id="7183" name="Text Box 27"/>
          <p:cNvSpPr txBox="1">
            <a:spLocks noChangeArrowheads="1"/>
          </p:cNvSpPr>
          <p:nvPr/>
        </p:nvSpPr>
        <p:spPr bwMode="auto">
          <a:xfrm>
            <a:off x="7924800" y="4419600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fr-FR" altLang="fr-FR" b="1">
                <a:latin typeface="Arial" panose="020B0604020202020204" pitchFamily="34" charset="0"/>
              </a:rPr>
              <a:t>D</a:t>
            </a:r>
          </a:p>
        </p:txBody>
      </p:sp>
      <p:sp>
        <p:nvSpPr>
          <p:cNvPr id="7184" name="Text Box 28"/>
          <p:cNvSpPr txBox="1">
            <a:spLocks noChangeArrowheads="1"/>
          </p:cNvSpPr>
          <p:nvPr/>
        </p:nvSpPr>
        <p:spPr bwMode="auto">
          <a:xfrm>
            <a:off x="6934200" y="3124200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fr-FR" altLang="fr-FR" b="1">
                <a:latin typeface="Arial" panose="020B0604020202020204" pitchFamily="34" charset="0"/>
              </a:rPr>
              <a:t>C</a:t>
            </a:r>
          </a:p>
        </p:txBody>
      </p:sp>
      <p:sp>
        <p:nvSpPr>
          <p:cNvPr id="7185" name="Text Box 29"/>
          <p:cNvSpPr txBox="1">
            <a:spLocks noChangeArrowheads="1"/>
          </p:cNvSpPr>
          <p:nvPr/>
        </p:nvSpPr>
        <p:spPr bwMode="auto">
          <a:xfrm>
            <a:off x="3962400" y="2971800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fr-FR" altLang="fr-FR" b="1">
                <a:latin typeface="Arial" panose="020B0604020202020204" pitchFamily="34" charset="0"/>
              </a:rPr>
              <a:t>B</a:t>
            </a:r>
          </a:p>
        </p:txBody>
      </p:sp>
      <p:sp>
        <p:nvSpPr>
          <p:cNvPr id="7186" name="Text Box 30"/>
          <p:cNvSpPr txBox="1">
            <a:spLocks noChangeArrowheads="1"/>
          </p:cNvSpPr>
          <p:nvPr/>
        </p:nvSpPr>
        <p:spPr bwMode="auto">
          <a:xfrm>
            <a:off x="3124200" y="5715000"/>
            <a:ext cx="4206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fr-FR" altLang="fr-FR" b="1">
                <a:latin typeface="Arial" panose="020B0604020202020204" pitchFamily="34" charset="0"/>
              </a:rPr>
              <a:t>G</a:t>
            </a:r>
          </a:p>
        </p:txBody>
      </p:sp>
      <p:grpSp>
        <p:nvGrpSpPr>
          <p:cNvPr id="7239" name="Group 40"/>
          <p:cNvGrpSpPr>
            <a:grpSpLocks/>
          </p:cNvGrpSpPr>
          <p:nvPr/>
        </p:nvGrpSpPr>
        <p:grpSpPr bwMode="auto">
          <a:xfrm>
            <a:off x="1981200" y="3505200"/>
            <a:ext cx="5791200" cy="1447800"/>
            <a:chOff x="1248" y="2208"/>
            <a:chExt cx="3648" cy="912"/>
          </a:xfrm>
        </p:grpSpPr>
        <p:sp>
          <p:nvSpPr>
            <p:cNvPr id="7241" name="Line 36"/>
            <p:cNvSpPr>
              <a:spLocks noChangeShapeType="1"/>
            </p:cNvSpPr>
            <p:nvPr/>
          </p:nvSpPr>
          <p:spPr bwMode="auto">
            <a:xfrm flipV="1">
              <a:off x="1248" y="2208"/>
              <a:ext cx="1152" cy="336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 type="none" w="sm" len="sm"/>
              <a:tailEnd type="none" w="lg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fr-FR"/>
            </a:p>
          </p:txBody>
        </p:sp>
        <p:sp>
          <p:nvSpPr>
            <p:cNvPr id="7242" name="Line 37"/>
            <p:cNvSpPr>
              <a:spLocks noChangeShapeType="1"/>
            </p:cNvSpPr>
            <p:nvPr/>
          </p:nvSpPr>
          <p:spPr bwMode="auto">
            <a:xfrm>
              <a:off x="2400" y="2208"/>
              <a:ext cx="912" cy="672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 type="none" w="sm" len="sm"/>
              <a:tailEnd type="none" w="lg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fr-FR"/>
            </a:p>
          </p:txBody>
        </p:sp>
        <p:sp>
          <p:nvSpPr>
            <p:cNvPr id="7243" name="Line 38"/>
            <p:cNvSpPr>
              <a:spLocks noChangeShapeType="1"/>
            </p:cNvSpPr>
            <p:nvPr/>
          </p:nvSpPr>
          <p:spPr bwMode="auto">
            <a:xfrm flipV="1">
              <a:off x="3312" y="2256"/>
              <a:ext cx="912" cy="624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 type="none" w="sm" len="sm"/>
              <a:tailEnd type="none" w="lg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fr-FR"/>
            </a:p>
          </p:txBody>
        </p:sp>
        <p:sp>
          <p:nvSpPr>
            <p:cNvPr id="7244" name="Line 39"/>
            <p:cNvSpPr>
              <a:spLocks noChangeShapeType="1"/>
            </p:cNvSpPr>
            <p:nvPr/>
          </p:nvSpPr>
          <p:spPr bwMode="auto">
            <a:xfrm>
              <a:off x="4224" y="2256"/>
              <a:ext cx="672" cy="864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 type="none" w="sm" len="sm"/>
              <a:tailEnd type="none" w="lg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fr-FR"/>
            </a:p>
          </p:txBody>
        </p:sp>
      </p:grpSp>
      <p:grpSp>
        <p:nvGrpSpPr>
          <p:cNvPr id="7234" name="Group 44"/>
          <p:cNvGrpSpPr>
            <a:grpSpLocks/>
          </p:cNvGrpSpPr>
          <p:nvPr/>
        </p:nvGrpSpPr>
        <p:grpSpPr bwMode="auto">
          <a:xfrm>
            <a:off x="1905000" y="4038600"/>
            <a:ext cx="3276600" cy="1752600"/>
            <a:chOff x="1200" y="2544"/>
            <a:chExt cx="2064" cy="1104"/>
          </a:xfrm>
        </p:grpSpPr>
        <p:sp>
          <p:nvSpPr>
            <p:cNvPr id="7236" name="Line 41"/>
            <p:cNvSpPr>
              <a:spLocks noChangeShapeType="1"/>
            </p:cNvSpPr>
            <p:nvPr/>
          </p:nvSpPr>
          <p:spPr bwMode="auto">
            <a:xfrm>
              <a:off x="1200" y="2544"/>
              <a:ext cx="2064" cy="335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 type="none" w="sm" len="sm"/>
              <a:tailEnd type="none" w="lg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fr-FR"/>
            </a:p>
          </p:txBody>
        </p:sp>
        <p:sp>
          <p:nvSpPr>
            <p:cNvPr id="7237" name="Line 42"/>
            <p:cNvSpPr>
              <a:spLocks noChangeShapeType="1"/>
            </p:cNvSpPr>
            <p:nvPr/>
          </p:nvSpPr>
          <p:spPr bwMode="auto">
            <a:xfrm flipH="1">
              <a:off x="2400" y="2880"/>
              <a:ext cx="864" cy="768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 type="none" w="sm" len="sm"/>
              <a:tailEnd type="none" w="lg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fr-FR"/>
            </a:p>
          </p:txBody>
        </p:sp>
        <p:sp>
          <p:nvSpPr>
            <p:cNvPr id="7238" name="Line 43"/>
            <p:cNvSpPr>
              <a:spLocks noChangeShapeType="1"/>
            </p:cNvSpPr>
            <p:nvPr/>
          </p:nvSpPr>
          <p:spPr bwMode="auto">
            <a:xfrm flipH="1" flipV="1">
              <a:off x="1200" y="2544"/>
              <a:ext cx="1200" cy="1104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 type="none" w="sm" len="sm"/>
              <a:tailEnd type="none" w="lg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fr-FR"/>
            </a:p>
          </p:txBody>
        </p:sp>
      </p:grpSp>
      <p:sp>
        <p:nvSpPr>
          <p:cNvPr id="84024" name="Rectangle 56"/>
          <p:cNvSpPr>
            <a:spLocks noChangeArrowheads="1"/>
          </p:cNvSpPr>
          <p:nvPr/>
        </p:nvSpPr>
        <p:spPr bwMode="auto">
          <a:xfrm>
            <a:off x="4419600" y="838199"/>
            <a:ext cx="4495800" cy="803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fr-FR" altLang="fr-FR" sz="3200" b="1" i="1" dirty="0">
                <a:solidFill>
                  <a:srgbClr val="FFFF00"/>
                </a:solidFill>
                <a:latin typeface="Comic Sans MS" panose="030F0702030302020204" pitchFamily="66" charset="0"/>
              </a:rPr>
              <a:t>Graphes non </a:t>
            </a:r>
            <a:r>
              <a:rPr lang="fr-FR" altLang="fr-FR" sz="3200" b="1" i="1" dirty="0" smtClean="0">
                <a:solidFill>
                  <a:srgbClr val="FFFF00"/>
                </a:solidFill>
                <a:latin typeface="Comic Sans MS" panose="030F0702030302020204" pitchFamily="66" charset="0"/>
              </a:rPr>
              <a:t>orientés</a:t>
            </a:r>
          </a:p>
          <a:p>
            <a:pPr algn="r" eaLnBrk="1" hangingPunct="1"/>
            <a:r>
              <a:rPr lang="fr-FR" altLang="fr-FR" sz="3200" b="1" i="1" dirty="0" smtClean="0">
                <a:solidFill>
                  <a:srgbClr val="FFFF00"/>
                </a:solidFill>
                <a:latin typeface="Comic Sans MS" panose="030F0702030302020204" pitchFamily="66" charset="0"/>
              </a:rPr>
              <a:t>Pondérés</a:t>
            </a:r>
            <a:endParaRPr lang="fr-FR" altLang="fr-FR" sz="3200" b="1" i="1" dirty="0">
              <a:solidFill>
                <a:srgbClr val="FFFF00"/>
              </a:solidFill>
              <a:latin typeface="Comic Sans MS" panose="030F0702030302020204" pitchFamily="66" charset="0"/>
            </a:endParaRPr>
          </a:p>
        </p:txBody>
      </p:sp>
      <p:grpSp>
        <p:nvGrpSpPr>
          <p:cNvPr id="84039" name="Group 71"/>
          <p:cNvGrpSpPr>
            <a:grpSpLocks/>
          </p:cNvGrpSpPr>
          <p:nvPr/>
        </p:nvGrpSpPr>
        <p:grpSpPr bwMode="auto">
          <a:xfrm>
            <a:off x="1096963" y="3048000"/>
            <a:ext cx="6496051" cy="2667000"/>
            <a:chOff x="691" y="1920"/>
            <a:chExt cx="4092" cy="1680"/>
          </a:xfrm>
        </p:grpSpPr>
        <p:grpSp>
          <p:nvGrpSpPr>
            <p:cNvPr id="7221" name="Group 68"/>
            <p:cNvGrpSpPr>
              <a:grpSpLocks/>
            </p:cNvGrpSpPr>
            <p:nvPr/>
          </p:nvGrpSpPr>
          <p:grpSpPr bwMode="auto">
            <a:xfrm>
              <a:off x="691" y="1920"/>
              <a:ext cx="4092" cy="1680"/>
              <a:chOff x="691" y="1920"/>
              <a:chExt cx="4092" cy="1680"/>
            </a:xfrm>
          </p:grpSpPr>
          <p:grpSp>
            <p:nvGrpSpPr>
              <p:cNvPr id="7223" name="Group 66"/>
              <p:cNvGrpSpPr>
                <a:grpSpLocks/>
              </p:cNvGrpSpPr>
              <p:nvPr/>
            </p:nvGrpSpPr>
            <p:grpSpPr bwMode="auto">
              <a:xfrm>
                <a:off x="1392" y="1920"/>
                <a:ext cx="3391" cy="1680"/>
                <a:chOff x="1392" y="1920"/>
                <a:chExt cx="3391" cy="1680"/>
              </a:xfrm>
            </p:grpSpPr>
            <p:sp>
              <p:nvSpPr>
                <p:cNvPr id="7225" name="Text Box 57"/>
                <p:cNvSpPr txBox="1">
                  <a:spLocks noChangeArrowheads="1"/>
                </p:cNvSpPr>
                <p:nvPr/>
              </p:nvSpPr>
              <p:spPr bwMode="auto">
                <a:xfrm>
                  <a:off x="3216" y="1920"/>
                  <a:ext cx="330" cy="288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chemeClr val="tx1"/>
                      </a:solidFill>
                      <a:miter lim="800000"/>
                      <a:headEnd type="none" w="sm" len="sm"/>
                      <a:tailEnd type="none" w="sm" len="sm"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eaLnBrk="1" hangingPunct="1"/>
                  <a:r>
                    <a:rPr lang="fr-FR" altLang="fr-FR" b="1">
                      <a:solidFill>
                        <a:srgbClr val="FFFF00"/>
                      </a:solidFill>
                      <a:latin typeface="Arial" panose="020B0604020202020204" pitchFamily="34" charset="0"/>
                    </a:rPr>
                    <a:t>18</a:t>
                  </a:r>
                </a:p>
              </p:txBody>
            </p:sp>
            <p:sp>
              <p:nvSpPr>
                <p:cNvPr id="7226" name="Text Box 58"/>
                <p:cNvSpPr txBox="1">
                  <a:spLocks noChangeArrowheads="1"/>
                </p:cNvSpPr>
                <p:nvPr/>
              </p:nvSpPr>
              <p:spPr bwMode="auto">
                <a:xfrm>
                  <a:off x="3312" y="3312"/>
                  <a:ext cx="330" cy="288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chemeClr val="tx1"/>
                      </a:solidFill>
                      <a:miter lim="800000"/>
                      <a:headEnd type="none" w="sm" len="sm"/>
                      <a:tailEnd type="none" w="sm" len="sm"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eaLnBrk="1" hangingPunct="1"/>
                  <a:r>
                    <a:rPr lang="fr-FR" altLang="fr-FR" b="1">
                      <a:solidFill>
                        <a:srgbClr val="FFFF00"/>
                      </a:solidFill>
                      <a:latin typeface="Arial" panose="020B0604020202020204" pitchFamily="34" charset="0"/>
                    </a:rPr>
                    <a:t>11</a:t>
                  </a:r>
                </a:p>
              </p:txBody>
            </p:sp>
            <p:sp>
              <p:nvSpPr>
                <p:cNvPr id="7227" name="Text Box 59"/>
                <p:cNvSpPr txBox="1">
                  <a:spLocks noChangeArrowheads="1"/>
                </p:cNvSpPr>
                <p:nvPr/>
              </p:nvSpPr>
              <p:spPr bwMode="auto">
                <a:xfrm>
                  <a:off x="4272" y="3168"/>
                  <a:ext cx="223" cy="288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chemeClr val="tx1"/>
                      </a:solidFill>
                      <a:miter lim="800000"/>
                      <a:headEnd type="none" w="sm" len="sm"/>
                      <a:tailEnd type="none" w="sm" len="sm"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eaLnBrk="1" hangingPunct="1"/>
                  <a:r>
                    <a:rPr lang="fr-FR" altLang="fr-FR" b="1">
                      <a:solidFill>
                        <a:srgbClr val="FFFF00"/>
                      </a:solidFill>
                      <a:latin typeface="Arial" panose="020B0604020202020204" pitchFamily="34" charset="0"/>
                    </a:rPr>
                    <a:t>5</a:t>
                  </a:r>
                </a:p>
              </p:txBody>
            </p:sp>
            <p:sp>
              <p:nvSpPr>
                <p:cNvPr id="7228" name="Text Box 60"/>
                <p:cNvSpPr txBox="1">
                  <a:spLocks noChangeArrowheads="1"/>
                </p:cNvSpPr>
                <p:nvPr/>
              </p:nvSpPr>
              <p:spPr bwMode="auto">
                <a:xfrm>
                  <a:off x="4560" y="2352"/>
                  <a:ext cx="223" cy="288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chemeClr val="tx1"/>
                      </a:solidFill>
                      <a:miter lim="800000"/>
                      <a:headEnd type="none" w="sm" len="sm"/>
                      <a:tailEnd type="none" w="sm" len="sm"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eaLnBrk="1" hangingPunct="1"/>
                  <a:r>
                    <a:rPr lang="fr-FR" altLang="fr-FR" b="1">
                      <a:solidFill>
                        <a:srgbClr val="FFFF00"/>
                      </a:solidFill>
                      <a:latin typeface="Arial" panose="020B0604020202020204" pitchFamily="34" charset="0"/>
                    </a:rPr>
                    <a:t>9</a:t>
                  </a:r>
                </a:p>
              </p:txBody>
            </p:sp>
            <p:sp>
              <p:nvSpPr>
                <p:cNvPr id="7229" name="Text Box 61"/>
                <p:cNvSpPr txBox="1">
                  <a:spLocks noChangeArrowheads="1"/>
                </p:cNvSpPr>
                <p:nvPr/>
              </p:nvSpPr>
              <p:spPr bwMode="auto">
                <a:xfrm>
                  <a:off x="2736" y="3264"/>
                  <a:ext cx="330" cy="288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chemeClr val="tx1"/>
                      </a:solidFill>
                      <a:miter lim="800000"/>
                      <a:headEnd type="none" w="sm" len="sm"/>
                      <a:tailEnd type="none" w="sm" len="sm"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eaLnBrk="1" hangingPunct="1"/>
                  <a:r>
                    <a:rPr lang="fr-FR" altLang="fr-FR" b="1">
                      <a:solidFill>
                        <a:srgbClr val="FFFF00"/>
                      </a:solidFill>
                      <a:latin typeface="Arial" panose="020B0604020202020204" pitchFamily="34" charset="0"/>
                    </a:rPr>
                    <a:t>19</a:t>
                  </a:r>
                </a:p>
              </p:txBody>
            </p:sp>
            <p:sp>
              <p:nvSpPr>
                <p:cNvPr id="7230" name="Text Box 62"/>
                <p:cNvSpPr txBox="1">
                  <a:spLocks noChangeArrowheads="1"/>
                </p:cNvSpPr>
                <p:nvPr/>
              </p:nvSpPr>
              <p:spPr bwMode="auto">
                <a:xfrm>
                  <a:off x="2160" y="2400"/>
                  <a:ext cx="223" cy="288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chemeClr val="tx1"/>
                      </a:solidFill>
                      <a:miter lim="800000"/>
                      <a:headEnd type="none" w="sm" len="sm"/>
                      <a:tailEnd type="none" w="sm" len="sm"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eaLnBrk="1" hangingPunct="1"/>
                  <a:r>
                    <a:rPr lang="fr-FR" altLang="fr-FR" b="1">
                      <a:solidFill>
                        <a:srgbClr val="FFFF00"/>
                      </a:solidFill>
                      <a:latin typeface="Arial" panose="020B0604020202020204" pitchFamily="34" charset="0"/>
                    </a:rPr>
                    <a:t>7</a:t>
                  </a:r>
                </a:p>
              </p:txBody>
            </p:sp>
            <p:sp>
              <p:nvSpPr>
                <p:cNvPr id="7231" name="Text Box 63"/>
                <p:cNvSpPr txBox="1">
                  <a:spLocks noChangeArrowheads="1"/>
                </p:cNvSpPr>
                <p:nvPr/>
              </p:nvSpPr>
              <p:spPr bwMode="auto">
                <a:xfrm>
                  <a:off x="2928" y="2352"/>
                  <a:ext cx="223" cy="288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chemeClr val="tx1"/>
                      </a:solidFill>
                      <a:miter lim="800000"/>
                      <a:headEnd type="none" w="sm" len="sm"/>
                      <a:tailEnd type="none" w="sm" len="sm"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eaLnBrk="1" hangingPunct="1"/>
                  <a:r>
                    <a:rPr lang="fr-FR" altLang="fr-FR" b="1">
                      <a:solidFill>
                        <a:srgbClr val="FFFF00"/>
                      </a:solidFill>
                      <a:latin typeface="Arial" panose="020B0604020202020204" pitchFamily="34" charset="0"/>
                    </a:rPr>
                    <a:t>2</a:t>
                  </a:r>
                </a:p>
              </p:txBody>
            </p:sp>
            <p:sp>
              <p:nvSpPr>
                <p:cNvPr id="7232" name="Text Box 64"/>
                <p:cNvSpPr txBox="1">
                  <a:spLocks noChangeArrowheads="1"/>
                </p:cNvSpPr>
                <p:nvPr/>
              </p:nvSpPr>
              <p:spPr bwMode="auto">
                <a:xfrm>
                  <a:off x="1392" y="2160"/>
                  <a:ext cx="223" cy="288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chemeClr val="tx1"/>
                      </a:solidFill>
                      <a:miter lim="800000"/>
                      <a:headEnd type="none" w="sm" len="sm"/>
                      <a:tailEnd type="none" w="sm" len="sm"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eaLnBrk="1" hangingPunct="1"/>
                  <a:r>
                    <a:rPr lang="fr-FR" altLang="fr-FR" b="1">
                      <a:solidFill>
                        <a:srgbClr val="FFFF00"/>
                      </a:solidFill>
                      <a:latin typeface="Arial" panose="020B0604020202020204" pitchFamily="34" charset="0"/>
                    </a:rPr>
                    <a:t>1</a:t>
                  </a:r>
                </a:p>
              </p:txBody>
            </p:sp>
            <p:sp>
              <p:nvSpPr>
                <p:cNvPr id="7233" name="Text Box 65"/>
                <p:cNvSpPr txBox="1">
                  <a:spLocks noChangeArrowheads="1"/>
                </p:cNvSpPr>
                <p:nvPr/>
              </p:nvSpPr>
              <p:spPr bwMode="auto">
                <a:xfrm>
                  <a:off x="1584" y="3072"/>
                  <a:ext cx="223" cy="288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chemeClr val="tx1"/>
                      </a:solidFill>
                      <a:miter lim="800000"/>
                      <a:headEnd type="none" w="sm" len="sm"/>
                      <a:tailEnd type="none" w="sm" len="sm"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eaLnBrk="1" hangingPunct="1"/>
                  <a:r>
                    <a:rPr lang="fr-FR" altLang="fr-FR" b="1">
                      <a:solidFill>
                        <a:srgbClr val="FFFF00"/>
                      </a:solidFill>
                      <a:latin typeface="Arial" panose="020B0604020202020204" pitchFamily="34" charset="0"/>
                    </a:rPr>
                    <a:t>3</a:t>
                  </a:r>
                </a:p>
              </p:txBody>
            </p:sp>
          </p:grpSp>
          <p:sp>
            <p:nvSpPr>
              <p:cNvPr id="84035" name="Rectangle 67"/>
              <p:cNvSpPr>
                <a:spLocks noChangeArrowheads="1"/>
              </p:cNvSpPr>
              <p:nvPr/>
            </p:nvSpPr>
            <p:spPr bwMode="auto">
              <a:xfrm>
                <a:off x="691" y="2853"/>
                <a:ext cx="864" cy="57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>
                <a:lvl1pPr marL="342900" indent="-3429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fontAlgn="base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fontAlgn="base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fontAlgn="base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fontAlgn="base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>
                  <a:lnSpc>
                    <a:spcPct val="90000"/>
                  </a:lnSpc>
                  <a:spcBef>
                    <a:spcPct val="20000"/>
                  </a:spcBef>
                  <a:buClr>
                    <a:srgbClr val="FFFF00"/>
                  </a:buClr>
                  <a:buSzPct val="75000"/>
                  <a:buFont typeface="Wingdings" panose="05000000000000000000" pitchFamily="2" charset="2"/>
                  <a:buNone/>
                  <a:defRPr/>
                </a:pPr>
                <a:r>
                  <a:rPr lang="fr-FR" altLang="fr-FR" dirty="0" smtClean="0">
                    <a:solidFill>
                      <a:srgbClr val="FFFF00"/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Arial" panose="020B0604020202020204" pitchFamily="34" charset="0"/>
                  </a:rPr>
                  <a:t>Graphe </a:t>
                </a:r>
              </a:p>
              <a:p>
                <a:pPr eaLnBrk="1" hangingPunct="1">
                  <a:lnSpc>
                    <a:spcPct val="90000"/>
                  </a:lnSpc>
                  <a:spcBef>
                    <a:spcPct val="20000"/>
                  </a:spcBef>
                  <a:buClr>
                    <a:srgbClr val="FFFF00"/>
                  </a:buClr>
                  <a:buSzPct val="75000"/>
                  <a:buFont typeface="Wingdings" panose="05000000000000000000" pitchFamily="2" charset="2"/>
                  <a:buNone/>
                  <a:defRPr/>
                </a:pPr>
                <a:r>
                  <a:rPr lang="fr-FR" altLang="fr-FR" dirty="0" smtClean="0">
                    <a:solidFill>
                      <a:srgbClr val="FFFF00"/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Arial" panose="020B0604020202020204" pitchFamily="34" charset="0"/>
                  </a:rPr>
                  <a:t>pondéré</a:t>
                </a:r>
              </a:p>
            </p:txBody>
          </p:sp>
        </p:grpSp>
        <p:sp>
          <p:nvSpPr>
            <p:cNvPr id="7222" name="Text Box 70"/>
            <p:cNvSpPr txBox="1">
              <a:spLocks noChangeArrowheads="1"/>
            </p:cNvSpPr>
            <p:nvPr/>
          </p:nvSpPr>
          <p:spPr bwMode="auto">
            <a:xfrm>
              <a:off x="3792" y="2496"/>
              <a:ext cx="223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r>
                <a:rPr lang="fr-FR" altLang="fr-FR" b="1">
                  <a:solidFill>
                    <a:srgbClr val="FFFF00"/>
                  </a:solidFill>
                  <a:latin typeface="Arial" panose="020B0604020202020204" pitchFamily="34" charset="0"/>
                </a:rPr>
                <a:t>4</a:t>
              </a:r>
            </a:p>
          </p:txBody>
        </p:sp>
      </p:grpSp>
      <p:grpSp>
        <p:nvGrpSpPr>
          <p:cNvPr id="7207" name="Group 82"/>
          <p:cNvGrpSpPr>
            <a:grpSpLocks/>
          </p:cNvGrpSpPr>
          <p:nvPr/>
        </p:nvGrpSpPr>
        <p:grpSpPr bwMode="auto">
          <a:xfrm>
            <a:off x="1905000" y="3505200"/>
            <a:ext cx="5867400" cy="2514600"/>
            <a:chOff x="1200" y="2016"/>
            <a:chExt cx="3696" cy="1584"/>
          </a:xfrm>
        </p:grpSpPr>
        <p:sp>
          <p:nvSpPr>
            <p:cNvPr id="7209" name="Line 83"/>
            <p:cNvSpPr>
              <a:spLocks noChangeShapeType="1"/>
            </p:cNvSpPr>
            <p:nvPr/>
          </p:nvSpPr>
          <p:spPr bwMode="auto">
            <a:xfrm flipV="1">
              <a:off x="1200" y="2016"/>
              <a:ext cx="1200" cy="336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fr-FR"/>
            </a:p>
          </p:txBody>
        </p:sp>
        <p:sp>
          <p:nvSpPr>
            <p:cNvPr id="7210" name="Line 84"/>
            <p:cNvSpPr>
              <a:spLocks noChangeShapeType="1"/>
            </p:cNvSpPr>
            <p:nvPr/>
          </p:nvSpPr>
          <p:spPr bwMode="auto">
            <a:xfrm flipH="1" flipV="1">
              <a:off x="1200" y="2352"/>
              <a:ext cx="1200" cy="1104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fr-FR"/>
            </a:p>
          </p:txBody>
        </p:sp>
        <p:sp>
          <p:nvSpPr>
            <p:cNvPr id="7211" name="Line 85"/>
            <p:cNvSpPr>
              <a:spLocks noChangeShapeType="1"/>
            </p:cNvSpPr>
            <p:nvPr/>
          </p:nvSpPr>
          <p:spPr bwMode="auto">
            <a:xfrm>
              <a:off x="1200" y="2352"/>
              <a:ext cx="2064" cy="336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fr-FR"/>
            </a:p>
          </p:txBody>
        </p:sp>
        <p:sp>
          <p:nvSpPr>
            <p:cNvPr id="7212" name="Line 86"/>
            <p:cNvSpPr>
              <a:spLocks noChangeShapeType="1"/>
            </p:cNvSpPr>
            <p:nvPr/>
          </p:nvSpPr>
          <p:spPr bwMode="auto">
            <a:xfrm flipH="1">
              <a:off x="3984" y="2928"/>
              <a:ext cx="912" cy="672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fr-FR"/>
            </a:p>
          </p:txBody>
        </p:sp>
        <p:sp>
          <p:nvSpPr>
            <p:cNvPr id="7213" name="Line 87"/>
            <p:cNvSpPr>
              <a:spLocks noChangeShapeType="1"/>
            </p:cNvSpPr>
            <p:nvPr/>
          </p:nvSpPr>
          <p:spPr bwMode="auto">
            <a:xfrm flipH="1" flipV="1">
              <a:off x="3264" y="2688"/>
              <a:ext cx="720" cy="912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fr-FR"/>
            </a:p>
          </p:txBody>
        </p:sp>
        <p:sp>
          <p:nvSpPr>
            <p:cNvPr id="7214" name="Line 88"/>
            <p:cNvSpPr>
              <a:spLocks noChangeShapeType="1"/>
            </p:cNvSpPr>
            <p:nvPr/>
          </p:nvSpPr>
          <p:spPr bwMode="auto">
            <a:xfrm>
              <a:off x="2400" y="2016"/>
              <a:ext cx="1824" cy="48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fr-FR"/>
            </a:p>
          </p:txBody>
        </p:sp>
      </p:grpSp>
    </p:spTree>
    <p:extLst>
      <p:ext uri="{BB962C8B-B14F-4D97-AF65-F5344CB8AC3E}">
        <p14:creationId xmlns:p14="http://schemas.microsoft.com/office/powerpoint/2010/main" val="12223122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0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40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40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40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40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40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4024" grpId="0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5050" name="Group 58"/>
          <p:cNvGrpSpPr>
            <a:grpSpLocks/>
          </p:cNvGrpSpPr>
          <p:nvPr/>
        </p:nvGrpSpPr>
        <p:grpSpPr bwMode="auto">
          <a:xfrm>
            <a:off x="1143000" y="2286000"/>
            <a:ext cx="6629400" cy="3733800"/>
            <a:chOff x="720" y="1440"/>
            <a:chExt cx="4176" cy="2352"/>
          </a:xfrm>
        </p:grpSpPr>
        <p:sp>
          <p:nvSpPr>
            <p:cNvPr id="8230" name="Line 56"/>
            <p:cNvSpPr>
              <a:spLocks noChangeShapeType="1"/>
            </p:cNvSpPr>
            <p:nvPr/>
          </p:nvSpPr>
          <p:spPr bwMode="auto">
            <a:xfrm flipH="1" flipV="1">
              <a:off x="4320" y="2256"/>
              <a:ext cx="576" cy="816"/>
            </a:xfrm>
            <a:prstGeom prst="line">
              <a:avLst/>
            </a:prstGeom>
            <a:noFill/>
            <a:ln w="38100">
              <a:solidFill>
                <a:srgbClr val="FFFF00"/>
              </a:solidFill>
              <a:round/>
              <a:headEnd type="none" w="sm" len="sm"/>
              <a:tailEnd type="triangle" w="lg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fr-FR"/>
            </a:p>
          </p:txBody>
        </p:sp>
        <p:sp>
          <p:nvSpPr>
            <p:cNvPr id="8231" name="Line 45"/>
            <p:cNvSpPr>
              <a:spLocks noChangeShapeType="1"/>
            </p:cNvSpPr>
            <p:nvPr/>
          </p:nvSpPr>
          <p:spPr bwMode="auto">
            <a:xfrm flipV="1">
              <a:off x="1249" y="2255"/>
              <a:ext cx="1056" cy="288"/>
            </a:xfrm>
            <a:prstGeom prst="line">
              <a:avLst/>
            </a:prstGeom>
            <a:noFill/>
            <a:ln w="38100">
              <a:solidFill>
                <a:srgbClr val="FFFF00"/>
              </a:solidFill>
              <a:round/>
              <a:headEnd type="none" w="sm" len="sm"/>
              <a:tailEnd type="triangle" w="lg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fr-FR"/>
            </a:p>
          </p:txBody>
        </p:sp>
        <p:sp>
          <p:nvSpPr>
            <p:cNvPr id="8232" name="Line 46"/>
            <p:cNvSpPr>
              <a:spLocks noChangeShapeType="1"/>
            </p:cNvSpPr>
            <p:nvPr/>
          </p:nvSpPr>
          <p:spPr bwMode="auto">
            <a:xfrm>
              <a:off x="1248" y="2544"/>
              <a:ext cx="1920" cy="336"/>
            </a:xfrm>
            <a:prstGeom prst="line">
              <a:avLst/>
            </a:prstGeom>
            <a:noFill/>
            <a:ln w="38100">
              <a:solidFill>
                <a:srgbClr val="FFFF00"/>
              </a:solidFill>
              <a:round/>
              <a:headEnd type="none" w="sm" len="sm"/>
              <a:tailEnd type="triangle" w="lg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fr-FR"/>
            </a:p>
          </p:txBody>
        </p:sp>
        <p:sp>
          <p:nvSpPr>
            <p:cNvPr id="8233" name="Line 47"/>
            <p:cNvSpPr>
              <a:spLocks noChangeShapeType="1"/>
            </p:cNvSpPr>
            <p:nvPr/>
          </p:nvSpPr>
          <p:spPr bwMode="auto">
            <a:xfrm flipH="1">
              <a:off x="2496" y="2880"/>
              <a:ext cx="768" cy="720"/>
            </a:xfrm>
            <a:prstGeom prst="line">
              <a:avLst/>
            </a:prstGeom>
            <a:noFill/>
            <a:ln w="38100">
              <a:solidFill>
                <a:srgbClr val="FFFF00"/>
              </a:solidFill>
              <a:round/>
              <a:headEnd type="none" w="sm" len="sm"/>
              <a:tailEnd type="triangle" w="lg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fr-FR"/>
            </a:p>
          </p:txBody>
        </p:sp>
        <p:sp>
          <p:nvSpPr>
            <p:cNvPr id="8234" name="Line 48"/>
            <p:cNvSpPr>
              <a:spLocks noChangeShapeType="1"/>
            </p:cNvSpPr>
            <p:nvPr/>
          </p:nvSpPr>
          <p:spPr bwMode="auto">
            <a:xfrm flipH="1" flipV="1">
              <a:off x="1296" y="2640"/>
              <a:ext cx="1056" cy="1008"/>
            </a:xfrm>
            <a:prstGeom prst="line">
              <a:avLst/>
            </a:prstGeom>
            <a:noFill/>
            <a:ln w="38100">
              <a:solidFill>
                <a:srgbClr val="FFFF00"/>
              </a:solidFill>
              <a:round/>
              <a:headEnd type="none" w="sm" len="sm"/>
              <a:tailEnd type="triangle" w="lg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fr-FR"/>
            </a:p>
          </p:txBody>
        </p:sp>
        <p:sp>
          <p:nvSpPr>
            <p:cNvPr id="8235" name="Line 49"/>
            <p:cNvSpPr>
              <a:spLocks noChangeShapeType="1"/>
            </p:cNvSpPr>
            <p:nvPr/>
          </p:nvSpPr>
          <p:spPr bwMode="auto">
            <a:xfrm flipH="1" flipV="1">
              <a:off x="2496" y="2256"/>
              <a:ext cx="720" cy="528"/>
            </a:xfrm>
            <a:prstGeom prst="line">
              <a:avLst/>
            </a:prstGeom>
            <a:noFill/>
            <a:ln w="38100">
              <a:solidFill>
                <a:srgbClr val="FFFF00"/>
              </a:solidFill>
              <a:round/>
              <a:headEnd type="none" w="sm" len="sm"/>
              <a:tailEnd type="triangle" w="lg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fr-FR"/>
            </a:p>
          </p:txBody>
        </p:sp>
        <p:sp>
          <p:nvSpPr>
            <p:cNvPr id="8236" name="Line 50"/>
            <p:cNvSpPr>
              <a:spLocks noChangeShapeType="1"/>
            </p:cNvSpPr>
            <p:nvPr/>
          </p:nvSpPr>
          <p:spPr bwMode="auto">
            <a:xfrm>
              <a:off x="2400" y="2208"/>
              <a:ext cx="1728" cy="48"/>
            </a:xfrm>
            <a:prstGeom prst="line">
              <a:avLst/>
            </a:prstGeom>
            <a:noFill/>
            <a:ln w="38100">
              <a:solidFill>
                <a:srgbClr val="FFFF00"/>
              </a:solidFill>
              <a:round/>
              <a:headEnd type="none" w="sm" len="sm"/>
              <a:tailEnd type="triangle" w="lg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fr-FR"/>
            </a:p>
          </p:txBody>
        </p:sp>
        <p:sp>
          <p:nvSpPr>
            <p:cNvPr id="8237" name="Line 51"/>
            <p:cNvSpPr>
              <a:spLocks noChangeShapeType="1"/>
            </p:cNvSpPr>
            <p:nvPr/>
          </p:nvSpPr>
          <p:spPr bwMode="auto">
            <a:xfrm flipH="1">
              <a:off x="3360" y="2304"/>
              <a:ext cx="864" cy="528"/>
            </a:xfrm>
            <a:prstGeom prst="line">
              <a:avLst/>
            </a:prstGeom>
            <a:noFill/>
            <a:ln w="38100">
              <a:solidFill>
                <a:srgbClr val="FFFF00"/>
              </a:solidFill>
              <a:round/>
              <a:headEnd type="none" w="sm" len="sm"/>
              <a:tailEnd type="triangle" w="lg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fr-FR"/>
            </a:p>
          </p:txBody>
        </p:sp>
        <p:sp>
          <p:nvSpPr>
            <p:cNvPr id="8238" name="Line 52"/>
            <p:cNvSpPr>
              <a:spLocks noChangeShapeType="1"/>
            </p:cNvSpPr>
            <p:nvPr/>
          </p:nvSpPr>
          <p:spPr bwMode="auto">
            <a:xfrm>
              <a:off x="3264" y="2880"/>
              <a:ext cx="672" cy="816"/>
            </a:xfrm>
            <a:prstGeom prst="line">
              <a:avLst/>
            </a:prstGeom>
            <a:noFill/>
            <a:ln w="38100">
              <a:solidFill>
                <a:srgbClr val="FFFF00"/>
              </a:solidFill>
              <a:round/>
              <a:headEnd type="none" w="sm" len="sm"/>
              <a:tailEnd type="triangle" w="lg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fr-FR"/>
            </a:p>
          </p:txBody>
        </p:sp>
        <p:sp>
          <p:nvSpPr>
            <p:cNvPr id="8239" name="Line 53"/>
            <p:cNvSpPr>
              <a:spLocks noChangeShapeType="1"/>
            </p:cNvSpPr>
            <p:nvPr/>
          </p:nvSpPr>
          <p:spPr bwMode="auto">
            <a:xfrm flipV="1">
              <a:off x="3984" y="3168"/>
              <a:ext cx="816" cy="624"/>
            </a:xfrm>
            <a:prstGeom prst="line">
              <a:avLst/>
            </a:prstGeom>
            <a:noFill/>
            <a:ln w="38100">
              <a:solidFill>
                <a:srgbClr val="FFFF00"/>
              </a:solidFill>
              <a:round/>
              <a:headEnd type="none" w="sm" len="sm"/>
              <a:tailEnd type="triangle" w="lg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fr-FR"/>
            </a:p>
          </p:txBody>
        </p:sp>
        <p:sp>
          <p:nvSpPr>
            <p:cNvPr id="8240" name="Line 55"/>
            <p:cNvSpPr>
              <a:spLocks noChangeShapeType="1"/>
            </p:cNvSpPr>
            <p:nvPr/>
          </p:nvSpPr>
          <p:spPr bwMode="auto">
            <a:xfrm>
              <a:off x="4224" y="2304"/>
              <a:ext cx="528" cy="768"/>
            </a:xfrm>
            <a:prstGeom prst="line">
              <a:avLst/>
            </a:prstGeom>
            <a:noFill/>
            <a:ln w="38100">
              <a:solidFill>
                <a:srgbClr val="FFFF00"/>
              </a:solidFill>
              <a:round/>
              <a:headEnd type="none" w="sm" len="sm"/>
              <a:tailEnd type="triangle" w="lg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fr-FR"/>
            </a:p>
          </p:txBody>
        </p:sp>
        <p:sp>
          <p:nvSpPr>
            <p:cNvPr id="85006" name="Rectangle 14"/>
            <p:cNvSpPr>
              <a:spLocks noChangeArrowheads="1"/>
            </p:cNvSpPr>
            <p:nvPr/>
          </p:nvSpPr>
          <p:spPr bwMode="auto">
            <a:xfrm>
              <a:off x="720" y="1440"/>
              <a:ext cx="3775" cy="35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 marL="342900" indent="-3429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lnSpc>
                  <a:spcPct val="90000"/>
                </a:lnSpc>
                <a:spcBef>
                  <a:spcPct val="20000"/>
                </a:spcBef>
                <a:buClr>
                  <a:srgbClr val="FFFF00"/>
                </a:buClr>
                <a:buSzPct val="75000"/>
                <a:buFont typeface="Wingdings" panose="05000000000000000000" pitchFamily="2" charset="2"/>
                <a:buChar char="l"/>
                <a:defRPr/>
              </a:pPr>
              <a:r>
                <a:rPr lang="fr-FR" altLang="fr-FR" sz="3200" smtClean="0"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panose="020B0604020202020204" pitchFamily="34" charset="0"/>
                </a:rPr>
                <a:t>Un ensemble d’arcs</a:t>
              </a:r>
            </a:p>
          </p:txBody>
        </p:sp>
      </p:grpSp>
      <p:sp>
        <p:nvSpPr>
          <p:cNvPr id="85009" name="Rectangle 17"/>
          <p:cNvSpPr>
            <a:spLocks noGrp="1" noChangeArrowheads="1"/>
          </p:cNvSpPr>
          <p:nvPr>
            <p:ph idx="1"/>
          </p:nvPr>
        </p:nvSpPr>
        <p:spPr>
          <a:xfrm>
            <a:off x="1143000" y="1676400"/>
            <a:ext cx="5992813" cy="568325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fr-FR" altLang="fr-FR" smtClean="0"/>
              <a:t>Un ensemble de sommets</a:t>
            </a:r>
          </a:p>
        </p:txBody>
      </p:sp>
      <p:sp>
        <p:nvSpPr>
          <p:cNvPr id="8195" name="Rectangle 16"/>
          <p:cNvSpPr>
            <a:spLocks noGrp="1" noChangeArrowheads="1"/>
          </p:cNvSpPr>
          <p:nvPr>
            <p:ph type="title"/>
          </p:nvPr>
        </p:nvSpPr>
        <p:spPr>
          <a:xfrm>
            <a:off x="1066800" y="228600"/>
            <a:ext cx="7772400" cy="685800"/>
          </a:xfrm>
        </p:spPr>
        <p:txBody>
          <a:bodyPr/>
          <a:lstStyle/>
          <a:p>
            <a:pPr eaLnBrk="1" hangingPunct="1"/>
            <a:r>
              <a:rPr lang="fr-FR" altLang="fr-FR" b="1" smtClean="0"/>
              <a:t>Notions élémentaires…</a:t>
            </a:r>
          </a:p>
        </p:txBody>
      </p:sp>
      <p:sp>
        <p:nvSpPr>
          <p:cNvPr id="8197" name="Oval 18"/>
          <p:cNvSpPr>
            <a:spLocks noChangeArrowheads="1"/>
          </p:cNvSpPr>
          <p:nvPr/>
        </p:nvSpPr>
        <p:spPr bwMode="auto">
          <a:xfrm>
            <a:off x="1828800" y="3886200"/>
            <a:ext cx="304800" cy="304800"/>
          </a:xfrm>
          <a:prstGeom prst="ellipse">
            <a:avLst/>
          </a:prstGeom>
          <a:solidFill>
            <a:schemeClr val="tx2"/>
          </a:solidFill>
          <a:ln w="12700">
            <a:solidFill>
              <a:schemeClr val="tx2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fr-FR"/>
          </a:p>
        </p:txBody>
      </p:sp>
      <p:sp>
        <p:nvSpPr>
          <p:cNvPr id="8198" name="Oval 19"/>
          <p:cNvSpPr>
            <a:spLocks noChangeArrowheads="1"/>
          </p:cNvSpPr>
          <p:nvPr/>
        </p:nvSpPr>
        <p:spPr bwMode="auto">
          <a:xfrm>
            <a:off x="3657600" y="3352800"/>
            <a:ext cx="304800" cy="304800"/>
          </a:xfrm>
          <a:prstGeom prst="ellipse">
            <a:avLst/>
          </a:prstGeom>
          <a:solidFill>
            <a:schemeClr val="tx2"/>
          </a:solidFill>
          <a:ln w="12700">
            <a:solidFill>
              <a:schemeClr val="tx2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fr-FR"/>
          </a:p>
        </p:txBody>
      </p:sp>
      <p:sp>
        <p:nvSpPr>
          <p:cNvPr id="8199" name="Oval 20"/>
          <p:cNvSpPr>
            <a:spLocks noChangeArrowheads="1"/>
          </p:cNvSpPr>
          <p:nvPr/>
        </p:nvSpPr>
        <p:spPr bwMode="auto">
          <a:xfrm>
            <a:off x="3657600" y="5638800"/>
            <a:ext cx="304800" cy="304800"/>
          </a:xfrm>
          <a:prstGeom prst="ellipse">
            <a:avLst/>
          </a:prstGeom>
          <a:solidFill>
            <a:schemeClr val="tx2"/>
          </a:solidFill>
          <a:ln w="12700">
            <a:solidFill>
              <a:schemeClr val="tx2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fr-FR"/>
          </a:p>
        </p:txBody>
      </p:sp>
      <p:sp>
        <p:nvSpPr>
          <p:cNvPr id="8200" name="Oval 21"/>
          <p:cNvSpPr>
            <a:spLocks noChangeArrowheads="1"/>
          </p:cNvSpPr>
          <p:nvPr/>
        </p:nvSpPr>
        <p:spPr bwMode="auto">
          <a:xfrm>
            <a:off x="5029200" y="4419600"/>
            <a:ext cx="304800" cy="304800"/>
          </a:xfrm>
          <a:prstGeom prst="ellipse">
            <a:avLst/>
          </a:prstGeom>
          <a:solidFill>
            <a:schemeClr val="tx2"/>
          </a:solidFill>
          <a:ln w="12700">
            <a:solidFill>
              <a:schemeClr val="tx2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fr-FR"/>
          </a:p>
        </p:txBody>
      </p:sp>
      <p:sp>
        <p:nvSpPr>
          <p:cNvPr id="8201" name="Oval 22"/>
          <p:cNvSpPr>
            <a:spLocks noChangeArrowheads="1"/>
          </p:cNvSpPr>
          <p:nvPr/>
        </p:nvSpPr>
        <p:spPr bwMode="auto">
          <a:xfrm>
            <a:off x="6172200" y="5867400"/>
            <a:ext cx="304800" cy="304800"/>
          </a:xfrm>
          <a:prstGeom prst="ellipse">
            <a:avLst/>
          </a:prstGeom>
          <a:solidFill>
            <a:schemeClr val="tx2"/>
          </a:solidFill>
          <a:ln w="12700">
            <a:solidFill>
              <a:schemeClr val="tx2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fr-FR"/>
          </a:p>
        </p:txBody>
      </p:sp>
      <p:sp>
        <p:nvSpPr>
          <p:cNvPr id="8202" name="Oval 23"/>
          <p:cNvSpPr>
            <a:spLocks noChangeArrowheads="1"/>
          </p:cNvSpPr>
          <p:nvPr/>
        </p:nvSpPr>
        <p:spPr bwMode="auto">
          <a:xfrm>
            <a:off x="7543800" y="4800600"/>
            <a:ext cx="304800" cy="304800"/>
          </a:xfrm>
          <a:prstGeom prst="ellipse">
            <a:avLst/>
          </a:prstGeom>
          <a:solidFill>
            <a:schemeClr val="tx2"/>
          </a:solidFill>
          <a:ln w="12700">
            <a:solidFill>
              <a:schemeClr val="tx2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fr-FR"/>
          </a:p>
        </p:txBody>
      </p:sp>
      <p:sp>
        <p:nvSpPr>
          <p:cNvPr id="8203" name="Oval 24"/>
          <p:cNvSpPr>
            <a:spLocks noChangeArrowheads="1"/>
          </p:cNvSpPr>
          <p:nvPr/>
        </p:nvSpPr>
        <p:spPr bwMode="auto">
          <a:xfrm>
            <a:off x="6553200" y="3429000"/>
            <a:ext cx="304800" cy="304800"/>
          </a:xfrm>
          <a:prstGeom prst="ellipse">
            <a:avLst/>
          </a:prstGeom>
          <a:solidFill>
            <a:schemeClr val="tx2"/>
          </a:solidFill>
          <a:ln w="12700">
            <a:solidFill>
              <a:schemeClr val="tx2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fr-FR"/>
          </a:p>
        </p:txBody>
      </p:sp>
      <p:sp>
        <p:nvSpPr>
          <p:cNvPr id="8204" name="Text Box 25"/>
          <p:cNvSpPr txBox="1">
            <a:spLocks noChangeArrowheads="1"/>
          </p:cNvSpPr>
          <p:nvPr/>
        </p:nvSpPr>
        <p:spPr bwMode="auto">
          <a:xfrm>
            <a:off x="1431925" y="3697288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fr-FR" altLang="fr-FR" b="1">
                <a:latin typeface="Arial" panose="020B0604020202020204" pitchFamily="34" charset="0"/>
              </a:rPr>
              <a:t>A</a:t>
            </a:r>
          </a:p>
        </p:txBody>
      </p:sp>
      <p:sp>
        <p:nvSpPr>
          <p:cNvPr id="8205" name="Text Box 26"/>
          <p:cNvSpPr txBox="1">
            <a:spLocks noChangeArrowheads="1"/>
          </p:cNvSpPr>
          <p:nvPr/>
        </p:nvSpPr>
        <p:spPr bwMode="auto">
          <a:xfrm>
            <a:off x="5486400" y="4419600"/>
            <a:ext cx="3698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fr-FR" altLang="fr-FR" b="1">
                <a:latin typeface="Arial" panose="020B0604020202020204" pitchFamily="34" charset="0"/>
              </a:rPr>
              <a:t>F</a:t>
            </a:r>
          </a:p>
        </p:txBody>
      </p:sp>
      <p:sp>
        <p:nvSpPr>
          <p:cNvPr id="8206" name="Text Box 27"/>
          <p:cNvSpPr txBox="1">
            <a:spLocks noChangeArrowheads="1"/>
          </p:cNvSpPr>
          <p:nvPr/>
        </p:nvSpPr>
        <p:spPr bwMode="auto">
          <a:xfrm>
            <a:off x="6781800" y="5791200"/>
            <a:ext cx="3873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fr-FR" altLang="fr-FR" b="1">
                <a:latin typeface="Arial" panose="020B0604020202020204" pitchFamily="34" charset="0"/>
              </a:rPr>
              <a:t>E</a:t>
            </a:r>
          </a:p>
        </p:txBody>
      </p:sp>
      <p:sp>
        <p:nvSpPr>
          <p:cNvPr id="8207" name="Text Box 28"/>
          <p:cNvSpPr txBox="1">
            <a:spLocks noChangeArrowheads="1"/>
          </p:cNvSpPr>
          <p:nvPr/>
        </p:nvSpPr>
        <p:spPr bwMode="auto">
          <a:xfrm>
            <a:off x="7924800" y="4419600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fr-FR" altLang="fr-FR" b="1">
                <a:latin typeface="Arial" panose="020B0604020202020204" pitchFamily="34" charset="0"/>
              </a:rPr>
              <a:t>D</a:t>
            </a:r>
          </a:p>
        </p:txBody>
      </p:sp>
      <p:sp>
        <p:nvSpPr>
          <p:cNvPr id="8208" name="Text Box 29"/>
          <p:cNvSpPr txBox="1">
            <a:spLocks noChangeArrowheads="1"/>
          </p:cNvSpPr>
          <p:nvPr/>
        </p:nvSpPr>
        <p:spPr bwMode="auto">
          <a:xfrm>
            <a:off x="6934200" y="3124200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fr-FR" altLang="fr-FR" b="1">
                <a:latin typeface="Arial" panose="020B0604020202020204" pitchFamily="34" charset="0"/>
              </a:rPr>
              <a:t>C</a:t>
            </a:r>
          </a:p>
        </p:txBody>
      </p:sp>
      <p:sp>
        <p:nvSpPr>
          <p:cNvPr id="8209" name="Text Box 30"/>
          <p:cNvSpPr txBox="1">
            <a:spLocks noChangeArrowheads="1"/>
          </p:cNvSpPr>
          <p:nvPr/>
        </p:nvSpPr>
        <p:spPr bwMode="auto">
          <a:xfrm>
            <a:off x="3962400" y="2971800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fr-FR" altLang="fr-FR" b="1">
                <a:latin typeface="Arial" panose="020B0604020202020204" pitchFamily="34" charset="0"/>
              </a:rPr>
              <a:t>B</a:t>
            </a:r>
          </a:p>
        </p:txBody>
      </p:sp>
      <p:sp>
        <p:nvSpPr>
          <p:cNvPr id="8210" name="Text Box 31"/>
          <p:cNvSpPr txBox="1">
            <a:spLocks noChangeArrowheads="1"/>
          </p:cNvSpPr>
          <p:nvPr/>
        </p:nvSpPr>
        <p:spPr bwMode="auto">
          <a:xfrm>
            <a:off x="3124200" y="5715000"/>
            <a:ext cx="4206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fr-FR" altLang="fr-FR" b="1">
                <a:latin typeface="Arial" panose="020B0604020202020204" pitchFamily="34" charset="0"/>
              </a:rPr>
              <a:t>G</a:t>
            </a:r>
          </a:p>
        </p:txBody>
      </p:sp>
      <p:sp>
        <p:nvSpPr>
          <p:cNvPr id="85049" name="Rectangle 57"/>
          <p:cNvSpPr>
            <a:spLocks noChangeArrowheads="1"/>
          </p:cNvSpPr>
          <p:nvPr/>
        </p:nvSpPr>
        <p:spPr bwMode="auto">
          <a:xfrm>
            <a:off x="5257800" y="838200"/>
            <a:ext cx="358140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fr-FR" altLang="fr-FR" sz="3200" b="1" i="1">
                <a:solidFill>
                  <a:srgbClr val="FFFF00"/>
                </a:solidFill>
                <a:latin typeface="Comic Sans MS" panose="030F0702030302020204" pitchFamily="66" charset="0"/>
              </a:rPr>
              <a:t>Graphes orientés</a:t>
            </a:r>
          </a:p>
        </p:txBody>
      </p:sp>
      <p:grpSp>
        <p:nvGrpSpPr>
          <p:cNvPr id="85056" name="Group 64"/>
          <p:cNvGrpSpPr>
            <a:grpSpLocks/>
          </p:cNvGrpSpPr>
          <p:nvPr/>
        </p:nvGrpSpPr>
        <p:grpSpPr bwMode="auto">
          <a:xfrm>
            <a:off x="1219200" y="3048000"/>
            <a:ext cx="6324600" cy="1828800"/>
            <a:chOff x="768" y="1920"/>
            <a:chExt cx="3984" cy="1152"/>
          </a:xfrm>
        </p:grpSpPr>
        <p:sp>
          <p:nvSpPr>
            <p:cNvPr id="8226" name="Line 59"/>
            <p:cNvSpPr>
              <a:spLocks noChangeShapeType="1"/>
            </p:cNvSpPr>
            <p:nvPr/>
          </p:nvSpPr>
          <p:spPr bwMode="auto">
            <a:xfrm flipV="1">
              <a:off x="1249" y="2255"/>
              <a:ext cx="1056" cy="288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 type="none" w="sm" len="sm"/>
              <a:tailEnd type="triangle" w="lg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fr-FR"/>
            </a:p>
          </p:txBody>
        </p:sp>
        <p:sp>
          <p:nvSpPr>
            <p:cNvPr id="8227" name="Line 61"/>
            <p:cNvSpPr>
              <a:spLocks noChangeShapeType="1"/>
            </p:cNvSpPr>
            <p:nvPr/>
          </p:nvSpPr>
          <p:spPr bwMode="auto">
            <a:xfrm>
              <a:off x="2496" y="2208"/>
              <a:ext cx="1632" cy="48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 type="none" w="sm" len="sm"/>
              <a:tailEnd type="triangle" w="lg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fr-FR"/>
            </a:p>
          </p:txBody>
        </p:sp>
        <p:sp>
          <p:nvSpPr>
            <p:cNvPr id="8228" name="Line 62"/>
            <p:cNvSpPr>
              <a:spLocks noChangeShapeType="1"/>
            </p:cNvSpPr>
            <p:nvPr/>
          </p:nvSpPr>
          <p:spPr bwMode="auto">
            <a:xfrm>
              <a:off x="4272" y="2352"/>
              <a:ext cx="480" cy="720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 type="none" w="sm" len="sm"/>
              <a:tailEnd type="triangle" w="lg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fr-FR"/>
            </a:p>
          </p:txBody>
        </p:sp>
        <p:sp>
          <p:nvSpPr>
            <p:cNvPr id="85055" name="Rectangle 63"/>
            <p:cNvSpPr>
              <a:spLocks noChangeArrowheads="1"/>
            </p:cNvSpPr>
            <p:nvPr/>
          </p:nvSpPr>
          <p:spPr bwMode="auto">
            <a:xfrm>
              <a:off x="768" y="1920"/>
              <a:ext cx="1248" cy="35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 marL="342900" indent="-3429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lnSpc>
                  <a:spcPct val="90000"/>
                </a:lnSpc>
                <a:spcBef>
                  <a:spcPct val="20000"/>
                </a:spcBef>
                <a:buClr>
                  <a:srgbClr val="FFFF00"/>
                </a:buClr>
                <a:buSzPct val="75000"/>
                <a:buFont typeface="Wingdings" panose="05000000000000000000" pitchFamily="2" charset="2"/>
                <a:buNone/>
                <a:defRPr/>
              </a:pPr>
              <a:r>
                <a:rPr lang="fr-FR" altLang="fr-FR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panose="020B0604020202020204" pitchFamily="34" charset="0"/>
                </a:rPr>
                <a:t>Un chemin…</a:t>
              </a:r>
            </a:p>
          </p:txBody>
        </p:sp>
      </p:grpSp>
      <p:grpSp>
        <p:nvGrpSpPr>
          <p:cNvPr id="85063" name="Group 71"/>
          <p:cNvGrpSpPr>
            <a:grpSpLocks/>
          </p:cNvGrpSpPr>
          <p:nvPr/>
        </p:nvGrpSpPr>
        <p:grpSpPr bwMode="auto">
          <a:xfrm>
            <a:off x="2057400" y="4037013"/>
            <a:ext cx="3048000" cy="1677987"/>
            <a:chOff x="1296" y="2543"/>
            <a:chExt cx="1920" cy="1057"/>
          </a:xfrm>
        </p:grpSpPr>
        <p:grpSp>
          <p:nvGrpSpPr>
            <p:cNvPr id="8221" name="Group 70"/>
            <p:cNvGrpSpPr>
              <a:grpSpLocks/>
            </p:cNvGrpSpPr>
            <p:nvPr/>
          </p:nvGrpSpPr>
          <p:grpSpPr bwMode="auto">
            <a:xfrm>
              <a:off x="1296" y="2543"/>
              <a:ext cx="1920" cy="1057"/>
              <a:chOff x="1296" y="2543"/>
              <a:chExt cx="1920" cy="1057"/>
            </a:xfrm>
          </p:grpSpPr>
          <p:sp>
            <p:nvSpPr>
              <p:cNvPr id="8223" name="Line 65"/>
              <p:cNvSpPr>
                <a:spLocks noChangeShapeType="1"/>
              </p:cNvSpPr>
              <p:nvPr/>
            </p:nvSpPr>
            <p:spPr bwMode="auto">
              <a:xfrm>
                <a:off x="1296" y="2543"/>
                <a:ext cx="1873" cy="336"/>
              </a:xfrm>
              <a:prstGeom prst="line">
                <a:avLst/>
              </a:prstGeom>
              <a:noFill/>
              <a:ln w="57150">
                <a:solidFill>
                  <a:srgbClr val="FF0000"/>
                </a:solidFill>
                <a:round/>
                <a:headEnd type="none" w="sm" len="sm"/>
                <a:tailEnd type="triangle" w="lg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fr-FR"/>
              </a:p>
            </p:txBody>
          </p:sp>
          <p:sp>
            <p:nvSpPr>
              <p:cNvPr id="8224" name="Line 66"/>
              <p:cNvSpPr>
                <a:spLocks noChangeShapeType="1"/>
              </p:cNvSpPr>
              <p:nvPr/>
            </p:nvSpPr>
            <p:spPr bwMode="auto">
              <a:xfrm flipH="1">
                <a:off x="2496" y="2928"/>
                <a:ext cx="720" cy="672"/>
              </a:xfrm>
              <a:prstGeom prst="line">
                <a:avLst/>
              </a:prstGeom>
              <a:noFill/>
              <a:ln w="57150">
                <a:solidFill>
                  <a:srgbClr val="FF0000"/>
                </a:solidFill>
                <a:round/>
                <a:headEnd type="none" w="sm" len="sm"/>
                <a:tailEnd type="triangle" w="lg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fr-FR"/>
              </a:p>
            </p:txBody>
          </p:sp>
          <p:sp>
            <p:nvSpPr>
              <p:cNvPr id="8225" name="Line 67"/>
              <p:cNvSpPr>
                <a:spLocks noChangeShapeType="1"/>
              </p:cNvSpPr>
              <p:nvPr/>
            </p:nvSpPr>
            <p:spPr bwMode="auto">
              <a:xfrm flipH="1" flipV="1">
                <a:off x="1296" y="2640"/>
                <a:ext cx="1008" cy="960"/>
              </a:xfrm>
              <a:prstGeom prst="line">
                <a:avLst/>
              </a:prstGeom>
              <a:noFill/>
              <a:ln w="57150">
                <a:solidFill>
                  <a:srgbClr val="FF0000"/>
                </a:solidFill>
                <a:round/>
                <a:headEnd type="none" w="sm" len="sm"/>
                <a:tailEnd type="triangle" w="lg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fr-FR"/>
              </a:p>
            </p:txBody>
          </p:sp>
        </p:grpSp>
        <p:sp>
          <p:nvSpPr>
            <p:cNvPr id="85060" name="Rectangle 68"/>
            <p:cNvSpPr>
              <a:spLocks noChangeArrowheads="1"/>
            </p:cNvSpPr>
            <p:nvPr/>
          </p:nvSpPr>
          <p:spPr bwMode="auto">
            <a:xfrm>
              <a:off x="1824" y="2880"/>
              <a:ext cx="1152" cy="35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FF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 marL="342900" indent="-3429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lnSpc>
                  <a:spcPct val="90000"/>
                </a:lnSpc>
                <a:spcBef>
                  <a:spcPct val="20000"/>
                </a:spcBef>
                <a:buClr>
                  <a:srgbClr val="FFFF00"/>
                </a:buClr>
                <a:buSzPct val="75000"/>
                <a:buFont typeface="Wingdings" panose="05000000000000000000" pitchFamily="2" charset="2"/>
                <a:buNone/>
                <a:defRPr/>
              </a:pPr>
              <a:r>
                <a:rPr lang="fr-FR" altLang="fr-FR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panose="020B0604020202020204" pitchFamily="34" charset="0"/>
                </a:rPr>
                <a:t>Un circuit…</a:t>
              </a:r>
            </a:p>
          </p:txBody>
        </p:sp>
      </p:grpSp>
      <p:grpSp>
        <p:nvGrpSpPr>
          <p:cNvPr id="85078" name="Group 86"/>
          <p:cNvGrpSpPr>
            <a:grpSpLocks/>
          </p:cNvGrpSpPr>
          <p:nvPr/>
        </p:nvGrpSpPr>
        <p:grpSpPr bwMode="auto">
          <a:xfrm>
            <a:off x="304800" y="3579813"/>
            <a:ext cx="4724400" cy="2135187"/>
            <a:chOff x="192" y="2255"/>
            <a:chExt cx="2976" cy="1345"/>
          </a:xfrm>
        </p:grpSpPr>
        <p:grpSp>
          <p:nvGrpSpPr>
            <p:cNvPr id="8215" name="Group 82"/>
            <p:cNvGrpSpPr>
              <a:grpSpLocks/>
            </p:cNvGrpSpPr>
            <p:nvPr/>
          </p:nvGrpSpPr>
          <p:grpSpPr bwMode="auto">
            <a:xfrm>
              <a:off x="192" y="2448"/>
              <a:ext cx="1632" cy="1008"/>
              <a:chOff x="192" y="2448"/>
              <a:chExt cx="1632" cy="1008"/>
            </a:xfrm>
          </p:grpSpPr>
          <p:sp>
            <p:nvSpPr>
              <p:cNvPr id="8219" name="Oval 72"/>
              <p:cNvSpPr>
                <a:spLocks noChangeArrowheads="1"/>
              </p:cNvSpPr>
              <p:nvPr/>
            </p:nvSpPr>
            <p:spPr bwMode="auto">
              <a:xfrm>
                <a:off x="1152" y="2448"/>
                <a:ext cx="192" cy="192"/>
              </a:xfrm>
              <a:prstGeom prst="ellipse">
                <a:avLst/>
              </a:prstGeom>
              <a:solidFill>
                <a:srgbClr val="FF0000"/>
              </a:solidFill>
              <a:ln w="12700">
                <a:solidFill>
                  <a:srgbClr val="FF0000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fr-FR"/>
              </a:p>
            </p:txBody>
          </p:sp>
          <p:sp>
            <p:nvSpPr>
              <p:cNvPr id="85068" name="Rectangle 76"/>
              <p:cNvSpPr>
                <a:spLocks noChangeArrowheads="1"/>
              </p:cNvSpPr>
              <p:nvPr/>
            </p:nvSpPr>
            <p:spPr bwMode="auto">
              <a:xfrm>
                <a:off x="192" y="2976"/>
                <a:ext cx="1632" cy="48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6200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811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fontAlgn="base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fontAlgn="base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fontAlgn="base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fontAlgn="base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>
                  <a:lnSpc>
                    <a:spcPct val="90000"/>
                  </a:lnSpc>
                  <a:spcBef>
                    <a:spcPct val="20000"/>
                  </a:spcBef>
                  <a:buClr>
                    <a:srgbClr val="FFFF00"/>
                  </a:buClr>
                  <a:buSzPct val="75000"/>
                  <a:buFont typeface="Wingdings" panose="05000000000000000000" pitchFamily="2" charset="2"/>
                  <a:buNone/>
                  <a:defRPr/>
                </a:pPr>
                <a:r>
                  <a:rPr lang="fr-FR" altLang="fr-FR" dirty="0" smtClean="0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Arial" panose="020B0604020202020204" pitchFamily="34" charset="0"/>
                  </a:rPr>
                  <a:t>Degré entrant 1</a:t>
                </a:r>
              </a:p>
              <a:p>
                <a:pPr eaLnBrk="1" hangingPunct="1">
                  <a:lnSpc>
                    <a:spcPct val="90000"/>
                  </a:lnSpc>
                  <a:spcBef>
                    <a:spcPct val="20000"/>
                  </a:spcBef>
                  <a:buClr>
                    <a:srgbClr val="FFFF00"/>
                  </a:buClr>
                  <a:buSzPct val="75000"/>
                  <a:buFont typeface="Wingdings" panose="05000000000000000000" pitchFamily="2" charset="2"/>
                  <a:buNone/>
                  <a:defRPr/>
                </a:pPr>
                <a:r>
                  <a:rPr lang="fr-FR" altLang="fr-FR" dirty="0" smtClean="0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Arial" panose="020B0604020202020204" pitchFamily="34" charset="0"/>
                  </a:rPr>
                  <a:t>Degré sortant 2</a:t>
                </a:r>
              </a:p>
              <a:p>
                <a:pPr eaLnBrk="1" hangingPunct="1">
                  <a:lnSpc>
                    <a:spcPct val="90000"/>
                  </a:lnSpc>
                  <a:spcBef>
                    <a:spcPct val="20000"/>
                  </a:spcBef>
                  <a:buClr>
                    <a:srgbClr val="FFFF00"/>
                  </a:buClr>
                  <a:buSzPct val="75000"/>
                  <a:buFont typeface="Wingdings" panose="05000000000000000000" pitchFamily="2" charset="2"/>
                  <a:buNone/>
                  <a:defRPr/>
                </a:pPr>
                <a:r>
                  <a:rPr lang="fr-FR" altLang="fr-FR" dirty="0" smtClean="0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Arial" panose="020B0604020202020204" pitchFamily="34" charset="0"/>
                  </a:rPr>
                  <a:t>Degré 3</a:t>
                </a:r>
              </a:p>
            </p:txBody>
          </p:sp>
        </p:grpSp>
        <p:sp>
          <p:nvSpPr>
            <p:cNvPr id="8216" name="Line 83"/>
            <p:cNvSpPr>
              <a:spLocks noChangeShapeType="1"/>
            </p:cNvSpPr>
            <p:nvPr/>
          </p:nvSpPr>
          <p:spPr bwMode="auto">
            <a:xfrm flipV="1">
              <a:off x="1249" y="2255"/>
              <a:ext cx="1056" cy="288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 type="none" w="sm" len="sm"/>
              <a:tailEnd type="triangle" w="lg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fr-FR"/>
            </a:p>
          </p:txBody>
        </p:sp>
        <p:sp>
          <p:nvSpPr>
            <p:cNvPr id="8217" name="Line 84"/>
            <p:cNvSpPr>
              <a:spLocks noChangeShapeType="1"/>
            </p:cNvSpPr>
            <p:nvPr/>
          </p:nvSpPr>
          <p:spPr bwMode="auto">
            <a:xfrm flipH="1" flipV="1">
              <a:off x="1296" y="2640"/>
              <a:ext cx="1008" cy="96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 type="none" w="sm" len="sm"/>
              <a:tailEnd type="triangle" w="lg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fr-FR"/>
            </a:p>
          </p:txBody>
        </p:sp>
        <p:sp>
          <p:nvSpPr>
            <p:cNvPr id="8218" name="Line 85"/>
            <p:cNvSpPr>
              <a:spLocks noChangeShapeType="1"/>
            </p:cNvSpPr>
            <p:nvPr/>
          </p:nvSpPr>
          <p:spPr bwMode="auto">
            <a:xfrm>
              <a:off x="1344" y="2544"/>
              <a:ext cx="1824" cy="336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 type="none" w="sm" len="sm"/>
              <a:tailEnd type="triangle" w="lg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fr-FR"/>
            </a:p>
          </p:txBody>
        </p:sp>
      </p:grpSp>
      <p:sp>
        <p:nvSpPr>
          <p:cNvPr id="50" name="Forme libre 49"/>
          <p:cNvSpPr/>
          <p:nvPr/>
        </p:nvSpPr>
        <p:spPr bwMode="auto">
          <a:xfrm>
            <a:off x="1245889" y="4235450"/>
            <a:ext cx="506711" cy="488949"/>
          </a:xfrm>
          <a:custGeom>
            <a:avLst/>
            <a:gdLst>
              <a:gd name="connsiteX0" fmla="*/ 0 w 443660"/>
              <a:gd name="connsiteY0" fmla="*/ 307818 h 307818"/>
              <a:gd name="connsiteX1" fmla="*/ 54321 w 443660"/>
              <a:gd name="connsiteY1" fmla="*/ 280658 h 307818"/>
              <a:gd name="connsiteX2" fmla="*/ 90535 w 443660"/>
              <a:gd name="connsiteY2" fmla="*/ 244444 h 307818"/>
              <a:gd name="connsiteX3" fmla="*/ 117695 w 443660"/>
              <a:gd name="connsiteY3" fmla="*/ 226337 h 307818"/>
              <a:gd name="connsiteX4" fmla="*/ 181069 w 443660"/>
              <a:gd name="connsiteY4" fmla="*/ 144856 h 307818"/>
              <a:gd name="connsiteX5" fmla="*/ 217283 w 443660"/>
              <a:gd name="connsiteY5" fmla="*/ 108642 h 307818"/>
              <a:gd name="connsiteX6" fmla="*/ 271604 w 443660"/>
              <a:gd name="connsiteY6" fmla="*/ 63375 h 307818"/>
              <a:gd name="connsiteX7" fmla="*/ 298764 w 443660"/>
              <a:gd name="connsiteY7" fmla="*/ 54321 h 307818"/>
              <a:gd name="connsiteX8" fmla="*/ 334978 w 443660"/>
              <a:gd name="connsiteY8" fmla="*/ 36214 h 307818"/>
              <a:gd name="connsiteX9" fmla="*/ 407406 w 443660"/>
              <a:gd name="connsiteY9" fmla="*/ 27161 h 307818"/>
              <a:gd name="connsiteX10" fmla="*/ 443620 w 443660"/>
              <a:gd name="connsiteY10" fmla="*/ 0 h 3078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443660" h="307818">
                <a:moveTo>
                  <a:pt x="0" y="307818"/>
                </a:moveTo>
                <a:cubicBezTo>
                  <a:pt x="18107" y="298765"/>
                  <a:pt x="37736" y="292267"/>
                  <a:pt x="54321" y="280658"/>
                </a:cubicBezTo>
                <a:cubicBezTo>
                  <a:pt x="68307" y="270868"/>
                  <a:pt x="77573" y="255554"/>
                  <a:pt x="90535" y="244444"/>
                </a:cubicBezTo>
                <a:cubicBezTo>
                  <a:pt x="98796" y="237363"/>
                  <a:pt x="108642" y="232373"/>
                  <a:pt x="117695" y="226337"/>
                </a:cubicBezTo>
                <a:cubicBezTo>
                  <a:pt x="161011" y="161363"/>
                  <a:pt x="138521" y="187404"/>
                  <a:pt x="181069" y="144856"/>
                </a:cubicBezTo>
                <a:cubicBezTo>
                  <a:pt x="198315" y="93123"/>
                  <a:pt x="175896" y="136234"/>
                  <a:pt x="217283" y="108642"/>
                </a:cubicBezTo>
                <a:cubicBezTo>
                  <a:pt x="277354" y="68594"/>
                  <a:pt x="212359" y="92998"/>
                  <a:pt x="271604" y="63375"/>
                </a:cubicBezTo>
                <a:cubicBezTo>
                  <a:pt x="280140" y="59107"/>
                  <a:pt x="289993" y="58080"/>
                  <a:pt x="298764" y="54321"/>
                </a:cubicBezTo>
                <a:cubicBezTo>
                  <a:pt x="311169" y="49004"/>
                  <a:pt x="321885" y="39487"/>
                  <a:pt x="334978" y="36214"/>
                </a:cubicBezTo>
                <a:cubicBezTo>
                  <a:pt x="358582" y="30313"/>
                  <a:pt x="383263" y="30179"/>
                  <a:pt x="407406" y="27161"/>
                </a:cubicBezTo>
                <a:cubicBezTo>
                  <a:pt x="446319" y="7704"/>
                  <a:pt x="443620" y="22550"/>
                  <a:pt x="443620" y="0"/>
                </a:cubicBezTo>
              </a:path>
            </a:pathLst>
          </a:custGeom>
          <a:noFill/>
          <a:ln w="5715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50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50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5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5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5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5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5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5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5049" grpId="0" autoUpdateAnimBg="0"/>
    </p:bldLst>
  </p:timing>
</p:sld>
</file>

<file path=ppt/theme/theme1.xml><?xml version="1.0" encoding="utf-8"?>
<a:theme xmlns:a="http://schemas.openxmlformats.org/drawingml/2006/main" name="Mon Bleu - Conférence">
  <a:themeElements>
    <a:clrScheme name="Mon Bleu - Conférence 1">
      <a:dk1>
        <a:srgbClr val="000000"/>
      </a:dk1>
      <a:lt1>
        <a:srgbClr val="FFFFFF"/>
      </a:lt1>
      <a:dk2>
        <a:srgbClr val="3333FF"/>
      </a:dk2>
      <a:lt2>
        <a:srgbClr val="00FFFF"/>
      </a:lt2>
      <a:accent1>
        <a:srgbClr val="00CCCC"/>
      </a:accent1>
      <a:accent2>
        <a:srgbClr val="6666FF"/>
      </a:accent2>
      <a:accent3>
        <a:srgbClr val="ADADFF"/>
      </a:accent3>
      <a:accent4>
        <a:srgbClr val="DADADA"/>
      </a:accent4>
      <a:accent5>
        <a:srgbClr val="AAE2E2"/>
      </a:accent5>
      <a:accent6>
        <a:srgbClr val="5C5CE7"/>
      </a:accent6>
      <a:hlink>
        <a:srgbClr val="CCCCFF"/>
      </a:hlink>
      <a:folHlink>
        <a:srgbClr val="CC99FF"/>
      </a:folHlink>
    </a:clrScheme>
    <a:fontScheme name="Mon Bleu - Conférence">
      <a:majorFont>
        <a:latin typeface="Comic Sans MS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9900"/>
        </a:solidFill>
        <a:ln w="57150" cap="flat" cmpd="sng" algn="ctr">
          <a:solidFill>
            <a:srgbClr val="FF0000"/>
          </a:solidFill>
          <a:prstDash val="solid"/>
          <a:round/>
          <a:headEnd type="none" w="sm" len="sm"/>
          <a:tailEnd type="none" w="lg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fr-FR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9900"/>
        </a:solidFill>
        <a:ln w="57150" cap="flat" cmpd="sng" algn="ctr">
          <a:solidFill>
            <a:srgbClr val="FF0000"/>
          </a:solidFill>
          <a:prstDash val="solid"/>
          <a:round/>
          <a:headEnd type="none" w="sm" len="sm"/>
          <a:tailEnd type="none" w="lg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fr-FR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</a:defRPr>
        </a:defPPr>
      </a:lstStyle>
    </a:lnDef>
  </a:objectDefaults>
  <a:extraClrSchemeLst>
    <a:extraClrScheme>
      <a:clrScheme name="Mon Bleu - Conférence 1">
        <a:dk1>
          <a:srgbClr val="000000"/>
        </a:dk1>
        <a:lt1>
          <a:srgbClr val="FFFFFF"/>
        </a:lt1>
        <a:dk2>
          <a:srgbClr val="3333FF"/>
        </a:dk2>
        <a:lt2>
          <a:srgbClr val="00FFFF"/>
        </a:lt2>
        <a:accent1>
          <a:srgbClr val="00CCCC"/>
        </a:accent1>
        <a:accent2>
          <a:srgbClr val="6666FF"/>
        </a:accent2>
        <a:accent3>
          <a:srgbClr val="ADADFF"/>
        </a:accent3>
        <a:accent4>
          <a:srgbClr val="DADADA"/>
        </a:accent4>
        <a:accent5>
          <a:srgbClr val="AAE2E2"/>
        </a:accent5>
        <a:accent6>
          <a:srgbClr val="5C5CE7"/>
        </a:accent6>
        <a:hlink>
          <a:srgbClr val="CCCCFF"/>
        </a:hlink>
        <a:folHlink>
          <a:srgbClr val="CC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n Bleu - Conférence 2">
        <a:dk1>
          <a:srgbClr val="000000"/>
        </a:dk1>
        <a:lt1>
          <a:srgbClr val="CCECFF"/>
        </a:lt1>
        <a:dk2>
          <a:srgbClr val="330099"/>
        </a:dk2>
        <a:lt2>
          <a:srgbClr val="0099CC"/>
        </a:lt2>
        <a:accent1>
          <a:srgbClr val="009999"/>
        </a:accent1>
        <a:accent2>
          <a:srgbClr val="FF99CC"/>
        </a:accent2>
        <a:accent3>
          <a:srgbClr val="E2F4FF"/>
        </a:accent3>
        <a:accent4>
          <a:srgbClr val="000000"/>
        </a:accent4>
        <a:accent5>
          <a:srgbClr val="AACACA"/>
        </a:accent5>
        <a:accent6>
          <a:srgbClr val="E78AB9"/>
        </a:accent6>
        <a:hlink>
          <a:srgbClr val="6600CC"/>
        </a:hlink>
        <a:folHlink>
          <a:srgbClr val="3366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n Bleu - Conférence 3">
        <a:dk1>
          <a:srgbClr val="000000"/>
        </a:dk1>
        <a:lt1>
          <a:srgbClr val="FFFFFF"/>
        </a:lt1>
        <a:dk2>
          <a:srgbClr val="000000"/>
        </a:dk2>
        <a:lt2>
          <a:srgbClr val="CBCBCB"/>
        </a:lt2>
        <a:accent1>
          <a:srgbClr val="B2B2B2"/>
        </a:accent1>
        <a:accent2>
          <a:srgbClr val="DDDDDD"/>
        </a:accent2>
        <a:accent3>
          <a:srgbClr val="FFFFFF"/>
        </a:accent3>
        <a:accent4>
          <a:srgbClr val="000000"/>
        </a:accent4>
        <a:accent5>
          <a:srgbClr val="D5D5D5"/>
        </a:accent5>
        <a:accent6>
          <a:srgbClr val="C8C8C8"/>
        </a:accent6>
        <a:hlink>
          <a:srgbClr val="5F5F5F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2011</TotalTime>
  <Words>1524</Words>
  <Application>Microsoft Office PowerPoint</Application>
  <PresentationFormat>Affichage à l'écran (4:3)</PresentationFormat>
  <Paragraphs>588</Paragraphs>
  <Slides>56</Slides>
  <Notes>2</Notes>
  <HiddenSlides>0</HiddenSlides>
  <MMClips>0</MMClips>
  <ScaleCrop>false</ScaleCrop>
  <HeadingPairs>
    <vt:vector size="10" baseType="variant">
      <vt:variant>
        <vt:lpstr>Polices utilisées</vt:lpstr>
      </vt:variant>
      <vt:variant>
        <vt:i4>7</vt:i4>
      </vt:variant>
      <vt:variant>
        <vt:lpstr>Thème</vt:lpstr>
      </vt:variant>
      <vt:variant>
        <vt:i4>1</vt:i4>
      </vt:variant>
      <vt:variant>
        <vt:lpstr>Serveurs OLE incorporés</vt:lpstr>
      </vt:variant>
      <vt:variant>
        <vt:i4>1</vt:i4>
      </vt:variant>
      <vt:variant>
        <vt:lpstr>Titres des diapositives</vt:lpstr>
      </vt:variant>
      <vt:variant>
        <vt:i4>56</vt:i4>
      </vt:variant>
      <vt:variant>
        <vt:lpstr>Diaporamas personnalisés</vt:lpstr>
      </vt:variant>
      <vt:variant>
        <vt:i4>22</vt:i4>
      </vt:variant>
    </vt:vector>
  </HeadingPairs>
  <TitlesOfParts>
    <vt:vector size="87" baseType="lpstr">
      <vt:lpstr>Arial</vt:lpstr>
      <vt:lpstr>Calibri</vt:lpstr>
      <vt:lpstr>Comic Sans MS</vt:lpstr>
      <vt:lpstr>Courier New</vt:lpstr>
      <vt:lpstr>Symbol</vt:lpstr>
      <vt:lpstr>Times New Roman</vt:lpstr>
      <vt:lpstr>Wingdings</vt:lpstr>
      <vt:lpstr>Mon Bleu - Conférence</vt:lpstr>
      <vt:lpstr>Feuille de calcul</vt:lpstr>
      <vt:lpstr>Les graphes en NSI</vt:lpstr>
      <vt:lpstr>Plan de la présentation</vt:lpstr>
      <vt:lpstr>Le Bulletin Officiel de L’Éducation Nationale</vt:lpstr>
      <vt:lpstr>Bref historique…</vt:lpstr>
      <vt:lpstr>Les ponts de Königsberg…</vt:lpstr>
      <vt:lpstr>Le problème des quatre couleurs…</vt:lpstr>
      <vt:lpstr>Notions élémentaires…</vt:lpstr>
      <vt:lpstr>Notions élémentaires…</vt:lpstr>
      <vt:lpstr>Notions élémentaires…</vt:lpstr>
      <vt:lpstr>Matrice d’adjascence</vt:lpstr>
      <vt:lpstr>Cycle eulérien, chaine eulérienne</vt:lpstr>
      <vt:lpstr>Un outil pour la modélisation  (et la résolution !…) de problèmes</vt:lpstr>
      <vt:lpstr>Exemple : meilleur trajet…</vt:lpstr>
      <vt:lpstr>Exemple : meilleur trajet…</vt:lpstr>
      <vt:lpstr>PARCOURS</vt:lpstr>
      <vt:lpstr>Présentation PowerPoint</vt:lpstr>
      <vt:lpstr>Pour la suite du diaporama :</vt:lpstr>
      <vt:lpstr>Quelques domaines d’application…</vt:lpstr>
      <vt:lpstr>Autres domaines d’application…</vt:lpstr>
      <vt:lpstr>Modélisation de molécules</vt:lpstr>
      <vt:lpstr>Graphes signés (sociogrammes)</vt:lpstr>
      <vt:lpstr>Décodage de chaînes d’ADN</vt:lpstr>
      <vt:lpstr>Décodage de chaînes d’ADN</vt:lpstr>
      <vt:lpstr>Recherche opérationnelle</vt:lpstr>
      <vt:lpstr>Recherche opérationnelle</vt:lpstr>
      <vt:lpstr>Quelques exemples de problèmes…</vt:lpstr>
      <vt:lpstr>Les réseaux de communication</vt:lpstr>
      <vt:lpstr>Modélisation d’un réseau</vt:lpstr>
      <vt:lpstr>Modélisation d’un réseau</vt:lpstr>
      <vt:lpstr>Quelques applications…</vt:lpstr>
      <vt:lpstr>Diffusion d’informations</vt:lpstr>
      <vt:lpstr>Exemple...</vt:lpstr>
      <vt:lpstr>Exemple...</vt:lpstr>
      <vt:lpstr>Exemple...</vt:lpstr>
      <vt:lpstr>Exemple...</vt:lpstr>
      <vt:lpstr>Exemple...</vt:lpstr>
      <vt:lpstr>Diffusion d’informations</vt:lpstr>
      <vt:lpstr>Exemple...</vt:lpstr>
      <vt:lpstr>Exemple...</vt:lpstr>
      <vt:lpstr>Exemple...</vt:lpstr>
      <vt:lpstr>Exemple...</vt:lpstr>
      <vt:lpstr>Routage dans les réseaux</vt:lpstr>
      <vt:lpstr>Routage dans les réseaux</vt:lpstr>
      <vt:lpstr>Mise en œuvre du routage</vt:lpstr>
      <vt:lpstr>Mise en œuvre du routage</vt:lpstr>
      <vt:lpstr>Mise en œuvre du routage</vt:lpstr>
      <vt:lpstr>Hiérarchisation des sommets</vt:lpstr>
      <vt:lpstr>Hiérarchisation des sommets</vt:lpstr>
      <vt:lpstr>Routage dynamique (adaptatif)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Konigsberg</vt:lpstr>
      <vt:lpstr>Quatre couleurs</vt:lpstr>
      <vt:lpstr>chimie</vt:lpstr>
      <vt:lpstr>sociologie</vt:lpstr>
      <vt:lpstr>ordonnancement</vt:lpstr>
      <vt:lpstr>réseau de transport</vt:lpstr>
      <vt:lpstr>affectation</vt:lpstr>
      <vt:lpstr>Recherche opérationnelle</vt:lpstr>
      <vt:lpstr>Réseaux de communication</vt:lpstr>
      <vt:lpstr>Fonctionnement de systèmes</vt:lpstr>
      <vt:lpstr>Introduction</vt:lpstr>
      <vt:lpstr>Applications</vt:lpstr>
      <vt:lpstr>Fiabilité réseau</vt:lpstr>
      <vt:lpstr>Charge réseau</vt:lpstr>
      <vt:lpstr>Diffusion réseau</vt:lpstr>
      <vt:lpstr>Routage</vt:lpstr>
      <vt:lpstr>Génome</vt:lpstr>
      <vt:lpstr>quadtree</vt:lpstr>
      <vt:lpstr>compilation</vt:lpstr>
      <vt:lpstr>grammaires</vt:lpstr>
      <vt:lpstr>meilleur trajet</vt:lpstr>
      <vt:lpstr>KevinBacon</vt:lpstr>
    </vt:vector>
  </TitlesOfParts>
  <Company>IUT Bordeaux - Département Informatique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Eric Sopena</dc:creator>
  <cp:lastModifiedBy>Thomas</cp:lastModifiedBy>
  <cp:revision>275</cp:revision>
  <cp:lastPrinted>1601-01-01T00:00:00Z</cp:lastPrinted>
  <dcterms:created xsi:type="dcterms:W3CDTF">2002-03-27T18:04:20Z</dcterms:created>
  <dcterms:modified xsi:type="dcterms:W3CDTF">2021-02-24T13:28:27Z</dcterms:modified>
</cp:coreProperties>
</file>