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8" r:id="rId4"/>
    <p:sldId id="267" r:id="rId5"/>
    <p:sldId id="261" r:id="rId6"/>
    <p:sldId id="259" r:id="rId7"/>
    <p:sldId id="264" r:id="rId8"/>
    <p:sldId id="257" r:id="rId9"/>
    <p:sldId id="258" r:id="rId10"/>
    <p:sldId id="263" r:id="rId11"/>
    <p:sldId id="260" r:id="rId12"/>
    <p:sldId id="265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9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82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3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356" tIns="45678" rIns="91356" bIns="45678" anchor="ctr"/>
          <a:lstStyle/>
          <a:p>
            <a:pPr algn="ctr" eaLnBrk="1" latinLnBrk="0" hangingPunct="1"/>
            <a:endParaRPr kumimoji="0" lang="en-US" sz="3565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914403" y="1752604"/>
            <a:ext cx="10363200" cy="182976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754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dirty="0" smtClean="0"/>
              <a:t>Modifiez le style du titre</a:t>
            </a:r>
            <a:endParaRPr kumimoji="0" lang="en-US" dirty="0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914403" y="3611607"/>
            <a:ext cx="10363200" cy="1199704"/>
          </a:xfrm>
        </p:spPr>
        <p:txBody>
          <a:bodyPr lIns="23061" rIns="23061"/>
          <a:lstStyle>
            <a:lvl1pPr marL="0" marR="63949" indent="0" algn="r">
              <a:buNone/>
              <a:defRPr>
                <a:solidFill>
                  <a:schemeClr val="tx2"/>
                </a:solidFill>
              </a:defRPr>
            </a:lvl1pPr>
            <a:lvl2pPr marL="456773" indent="0" algn="ctr">
              <a:buNone/>
            </a:lvl2pPr>
            <a:lvl3pPr marL="913544" indent="0" algn="ctr">
              <a:buNone/>
            </a:lvl3pPr>
            <a:lvl4pPr marL="1370318" indent="0" algn="ctr">
              <a:buNone/>
            </a:lvl4pPr>
            <a:lvl5pPr marL="1827091" indent="0" algn="ctr">
              <a:buNone/>
            </a:lvl5pPr>
            <a:lvl6pPr marL="2283862" indent="0" algn="ctr">
              <a:buNone/>
            </a:lvl6pPr>
            <a:lvl7pPr marL="2740635" indent="0" algn="ctr">
              <a:buNone/>
            </a:lvl7pPr>
            <a:lvl8pPr marL="3197408" indent="0" algn="ctr">
              <a:buNone/>
            </a:lvl8pPr>
            <a:lvl9pPr marL="365418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5020" y="4953000"/>
            <a:ext cx="12197020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3565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3565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3565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buNone/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2FBCA42-7398-4875-AA6B-5F88CFC3E016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59972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237728" y="6407947"/>
            <a:ext cx="779647" cy="365124"/>
          </a:xfrm>
        </p:spPr>
        <p:txBody>
          <a:bodyPr/>
          <a:lstStyle>
            <a:lvl1pPr>
              <a:buNone/>
              <a:defRPr sz="1386">
                <a:solidFill>
                  <a:schemeClr val="bg1">
                    <a:lumMod val="75000"/>
                  </a:schemeClr>
                </a:solidFill>
              </a:defRPr>
            </a:lvl1pPr>
            <a:extLst/>
          </a:lstStyle>
          <a:p>
            <a:pPr>
              <a:defRPr/>
            </a:pPr>
            <a:fld id="{D1041FD5-5276-4324-9C6F-BDAFC13F99E8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fr-FR" dirty="0" smtClean="0"/>
              <a:t>Modifiez le style du titre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5089338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665698" y="5944935"/>
            <a:ext cx="6587499" cy="92107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356" tIns="45678" rIns="91356" bIns="45678" anchor="t" compatLnSpc="1"/>
          <a:lstStyle/>
          <a:p>
            <a:endParaRPr kumimoji="0" lang="en-US" sz="3565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647625" y="5939012"/>
            <a:ext cx="4920600" cy="93345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356" tIns="45678" rIns="91356" bIns="45678" anchor="t" compatLnSpc="1"/>
          <a:lstStyle/>
          <a:p>
            <a:endParaRPr kumimoji="0" lang="en-US" sz="3565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8054" y="5791254"/>
            <a:ext cx="4536418" cy="1080867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356" tIns="45678" rIns="91356" bIns="45678" anchor="ctr" compatLnSpc="1"/>
          <a:lstStyle/>
          <a:p>
            <a:pPr algn="ctr" eaLnBrk="1" latinLnBrk="0" hangingPunct="1"/>
            <a:endParaRPr kumimoji="0" lang="en-US" sz="3565"/>
          </a:p>
        </p:txBody>
      </p:sp>
      <p:cxnSp>
        <p:nvCxnSpPr>
          <p:cNvPr id="15" name="Connecteur droit 14"/>
          <p:cNvCxnSpPr/>
          <p:nvPr/>
        </p:nvCxnSpPr>
        <p:spPr>
          <a:xfrm>
            <a:off x="-12316" y="5787739"/>
            <a:ext cx="4540678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2999"/>
          </a:xfrm>
          <a:prstGeom prst="rect">
            <a:avLst/>
          </a:prstGeom>
        </p:spPr>
        <p:txBody>
          <a:bodyPr vert="horz" lIns="46122" tIns="23061" rIns="46122" bIns="23061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 lIns="46122" tIns="23061" rIns="46122" bIns="23061">
            <a:normAutofit/>
          </a:bodyPr>
          <a:lstStyle/>
          <a:p>
            <a:pPr lvl="0" eaLnBrk="1" latinLnBrk="0" hangingPunct="1"/>
            <a:r>
              <a:rPr kumimoji="0" lang="fr-FR" dirty="0" smtClean="0"/>
              <a:t>Modifiez les styles du texte du masque</a:t>
            </a:r>
          </a:p>
          <a:p>
            <a:pPr lvl="1" eaLnBrk="1" latinLnBrk="0" hangingPunct="1"/>
            <a:r>
              <a:rPr kumimoji="0" lang="fr-FR" dirty="0" smtClean="0"/>
              <a:t>Deuxième niveau</a:t>
            </a:r>
          </a:p>
          <a:p>
            <a:pPr lvl="2" eaLnBrk="1" latinLnBrk="0" hangingPunct="1"/>
            <a:r>
              <a:rPr kumimoji="0" lang="fr-FR" dirty="0" smtClean="0"/>
              <a:t>Troisième niveau</a:t>
            </a:r>
          </a:p>
          <a:p>
            <a:pPr lvl="3" eaLnBrk="1" latinLnBrk="0" hangingPunct="1"/>
            <a:r>
              <a:rPr kumimoji="0" lang="fr-FR" dirty="0" smtClean="0"/>
              <a:t>Quatrième niveau</a:t>
            </a:r>
          </a:p>
          <a:p>
            <a:pPr lvl="4" eaLnBrk="1" latinLnBrk="0" hangingPunct="1"/>
            <a:r>
              <a:rPr kumimoji="0" lang="fr-FR" dirty="0" smtClean="0"/>
              <a:t>Cinquième niveau</a:t>
            </a:r>
            <a:endParaRPr kumimoji="0" lang="en-US" dirty="0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10952076" y="6407947"/>
            <a:ext cx="1065299" cy="365124"/>
          </a:xfrm>
          <a:prstGeom prst="rect">
            <a:avLst/>
          </a:prstGeom>
        </p:spPr>
        <p:txBody>
          <a:bodyPr vert="horz" lIns="46122" tIns="23061" rIns="46122" bIns="23061" anchor="b"/>
          <a:lstStyle>
            <a:lvl1pPr algn="r" eaLnBrk="1" latinLnBrk="0" hangingPunct="1">
              <a:defRPr kumimoji="0" sz="1386" b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extLst/>
          </a:lstStyle>
          <a:p>
            <a:pPr>
              <a:buFont typeface="Wingdings" pitchFamily="2" charset="2"/>
              <a:buNone/>
              <a:defRPr/>
            </a:pPr>
            <a:fld id="{62D7F2A6-B93A-4D91-9D7E-F3C7E034C4D5}" type="slidenum">
              <a:rPr lang="fr-FR" smtClean="0"/>
              <a:pPr>
                <a:buFont typeface="Wingdings" pitchFamily="2" charset="2"/>
                <a:buNone/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2318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59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417" indent="-255794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73" kern="1200">
          <a:solidFill>
            <a:schemeClr val="tx1"/>
          </a:solidFill>
          <a:latin typeface="+mn-lt"/>
          <a:ea typeface="+mn-ea"/>
          <a:cs typeface="+mn-cs"/>
        </a:defRPr>
      </a:lvl1pPr>
      <a:lvl2pPr marL="621211" indent="-228387" algn="l" rtl="0" eaLnBrk="1" latinLnBrk="0" hangingPunct="1">
        <a:spcBef>
          <a:spcPts val="323"/>
        </a:spcBef>
        <a:buClr>
          <a:schemeClr val="accent1"/>
        </a:buClr>
        <a:buFont typeface="Verdana"/>
        <a:buChar char="◦"/>
        <a:defRPr kumimoji="0" sz="2377" kern="1200">
          <a:solidFill>
            <a:schemeClr val="tx1"/>
          </a:solidFill>
          <a:latin typeface="+mn-lt"/>
          <a:ea typeface="+mn-ea"/>
          <a:cs typeface="+mn-cs"/>
        </a:defRPr>
      </a:lvl2pPr>
      <a:lvl3pPr marL="858732" indent="-228387" algn="l" rtl="0" eaLnBrk="1" latinLnBrk="0" hangingPunct="1">
        <a:spcBef>
          <a:spcPts val="351"/>
        </a:spcBef>
        <a:buClr>
          <a:schemeClr val="accent2"/>
        </a:buClr>
        <a:buSzPct val="100000"/>
        <a:buFont typeface="Wingdings 2"/>
        <a:buChar char=""/>
        <a:defRPr kumimoji="0" sz="2179" kern="1200">
          <a:solidFill>
            <a:schemeClr val="tx1"/>
          </a:solidFill>
          <a:latin typeface="+mn-lt"/>
          <a:ea typeface="+mn-ea"/>
          <a:cs typeface="+mn-cs"/>
        </a:defRPr>
      </a:lvl3pPr>
      <a:lvl4pPr marL="1141931" indent="-228387" algn="l" rtl="0" eaLnBrk="1" latinLnBrk="0" hangingPunct="1">
        <a:spcBef>
          <a:spcPts val="351"/>
        </a:spcBef>
        <a:buClr>
          <a:schemeClr val="accent2"/>
        </a:buClr>
        <a:buFont typeface="Wingdings 2"/>
        <a:buChar char=""/>
        <a:defRPr kumimoji="0" sz="1981" kern="1200">
          <a:solidFill>
            <a:schemeClr val="tx1"/>
          </a:solidFill>
          <a:latin typeface="+mn-lt"/>
          <a:ea typeface="+mn-ea"/>
          <a:cs typeface="+mn-cs"/>
        </a:defRPr>
      </a:lvl4pPr>
      <a:lvl5pPr marL="1370318" indent="-228387" algn="l" rtl="0" eaLnBrk="1" latinLnBrk="0" hangingPunct="1">
        <a:spcBef>
          <a:spcPts val="351"/>
        </a:spcBef>
        <a:buClr>
          <a:schemeClr val="accent2"/>
        </a:buClr>
        <a:buFont typeface="Wingdings 2"/>
        <a:buChar char=""/>
        <a:defRPr kumimoji="0" sz="1783" kern="1200">
          <a:solidFill>
            <a:schemeClr val="tx1"/>
          </a:solidFill>
          <a:latin typeface="+mn-lt"/>
          <a:ea typeface="+mn-ea"/>
          <a:cs typeface="+mn-cs"/>
        </a:defRPr>
      </a:lvl5pPr>
      <a:lvl6pPr marL="1598704" indent="-228387" algn="l" rtl="0" eaLnBrk="1" latinLnBrk="0" hangingPunct="1">
        <a:spcBef>
          <a:spcPts val="351"/>
        </a:spcBef>
        <a:buClr>
          <a:schemeClr val="accent3"/>
        </a:buClr>
        <a:buFont typeface="Wingdings 2"/>
        <a:buChar char=""/>
        <a:defRPr kumimoji="0" sz="1783" kern="1200">
          <a:solidFill>
            <a:schemeClr val="tx1"/>
          </a:solidFill>
          <a:latin typeface="+mn-lt"/>
          <a:ea typeface="+mn-ea"/>
          <a:cs typeface="+mn-cs"/>
        </a:defRPr>
      </a:lvl6pPr>
      <a:lvl7pPr marL="1827091" indent="-228387" algn="l" rtl="0" eaLnBrk="1" latinLnBrk="0" hangingPunct="1">
        <a:spcBef>
          <a:spcPts val="351"/>
        </a:spcBef>
        <a:buClr>
          <a:schemeClr val="accent3"/>
        </a:buClr>
        <a:buFont typeface="Wingdings 2"/>
        <a:buChar char=""/>
        <a:defRPr kumimoji="0" sz="1585" kern="1200">
          <a:solidFill>
            <a:schemeClr val="tx1"/>
          </a:solidFill>
          <a:latin typeface="+mn-lt"/>
          <a:ea typeface="+mn-ea"/>
          <a:cs typeface="+mn-cs"/>
        </a:defRPr>
      </a:lvl7pPr>
      <a:lvl8pPr marL="2055477" indent="-228387" algn="l" rtl="0" eaLnBrk="1" latinLnBrk="0" hangingPunct="1">
        <a:spcBef>
          <a:spcPts val="351"/>
        </a:spcBef>
        <a:buClr>
          <a:schemeClr val="accent3"/>
        </a:buClr>
        <a:buFont typeface="Wingdings 2"/>
        <a:buChar char=""/>
        <a:defRPr kumimoji="0" sz="1585" kern="1200">
          <a:solidFill>
            <a:schemeClr val="tx1"/>
          </a:solidFill>
          <a:latin typeface="+mn-lt"/>
          <a:ea typeface="+mn-ea"/>
          <a:cs typeface="+mn-cs"/>
        </a:defRPr>
      </a:lvl8pPr>
      <a:lvl9pPr marL="2283862" indent="-228387" algn="l" rtl="0" eaLnBrk="1" latinLnBrk="0" hangingPunct="1">
        <a:spcBef>
          <a:spcPts val="351"/>
        </a:spcBef>
        <a:buClr>
          <a:schemeClr val="accent3"/>
        </a:buClr>
        <a:buFont typeface="Wingdings 2"/>
        <a:buChar char=""/>
        <a:defRPr kumimoji="0" sz="1585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677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354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031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709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386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063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740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41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Présentation informatique 2</a:t>
            </a:r>
            <a:br>
              <a:rPr lang="fr-FR" dirty="0" smtClean="0"/>
            </a:br>
            <a:r>
              <a:rPr lang="fr-FR" dirty="0" smtClean="0"/>
              <a:t>suite à la spécialité NSI 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14403" y="3611606"/>
            <a:ext cx="10363200" cy="1490745"/>
          </a:xfrm>
        </p:spPr>
        <p:txBody>
          <a:bodyPr>
            <a:normAutofit/>
          </a:bodyPr>
          <a:lstStyle/>
          <a:p>
            <a:r>
              <a:rPr lang="fr-FR" dirty="0" smtClean="0"/>
              <a:t>IREM mercredi 17 mars 2022</a:t>
            </a:r>
          </a:p>
          <a:p>
            <a:r>
              <a:rPr lang="fr-FR" dirty="0" smtClean="0"/>
              <a:t>Responsable : C. Casseau </a:t>
            </a:r>
          </a:p>
          <a:p>
            <a:r>
              <a:rPr lang="fr-FR" dirty="0" smtClean="0"/>
              <a:t>Equipe : C. Blanc- P. </a:t>
            </a:r>
            <a:r>
              <a:rPr lang="fr-FR" dirty="0" err="1" smtClean="0"/>
              <a:t>Blasi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4347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609600" y="1411191"/>
            <a:ext cx="10972800" cy="4525963"/>
          </a:xfrm>
        </p:spPr>
        <p:txBody>
          <a:bodyPr/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pPr lvl="1"/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09600" y="126476"/>
            <a:ext cx="10972800" cy="1142999"/>
          </a:xfrm>
        </p:spPr>
        <p:txBody>
          <a:bodyPr/>
          <a:lstStyle/>
          <a:p>
            <a:r>
              <a:rPr lang="fr-FR" dirty="0" smtClean="0"/>
              <a:t>La réalité en janvier 2022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4405550"/>
            <a:ext cx="9448800" cy="232410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094438"/>
            <a:ext cx="9429750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18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Piste étudiée :Note </a:t>
            </a:r>
            <a:r>
              <a:rPr lang="fr-FR" dirty="0"/>
              <a:t>minimale au bac ou au test plus élevée ~</a:t>
            </a:r>
            <a:r>
              <a:rPr lang="fr-FR" dirty="0" smtClean="0"/>
              <a:t>12/20 pour limiter l’échec.</a:t>
            </a:r>
            <a:endParaRPr lang="fr-FR" dirty="0"/>
          </a:p>
          <a:p>
            <a:pPr marL="109623" indent="0">
              <a:buNone/>
            </a:pP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Evolution rentrée 2022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0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Maths en terminale à privilégier (plus de choix, plus de réussite en info2)</a:t>
            </a:r>
          </a:p>
          <a:p>
            <a:r>
              <a:rPr lang="fr-FR" dirty="0" smtClean="0"/>
              <a:t>Organisation validée par les étudiants donc conservée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Conclusion/discussion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283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762000" y="3741826"/>
            <a:ext cx="10972800" cy="774194"/>
          </a:xfrm>
        </p:spPr>
        <p:txBody>
          <a:bodyPr/>
          <a:lstStyle/>
          <a:p>
            <a:r>
              <a:rPr lang="fr-FR" dirty="0" smtClean="0"/>
              <a:t>Lui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Une histoire : 2018-2022 personnages</a:t>
            </a:r>
            <a:endParaRPr lang="fr-FR" dirty="0"/>
          </a:p>
        </p:txBody>
      </p:sp>
      <p:pic>
        <p:nvPicPr>
          <p:cNvPr id="4" name="Image 3" descr="&lt;strong&gt;Covid&lt;/strong&gt;-19 Virus Corona - Image gratuite sur Pixabay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6940" y="3467505"/>
            <a:ext cx="1414760" cy="1650768"/>
          </a:xfrm>
          <a:prstGeom prst="rect">
            <a:avLst/>
          </a:prstGeom>
        </p:spPr>
      </p:pic>
      <p:sp>
        <p:nvSpPr>
          <p:cNvPr id="7" name="Espace réservé du contenu 1"/>
          <p:cNvSpPr txBox="1">
            <a:spLocks/>
          </p:cNvSpPr>
          <p:nvPr/>
        </p:nvSpPr>
        <p:spPr>
          <a:xfrm>
            <a:off x="762000" y="3015279"/>
            <a:ext cx="10972800" cy="605002"/>
          </a:xfrm>
          <a:prstGeom prst="rect">
            <a:avLst/>
          </a:prstGeom>
        </p:spPr>
        <p:txBody>
          <a:bodyPr vert="horz" lIns="46122" tIns="23061" rIns="46122" bIns="23061">
            <a:normAutofit/>
          </a:bodyPr>
          <a:lstStyle>
            <a:lvl1pPr marL="365417" indent="-255794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7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211" indent="-228387" algn="l" rtl="0" eaLnBrk="1" latinLnBrk="0" hangingPunct="1">
              <a:spcBef>
                <a:spcPts val="323"/>
              </a:spcBef>
              <a:buClr>
                <a:schemeClr val="accent1"/>
              </a:buClr>
              <a:buFont typeface="Verdana"/>
              <a:buChar char="◦"/>
              <a:defRPr kumimoji="0" sz="23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732" indent="-228387" algn="l" rtl="0" eaLnBrk="1" latinLnBrk="0" hangingPunct="1">
              <a:spcBef>
                <a:spcPts val="351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1931" indent="-228387" algn="l" rtl="0" eaLnBrk="1" latinLnBrk="0" hangingPunct="1">
              <a:spcBef>
                <a:spcPts val="351"/>
              </a:spcBef>
              <a:buClr>
                <a:schemeClr val="accent2"/>
              </a:buClr>
              <a:buFont typeface="Wingdings 2"/>
              <a:buChar char=""/>
              <a:defRPr kumimoji="0" sz="19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0318" indent="-228387" algn="l" rtl="0" eaLnBrk="1" latinLnBrk="0" hangingPunct="1">
              <a:spcBef>
                <a:spcPts val="351"/>
              </a:spcBef>
              <a:buClr>
                <a:schemeClr val="accent2"/>
              </a:buClr>
              <a:buFont typeface="Wingdings 2"/>
              <a:buChar char=""/>
              <a:defRPr kumimoji="0" sz="178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98704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78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7091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5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5477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5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3862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585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fr-FR" dirty="0" smtClean="0"/>
              <a:t>Eux/elles : Les élèves du lycée puis </a:t>
            </a:r>
            <a:r>
              <a:rPr lang="fr-FR" dirty="0" err="1" smtClean="0"/>
              <a:t>étudiant.e.s</a:t>
            </a:r>
            <a:r>
              <a:rPr lang="fr-FR" dirty="0" smtClean="0"/>
              <a:t> de L1</a:t>
            </a:r>
            <a:endParaRPr lang="fr-FR" dirty="0"/>
          </a:p>
        </p:txBody>
      </p:sp>
      <p:sp>
        <p:nvSpPr>
          <p:cNvPr id="8" name="Espace réservé du contenu 1"/>
          <p:cNvSpPr txBox="1">
            <a:spLocks/>
          </p:cNvSpPr>
          <p:nvPr/>
        </p:nvSpPr>
        <p:spPr>
          <a:xfrm>
            <a:off x="762000" y="2314557"/>
            <a:ext cx="10972800" cy="614949"/>
          </a:xfrm>
          <a:prstGeom prst="rect">
            <a:avLst/>
          </a:prstGeom>
        </p:spPr>
        <p:txBody>
          <a:bodyPr vert="horz" lIns="46122" tIns="23061" rIns="46122" bIns="23061">
            <a:normAutofit/>
          </a:bodyPr>
          <a:lstStyle>
            <a:lvl1pPr marL="365417" indent="-255794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7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211" indent="-228387" algn="l" rtl="0" eaLnBrk="1" latinLnBrk="0" hangingPunct="1">
              <a:spcBef>
                <a:spcPts val="323"/>
              </a:spcBef>
              <a:buClr>
                <a:schemeClr val="accent1"/>
              </a:buClr>
              <a:buFont typeface="Verdana"/>
              <a:buChar char="◦"/>
              <a:defRPr kumimoji="0" sz="23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732" indent="-228387" algn="l" rtl="0" eaLnBrk="1" latinLnBrk="0" hangingPunct="1">
              <a:spcBef>
                <a:spcPts val="351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1931" indent="-228387" algn="l" rtl="0" eaLnBrk="1" latinLnBrk="0" hangingPunct="1">
              <a:spcBef>
                <a:spcPts val="351"/>
              </a:spcBef>
              <a:buClr>
                <a:schemeClr val="accent2"/>
              </a:buClr>
              <a:buFont typeface="Wingdings 2"/>
              <a:buChar char=""/>
              <a:defRPr kumimoji="0" sz="19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0318" indent="-228387" algn="l" rtl="0" eaLnBrk="1" latinLnBrk="0" hangingPunct="1">
              <a:spcBef>
                <a:spcPts val="351"/>
              </a:spcBef>
              <a:buClr>
                <a:schemeClr val="accent2"/>
              </a:buClr>
              <a:buFont typeface="Wingdings 2"/>
              <a:buChar char=""/>
              <a:defRPr kumimoji="0" sz="178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98704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78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7091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5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5477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5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3862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585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fr-FR" dirty="0" smtClean="0"/>
              <a:t>Nous : les enseignants et constructeurs d’Info2 à l’université</a:t>
            </a:r>
            <a:endParaRPr lang="fr-FR" dirty="0"/>
          </a:p>
        </p:txBody>
      </p:sp>
      <p:sp>
        <p:nvSpPr>
          <p:cNvPr id="9" name="Espace réservé du contenu 1"/>
          <p:cNvSpPr txBox="1">
            <a:spLocks/>
          </p:cNvSpPr>
          <p:nvPr/>
        </p:nvSpPr>
        <p:spPr>
          <a:xfrm>
            <a:off x="762000" y="1674423"/>
            <a:ext cx="10972800" cy="614949"/>
          </a:xfrm>
          <a:prstGeom prst="rect">
            <a:avLst/>
          </a:prstGeom>
        </p:spPr>
        <p:txBody>
          <a:bodyPr vert="horz" lIns="46122" tIns="23061" rIns="46122" bIns="23061">
            <a:normAutofit/>
          </a:bodyPr>
          <a:lstStyle>
            <a:lvl1pPr marL="365417" indent="-255794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7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211" indent="-228387" algn="l" rtl="0" eaLnBrk="1" latinLnBrk="0" hangingPunct="1">
              <a:spcBef>
                <a:spcPts val="323"/>
              </a:spcBef>
              <a:buClr>
                <a:schemeClr val="accent1"/>
              </a:buClr>
              <a:buFont typeface="Verdana"/>
              <a:buChar char="◦"/>
              <a:defRPr kumimoji="0" sz="23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732" indent="-228387" algn="l" rtl="0" eaLnBrk="1" latinLnBrk="0" hangingPunct="1">
              <a:spcBef>
                <a:spcPts val="351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1931" indent="-228387" algn="l" rtl="0" eaLnBrk="1" latinLnBrk="0" hangingPunct="1">
              <a:spcBef>
                <a:spcPts val="351"/>
              </a:spcBef>
              <a:buClr>
                <a:schemeClr val="accent2"/>
              </a:buClr>
              <a:buFont typeface="Wingdings 2"/>
              <a:buChar char=""/>
              <a:defRPr kumimoji="0" sz="19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0318" indent="-228387" algn="l" rtl="0" eaLnBrk="1" latinLnBrk="0" hangingPunct="1">
              <a:spcBef>
                <a:spcPts val="351"/>
              </a:spcBef>
              <a:buClr>
                <a:schemeClr val="accent2"/>
              </a:buClr>
              <a:buFont typeface="Wingdings 2"/>
              <a:buChar char=""/>
              <a:defRPr kumimoji="0" sz="178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98704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78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7091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5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5477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5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3862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585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fr-FR" dirty="0"/>
              <a:t>V</a:t>
            </a:r>
            <a:r>
              <a:rPr lang="fr-FR" dirty="0" smtClean="0"/>
              <a:t>ous : les enseignants NSI au Lycée</a:t>
            </a:r>
            <a:endParaRPr lang="fr-FR" dirty="0"/>
          </a:p>
        </p:txBody>
      </p:sp>
      <p:sp>
        <p:nvSpPr>
          <p:cNvPr id="10" name="Espace réservé du contenu 1"/>
          <p:cNvSpPr txBox="1">
            <a:spLocks/>
          </p:cNvSpPr>
          <p:nvPr/>
        </p:nvSpPr>
        <p:spPr>
          <a:xfrm>
            <a:off x="762000" y="4955550"/>
            <a:ext cx="10972800" cy="614949"/>
          </a:xfrm>
          <a:prstGeom prst="rect">
            <a:avLst/>
          </a:prstGeom>
        </p:spPr>
        <p:txBody>
          <a:bodyPr vert="horz" lIns="46122" tIns="23061" rIns="46122" bIns="23061">
            <a:normAutofit/>
          </a:bodyPr>
          <a:lstStyle>
            <a:lvl1pPr marL="365417" indent="-255794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7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211" indent="-228387" algn="l" rtl="0" eaLnBrk="1" latinLnBrk="0" hangingPunct="1">
              <a:spcBef>
                <a:spcPts val="323"/>
              </a:spcBef>
              <a:buClr>
                <a:schemeClr val="accent1"/>
              </a:buClr>
              <a:buFont typeface="Verdana"/>
              <a:buChar char="◦"/>
              <a:defRPr kumimoji="0" sz="23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732" indent="-228387" algn="l" rtl="0" eaLnBrk="1" latinLnBrk="0" hangingPunct="1">
              <a:spcBef>
                <a:spcPts val="351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1931" indent="-228387" algn="l" rtl="0" eaLnBrk="1" latinLnBrk="0" hangingPunct="1">
              <a:spcBef>
                <a:spcPts val="351"/>
              </a:spcBef>
              <a:buClr>
                <a:schemeClr val="accent2"/>
              </a:buClr>
              <a:buFont typeface="Wingdings 2"/>
              <a:buChar char=""/>
              <a:defRPr kumimoji="0" sz="19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0318" indent="-228387" algn="l" rtl="0" eaLnBrk="1" latinLnBrk="0" hangingPunct="1">
              <a:spcBef>
                <a:spcPts val="351"/>
              </a:spcBef>
              <a:buClr>
                <a:schemeClr val="accent2"/>
              </a:buClr>
              <a:buFont typeface="Wingdings 2"/>
              <a:buChar char=""/>
              <a:defRPr kumimoji="0" sz="178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98704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78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7091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5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5477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5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3862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585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fr-FR" dirty="0" smtClean="0"/>
              <a:t>Voyage bien organisé à priori…</a:t>
            </a:r>
            <a:endParaRPr lang="fr-FR" dirty="0"/>
          </a:p>
        </p:txBody>
      </p:sp>
      <p:sp>
        <p:nvSpPr>
          <p:cNvPr id="11" name="Espace réservé du contenu 1"/>
          <p:cNvSpPr txBox="1">
            <a:spLocks/>
          </p:cNvSpPr>
          <p:nvPr/>
        </p:nvSpPr>
        <p:spPr>
          <a:xfrm>
            <a:off x="762000" y="5563892"/>
            <a:ext cx="10972800" cy="614949"/>
          </a:xfrm>
          <a:prstGeom prst="rect">
            <a:avLst/>
          </a:prstGeom>
        </p:spPr>
        <p:txBody>
          <a:bodyPr vert="horz" lIns="46122" tIns="23061" rIns="46122" bIns="23061">
            <a:normAutofit/>
          </a:bodyPr>
          <a:lstStyle>
            <a:lvl1pPr marL="365417" indent="-255794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7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211" indent="-228387" algn="l" rtl="0" eaLnBrk="1" latinLnBrk="0" hangingPunct="1">
              <a:spcBef>
                <a:spcPts val="323"/>
              </a:spcBef>
              <a:buClr>
                <a:schemeClr val="accent1"/>
              </a:buClr>
              <a:buFont typeface="Verdana"/>
              <a:buChar char="◦"/>
              <a:defRPr kumimoji="0" sz="23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732" indent="-228387" algn="l" rtl="0" eaLnBrk="1" latinLnBrk="0" hangingPunct="1">
              <a:spcBef>
                <a:spcPts val="351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1931" indent="-228387" algn="l" rtl="0" eaLnBrk="1" latinLnBrk="0" hangingPunct="1">
              <a:spcBef>
                <a:spcPts val="351"/>
              </a:spcBef>
              <a:buClr>
                <a:schemeClr val="accent2"/>
              </a:buClr>
              <a:buFont typeface="Wingdings 2"/>
              <a:buChar char=""/>
              <a:defRPr kumimoji="0" sz="19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0318" indent="-228387" algn="l" rtl="0" eaLnBrk="1" latinLnBrk="0" hangingPunct="1">
              <a:spcBef>
                <a:spcPts val="351"/>
              </a:spcBef>
              <a:buClr>
                <a:schemeClr val="accent2"/>
              </a:buClr>
              <a:buFont typeface="Wingdings 2"/>
              <a:buChar char=""/>
              <a:defRPr kumimoji="0" sz="178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98704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78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7091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5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5477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5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3862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585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fr-FR" dirty="0" smtClean="0"/>
              <a:t>… mais sur le papier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02977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7" grpId="0"/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892628" y="5617279"/>
            <a:ext cx="10972800" cy="774194"/>
          </a:xfrm>
        </p:spPr>
        <p:txBody>
          <a:bodyPr/>
          <a:lstStyle/>
          <a:p>
            <a:r>
              <a:rPr lang="fr-FR" dirty="0" smtClean="0"/>
              <a:t>Lui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Une histoire : 2018-2022  personnages</a:t>
            </a:r>
            <a:endParaRPr lang="fr-FR" dirty="0"/>
          </a:p>
        </p:txBody>
      </p:sp>
      <p:pic>
        <p:nvPicPr>
          <p:cNvPr id="4" name="Image 3" descr="&lt;strong&gt;Covid&lt;/strong&gt;-19 Virus Corona - Image gratuite sur Pixabay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6190" y="5212601"/>
            <a:ext cx="1414760" cy="1650768"/>
          </a:xfrm>
          <a:prstGeom prst="rect">
            <a:avLst/>
          </a:prstGeom>
        </p:spPr>
      </p:pic>
      <p:sp>
        <p:nvSpPr>
          <p:cNvPr id="7" name="Espace réservé du contenu 1"/>
          <p:cNvSpPr txBox="1">
            <a:spLocks/>
          </p:cNvSpPr>
          <p:nvPr/>
        </p:nvSpPr>
        <p:spPr>
          <a:xfrm>
            <a:off x="762000" y="4425621"/>
            <a:ext cx="10972800" cy="852811"/>
          </a:xfrm>
          <a:prstGeom prst="rect">
            <a:avLst/>
          </a:prstGeom>
        </p:spPr>
        <p:txBody>
          <a:bodyPr vert="horz" lIns="46122" tIns="23061" rIns="46122" bIns="23061">
            <a:normAutofit fontScale="77500" lnSpcReduction="20000"/>
          </a:bodyPr>
          <a:lstStyle>
            <a:lvl1pPr marL="365417" indent="-255794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7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211" indent="-228387" algn="l" rtl="0" eaLnBrk="1" latinLnBrk="0" hangingPunct="1">
              <a:spcBef>
                <a:spcPts val="323"/>
              </a:spcBef>
              <a:buClr>
                <a:schemeClr val="accent1"/>
              </a:buClr>
              <a:buFont typeface="Verdana"/>
              <a:buChar char="◦"/>
              <a:defRPr kumimoji="0" sz="23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732" indent="-228387" algn="l" rtl="0" eaLnBrk="1" latinLnBrk="0" hangingPunct="1">
              <a:spcBef>
                <a:spcPts val="351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1931" indent="-228387" algn="l" rtl="0" eaLnBrk="1" latinLnBrk="0" hangingPunct="1">
              <a:spcBef>
                <a:spcPts val="351"/>
              </a:spcBef>
              <a:buClr>
                <a:schemeClr val="accent2"/>
              </a:buClr>
              <a:buFont typeface="Wingdings 2"/>
              <a:buChar char=""/>
              <a:defRPr kumimoji="0" sz="19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0318" indent="-228387" algn="l" rtl="0" eaLnBrk="1" latinLnBrk="0" hangingPunct="1">
              <a:spcBef>
                <a:spcPts val="351"/>
              </a:spcBef>
              <a:buClr>
                <a:schemeClr val="accent2"/>
              </a:buClr>
              <a:buFont typeface="Wingdings 2"/>
              <a:buChar char=""/>
              <a:defRPr kumimoji="0" sz="178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98704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78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7091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5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5477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5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3862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585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fr-FR" dirty="0" smtClean="0"/>
              <a:t>Eux/elles : </a:t>
            </a:r>
          </a:p>
          <a:p>
            <a:pPr lvl="1"/>
            <a:r>
              <a:rPr lang="fr-FR" dirty="0" smtClean="0"/>
              <a:t>Profils à géométrie variable selon les spécialités, les acquis et la motivation</a:t>
            </a:r>
          </a:p>
          <a:p>
            <a:pPr lvl="1"/>
            <a:r>
              <a:rPr lang="fr-FR" dirty="0" smtClean="0"/>
              <a:t>Attentes différentes parfois de la réalité enseignée ici</a:t>
            </a:r>
          </a:p>
          <a:p>
            <a:pPr lvl="1"/>
            <a:endParaRPr lang="fr-FR" dirty="0"/>
          </a:p>
        </p:txBody>
      </p:sp>
      <p:sp>
        <p:nvSpPr>
          <p:cNvPr id="8" name="Espace réservé du contenu 1"/>
          <p:cNvSpPr txBox="1">
            <a:spLocks/>
          </p:cNvSpPr>
          <p:nvPr/>
        </p:nvSpPr>
        <p:spPr>
          <a:xfrm>
            <a:off x="762000" y="2893715"/>
            <a:ext cx="10972800" cy="1389696"/>
          </a:xfrm>
          <a:prstGeom prst="rect">
            <a:avLst/>
          </a:prstGeom>
        </p:spPr>
        <p:txBody>
          <a:bodyPr vert="horz" lIns="46122" tIns="23061" rIns="46122" bIns="23061">
            <a:normAutofit fontScale="77500" lnSpcReduction="20000"/>
          </a:bodyPr>
          <a:lstStyle>
            <a:lvl1pPr marL="365417" indent="-255794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7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211" indent="-228387" algn="l" rtl="0" eaLnBrk="1" latinLnBrk="0" hangingPunct="1">
              <a:spcBef>
                <a:spcPts val="323"/>
              </a:spcBef>
              <a:buClr>
                <a:schemeClr val="accent1"/>
              </a:buClr>
              <a:buFont typeface="Verdana"/>
              <a:buChar char="◦"/>
              <a:defRPr kumimoji="0" sz="23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732" indent="-228387" algn="l" rtl="0" eaLnBrk="1" latinLnBrk="0" hangingPunct="1">
              <a:spcBef>
                <a:spcPts val="351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1931" indent="-228387" algn="l" rtl="0" eaLnBrk="1" latinLnBrk="0" hangingPunct="1">
              <a:spcBef>
                <a:spcPts val="351"/>
              </a:spcBef>
              <a:buClr>
                <a:schemeClr val="accent2"/>
              </a:buClr>
              <a:buFont typeface="Wingdings 2"/>
              <a:buChar char=""/>
              <a:defRPr kumimoji="0" sz="19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0318" indent="-228387" algn="l" rtl="0" eaLnBrk="1" latinLnBrk="0" hangingPunct="1">
              <a:spcBef>
                <a:spcPts val="351"/>
              </a:spcBef>
              <a:buClr>
                <a:schemeClr val="accent2"/>
              </a:buClr>
              <a:buFont typeface="Wingdings 2"/>
              <a:buChar char=""/>
              <a:defRPr kumimoji="0" sz="178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98704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78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7091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5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5477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5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3862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585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fr-FR" dirty="0" smtClean="0"/>
              <a:t>Nous : </a:t>
            </a:r>
          </a:p>
          <a:p>
            <a:pPr lvl="1"/>
            <a:r>
              <a:rPr lang="fr-FR" dirty="0"/>
              <a:t>m</a:t>
            </a:r>
            <a:r>
              <a:rPr lang="fr-FR" dirty="0" smtClean="0"/>
              <a:t>ercato -&gt; un </a:t>
            </a:r>
            <a:r>
              <a:rPr lang="fr-FR" dirty="0"/>
              <a:t>joueur de votre team à la tête de notre </a:t>
            </a:r>
            <a:r>
              <a:rPr lang="fr-FR" dirty="0" smtClean="0"/>
              <a:t>équipe : Christophe</a:t>
            </a:r>
          </a:p>
          <a:p>
            <a:pPr lvl="1"/>
            <a:r>
              <a:rPr lang="fr-FR" dirty="0"/>
              <a:t>l</a:t>
            </a:r>
            <a:r>
              <a:rPr lang="fr-FR" dirty="0" smtClean="0"/>
              <a:t>ongue expérience avec les étudiants débutants et ISN : Carole, </a:t>
            </a:r>
            <a:r>
              <a:rPr lang="fr-FR" dirty="0" err="1"/>
              <a:t>Giuliana</a:t>
            </a:r>
            <a:r>
              <a:rPr lang="fr-FR" dirty="0"/>
              <a:t> </a:t>
            </a:r>
            <a:r>
              <a:rPr lang="fr-FR" dirty="0" smtClean="0"/>
              <a:t>,Philippe, Samuel</a:t>
            </a:r>
          </a:p>
          <a:p>
            <a:pPr lvl="1"/>
            <a:r>
              <a:rPr lang="fr-FR" dirty="0" smtClean="0"/>
              <a:t>construction d’une UE adaptée sur un thème : algorithmique avec les tableaux.</a:t>
            </a:r>
          </a:p>
          <a:p>
            <a:pPr lvl="1"/>
            <a:r>
              <a:rPr lang="fr-FR" dirty="0" smtClean="0"/>
              <a:t>Analyse des </a:t>
            </a:r>
            <a:r>
              <a:rPr lang="fr-FR" dirty="0" err="1" smtClean="0"/>
              <a:t>pré-requis</a:t>
            </a:r>
            <a:r>
              <a:rPr lang="fr-FR" dirty="0" smtClean="0"/>
              <a:t> (maths)</a:t>
            </a:r>
          </a:p>
          <a:p>
            <a:pPr lvl="1"/>
            <a:endParaRPr lang="fr-FR" dirty="0"/>
          </a:p>
        </p:txBody>
      </p:sp>
      <p:sp>
        <p:nvSpPr>
          <p:cNvPr id="9" name="Espace réservé du contenu 1"/>
          <p:cNvSpPr txBox="1">
            <a:spLocks/>
          </p:cNvSpPr>
          <p:nvPr/>
        </p:nvSpPr>
        <p:spPr>
          <a:xfrm>
            <a:off x="762000" y="1231640"/>
            <a:ext cx="10972800" cy="1519865"/>
          </a:xfrm>
          <a:prstGeom prst="rect">
            <a:avLst/>
          </a:prstGeom>
        </p:spPr>
        <p:txBody>
          <a:bodyPr vert="horz" lIns="46122" tIns="23061" rIns="46122" bIns="23061">
            <a:normAutofit fontScale="85000" lnSpcReduction="20000"/>
          </a:bodyPr>
          <a:lstStyle>
            <a:lvl1pPr marL="365417" indent="-255794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7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211" indent="-228387" algn="l" rtl="0" eaLnBrk="1" latinLnBrk="0" hangingPunct="1">
              <a:spcBef>
                <a:spcPts val="323"/>
              </a:spcBef>
              <a:buClr>
                <a:schemeClr val="accent1"/>
              </a:buClr>
              <a:buFont typeface="Verdana"/>
              <a:buChar char="◦"/>
              <a:defRPr kumimoji="0" sz="23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732" indent="-228387" algn="l" rtl="0" eaLnBrk="1" latinLnBrk="0" hangingPunct="1">
              <a:spcBef>
                <a:spcPts val="351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1931" indent="-228387" algn="l" rtl="0" eaLnBrk="1" latinLnBrk="0" hangingPunct="1">
              <a:spcBef>
                <a:spcPts val="351"/>
              </a:spcBef>
              <a:buClr>
                <a:schemeClr val="accent2"/>
              </a:buClr>
              <a:buFont typeface="Wingdings 2"/>
              <a:buChar char=""/>
              <a:defRPr kumimoji="0" sz="19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0318" indent="-228387" algn="l" rtl="0" eaLnBrk="1" latinLnBrk="0" hangingPunct="1">
              <a:spcBef>
                <a:spcPts val="351"/>
              </a:spcBef>
              <a:buClr>
                <a:schemeClr val="accent2"/>
              </a:buClr>
              <a:buFont typeface="Wingdings 2"/>
              <a:buChar char=""/>
              <a:defRPr kumimoji="0" sz="178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98704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78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7091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5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5477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5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3862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585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fr-FR" dirty="0" smtClean="0"/>
              <a:t>Vous : </a:t>
            </a:r>
          </a:p>
          <a:p>
            <a:pPr lvl="1"/>
            <a:r>
              <a:rPr lang="fr-FR" dirty="0" err="1"/>
              <a:t>p</a:t>
            </a:r>
            <a:r>
              <a:rPr lang="fr-FR" dirty="0" err="1" smtClean="0"/>
              <a:t>ionnier.e.s</a:t>
            </a:r>
            <a:r>
              <a:rPr lang="fr-FR" dirty="0" smtClean="0"/>
              <a:t>, </a:t>
            </a:r>
            <a:r>
              <a:rPr lang="fr-FR" dirty="0" err="1" smtClean="0"/>
              <a:t>formé.e.s</a:t>
            </a:r>
            <a:r>
              <a:rPr lang="fr-FR" dirty="0" smtClean="0"/>
              <a:t> DIU voir plus, </a:t>
            </a:r>
          </a:p>
          <a:p>
            <a:pPr lvl="1"/>
            <a:r>
              <a:rPr lang="fr-FR" dirty="0" smtClean="0"/>
              <a:t>programme imposé, </a:t>
            </a:r>
          </a:p>
          <a:p>
            <a:pPr lvl="1"/>
            <a:r>
              <a:rPr lang="fr-FR" dirty="0" smtClean="0"/>
              <a:t>mais condition de travail variable : matériel ?</a:t>
            </a:r>
          </a:p>
          <a:p>
            <a:pPr lvl="1"/>
            <a:r>
              <a:rPr lang="fr-FR" dirty="0"/>
              <a:t>s</a:t>
            </a:r>
            <a:r>
              <a:rPr lang="fr-FR" dirty="0" smtClean="0"/>
              <a:t>pécialités variables 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51231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Une histoire : 2018-2022</a:t>
            </a:r>
            <a:endParaRPr lang="fr-FR" dirty="0"/>
          </a:p>
        </p:txBody>
      </p:sp>
      <p:sp>
        <p:nvSpPr>
          <p:cNvPr id="10" name="Espace réservé du contenu 1"/>
          <p:cNvSpPr txBox="1">
            <a:spLocks/>
          </p:cNvSpPr>
          <p:nvPr/>
        </p:nvSpPr>
        <p:spPr>
          <a:xfrm>
            <a:off x="500743" y="1577868"/>
            <a:ext cx="10972800" cy="614949"/>
          </a:xfrm>
          <a:prstGeom prst="rect">
            <a:avLst/>
          </a:prstGeom>
        </p:spPr>
        <p:txBody>
          <a:bodyPr vert="horz" lIns="46122" tIns="23061" rIns="46122" bIns="23061">
            <a:normAutofit/>
          </a:bodyPr>
          <a:lstStyle>
            <a:lvl1pPr marL="365417" indent="-255794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7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211" indent="-228387" algn="l" rtl="0" eaLnBrk="1" latinLnBrk="0" hangingPunct="1">
              <a:spcBef>
                <a:spcPts val="323"/>
              </a:spcBef>
              <a:buClr>
                <a:schemeClr val="accent1"/>
              </a:buClr>
              <a:buFont typeface="Verdana"/>
              <a:buChar char="◦"/>
              <a:defRPr kumimoji="0" sz="23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732" indent="-228387" algn="l" rtl="0" eaLnBrk="1" latinLnBrk="0" hangingPunct="1">
              <a:spcBef>
                <a:spcPts val="351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1931" indent="-228387" algn="l" rtl="0" eaLnBrk="1" latinLnBrk="0" hangingPunct="1">
              <a:spcBef>
                <a:spcPts val="351"/>
              </a:spcBef>
              <a:buClr>
                <a:schemeClr val="accent2"/>
              </a:buClr>
              <a:buFont typeface="Wingdings 2"/>
              <a:buChar char=""/>
              <a:defRPr kumimoji="0" sz="19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0318" indent="-228387" algn="l" rtl="0" eaLnBrk="1" latinLnBrk="0" hangingPunct="1">
              <a:spcBef>
                <a:spcPts val="351"/>
              </a:spcBef>
              <a:buClr>
                <a:schemeClr val="accent2"/>
              </a:buClr>
              <a:buFont typeface="Wingdings 2"/>
              <a:buChar char=""/>
              <a:defRPr kumimoji="0" sz="178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98704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78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7091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5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5477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5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3862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585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fr-FR" dirty="0" smtClean="0"/>
              <a:t>Voyage bien organisé… sur le papier</a:t>
            </a:r>
            <a:endParaRPr lang="fr-FR" dirty="0"/>
          </a:p>
        </p:txBody>
      </p:sp>
      <p:sp>
        <p:nvSpPr>
          <p:cNvPr id="12" name="Espace réservé du contenu 1"/>
          <p:cNvSpPr txBox="1">
            <a:spLocks/>
          </p:cNvSpPr>
          <p:nvPr/>
        </p:nvSpPr>
        <p:spPr>
          <a:xfrm>
            <a:off x="609600" y="2483676"/>
            <a:ext cx="10972800" cy="2237614"/>
          </a:xfrm>
          <a:prstGeom prst="rect">
            <a:avLst/>
          </a:prstGeom>
        </p:spPr>
        <p:txBody>
          <a:bodyPr vert="horz" lIns="46122" tIns="23061" rIns="46122" bIns="23061">
            <a:normAutofit fontScale="85000" lnSpcReduction="20000"/>
          </a:bodyPr>
          <a:lstStyle>
            <a:lvl1pPr marL="365417" indent="-255794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7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211" indent="-228387" algn="l" rtl="0" eaLnBrk="1" latinLnBrk="0" hangingPunct="1">
              <a:spcBef>
                <a:spcPts val="323"/>
              </a:spcBef>
              <a:buClr>
                <a:schemeClr val="accent1"/>
              </a:buClr>
              <a:buFont typeface="Verdana"/>
              <a:buChar char="◦"/>
              <a:defRPr kumimoji="0" sz="23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732" indent="-228387" algn="l" rtl="0" eaLnBrk="1" latinLnBrk="0" hangingPunct="1">
              <a:spcBef>
                <a:spcPts val="351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1931" indent="-228387" algn="l" rtl="0" eaLnBrk="1" latinLnBrk="0" hangingPunct="1">
              <a:spcBef>
                <a:spcPts val="351"/>
              </a:spcBef>
              <a:buClr>
                <a:schemeClr val="accent2"/>
              </a:buClr>
              <a:buFont typeface="Wingdings 2"/>
              <a:buChar char=""/>
              <a:defRPr kumimoji="0" sz="19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0318" indent="-228387" algn="l" rtl="0" eaLnBrk="1" latinLnBrk="0" hangingPunct="1">
              <a:spcBef>
                <a:spcPts val="351"/>
              </a:spcBef>
              <a:buClr>
                <a:schemeClr val="accent2"/>
              </a:buClr>
              <a:buFont typeface="Wingdings 2"/>
              <a:buChar char=""/>
              <a:defRPr kumimoji="0" sz="178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98704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78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7091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5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5477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5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3862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585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fr-FR" dirty="0" smtClean="0"/>
              <a:t>Il faut travailler encore le passage lycée/licence pour </a:t>
            </a:r>
            <a:r>
              <a:rPr lang="fr-FR" b="1" dirty="0" smtClean="0"/>
              <a:t>l’informatique</a:t>
            </a:r>
          </a:p>
          <a:p>
            <a:endParaRPr lang="fr-FR" b="1" dirty="0" smtClean="0"/>
          </a:p>
          <a:p>
            <a:pPr lvl="1"/>
            <a:r>
              <a:rPr lang="fr-FR" dirty="0" smtClean="0"/>
              <a:t>Spécifique à notre discipline</a:t>
            </a:r>
          </a:p>
          <a:p>
            <a:pPr lvl="1"/>
            <a:r>
              <a:rPr lang="fr-FR" dirty="0" smtClean="0"/>
              <a:t>Autres disciplines il faut faire des mises à niveau. En informatique c’est le contraire</a:t>
            </a:r>
          </a:p>
          <a:p>
            <a:pPr lvl="1"/>
            <a:r>
              <a:rPr lang="fr-FR" dirty="0" smtClean="0"/>
              <a:t>Problème  plus difficile que prévu</a:t>
            </a:r>
          </a:p>
          <a:p>
            <a:pPr lvl="1"/>
            <a:r>
              <a:rPr lang="fr-FR" dirty="0" smtClean="0"/>
              <a:t>Impossible de mesurer si la crise sanitaire joue un rôle majeur ou pas </a:t>
            </a:r>
          </a:p>
          <a:p>
            <a:pPr lvl="1"/>
            <a:endParaRPr lang="fr-FR" dirty="0"/>
          </a:p>
        </p:txBody>
      </p:sp>
      <p:sp>
        <p:nvSpPr>
          <p:cNvPr id="13" name="Espace réservé du contenu 1"/>
          <p:cNvSpPr txBox="1">
            <a:spLocks/>
          </p:cNvSpPr>
          <p:nvPr/>
        </p:nvSpPr>
        <p:spPr>
          <a:xfrm>
            <a:off x="500743" y="4203619"/>
            <a:ext cx="10972800" cy="1584471"/>
          </a:xfrm>
          <a:prstGeom prst="rect">
            <a:avLst/>
          </a:prstGeom>
        </p:spPr>
        <p:txBody>
          <a:bodyPr vert="horz" lIns="46122" tIns="23061" rIns="46122" bIns="23061">
            <a:normAutofit/>
          </a:bodyPr>
          <a:lstStyle>
            <a:lvl1pPr marL="365417" indent="-255794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7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211" indent="-228387" algn="l" rtl="0" eaLnBrk="1" latinLnBrk="0" hangingPunct="1">
              <a:spcBef>
                <a:spcPts val="323"/>
              </a:spcBef>
              <a:buClr>
                <a:schemeClr val="accent1"/>
              </a:buClr>
              <a:buFont typeface="Verdana"/>
              <a:buChar char="◦"/>
              <a:defRPr kumimoji="0" sz="23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732" indent="-228387" algn="l" rtl="0" eaLnBrk="1" latinLnBrk="0" hangingPunct="1">
              <a:spcBef>
                <a:spcPts val="351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1931" indent="-228387" algn="l" rtl="0" eaLnBrk="1" latinLnBrk="0" hangingPunct="1">
              <a:spcBef>
                <a:spcPts val="351"/>
              </a:spcBef>
              <a:buClr>
                <a:schemeClr val="accent2"/>
              </a:buClr>
              <a:buFont typeface="Wingdings 2"/>
              <a:buChar char=""/>
              <a:defRPr kumimoji="0" sz="19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0318" indent="-228387" algn="l" rtl="0" eaLnBrk="1" latinLnBrk="0" hangingPunct="1">
              <a:spcBef>
                <a:spcPts val="351"/>
              </a:spcBef>
              <a:buClr>
                <a:schemeClr val="accent2"/>
              </a:buClr>
              <a:buFont typeface="Wingdings 2"/>
              <a:buChar char=""/>
              <a:defRPr kumimoji="0" sz="178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98704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78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7091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5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5477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5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3862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585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fr-FR" dirty="0" smtClean="0"/>
          </a:p>
          <a:p>
            <a:pPr lvl="1"/>
            <a:endParaRPr lang="fr-FR" dirty="0"/>
          </a:p>
        </p:txBody>
      </p:sp>
      <p:sp>
        <p:nvSpPr>
          <p:cNvPr id="14" name="Espace réservé du contenu 1"/>
          <p:cNvSpPr txBox="1">
            <a:spLocks/>
          </p:cNvSpPr>
          <p:nvPr/>
        </p:nvSpPr>
        <p:spPr>
          <a:xfrm>
            <a:off x="500743" y="4803483"/>
            <a:ext cx="10972800" cy="1214762"/>
          </a:xfrm>
          <a:prstGeom prst="rect">
            <a:avLst/>
          </a:prstGeom>
        </p:spPr>
        <p:txBody>
          <a:bodyPr vert="horz" lIns="46122" tIns="23061" rIns="46122" bIns="23061">
            <a:normAutofit lnSpcReduction="10000"/>
          </a:bodyPr>
          <a:lstStyle>
            <a:lvl1pPr marL="365417" indent="-255794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7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211" indent="-228387" algn="l" rtl="0" eaLnBrk="1" latinLnBrk="0" hangingPunct="1">
              <a:spcBef>
                <a:spcPts val="323"/>
              </a:spcBef>
              <a:buClr>
                <a:schemeClr val="accent1"/>
              </a:buClr>
              <a:buFont typeface="Verdana"/>
              <a:buChar char="◦"/>
              <a:defRPr kumimoji="0" sz="23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732" indent="-228387" algn="l" rtl="0" eaLnBrk="1" latinLnBrk="0" hangingPunct="1">
              <a:spcBef>
                <a:spcPts val="351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1931" indent="-228387" algn="l" rtl="0" eaLnBrk="1" latinLnBrk="0" hangingPunct="1">
              <a:spcBef>
                <a:spcPts val="351"/>
              </a:spcBef>
              <a:buClr>
                <a:schemeClr val="accent2"/>
              </a:buClr>
              <a:buFont typeface="Wingdings 2"/>
              <a:buChar char=""/>
              <a:defRPr kumimoji="0" sz="19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0318" indent="-228387" algn="l" rtl="0" eaLnBrk="1" latinLnBrk="0" hangingPunct="1">
              <a:spcBef>
                <a:spcPts val="351"/>
              </a:spcBef>
              <a:buClr>
                <a:schemeClr val="accent2"/>
              </a:buClr>
              <a:buFont typeface="Wingdings 2"/>
              <a:buChar char=""/>
              <a:defRPr kumimoji="0" sz="178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98704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78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7091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5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5477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5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3862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585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fr-FR" dirty="0" smtClean="0"/>
              <a:t>Dans la mesure du possible essayons:</a:t>
            </a:r>
          </a:p>
          <a:p>
            <a:pPr lvl="1"/>
            <a:r>
              <a:rPr lang="fr-FR" dirty="0"/>
              <a:t>D</a:t>
            </a:r>
            <a:r>
              <a:rPr lang="fr-FR" dirty="0" smtClean="0"/>
              <a:t>e comprendre pourquoi et comment en étudiant le script</a:t>
            </a:r>
          </a:p>
          <a:p>
            <a:pPr lvl="1"/>
            <a:r>
              <a:rPr lang="fr-FR" dirty="0" smtClean="0"/>
              <a:t>De trouver les messages à faire passer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42813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Préambule : on ne parle pas de l’entrée en BUT Informatique</a:t>
            </a:r>
          </a:p>
          <a:p>
            <a:endParaRPr lang="fr-FR" dirty="0" smtClean="0"/>
          </a:p>
          <a:p>
            <a:r>
              <a:rPr lang="fr-FR" dirty="0" smtClean="0"/>
              <a:t>En licence 2021</a:t>
            </a:r>
          </a:p>
          <a:p>
            <a:pPr lvl="1"/>
            <a:r>
              <a:rPr lang="fr-FR" dirty="0" smtClean="0"/>
              <a:t>Une UE spécialisée en S1</a:t>
            </a:r>
          </a:p>
          <a:p>
            <a:pPr lvl="1"/>
            <a:r>
              <a:rPr lang="fr-FR" dirty="0" smtClean="0"/>
              <a:t>Un projet spécialisé en S2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En licence 2022</a:t>
            </a:r>
          </a:p>
          <a:p>
            <a:pPr lvl="1"/>
            <a:r>
              <a:rPr lang="fr-FR" dirty="0" smtClean="0"/>
              <a:t>Idem en L1</a:t>
            </a:r>
          </a:p>
          <a:p>
            <a:pPr lvl="1"/>
            <a:r>
              <a:rPr lang="fr-FR" dirty="0" smtClean="0"/>
              <a:t>Projet : parcours accéléré ensuite avec à terme objectif d’un dernier semestre de L3 sous forme de stage à définir.</a:t>
            </a:r>
          </a:p>
          <a:p>
            <a:pPr lvl="1"/>
            <a:endParaRPr lang="fr-FR" dirty="0" smtClean="0"/>
          </a:p>
          <a:p>
            <a:endParaRPr lang="fr-FR" dirty="0" smtClean="0"/>
          </a:p>
          <a:p>
            <a:pPr lvl="1"/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NSI et après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8508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00225" y="1439504"/>
            <a:ext cx="8591550" cy="4057650"/>
          </a:xfrm>
          <a:prstGeom prst="rect">
            <a:avLst/>
          </a:prstGeom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Où se situe les étudiants dans le parcours ?</a:t>
            </a:r>
            <a:endParaRPr lang="fr-FR" dirty="0"/>
          </a:p>
        </p:txBody>
      </p:sp>
      <p:cxnSp>
        <p:nvCxnSpPr>
          <p:cNvPr id="6" name="Connecteur droit avec flèche 5"/>
          <p:cNvCxnSpPr/>
          <p:nvPr/>
        </p:nvCxnSpPr>
        <p:spPr>
          <a:xfrm flipV="1">
            <a:off x="2461260" y="1615026"/>
            <a:ext cx="7269480" cy="9144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29208" y="1439504"/>
            <a:ext cx="1545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Semestre 1</a:t>
            </a:r>
            <a:endParaRPr lang="fr-FR" dirty="0"/>
          </a:p>
        </p:txBody>
      </p:sp>
      <p:cxnSp>
        <p:nvCxnSpPr>
          <p:cNvPr id="11" name="Connecteur droit avec flèche 10"/>
          <p:cNvCxnSpPr>
            <a:stCxn id="13" idx="0"/>
          </p:cNvCxnSpPr>
          <p:nvPr/>
        </p:nvCxnSpPr>
        <p:spPr>
          <a:xfrm flipV="1">
            <a:off x="1276160" y="4667536"/>
            <a:ext cx="959547" cy="42567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0" y="5093208"/>
            <a:ext cx="2552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Informatique 1 ou 2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9525466" y="5265291"/>
            <a:ext cx="2552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Informatique 1 ou 2</a:t>
            </a:r>
            <a:endParaRPr lang="fr-FR" dirty="0"/>
          </a:p>
        </p:txBody>
      </p:sp>
      <p:cxnSp>
        <p:nvCxnSpPr>
          <p:cNvPr id="18" name="Connecteur droit avec flèche 17"/>
          <p:cNvCxnSpPr/>
          <p:nvPr/>
        </p:nvCxnSpPr>
        <p:spPr>
          <a:xfrm flipH="1" flipV="1">
            <a:off x="9937102" y="4581331"/>
            <a:ext cx="766143" cy="528876"/>
          </a:xfrm>
          <a:prstGeom prst="straightConnector1">
            <a:avLst/>
          </a:prstGeom>
          <a:ln w="28575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 flipH="1">
            <a:off x="9937103" y="2230016"/>
            <a:ext cx="699795" cy="438422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10287000" y="1860684"/>
            <a:ext cx="15395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Maths</a:t>
            </a:r>
            <a:endParaRPr lang="fr-FR" dirty="0"/>
          </a:p>
        </p:txBody>
      </p:sp>
      <p:sp>
        <p:nvSpPr>
          <p:cNvPr id="25" name="ZoneTexte 24"/>
          <p:cNvSpPr txBox="1"/>
          <p:nvPr/>
        </p:nvSpPr>
        <p:spPr>
          <a:xfrm>
            <a:off x="4429241" y="1108225"/>
            <a:ext cx="3607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Licence info ou math/info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94515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2849689" y="-33393"/>
            <a:ext cx="5620512" cy="114299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Semestre 2 après Info2</a:t>
            </a:r>
            <a:endParaRPr lang="fr-FR" dirty="0"/>
          </a:p>
        </p:txBody>
      </p:sp>
      <p:sp>
        <p:nvSpPr>
          <p:cNvPr id="4" name="Ellipse 3"/>
          <p:cNvSpPr/>
          <p:nvPr/>
        </p:nvSpPr>
        <p:spPr>
          <a:xfrm>
            <a:off x="48101" y="979999"/>
            <a:ext cx="7372159" cy="3813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/>
          <p:cNvSpPr/>
          <p:nvPr/>
        </p:nvSpPr>
        <p:spPr>
          <a:xfrm>
            <a:off x="3881058" y="1134271"/>
            <a:ext cx="7582281" cy="3701564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3809809" y="2546177"/>
            <a:ext cx="402069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fr-FR" b="1" dirty="0" smtClean="0"/>
              <a:t>Tronc commun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Algèbre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Initiation </a:t>
            </a:r>
            <a:r>
              <a:rPr lang="fr-FR" dirty="0" err="1" smtClean="0"/>
              <a:t>prog</a:t>
            </a:r>
            <a:r>
              <a:rPr lang="fr-FR" dirty="0" smtClean="0"/>
              <a:t> C</a:t>
            </a:r>
          </a:p>
        </p:txBody>
      </p:sp>
      <p:sp>
        <p:nvSpPr>
          <p:cNvPr id="7" name="Rectangle 6"/>
          <p:cNvSpPr/>
          <p:nvPr/>
        </p:nvSpPr>
        <p:spPr>
          <a:xfrm>
            <a:off x="160400" y="2005171"/>
            <a:ext cx="399383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fr-FR" b="1" dirty="0" smtClean="0"/>
              <a:t>Recommandations 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Projet techno</a:t>
            </a: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dirty="0" smtClean="0"/>
              <a:t>(uniquement après info2)</a:t>
            </a:r>
          </a:p>
          <a:p>
            <a:pPr lvl="1"/>
            <a:r>
              <a:rPr lang="fr-FR" dirty="0" smtClean="0"/>
              <a:t>Ou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err="1" smtClean="0"/>
              <a:t>Algo</a:t>
            </a:r>
            <a:r>
              <a:rPr lang="fr-FR" dirty="0" smtClean="0"/>
              <a:t> des tableaux </a:t>
            </a: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(si difficultés au S1)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BD/WEB</a:t>
            </a:r>
            <a:endParaRPr lang="fr-FR" dirty="0" smtClean="0"/>
          </a:p>
        </p:txBody>
      </p:sp>
      <p:sp>
        <p:nvSpPr>
          <p:cNvPr id="8" name="Ellipse 7"/>
          <p:cNvSpPr/>
          <p:nvPr/>
        </p:nvSpPr>
        <p:spPr>
          <a:xfrm>
            <a:off x="2551176" y="3886490"/>
            <a:ext cx="6064759" cy="2898358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7535037" y="2218742"/>
            <a:ext cx="35013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fr-FR" b="1" dirty="0" smtClean="0"/>
              <a:t>Obligatoires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Analyse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Maths approfondies</a:t>
            </a:r>
            <a:br>
              <a:rPr lang="fr-FR" dirty="0" smtClean="0"/>
            </a:br>
            <a:r>
              <a:rPr lang="fr-FR" dirty="0" smtClean="0">
                <a:solidFill>
                  <a:srgbClr val="FF0000"/>
                </a:solidFill>
              </a:rPr>
              <a:t>Si non suivi en S1</a:t>
            </a:r>
          </a:p>
        </p:txBody>
      </p:sp>
      <p:sp>
        <p:nvSpPr>
          <p:cNvPr id="10" name="Rectangle 9"/>
          <p:cNvSpPr/>
          <p:nvPr/>
        </p:nvSpPr>
        <p:spPr>
          <a:xfrm>
            <a:off x="-51150" y="807726"/>
            <a:ext cx="40206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fr-FR" dirty="0" smtClean="0">
                <a:solidFill>
                  <a:srgbClr val="0070C0"/>
                </a:solidFill>
              </a:rPr>
              <a:t>L1 informatique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908542" y="823754"/>
            <a:ext cx="28773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fr-FR" dirty="0" smtClean="0">
                <a:solidFill>
                  <a:srgbClr val="00B050"/>
                </a:solidFill>
              </a:rPr>
              <a:t>L1 Maths/info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230118" y="4830977"/>
            <a:ext cx="56784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fr-FR" b="1" dirty="0" smtClean="0"/>
              <a:t>Pour compléter 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BD/WEB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Maths Discrètes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Analyse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Projet Techno ou </a:t>
            </a:r>
            <a:r>
              <a:rPr lang="fr-FR" dirty="0" err="1" smtClean="0"/>
              <a:t>Algo</a:t>
            </a:r>
            <a:r>
              <a:rPr lang="fr-FR" dirty="0" smtClean="0"/>
              <a:t> des tableaux </a:t>
            </a:r>
            <a:br>
              <a:rPr lang="fr-FR" dirty="0" smtClean="0"/>
            </a:br>
            <a:endParaRPr lang="fr-FR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8029291" y="6139232"/>
            <a:ext cx="40206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fr-FR" dirty="0" smtClean="0">
                <a:solidFill>
                  <a:srgbClr val="C49500"/>
                </a:solidFill>
              </a:rPr>
              <a:t>UE à choix</a:t>
            </a:r>
            <a:endParaRPr lang="fr-FR" dirty="0" smtClean="0">
              <a:solidFill>
                <a:srgbClr val="C49500"/>
              </a:solidFill>
            </a:endParaRPr>
          </a:p>
        </p:txBody>
      </p:sp>
      <p:pic>
        <p:nvPicPr>
          <p:cNvPr id="15" name="Image 14" descr="Important &lt;strong&gt;Attention&lt;/strong&gt; Point · Images vectorielles gratuites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7629" y="3279392"/>
            <a:ext cx="1254724" cy="845632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9452992" y="5335669"/>
            <a:ext cx="40206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fr-FR" dirty="0" smtClean="0"/>
              <a:t>UE transverses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393023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  <p:bldP spid="8" grpId="0" animBg="1"/>
      <p:bldP spid="9" grpId="0"/>
      <p:bldP spid="10" grpId="0"/>
      <p:bldP spid="11" grpId="0"/>
      <p:bldP spid="12" grpId="0"/>
      <p:bldP spid="14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936171" y="1203069"/>
            <a:ext cx="10972800" cy="1888347"/>
          </a:xfrm>
        </p:spPr>
        <p:txBody>
          <a:bodyPr>
            <a:normAutofit/>
          </a:bodyPr>
          <a:lstStyle/>
          <a:p>
            <a:r>
              <a:rPr lang="fr-FR" sz="2000" dirty="0" smtClean="0"/>
              <a:t>Les futurs étudiants maitrisent :</a:t>
            </a:r>
          </a:p>
          <a:p>
            <a:pPr lvl="1"/>
            <a:r>
              <a:rPr lang="fr-FR" sz="2000" dirty="0" smtClean="0"/>
              <a:t>Les bases de la syntaxe python et de l’algorithmique</a:t>
            </a:r>
          </a:p>
          <a:p>
            <a:pPr lvl="1"/>
            <a:r>
              <a:rPr lang="fr-FR" sz="2000" dirty="0" smtClean="0"/>
              <a:t>Les tableaux</a:t>
            </a:r>
          </a:p>
          <a:p>
            <a:pPr lvl="1"/>
            <a:r>
              <a:rPr lang="fr-FR" sz="2000" dirty="0" smtClean="0"/>
              <a:t>Les doubles boucles</a:t>
            </a:r>
          </a:p>
          <a:p>
            <a:pPr lvl="1"/>
            <a:r>
              <a:rPr lang="fr-FR" sz="2000" dirty="0" smtClean="0"/>
              <a:t>La récursivité </a:t>
            </a: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09600" y="125349"/>
            <a:ext cx="10972800" cy="114299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Nos attendus et organisation septembre 2021</a:t>
            </a:r>
            <a:endParaRPr lang="fr-FR" dirty="0"/>
          </a:p>
        </p:txBody>
      </p:sp>
      <p:sp>
        <p:nvSpPr>
          <p:cNvPr id="4" name="Espace réservé du contenu 1"/>
          <p:cNvSpPr txBox="1">
            <a:spLocks/>
          </p:cNvSpPr>
          <p:nvPr/>
        </p:nvSpPr>
        <p:spPr>
          <a:xfrm>
            <a:off x="786882" y="3394012"/>
            <a:ext cx="10972800" cy="1131335"/>
          </a:xfrm>
          <a:prstGeom prst="rect">
            <a:avLst/>
          </a:prstGeom>
        </p:spPr>
        <p:txBody>
          <a:bodyPr vert="horz" lIns="46122" tIns="23061" rIns="46122" bIns="23061">
            <a:normAutofit/>
          </a:bodyPr>
          <a:lstStyle>
            <a:lvl1pPr marL="365417" indent="-255794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7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211" indent="-228387" algn="l" rtl="0" eaLnBrk="1" latinLnBrk="0" hangingPunct="1">
              <a:spcBef>
                <a:spcPts val="323"/>
              </a:spcBef>
              <a:buClr>
                <a:schemeClr val="accent1"/>
              </a:buClr>
              <a:buFont typeface="Verdana"/>
              <a:buChar char="◦"/>
              <a:defRPr kumimoji="0" sz="23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732" indent="-228387" algn="l" rtl="0" eaLnBrk="1" latinLnBrk="0" hangingPunct="1">
              <a:spcBef>
                <a:spcPts val="351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1931" indent="-228387" algn="l" rtl="0" eaLnBrk="1" latinLnBrk="0" hangingPunct="1">
              <a:spcBef>
                <a:spcPts val="351"/>
              </a:spcBef>
              <a:buClr>
                <a:schemeClr val="accent2"/>
              </a:buClr>
              <a:buFont typeface="Wingdings 2"/>
              <a:buChar char=""/>
              <a:defRPr kumimoji="0" sz="19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0318" indent="-228387" algn="l" rtl="0" eaLnBrk="1" latinLnBrk="0" hangingPunct="1">
              <a:spcBef>
                <a:spcPts val="351"/>
              </a:spcBef>
              <a:buClr>
                <a:schemeClr val="accent2"/>
              </a:buClr>
              <a:buFont typeface="Wingdings 2"/>
              <a:buChar char=""/>
              <a:defRPr kumimoji="0" sz="178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98704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78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7091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5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5477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5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3862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585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fr-FR" sz="2000" dirty="0" smtClean="0"/>
              <a:t>Certifiés par la validation de la spécialité au bac ou par un test au moment de </a:t>
            </a:r>
            <a:r>
              <a:rPr lang="fr-FR" sz="2000" smtClean="0"/>
              <a:t>l’inscription pédagogique</a:t>
            </a:r>
            <a:endParaRPr lang="fr-FR" sz="2000" dirty="0" smtClean="0"/>
          </a:p>
        </p:txBody>
      </p:sp>
      <p:sp>
        <p:nvSpPr>
          <p:cNvPr id="5" name="Espace réservé du contenu 1"/>
          <p:cNvSpPr txBox="1">
            <a:spLocks/>
          </p:cNvSpPr>
          <p:nvPr/>
        </p:nvSpPr>
        <p:spPr>
          <a:xfrm>
            <a:off x="861527" y="4677166"/>
            <a:ext cx="10972800" cy="1815419"/>
          </a:xfrm>
          <a:prstGeom prst="rect">
            <a:avLst/>
          </a:prstGeom>
          <a:solidFill>
            <a:schemeClr val="bg1"/>
          </a:solidFill>
        </p:spPr>
        <p:txBody>
          <a:bodyPr vert="horz" lIns="46122" tIns="23061" rIns="46122" bIns="23061">
            <a:normAutofit/>
          </a:bodyPr>
          <a:lstStyle>
            <a:lvl1pPr marL="365417" indent="-255794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7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211" indent="-228387" algn="l" rtl="0" eaLnBrk="1" latinLnBrk="0" hangingPunct="1">
              <a:spcBef>
                <a:spcPts val="323"/>
              </a:spcBef>
              <a:buClr>
                <a:schemeClr val="accent1"/>
              </a:buClr>
              <a:buFont typeface="Verdana"/>
              <a:buChar char="◦"/>
              <a:defRPr kumimoji="0" sz="23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732" indent="-228387" algn="l" rtl="0" eaLnBrk="1" latinLnBrk="0" hangingPunct="1">
              <a:spcBef>
                <a:spcPts val="351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1931" indent="-228387" algn="l" rtl="0" eaLnBrk="1" latinLnBrk="0" hangingPunct="1">
              <a:spcBef>
                <a:spcPts val="351"/>
              </a:spcBef>
              <a:buClr>
                <a:schemeClr val="accent2"/>
              </a:buClr>
              <a:buFont typeface="Wingdings 2"/>
              <a:buChar char=""/>
              <a:defRPr kumimoji="0" sz="19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0318" indent="-228387" algn="l" rtl="0" eaLnBrk="1" latinLnBrk="0" hangingPunct="1">
              <a:spcBef>
                <a:spcPts val="351"/>
              </a:spcBef>
              <a:buClr>
                <a:schemeClr val="accent2"/>
              </a:buClr>
              <a:buFont typeface="Wingdings 2"/>
              <a:buChar char=""/>
              <a:defRPr kumimoji="0" sz="178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98704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78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7091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5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5477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5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3862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585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fr-FR" sz="2000" dirty="0" smtClean="0"/>
              <a:t>Organisation : 3*1h20 par semaine/</a:t>
            </a:r>
            <a:r>
              <a:rPr lang="fr-FR" sz="2000" dirty="0"/>
              <a:t>é</a:t>
            </a:r>
            <a:r>
              <a:rPr lang="fr-FR" sz="2000" dirty="0" smtClean="0"/>
              <a:t>tudiant : </a:t>
            </a:r>
          </a:p>
          <a:p>
            <a:pPr lvl="1"/>
            <a:r>
              <a:rPr lang="fr-FR" sz="2000" dirty="0" smtClean="0"/>
              <a:t>CI/TD/TD machine chaque semaine (validé par les </a:t>
            </a:r>
            <a:r>
              <a:rPr lang="fr-FR" sz="2000" dirty="0" err="1" smtClean="0"/>
              <a:t>étudiant.e.s</a:t>
            </a:r>
            <a:endParaRPr lang="fr-FR" sz="2000" dirty="0" smtClean="0"/>
          </a:p>
          <a:p>
            <a:pPr lvl="1"/>
            <a:r>
              <a:rPr lang="fr-FR" sz="2000" dirty="0" smtClean="0"/>
              <a:t>Travail perso en autonomie</a:t>
            </a:r>
          </a:p>
          <a:p>
            <a:pPr lvl="1"/>
            <a:r>
              <a:rPr lang="fr-FR" sz="2000" dirty="0" smtClean="0"/>
              <a:t>L’ensemble des supports sur </a:t>
            </a:r>
            <a:r>
              <a:rPr lang="fr-FR" sz="2000" dirty="0" err="1" smtClean="0"/>
              <a:t>Github</a:t>
            </a:r>
            <a:r>
              <a:rPr lang="fr-FR" sz="2000" dirty="0" smtClean="0"/>
              <a:t> : tableaux, complexité, récursivité, pile/file, arbre binaire, listes simplement chainées.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879260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609600" y="1411192"/>
            <a:ext cx="10972800" cy="2302392"/>
          </a:xfrm>
        </p:spPr>
        <p:txBody>
          <a:bodyPr/>
          <a:lstStyle/>
          <a:p>
            <a:r>
              <a:rPr lang="fr-FR" dirty="0" smtClean="0"/>
              <a:t>Malgré le filtre :</a:t>
            </a:r>
          </a:p>
          <a:p>
            <a:pPr lvl="1"/>
            <a:r>
              <a:rPr lang="fr-FR" dirty="0" smtClean="0"/>
              <a:t>Des étudiants n’ont pas le niveau suffisant et changent de niveau plus ou moins rapidement.</a:t>
            </a:r>
          </a:p>
          <a:p>
            <a:pPr lvl="1"/>
            <a:r>
              <a:rPr lang="fr-FR" dirty="0" smtClean="0"/>
              <a:t>Problème principal difficulté/raisonnement algorithmique</a:t>
            </a:r>
          </a:p>
          <a:p>
            <a:pPr lvl="1"/>
            <a:r>
              <a:rPr lang="fr-FR" dirty="0" smtClean="0"/>
              <a:t>Dynamique très différente en salle machine</a:t>
            </a:r>
          </a:p>
          <a:p>
            <a:pPr marL="392824" lvl="1" indent="0">
              <a:buNone/>
            </a:pPr>
            <a:endParaRPr lang="fr-FR" dirty="0" smtClean="0"/>
          </a:p>
          <a:p>
            <a:pPr marL="109623" indent="0">
              <a:buNone/>
            </a:pP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réalité en septembre 2021</a:t>
            </a:r>
            <a:endParaRPr lang="fr-FR" dirty="0"/>
          </a:p>
        </p:txBody>
      </p:sp>
      <p:sp>
        <p:nvSpPr>
          <p:cNvPr id="5" name="Espace réservé du contenu 1"/>
          <p:cNvSpPr txBox="1">
            <a:spLocks/>
          </p:cNvSpPr>
          <p:nvPr/>
        </p:nvSpPr>
        <p:spPr>
          <a:xfrm>
            <a:off x="510074" y="4766162"/>
            <a:ext cx="10972800" cy="634481"/>
          </a:xfrm>
          <a:prstGeom prst="rect">
            <a:avLst/>
          </a:prstGeom>
        </p:spPr>
        <p:txBody>
          <a:bodyPr vert="horz" lIns="46122" tIns="23061" rIns="46122" bIns="23061">
            <a:normAutofit/>
          </a:bodyPr>
          <a:lstStyle>
            <a:lvl1pPr marL="365417" indent="-255794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7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211" indent="-228387" algn="l" rtl="0" eaLnBrk="1" latinLnBrk="0" hangingPunct="1">
              <a:spcBef>
                <a:spcPts val="323"/>
              </a:spcBef>
              <a:buClr>
                <a:schemeClr val="accent1"/>
              </a:buClr>
              <a:buFont typeface="Verdana"/>
              <a:buChar char="◦"/>
              <a:defRPr kumimoji="0" sz="23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732" indent="-228387" algn="l" rtl="0" eaLnBrk="1" latinLnBrk="0" hangingPunct="1">
              <a:spcBef>
                <a:spcPts val="351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1931" indent="-228387" algn="l" rtl="0" eaLnBrk="1" latinLnBrk="0" hangingPunct="1">
              <a:spcBef>
                <a:spcPts val="351"/>
              </a:spcBef>
              <a:buClr>
                <a:schemeClr val="accent2"/>
              </a:buClr>
              <a:buFont typeface="Wingdings 2"/>
              <a:buChar char=""/>
              <a:defRPr kumimoji="0" sz="19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0318" indent="-228387" algn="l" rtl="0" eaLnBrk="1" latinLnBrk="0" hangingPunct="1">
              <a:spcBef>
                <a:spcPts val="351"/>
              </a:spcBef>
              <a:buClr>
                <a:schemeClr val="accent2"/>
              </a:buClr>
              <a:buFont typeface="Wingdings 2"/>
              <a:buChar char=""/>
              <a:defRPr kumimoji="0" sz="178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98704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78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7091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5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5477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5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3862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585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fr-FR" dirty="0" smtClean="0"/>
              <a:t>Des </a:t>
            </a:r>
            <a:r>
              <a:rPr lang="fr-FR" dirty="0" err="1" smtClean="0"/>
              <a:t>étudiant.e.s</a:t>
            </a:r>
            <a:r>
              <a:rPr lang="fr-FR" dirty="0" smtClean="0"/>
              <a:t> s’</a:t>
            </a:r>
            <a:r>
              <a:rPr lang="fr-FR" dirty="0" err="1" smtClean="0"/>
              <a:t>ennuyent</a:t>
            </a:r>
            <a:endParaRPr lang="fr-FR" dirty="0" smtClean="0"/>
          </a:p>
          <a:p>
            <a:pPr marL="392824" lvl="1" indent="0">
              <a:buFont typeface="Verdana"/>
              <a:buNone/>
            </a:pPr>
            <a:endParaRPr lang="fr-FR" dirty="0" smtClean="0"/>
          </a:p>
          <a:p>
            <a:pPr marL="109623" indent="0">
              <a:buFont typeface="Wingdings 3"/>
              <a:buNone/>
            </a:pPr>
            <a:endParaRPr lang="fr-FR" dirty="0"/>
          </a:p>
        </p:txBody>
      </p:sp>
      <p:sp>
        <p:nvSpPr>
          <p:cNvPr id="6" name="Espace réservé du contenu 1"/>
          <p:cNvSpPr txBox="1">
            <a:spLocks/>
          </p:cNvSpPr>
          <p:nvPr/>
        </p:nvSpPr>
        <p:spPr>
          <a:xfrm>
            <a:off x="510074" y="3846345"/>
            <a:ext cx="10972800" cy="495412"/>
          </a:xfrm>
          <a:prstGeom prst="rect">
            <a:avLst/>
          </a:prstGeom>
        </p:spPr>
        <p:txBody>
          <a:bodyPr vert="horz" lIns="46122" tIns="23061" rIns="46122" bIns="23061">
            <a:normAutofit/>
          </a:bodyPr>
          <a:lstStyle>
            <a:lvl1pPr marL="365417" indent="-255794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7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211" indent="-228387" algn="l" rtl="0" eaLnBrk="1" latinLnBrk="0" hangingPunct="1">
              <a:spcBef>
                <a:spcPts val="323"/>
              </a:spcBef>
              <a:buClr>
                <a:schemeClr val="accent1"/>
              </a:buClr>
              <a:buFont typeface="Verdana"/>
              <a:buChar char="◦"/>
              <a:defRPr kumimoji="0" sz="23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732" indent="-228387" algn="l" rtl="0" eaLnBrk="1" latinLnBrk="0" hangingPunct="1">
              <a:spcBef>
                <a:spcPts val="351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1931" indent="-228387" algn="l" rtl="0" eaLnBrk="1" latinLnBrk="0" hangingPunct="1">
              <a:spcBef>
                <a:spcPts val="351"/>
              </a:spcBef>
              <a:buClr>
                <a:schemeClr val="accent2"/>
              </a:buClr>
              <a:buFont typeface="Wingdings 2"/>
              <a:buChar char=""/>
              <a:defRPr kumimoji="0" sz="19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0318" indent="-228387" algn="l" rtl="0" eaLnBrk="1" latinLnBrk="0" hangingPunct="1">
              <a:spcBef>
                <a:spcPts val="351"/>
              </a:spcBef>
              <a:buClr>
                <a:schemeClr val="accent2"/>
              </a:buClr>
              <a:buFont typeface="Wingdings 2"/>
              <a:buChar char=""/>
              <a:defRPr kumimoji="0" sz="178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98704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78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7091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5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5477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5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3862" indent="-228387" algn="l" rtl="0" eaLnBrk="1" latinLnBrk="0" hangingPunct="1">
              <a:spcBef>
                <a:spcPts val="351"/>
              </a:spcBef>
              <a:buClr>
                <a:schemeClr val="accent3"/>
              </a:buClr>
              <a:buFont typeface="Wingdings 2"/>
              <a:buChar char=""/>
              <a:defRPr kumimoji="0" sz="1585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fr-FR" dirty="0" smtClean="0"/>
              <a:t>Des </a:t>
            </a:r>
            <a:r>
              <a:rPr lang="fr-FR" dirty="0" err="1" smtClean="0"/>
              <a:t>étudiant.e.s</a:t>
            </a:r>
            <a:r>
              <a:rPr lang="fr-FR" dirty="0" smtClean="0"/>
              <a:t> sont déçus</a:t>
            </a:r>
          </a:p>
          <a:p>
            <a:pPr marL="392824" lvl="1" indent="0">
              <a:buFont typeface="Verdana"/>
              <a:buNone/>
            </a:pPr>
            <a:endParaRPr lang="fr-FR" dirty="0" smtClean="0"/>
          </a:p>
          <a:p>
            <a:pPr marL="109623" indent="0">
              <a:buFont typeface="Wingdings 3"/>
              <a:buNone/>
            </a:pPr>
            <a:endParaRPr lang="fr-FR" dirty="0" smtClean="0"/>
          </a:p>
          <a:p>
            <a:pPr marL="109623" indent="0">
              <a:buFont typeface="Wingdings 3"/>
              <a:buNone/>
            </a:pPr>
            <a:endParaRPr lang="fr-FR" dirty="0"/>
          </a:p>
          <a:p>
            <a:pPr marL="109623" indent="0">
              <a:buFont typeface="Wingdings 3"/>
              <a:buNone/>
            </a:pPr>
            <a:endParaRPr lang="fr-FR" dirty="0" smtClean="0"/>
          </a:p>
          <a:p>
            <a:pPr marL="109623" indent="0">
              <a:buFont typeface="Wingdings 3"/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03542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Élémentair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2909</TotalTime>
  <Words>544</Words>
  <Application>Microsoft Office PowerPoint</Application>
  <PresentationFormat>Grand écran</PresentationFormat>
  <Paragraphs>106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20" baseType="lpstr">
      <vt:lpstr>Arial</vt:lpstr>
      <vt:lpstr>Lucida Sans Unicode</vt:lpstr>
      <vt:lpstr>Times New Roman</vt:lpstr>
      <vt:lpstr>Verdana</vt:lpstr>
      <vt:lpstr>Wingdings</vt:lpstr>
      <vt:lpstr>Wingdings 2</vt:lpstr>
      <vt:lpstr>Wingdings 3</vt:lpstr>
      <vt:lpstr>Rotonde</vt:lpstr>
      <vt:lpstr>Présentation informatique 2 suite à la spécialité NSI  </vt:lpstr>
      <vt:lpstr>Une histoire : 2018-2022 personnages</vt:lpstr>
      <vt:lpstr>Une histoire : 2018-2022  personnages</vt:lpstr>
      <vt:lpstr>Une histoire : 2018-2022</vt:lpstr>
      <vt:lpstr>NSI et après ?</vt:lpstr>
      <vt:lpstr>Où se situe les étudiants dans le parcours ?</vt:lpstr>
      <vt:lpstr>Semestre 2 après Info2</vt:lpstr>
      <vt:lpstr>Nos attendus et organisation septembre 2021</vt:lpstr>
      <vt:lpstr>La réalité en septembre 2021</vt:lpstr>
      <vt:lpstr>La réalité en janvier 2022</vt:lpstr>
      <vt:lpstr>Evolution rentrée 2022 </vt:lpstr>
      <vt:lpstr>Conclusion/discussion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</dc:title>
  <dc:creator>blanc</dc:creator>
  <cp:lastModifiedBy>blanc</cp:lastModifiedBy>
  <cp:revision>33</cp:revision>
  <dcterms:created xsi:type="dcterms:W3CDTF">2022-03-14T16:20:23Z</dcterms:created>
  <dcterms:modified xsi:type="dcterms:W3CDTF">2022-03-16T16:50:14Z</dcterms:modified>
</cp:coreProperties>
</file>