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2" r:id="rId16"/>
    <p:sldId id="271" r:id="rId17"/>
    <p:sldId id="273"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2" autoAdjust="0"/>
    <p:restoredTop sz="76727" autoAdjust="0"/>
  </p:normalViewPr>
  <p:slideViewPr>
    <p:cSldViewPr snapToGrid="0">
      <p:cViewPr varScale="1">
        <p:scale>
          <a:sx n="78" d="100"/>
          <a:sy n="78" d="100"/>
        </p:scale>
        <p:origin x="1112" y="184"/>
      </p:cViewPr>
      <p:guideLst>
        <p:guide orient="horz" pos="2160"/>
        <p:guide pos="3840"/>
      </p:guideLst>
    </p:cSldViewPr>
  </p:slideViewPr>
  <p:notesTextViewPr>
    <p:cViewPr>
      <p:scale>
        <a:sx n="1" d="1"/>
        <a:sy n="1" d="1"/>
      </p:scale>
      <p:origin x="0" y="0"/>
    </p:cViewPr>
  </p:notesTextViewPr>
  <p:sorterViewPr>
    <p:cViewPr>
      <p:scale>
        <a:sx n="100" d="100"/>
        <a:sy n="100" d="100"/>
      </p:scale>
      <p:origin x="0" y="-2910"/>
    </p:cViewPr>
  </p:sorterViewPr>
  <p:notesViewPr>
    <p:cSldViewPr snapToGrid="0">
      <p:cViewPr varScale="1">
        <p:scale>
          <a:sx n="71" d="100"/>
          <a:sy n="71" d="100"/>
        </p:scale>
        <p:origin x="226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7C23D3C-8A99-4704-BF26-C9040682CA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208E911-906A-4CEF-859C-FCD1AB798A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D4B0F9-7071-4A0E-A081-AB60979CE857}" type="datetimeFigureOut">
              <a:rPr lang="fr-FR" smtClean="0"/>
              <a:t>10/03/2020</a:t>
            </a:fld>
            <a:endParaRPr lang="fr-FR"/>
          </a:p>
        </p:txBody>
      </p:sp>
      <p:sp>
        <p:nvSpPr>
          <p:cNvPr id="4" name="Espace réservé du pied de page 3">
            <a:extLst>
              <a:ext uri="{FF2B5EF4-FFF2-40B4-BE49-F238E27FC236}">
                <a16:creationId xmlns:a16="http://schemas.microsoft.com/office/drawing/2014/main" id="{E1130FCA-7D20-414B-B0AE-D3EB57533F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848FD46-801E-4818-868E-4E47D43D5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754DFF-DACF-40F5-83BE-C38A1DCF5060}" type="slidenum">
              <a:rPr lang="fr-FR" smtClean="0"/>
              <a:t>‹N°›</a:t>
            </a:fld>
            <a:endParaRPr lang="fr-FR"/>
          </a:p>
        </p:txBody>
      </p:sp>
    </p:spTree>
    <p:extLst>
      <p:ext uri="{BB962C8B-B14F-4D97-AF65-F5344CB8AC3E}">
        <p14:creationId xmlns:p14="http://schemas.microsoft.com/office/powerpoint/2010/main" val="3688566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4C834-6216-4A40-A6EF-B4D975B85FA5}" type="datetimeFigureOut">
              <a:rPr lang="fr-FR" smtClean="0"/>
              <a:t>10/03/2020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68441-C939-4C11-8A0A-E4EE785D41DF}" type="slidenum">
              <a:rPr lang="fr-FR" smtClean="0"/>
              <a:t>‹N°›</a:t>
            </a:fld>
            <a:endParaRPr lang="fr-FR"/>
          </a:p>
        </p:txBody>
      </p:sp>
    </p:spTree>
    <p:extLst>
      <p:ext uri="{BB962C8B-B14F-4D97-AF65-F5344CB8AC3E}">
        <p14:creationId xmlns:p14="http://schemas.microsoft.com/office/powerpoint/2010/main" val="143175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1</a:t>
            </a:fld>
            <a:endParaRPr lang="fr-FR"/>
          </a:p>
        </p:txBody>
      </p:sp>
    </p:spTree>
    <p:extLst>
      <p:ext uri="{BB962C8B-B14F-4D97-AF65-F5344CB8AC3E}">
        <p14:creationId xmlns:p14="http://schemas.microsoft.com/office/powerpoint/2010/main" val="295019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	</a:t>
            </a:r>
          </a:p>
          <a:p>
            <a:r>
              <a:rPr lang="fr-FR" sz="1200" b="0" i="0" u="none" strike="noStrike" kern="1200" baseline="0" dirty="0">
                <a:solidFill>
                  <a:schemeClr val="tx1"/>
                </a:solidFill>
                <a:latin typeface="+mn-lt"/>
                <a:ea typeface="+mn-ea"/>
                <a:cs typeface="+mn-cs"/>
              </a:rPr>
              <a:t>Le développement des réseaux sociaux introduit un nouveau type relation il s’agit de l’abonnement à des amis et de la possibilité de recommander de l’information en fonction du réseau ainsi constitué. </a:t>
            </a:r>
          </a:p>
          <a:p>
            <a:r>
              <a:rPr lang="fr-FR" sz="1200" b="0" i="0" u="none" strike="noStrike" kern="1200" baseline="0" dirty="0">
                <a:solidFill>
                  <a:schemeClr val="tx1"/>
                </a:solidFill>
                <a:latin typeface="+mn-lt"/>
                <a:ea typeface="+mn-ea"/>
                <a:cs typeface="+mn-cs"/>
              </a:rPr>
              <a:t>Fuite de données personnelles : mettent en avant les questions liées aux modèles économiques des applications de réseautage social symbolisés par le slogan « quand c’est gratuit, c’est vous le produit ».</a:t>
            </a:r>
          </a:p>
          <a:p>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10</a:t>
            </a:fld>
            <a:endParaRPr lang="fr-FR"/>
          </a:p>
        </p:txBody>
      </p:sp>
    </p:spTree>
    <p:extLst>
      <p:ext uri="{BB962C8B-B14F-4D97-AF65-F5344CB8AC3E}">
        <p14:creationId xmlns:p14="http://schemas.microsoft.com/office/powerpoint/2010/main" val="4137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	</a:t>
            </a:r>
          </a:p>
          <a:p>
            <a:r>
              <a:rPr lang="fr-FR" sz="1200" b="0" i="0" u="none" strike="noStrike" kern="1200" baseline="0" dirty="0">
                <a:solidFill>
                  <a:schemeClr val="tx1"/>
                </a:solidFill>
                <a:latin typeface="+mn-lt"/>
                <a:ea typeface="+mn-ea"/>
                <a:cs typeface="+mn-cs"/>
              </a:rPr>
              <a:t>L’exploitation de données massives (</a:t>
            </a:r>
            <a:r>
              <a:rPr lang="fr-FR" sz="1200" b="0" i="1" u="none" strike="noStrike" kern="1200" baseline="0" dirty="0">
                <a:solidFill>
                  <a:schemeClr val="tx1"/>
                </a:solidFill>
                <a:latin typeface="+mn-lt"/>
                <a:ea typeface="+mn-ea"/>
                <a:cs typeface="+mn-cs"/>
              </a:rPr>
              <a:t>Big Data</a:t>
            </a:r>
            <a:r>
              <a:rPr lang="fr-FR" sz="1200" b="0" i="0" u="none" strike="noStrike" kern="1200" baseline="0" dirty="0">
                <a:solidFill>
                  <a:schemeClr val="tx1"/>
                </a:solidFill>
                <a:latin typeface="+mn-lt"/>
                <a:ea typeface="+mn-ea"/>
                <a:cs typeface="+mn-cs"/>
              </a:rPr>
              <a:t>) est en plein essor. Les conséquences sociétales sont nombreuses tant en termes de démocratie, de surveillance de masse ou encore d’exploitation des données personnelles.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Importance d’un cadre juridique permettant de protéger les usagers, préoccupation à laquelle répond le règlement général sur la protection des données (RGPD). </a:t>
            </a:r>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11</a:t>
            </a:fld>
            <a:endParaRPr lang="fr-FR"/>
          </a:p>
        </p:txBody>
      </p:sp>
    </p:spTree>
    <p:extLst>
      <p:ext uri="{BB962C8B-B14F-4D97-AF65-F5344CB8AC3E}">
        <p14:creationId xmlns:p14="http://schemas.microsoft.com/office/powerpoint/2010/main" val="2502662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	</a:t>
            </a:r>
          </a:p>
          <a:p>
            <a:r>
              <a:rPr lang="fr-FR" sz="1200" b="0" i="0" u="none" strike="noStrike" kern="1200" baseline="0" dirty="0">
                <a:solidFill>
                  <a:schemeClr val="tx1"/>
                </a:solidFill>
                <a:latin typeface="+mn-lt"/>
                <a:ea typeface="+mn-ea"/>
                <a:cs typeface="+mn-cs"/>
              </a:rPr>
              <a:t>Les cartes numériques, accessibles depuis un téléphone, remplacent progressivement les cartes sur papier. </a:t>
            </a:r>
          </a:p>
          <a:p>
            <a:r>
              <a:rPr lang="fr-FR" sz="1200" b="0" i="0" u="none" strike="noStrike" kern="1200" baseline="0" dirty="0">
                <a:solidFill>
                  <a:schemeClr val="tx1"/>
                </a:solidFill>
                <a:latin typeface="+mn-lt"/>
                <a:ea typeface="+mn-ea"/>
                <a:cs typeface="+mn-cs"/>
              </a:rPr>
              <a:t>Par ailleurs, de nombreuses applications ont accès à la localisation dans un téléphone, ce qui leur permet d’envoyer des publicités non désirées, de suivre vos itinéraires, ou de localiser une personne. </a:t>
            </a:r>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12</a:t>
            </a:fld>
            <a:endParaRPr lang="fr-FR"/>
          </a:p>
        </p:txBody>
      </p:sp>
    </p:spTree>
    <p:extLst>
      <p:ext uri="{BB962C8B-B14F-4D97-AF65-F5344CB8AC3E}">
        <p14:creationId xmlns:p14="http://schemas.microsoft.com/office/powerpoint/2010/main" val="4293352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	</a:t>
            </a:r>
          </a:p>
          <a:p>
            <a:r>
              <a:rPr lang="fr-FR" sz="1200" b="0" i="0" u="none" strike="noStrike" kern="1200" baseline="0" dirty="0">
                <a:solidFill>
                  <a:schemeClr val="tx1"/>
                </a:solidFill>
                <a:latin typeface="+mn-lt"/>
                <a:ea typeface="+mn-ea"/>
                <a:cs typeface="+mn-cs"/>
              </a:rPr>
              <a:t>L’impact de l’informatisation des objets devient considérable. </a:t>
            </a:r>
          </a:p>
          <a:p>
            <a:r>
              <a:rPr lang="fr-FR" sz="1200" b="0" i="0" u="none" strike="noStrike" kern="1200" baseline="0" dirty="0">
                <a:solidFill>
                  <a:schemeClr val="tx1"/>
                </a:solidFill>
                <a:latin typeface="+mn-lt"/>
                <a:ea typeface="+mn-ea"/>
                <a:cs typeface="+mn-cs"/>
              </a:rPr>
              <a:t>Le but est de fabriquer des machines d’utilisation facile permettant des fonctionnalités améliorées, voire complètement nouvelles comme la voiture autonome.  </a:t>
            </a:r>
          </a:p>
          <a:p>
            <a:r>
              <a:rPr lang="fr-FR" sz="1200" b="0" i="0" u="none" strike="noStrike" kern="1200" baseline="0" dirty="0">
                <a:solidFill>
                  <a:schemeClr val="tx1"/>
                </a:solidFill>
                <a:latin typeface="+mn-lt"/>
                <a:ea typeface="+mn-ea"/>
                <a:cs typeface="+mn-cs"/>
              </a:rPr>
              <a:t>Comme l’informatique embarquée interagit avec le monde physique en exposant quelquefois des vies humaines ou des équipements critiques (réseaux électriques par exemple), elle est soumise à de fortes contraintes de sûreté (absence d’erreurs) et de sécurité (résistance aux attaques). </a:t>
            </a:r>
          </a:p>
          <a:p>
            <a:r>
              <a:rPr lang="fr-FR" sz="1200" b="0" i="0" u="none" strike="noStrike" kern="1200" baseline="0" dirty="0">
                <a:solidFill>
                  <a:schemeClr val="tx1"/>
                </a:solidFill>
                <a:latin typeface="+mn-lt"/>
                <a:ea typeface="+mn-ea"/>
                <a:cs typeface="+mn-cs"/>
              </a:rPr>
              <a:t>Problème éthique : Qui est responsable, décider qui sauver ?</a:t>
            </a:r>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13</a:t>
            </a:fld>
            <a:endParaRPr lang="fr-FR"/>
          </a:p>
        </p:txBody>
      </p:sp>
    </p:spTree>
    <p:extLst>
      <p:ext uri="{BB962C8B-B14F-4D97-AF65-F5344CB8AC3E}">
        <p14:creationId xmlns:p14="http://schemas.microsoft.com/office/powerpoint/2010/main" val="347535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	</a:t>
            </a:r>
          </a:p>
          <a:p>
            <a:r>
              <a:rPr lang="fr-FR" sz="1200" b="0" i="0" u="none" strike="noStrike" kern="1200" baseline="0" dirty="0">
                <a:solidFill>
                  <a:schemeClr val="tx1"/>
                </a:solidFill>
                <a:latin typeface="+mn-lt"/>
                <a:ea typeface="+mn-ea"/>
                <a:cs typeface="+mn-cs"/>
              </a:rPr>
              <a:t>La gratuité et l’immédiateté de la réplication des images introduisent de nouveaux usages de la photographie </a:t>
            </a:r>
          </a:p>
          <a:p>
            <a:r>
              <a:rPr lang="fr-FR" sz="1200" b="0" i="0" u="none" strike="noStrike" kern="1200" baseline="0" dirty="0">
                <a:solidFill>
                  <a:schemeClr val="tx1"/>
                </a:solidFill>
                <a:latin typeface="+mn-lt"/>
                <a:ea typeface="+mn-ea"/>
                <a:cs typeface="+mn-cs"/>
              </a:rPr>
              <a:t>De nouveaux problèmes apparaissent, liés à la diffusion de photos qui ne disparaîtront jamais (notion de droit à l’oubli), au trucage difficile à détecter des images, au pistage des individus ou à l’obsolescence des supports. </a:t>
            </a:r>
          </a:p>
          <a:p>
            <a:endParaRPr lang="fr-FR" sz="1200" b="0" i="0" u="none" strike="noStrike" kern="1200" baseline="0" dirty="0">
              <a:solidFill>
                <a:schemeClr val="tx1"/>
              </a:solidFill>
              <a:latin typeface="+mn-lt"/>
              <a:ea typeface="+mn-ea"/>
              <a:cs typeface="+mn-cs"/>
            </a:endParaRPr>
          </a:p>
          <a:p>
            <a:r>
              <a:rPr lang="fr-FR" dirty="0"/>
              <a:t>2015 une première implantation de l’œil bionique à Strasbourg</a:t>
            </a:r>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14</a:t>
            </a:fld>
            <a:endParaRPr lang="fr-FR"/>
          </a:p>
        </p:txBody>
      </p:sp>
    </p:spTree>
    <p:extLst>
      <p:ext uri="{BB962C8B-B14F-4D97-AF65-F5344CB8AC3E}">
        <p14:creationId xmlns:p14="http://schemas.microsoft.com/office/powerpoint/2010/main" val="661710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Un contexte d’ouverture très variable selon établissement. Solution 2 serait retenue au lycée des GRAVES.</a:t>
            </a:r>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15</a:t>
            </a:fld>
            <a:endParaRPr lang="fr-FR"/>
          </a:p>
        </p:txBody>
      </p:sp>
    </p:spTree>
    <p:extLst>
      <p:ext uri="{BB962C8B-B14F-4D97-AF65-F5344CB8AC3E}">
        <p14:creationId xmlns:p14="http://schemas.microsoft.com/office/powerpoint/2010/main" val="3146083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	</a:t>
            </a:r>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16</a:t>
            </a:fld>
            <a:endParaRPr lang="fr-FR"/>
          </a:p>
        </p:txBody>
      </p:sp>
    </p:spTree>
    <p:extLst>
      <p:ext uri="{BB962C8B-B14F-4D97-AF65-F5344CB8AC3E}">
        <p14:creationId xmlns:p14="http://schemas.microsoft.com/office/powerpoint/2010/main" val="2424478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	</a:t>
            </a:r>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17</a:t>
            </a:fld>
            <a:endParaRPr lang="fr-FR"/>
          </a:p>
        </p:txBody>
      </p:sp>
    </p:spTree>
    <p:extLst>
      <p:ext uri="{BB962C8B-B14F-4D97-AF65-F5344CB8AC3E}">
        <p14:creationId xmlns:p14="http://schemas.microsoft.com/office/powerpoint/2010/main" val="271589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nouvel enseignement s’inscrit dans</a:t>
            </a:r>
            <a:r>
              <a:rPr lang="fr-FR" b="1" dirty="0"/>
              <a:t> évolution </a:t>
            </a:r>
            <a:r>
              <a:rPr lang="fr-FR" dirty="0"/>
              <a:t>des programmes qui depuis 2013 ont introduit l’informatique (au sens le plus large) à différents niveaux de la scolarité.</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L’objectif est de permettre de comprendre l’évolution et la diffusion des </a:t>
            </a:r>
            <a:r>
              <a:rPr lang="fr-FR" b="1" dirty="0"/>
              <a:t>technologies numériques</a:t>
            </a:r>
            <a:r>
              <a:rPr lang="fr-FR" dirty="0"/>
              <a:t> et ses impacts sur les pratiques humaines.</a:t>
            </a:r>
          </a:p>
          <a:p>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2</a:t>
            </a:fld>
            <a:endParaRPr lang="fr-FR"/>
          </a:p>
        </p:txBody>
      </p:sp>
    </p:spTree>
    <p:extLst>
      <p:ext uri="{BB962C8B-B14F-4D97-AF65-F5344CB8AC3E}">
        <p14:creationId xmlns:p14="http://schemas.microsoft.com/office/powerpoint/2010/main" val="236682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SNT s’inscrit dans un </a:t>
            </a:r>
            <a:r>
              <a:rPr lang="fr-FR" b="1" dirty="0"/>
              <a:t>continuum de l’enseignement de l’informatique et des sciences du numérique </a:t>
            </a:r>
            <a:r>
              <a:rPr lang="fr-FR" dirty="0"/>
              <a:t>qui va de l’école primaire jusqu’à l’enseignement supérieur</a:t>
            </a:r>
          </a:p>
          <a:p>
            <a:pPr marL="171450" indent="-171450">
              <a:buFont typeface="Arial" panose="020B0604020202020204" pitchFamily="34" charset="0"/>
              <a:buChar char="•"/>
            </a:pPr>
            <a:r>
              <a:rPr lang="fr-FR" dirty="0"/>
              <a:t>Le « </a:t>
            </a:r>
            <a:r>
              <a:rPr lang="fr-FR" b="1" dirty="0"/>
              <a:t>Socle commun de connaissances, de compétences et de culture</a:t>
            </a:r>
            <a:r>
              <a:rPr lang="fr-FR" dirty="0"/>
              <a:t> » constitue ce que tous les élèves doivent maitriser à l’issue de la scolarité obligatoire.</a:t>
            </a:r>
          </a:p>
          <a:p>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3</a:t>
            </a:fld>
            <a:endParaRPr lang="fr-FR"/>
          </a:p>
        </p:txBody>
      </p:sp>
    </p:spTree>
    <p:extLst>
      <p:ext uri="{BB962C8B-B14F-4D97-AF65-F5344CB8AC3E}">
        <p14:creationId xmlns:p14="http://schemas.microsoft.com/office/powerpoint/2010/main" val="206791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Au lycée, les élèves passent de Scratch (langage dans lequel on assemble des blocs) à Python (langage textuel dont il faut apprendre un minimum de syntaxe)</a:t>
            </a:r>
          </a:p>
          <a:p>
            <a:pPr marL="171450" indent="-171450">
              <a:buFont typeface="Arial" panose="020B0604020202020204" pitchFamily="34" charset="0"/>
              <a:buChar char="•"/>
            </a:pPr>
            <a:r>
              <a:rPr lang="fr-FR" dirty="0"/>
              <a:t>L’introduction du langage de Python est donc réalisée de façon coordonnée interdisciplinaire.</a:t>
            </a:r>
          </a:p>
          <a:p>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4</a:t>
            </a:fld>
            <a:endParaRPr lang="fr-FR"/>
          </a:p>
        </p:txBody>
      </p:sp>
    </p:spTree>
    <p:extLst>
      <p:ext uri="{BB962C8B-B14F-4D97-AF65-F5344CB8AC3E}">
        <p14:creationId xmlns:p14="http://schemas.microsoft.com/office/powerpoint/2010/main" val="275223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 enseignement de spécialité entièrement consacré à l’informatique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L’informatique intervient dans les autres enseignements de spécialité scientifiques, notamment en tant qu’outil au service de la discipline, mais également en tant que thème d’étude à part entière dans le programme de mathématiques</a:t>
            </a:r>
          </a:p>
          <a:p>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5</a:t>
            </a:fld>
            <a:endParaRPr lang="fr-FR"/>
          </a:p>
        </p:txBody>
      </p:sp>
    </p:spTree>
    <p:extLst>
      <p:ext uri="{BB962C8B-B14F-4D97-AF65-F5344CB8AC3E}">
        <p14:creationId xmlns:p14="http://schemas.microsoft.com/office/powerpoint/2010/main" val="251575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a:solidFill>
                  <a:schemeClr val="tx1"/>
                </a:solidFill>
                <a:latin typeface="+mn-lt"/>
                <a:ea typeface="+mn-ea"/>
                <a:cs typeface="+mn-cs"/>
              </a:rPr>
              <a:t>Notions transversales de programmation</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Quelques activités liées aux différents thèmes du programme. </a:t>
            </a:r>
          </a:p>
          <a:p>
            <a:r>
              <a:rPr lang="fr-FR" sz="1200" b="0" i="0" u="none" strike="noStrike" kern="1200" baseline="0" dirty="0">
                <a:solidFill>
                  <a:schemeClr val="tx1"/>
                </a:solidFill>
                <a:latin typeface="+mn-lt"/>
                <a:ea typeface="+mn-ea"/>
                <a:cs typeface="+mn-cs"/>
              </a:rPr>
              <a:t>et de repères historiques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L’humain a communiqué avec des signes, des dessins, des symboles, des caractères ….et aujourd’hui tout est numérique </a:t>
            </a:r>
          </a:p>
          <a:p>
            <a:endParaRPr lang="fr-FR" sz="1200" b="0" i="0" u="none" strike="noStrike"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6</a:t>
            </a:fld>
            <a:endParaRPr lang="fr-FR"/>
          </a:p>
        </p:txBody>
      </p:sp>
    </p:spTree>
    <p:extLst>
      <p:ext uri="{BB962C8B-B14F-4D97-AF65-F5344CB8AC3E}">
        <p14:creationId xmlns:p14="http://schemas.microsoft.com/office/powerpoint/2010/main" val="2645983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Dans ces 7 thématiques ces avancées se fondent sur l’universalité d’un petit ombre de concepts en interaction : </a:t>
            </a:r>
            <a:endParaRPr lang="fr-FR" dirty="0"/>
          </a:p>
          <a:p>
            <a:r>
              <a:rPr lang="fr-FR" dirty="0"/>
              <a:t>les </a:t>
            </a:r>
            <a:r>
              <a:rPr lang="fr-FR" b="1" dirty="0"/>
              <a:t>données</a:t>
            </a:r>
            <a:r>
              <a:rPr lang="fr-FR" dirty="0"/>
              <a:t>, forme numérique unifiée des </a:t>
            </a:r>
            <a:r>
              <a:rPr lang="fr-FR" b="1" dirty="0"/>
              <a:t>informations </a:t>
            </a:r>
            <a:r>
              <a:rPr lang="fr-FR" dirty="0"/>
              <a:t>: textes, images, sons …</a:t>
            </a:r>
          </a:p>
          <a:p>
            <a:r>
              <a:rPr lang="fr-FR" dirty="0"/>
              <a:t>les </a:t>
            </a:r>
            <a:r>
              <a:rPr lang="fr-FR" b="1" dirty="0"/>
              <a:t>algorithmes</a:t>
            </a:r>
            <a:r>
              <a:rPr lang="fr-FR" dirty="0"/>
              <a:t>, manipuler les données à partir d’opérations élémentaires ; </a:t>
            </a:r>
          </a:p>
          <a:p>
            <a:r>
              <a:rPr lang="fr-FR" dirty="0"/>
              <a:t>les </a:t>
            </a:r>
            <a:r>
              <a:rPr lang="fr-FR" b="1" dirty="0"/>
              <a:t>langages</a:t>
            </a:r>
            <a:r>
              <a:rPr lang="fr-FR" dirty="0"/>
              <a:t>, traduire les algorithmes abstraits en </a:t>
            </a:r>
            <a:r>
              <a:rPr lang="fr-FR" b="1" dirty="0"/>
              <a:t>programmes </a:t>
            </a:r>
            <a:r>
              <a:rPr lang="fr-FR" dirty="0"/>
              <a:t>textuels ou graphiques</a:t>
            </a:r>
          </a:p>
          <a:p>
            <a:r>
              <a:rPr lang="fr-FR" dirty="0"/>
              <a:t>les </a:t>
            </a:r>
            <a:r>
              <a:rPr lang="fr-FR" b="1" dirty="0"/>
              <a:t>machines </a:t>
            </a:r>
            <a:r>
              <a:rPr lang="fr-FR" dirty="0"/>
              <a:t>exécuter des programmes</a:t>
            </a:r>
          </a:p>
          <a:p>
            <a:r>
              <a:rPr lang="fr-FR" sz="1200" b="0" i="0" u="none" strike="noStrike" kern="1200" baseline="0" dirty="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7</a:t>
            </a:fld>
            <a:endParaRPr lang="fr-FR"/>
          </a:p>
        </p:txBody>
      </p:sp>
    </p:spTree>
    <p:extLst>
      <p:ext uri="{BB962C8B-B14F-4D97-AF65-F5344CB8AC3E}">
        <p14:creationId xmlns:p14="http://schemas.microsoft.com/office/powerpoint/2010/main" val="282299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	</a:t>
            </a:r>
          </a:p>
          <a:p>
            <a:r>
              <a:rPr lang="fr-FR" sz="1200" b="0" i="0" u="none" strike="noStrike" kern="1200" baseline="0" dirty="0">
                <a:solidFill>
                  <a:schemeClr val="tx1"/>
                </a:solidFill>
                <a:latin typeface="+mn-lt"/>
                <a:ea typeface="+mn-ea"/>
                <a:cs typeface="+mn-cs"/>
              </a:rPr>
              <a:t>Internet a fait progressivement disparaître beaucoup des moyens de communication précédents : télégramme, télex, le courrier postal pour une bonne partie, et bientôt le téléphone fixe grâce à </a:t>
            </a:r>
            <a:r>
              <a:rPr lang="fr-FR" sz="1200" b="0" i="0" u="none" strike="noStrike" kern="1200" baseline="0" dirty="0" err="1">
                <a:solidFill>
                  <a:schemeClr val="tx1"/>
                </a:solidFill>
                <a:latin typeface="+mn-lt"/>
                <a:ea typeface="+mn-ea"/>
                <a:cs typeface="+mn-cs"/>
              </a:rPr>
              <a:t>VoIP</a:t>
            </a:r>
            <a:r>
              <a:rPr lang="fr-FR" sz="1200" b="0" i="0" u="none" strike="noStrike" kern="1200" baseline="0" dirty="0">
                <a:solidFill>
                  <a:schemeClr val="tx1"/>
                </a:solidFill>
                <a:latin typeface="+mn-lt"/>
                <a:ea typeface="+mn-ea"/>
                <a:cs typeface="+mn-cs"/>
              </a:rPr>
              <a:t> (voix sur IP). Son trafic prévu pour 2021 est de 3 300 milliards de milliards d’octets (3,3 × 1021 octets). </a:t>
            </a:r>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8</a:t>
            </a:fld>
            <a:endParaRPr lang="fr-FR"/>
          </a:p>
        </p:txBody>
      </p:sp>
    </p:spTree>
    <p:extLst>
      <p:ext uri="{BB962C8B-B14F-4D97-AF65-F5344CB8AC3E}">
        <p14:creationId xmlns:p14="http://schemas.microsoft.com/office/powerpoint/2010/main" val="3991917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	</a:t>
            </a:r>
          </a:p>
          <a:p>
            <a:r>
              <a:rPr lang="fr-FR" sz="1200" b="0" i="0" u="none" strike="noStrike" kern="1200" baseline="0" dirty="0">
                <a:solidFill>
                  <a:schemeClr val="tx1"/>
                </a:solidFill>
                <a:latin typeface="+mn-lt"/>
                <a:ea typeface="+mn-ea"/>
                <a:cs typeface="+mn-cs"/>
              </a:rPr>
              <a:t>le </a:t>
            </a:r>
            <a:r>
              <a:rPr lang="fr-FR" sz="1200" b="0" i="1" u="none" strike="noStrike" kern="1200" baseline="0" dirty="0">
                <a:solidFill>
                  <a:schemeClr val="tx1"/>
                </a:solidFill>
                <a:latin typeface="+mn-lt"/>
                <a:ea typeface="+mn-ea"/>
                <a:cs typeface="+mn-cs"/>
              </a:rPr>
              <a:t>Web </a:t>
            </a:r>
            <a:r>
              <a:rPr lang="fr-FR" sz="1200" b="0" i="0" u="none" strike="noStrike" kern="1200" baseline="0" dirty="0">
                <a:solidFill>
                  <a:schemeClr val="tx1"/>
                </a:solidFill>
                <a:latin typeface="+mn-lt"/>
                <a:ea typeface="+mn-ea"/>
                <a:cs typeface="+mn-cs"/>
              </a:rPr>
              <a:t>est une révolution : il a ouvert à tous la possibilité et le droit de publier mais de diffuser toutes sortes d’informations dont ni la qualité, ni la pertinence, ni la véracité ne sont garanties et dont la vérification des sources n’est pas toujours facile. </a:t>
            </a:r>
          </a:p>
          <a:p>
            <a:r>
              <a:rPr lang="fr-FR" sz="1200" b="0" i="0" u="none" strike="noStrike" kern="1200" baseline="0" dirty="0">
                <a:solidFill>
                  <a:schemeClr val="tx1"/>
                </a:solidFill>
                <a:latin typeface="+mn-lt"/>
                <a:ea typeface="+mn-ea"/>
                <a:cs typeface="+mn-cs"/>
              </a:rPr>
              <a:t>Conserve des informations, parfois personnelles, accessibles partout Pose la question du droit à l’oubli </a:t>
            </a:r>
            <a:endParaRPr lang="fr-FR" dirty="0"/>
          </a:p>
        </p:txBody>
      </p:sp>
      <p:sp>
        <p:nvSpPr>
          <p:cNvPr id="4" name="Espace réservé du numéro de diapositive 3"/>
          <p:cNvSpPr>
            <a:spLocks noGrp="1"/>
          </p:cNvSpPr>
          <p:nvPr>
            <p:ph type="sldNum" sz="quarter" idx="5"/>
          </p:nvPr>
        </p:nvSpPr>
        <p:spPr/>
        <p:txBody>
          <a:bodyPr/>
          <a:lstStyle/>
          <a:p>
            <a:fld id="{3BD68441-C939-4C11-8A0A-E4EE785D41DF}" type="slidenum">
              <a:rPr lang="fr-FR" smtClean="0"/>
              <a:t>9</a:t>
            </a:fld>
            <a:endParaRPr lang="fr-FR"/>
          </a:p>
        </p:txBody>
      </p:sp>
    </p:spTree>
    <p:extLst>
      <p:ext uri="{BB962C8B-B14F-4D97-AF65-F5344CB8AC3E}">
        <p14:creationId xmlns:p14="http://schemas.microsoft.com/office/powerpoint/2010/main" val="276786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047B4E-16B9-488E-8104-BB907D85DAD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FR" dirty="0"/>
          </a:p>
        </p:txBody>
      </p:sp>
      <p:sp>
        <p:nvSpPr>
          <p:cNvPr id="3" name="Sous-titre 2">
            <a:extLst>
              <a:ext uri="{FF2B5EF4-FFF2-40B4-BE49-F238E27FC236}">
                <a16:creationId xmlns:a16="http://schemas.microsoft.com/office/drawing/2014/main" id="{B92E8C67-EBB4-47CD-94B0-B6C43A00DEA1}"/>
              </a:ext>
            </a:extLst>
          </p:cNvPr>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6" name="Espace réservé du numéro de diapositive 5">
            <a:extLst>
              <a:ext uri="{FF2B5EF4-FFF2-40B4-BE49-F238E27FC236}">
                <a16:creationId xmlns:a16="http://schemas.microsoft.com/office/drawing/2014/main" id="{C1515BDC-7A8A-4E9D-AA9C-5C1BA429990E}"/>
              </a:ext>
            </a:extLst>
          </p:cNvPr>
          <p:cNvSpPr>
            <a:spLocks noGrp="1"/>
          </p:cNvSpPr>
          <p:nvPr>
            <p:ph type="sldNum" sz="quarter" idx="12"/>
          </p:nvPr>
        </p:nvSpPr>
        <p:spPr/>
        <p:txBody>
          <a:bodyPr/>
          <a:lstStyle/>
          <a:p>
            <a:fld id="{CED025B4-47E0-4634-879F-E54173018055}" type="slidenum">
              <a:rPr lang="fr-FR" smtClean="0"/>
              <a:t>‹N°›</a:t>
            </a:fld>
            <a:endParaRPr lang="fr-FR"/>
          </a:p>
        </p:txBody>
      </p:sp>
      <p:sp>
        <p:nvSpPr>
          <p:cNvPr id="11" name="Espace réservé du pied de page 15">
            <a:extLst>
              <a:ext uri="{FF2B5EF4-FFF2-40B4-BE49-F238E27FC236}">
                <a16:creationId xmlns:a16="http://schemas.microsoft.com/office/drawing/2014/main" id="{BC230DD1-CF6F-42CC-89AF-233DCD691B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luc.vincent@ac-bordeaux.fr</a:t>
            </a:r>
          </a:p>
        </p:txBody>
      </p:sp>
    </p:spTree>
    <p:extLst>
      <p:ext uri="{BB962C8B-B14F-4D97-AF65-F5344CB8AC3E}">
        <p14:creationId xmlns:p14="http://schemas.microsoft.com/office/powerpoint/2010/main" val="132982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03925-2810-4B38-B393-DDDA647F015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5FFC4A3-9168-466D-B381-5EB3485C768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5FE8F1A7-E543-425F-8B5F-0853D77B377C}"/>
              </a:ext>
            </a:extLst>
          </p:cNvPr>
          <p:cNvSpPr>
            <a:spLocks noGrp="1"/>
          </p:cNvSpPr>
          <p:nvPr>
            <p:ph type="sldNum" sz="quarter" idx="12"/>
          </p:nvPr>
        </p:nvSpPr>
        <p:spPr/>
        <p:txBody>
          <a:bodyPr/>
          <a:lstStyle/>
          <a:p>
            <a:fld id="{CED025B4-47E0-4634-879F-E54173018055}" type="slidenum">
              <a:rPr lang="fr-FR" smtClean="0"/>
              <a:t>‹N°›</a:t>
            </a:fld>
            <a:endParaRPr lang="fr-FR"/>
          </a:p>
        </p:txBody>
      </p:sp>
      <p:sp>
        <p:nvSpPr>
          <p:cNvPr id="7" name="Espace réservé du pied de page 15">
            <a:extLst>
              <a:ext uri="{FF2B5EF4-FFF2-40B4-BE49-F238E27FC236}">
                <a16:creationId xmlns:a16="http://schemas.microsoft.com/office/drawing/2014/main" id="{864FA5F6-8268-4B2C-A89B-25DA72B2E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luc.vincent@ac-bordeaux.fr</a:t>
            </a:r>
          </a:p>
        </p:txBody>
      </p:sp>
    </p:spTree>
    <p:extLst>
      <p:ext uri="{BB962C8B-B14F-4D97-AF65-F5344CB8AC3E}">
        <p14:creationId xmlns:p14="http://schemas.microsoft.com/office/powerpoint/2010/main" val="297650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7EB1F8E-49CC-4EDE-9B4C-F87D918045C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3622558-8970-4951-954D-F51EEF4960B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C199AD31-3D21-4B19-B5CB-8BB6C6E64917}"/>
              </a:ext>
            </a:extLst>
          </p:cNvPr>
          <p:cNvSpPr>
            <a:spLocks noGrp="1"/>
          </p:cNvSpPr>
          <p:nvPr>
            <p:ph type="sldNum" sz="quarter" idx="12"/>
          </p:nvPr>
        </p:nvSpPr>
        <p:spPr/>
        <p:txBody>
          <a:bodyPr/>
          <a:lstStyle/>
          <a:p>
            <a:fld id="{CED025B4-47E0-4634-879F-E54173018055}" type="slidenum">
              <a:rPr lang="fr-FR" smtClean="0"/>
              <a:t>‹N°›</a:t>
            </a:fld>
            <a:endParaRPr lang="fr-FR"/>
          </a:p>
        </p:txBody>
      </p:sp>
      <p:sp>
        <p:nvSpPr>
          <p:cNvPr id="7" name="Espace réservé du pied de page 15">
            <a:extLst>
              <a:ext uri="{FF2B5EF4-FFF2-40B4-BE49-F238E27FC236}">
                <a16:creationId xmlns:a16="http://schemas.microsoft.com/office/drawing/2014/main" id="{BF17EC57-1B53-4487-B0EF-B9383EF9FB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luc.vincent@ac-bordeaux.fr</a:t>
            </a:r>
          </a:p>
        </p:txBody>
      </p:sp>
    </p:spTree>
    <p:extLst>
      <p:ext uri="{BB962C8B-B14F-4D97-AF65-F5344CB8AC3E}">
        <p14:creationId xmlns:p14="http://schemas.microsoft.com/office/powerpoint/2010/main" val="3683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FC47-2F58-4380-858E-26851857E5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8F60C05-1101-47DB-B643-C76E507219E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E566A5C7-AA46-41EE-87AB-C292EE3876CE}"/>
              </a:ext>
            </a:extLst>
          </p:cNvPr>
          <p:cNvSpPr>
            <a:spLocks noGrp="1"/>
          </p:cNvSpPr>
          <p:nvPr>
            <p:ph type="sldNum" sz="quarter" idx="12"/>
          </p:nvPr>
        </p:nvSpPr>
        <p:spPr/>
        <p:txBody>
          <a:bodyPr/>
          <a:lstStyle/>
          <a:p>
            <a:fld id="{CED025B4-47E0-4634-879F-E54173018055}" type="slidenum">
              <a:rPr lang="fr-FR" smtClean="0"/>
              <a:t>‹N°›</a:t>
            </a:fld>
            <a:endParaRPr lang="fr-FR"/>
          </a:p>
        </p:txBody>
      </p:sp>
      <p:sp>
        <p:nvSpPr>
          <p:cNvPr id="7" name="Espace réservé du pied de page 15">
            <a:extLst>
              <a:ext uri="{FF2B5EF4-FFF2-40B4-BE49-F238E27FC236}">
                <a16:creationId xmlns:a16="http://schemas.microsoft.com/office/drawing/2014/main" id="{E209F3C6-A8E1-4C51-B202-39608D2CB0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luc.vincent@ac-bordeaux.fr</a:t>
            </a:r>
          </a:p>
        </p:txBody>
      </p:sp>
    </p:spTree>
    <p:extLst>
      <p:ext uri="{BB962C8B-B14F-4D97-AF65-F5344CB8AC3E}">
        <p14:creationId xmlns:p14="http://schemas.microsoft.com/office/powerpoint/2010/main" val="351111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EBD963-044C-4902-A5E6-790F1C58512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FC337FA-8103-40A2-A6BF-5DD50337C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6" name="Espace réservé du numéro de diapositive 5">
            <a:extLst>
              <a:ext uri="{FF2B5EF4-FFF2-40B4-BE49-F238E27FC236}">
                <a16:creationId xmlns:a16="http://schemas.microsoft.com/office/drawing/2014/main" id="{6B3324ED-5402-40A5-B547-8B067A01225F}"/>
              </a:ext>
            </a:extLst>
          </p:cNvPr>
          <p:cNvSpPr>
            <a:spLocks noGrp="1"/>
          </p:cNvSpPr>
          <p:nvPr>
            <p:ph type="sldNum" sz="quarter" idx="12"/>
          </p:nvPr>
        </p:nvSpPr>
        <p:spPr/>
        <p:txBody>
          <a:bodyPr/>
          <a:lstStyle/>
          <a:p>
            <a:fld id="{CED025B4-47E0-4634-879F-E54173018055}" type="slidenum">
              <a:rPr lang="fr-FR" smtClean="0"/>
              <a:t>‹N°›</a:t>
            </a:fld>
            <a:endParaRPr lang="fr-FR"/>
          </a:p>
        </p:txBody>
      </p:sp>
      <p:sp>
        <p:nvSpPr>
          <p:cNvPr id="7" name="Espace réservé du pied de page 15">
            <a:extLst>
              <a:ext uri="{FF2B5EF4-FFF2-40B4-BE49-F238E27FC236}">
                <a16:creationId xmlns:a16="http://schemas.microsoft.com/office/drawing/2014/main" id="{721930D8-3D42-49BB-A1DA-F5A20CD6C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luc.vincent@ac-bordeaux.fr</a:t>
            </a:r>
          </a:p>
        </p:txBody>
      </p:sp>
    </p:spTree>
    <p:extLst>
      <p:ext uri="{BB962C8B-B14F-4D97-AF65-F5344CB8AC3E}">
        <p14:creationId xmlns:p14="http://schemas.microsoft.com/office/powerpoint/2010/main" val="390261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B3705-4E01-4C9C-B7A9-1E0E0AE3E66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088727C-E72B-4455-B153-5356F63E242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0513EEA-C517-4E44-A1BB-16992D57EA4F}"/>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a:extLst>
              <a:ext uri="{FF2B5EF4-FFF2-40B4-BE49-F238E27FC236}">
                <a16:creationId xmlns:a16="http://schemas.microsoft.com/office/drawing/2014/main" id="{D891C620-BA3A-4A83-9735-5A21835C3CE8}"/>
              </a:ext>
            </a:extLst>
          </p:cNvPr>
          <p:cNvSpPr>
            <a:spLocks noGrp="1"/>
          </p:cNvSpPr>
          <p:nvPr>
            <p:ph type="sldNum" sz="quarter" idx="12"/>
          </p:nvPr>
        </p:nvSpPr>
        <p:spPr/>
        <p:txBody>
          <a:bodyPr/>
          <a:lstStyle/>
          <a:p>
            <a:fld id="{CED025B4-47E0-4634-879F-E54173018055}" type="slidenum">
              <a:rPr lang="fr-FR" smtClean="0"/>
              <a:t>‹N°›</a:t>
            </a:fld>
            <a:endParaRPr lang="fr-FR"/>
          </a:p>
        </p:txBody>
      </p:sp>
      <p:sp>
        <p:nvSpPr>
          <p:cNvPr id="8" name="Espace réservé du pied de page 15">
            <a:extLst>
              <a:ext uri="{FF2B5EF4-FFF2-40B4-BE49-F238E27FC236}">
                <a16:creationId xmlns:a16="http://schemas.microsoft.com/office/drawing/2014/main" id="{1F2E9666-3990-4A83-A0C9-5B607F4C4A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luc.vincent@ac-bordeaux.fr</a:t>
            </a:r>
          </a:p>
        </p:txBody>
      </p:sp>
    </p:spTree>
    <p:extLst>
      <p:ext uri="{BB962C8B-B14F-4D97-AF65-F5344CB8AC3E}">
        <p14:creationId xmlns:p14="http://schemas.microsoft.com/office/powerpoint/2010/main" val="98289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ED952C-546A-470F-9C64-C2EC8D9F457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FCEC00C-3050-4AFD-92FE-18D8F6AC39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EAD9CA5-E4F1-4666-8521-924871A640BE}"/>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6A2FEAE-7F82-4B7C-B068-2F31A25710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3AE7DE8-E3DA-405D-BEA2-0371CAE04548}"/>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a:extLst>
              <a:ext uri="{FF2B5EF4-FFF2-40B4-BE49-F238E27FC236}">
                <a16:creationId xmlns:a16="http://schemas.microsoft.com/office/drawing/2014/main" id="{A5ABD3D0-5ADD-4A86-8963-42658ACD3B49}"/>
              </a:ext>
            </a:extLst>
          </p:cNvPr>
          <p:cNvSpPr>
            <a:spLocks noGrp="1"/>
          </p:cNvSpPr>
          <p:nvPr>
            <p:ph type="sldNum" sz="quarter" idx="12"/>
          </p:nvPr>
        </p:nvSpPr>
        <p:spPr/>
        <p:txBody>
          <a:bodyPr/>
          <a:lstStyle/>
          <a:p>
            <a:fld id="{CED025B4-47E0-4634-879F-E54173018055}" type="slidenum">
              <a:rPr lang="fr-FR" smtClean="0"/>
              <a:t>‹N°›</a:t>
            </a:fld>
            <a:endParaRPr lang="fr-FR"/>
          </a:p>
        </p:txBody>
      </p:sp>
      <p:sp>
        <p:nvSpPr>
          <p:cNvPr id="10" name="Espace réservé du pied de page 15">
            <a:extLst>
              <a:ext uri="{FF2B5EF4-FFF2-40B4-BE49-F238E27FC236}">
                <a16:creationId xmlns:a16="http://schemas.microsoft.com/office/drawing/2014/main" id="{B692A24B-F582-4AA3-AC77-125900CD3005}"/>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luc.vincent@ac-bordeaux.fr</a:t>
            </a:r>
          </a:p>
        </p:txBody>
      </p:sp>
    </p:spTree>
    <p:extLst>
      <p:ext uri="{BB962C8B-B14F-4D97-AF65-F5344CB8AC3E}">
        <p14:creationId xmlns:p14="http://schemas.microsoft.com/office/powerpoint/2010/main" val="213175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287106-E5EC-4D0C-AFF6-8CAAAA7F66F3}"/>
              </a:ext>
            </a:extLst>
          </p:cNvPr>
          <p:cNvSpPr>
            <a:spLocks noGrp="1"/>
          </p:cNvSpPr>
          <p:nvPr>
            <p:ph type="title"/>
          </p:nvPr>
        </p:nvSpPr>
        <p:spPr/>
        <p:txBody>
          <a:bodyPr/>
          <a:lstStyle/>
          <a:p>
            <a:r>
              <a:rPr lang="fr-FR"/>
              <a:t>Modifiez le style du titre</a:t>
            </a:r>
          </a:p>
        </p:txBody>
      </p:sp>
      <p:sp>
        <p:nvSpPr>
          <p:cNvPr id="5" name="Espace réservé du numéro de diapositive 4">
            <a:extLst>
              <a:ext uri="{FF2B5EF4-FFF2-40B4-BE49-F238E27FC236}">
                <a16:creationId xmlns:a16="http://schemas.microsoft.com/office/drawing/2014/main" id="{F814828D-2AA4-44C9-96D8-C522C830BC20}"/>
              </a:ext>
            </a:extLst>
          </p:cNvPr>
          <p:cNvSpPr>
            <a:spLocks noGrp="1"/>
          </p:cNvSpPr>
          <p:nvPr>
            <p:ph type="sldNum" sz="quarter" idx="12"/>
          </p:nvPr>
        </p:nvSpPr>
        <p:spPr/>
        <p:txBody>
          <a:bodyPr/>
          <a:lstStyle/>
          <a:p>
            <a:fld id="{CED025B4-47E0-4634-879F-E54173018055}" type="slidenum">
              <a:rPr lang="fr-FR" smtClean="0"/>
              <a:t>‹N°›</a:t>
            </a:fld>
            <a:endParaRPr lang="fr-FR"/>
          </a:p>
        </p:txBody>
      </p:sp>
      <p:sp>
        <p:nvSpPr>
          <p:cNvPr id="6" name="Espace réservé du pied de page 15">
            <a:extLst>
              <a:ext uri="{FF2B5EF4-FFF2-40B4-BE49-F238E27FC236}">
                <a16:creationId xmlns:a16="http://schemas.microsoft.com/office/drawing/2014/main" id="{78258A95-C30A-4E56-A75E-CF94F632D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luc.vincent@ac-bordeaux.fr</a:t>
            </a:r>
          </a:p>
        </p:txBody>
      </p:sp>
    </p:spTree>
    <p:extLst>
      <p:ext uri="{BB962C8B-B14F-4D97-AF65-F5344CB8AC3E}">
        <p14:creationId xmlns:p14="http://schemas.microsoft.com/office/powerpoint/2010/main" val="345156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502AEC2-95C4-4AD2-B6AC-A870928662E1}"/>
              </a:ext>
            </a:extLst>
          </p:cNvPr>
          <p:cNvSpPr>
            <a:spLocks noGrp="1"/>
          </p:cNvSpPr>
          <p:nvPr>
            <p:ph type="sldNum" sz="quarter" idx="12"/>
          </p:nvPr>
        </p:nvSpPr>
        <p:spPr/>
        <p:txBody>
          <a:bodyPr/>
          <a:lstStyle/>
          <a:p>
            <a:fld id="{CED025B4-47E0-4634-879F-E54173018055}" type="slidenum">
              <a:rPr lang="fr-FR" smtClean="0"/>
              <a:t>‹N°›</a:t>
            </a:fld>
            <a:endParaRPr lang="fr-FR"/>
          </a:p>
        </p:txBody>
      </p:sp>
      <p:sp>
        <p:nvSpPr>
          <p:cNvPr id="5" name="Espace réservé du pied de page 15">
            <a:extLst>
              <a:ext uri="{FF2B5EF4-FFF2-40B4-BE49-F238E27FC236}">
                <a16:creationId xmlns:a16="http://schemas.microsoft.com/office/drawing/2014/main" id="{1BE0D8C3-4CDD-4BB3-B1B2-09D61807F2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luc.vincent@ac-bordeaux.fr</a:t>
            </a:r>
          </a:p>
        </p:txBody>
      </p:sp>
    </p:spTree>
    <p:extLst>
      <p:ext uri="{BB962C8B-B14F-4D97-AF65-F5344CB8AC3E}">
        <p14:creationId xmlns:p14="http://schemas.microsoft.com/office/powerpoint/2010/main" val="428512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1FD93-2160-4C6B-8437-57B008DF5E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215C4CA-C3AF-4AD2-856E-3B67B2421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8B8D211-9C0D-4883-8EBF-846862AC8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7" name="Espace réservé du numéro de diapositive 6">
            <a:extLst>
              <a:ext uri="{FF2B5EF4-FFF2-40B4-BE49-F238E27FC236}">
                <a16:creationId xmlns:a16="http://schemas.microsoft.com/office/drawing/2014/main" id="{D2FFA4D8-3C56-4A3E-AF34-68DFF5755177}"/>
              </a:ext>
            </a:extLst>
          </p:cNvPr>
          <p:cNvSpPr>
            <a:spLocks noGrp="1"/>
          </p:cNvSpPr>
          <p:nvPr>
            <p:ph type="sldNum" sz="quarter" idx="12"/>
          </p:nvPr>
        </p:nvSpPr>
        <p:spPr/>
        <p:txBody>
          <a:bodyPr/>
          <a:lstStyle/>
          <a:p>
            <a:fld id="{CED025B4-47E0-4634-879F-E54173018055}" type="slidenum">
              <a:rPr lang="fr-FR" smtClean="0"/>
              <a:t>‹N°›</a:t>
            </a:fld>
            <a:endParaRPr lang="fr-FR"/>
          </a:p>
        </p:txBody>
      </p:sp>
      <p:sp>
        <p:nvSpPr>
          <p:cNvPr id="8" name="Espace réservé du pied de page 15">
            <a:extLst>
              <a:ext uri="{FF2B5EF4-FFF2-40B4-BE49-F238E27FC236}">
                <a16:creationId xmlns:a16="http://schemas.microsoft.com/office/drawing/2014/main" id="{2F4E8893-B0A6-4C13-AEB7-1A3BC72122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luc.vincent@ac-bordeaux.fr</a:t>
            </a:r>
          </a:p>
        </p:txBody>
      </p:sp>
    </p:spTree>
    <p:extLst>
      <p:ext uri="{BB962C8B-B14F-4D97-AF65-F5344CB8AC3E}">
        <p14:creationId xmlns:p14="http://schemas.microsoft.com/office/powerpoint/2010/main" val="179403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01DC8-55C6-4F15-9EB7-8D545E5FDFB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B0AD8BB-3A39-4ED5-843F-F86648E7F8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4A79D425-45C9-4F95-B0D2-A5845E43B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7" name="Espace réservé du numéro de diapositive 6">
            <a:extLst>
              <a:ext uri="{FF2B5EF4-FFF2-40B4-BE49-F238E27FC236}">
                <a16:creationId xmlns:a16="http://schemas.microsoft.com/office/drawing/2014/main" id="{037ABA1B-1E3B-485B-BD20-2DA3B728A546}"/>
              </a:ext>
            </a:extLst>
          </p:cNvPr>
          <p:cNvSpPr>
            <a:spLocks noGrp="1"/>
          </p:cNvSpPr>
          <p:nvPr>
            <p:ph type="sldNum" sz="quarter" idx="12"/>
          </p:nvPr>
        </p:nvSpPr>
        <p:spPr/>
        <p:txBody>
          <a:bodyPr/>
          <a:lstStyle/>
          <a:p>
            <a:fld id="{CED025B4-47E0-4634-879F-E54173018055}" type="slidenum">
              <a:rPr lang="fr-FR" smtClean="0"/>
              <a:t>‹N°›</a:t>
            </a:fld>
            <a:endParaRPr lang="fr-FR"/>
          </a:p>
        </p:txBody>
      </p:sp>
      <p:sp>
        <p:nvSpPr>
          <p:cNvPr id="8" name="Espace réservé du pied de page 15">
            <a:extLst>
              <a:ext uri="{FF2B5EF4-FFF2-40B4-BE49-F238E27FC236}">
                <a16:creationId xmlns:a16="http://schemas.microsoft.com/office/drawing/2014/main" id="{3CD8F950-BF4A-4C81-BDC5-408DBA223B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luc.vincent@ac-bordeaux.fr</a:t>
            </a:r>
          </a:p>
        </p:txBody>
      </p:sp>
    </p:spTree>
    <p:extLst>
      <p:ext uri="{BB962C8B-B14F-4D97-AF65-F5344CB8AC3E}">
        <p14:creationId xmlns:p14="http://schemas.microsoft.com/office/powerpoint/2010/main" val="133991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creativecommons.org/licenses/by-nc-sa/4.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07A98F1-7A19-43AE-9ADD-1D9B22E799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noProof="0" dirty="0"/>
              <a:t>Cliquez pour modifier le style du titre</a:t>
            </a:r>
            <a:endParaRPr lang="fr-FR" dirty="0"/>
          </a:p>
        </p:txBody>
      </p:sp>
      <p:sp>
        <p:nvSpPr>
          <p:cNvPr id="3" name="Espace réservé du texte 2">
            <a:extLst>
              <a:ext uri="{FF2B5EF4-FFF2-40B4-BE49-F238E27FC236}">
                <a16:creationId xmlns:a16="http://schemas.microsoft.com/office/drawing/2014/main" id="{B23A4A17-A597-4805-B168-85010B979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DBCF1CC9-AB0C-4D37-966F-BAABF7262A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025B4-47E0-4634-879F-E54173018055}" type="slidenum">
              <a:rPr lang="fr-FR" smtClean="0"/>
              <a:t>‹N°›</a:t>
            </a:fld>
            <a:endParaRPr lang="fr-FR"/>
          </a:p>
        </p:txBody>
      </p:sp>
      <p:sp>
        <p:nvSpPr>
          <p:cNvPr id="7" name="Rectangle 8">
            <a:extLst>
              <a:ext uri="{FF2B5EF4-FFF2-40B4-BE49-F238E27FC236}">
                <a16:creationId xmlns:a16="http://schemas.microsoft.com/office/drawing/2014/main" id="{ACBF9D45-8E21-4DC5-ACCC-F93CCA7A586B}"/>
              </a:ext>
            </a:extLst>
          </p:cNvPr>
          <p:cNvSpPr/>
          <p:nvPr userDrawn="1"/>
        </p:nvSpPr>
        <p:spPr bwMode="gray">
          <a:xfrm>
            <a:off x="275574" y="0"/>
            <a:ext cx="75155"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grpSp>
        <p:nvGrpSpPr>
          <p:cNvPr id="8" name="Groupe 7">
            <a:extLst>
              <a:ext uri="{FF2B5EF4-FFF2-40B4-BE49-F238E27FC236}">
                <a16:creationId xmlns:a16="http://schemas.microsoft.com/office/drawing/2014/main" id="{311F1828-F590-46D7-9465-5A594277D50C}"/>
              </a:ext>
            </a:extLst>
          </p:cNvPr>
          <p:cNvGrpSpPr/>
          <p:nvPr userDrawn="1"/>
        </p:nvGrpSpPr>
        <p:grpSpPr>
          <a:xfrm rot="5400000">
            <a:off x="-34512" y="228600"/>
            <a:ext cx="695325" cy="238125"/>
            <a:chOff x="0" y="0"/>
            <a:chExt cx="695325" cy="2381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9" name="Flèche : chevron 8">
              <a:extLst>
                <a:ext uri="{FF2B5EF4-FFF2-40B4-BE49-F238E27FC236}">
                  <a16:creationId xmlns:a16="http://schemas.microsoft.com/office/drawing/2014/main" id="{4640DA45-E37D-4AB7-9FEB-A76C939DC188}"/>
                </a:ext>
              </a:extLst>
            </p:cNvPr>
            <p:cNvSpPr/>
            <p:nvPr userDrawn="1"/>
          </p:nvSpPr>
          <p:spPr>
            <a:xfrm>
              <a:off x="0" y="0"/>
              <a:ext cx="228600" cy="228600"/>
            </a:xfrm>
            <a:prstGeom prst="chevr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Flèche : chevron 9">
              <a:extLst>
                <a:ext uri="{FF2B5EF4-FFF2-40B4-BE49-F238E27FC236}">
                  <a16:creationId xmlns:a16="http://schemas.microsoft.com/office/drawing/2014/main" id="{0F8019C7-5BE2-4B41-A593-BB83A122C275}"/>
                </a:ext>
              </a:extLst>
            </p:cNvPr>
            <p:cNvSpPr/>
            <p:nvPr userDrawn="1"/>
          </p:nvSpPr>
          <p:spPr>
            <a:xfrm>
              <a:off x="228600" y="0"/>
              <a:ext cx="228600" cy="228600"/>
            </a:xfrm>
            <a:prstGeom prst="chevr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Flèche : chevron 10">
              <a:extLst>
                <a:ext uri="{FF2B5EF4-FFF2-40B4-BE49-F238E27FC236}">
                  <a16:creationId xmlns:a16="http://schemas.microsoft.com/office/drawing/2014/main" id="{9170DDFB-CDF2-4330-98AD-21444222FF0A}"/>
                </a:ext>
              </a:extLst>
            </p:cNvPr>
            <p:cNvSpPr/>
            <p:nvPr userDrawn="1"/>
          </p:nvSpPr>
          <p:spPr>
            <a:xfrm>
              <a:off x="466725" y="9525"/>
              <a:ext cx="228600" cy="228600"/>
            </a:xfrm>
            <a:prstGeom prst="chevr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pic>
        <p:nvPicPr>
          <p:cNvPr id="12" name="Image 11" descr="http://mirrors.creativecommons.org/presskit/buttons/88x31/png/by-nc-sa.eu.png">
            <a:extLst>
              <a:ext uri="{FF2B5EF4-FFF2-40B4-BE49-F238E27FC236}">
                <a16:creationId xmlns:a16="http://schemas.microsoft.com/office/drawing/2014/main" id="{7227BBB9-3CA7-479E-BFB0-C64853A16059}"/>
              </a:ext>
            </a:extLst>
          </p:cNvPr>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16200000">
            <a:off x="-210509" y="1216343"/>
            <a:ext cx="702945" cy="245745"/>
          </a:xfrm>
          <a:prstGeom prst="rect">
            <a:avLst/>
          </a:prstGeom>
          <a:noFill/>
          <a:ln>
            <a:noFill/>
          </a:ln>
        </p:spPr>
      </p:pic>
      <p:sp>
        <p:nvSpPr>
          <p:cNvPr id="14" name="Rectangle 13">
            <a:extLst>
              <a:ext uri="{FF2B5EF4-FFF2-40B4-BE49-F238E27FC236}">
                <a16:creationId xmlns:a16="http://schemas.microsoft.com/office/drawing/2014/main" id="{615C91B0-A03E-4DD8-A26E-7701873FDDF1}"/>
              </a:ext>
            </a:extLst>
          </p:cNvPr>
          <p:cNvSpPr>
            <a:spLocks noChangeArrowheads="1"/>
          </p:cNvSpPr>
          <p:nvPr userDrawn="1"/>
        </p:nvSpPr>
        <p:spPr bwMode="auto">
          <a:xfrm>
            <a:off x="-62890" y="1630362"/>
            <a:ext cx="342900" cy="5227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rot="0" vert="vert270" wrap="square" lIns="0" tIns="0" rIns="0" bIns="0" anchor="ctr" anchorCtr="0" upright="1">
            <a:noAutofit/>
          </a:bodyPr>
          <a:lstStyle/>
          <a:p>
            <a:pPr marL="548640" marR="548640" algn="l">
              <a:spcBef>
                <a:spcPts val="1000"/>
              </a:spcBef>
              <a:spcAft>
                <a:spcPts val="800"/>
              </a:spcAft>
            </a:pPr>
            <a:r>
              <a:rPr lang="fr-FR" sz="800" b="1" i="1" u="sng" kern="1200" dirty="0">
                <a:solidFill>
                  <a:srgbClr val="6B9F25"/>
                </a:solidFill>
                <a:effectLst/>
                <a:latin typeface="Calibri" panose="020F0502020204030204" pitchFamily="34" charset="0"/>
                <a:ea typeface="+mn-ea"/>
                <a:cs typeface="Helvetica" panose="020B0604020202020204" pitchFamily="34" charset="0"/>
                <a:hlinkClick r:id="rId14"/>
              </a:rPr>
              <a:t>Attribution - Pas d’Utilisation Commerciale - Partage dans les Mêmes Conditions 4.0 International</a:t>
            </a:r>
            <a:endParaRPr lang="fr-FR" sz="1200" i="1" kern="1200" dirty="0">
              <a:solidFill>
                <a:srgbClr val="404040"/>
              </a:solidFill>
              <a:effectLst/>
              <a:latin typeface="Calibri" panose="020F0502020204030204" pitchFamily="34" charset="0"/>
              <a:ea typeface="+mn-ea"/>
              <a:cs typeface="Helvetica" panose="020B0604020202020204" pitchFamily="34" charset="0"/>
            </a:endParaRPr>
          </a:p>
        </p:txBody>
      </p:sp>
      <p:sp>
        <p:nvSpPr>
          <p:cNvPr id="15" name="Rectangle 14">
            <a:extLst>
              <a:ext uri="{FF2B5EF4-FFF2-40B4-BE49-F238E27FC236}">
                <a16:creationId xmlns:a16="http://schemas.microsoft.com/office/drawing/2014/main" id="{19428500-57F7-483D-BD39-75D1972C39E4}"/>
              </a:ext>
            </a:extLst>
          </p:cNvPr>
          <p:cNvSpPr/>
          <p:nvPr userDrawn="1"/>
        </p:nvSpPr>
        <p:spPr>
          <a:xfrm>
            <a:off x="11281502" y="185738"/>
            <a:ext cx="559769" cy="369332"/>
          </a:xfrm>
          <a:prstGeom prst="rect">
            <a:avLst/>
          </a:prstGeom>
        </p:spPr>
        <p:txBody>
          <a:bodyPr wrap="none">
            <a:spAutoFit/>
          </a:bodyPr>
          <a:lstStyle/>
          <a:p>
            <a:r>
              <a:rPr lang="fr-FR" sz="1800" b="1" dirty="0">
                <a:ln w="9525" cap="flat" cmpd="sng" algn="ctr">
                  <a:solidFill>
                    <a:srgbClr val="FFFFFF"/>
                  </a:solidFill>
                  <a:prstDash val="solid"/>
                  <a:round/>
                </a:ln>
                <a:solidFill>
                  <a:srgbClr val="066684"/>
                </a:solidFill>
                <a:effectLst>
                  <a:outerShdw blurRad="12700" dist="38100" dir="2700000" algn="tl">
                    <a:schemeClr val="accent6">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SNT</a:t>
            </a:r>
            <a:endParaRPr lang="fr-FR" dirty="0"/>
          </a:p>
        </p:txBody>
      </p:sp>
      <p:sp>
        <p:nvSpPr>
          <p:cNvPr id="16" name="Espace réservé du pied de page 15">
            <a:extLst>
              <a:ext uri="{FF2B5EF4-FFF2-40B4-BE49-F238E27FC236}">
                <a16:creationId xmlns:a16="http://schemas.microsoft.com/office/drawing/2014/main" id="{A2DB56EC-417C-4CC5-9BE1-36321F8670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luc.vincent@ac-bordeaux.fr</a:t>
            </a:r>
          </a:p>
        </p:txBody>
      </p:sp>
    </p:spTree>
    <p:extLst>
      <p:ext uri="{BB962C8B-B14F-4D97-AF65-F5344CB8AC3E}">
        <p14:creationId xmlns:p14="http://schemas.microsoft.com/office/powerpoint/2010/main" val="2109139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Feuille_de_calcul_Microsoft_Excel.xlsx"/></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13DD7A-57FF-4BD4-88B4-93454F62E967}"/>
              </a:ext>
            </a:extLst>
          </p:cNvPr>
          <p:cNvSpPr>
            <a:spLocks noGrp="1"/>
          </p:cNvSpPr>
          <p:nvPr>
            <p:ph type="ctrTitle"/>
          </p:nvPr>
        </p:nvSpPr>
        <p:spPr/>
        <p:txBody>
          <a:bodyPr/>
          <a:lstStyle/>
          <a:p>
            <a:r>
              <a:rPr lang="fr-FR" dirty="0"/>
              <a:t>Les sciences du numérique</a:t>
            </a:r>
          </a:p>
        </p:txBody>
      </p:sp>
      <p:sp>
        <p:nvSpPr>
          <p:cNvPr id="3" name="Sous-titre 2">
            <a:extLst>
              <a:ext uri="{FF2B5EF4-FFF2-40B4-BE49-F238E27FC236}">
                <a16:creationId xmlns:a16="http://schemas.microsoft.com/office/drawing/2014/main" id="{ABC5840A-9FA1-437E-B08B-EB20AD5C963D}"/>
              </a:ext>
            </a:extLst>
          </p:cNvPr>
          <p:cNvSpPr>
            <a:spLocks noGrp="1"/>
          </p:cNvSpPr>
          <p:nvPr>
            <p:ph type="subTitle" idx="1"/>
          </p:nvPr>
        </p:nvSpPr>
        <p:spPr/>
        <p:txBody>
          <a:bodyPr/>
          <a:lstStyle/>
          <a:p>
            <a:r>
              <a:rPr lang="fr-FR" dirty="0"/>
              <a:t>Lycée des GRAVES</a:t>
            </a:r>
          </a:p>
          <a:p>
            <a:r>
              <a:rPr lang="fr-FR" dirty="0"/>
              <a:t>4 mai 2019</a:t>
            </a:r>
          </a:p>
        </p:txBody>
      </p:sp>
      <p:sp>
        <p:nvSpPr>
          <p:cNvPr id="4" name="Espace réservé du pied de page 3">
            <a:extLst>
              <a:ext uri="{FF2B5EF4-FFF2-40B4-BE49-F238E27FC236}">
                <a16:creationId xmlns:a16="http://schemas.microsoft.com/office/drawing/2014/main" id="{6BC69E0E-8E7F-422A-948B-D196D5C99692}"/>
              </a:ext>
            </a:extLst>
          </p:cNvPr>
          <p:cNvSpPr>
            <a:spLocks noGrp="1"/>
          </p:cNvSpPr>
          <p:nvPr>
            <p:ph type="ftr" sz="quarter" idx="3"/>
          </p:nvPr>
        </p:nvSpPr>
        <p:spPr/>
        <p:txBody>
          <a:bodyPr/>
          <a:lstStyle/>
          <a:p>
            <a:r>
              <a:rPr lang="fr-FR"/>
              <a:t>luc.vincent@ac-bordeaux.fr</a:t>
            </a:r>
            <a:endParaRPr lang="fr-FR" dirty="0"/>
          </a:p>
        </p:txBody>
      </p:sp>
      <p:sp>
        <p:nvSpPr>
          <p:cNvPr id="5" name="Espace réservé du numéro de diapositive 4">
            <a:extLst>
              <a:ext uri="{FF2B5EF4-FFF2-40B4-BE49-F238E27FC236}">
                <a16:creationId xmlns:a16="http://schemas.microsoft.com/office/drawing/2014/main" id="{D106FA5F-0909-4B7B-BB41-1AAC6086A290}"/>
              </a:ext>
            </a:extLst>
          </p:cNvPr>
          <p:cNvSpPr>
            <a:spLocks noGrp="1"/>
          </p:cNvSpPr>
          <p:nvPr>
            <p:ph type="sldNum" sz="quarter" idx="12"/>
          </p:nvPr>
        </p:nvSpPr>
        <p:spPr/>
        <p:txBody>
          <a:bodyPr/>
          <a:lstStyle/>
          <a:p>
            <a:fld id="{CED025B4-47E0-4634-879F-E54173018055}" type="slidenum">
              <a:rPr lang="fr-FR" smtClean="0"/>
              <a:t>1</a:t>
            </a:fld>
            <a:endParaRPr lang="fr-FR"/>
          </a:p>
        </p:txBody>
      </p:sp>
      <p:pic>
        <p:nvPicPr>
          <p:cNvPr id="7" name="Image 6">
            <a:extLst>
              <a:ext uri="{FF2B5EF4-FFF2-40B4-BE49-F238E27FC236}">
                <a16:creationId xmlns:a16="http://schemas.microsoft.com/office/drawing/2014/main" id="{9327C1F1-72AF-44E8-8D51-E14525A347C0}"/>
              </a:ext>
            </a:extLst>
          </p:cNvPr>
          <p:cNvPicPr>
            <a:picLocks noChangeAspect="1"/>
          </p:cNvPicPr>
          <p:nvPr/>
        </p:nvPicPr>
        <p:blipFill>
          <a:blip r:embed="rId3"/>
          <a:stretch>
            <a:fillRect/>
          </a:stretch>
        </p:blipFill>
        <p:spPr>
          <a:xfrm rot="16200000">
            <a:off x="1460848" y="3396873"/>
            <a:ext cx="2082937" cy="3072567"/>
          </a:xfrm>
          <a:prstGeom prst="rect">
            <a:avLst/>
          </a:prstGeom>
        </p:spPr>
      </p:pic>
      <p:pic>
        <p:nvPicPr>
          <p:cNvPr id="6" name="Image 5">
            <a:extLst>
              <a:ext uri="{FF2B5EF4-FFF2-40B4-BE49-F238E27FC236}">
                <a16:creationId xmlns:a16="http://schemas.microsoft.com/office/drawing/2014/main" id="{57E2715C-7456-401A-BF7B-DB5F9DB9269E}"/>
              </a:ext>
            </a:extLst>
          </p:cNvPr>
          <p:cNvPicPr>
            <a:picLocks noChangeAspect="1"/>
          </p:cNvPicPr>
          <p:nvPr/>
        </p:nvPicPr>
        <p:blipFill>
          <a:blip r:embed="rId4"/>
          <a:stretch>
            <a:fillRect/>
          </a:stretch>
        </p:blipFill>
        <p:spPr>
          <a:xfrm>
            <a:off x="8949907" y="3592116"/>
            <a:ext cx="2276061" cy="2682082"/>
          </a:xfrm>
          <a:prstGeom prst="rect">
            <a:avLst/>
          </a:prstGeom>
        </p:spPr>
      </p:pic>
    </p:spTree>
    <p:extLst>
      <p:ext uri="{BB962C8B-B14F-4D97-AF65-F5344CB8AC3E}">
        <p14:creationId xmlns:p14="http://schemas.microsoft.com/office/powerpoint/2010/main" val="132790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a:xfrm>
            <a:off x="838200" y="365125"/>
            <a:ext cx="10515600" cy="1325563"/>
          </a:xfrm>
        </p:spPr>
        <p:txBody>
          <a:bodyPr/>
          <a:lstStyle/>
          <a:p>
            <a:r>
              <a:rPr lang="fr-FR" dirty="0"/>
              <a:t>L’enseignement SNT</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a:xfrm>
            <a:off x="838200" y="1879692"/>
            <a:ext cx="10515600" cy="4351338"/>
          </a:xfrm>
        </p:spPr>
        <p:txBody>
          <a:bodyPr>
            <a:normAutofit/>
          </a:bodyPr>
          <a:lstStyle/>
          <a:p>
            <a:pPr marL="0" indent="0">
              <a:buNone/>
            </a:pPr>
            <a:r>
              <a:rPr lang="fr-FR" b="1" dirty="0"/>
              <a:t>Les réseaux sociaux</a:t>
            </a:r>
          </a:p>
          <a:p>
            <a:pPr fontAlgn="t"/>
            <a:r>
              <a:rPr lang="fr-FR" dirty="0"/>
              <a:t>Identité numérique, e-réputation, identification, authentification </a:t>
            </a:r>
          </a:p>
          <a:p>
            <a:pPr fontAlgn="t"/>
            <a:r>
              <a:rPr lang="fr-FR" dirty="0"/>
              <a:t>Réseaux sociaux existants </a:t>
            </a:r>
          </a:p>
          <a:p>
            <a:pPr fontAlgn="t"/>
            <a:r>
              <a:rPr lang="fr-FR" dirty="0"/>
              <a:t>Modèle économique des réseaux sociaux </a:t>
            </a:r>
          </a:p>
          <a:p>
            <a:pPr fontAlgn="t"/>
            <a:r>
              <a:rPr lang="fr-FR" dirty="0"/>
              <a:t>Notion de « petit monde » </a:t>
            </a:r>
          </a:p>
          <a:p>
            <a:pPr fontAlgn="t"/>
            <a:r>
              <a:rPr lang="fr-FR" dirty="0"/>
              <a:t>Cyberviolence </a:t>
            </a:r>
          </a:p>
          <a:p>
            <a:pPr marL="0" indent="0">
              <a:buNone/>
            </a:pPr>
            <a:endParaRPr lang="fr-FR" b="1" dirty="0"/>
          </a:p>
        </p:txBody>
      </p:sp>
      <p:pic>
        <p:nvPicPr>
          <p:cNvPr id="5" name="Image 4">
            <a:extLst>
              <a:ext uri="{FF2B5EF4-FFF2-40B4-BE49-F238E27FC236}">
                <a16:creationId xmlns:a16="http://schemas.microsoft.com/office/drawing/2014/main" id="{BE08521D-DDE4-4983-91DE-3052860C6BC6}"/>
              </a:ext>
            </a:extLst>
          </p:cNvPr>
          <p:cNvPicPr>
            <a:picLocks noChangeAspect="1"/>
          </p:cNvPicPr>
          <p:nvPr/>
        </p:nvPicPr>
        <p:blipFill>
          <a:blip r:embed="rId3"/>
          <a:stretch>
            <a:fillRect/>
          </a:stretch>
        </p:blipFill>
        <p:spPr>
          <a:xfrm>
            <a:off x="7456208" y="3320776"/>
            <a:ext cx="3897592" cy="1809597"/>
          </a:xfrm>
          <a:prstGeom prst="rect">
            <a:avLst/>
          </a:prstGeom>
        </p:spPr>
      </p:pic>
    </p:spTree>
    <p:extLst>
      <p:ext uri="{BB962C8B-B14F-4D97-AF65-F5344CB8AC3E}">
        <p14:creationId xmlns:p14="http://schemas.microsoft.com/office/powerpoint/2010/main" val="177147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a:xfrm>
            <a:off x="838200" y="365125"/>
            <a:ext cx="10515600" cy="1325563"/>
          </a:xfrm>
        </p:spPr>
        <p:txBody>
          <a:bodyPr/>
          <a:lstStyle/>
          <a:p>
            <a:r>
              <a:rPr lang="fr-FR" dirty="0"/>
              <a:t>L’enseignement SNT</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a:xfrm>
            <a:off x="838200" y="1879692"/>
            <a:ext cx="10515600" cy="4351338"/>
          </a:xfrm>
        </p:spPr>
        <p:txBody>
          <a:bodyPr>
            <a:normAutofit/>
          </a:bodyPr>
          <a:lstStyle/>
          <a:p>
            <a:pPr marL="0" indent="0">
              <a:buNone/>
            </a:pPr>
            <a:r>
              <a:rPr lang="fr-FR" b="1" dirty="0"/>
              <a:t>Les données structurées et leur traitement</a:t>
            </a:r>
          </a:p>
          <a:p>
            <a:pPr fontAlgn="t"/>
            <a:r>
              <a:rPr lang="fr-FR" dirty="0"/>
              <a:t>Données structurées </a:t>
            </a:r>
          </a:p>
          <a:p>
            <a:pPr fontAlgn="t"/>
            <a:r>
              <a:rPr lang="fr-FR" dirty="0"/>
              <a:t>Traitement de données structurées </a:t>
            </a:r>
          </a:p>
          <a:p>
            <a:pPr fontAlgn="t"/>
            <a:r>
              <a:rPr lang="fr-FR" dirty="0"/>
              <a:t>Métadonnées </a:t>
            </a:r>
          </a:p>
          <a:p>
            <a:pPr fontAlgn="t"/>
            <a:r>
              <a:rPr lang="fr-FR" dirty="0"/>
              <a:t>Données dans le nuage (cloud) </a:t>
            </a:r>
          </a:p>
          <a:p>
            <a:pPr marL="0" indent="0">
              <a:buNone/>
            </a:pPr>
            <a:endParaRPr lang="fr-FR" b="1" dirty="0"/>
          </a:p>
        </p:txBody>
      </p:sp>
      <p:pic>
        <p:nvPicPr>
          <p:cNvPr id="5" name="Image 4">
            <a:extLst>
              <a:ext uri="{FF2B5EF4-FFF2-40B4-BE49-F238E27FC236}">
                <a16:creationId xmlns:a16="http://schemas.microsoft.com/office/drawing/2014/main" id="{91C9CB3C-0EA4-40BA-A4E1-0DE9EAEF6CCF}"/>
              </a:ext>
            </a:extLst>
          </p:cNvPr>
          <p:cNvPicPr>
            <a:picLocks noChangeAspect="1"/>
          </p:cNvPicPr>
          <p:nvPr/>
        </p:nvPicPr>
        <p:blipFill>
          <a:blip r:embed="rId3"/>
          <a:stretch>
            <a:fillRect/>
          </a:stretch>
        </p:blipFill>
        <p:spPr>
          <a:xfrm>
            <a:off x="7719829" y="1879692"/>
            <a:ext cx="4002032" cy="2780782"/>
          </a:xfrm>
          <a:prstGeom prst="rect">
            <a:avLst/>
          </a:prstGeom>
        </p:spPr>
      </p:pic>
    </p:spTree>
    <p:extLst>
      <p:ext uri="{BB962C8B-B14F-4D97-AF65-F5344CB8AC3E}">
        <p14:creationId xmlns:p14="http://schemas.microsoft.com/office/powerpoint/2010/main" val="383456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a:xfrm>
            <a:off x="838200" y="365125"/>
            <a:ext cx="10515600" cy="1325563"/>
          </a:xfrm>
        </p:spPr>
        <p:txBody>
          <a:bodyPr/>
          <a:lstStyle/>
          <a:p>
            <a:r>
              <a:rPr lang="fr-FR" dirty="0"/>
              <a:t>L’enseignement SNT</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a:xfrm>
            <a:off x="838200" y="1879692"/>
            <a:ext cx="10515600" cy="4351338"/>
          </a:xfrm>
        </p:spPr>
        <p:txBody>
          <a:bodyPr>
            <a:normAutofit/>
          </a:bodyPr>
          <a:lstStyle/>
          <a:p>
            <a:pPr marL="0" indent="0">
              <a:buNone/>
            </a:pPr>
            <a:r>
              <a:rPr lang="fr-FR" b="1" dirty="0"/>
              <a:t>Localisation, cartographie et mobilité</a:t>
            </a:r>
          </a:p>
          <a:p>
            <a:pPr fontAlgn="t"/>
            <a:r>
              <a:rPr lang="fr-FR" dirty="0"/>
              <a:t>GPS, Galileo </a:t>
            </a:r>
          </a:p>
          <a:p>
            <a:pPr fontAlgn="t"/>
            <a:r>
              <a:rPr lang="fr-FR" dirty="0"/>
              <a:t>Cartes numériques </a:t>
            </a:r>
          </a:p>
          <a:p>
            <a:pPr fontAlgn="t"/>
            <a:r>
              <a:rPr lang="fr-FR" dirty="0"/>
              <a:t>Protocole NMEA 0183 </a:t>
            </a:r>
          </a:p>
          <a:p>
            <a:pPr fontAlgn="t"/>
            <a:r>
              <a:rPr lang="fr-FR" dirty="0"/>
              <a:t>Calculs d’itinéraires </a:t>
            </a:r>
          </a:p>
          <a:p>
            <a:pPr fontAlgn="t"/>
            <a:r>
              <a:rPr lang="fr-FR" dirty="0"/>
              <a:t>Confidentialité </a:t>
            </a:r>
          </a:p>
          <a:p>
            <a:pPr marL="0" indent="0">
              <a:buNone/>
            </a:pPr>
            <a:endParaRPr lang="fr-FR" b="1" dirty="0"/>
          </a:p>
        </p:txBody>
      </p:sp>
      <p:pic>
        <p:nvPicPr>
          <p:cNvPr id="5" name="Image 4">
            <a:extLst>
              <a:ext uri="{FF2B5EF4-FFF2-40B4-BE49-F238E27FC236}">
                <a16:creationId xmlns:a16="http://schemas.microsoft.com/office/drawing/2014/main" id="{59AB64F0-BA0D-4454-BB87-F05762E6F4E6}"/>
              </a:ext>
            </a:extLst>
          </p:cNvPr>
          <p:cNvPicPr>
            <a:picLocks noChangeAspect="1"/>
          </p:cNvPicPr>
          <p:nvPr/>
        </p:nvPicPr>
        <p:blipFill>
          <a:blip r:embed="rId3"/>
          <a:stretch>
            <a:fillRect/>
          </a:stretch>
        </p:blipFill>
        <p:spPr>
          <a:xfrm>
            <a:off x="5723739" y="2440724"/>
            <a:ext cx="5630061" cy="2810267"/>
          </a:xfrm>
          <a:prstGeom prst="rect">
            <a:avLst/>
          </a:prstGeom>
        </p:spPr>
      </p:pic>
    </p:spTree>
    <p:extLst>
      <p:ext uri="{BB962C8B-B14F-4D97-AF65-F5344CB8AC3E}">
        <p14:creationId xmlns:p14="http://schemas.microsoft.com/office/powerpoint/2010/main" val="50324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a:xfrm>
            <a:off x="838200" y="365125"/>
            <a:ext cx="10515600" cy="1325563"/>
          </a:xfrm>
        </p:spPr>
        <p:txBody>
          <a:bodyPr/>
          <a:lstStyle/>
          <a:p>
            <a:r>
              <a:rPr lang="fr-FR" dirty="0"/>
              <a:t>L’enseignement SNT</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a:xfrm>
            <a:off x="838200" y="1879692"/>
            <a:ext cx="10515600" cy="4351338"/>
          </a:xfrm>
        </p:spPr>
        <p:txBody>
          <a:bodyPr>
            <a:normAutofit/>
          </a:bodyPr>
          <a:lstStyle/>
          <a:p>
            <a:pPr marL="0" indent="0">
              <a:buNone/>
            </a:pPr>
            <a:r>
              <a:rPr lang="fr-FR" b="1" dirty="0"/>
              <a:t>Informatique embarquée et objets connectés</a:t>
            </a:r>
          </a:p>
          <a:p>
            <a:pPr fontAlgn="t"/>
            <a:r>
              <a:rPr lang="fr-FR" dirty="0"/>
              <a:t>Systèmes informatiques embarqués </a:t>
            </a:r>
          </a:p>
          <a:p>
            <a:pPr fontAlgn="t"/>
            <a:r>
              <a:rPr lang="fr-FR" dirty="0"/>
              <a:t>Interface homme-machine (IHM) </a:t>
            </a:r>
          </a:p>
          <a:p>
            <a:pPr fontAlgn="t"/>
            <a:r>
              <a:rPr lang="fr-FR" dirty="0"/>
              <a:t>Commande d’un actionneur, </a:t>
            </a:r>
            <a:br>
              <a:rPr lang="fr-FR" dirty="0"/>
            </a:br>
            <a:r>
              <a:rPr lang="fr-FR" dirty="0"/>
              <a:t>acquisition des données </a:t>
            </a:r>
            <a:br>
              <a:rPr lang="fr-FR" dirty="0"/>
            </a:br>
            <a:r>
              <a:rPr lang="fr-FR" dirty="0"/>
              <a:t>d’un capteur </a:t>
            </a:r>
          </a:p>
          <a:p>
            <a:pPr marL="0" indent="0">
              <a:buNone/>
            </a:pPr>
            <a:endParaRPr lang="fr-FR" b="1" dirty="0"/>
          </a:p>
        </p:txBody>
      </p:sp>
      <p:pic>
        <p:nvPicPr>
          <p:cNvPr id="5" name="Image 4">
            <a:extLst>
              <a:ext uri="{FF2B5EF4-FFF2-40B4-BE49-F238E27FC236}">
                <a16:creationId xmlns:a16="http://schemas.microsoft.com/office/drawing/2014/main" id="{094D6403-71C5-45B2-BA82-0C98C2FE414C}"/>
              </a:ext>
            </a:extLst>
          </p:cNvPr>
          <p:cNvPicPr>
            <a:picLocks noChangeAspect="1"/>
          </p:cNvPicPr>
          <p:nvPr/>
        </p:nvPicPr>
        <p:blipFill>
          <a:blip r:embed="rId3"/>
          <a:stretch>
            <a:fillRect/>
          </a:stretch>
        </p:blipFill>
        <p:spPr>
          <a:xfrm>
            <a:off x="6594079" y="2744588"/>
            <a:ext cx="5286631" cy="3486442"/>
          </a:xfrm>
          <a:prstGeom prst="rect">
            <a:avLst/>
          </a:prstGeom>
        </p:spPr>
      </p:pic>
      <p:pic>
        <p:nvPicPr>
          <p:cNvPr id="6" name="Image 5">
            <a:extLst>
              <a:ext uri="{FF2B5EF4-FFF2-40B4-BE49-F238E27FC236}">
                <a16:creationId xmlns:a16="http://schemas.microsoft.com/office/drawing/2014/main" id="{BBF923C0-5465-4423-A2FD-29A192DE257F}"/>
              </a:ext>
            </a:extLst>
          </p:cNvPr>
          <p:cNvPicPr>
            <a:picLocks noChangeAspect="1"/>
          </p:cNvPicPr>
          <p:nvPr/>
        </p:nvPicPr>
        <p:blipFill>
          <a:blip r:embed="rId4"/>
          <a:stretch>
            <a:fillRect/>
          </a:stretch>
        </p:blipFill>
        <p:spPr>
          <a:xfrm>
            <a:off x="6594079" y="2626320"/>
            <a:ext cx="5286630" cy="3722978"/>
          </a:xfrm>
          <a:prstGeom prst="rect">
            <a:avLst/>
          </a:prstGeom>
        </p:spPr>
      </p:pic>
    </p:spTree>
    <p:extLst>
      <p:ext uri="{BB962C8B-B14F-4D97-AF65-F5344CB8AC3E}">
        <p14:creationId xmlns:p14="http://schemas.microsoft.com/office/powerpoint/2010/main" val="74490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a:xfrm>
            <a:off x="838200" y="365125"/>
            <a:ext cx="10515600" cy="1325563"/>
          </a:xfrm>
        </p:spPr>
        <p:txBody>
          <a:bodyPr/>
          <a:lstStyle/>
          <a:p>
            <a:r>
              <a:rPr lang="fr-FR" dirty="0"/>
              <a:t>L’enseignement SNT</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a:xfrm>
            <a:off x="838200" y="1879692"/>
            <a:ext cx="10515600" cy="4351338"/>
          </a:xfrm>
        </p:spPr>
        <p:txBody>
          <a:bodyPr>
            <a:normAutofit/>
          </a:bodyPr>
          <a:lstStyle/>
          <a:p>
            <a:pPr marL="0" indent="0">
              <a:buNone/>
            </a:pPr>
            <a:r>
              <a:rPr lang="fr-FR" b="1" dirty="0"/>
              <a:t>La photographie numérique</a:t>
            </a:r>
          </a:p>
          <a:p>
            <a:pPr fontAlgn="t"/>
            <a:r>
              <a:rPr lang="fr-FR" dirty="0" err="1"/>
              <a:t>Photosites</a:t>
            </a:r>
            <a:r>
              <a:rPr lang="fr-FR" dirty="0"/>
              <a:t>, pixels, résolution (du capteur, de l’image), </a:t>
            </a:r>
          </a:p>
          <a:p>
            <a:pPr fontAlgn="t"/>
            <a:r>
              <a:rPr lang="fr-FR" dirty="0"/>
              <a:t>Profondeur de couleur </a:t>
            </a:r>
          </a:p>
          <a:p>
            <a:pPr fontAlgn="t"/>
            <a:r>
              <a:rPr lang="fr-FR" dirty="0"/>
              <a:t>Métadonnées EXIF </a:t>
            </a:r>
          </a:p>
          <a:p>
            <a:pPr fontAlgn="t"/>
            <a:r>
              <a:rPr lang="fr-FR" dirty="0"/>
              <a:t>Traitement d’image</a:t>
            </a:r>
          </a:p>
          <a:p>
            <a:pPr fontAlgn="t"/>
            <a:r>
              <a:rPr lang="fr-FR" dirty="0"/>
              <a:t>Rôle des algorithmes</a:t>
            </a:r>
            <a:endParaRPr lang="fr-FR" b="1" dirty="0"/>
          </a:p>
        </p:txBody>
      </p:sp>
      <p:pic>
        <p:nvPicPr>
          <p:cNvPr id="5" name="Image 4">
            <a:extLst>
              <a:ext uri="{FF2B5EF4-FFF2-40B4-BE49-F238E27FC236}">
                <a16:creationId xmlns:a16="http://schemas.microsoft.com/office/drawing/2014/main" id="{7E122603-E57A-493F-B88A-A2769B6E145D}"/>
              </a:ext>
            </a:extLst>
          </p:cNvPr>
          <p:cNvPicPr>
            <a:picLocks noChangeAspect="1"/>
          </p:cNvPicPr>
          <p:nvPr/>
        </p:nvPicPr>
        <p:blipFill>
          <a:blip r:embed="rId3"/>
          <a:stretch>
            <a:fillRect/>
          </a:stretch>
        </p:blipFill>
        <p:spPr>
          <a:xfrm>
            <a:off x="6849411" y="3052731"/>
            <a:ext cx="4504389" cy="3059008"/>
          </a:xfrm>
          <a:prstGeom prst="rect">
            <a:avLst/>
          </a:prstGeom>
        </p:spPr>
      </p:pic>
    </p:spTree>
    <p:extLst>
      <p:ext uri="{BB962C8B-B14F-4D97-AF65-F5344CB8AC3E}">
        <p14:creationId xmlns:p14="http://schemas.microsoft.com/office/powerpoint/2010/main" val="252475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a:xfrm>
            <a:off x="838200" y="365125"/>
            <a:ext cx="10515600" cy="1325563"/>
          </a:xfrm>
        </p:spPr>
        <p:txBody>
          <a:bodyPr/>
          <a:lstStyle/>
          <a:p>
            <a:r>
              <a:rPr lang="fr-FR" dirty="0"/>
              <a:t>L’enseignement SNT</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a:xfrm>
            <a:off x="838200" y="1879692"/>
            <a:ext cx="10515600" cy="4351338"/>
          </a:xfrm>
        </p:spPr>
        <p:txBody>
          <a:bodyPr>
            <a:normAutofit/>
          </a:bodyPr>
          <a:lstStyle/>
          <a:p>
            <a:pPr marL="0" indent="0">
              <a:buNone/>
            </a:pPr>
            <a:r>
              <a:rPr lang="fr-FR" b="1" dirty="0"/>
              <a:t>Contexte selon l’établissement</a:t>
            </a:r>
          </a:p>
          <a:p>
            <a:pPr marL="514350" indent="-514350">
              <a:buFont typeface="+mj-lt"/>
              <a:buAutoNum type="arabicPeriod"/>
            </a:pPr>
            <a:r>
              <a:rPr lang="fr-FR" dirty="0"/>
              <a:t>Groupe de 18</a:t>
            </a:r>
          </a:p>
          <a:p>
            <a:pPr marL="514350" indent="-514350">
              <a:buFont typeface="+mj-lt"/>
              <a:buAutoNum type="arabicPeriod"/>
            </a:pPr>
            <a:r>
              <a:rPr lang="fr-FR" dirty="0"/>
              <a:t>Groupe de 24</a:t>
            </a:r>
          </a:p>
          <a:p>
            <a:pPr marL="514350" indent="-514350">
              <a:buFont typeface="+mj-lt"/>
              <a:buAutoNum type="arabicPeriod"/>
            </a:pPr>
            <a:r>
              <a:rPr lang="fr-FR" dirty="0"/>
              <a:t>Alternance 36/18 par quinzaine</a:t>
            </a:r>
          </a:p>
          <a:p>
            <a:pPr marL="514350" indent="-514350">
              <a:buFont typeface="+mj-lt"/>
              <a:buAutoNum type="arabicPeriod"/>
            </a:pPr>
            <a:r>
              <a:rPr lang="fr-FR" dirty="0"/>
              <a:t>Groupe de 36</a:t>
            </a:r>
          </a:p>
          <a:p>
            <a:endParaRPr lang="fr-FR" dirty="0"/>
          </a:p>
          <a:p>
            <a:endParaRPr lang="fr-FR"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p:txBody>
      </p:sp>
      <p:graphicFrame>
        <p:nvGraphicFramePr>
          <p:cNvPr id="4" name="Objet 3">
            <a:extLst>
              <a:ext uri="{FF2B5EF4-FFF2-40B4-BE49-F238E27FC236}">
                <a16:creationId xmlns:a16="http://schemas.microsoft.com/office/drawing/2014/main" id="{DFD28834-F941-48EC-A63A-ECB74D6EB0C9}"/>
              </a:ext>
            </a:extLst>
          </p:cNvPr>
          <p:cNvGraphicFramePr>
            <a:graphicFrameLocks noChangeAspect="1"/>
          </p:cNvGraphicFramePr>
          <p:nvPr>
            <p:extLst>
              <p:ext uri="{D42A27DB-BD31-4B8C-83A1-F6EECF244321}">
                <p14:modId xmlns:p14="http://schemas.microsoft.com/office/powerpoint/2010/main" val="62780441"/>
              </p:ext>
            </p:extLst>
          </p:nvPr>
        </p:nvGraphicFramePr>
        <p:xfrm>
          <a:off x="6310313" y="2290763"/>
          <a:ext cx="5043487" cy="2528887"/>
        </p:xfrm>
        <a:graphic>
          <a:graphicData uri="http://schemas.openxmlformats.org/presentationml/2006/ole">
            <mc:AlternateContent xmlns:mc="http://schemas.openxmlformats.org/markup-compatibility/2006">
              <mc:Choice xmlns:v="urn:schemas-microsoft-com:vml" Requires="v">
                <p:oleObj spid="_x0000_s9222" name="Worksheet" r:id="rId4" imgW="3819594" imgH="1914461" progId="Excel.Sheet.12">
                  <p:embed/>
                </p:oleObj>
              </mc:Choice>
              <mc:Fallback>
                <p:oleObj name="Worksheet" r:id="rId4" imgW="3819594" imgH="1914461" progId="Excel.Sheet.12">
                  <p:embed/>
                  <p:pic>
                    <p:nvPicPr>
                      <p:cNvPr id="0" name=""/>
                      <p:cNvPicPr/>
                      <p:nvPr/>
                    </p:nvPicPr>
                    <p:blipFill>
                      <a:blip r:embed="rId5"/>
                      <a:stretch>
                        <a:fillRect/>
                      </a:stretch>
                    </p:blipFill>
                    <p:spPr>
                      <a:xfrm>
                        <a:off x="6310313" y="2290763"/>
                        <a:ext cx="5043487" cy="2528887"/>
                      </a:xfrm>
                      <a:prstGeom prst="rect">
                        <a:avLst/>
                      </a:prstGeom>
                    </p:spPr>
                  </p:pic>
                </p:oleObj>
              </mc:Fallback>
            </mc:AlternateContent>
          </a:graphicData>
        </a:graphic>
      </p:graphicFrame>
    </p:spTree>
    <p:extLst>
      <p:ext uri="{BB962C8B-B14F-4D97-AF65-F5344CB8AC3E}">
        <p14:creationId xmlns:p14="http://schemas.microsoft.com/office/powerpoint/2010/main" val="4002434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a:xfrm>
            <a:off x="838200" y="365125"/>
            <a:ext cx="10515600" cy="1325563"/>
          </a:xfrm>
        </p:spPr>
        <p:txBody>
          <a:bodyPr/>
          <a:lstStyle/>
          <a:p>
            <a:r>
              <a:rPr lang="fr-FR" dirty="0"/>
              <a:t>L’enseignement NSI</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a:xfrm>
            <a:off x="838200" y="1879692"/>
            <a:ext cx="10515600" cy="4351338"/>
          </a:xfrm>
        </p:spPr>
        <p:txBody>
          <a:bodyPr>
            <a:normAutofit lnSpcReduction="10000"/>
          </a:bodyPr>
          <a:lstStyle/>
          <a:p>
            <a:pPr marL="0" indent="0">
              <a:buNone/>
            </a:pPr>
            <a:r>
              <a:rPr lang="fr-FR" b="1" dirty="0"/>
              <a:t>Numérique et Sciences Informatiques </a:t>
            </a:r>
          </a:p>
          <a:p>
            <a:pPr marL="0" indent="0">
              <a:buNone/>
            </a:pPr>
            <a:r>
              <a:rPr lang="fr-FR" dirty="0"/>
              <a:t>4 h en première</a:t>
            </a:r>
          </a:p>
          <a:p>
            <a:pPr marL="0" indent="0">
              <a:buNone/>
            </a:pPr>
            <a:r>
              <a:rPr lang="fr-FR" dirty="0"/>
              <a:t>6 h en terminale</a:t>
            </a:r>
          </a:p>
          <a:p>
            <a:pPr marL="0" indent="0">
              <a:buNone/>
            </a:pPr>
            <a:endParaRPr lang="fr-FR" dirty="0"/>
          </a:p>
          <a:p>
            <a:pPr marL="0" indent="0">
              <a:buNone/>
            </a:pPr>
            <a:endParaRPr lang="fr-FR" dirty="0"/>
          </a:p>
          <a:p>
            <a:r>
              <a:rPr lang="fr-FR" dirty="0"/>
              <a:t>Les langages : Python 3, HTML5, CSS, Javascript</a:t>
            </a:r>
          </a:p>
          <a:p>
            <a:r>
              <a:rPr lang="fr-FR" dirty="0"/>
              <a:t>Les machines : ordinateur, système d’exploitation, Arduino, réseau</a:t>
            </a:r>
          </a:p>
          <a:p>
            <a:r>
              <a:rPr lang="fr-FR" dirty="0"/>
              <a:t>Les données : binaire, hexa, listes, formats numériques</a:t>
            </a:r>
          </a:p>
          <a:p>
            <a:r>
              <a:rPr lang="fr-FR" dirty="0"/>
              <a:t>Les algorithmes : parcours, tris, dichotomie, glouton</a:t>
            </a:r>
          </a:p>
        </p:txBody>
      </p:sp>
      <p:pic>
        <p:nvPicPr>
          <p:cNvPr id="4" name="Google Shape;76;p15">
            <a:extLst>
              <a:ext uri="{FF2B5EF4-FFF2-40B4-BE49-F238E27FC236}">
                <a16:creationId xmlns:a16="http://schemas.microsoft.com/office/drawing/2014/main" id="{92F9C460-6329-441D-9C6D-C694694B43A7}"/>
              </a:ext>
            </a:extLst>
          </p:cNvPr>
          <p:cNvPicPr>
            <a:picLocks noChangeAspect="1"/>
          </p:cNvPicPr>
          <p:nvPr/>
        </p:nvPicPr>
        <p:blipFill>
          <a:blip r:embed="rId3">
            <a:lum/>
            <a:alphaModFix/>
          </a:blip>
          <a:srcRect/>
          <a:stretch>
            <a:fillRect/>
          </a:stretch>
        </p:blipFill>
        <p:spPr>
          <a:xfrm>
            <a:off x="8082884" y="767288"/>
            <a:ext cx="1080000" cy="923400"/>
          </a:xfrm>
          <a:prstGeom prst="rect">
            <a:avLst/>
          </a:prstGeom>
          <a:noFill/>
          <a:ln>
            <a:noFill/>
          </a:ln>
        </p:spPr>
      </p:pic>
      <p:pic>
        <p:nvPicPr>
          <p:cNvPr id="5" name="Image 4">
            <a:extLst>
              <a:ext uri="{FF2B5EF4-FFF2-40B4-BE49-F238E27FC236}">
                <a16:creationId xmlns:a16="http://schemas.microsoft.com/office/drawing/2014/main" id="{DBB9E891-8134-41D0-9157-5D4E4C84245F}"/>
              </a:ext>
            </a:extLst>
          </p:cNvPr>
          <p:cNvPicPr>
            <a:picLocks noChangeAspect="1"/>
          </p:cNvPicPr>
          <p:nvPr/>
        </p:nvPicPr>
        <p:blipFill>
          <a:blip r:embed="rId4">
            <a:lum/>
            <a:alphaModFix/>
          </a:blip>
          <a:srcRect/>
          <a:stretch>
            <a:fillRect/>
          </a:stretch>
        </p:blipFill>
        <p:spPr>
          <a:xfrm>
            <a:off x="9722241" y="1616169"/>
            <a:ext cx="1179360" cy="911519"/>
          </a:xfrm>
          <a:prstGeom prst="rect">
            <a:avLst/>
          </a:prstGeom>
          <a:noFill/>
          <a:ln>
            <a:noFill/>
          </a:ln>
        </p:spPr>
      </p:pic>
      <p:pic>
        <p:nvPicPr>
          <p:cNvPr id="6" name="Google Shape;82;p15">
            <a:extLst>
              <a:ext uri="{FF2B5EF4-FFF2-40B4-BE49-F238E27FC236}">
                <a16:creationId xmlns:a16="http://schemas.microsoft.com/office/drawing/2014/main" id="{0B7C501E-7F9C-46EA-8067-6A4B7E25EE91}"/>
              </a:ext>
            </a:extLst>
          </p:cNvPr>
          <p:cNvPicPr>
            <a:picLocks noChangeAspect="1"/>
          </p:cNvPicPr>
          <p:nvPr/>
        </p:nvPicPr>
        <p:blipFill>
          <a:blip r:embed="rId5">
            <a:lum/>
            <a:alphaModFix/>
          </a:blip>
          <a:srcRect/>
          <a:stretch>
            <a:fillRect/>
          </a:stretch>
        </p:blipFill>
        <p:spPr>
          <a:xfrm>
            <a:off x="7291522" y="1941317"/>
            <a:ext cx="1006559" cy="1190880"/>
          </a:xfrm>
          <a:prstGeom prst="rect">
            <a:avLst/>
          </a:prstGeom>
          <a:noFill/>
          <a:ln>
            <a:noFill/>
          </a:ln>
        </p:spPr>
      </p:pic>
      <p:pic>
        <p:nvPicPr>
          <p:cNvPr id="8" name="Image 7">
            <a:extLst>
              <a:ext uri="{FF2B5EF4-FFF2-40B4-BE49-F238E27FC236}">
                <a16:creationId xmlns:a16="http://schemas.microsoft.com/office/drawing/2014/main" id="{474A9618-5690-4080-B5C8-5656583EB3BC}"/>
              </a:ext>
            </a:extLst>
          </p:cNvPr>
          <p:cNvPicPr>
            <a:picLocks noChangeAspect="1"/>
          </p:cNvPicPr>
          <p:nvPr/>
        </p:nvPicPr>
        <p:blipFill>
          <a:blip r:embed="rId6">
            <a:lum/>
            <a:alphaModFix/>
          </a:blip>
          <a:srcRect/>
          <a:stretch>
            <a:fillRect/>
          </a:stretch>
        </p:blipFill>
        <p:spPr>
          <a:xfrm>
            <a:off x="8622884" y="3154237"/>
            <a:ext cx="973440" cy="662400"/>
          </a:xfrm>
          <a:prstGeom prst="rect">
            <a:avLst/>
          </a:prstGeom>
          <a:noFill/>
          <a:ln>
            <a:noFill/>
          </a:ln>
        </p:spPr>
      </p:pic>
      <p:pic>
        <p:nvPicPr>
          <p:cNvPr id="9" name="Image 8">
            <a:extLst>
              <a:ext uri="{FF2B5EF4-FFF2-40B4-BE49-F238E27FC236}">
                <a16:creationId xmlns:a16="http://schemas.microsoft.com/office/drawing/2014/main" id="{EA781678-111D-4964-B868-D8DFED6BC88B}"/>
              </a:ext>
            </a:extLst>
          </p:cNvPr>
          <p:cNvPicPr>
            <a:picLocks noChangeAspect="1"/>
          </p:cNvPicPr>
          <p:nvPr/>
        </p:nvPicPr>
        <p:blipFill>
          <a:blip r:embed="rId7"/>
          <a:stretch>
            <a:fillRect/>
          </a:stretch>
        </p:blipFill>
        <p:spPr>
          <a:xfrm>
            <a:off x="5967296" y="2849746"/>
            <a:ext cx="941939" cy="966891"/>
          </a:xfrm>
          <a:prstGeom prst="rect">
            <a:avLst/>
          </a:prstGeom>
        </p:spPr>
      </p:pic>
      <p:pic>
        <p:nvPicPr>
          <p:cNvPr id="8194" name="Picture 2" descr="Image associÃ©e">
            <a:extLst>
              <a:ext uri="{FF2B5EF4-FFF2-40B4-BE49-F238E27FC236}">
                <a16:creationId xmlns:a16="http://schemas.microsoft.com/office/drawing/2014/main" id="{9D7EEC31-A04F-4089-871A-7DBC77EBB4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0763" y="3240679"/>
            <a:ext cx="1928817"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463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a:xfrm>
            <a:off x="838200" y="365125"/>
            <a:ext cx="10515600" cy="1325563"/>
          </a:xfrm>
        </p:spPr>
        <p:txBody>
          <a:bodyPr/>
          <a:lstStyle/>
          <a:p>
            <a:r>
              <a:rPr lang="fr-FR" dirty="0"/>
              <a:t>Filières du numérique</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a:xfrm>
            <a:off x="838200" y="1879692"/>
            <a:ext cx="10515600" cy="4351338"/>
          </a:xfrm>
        </p:spPr>
        <p:txBody>
          <a:bodyPr>
            <a:normAutofit/>
          </a:bodyPr>
          <a:lstStyle/>
          <a:p>
            <a:pPr marL="0" indent="0">
              <a:buNone/>
            </a:pPr>
            <a:r>
              <a:rPr lang="fr-FR" b="1" dirty="0"/>
              <a:t>Après le BAC </a:t>
            </a:r>
          </a:p>
          <a:p>
            <a:r>
              <a:rPr lang="fr-FR" dirty="0"/>
              <a:t>BTS</a:t>
            </a:r>
          </a:p>
          <a:p>
            <a:r>
              <a:rPr lang="fr-FR" dirty="0"/>
              <a:t>Ecoles d’ingénieurs</a:t>
            </a:r>
          </a:p>
          <a:p>
            <a:r>
              <a:rPr lang="fr-FR" dirty="0"/>
              <a:t>IUT</a:t>
            </a:r>
          </a:p>
          <a:p>
            <a:r>
              <a:rPr lang="fr-FR" dirty="0"/>
              <a:t>Licences/Masters</a:t>
            </a:r>
          </a:p>
          <a:p>
            <a:r>
              <a:rPr lang="fr-FR" dirty="0"/>
              <a:t>Santé</a:t>
            </a:r>
          </a:p>
          <a:p>
            <a:pPr marL="0" indent="0">
              <a:buNone/>
            </a:pPr>
            <a:endParaRPr lang="fr-FR" dirty="0"/>
          </a:p>
        </p:txBody>
      </p:sp>
      <p:pic>
        <p:nvPicPr>
          <p:cNvPr id="10" name="Google Shape;70;p14">
            <a:extLst>
              <a:ext uri="{FF2B5EF4-FFF2-40B4-BE49-F238E27FC236}">
                <a16:creationId xmlns:a16="http://schemas.microsoft.com/office/drawing/2014/main" id="{69094167-1AE3-4C50-8ED4-E7EEC73CA5A8}"/>
              </a:ext>
            </a:extLst>
          </p:cNvPr>
          <p:cNvPicPr>
            <a:picLocks noChangeAspect="1"/>
          </p:cNvPicPr>
          <p:nvPr/>
        </p:nvPicPr>
        <p:blipFill>
          <a:blip r:embed="rId3">
            <a:lum/>
            <a:alphaModFix/>
          </a:blip>
          <a:srcRect/>
          <a:stretch>
            <a:fillRect/>
          </a:stretch>
        </p:blipFill>
        <p:spPr>
          <a:xfrm>
            <a:off x="8320800" y="2066901"/>
            <a:ext cx="3033000" cy="3976919"/>
          </a:xfrm>
          <a:prstGeom prst="rect">
            <a:avLst/>
          </a:prstGeom>
          <a:noFill/>
          <a:ln>
            <a:noFill/>
          </a:ln>
        </p:spPr>
      </p:pic>
    </p:spTree>
    <p:extLst>
      <p:ext uri="{BB962C8B-B14F-4D97-AF65-F5344CB8AC3E}">
        <p14:creationId xmlns:p14="http://schemas.microsoft.com/office/powerpoint/2010/main" val="2922820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p:txBody>
          <a:bodyPr/>
          <a:lstStyle/>
          <a:p>
            <a:r>
              <a:rPr lang="fr-FR" dirty="0"/>
              <a:t>Sciences numériques et technologie</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p:txBody>
          <a:bodyPr/>
          <a:lstStyle/>
          <a:p>
            <a:r>
              <a:rPr lang="fr-FR" dirty="0"/>
              <a:t>Cet enseignement sera proposé à partir de la rentrée 2019.</a:t>
            </a:r>
          </a:p>
          <a:p>
            <a:pPr marL="0" indent="0">
              <a:buNone/>
            </a:pPr>
            <a:endParaRPr lang="fr-FR" dirty="0"/>
          </a:p>
          <a:p>
            <a:r>
              <a:rPr lang="fr-FR" dirty="0"/>
              <a:t>Tous les élèves en seconde générale et technologique</a:t>
            </a:r>
          </a:p>
          <a:p>
            <a:pPr marL="0" indent="0">
              <a:buNone/>
            </a:pPr>
            <a:endParaRPr lang="fr-FR" dirty="0"/>
          </a:p>
          <a:p>
            <a:r>
              <a:rPr lang="fr-FR" dirty="0"/>
              <a:t>Un apprentissage de l'informatique en tant que science</a:t>
            </a:r>
          </a:p>
          <a:p>
            <a:pPr marL="0" indent="0">
              <a:buNone/>
            </a:pPr>
            <a:endParaRPr lang="fr-FR" dirty="0"/>
          </a:p>
          <a:p>
            <a:r>
              <a:rPr lang="fr-FR" dirty="0"/>
              <a:t>Un questionnement sur la place du numérique dans la société</a:t>
            </a:r>
          </a:p>
        </p:txBody>
      </p:sp>
    </p:spTree>
    <p:extLst>
      <p:ext uri="{BB962C8B-B14F-4D97-AF65-F5344CB8AC3E}">
        <p14:creationId xmlns:p14="http://schemas.microsoft.com/office/powerpoint/2010/main" val="336547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p:txBody>
          <a:bodyPr/>
          <a:lstStyle/>
          <a:p>
            <a:r>
              <a:rPr lang="fr-FR" dirty="0"/>
              <a:t>Un élément d’un continuum</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p:txBody>
          <a:bodyPr>
            <a:normAutofit lnSpcReduction="10000"/>
          </a:bodyPr>
          <a:lstStyle/>
          <a:p>
            <a:pPr marL="109728" indent="0">
              <a:buNone/>
            </a:pPr>
            <a:r>
              <a:rPr lang="fr-FR" b="1" dirty="0"/>
              <a:t>A l’école et au collège :</a:t>
            </a:r>
          </a:p>
          <a:p>
            <a:pPr marL="109728" indent="0">
              <a:buNone/>
            </a:pPr>
            <a:endParaRPr lang="fr-FR" b="1" dirty="0"/>
          </a:p>
          <a:p>
            <a:r>
              <a:rPr lang="fr-FR" dirty="0"/>
              <a:t>L’algorithmique et la programmation font partie du socle commun</a:t>
            </a:r>
          </a:p>
          <a:p>
            <a:pPr marL="0" indent="0">
              <a:buNone/>
            </a:pPr>
            <a:endParaRPr lang="fr-FR" dirty="0"/>
          </a:p>
          <a:p>
            <a:r>
              <a:rPr lang="fr-FR" dirty="0"/>
              <a:t>Cycles 2 et 3 (école primaire et 6</a:t>
            </a:r>
            <a:r>
              <a:rPr lang="fr-FR" baseline="30000" dirty="0"/>
              <a:t>e</a:t>
            </a:r>
            <a:r>
              <a:rPr lang="fr-FR" dirty="0"/>
              <a:t>) :</a:t>
            </a:r>
            <a:br>
              <a:rPr lang="fr-FR" dirty="0"/>
            </a:br>
            <a:r>
              <a:rPr lang="fr-FR" dirty="0"/>
              <a:t>Initiation à l’algorithmique et la programmation</a:t>
            </a:r>
            <a:br>
              <a:rPr lang="fr-FR" dirty="0"/>
            </a:br>
            <a:endParaRPr lang="fr-FR" dirty="0"/>
          </a:p>
          <a:p>
            <a:r>
              <a:rPr lang="fr-FR" dirty="0"/>
              <a:t>Cycle 4  (5</a:t>
            </a:r>
            <a:r>
              <a:rPr lang="fr-FR" baseline="30000" dirty="0"/>
              <a:t>e</a:t>
            </a:r>
            <a:r>
              <a:rPr lang="fr-FR" dirty="0"/>
              <a:t>-4</a:t>
            </a:r>
            <a:r>
              <a:rPr lang="fr-FR" baseline="30000" dirty="0"/>
              <a:t>e</a:t>
            </a:r>
            <a:r>
              <a:rPr lang="fr-FR" dirty="0"/>
              <a:t>-3</a:t>
            </a:r>
            <a:r>
              <a:rPr lang="fr-FR" baseline="30000" dirty="0"/>
              <a:t>e</a:t>
            </a:r>
            <a:r>
              <a:rPr lang="fr-FR" dirty="0"/>
              <a:t>) :</a:t>
            </a:r>
            <a:br>
              <a:rPr lang="fr-FR" dirty="0"/>
            </a:br>
            <a:r>
              <a:rPr lang="fr-FR" dirty="0"/>
              <a:t>Boucles, conditionnelles, variables</a:t>
            </a:r>
            <a:br>
              <a:rPr lang="fr-FR" dirty="0"/>
            </a:br>
            <a:r>
              <a:rPr lang="fr-FR" dirty="0"/>
              <a:t>Enseignement conjoint en maths et en techno</a:t>
            </a:r>
          </a:p>
        </p:txBody>
      </p:sp>
      <p:pic>
        <p:nvPicPr>
          <p:cNvPr id="4" name="Image 3">
            <a:extLst>
              <a:ext uri="{FF2B5EF4-FFF2-40B4-BE49-F238E27FC236}">
                <a16:creationId xmlns:a16="http://schemas.microsoft.com/office/drawing/2014/main" id="{886A67C9-C5F6-42DB-8F14-46912AFF12FF}"/>
              </a:ext>
            </a:extLst>
          </p:cNvPr>
          <p:cNvPicPr>
            <a:picLocks noChangeAspect="1"/>
          </p:cNvPicPr>
          <p:nvPr/>
        </p:nvPicPr>
        <p:blipFill>
          <a:blip r:embed="rId3"/>
          <a:stretch>
            <a:fillRect/>
          </a:stretch>
        </p:blipFill>
        <p:spPr>
          <a:xfrm>
            <a:off x="8883781" y="4270078"/>
            <a:ext cx="2057687" cy="1638529"/>
          </a:xfrm>
          <a:prstGeom prst="rect">
            <a:avLst/>
          </a:prstGeom>
        </p:spPr>
      </p:pic>
    </p:spTree>
    <p:extLst>
      <p:ext uri="{BB962C8B-B14F-4D97-AF65-F5344CB8AC3E}">
        <p14:creationId xmlns:p14="http://schemas.microsoft.com/office/powerpoint/2010/main" val="396819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p:txBody>
          <a:bodyPr/>
          <a:lstStyle/>
          <a:p>
            <a:r>
              <a:rPr lang="fr-FR" dirty="0"/>
              <a:t>Un élément d’un continuum</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p:txBody>
          <a:bodyPr>
            <a:normAutofit/>
          </a:bodyPr>
          <a:lstStyle/>
          <a:p>
            <a:pPr marL="109728" indent="0">
              <a:buNone/>
            </a:pPr>
            <a:r>
              <a:rPr lang="fr-FR" b="1" dirty="0"/>
              <a:t>En 2</a:t>
            </a:r>
            <a:r>
              <a:rPr lang="fr-FR" b="1" baseline="30000" dirty="0"/>
              <a:t>de</a:t>
            </a:r>
            <a:r>
              <a:rPr lang="fr-FR" b="1" dirty="0"/>
              <a:t> :</a:t>
            </a:r>
          </a:p>
          <a:p>
            <a:r>
              <a:rPr lang="fr-FR" dirty="0"/>
              <a:t>SNT  dans le tronc commun 1h30 par semaine</a:t>
            </a:r>
          </a:p>
          <a:p>
            <a:pPr marL="0" indent="0">
              <a:buNone/>
            </a:pPr>
            <a:endParaRPr lang="fr-FR" dirty="0"/>
          </a:p>
          <a:p>
            <a:r>
              <a:rPr lang="fr-FR" dirty="0"/>
              <a:t>Maths : l’algorithmique et la programmation </a:t>
            </a:r>
            <a:br>
              <a:rPr lang="fr-FR" dirty="0"/>
            </a:br>
            <a:r>
              <a:rPr lang="fr-FR" dirty="0"/>
              <a:t>constituent un des 5 thèmes du programme </a:t>
            </a:r>
          </a:p>
          <a:p>
            <a:pPr marL="0" indent="0">
              <a:buNone/>
            </a:pPr>
            <a:endParaRPr lang="fr-FR" dirty="0"/>
          </a:p>
          <a:p>
            <a:r>
              <a:rPr lang="fr-FR" dirty="0"/>
              <a:t>Physique-chimie : traitement et acquisition de données</a:t>
            </a:r>
          </a:p>
        </p:txBody>
      </p:sp>
      <p:pic>
        <p:nvPicPr>
          <p:cNvPr id="4" name="Image 3">
            <a:extLst>
              <a:ext uri="{FF2B5EF4-FFF2-40B4-BE49-F238E27FC236}">
                <a16:creationId xmlns:a16="http://schemas.microsoft.com/office/drawing/2014/main" id="{FAA23282-6E60-46E5-B768-160F93C035CA}"/>
              </a:ext>
            </a:extLst>
          </p:cNvPr>
          <p:cNvPicPr>
            <a:picLocks noChangeAspect="1"/>
          </p:cNvPicPr>
          <p:nvPr/>
        </p:nvPicPr>
        <p:blipFill>
          <a:blip r:embed="rId3"/>
          <a:stretch>
            <a:fillRect/>
          </a:stretch>
        </p:blipFill>
        <p:spPr>
          <a:xfrm>
            <a:off x="9921919" y="2911379"/>
            <a:ext cx="1429474" cy="1435333"/>
          </a:xfrm>
          <a:prstGeom prst="rect">
            <a:avLst/>
          </a:prstGeom>
        </p:spPr>
      </p:pic>
      <p:pic>
        <p:nvPicPr>
          <p:cNvPr id="5" name="Image 4">
            <a:extLst>
              <a:ext uri="{FF2B5EF4-FFF2-40B4-BE49-F238E27FC236}">
                <a16:creationId xmlns:a16="http://schemas.microsoft.com/office/drawing/2014/main" id="{98FF0E39-3D49-4D46-9350-A781713A017C}"/>
              </a:ext>
            </a:extLst>
          </p:cNvPr>
          <p:cNvPicPr>
            <a:picLocks noChangeAspect="1"/>
          </p:cNvPicPr>
          <p:nvPr/>
        </p:nvPicPr>
        <p:blipFill>
          <a:blip r:embed="rId4"/>
          <a:stretch>
            <a:fillRect/>
          </a:stretch>
        </p:blipFill>
        <p:spPr>
          <a:xfrm>
            <a:off x="9650681" y="4678382"/>
            <a:ext cx="1971950" cy="1362265"/>
          </a:xfrm>
          <a:prstGeom prst="rect">
            <a:avLst/>
          </a:prstGeom>
        </p:spPr>
      </p:pic>
    </p:spTree>
    <p:extLst>
      <p:ext uri="{BB962C8B-B14F-4D97-AF65-F5344CB8AC3E}">
        <p14:creationId xmlns:p14="http://schemas.microsoft.com/office/powerpoint/2010/main" val="254174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p:txBody>
          <a:bodyPr/>
          <a:lstStyle/>
          <a:p>
            <a:r>
              <a:rPr lang="fr-FR" dirty="0"/>
              <a:t>Un élément d’un continuum</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p:txBody>
          <a:bodyPr>
            <a:normAutofit/>
          </a:bodyPr>
          <a:lstStyle/>
          <a:p>
            <a:pPr marL="109728" indent="0">
              <a:buNone/>
            </a:pPr>
            <a:r>
              <a:rPr lang="fr-FR" b="1" dirty="0"/>
              <a:t>En 1</a:t>
            </a:r>
            <a:r>
              <a:rPr lang="fr-FR" b="1" baseline="30000" dirty="0"/>
              <a:t>re</a:t>
            </a:r>
            <a:r>
              <a:rPr lang="fr-FR" b="1" dirty="0"/>
              <a:t> et </a:t>
            </a:r>
            <a:r>
              <a:rPr lang="fr-FR" b="1" dirty="0" err="1"/>
              <a:t>T</a:t>
            </a:r>
            <a:r>
              <a:rPr lang="fr-FR" b="1" baseline="30000" dirty="0" err="1"/>
              <a:t>le</a:t>
            </a:r>
            <a:r>
              <a:rPr lang="fr-FR" b="1" dirty="0"/>
              <a:t> </a:t>
            </a:r>
          </a:p>
          <a:p>
            <a:pPr marL="109728" indent="0">
              <a:buNone/>
            </a:pPr>
            <a:endParaRPr lang="fr-FR" b="1" dirty="0"/>
          </a:p>
          <a:p>
            <a:r>
              <a:rPr lang="fr-FR" dirty="0"/>
              <a:t>Numérique et Sciences Informatiques (NSI)</a:t>
            </a:r>
          </a:p>
          <a:p>
            <a:r>
              <a:rPr lang="fr-FR" dirty="0"/>
              <a:t>Maths</a:t>
            </a:r>
          </a:p>
          <a:p>
            <a:r>
              <a:rPr lang="fr-FR" dirty="0"/>
              <a:t>Sciences de l’ingénieur </a:t>
            </a:r>
          </a:p>
          <a:p>
            <a:r>
              <a:rPr lang="fr-FR" dirty="0"/>
              <a:t>Physique-chimie</a:t>
            </a:r>
          </a:p>
          <a:p>
            <a:r>
              <a:rPr lang="fr-FR" dirty="0"/>
              <a:t>Enseignement scientifique (tronc commun) et SVT</a:t>
            </a:r>
          </a:p>
        </p:txBody>
      </p:sp>
    </p:spTree>
    <p:extLst>
      <p:ext uri="{BB962C8B-B14F-4D97-AF65-F5344CB8AC3E}">
        <p14:creationId xmlns:p14="http://schemas.microsoft.com/office/powerpoint/2010/main" val="40883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a:xfrm>
            <a:off x="838200" y="365125"/>
            <a:ext cx="10515600" cy="1325563"/>
          </a:xfrm>
        </p:spPr>
        <p:txBody>
          <a:bodyPr/>
          <a:lstStyle/>
          <a:p>
            <a:r>
              <a:rPr lang="fr-FR" dirty="0"/>
              <a:t>L’enseignement SNT</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p:txBody>
          <a:bodyPr>
            <a:normAutofit lnSpcReduction="10000"/>
          </a:bodyPr>
          <a:lstStyle/>
          <a:p>
            <a:pPr marL="0" indent="0">
              <a:buNone/>
            </a:pPr>
            <a:r>
              <a:rPr lang="fr-FR" dirty="0"/>
              <a:t> 7 </a:t>
            </a:r>
            <a:r>
              <a:rPr lang="fr-FR" b="1" dirty="0"/>
              <a:t>Thématiques du programme </a:t>
            </a:r>
          </a:p>
          <a:p>
            <a:endParaRPr lang="fr-FR" dirty="0"/>
          </a:p>
          <a:p>
            <a:r>
              <a:rPr lang="fr-FR" dirty="0"/>
              <a:t> Internet </a:t>
            </a:r>
          </a:p>
          <a:p>
            <a:r>
              <a:rPr lang="fr-FR" dirty="0"/>
              <a:t>Le Web </a:t>
            </a:r>
          </a:p>
          <a:p>
            <a:r>
              <a:rPr lang="fr-FR" dirty="0"/>
              <a:t>Les réseaux sociaux </a:t>
            </a:r>
          </a:p>
          <a:p>
            <a:r>
              <a:rPr lang="fr-FR" dirty="0"/>
              <a:t>Les données structurées et leur traitement </a:t>
            </a:r>
          </a:p>
          <a:p>
            <a:r>
              <a:rPr lang="fr-FR" dirty="0"/>
              <a:t>Localisation, cartographie et mobilité </a:t>
            </a:r>
          </a:p>
          <a:p>
            <a:r>
              <a:rPr lang="fr-FR" dirty="0"/>
              <a:t>Informatique embarquée et objets connectés </a:t>
            </a:r>
          </a:p>
          <a:p>
            <a:r>
              <a:rPr lang="fr-FR" dirty="0"/>
              <a:t>La photographie numérique </a:t>
            </a:r>
          </a:p>
        </p:txBody>
      </p:sp>
      <p:pic>
        <p:nvPicPr>
          <p:cNvPr id="7" name="Image 6" descr="Une image contenant texte&#10;&#10;Description générée automatiquement">
            <a:extLst>
              <a:ext uri="{FF2B5EF4-FFF2-40B4-BE49-F238E27FC236}">
                <a16:creationId xmlns:a16="http://schemas.microsoft.com/office/drawing/2014/main" id="{9CDD8E60-FC53-4E7C-9B4E-43729FFAA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551" y="4381089"/>
            <a:ext cx="1736763" cy="1302572"/>
          </a:xfrm>
          <a:prstGeom prst="rect">
            <a:avLst/>
          </a:prstGeom>
        </p:spPr>
      </p:pic>
      <p:pic>
        <p:nvPicPr>
          <p:cNvPr id="8" name="Image 7">
            <a:extLst>
              <a:ext uri="{FF2B5EF4-FFF2-40B4-BE49-F238E27FC236}">
                <a16:creationId xmlns:a16="http://schemas.microsoft.com/office/drawing/2014/main" id="{C9F45C16-E4F0-4941-9C71-0AD02EF379B9}"/>
              </a:ext>
            </a:extLst>
          </p:cNvPr>
          <p:cNvPicPr>
            <a:picLocks noChangeAspect="1"/>
          </p:cNvPicPr>
          <p:nvPr/>
        </p:nvPicPr>
        <p:blipFill rotWithShape="1">
          <a:blip r:embed="rId4"/>
          <a:srcRect l="12653" r="16095"/>
          <a:stretch/>
        </p:blipFill>
        <p:spPr>
          <a:xfrm>
            <a:off x="8014796" y="1909672"/>
            <a:ext cx="419607" cy="880932"/>
          </a:xfrm>
          <a:prstGeom prst="rect">
            <a:avLst/>
          </a:prstGeom>
        </p:spPr>
      </p:pic>
      <p:pic>
        <p:nvPicPr>
          <p:cNvPr id="9" name="Image 8">
            <a:extLst>
              <a:ext uri="{FF2B5EF4-FFF2-40B4-BE49-F238E27FC236}">
                <a16:creationId xmlns:a16="http://schemas.microsoft.com/office/drawing/2014/main" id="{C6F0131E-2EEF-4487-8FDC-2949FDA31A7D}"/>
              </a:ext>
            </a:extLst>
          </p:cNvPr>
          <p:cNvPicPr>
            <a:picLocks noChangeAspect="1"/>
          </p:cNvPicPr>
          <p:nvPr/>
        </p:nvPicPr>
        <p:blipFill>
          <a:blip r:embed="rId5"/>
          <a:stretch>
            <a:fillRect/>
          </a:stretch>
        </p:blipFill>
        <p:spPr>
          <a:xfrm>
            <a:off x="6702468" y="1532753"/>
            <a:ext cx="778652" cy="752869"/>
          </a:xfrm>
          <a:prstGeom prst="rect">
            <a:avLst/>
          </a:prstGeom>
        </p:spPr>
      </p:pic>
      <p:pic>
        <p:nvPicPr>
          <p:cNvPr id="10" name="Image 9">
            <a:extLst>
              <a:ext uri="{FF2B5EF4-FFF2-40B4-BE49-F238E27FC236}">
                <a16:creationId xmlns:a16="http://schemas.microsoft.com/office/drawing/2014/main" id="{072B2627-5F0C-4157-9036-BC5FB78D5D81}"/>
              </a:ext>
            </a:extLst>
          </p:cNvPr>
          <p:cNvPicPr>
            <a:picLocks noChangeAspect="1"/>
          </p:cNvPicPr>
          <p:nvPr/>
        </p:nvPicPr>
        <p:blipFill>
          <a:blip r:embed="rId6"/>
          <a:stretch>
            <a:fillRect/>
          </a:stretch>
        </p:blipFill>
        <p:spPr>
          <a:xfrm>
            <a:off x="8968079" y="2267166"/>
            <a:ext cx="745813" cy="881416"/>
          </a:xfrm>
          <a:prstGeom prst="rect">
            <a:avLst/>
          </a:prstGeom>
        </p:spPr>
      </p:pic>
      <p:pic>
        <p:nvPicPr>
          <p:cNvPr id="11" name="Image 10">
            <a:extLst>
              <a:ext uri="{FF2B5EF4-FFF2-40B4-BE49-F238E27FC236}">
                <a16:creationId xmlns:a16="http://schemas.microsoft.com/office/drawing/2014/main" id="{2755316F-5835-4FB4-9E7D-153CDDD5362D}"/>
              </a:ext>
            </a:extLst>
          </p:cNvPr>
          <p:cNvPicPr>
            <a:picLocks noChangeAspect="1"/>
          </p:cNvPicPr>
          <p:nvPr/>
        </p:nvPicPr>
        <p:blipFill>
          <a:blip r:embed="rId7"/>
          <a:stretch>
            <a:fillRect/>
          </a:stretch>
        </p:blipFill>
        <p:spPr>
          <a:xfrm>
            <a:off x="9753673" y="3104452"/>
            <a:ext cx="901098" cy="649096"/>
          </a:xfrm>
          <a:prstGeom prst="rect">
            <a:avLst/>
          </a:prstGeom>
        </p:spPr>
      </p:pic>
    </p:spTree>
    <p:extLst>
      <p:ext uri="{BB962C8B-B14F-4D97-AF65-F5344CB8AC3E}">
        <p14:creationId xmlns:p14="http://schemas.microsoft.com/office/powerpoint/2010/main" val="3642230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31433D5-18E1-4C26-A24E-CD91115A11F6}"/>
              </a:ext>
            </a:extLst>
          </p:cNvPr>
          <p:cNvPicPr>
            <a:picLocks/>
          </p:cNvPicPr>
          <p:nvPr/>
        </p:nvPicPr>
        <p:blipFill>
          <a:blip r:embed="rId3"/>
          <a:stretch>
            <a:fillRect/>
          </a:stretch>
        </p:blipFill>
        <p:spPr>
          <a:xfrm>
            <a:off x="5400141" y="1289683"/>
            <a:ext cx="4680000" cy="2880000"/>
          </a:xfrm>
          <a:prstGeom prst="rect">
            <a:avLst/>
          </a:prstGeom>
        </p:spPr>
      </p:pic>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a:xfrm>
            <a:off x="838200" y="365125"/>
            <a:ext cx="10515600" cy="1325563"/>
          </a:xfrm>
        </p:spPr>
        <p:txBody>
          <a:bodyPr/>
          <a:lstStyle/>
          <a:p>
            <a:r>
              <a:rPr lang="fr-FR" dirty="0"/>
              <a:t>L’enseignement SNT</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a:xfrm>
            <a:off x="838200" y="1879692"/>
            <a:ext cx="10515600" cy="4351338"/>
          </a:xfrm>
        </p:spPr>
        <p:txBody>
          <a:bodyPr>
            <a:normAutofit/>
          </a:bodyPr>
          <a:lstStyle/>
          <a:p>
            <a:pPr marL="0" indent="0">
              <a:buNone/>
            </a:pPr>
            <a:r>
              <a:rPr lang="fr-FR" dirty="0"/>
              <a:t> </a:t>
            </a:r>
            <a:r>
              <a:rPr lang="fr-FR" b="1" dirty="0"/>
              <a:t>4</a:t>
            </a:r>
            <a:r>
              <a:rPr lang="fr-FR" dirty="0"/>
              <a:t> </a:t>
            </a:r>
            <a:r>
              <a:rPr lang="fr-FR" b="1" dirty="0"/>
              <a:t>concepts en interaction  </a:t>
            </a:r>
          </a:p>
          <a:p>
            <a:endParaRPr lang="fr-FR" dirty="0"/>
          </a:p>
          <a:p>
            <a:r>
              <a:rPr lang="fr-FR" dirty="0"/>
              <a:t>Les </a:t>
            </a:r>
            <a:r>
              <a:rPr lang="fr-FR" b="1" dirty="0"/>
              <a:t>données</a:t>
            </a:r>
            <a:endParaRPr lang="fr-FR" dirty="0"/>
          </a:p>
          <a:p>
            <a:r>
              <a:rPr lang="fr-FR" dirty="0"/>
              <a:t>Les </a:t>
            </a:r>
            <a:r>
              <a:rPr lang="fr-FR" b="1" dirty="0"/>
              <a:t>algorithmes</a:t>
            </a:r>
          </a:p>
          <a:p>
            <a:r>
              <a:rPr lang="fr-FR" dirty="0"/>
              <a:t>Les </a:t>
            </a:r>
            <a:r>
              <a:rPr lang="fr-FR" b="1" dirty="0"/>
              <a:t>langages</a:t>
            </a:r>
          </a:p>
          <a:p>
            <a:r>
              <a:rPr lang="fr-FR" dirty="0"/>
              <a:t>Les </a:t>
            </a:r>
            <a:r>
              <a:rPr lang="fr-FR" b="1" dirty="0"/>
              <a:t>machines</a:t>
            </a:r>
            <a:r>
              <a:rPr lang="fr-FR" dirty="0"/>
              <a:t> </a:t>
            </a:r>
          </a:p>
        </p:txBody>
      </p:sp>
      <p:pic>
        <p:nvPicPr>
          <p:cNvPr id="5" name="Image 4">
            <a:extLst>
              <a:ext uri="{FF2B5EF4-FFF2-40B4-BE49-F238E27FC236}">
                <a16:creationId xmlns:a16="http://schemas.microsoft.com/office/drawing/2014/main" id="{1B753A6B-0EC2-44E0-A57B-7FDC77AD4B4F}"/>
              </a:ext>
            </a:extLst>
          </p:cNvPr>
          <p:cNvPicPr>
            <a:picLocks/>
          </p:cNvPicPr>
          <p:nvPr/>
        </p:nvPicPr>
        <p:blipFill>
          <a:blip r:embed="rId4"/>
          <a:stretch>
            <a:fillRect/>
          </a:stretch>
        </p:blipFill>
        <p:spPr>
          <a:xfrm>
            <a:off x="7310630" y="1289683"/>
            <a:ext cx="4680000" cy="2880000"/>
          </a:xfrm>
          <a:prstGeom prst="rect">
            <a:avLst/>
          </a:prstGeom>
        </p:spPr>
      </p:pic>
      <p:pic>
        <p:nvPicPr>
          <p:cNvPr id="6" name="Image 5">
            <a:extLst>
              <a:ext uri="{FF2B5EF4-FFF2-40B4-BE49-F238E27FC236}">
                <a16:creationId xmlns:a16="http://schemas.microsoft.com/office/drawing/2014/main" id="{CF4394D6-88EA-4926-8309-096981F831A0}"/>
              </a:ext>
            </a:extLst>
          </p:cNvPr>
          <p:cNvPicPr>
            <a:picLocks/>
          </p:cNvPicPr>
          <p:nvPr/>
        </p:nvPicPr>
        <p:blipFill>
          <a:blip r:embed="rId5"/>
          <a:stretch>
            <a:fillRect/>
          </a:stretch>
        </p:blipFill>
        <p:spPr>
          <a:xfrm>
            <a:off x="7310630" y="2999345"/>
            <a:ext cx="4680000" cy="2880000"/>
          </a:xfrm>
          <a:prstGeom prst="rect">
            <a:avLst/>
          </a:prstGeom>
        </p:spPr>
      </p:pic>
      <p:pic>
        <p:nvPicPr>
          <p:cNvPr id="12" name="Image 11">
            <a:extLst>
              <a:ext uri="{FF2B5EF4-FFF2-40B4-BE49-F238E27FC236}">
                <a16:creationId xmlns:a16="http://schemas.microsoft.com/office/drawing/2014/main" id="{4E930966-8132-4EDA-8F1D-AA0B1A977567}"/>
              </a:ext>
            </a:extLst>
          </p:cNvPr>
          <p:cNvPicPr>
            <a:picLocks/>
          </p:cNvPicPr>
          <p:nvPr/>
        </p:nvPicPr>
        <p:blipFill>
          <a:blip r:embed="rId6"/>
          <a:stretch>
            <a:fillRect/>
          </a:stretch>
        </p:blipFill>
        <p:spPr>
          <a:xfrm>
            <a:off x="5400141" y="2999345"/>
            <a:ext cx="4680000" cy="2880000"/>
          </a:xfrm>
          <a:prstGeom prst="rect">
            <a:avLst/>
          </a:prstGeom>
        </p:spPr>
      </p:pic>
    </p:spTree>
    <p:extLst>
      <p:ext uri="{BB962C8B-B14F-4D97-AF65-F5344CB8AC3E}">
        <p14:creationId xmlns:p14="http://schemas.microsoft.com/office/powerpoint/2010/main" val="134402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a:xfrm>
            <a:off x="838200" y="365125"/>
            <a:ext cx="10515600" cy="1325563"/>
          </a:xfrm>
        </p:spPr>
        <p:txBody>
          <a:bodyPr/>
          <a:lstStyle/>
          <a:p>
            <a:r>
              <a:rPr lang="fr-FR" dirty="0"/>
              <a:t>L’enseignement SNT</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a:xfrm>
            <a:off x="838200" y="1879692"/>
            <a:ext cx="10515600" cy="4351338"/>
          </a:xfrm>
        </p:spPr>
        <p:txBody>
          <a:bodyPr>
            <a:normAutofit/>
          </a:bodyPr>
          <a:lstStyle/>
          <a:p>
            <a:pPr marL="0" indent="0">
              <a:buNone/>
            </a:pPr>
            <a:r>
              <a:rPr lang="fr-FR" b="1" dirty="0"/>
              <a:t>Internet</a:t>
            </a:r>
          </a:p>
          <a:p>
            <a:pPr marL="0" indent="0">
              <a:buNone/>
            </a:pPr>
            <a:endParaRPr lang="fr-FR" b="1" dirty="0"/>
          </a:p>
          <a:p>
            <a:pPr marL="0" indent="0">
              <a:buNone/>
            </a:pPr>
            <a:endParaRPr lang="fr-FR" b="1" dirty="0"/>
          </a:p>
          <a:p>
            <a:r>
              <a:rPr lang="fr-FR" b="1" dirty="0"/>
              <a:t>Protocole TCP/IP : paquets, routage des paquets </a:t>
            </a:r>
          </a:p>
          <a:p>
            <a:r>
              <a:rPr lang="fr-FR" b="1" dirty="0"/>
              <a:t>Adresses symboliques et serveurs DNS </a:t>
            </a:r>
          </a:p>
          <a:p>
            <a:r>
              <a:rPr lang="fr-FR" b="1" dirty="0"/>
              <a:t>Réseaux pair-à-pair </a:t>
            </a:r>
          </a:p>
          <a:p>
            <a:r>
              <a:rPr lang="fr-FR" b="1" dirty="0"/>
              <a:t>Indépendance d’internet par rapport au réseau physique </a:t>
            </a:r>
          </a:p>
          <a:p>
            <a:pPr marL="0" indent="0">
              <a:buNone/>
            </a:pPr>
            <a:endParaRPr lang="fr-FR" b="1" dirty="0"/>
          </a:p>
          <a:p>
            <a:pPr marL="0" indent="0">
              <a:buNone/>
            </a:pPr>
            <a:endParaRPr lang="fr-FR" b="1" dirty="0"/>
          </a:p>
          <a:p>
            <a:pPr marL="0" indent="0" fontAlgn="t">
              <a:spcBef>
                <a:spcPts val="0"/>
              </a:spcBef>
              <a:buNone/>
            </a:pPr>
            <a:endParaRPr lang="fr-FR" sz="4400" dirty="0">
              <a:latin typeface="Arial" panose="020B0604020202020204" pitchFamily="34" charset="0"/>
            </a:endParaRPr>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p:txBody>
      </p:sp>
      <p:pic>
        <p:nvPicPr>
          <p:cNvPr id="9" name="Image 8">
            <a:extLst>
              <a:ext uri="{FF2B5EF4-FFF2-40B4-BE49-F238E27FC236}">
                <a16:creationId xmlns:a16="http://schemas.microsoft.com/office/drawing/2014/main" id="{41D70239-85E9-4E13-A171-7C24C709F741}"/>
              </a:ext>
            </a:extLst>
          </p:cNvPr>
          <p:cNvPicPr>
            <a:picLocks noChangeAspect="1"/>
          </p:cNvPicPr>
          <p:nvPr/>
        </p:nvPicPr>
        <p:blipFill>
          <a:blip r:embed="rId3"/>
          <a:stretch>
            <a:fillRect/>
          </a:stretch>
        </p:blipFill>
        <p:spPr>
          <a:xfrm>
            <a:off x="7635029" y="626970"/>
            <a:ext cx="4210638" cy="2238687"/>
          </a:xfrm>
          <a:prstGeom prst="rect">
            <a:avLst/>
          </a:prstGeom>
        </p:spPr>
      </p:pic>
    </p:spTree>
    <p:extLst>
      <p:ext uri="{BB962C8B-B14F-4D97-AF65-F5344CB8AC3E}">
        <p14:creationId xmlns:p14="http://schemas.microsoft.com/office/powerpoint/2010/main" val="1566646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8C117-6E58-4B01-9094-BE90C7C3583C}"/>
              </a:ext>
            </a:extLst>
          </p:cNvPr>
          <p:cNvSpPr>
            <a:spLocks noGrp="1"/>
          </p:cNvSpPr>
          <p:nvPr>
            <p:ph type="title"/>
          </p:nvPr>
        </p:nvSpPr>
        <p:spPr>
          <a:xfrm>
            <a:off x="838200" y="365125"/>
            <a:ext cx="10515600" cy="1325563"/>
          </a:xfrm>
        </p:spPr>
        <p:txBody>
          <a:bodyPr/>
          <a:lstStyle/>
          <a:p>
            <a:r>
              <a:rPr lang="fr-FR" dirty="0"/>
              <a:t>L’enseignement SNT</a:t>
            </a:r>
          </a:p>
        </p:txBody>
      </p:sp>
      <p:sp>
        <p:nvSpPr>
          <p:cNvPr id="3" name="Espace réservé du contenu 2">
            <a:extLst>
              <a:ext uri="{FF2B5EF4-FFF2-40B4-BE49-F238E27FC236}">
                <a16:creationId xmlns:a16="http://schemas.microsoft.com/office/drawing/2014/main" id="{639F90B8-4079-4D7B-85B7-31726CB7BE9D}"/>
              </a:ext>
            </a:extLst>
          </p:cNvPr>
          <p:cNvSpPr>
            <a:spLocks noGrp="1"/>
          </p:cNvSpPr>
          <p:nvPr>
            <p:ph idx="1"/>
          </p:nvPr>
        </p:nvSpPr>
        <p:spPr>
          <a:xfrm>
            <a:off x="838200" y="1879692"/>
            <a:ext cx="10515600" cy="4351338"/>
          </a:xfrm>
        </p:spPr>
        <p:txBody>
          <a:bodyPr>
            <a:normAutofit/>
          </a:bodyPr>
          <a:lstStyle/>
          <a:p>
            <a:pPr marL="0" indent="0">
              <a:buNone/>
            </a:pPr>
            <a:r>
              <a:rPr lang="fr-FR" b="1" dirty="0"/>
              <a:t>Le Web</a:t>
            </a:r>
          </a:p>
          <a:p>
            <a:pPr fontAlgn="t"/>
            <a:r>
              <a:rPr lang="fr-FR" dirty="0"/>
              <a:t>Repères historiques </a:t>
            </a:r>
          </a:p>
          <a:p>
            <a:pPr fontAlgn="t"/>
            <a:r>
              <a:rPr lang="fr-FR" dirty="0"/>
              <a:t>Hypertexte, Langages HTML et CSS </a:t>
            </a:r>
          </a:p>
          <a:p>
            <a:pPr fontAlgn="t"/>
            <a:r>
              <a:rPr lang="fr-FR" dirty="0"/>
              <a:t>URL et requête HTTP </a:t>
            </a:r>
          </a:p>
          <a:p>
            <a:pPr fontAlgn="t"/>
            <a:r>
              <a:rPr lang="fr-FR" dirty="0"/>
              <a:t>Modèle client/serveur </a:t>
            </a:r>
          </a:p>
          <a:p>
            <a:pPr fontAlgn="t"/>
            <a:r>
              <a:rPr lang="fr-FR" dirty="0"/>
              <a:t>Moteurs de recherche : principes et usages </a:t>
            </a:r>
          </a:p>
          <a:p>
            <a:pPr fontAlgn="t"/>
            <a:r>
              <a:rPr lang="fr-FR" dirty="0"/>
              <a:t>Paramètres de sécurité d’un navigateur </a:t>
            </a:r>
          </a:p>
          <a:p>
            <a:pPr marL="0" indent="0">
              <a:buNone/>
            </a:pPr>
            <a:endParaRPr lang="fr-FR" b="1" dirty="0"/>
          </a:p>
          <a:p>
            <a:pPr marL="0" indent="0">
              <a:buNone/>
            </a:pPr>
            <a:endParaRPr lang="fr-FR" b="1" dirty="0"/>
          </a:p>
          <a:p>
            <a:pPr marL="0" indent="0">
              <a:buNone/>
            </a:pPr>
            <a:endParaRPr lang="fr-FR" b="1" dirty="0"/>
          </a:p>
        </p:txBody>
      </p:sp>
      <p:pic>
        <p:nvPicPr>
          <p:cNvPr id="7" name="Image 6">
            <a:extLst>
              <a:ext uri="{FF2B5EF4-FFF2-40B4-BE49-F238E27FC236}">
                <a16:creationId xmlns:a16="http://schemas.microsoft.com/office/drawing/2014/main" id="{04AF462D-111A-4577-B28F-F146B76D40DF}"/>
              </a:ext>
            </a:extLst>
          </p:cNvPr>
          <p:cNvPicPr>
            <a:picLocks noChangeAspect="1"/>
          </p:cNvPicPr>
          <p:nvPr/>
        </p:nvPicPr>
        <p:blipFill>
          <a:blip r:embed="rId3"/>
          <a:stretch>
            <a:fillRect/>
          </a:stretch>
        </p:blipFill>
        <p:spPr>
          <a:xfrm>
            <a:off x="7448005" y="1027906"/>
            <a:ext cx="3905795" cy="2324424"/>
          </a:xfrm>
          <a:prstGeom prst="rect">
            <a:avLst/>
          </a:prstGeom>
        </p:spPr>
      </p:pic>
    </p:spTree>
    <p:extLst>
      <p:ext uri="{BB962C8B-B14F-4D97-AF65-F5344CB8AC3E}">
        <p14:creationId xmlns:p14="http://schemas.microsoft.com/office/powerpoint/2010/main" val="22257473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T.potx" id="{1CB7E3FA-ED95-48D9-BE22-F7496D8F95D3}" vid="{B8E6DE00-64BB-4AA1-953E-0436C93C1D9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SNT</Template>
  <TotalTime>511</TotalTime>
  <Words>1284</Words>
  <Application>Microsoft Macintosh PowerPoint</Application>
  <PresentationFormat>Grand écran</PresentationFormat>
  <Paragraphs>197</Paragraphs>
  <Slides>17</Slides>
  <Notes>17</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4" baseType="lpstr">
      <vt:lpstr>Arial</vt:lpstr>
      <vt:lpstr>Calibri</vt:lpstr>
      <vt:lpstr>Calibri Light</vt:lpstr>
      <vt:lpstr>Helvetica</vt:lpstr>
      <vt:lpstr>Times New Roman</vt:lpstr>
      <vt:lpstr>Thème Office</vt:lpstr>
      <vt:lpstr>Worksheet</vt:lpstr>
      <vt:lpstr>Les sciences du numérique</vt:lpstr>
      <vt:lpstr>Sciences numériques et technologie</vt:lpstr>
      <vt:lpstr>Un élément d’un continuum</vt:lpstr>
      <vt:lpstr>Un élément d’un continuum</vt:lpstr>
      <vt:lpstr>Un élément d’un continuum</vt:lpstr>
      <vt:lpstr>L’enseignement SNT</vt:lpstr>
      <vt:lpstr>L’enseignement SNT</vt:lpstr>
      <vt:lpstr>L’enseignement SNT</vt:lpstr>
      <vt:lpstr>L’enseignement SNT</vt:lpstr>
      <vt:lpstr>L’enseignement SNT</vt:lpstr>
      <vt:lpstr>L’enseignement SNT</vt:lpstr>
      <vt:lpstr>L’enseignement SNT</vt:lpstr>
      <vt:lpstr>L’enseignement SNT</vt:lpstr>
      <vt:lpstr>L’enseignement SNT</vt:lpstr>
      <vt:lpstr>L’enseignement SNT</vt:lpstr>
      <vt:lpstr>L’enseignement NSI</vt:lpstr>
      <vt:lpstr>Filières du numérique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 vincent</dc:creator>
  <cp:lastModifiedBy>Olivier Baudon</cp:lastModifiedBy>
  <cp:revision>28</cp:revision>
  <dcterms:created xsi:type="dcterms:W3CDTF">2019-01-13T17:15:25Z</dcterms:created>
  <dcterms:modified xsi:type="dcterms:W3CDTF">2020-03-10T15:50:08Z</dcterms:modified>
</cp:coreProperties>
</file>