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7" r:id="rId3"/>
    <p:sldId id="365" r:id="rId4"/>
    <p:sldId id="364" r:id="rId5"/>
    <p:sldId id="368" r:id="rId6"/>
    <p:sldId id="367" r:id="rId7"/>
    <p:sldId id="399" r:id="rId8"/>
    <p:sldId id="342" r:id="rId9"/>
    <p:sldId id="370" r:id="rId10"/>
    <p:sldId id="371" r:id="rId11"/>
    <p:sldId id="372" r:id="rId12"/>
    <p:sldId id="373" r:id="rId13"/>
    <p:sldId id="376" r:id="rId14"/>
    <p:sldId id="374" r:id="rId15"/>
    <p:sldId id="375" r:id="rId16"/>
    <p:sldId id="362" r:id="rId17"/>
    <p:sldId id="400" r:id="rId18"/>
    <p:sldId id="380" r:id="rId19"/>
    <p:sldId id="381" r:id="rId20"/>
    <p:sldId id="387" r:id="rId21"/>
    <p:sldId id="389" r:id="rId22"/>
    <p:sldId id="378" r:id="rId23"/>
    <p:sldId id="391" r:id="rId24"/>
    <p:sldId id="392" r:id="rId25"/>
    <p:sldId id="393" r:id="rId26"/>
    <p:sldId id="394" r:id="rId27"/>
    <p:sldId id="398" r:id="rId28"/>
  </p:sldIdLst>
  <p:sldSz cx="9144000" cy="6858000" type="screen4x3"/>
  <p:notesSz cx="6796088" cy="9925050"/>
  <p:embeddedFontLst>
    <p:embeddedFont>
      <p:font typeface="cmmi10" panose="020B0500000000000000" pitchFamily="3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Lucida Sans Unicode" panose="020B0602030504020204" pitchFamily="34" charset="0"/>
      <p:regular r:id="rId36"/>
    </p:embeddedFont>
    <p:embeddedFont>
      <p:font typeface="Comic Sans MS" panose="030F0702030302020204" pitchFamily="66" charset="0"/>
      <p:regular r:id="rId37"/>
      <p:bold r:id="rId38"/>
    </p:embeddedFont>
    <p:embeddedFont>
      <p:font typeface="cmsy10" panose="020B0500000000000000" pitchFamily="34" charset="0"/>
      <p:regular r:id="rId39"/>
    </p:embeddedFont>
    <p:embeddedFont>
      <p:font typeface="Cambria Math" panose="02040503050406030204" pitchFamily="18" charset="0"/>
      <p:regular r:id="rId40"/>
    </p:embeddedFont>
    <p:embeddedFont>
      <p:font typeface="cmmi7" panose="020B0500000000000000" pitchFamily="34" charset="0"/>
      <p:regular r:id="rId41"/>
    </p:embeddedFont>
    <p:embeddedFont>
      <p:font typeface="cmr10" panose="020B0500000000000000" pitchFamily="34" charset="0"/>
      <p:regular r:id="rId42"/>
    </p:embeddedFont>
  </p:embeddedFontLst>
  <p:custDataLst>
    <p:tags r:id="rId43"/>
  </p:custDataLst>
  <p:defaultTextStyle>
    <a:defPPr>
      <a:defRPr lang="en-GB"/>
    </a:defPPr>
    <a:lvl1pPr algn="ctr" defTabSz="449263" rtl="0" eaLnBrk="0" fontAlgn="base" hangingPunct="0">
      <a:lnSpc>
        <a:spcPct val="80000"/>
      </a:lnSpc>
      <a:spcBef>
        <a:spcPts val="600"/>
      </a:spcBef>
      <a:spcAft>
        <a:spcPct val="0"/>
      </a:spcAft>
      <a:buClr>
        <a:srgbClr val="000066"/>
      </a:buClr>
      <a:buSzPct val="100000"/>
      <a:buFont typeface="Comic Sans MS" pitchFamily="66" charset="0"/>
      <a:buChar char="–"/>
      <a:defRPr sz="1400" kern="1200">
        <a:solidFill>
          <a:srgbClr val="000066"/>
        </a:solidFill>
        <a:latin typeface="Arial" pitchFamily="34" charset="0"/>
        <a:ea typeface="+mn-ea"/>
        <a:cs typeface="Lucida Sans Unicode" pitchFamily="34" charset="0"/>
      </a:defRPr>
    </a:lvl1pPr>
    <a:lvl2pPr marL="457200" algn="ctr" defTabSz="449263" rtl="0" eaLnBrk="0" fontAlgn="base" hangingPunct="0">
      <a:lnSpc>
        <a:spcPct val="80000"/>
      </a:lnSpc>
      <a:spcBef>
        <a:spcPts val="600"/>
      </a:spcBef>
      <a:spcAft>
        <a:spcPct val="0"/>
      </a:spcAft>
      <a:buClr>
        <a:srgbClr val="000066"/>
      </a:buClr>
      <a:buSzPct val="100000"/>
      <a:buFont typeface="Comic Sans MS" pitchFamily="66" charset="0"/>
      <a:buChar char="–"/>
      <a:defRPr sz="1400" kern="1200">
        <a:solidFill>
          <a:srgbClr val="000066"/>
        </a:solidFill>
        <a:latin typeface="Arial" pitchFamily="34" charset="0"/>
        <a:ea typeface="+mn-ea"/>
        <a:cs typeface="Lucida Sans Unicode" pitchFamily="34" charset="0"/>
      </a:defRPr>
    </a:lvl2pPr>
    <a:lvl3pPr marL="914400" algn="ctr" defTabSz="449263" rtl="0" eaLnBrk="0" fontAlgn="base" hangingPunct="0">
      <a:lnSpc>
        <a:spcPct val="80000"/>
      </a:lnSpc>
      <a:spcBef>
        <a:spcPts val="600"/>
      </a:spcBef>
      <a:spcAft>
        <a:spcPct val="0"/>
      </a:spcAft>
      <a:buClr>
        <a:srgbClr val="000066"/>
      </a:buClr>
      <a:buSzPct val="100000"/>
      <a:buFont typeface="Comic Sans MS" pitchFamily="66" charset="0"/>
      <a:buChar char="–"/>
      <a:defRPr sz="1400" kern="1200">
        <a:solidFill>
          <a:srgbClr val="000066"/>
        </a:solidFill>
        <a:latin typeface="Arial" pitchFamily="34" charset="0"/>
        <a:ea typeface="+mn-ea"/>
        <a:cs typeface="Lucida Sans Unicode" pitchFamily="34" charset="0"/>
      </a:defRPr>
    </a:lvl3pPr>
    <a:lvl4pPr marL="1371600" algn="ctr" defTabSz="449263" rtl="0" eaLnBrk="0" fontAlgn="base" hangingPunct="0">
      <a:lnSpc>
        <a:spcPct val="80000"/>
      </a:lnSpc>
      <a:spcBef>
        <a:spcPts val="600"/>
      </a:spcBef>
      <a:spcAft>
        <a:spcPct val="0"/>
      </a:spcAft>
      <a:buClr>
        <a:srgbClr val="000066"/>
      </a:buClr>
      <a:buSzPct val="100000"/>
      <a:buFont typeface="Comic Sans MS" pitchFamily="66" charset="0"/>
      <a:buChar char="–"/>
      <a:defRPr sz="1400" kern="1200">
        <a:solidFill>
          <a:srgbClr val="000066"/>
        </a:solidFill>
        <a:latin typeface="Arial" pitchFamily="34" charset="0"/>
        <a:ea typeface="+mn-ea"/>
        <a:cs typeface="Lucida Sans Unicode" pitchFamily="34" charset="0"/>
      </a:defRPr>
    </a:lvl4pPr>
    <a:lvl5pPr marL="1828800" algn="ctr" defTabSz="449263" rtl="0" eaLnBrk="0" fontAlgn="base" hangingPunct="0">
      <a:lnSpc>
        <a:spcPct val="80000"/>
      </a:lnSpc>
      <a:spcBef>
        <a:spcPts val="600"/>
      </a:spcBef>
      <a:spcAft>
        <a:spcPct val="0"/>
      </a:spcAft>
      <a:buClr>
        <a:srgbClr val="000066"/>
      </a:buClr>
      <a:buSzPct val="100000"/>
      <a:buFont typeface="Comic Sans MS" pitchFamily="66" charset="0"/>
      <a:buChar char="–"/>
      <a:defRPr sz="1400" kern="1200">
        <a:solidFill>
          <a:srgbClr val="000066"/>
        </a:solidFill>
        <a:latin typeface="Arial" pitchFamily="34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sz="1400" kern="1200">
        <a:solidFill>
          <a:srgbClr val="000066"/>
        </a:solidFill>
        <a:latin typeface="Arial" pitchFamily="34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sz="1400" kern="1200">
        <a:solidFill>
          <a:srgbClr val="000066"/>
        </a:solidFill>
        <a:latin typeface="Arial" pitchFamily="34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sz="1400" kern="1200">
        <a:solidFill>
          <a:srgbClr val="000066"/>
        </a:solidFill>
        <a:latin typeface="Arial" pitchFamily="34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sz="1400" kern="1200">
        <a:solidFill>
          <a:srgbClr val="000066"/>
        </a:solidFill>
        <a:latin typeface="Arial" pitchFamily="34" charset="0"/>
        <a:ea typeface="+mn-ea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DDDD"/>
    <a:srgbClr val="CC0066"/>
    <a:srgbClr val="FF0000"/>
    <a:srgbClr val="EAEAEA"/>
    <a:srgbClr val="333333"/>
    <a:srgbClr val="FFFF99"/>
    <a:srgbClr val="99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0" autoAdjust="0"/>
    <p:restoredTop sz="98689" autoAdjust="0"/>
  </p:normalViewPr>
  <p:slideViewPr>
    <p:cSldViewPr>
      <p:cViewPr>
        <p:scale>
          <a:sx n="90" d="100"/>
          <a:sy n="90" d="100"/>
        </p:scale>
        <p:origin x="-462" y="3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6575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</a:defRPr>
            </a:lvl1pPr>
          </a:lstStyle>
          <a:p>
            <a:pPr>
              <a:defRPr/>
            </a:pPr>
            <a:fld id="{FED1A586-4534-4ABA-9DFB-D0AB6564CF0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453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>
              <a:defRPr sz="1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>
              <a:defRPr sz="1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>
              <a:defRPr sz="1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>
              <a:defRPr sz="1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algn="ctr" defTabSz="449263" eaLnBrk="0" fontAlgn="base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–"/>
              <a:defRPr sz="1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algn="ctr" defTabSz="449263" eaLnBrk="0" fontAlgn="base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–"/>
              <a:defRPr sz="1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algn="ctr" defTabSz="449263" eaLnBrk="0" fontAlgn="base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–"/>
              <a:defRPr sz="1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algn="ctr" defTabSz="449263" eaLnBrk="0" fontAlgn="base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–"/>
              <a:defRPr sz="1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>
              <a:defRPr/>
            </a:pPr>
            <a:endParaRPr lang="fr-FR" altLang="en-US" smtClean="0"/>
          </a:p>
        </p:txBody>
      </p:sp>
      <p:sp>
        <p:nvSpPr>
          <p:cNvPr id="15363" name="AutoShape 2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>
              <a:defRPr sz="1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>
              <a:defRPr sz="1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>
              <a:defRPr sz="1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>
              <a:defRPr sz="1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algn="ctr" defTabSz="449263" eaLnBrk="0" fontAlgn="base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–"/>
              <a:defRPr sz="1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algn="ctr" defTabSz="449263" eaLnBrk="0" fontAlgn="base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–"/>
              <a:defRPr sz="1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algn="ctr" defTabSz="449263" eaLnBrk="0" fontAlgn="base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–"/>
              <a:defRPr sz="1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algn="ctr" defTabSz="449263" eaLnBrk="0" fontAlgn="base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–"/>
              <a:defRPr sz="1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>
              <a:defRPr/>
            </a:pPr>
            <a:endParaRPr lang="fr-FR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162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00" tIns="45720" rIns="9180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38575" y="0"/>
            <a:ext cx="29924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00" tIns="45720" rIns="9180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60438" y="768350"/>
            <a:ext cx="4911725" cy="3681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20750" y="4683125"/>
            <a:ext cx="49895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00" tIns="45720" rIns="9180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9440863"/>
            <a:ext cx="2916238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00" tIns="45720" rIns="9180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38575" y="9440863"/>
            <a:ext cx="2992438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00" tIns="45720" rIns="9180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</a:defRPr>
            </a:lvl1pPr>
          </a:lstStyle>
          <a:p>
            <a:pPr>
              <a:defRPr/>
            </a:pPr>
            <a:fld id="{10FB88B3-DA0F-4F95-8D9B-DEAEE2A38E9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53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l">
              <a:spcBef>
                <a:spcPct val="30000"/>
              </a:spcBef>
              <a:buClr>
                <a:srgbClr val="000000"/>
              </a:buClr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30000"/>
              </a:spcBef>
              <a:buClr>
                <a:srgbClr val="000000"/>
              </a:buClr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30000"/>
              </a:spcBef>
              <a:buClr>
                <a:srgbClr val="000000"/>
              </a:buClr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30000"/>
              </a:spcBef>
              <a:buClr>
                <a:srgbClr val="000000"/>
              </a:buClr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30000"/>
              </a:spcBef>
              <a:buClr>
                <a:srgbClr val="000000"/>
              </a:buClr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C74FA217-C85B-45AD-BB8B-CC9EC15CF57D}" type="slidenum">
              <a:rPr lang="en-US" altLang="en-US" smtClean="0"/>
              <a:pPr algn="r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962025" y="768350"/>
            <a:ext cx="4911725" cy="3684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30000"/>
              </a:spcBef>
              <a:buClr>
                <a:srgbClr val="000000"/>
              </a:buClr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30000"/>
              </a:spcBef>
              <a:buClr>
                <a:srgbClr val="000000"/>
              </a:buClr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30000"/>
              </a:spcBef>
              <a:buClr>
                <a:srgbClr val="000000"/>
              </a:buClr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30000"/>
              </a:spcBef>
              <a:buClr>
                <a:srgbClr val="000000"/>
              </a:buClr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30000"/>
              </a:spcBef>
              <a:buClr>
                <a:srgbClr val="000000"/>
              </a:buClr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600"/>
              </a:spcBef>
              <a:buClr>
                <a:srgbClr val="000066"/>
              </a:buClr>
              <a:buFont typeface="Comic Sans MS" pitchFamily="66" charset="0"/>
              <a:buChar char="–"/>
            </a:pPr>
            <a:endParaRPr lang="fr-FR" altLang="en-US" sz="14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body"/>
          </p:nvPr>
        </p:nvSpPr>
        <p:spPr>
          <a:xfrm>
            <a:off x="920750" y="4683125"/>
            <a:ext cx="4991100" cy="45275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D09A78-A1E0-45EA-BE5C-6635E7C0042F}" type="slidenum">
              <a:rPr lang="en-US"/>
              <a:pPr/>
              <a:t>25</a:t>
            </a:fld>
            <a:endParaRPr lang="en-US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960438" y="768350"/>
            <a:ext cx="4914900" cy="3684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0750" y="4683125"/>
            <a:ext cx="4991100" cy="4527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D09A78-A1E0-45EA-BE5C-6635E7C0042F}" type="slidenum">
              <a:rPr lang="en-US"/>
              <a:pPr/>
              <a:t>26</a:t>
            </a:fld>
            <a:endParaRPr lang="en-US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960438" y="768350"/>
            <a:ext cx="4914900" cy="3684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0750" y="4683125"/>
            <a:ext cx="4991100" cy="4527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l">
              <a:spcBef>
                <a:spcPct val="30000"/>
              </a:spcBef>
              <a:buClr>
                <a:srgbClr val="000000"/>
              </a:buClr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30000"/>
              </a:spcBef>
              <a:buClr>
                <a:srgbClr val="000000"/>
              </a:buClr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30000"/>
              </a:spcBef>
              <a:buClr>
                <a:srgbClr val="000000"/>
              </a:buClr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30000"/>
              </a:spcBef>
              <a:buClr>
                <a:srgbClr val="000000"/>
              </a:buClr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30000"/>
              </a:spcBef>
              <a:buClr>
                <a:srgbClr val="000000"/>
              </a:buClr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B07DB6C7-9C48-4E03-96A1-D6558A53D933}" type="slidenum">
              <a:rPr lang="en-US" altLang="en-US" smtClean="0"/>
              <a:pPr algn="r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68350"/>
            <a:ext cx="4908550" cy="3681413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l">
              <a:spcBef>
                <a:spcPct val="30000"/>
              </a:spcBef>
              <a:buClr>
                <a:srgbClr val="000000"/>
              </a:buClr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30000"/>
              </a:spcBef>
              <a:buClr>
                <a:srgbClr val="000000"/>
              </a:buClr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30000"/>
              </a:spcBef>
              <a:buClr>
                <a:srgbClr val="000000"/>
              </a:buClr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30000"/>
              </a:spcBef>
              <a:buClr>
                <a:srgbClr val="000000"/>
              </a:buClr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30000"/>
              </a:spcBef>
              <a:buClr>
                <a:srgbClr val="000000"/>
              </a:buClr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B07DB6C7-9C48-4E03-96A1-D6558A53D933}" type="slidenum">
              <a:rPr lang="en-US" altLang="en-US" smtClean="0"/>
              <a:pPr algn="r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68350"/>
            <a:ext cx="4908550" cy="3681413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C9F785-647C-49A4-9470-DB00125E576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68350"/>
            <a:ext cx="4908550" cy="3681413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4FA44A-2197-4790-A4DF-969935365CB6}" type="slidenum">
              <a:rPr lang="en-US"/>
              <a:pPr/>
              <a:t>20</a:t>
            </a:fld>
            <a:endParaRPr lang="en-US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960438" y="768350"/>
            <a:ext cx="4914900" cy="3684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endParaRPr lang="en-US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0750" y="4683125"/>
            <a:ext cx="4991100" cy="4527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D09A78-A1E0-45EA-BE5C-6635E7C0042F}" type="slidenum">
              <a:rPr lang="en-US"/>
              <a:pPr/>
              <a:t>21</a:t>
            </a:fld>
            <a:endParaRPr lang="en-US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960438" y="768350"/>
            <a:ext cx="4914900" cy="3684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0750" y="4683125"/>
            <a:ext cx="4991100" cy="4527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D09A78-A1E0-45EA-BE5C-6635E7C0042F}" type="slidenum">
              <a:rPr lang="en-US"/>
              <a:pPr/>
              <a:t>22</a:t>
            </a:fld>
            <a:endParaRPr lang="en-US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960438" y="768350"/>
            <a:ext cx="4914900" cy="3684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0750" y="4683125"/>
            <a:ext cx="4991100" cy="4527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D09A78-A1E0-45EA-BE5C-6635E7C0042F}" type="slidenum">
              <a:rPr lang="en-US"/>
              <a:pPr/>
              <a:t>23</a:t>
            </a:fld>
            <a:endParaRPr lang="en-US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960438" y="768350"/>
            <a:ext cx="4914900" cy="3684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0750" y="4683125"/>
            <a:ext cx="4991100" cy="4527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D09A78-A1E0-45EA-BE5C-6635E7C0042F}" type="slidenum">
              <a:rPr lang="en-US"/>
              <a:pPr/>
              <a:t>24</a:t>
            </a:fld>
            <a:endParaRPr lang="en-US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960438" y="768350"/>
            <a:ext cx="4914900" cy="3684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0750" y="4683125"/>
            <a:ext cx="4991100" cy="4527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E9BBD-EC34-4848-8ED2-DD33E8653A7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1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BC4F1-1897-4820-8494-DAD1D873440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7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3513" y="463550"/>
            <a:ext cx="1941512" cy="575151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5313" cy="575151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8D847-08F3-4531-B2EF-A03274F8750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21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250" y="463550"/>
            <a:ext cx="6835775" cy="143351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960BE-14E9-4617-A4A7-97F18AA9BE4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37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250" y="463550"/>
            <a:ext cx="6835775" cy="143351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42338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E60DD-4C9A-4B04-9CF6-C4A9F21A418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53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250" y="463550"/>
            <a:ext cx="6835775" cy="143351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6613" y="1981200"/>
            <a:ext cx="3808412" cy="20399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6613" y="4173538"/>
            <a:ext cx="3808412" cy="2041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489BC-4174-4EA9-9C16-97460A87F9B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7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0977A-F6AA-48C9-87D7-97025FE7BBD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5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428F0-E007-42B0-8E5C-093DBBAA099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45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BDDA9-CE35-4E3A-96CD-3263D1EDE2A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3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8098A-B5EA-4392-9736-CBA7732726B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4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E0967-44A9-4DA2-89EC-782AABB1726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9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46DCC-0D4E-4361-882D-948A26D563A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9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050AF-E6F3-46F6-808B-EDEF569E83A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7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9B505-AC32-4C68-997A-52EB5004E6A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4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463550"/>
            <a:ext cx="683577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9225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Cliquez pour éditer le format du plan de texte</a:t>
            </a:r>
          </a:p>
          <a:p>
            <a:pPr lvl="1"/>
            <a:r>
              <a:rPr lang="en-GB" altLang="en-US" smtClean="0"/>
              <a:t>Second niveau de plan</a:t>
            </a:r>
          </a:p>
          <a:p>
            <a:pPr lvl="2"/>
            <a:r>
              <a:rPr lang="en-GB" altLang="en-US" smtClean="0"/>
              <a:t>Troisième niveau de plan</a:t>
            </a:r>
          </a:p>
          <a:p>
            <a:pPr lvl="3"/>
            <a:r>
              <a:rPr lang="en-GB" altLang="en-US" smtClean="0"/>
              <a:t>Quatrième niveau de plan</a:t>
            </a:r>
          </a:p>
          <a:p>
            <a:pPr lvl="4"/>
            <a:r>
              <a:rPr lang="en-GB" altLang="en-US" smtClean="0"/>
              <a:t>Cinquième niveau de plan</a:t>
            </a:r>
          </a:p>
          <a:p>
            <a:pPr lvl="4"/>
            <a:r>
              <a:rPr lang="en-GB" altLang="en-US" smtClean="0"/>
              <a:t>Sixième niveau de plan</a:t>
            </a:r>
          </a:p>
          <a:p>
            <a:pPr lvl="4"/>
            <a:r>
              <a:rPr lang="en-GB" altLang="en-US" smtClean="0"/>
              <a:t>Septième niveau de plan</a:t>
            </a:r>
          </a:p>
          <a:p>
            <a:pPr lvl="4"/>
            <a:r>
              <a:rPr lang="en-GB" altLang="en-US" smtClean="0"/>
              <a:t>Huitième niveau de plan</a:t>
            </a:r>
          </a:p>
          <a:p>
            <a:pPr lvl="4"/>
            <a:r>
              <a:rPr lang="en-GB" altLang="en-US" smtClean="0"/>
              <a:t>Neuvième niveau de plan`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Arial" charset="0"/>
              </a:defRPr>
            </a:lvl1pPr>
          </a:lstStyle>
          <a:p>
            <a:pPr>
              <a:defRPr/>
            </a:pPr>
            <a:fld id="{851982C7-EA98-4B37-8075-EC05F736BC9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66"/>
        </a:buClr>
        <a:buSzPct val="100000"/>
        <a:buFont typeface="Comic Sans MS" pitchFamily="66" charset="0"/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66"/>
        </a:buClr>
        <a:buSzPct val="100000"/>
        <a:buFont typeface="Comic Sans MS" pitchFamily="66" charset="0"/>
        <a:defRPr sz="4400">
          <a:solidFill>
            <a:srgbClr val="000066"/>
          </a:solidFill>
          <a:latin typeface="Arial" pitchFamily="34" charset="0"/>
          <a:ea typeface="Lucida Sans Unicode" pitchFamily="34" charset="0"/>
          <a:cs typeface="Lucida Sans Unicode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66"/>
        </a:buClr>
        <a:buSzPct val="100000"/>
        <a:buFont typeface="Comic Sans MS" pitchFamily="66" charset="0"/>
        <a:defRPr sz="4400">
          <a:solidFill>
            <a:srgbClr val="000066"/>
          </a:solidFill>
          <a:latin typeface="Arial" pitchFamily="34" charset="0"/>
          <a:ea typeface="Lucida Sans Unicode" pitchFamily="34" charset="0"/>
          <a:cs typeface="Lucida Sans Unicode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66"/>
        </a:buClr>
        <a:buSzPct val="100000"/>
        <a:buFont typeface="Comic Sans MS" pitchFamily="66" charset="0"/>
        <a:defRPr sz="4400">
          <a:solidFill>
            <a:srgbClr val="000066"/>
          </a:solidFill>
          <a:latin typeface="Arial" pitchFamily="34" charset="0"/>
          <a:ea typeface="Lucida Sans Unicode" pitchFamily="34" charset="0"/>
          <a:cs typeface="Lucida Sans Unicode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66"/>
        </a:buClr>
        <a:buSzPct val="100000"/>
        <a:buFont typeface="Comic Sans MS" pitchFamily="66" charset="0"/>
        <a:defRPr sz="4400">
          <a:solidFill>
            <a:srgbClr val="000066"/>
          </a:solidFill>
          <a:latin typeface="Arial" pitchFamily="34" charset="0"/>
          <a:ea typeface="Lucida Sans Unicode" pitchFamily="34" charset="0"/>
          <a:cs typeface="Lucida Sans Unicode" pitchFamily="34" charset="0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Clr>
          <a:srgbClr val="000066"/>
        </a:buClr>
        <a:buSzPct val="100000"/>
        <a:buFont typeface="Comic Sans MS" pitchFamily="66" charset="0"/>
        <a:defRPr sz="4400">
          <a:solidFill>
            <a:srgbClr val="000066"/>
          </a:solidFill>
          <a:latin typeface="Comic Sans MS" pitchFamily="66" charset="0"/>
          <a:ea typeface="Lucida Sans Unicode" pitchFamily="34" charset="0"/>
          <a:cs typeface="Lucida Sans Unicode" pitchFamily="34" charset="0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Clr>
          <a:srgbClr val="000066"/>
        </a:buClr>
        <a:buSzPct val="100000"/>
        <a:buFont typeface="Comic Sans MS" pitchFamily="66" charset="0"/>
        <a:defRPr sz="4400">
          <a:solidFill>
            <a:srgbClr val="000066"/>
          </a:solidFill>
          <a:latin typeface="Comic Sans MS" pitchFamily="66" charset="0"/>
          <a:ea typeface="Lucida Sans Unicode" pitchFamily="34" charset="0"/>
          <a:cs typeface="Lucida Sans Unicode" pitchFamily="34" charset="0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Clr>
          <a:srgbClr val="000066"/>
        </a:buClr>
        <a:buSzPct val="100000"/>
        <a:buFont typeface="Comic Sans MS" pitchFamily="66" charset="0"/>
        <a:defRPr sz="4400">
          <a:solidFill>
            <a:srgbClr val="000066"/>
          </a:solidFill>
          <a:latin typeface="Comic Sans MS" pitchFamily="66" charset="0"/>
          <a:ea typeface="Lucida Sans Unicode" pitchFamily="34" charset="0"/>
          <a:cs typeface="Lucida Sans Unicode" pitchFamily="34" charset="0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Clr>
          <a:srgbClr val="000066"/>
        </a:buClr>
        <a:buSzPct val="100000"/>
        <a:buFont typeface="Comic Sans MS" pitchFamily="66" charset="0"/>
        <a:defRPr sz="4400">
          <a:solidFill>
            <a:srgbClr val="000066"/>
          </a:solidFill>
          <a:latin typeface="Comic Sans MS" pitchFamily="66" charset="0"/>
          <a:ea typeface="Lucida Sans Unicode" pitchFamily="34" charset="0"/>
          <a:cs typeface="Lucida Sans Unicode" pitchFamily="34" charset="0"/>
        </a:defRPr>
      </a:lvl9pPr>
    </p:titleStyle>
    <p:bodyStyle>
      <a:lvl1pPr marL="339725" indent="-339725" algn="l" defTabSz="449263" rtl="0" eaLnBrk="0" fontAlgn="base" hangingPunct="0">
        <a:spcBef>
          <a:spcPts val="800"/>
        </a:spcBef>
        <a:spcAft>
          <a:spcPct val="0"/>
        </a:spcAft>
        <a:buClr>
          <a:srgbClr val="000066"/>
        </a:buClr>
        <a:buSzPct val="100000"/>
        <a:buFont typeface="Comic Sans MS" pitchFamily="66" charset="0"/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spcBef>
          <a:spcPts val="700"/>
        </a:spcBef>
        <a:spcAft>
          <a:spcPct val="0"/>
        </a:spcAft>
        <a:buClr>
          <a:srgbClr val="000066"/>
        </a:buClr>
        <a:buSzPct val="100000"/>
        <a:buFont typeface="Comic Sans MS" pitchFamily="66" charset="0"/>
        <a:buChar char="–"/>
        <a:defRPr sz="2800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66"/>
        </a:buClr>
        <a:buSzPct val="100000"/>
        <a:buFont typeface="Comic Sans MS" pitchFamily="66" charset="0"/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66"/>
        </a:buClr>
        <a:buSzPct val="100000"/>
        <a:buFont typeface="Comic Sans MS" pitchFamily="66" charset="0"/>
        <a:buChar char="–"/>
        <a:defRPr sz="2000">
          <a:solidFill>
            <a:srgbClr val="00006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66"/>
        </a:buClr>
        <a:buSzPct val="100000"/>
        <a:buFont typeface="Comic Sans MS" pitchFamily="66" charset="0"/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66"/>
        </a:buClr>
        <a:buSzPct val="100000"/>
        <a:buFont typeface="Comic Sans MS" pitchFamily="66" charset="0"/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66"/>
        </a:buClr>
        <a:buSzPct val="100000"/>
        <a:buFont typeface="Comic Sans MS" pitchFamily="66" charset="0"/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66"/>
        </a:buClr>
        <a:buSzPct val="100000"/>
        <a:buFont typeface="Comic Sans MS" pitchFamily="66" charset="0"/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66"/>
        </a:buClr>
        <a:buSzPct val="100000"/>
        <a:buFont typeface="Comic Sans MS" pitchFamily="66" charset="0"/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3.xml"/><Relationship Id="rId16" Type="http://schemas.openxmlformats.org/officeDocument/2006/relationships/image" Target="../media/image11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6.png"/><Relationship Id="rId5" Type="http://schemas.openxmlformats.org/officeDocument/2006/relationships/tags" Target="../tags/tag6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tags" Target="../tags/tag10.xm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tags" Target="../tags/tag9.xml"/><Relationship Id="rId16" Type="http://schemas.openxmlformats.org/officeDocument/2006/relationships/image" Target="../media/image21.png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6.png"/><Relationship Id="rId5" Type="http://schemas.openxmlformats.org/officeDocument/2006/relationships/tags" Target="../tags/tag12.xm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tags" Target="../tags/tag11.xml"/><Relationship Id="rId9" Type="http://schemas.openxmlformats.org/officeDocument/2006/relationships/image" Target="../media/image140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tags" Target="../tags/tag15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tags" Target="../tags/tag14.xml"/><Relationship Id="rId16" Type="http://schemas.openxmlformats.org/officeDocument/2006/relationships/image" Target="../media/image33.png"/><Relationship Id="rId1" Type="http://schemas.openxmlformats.org/officeDocument/2006/relationships/tags" Target="../tags/tag1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tags" Target="../tags/tag16.xml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8620"/>
            <a:ext cx="8534400" cy="2286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dirty="0" smtClean="0"/>
              <a:t>Which combinatorial triangulations can be realized </a:t>
            </a:r>
            <a:r>
              <a:rPr lang="en-US" altLang="en-US" smtClean="0"/>
              <a:t>as an </a:t>
            </a:r>
            <a:r>
              <a:rPr lang="en-US" altLang="en-US" dirty="0" smtClean="0"/>
              <a:t>L</a:t>
            </a:r>
            <a:r>
              <a:rPr lang="en-US" altLang="en-US" baseline="-25000" dirty="0" smtClean="0"/>
              <a:t>∞</a:t>
            </a:r>
            <a:r>
              <a:rPr lang="en-US" altLang="en-US" dirty="0" smtClean="0"/>
              <a:t>-Delaunay triangulation?</a:t>
            </a:r>
            <a:endParaRPr lang="fr-FR" altLang="en-US" dirty="0" smtClean="0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304800" y="381000"/>
            <a:ext cx="8458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ts val="800"/>
              </a:spcBef>
              <a:buChar char="•"/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Char char="–"/>
            </a:pPr>
            <a:endParaRPr lang="fr-FR" altLang="en-US" sz="1400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457200" y="404813"/>
            <a:ext cx="8458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algn="l">
              <a:spcBef>
                <a:spcPts val="8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ts val="600"/>
              </a:spcBef>
              <a:buFont typeface="Comic Sans MS" pitchFamily="66" charset="0"/>
              <a:buNone/>
            </a:pPr>
            <a:endParaRPr lang="fr-FR" altLang="en-US" sz="2400" b="1"/>
          </a:p>
        </p:txBody>
      </p:sp>
      <p:pic>
        <p:nvPicPr>
          <p:cNvPr id="5" name="Picture 84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94667"/>
            <a:ext cx="864096" cy="77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24272" y="5155448"/>
            <a:ext cx="6891823" cy="14834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i="1" dirty="0" smtClean="0"/>
              <a:t>Nicolas </a:t>
            </a:r>
            <a:r>
              <a:rPr lang="en-US" sz="2000" b="1" i="1" dirty="0" err="1" smtClean="0"/>
              <a:t>Bonichon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(Bordeaux U. – </a:t>
            </a:r>
            <a:r>
              <a:rPr lang="en-US" sz="2000" b="1" dirty="0" err="1" smtClean="0"/>
              <a:t>Inria</a:t>
            </a:r>
            <a:r>
              <a:rPr lang="en-US" sz="2000" b="1" dirty="0" smtClean="0"/>
              <a:t> CEPAGE-</a:t>
            </a:r>
            <a:r>
              <a:rPr lang="en-US" sz="2000" b="1" dirty="0" err="1" smtClean="0"/>
              <a:t>LaBRI</a:t>
            </a:r>
            <a:r>
              <a:rPr lang="en-US" sz="2000" b="1" dirty="0" smtClean="0"/>
              <a:t>)</a:t>
            </a:r>
          </a:p>
          <a:p>
            <a:pPr>
              <a:buNone/>
            </a:pPr>
            <a:r>
              <a:rPr lang="en-US" sz="2000" b="1" dirty="0" err="1" smtClean="0"/>
              <a:t>Jit</a:t>
            </a:r>
            <a:r>
              <a:rPr lang="en-US" sz="2000" b="1" dirty="0" smtClean="0"/>
              <a:t> Bose (Carleton U.)</a:t>
            </a:r>
          </a:p>
          <a:p>
            <a:pPr>
              <a:buNone/>
            </a:pPr>
            <a:r>
              <a:rPr lang="en-US" sz="2000" b="1" dirty="0" smtClean="0"/>
              <a:t>Sander </a:t>
            </a:r>
            <a:r>
              <a:rPr lang="en-US" sz="2000" b="1" dirty="0" err="1" smtClean="0"/>
              <a:t>Verdonschot</a:t>
            </a:r>
            <a:r>
              <a:rPr lang="en-US" sz="2000" b="1" dirty="0" smtClean="0"/>
              <a:t> (Carleton U.)</a:t>
            </a:r>
          </a:p>
          <a:p>
            <a:pPr>
              <a:buNone/>
            </a:pPr>
            <a:r>
              <a:rPr lang="fr-FR" b="1" i="1" dirty="0" err="1" smtClean="0"/>
              <a:t>Work</a:t>
            </a:r>
            <a:r>
              <a:rPr lang="fr-FR" b="1" i="1" dirty="0" smtClean="0"/>
              <a:t> in </a:t>
            </a:r>
            <a:r>
              <a:rPr lang="fr-FR" b="1" i="1" dirty="0" err="1" smtClean="0"/>
              <a:t>progress</a:t>
            </a:r>
            <a:endParaRPr lang="en-US" b="1" i="1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84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24" y="5294666"/>
            <a:ext cx="864096" cy="77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382961" y="6525344"/>
            <a:ext cx="3773534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Acknowledgment</a:t>
            </a:r>
            <a:r>
              <a:rPr lang="fr-FR" dirty="0" smtClean="0"/>
              <a:t>: LIRCO; ANR JCJC EGOS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" t="5188" r="44420" b="2110"/>
          <a:stretch/>
        </p:blipFill>
        <p:spPr bwMode="auto">
          <a:xfrm>
            <a:off x="3244499" y="2240868"/>
            <a:ext cx="2578802" cy="276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Let’s make a digression through TD-Delaunay triangulations…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454025"/>
            <a:ext cx="6835775" cy="1433513"/>
          </a:xfrm>
        </p:spPr>
        <p:txBody>
          <a:bodyPr/>
          <a:lstStyle/>
          <a:p>
            <a:r>
              <a:rPr lang="fr-FR" altLang="en-US" sz="2800" dirty="0" err="1" smtClean="0"/>
              <a:t>Triangular</a:t>
            </a:r>
            <a:r>
              <a:rPr lang="fr-FR" altLang="en-US" sz="2800" dirty="0" smtClean="0"/>
              <a:t> </a:t>
            </a:r>
            <a:r>
              <a:rPr lang="fr-FR" altLang="en-US" sz="2800" dirty="0"/>
              <a:t>Distance Delaunay Triangulation</a:t>
            </a:r>
            <a:br>
              <a:rPr lang="fr-FR" altLang="en-US" sz="2800" dirty="0"/>
            </a:br>
            <a:r>
              <a:rPr lang="fr-FR" altLang="en-US" sz="1600" dirty="0"/>
              <a:t> </a:t>
            </a:r>
            <a:r>
              <a:rPr lang="fr-FR" altLang="en-US" sz="1600" dirty="0">
                <a:solidFill>
                  <a:schemeClr val="accent1"/>
                </a:solidFill>
              </a:rPr>
              <a:t>[</a:t>
            </a:r>
            <a:r>
              <a:rPr lang="fr-FR" altLang="en-US" sz="1600" dirty="0" err="1">
                <a:solidFill>
                  <a:schemeClr val="accent1"/>
                </a:solidFill>
              </a:rPr>
              <a:t>Chew</a:t>
            </a:r>
            <a:r>
              <a:rPr lang="fr-FR" altLang="en-US" sz="1600" dirty="0">
                <a:solidFill>
                  <a:schemeClr val="accent1"/>
                </a:solidFill>
              </a:rPr>
              <a:t> 89]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8925" y="2155825"/>
            <a:ext cx="4992688" cy="4233863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Times New Roman" pitchFamily="18" charset="0"/>
              <a:buChar char="•"/>
            </a:pPr>
            <a:r>
              <a:rPr lang="en-GB" altLang="en-US" sz="2000" dirty="0">
                <a:solidFill>
                  <a:srgbClr val="CC0066"/>
                </a:solidFill>
              </a:rPr>
              <a:t>Triangular “Distance”</a:t>
            </a:r>
            <a:r>
              <a:rPr lang="en-GB" altLang="en-US" sz="2000" dirty="0"/>
              <a:t>: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n-GB" altLang="en-US" sz="2000" dirty="0"/>
              <a:t>	d(</a:t>
            </a:r>
            <a:r>
              <a:rPr lang="en-GB" altLang="en-US" sz="2000" dirty="0" err="1"/>
              <a:t>u,v</a:t>
            </a:r>
            <a:r>
              <a:rPr lang="en-GB" altLang="en-US" sz="2000" dirty="0"/>
              <a:t>) = size of the smallest equilateral triangle centred at u touching v.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Times New Roman" pitchFamily="18" charset="0"/>
              <a:buChar char="•"/>
            </a:pPr>
            <a:endParaRPr lang="en-GB" altLang="en-US" sz="2000" dirty="0"/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Times New Roman" pitchFamily="18" charset="0"/>
              <a:buChar char="•"/>
            </a:pPr>
            <a:endParaRPr lang="en-GB" altLang="en-US" sz="2000" dirty="0"/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Times New Roman" pitchFamily="18" charset="0"/>
              <a:buChar char="•"/>
            </a:pPr>
            <a:endParaRPr lang="en-GB" altLang="en-US" sz="2000" dirty="0"/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Times New Roman" pitchFamily="18" charset="0"/>
              <a:buChar char="•"/>
            </a:pPr>
            <a:endParaRPr lang="en-GB" altLang="en-US" sz="2000" dirty="0"/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Times New Roman" pitchFamily="18" charset="0"/>
              <a:buChar char="•"/>
            </a:pPr>
            <a:endParaRPr lang="en-GB" altLang="en-US" sz="2000" dirty="0"/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Times New Roman" pitchFamily="18" charset="0"/>
              <a:buChar char="•"/>
            </a:pPr>
            <a:r>
              <a:rPr lang="en-GB" altLang="en-US" sz="2000" dirty="0"/>
              <a:t>Remark: in general d(</a:t>
            </a:r>
            <a:r>
              <a:rPr lang="en-GB" altLang="en-US" sz="2000" dirty="0" err="1"/>
              <a:t>u,v</a:t>
            </a:r>
            <a:r>
              <a:rPr lang="en-GB" altLang="en-US" sz="2000" dirty="0"/>
              <a:t>) ≠ d(</a:t>
            </a:r>
            <a:r>
              <a:rPr lang="en-GB" altLang="en-US" sz="2000" dirty="0" err="1"/>
              <a:t>v,u</a:t>
            </a:r>
            <a:r>
              <a:rPr lang="en-GB" altLang="en-US" sz="2000" dirty="0"/>
              <a:t>)</a:t>
            </a:r>
          </a:p>
        </p:txBody>
      </p:sp>
      <p:pic>
        <p:nvPicPr>
          <p:cNvPr id="175118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15" y="2125663"/>
            <a:ext cx="3086100" cy="30480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5194" name="AutoShape 90"/>
          <p:cNvSpPr>
            <a:spLocks noChangeArrowheads="1"/>
          </p:cNvSpPr>
          <p:nvPr/>
        </p:nvSpPr>
        <p:spPr bwMode="auto">
          <a:xfrm>
            <a:off x="2246313" y="3649663"/>
            <a:ext cx="1006475" cy="869950"/>
          </a:xfrm>
          <a:prstGeom prst="triangle">
            <a:avLst>
              <a:gd name="adj" fmla="val 50000"/>
            </a:avLst>
          </a:prstGeom>
          <a:noFill/>
          <a:ln w="1905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5195" name="Oval 91"/>
          <p:cNvSpPr>
            <a:spLocks noChangeArrowheads="1"/>
          </p:cNvSpPr>
          <p:nvPr/>
        </p:nvSpPr>
        <p:spPr bwMode="auto">
          <a:xfrm>
            <a:off x="2678113" y="4154488"/>
            <a:ext cx="144462" cy="142875"/>
          </a:xfrm>
          <a:prstGeom prst="ellipse">
            <a:avLst/>
          </a:prstGeom>
          <a:solidFill>
            <a:srgbClr val="F6FC04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5196" name="Text Box 92"/>
          <p:cNvSpPr txBox="1">
            <a:spLocks noChangeArrowheads="1"/>
          </p:cNvSpPr>
          <p:nvPr/>
        </p:nvSpPr>
        <p:spPr bwMode="auto">
          <a:xfrm>
            <a:off x="2033588" y="4225925"/>
            <a:ext cx="58420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800" rIns="0" bIns="0">
            <a:spAutoFit/>
          </a:bodyPr>
          <a:lstStyle>
            <a:lvl1pPr marL="739775" indent="-282575" algn="l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  <a:lvl2pPr algn="l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 algn="l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 algn="l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 algn="l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>
              <a:buClr>
                <a:srgbClr val="000066"/>
              </a:buClr>
              <a:buFont typeface="Comic Sans MS" pitchFamily="66" charset="0"/>
              <a:buNone/>
            </a:pPr>
            <a:r>
              <a:rPr lang="fr-FR" altLang="en-US" sz="1800" i="1">
                <a:solidFill>
                  <a:srgbClr val="000066"/>
                </a:solidFill>
                <a:latin typeface="Arial" pitchFamily="34" charset="0"/>
              </a:rPr>
              <a:t>u</a:t>
            </a:r>
          </a:p>
        </p:txBody>
      </p:sp>
      <p:sp>
        <p:nvSpPr>
          <p:cNvPr id="175197" name="Oval 93"/>
          <p:cNvSpPr>
            <a:spLocks noChangeArrowheads="1"/>
          </p:cNvSpPr>
          <p:nvPr/>
        </p:nvSpPr>
        <p:spPr bwMode="auto">
          <a:xfrm>
            <a:off x="2811463" y="3821113"/>
            <a:ext cx="144462" cy="142875"/>
          </a:xfrm>
          <a:prstGeom prst="ellipse">
            <a:avLst/>
          </a:prstGeom>
          <a:solidFill>
            <a:srgbClr val="F6FC04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5198" name="Text Box 94"/>
          <p:cNvSpPr txBox="1">
            <a:spLocks noChangeArrowheads="1"/>
          </p:cNvSpPr>
          <p:nvPr/>
        </p:nvSpPr>
        <p:spPr bwMode="auto">
          <a:xfrm>
            <a:off x="2636838" y="3762375"/>
            <a:ext cx="57150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800" rIns="0" bIns="0">
            <a:spAutoFit/>
          </a:bodyPr>
          <a:lstStyle>
            <a:lvl1pPr marL="739775" indent="-282575" algn="l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  <a:lvl2pPr algn="l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 algn="l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 algn="l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 algn="l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>
              <a:buClr>
                <a:srgbClr val="000066"/>
              </a:buClr>
              <a:buFont typeface="Comic Sans MS" pitchFamily="66" charset="0"/>
              <a:buNone/>
            </a:pPr>
            <a:r>
              <a:rPr lang="fr-FR" altLang="en-US" sz="1800" i="1">
                <a:solidFill>
                  <a:srgbClr val="000066"/>
                </a:solidFill>
                <a:latin typeface="Arial" pitchFamily="34" charset="0"/>
              </a:rPr>
              <a:t>v</a:t>
            </a:r>
          </a:p>
        </p:txBody>
      </p:sp>
      <p:sp>
        <p:nvSpPr>
          <p:cNvPr id="175199" name="Line 95"/>
          <p:cNvSpPr>
            <a:spLocks noChangeShapeType="1"/>
          </p:cNvSpPr>
          <p:nvPr/>
        </p:nvSpPr>
        <p:spPr bwMode="auto">
          <a:xfrm>
            <a:off x="2225675" y="4624388"/>
            <a:ext cx="1025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75200" name="Text Box 96"/>
          <p:cNvSpPr txBox="1">
            <a:spLocks noChangeArrowheads="1"/>
          </p:cNvSpPr>
          <p:nvPr/>
        </p:nvSpPr>
        <p:spPr bwMode="auto">
          <a:xfrm>
            <a:off x="2014538" y="4668838"/>
            <a:ext cx="1041400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800" rIns="0" bIns="0">
            <a:spAutoFit/>
          </a:bodyPr>
          <a:lstStyle>
            <a:lvl1pPr marL="739775" indent="-282575" algn="l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  <a:lvl2pPr algn="l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 algn="l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 algn="l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 algn="l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>
              <a:buClr>
                <a:srgbClr val="000066"/>
              </a:buClr>
              <a:buFont typeface="Comic Sans MS" pitchFamily="66" charset="0"/>
              <a:buNone/>
            </a:pPr>
            <a:r>
              <a:rPr lang="fr-FR" altLang="en-US" sz="1800">
                <a:solidFill>
                  <a:srgbClr val="000066"/>
                </a:solidFill>
                <a:latin typeface="Arial" pitchFamily="34" charset="0"/>
              </a:rPr>
              <a:t>d</a:t>
            </a:r>
            <a:r>
              <a:rPr lang="fr-FR" altLang="en-US" sz="1800" i="1">
                <a:solidFill>
                  <a:srgbClr val="000066"/>
                </a:solidFill>
                <a:latin typeface="Arial" pitchFamily="34" charset="0"/>
              </a:rPr>
              <a:t>(u,v)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184116" y="5684592"/>
            <a:ext cx="6297558" cy="612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b="1" dirty="0" err="1" smtClean="0"/>
              <a:t>Thm</a:t>
            </a:r>
            <a:r>
              <a:rPr lang="fr-FR" sz="1800" dirty="0" smtClean="0"/>
              <a:t> </a:t>
            </a:r>
            <a:r>
              <a:rPr lang="fr-FR" sz="1800" dirty="0" smtClean="0">
                <a:solidFill>
                  <a:srgbClr val="00B050"/>
                </a:solidFill>
              </a:rPr>
              <a:t>[B. </a:t>
            </a:r>
            <a:r>
              <a:rPr lang="fr-FR" sz="1800" dirty="0" err="1" smtClean="0">
                <a:solidFill>
                  <a:srgbClr val="00B050"/>
                </a:solidFill>
              </a:rPr>
              <a:t>Gavoille</a:t>
            </a:r>
            <a:r>
              <a:rPr lang="fr-FR" sz="1800" dirty="0" smtClean="0">
                <a:solidFill>
                  <a:srgbClr val="00B050"/>
                </a:solidFill>
              </a:rPr>
              <a:t> </a:t>
            </a:r>
            <a:r>
              <a:rPr lang="fr-FR" sz="1800" dirty="0" err="1" smtClean="0">
                <a:solidFill>
                  <a:srgbClr val="00B050"/>
                </a:solidFill>
              </a:rPr>
              <a:t>Hanusse</a:t>
            </a:r>
            <a:r>
              <a:rPr lang="fr-FR" sz="1800" dirty="0" smtClean="0">
                <a:solidFill>
                  <a:srgbClr val="00B050"/>
                </a:solidFill>
              </a:rPr>
              <a:t> </a:t>
            </a:r>
            <a:r>
              <a:rPr lang="fr-FR" sz="1800" dirty="0" smtClean="0">
                <a:solidFill>
                  <a:srgbClr val="00B050"/>
                </a:solidFill>
              </a:rPr>
              <a:t>Ilcinkas’10</a:t>
            </a:r>
            <a:r>
              <a:rPr lang="fr-FR" sz="1800" dirty="0" smtClean="0"/>
              <a:t>]: </a:t>
            </a:r>
          </a:p>
          <a:p>
            <a:pPr>
              <a:buNone/>
            </a:pPr>
            <a:r>
              <a:rPr lang="fr-FR" sz="1800" dirty="0" err="1" smtClean="0"/>
              <a:t>Every</a:t>
            </a:r>
            <a:r>
              <a:rPr lang="fr-FR" sz="1800" dirty="0" smtClean="0"/>
              <a:t> </a:t>
            </a:r>
            <a:r>
              <a:rPr lang="fr-FR" sz="1800" dirty="0" err="1" smtClean="0"/>
              <a:t>combinatorial</a:t>
            </a:r>
            <a:r>
              <a:rPr lang="fr-FR" sz="1800" dirty="0" smtClean="0"/>
              <a:t> triangulation </a:t>
            </a:r>
            <a:r>
              <a:rPr lang="fr-FR" sz="1800" dirty="0" err="1" smtClean="0"/>
              <a:t>is</a:t>
            </a:r>
            <a:r>
              <a:rPr lang="fr-FR" sz="1800" dirty="0" smtClean="0"/>
              <a:t> TD-Delaunay </a:t>
            </a:r>
            <a:r>
              <a:rPr lang="fr-FR" sz="1800" dirty="0" err="1" smtClean="0"/>
              <a:t>realizable</a:t>
            </a:r>
            <a:r>
              <a:rPr lang="fr-FR" sz="1800" dirty="0" smtClean="0"/>
              <a:t>.</a:t>
            </a:r>
            <a:endParaRPr lang="en-US" sz="1800" dirty="0"/>
          </a:p>
        </p:txBody>
      </p:sp>
      <p:sp>
        <p:nvSpPr>
          <p:cNvPr id="22" name="AutoShape 90"/>
          <p:cNvSpPr>
            <a:spLocks noChangeArrowheads="1"/>
          </p:cNvSpPr>
          <p:nvPr/>
        </p:nvSpPr>
        <p:spPr bwMode="auto">
          <a:xfrm>
            <a:off x="7259423" y="3063876"/>
            <a:ext cx="1006475" cy="869950"/>
          </a:xfrm>
          <a:prstGeom prst="triangle">
            <a:avLst>
              <a:gd name="adj" fmla="val 50000"/>
            </a:avLst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9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85000" y="18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9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00139 0.052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Schnyder </a:t>
            </a:r>
            <a:r>
              <a:rPr lang="fr-FR" dirty="0" err="1" smtClean="0"/>
              <a:t>woods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rgbClr val="00B050"/>
                </a:solidFill>
              </a:rPr>
              <a:t>[Schnyder’89]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1981200"/>
            <a:ext cx="4786300" cy="4233863"/>
          </a:xfrm>
        </p:spPr>
        <p:txBody>
          <a:bodyPr/>
          <a:lstStyle/>
          <a:p>
            <a:r>
              <a:rPr lang="fr-FR" sz="2000" dirty="0" smtClean="0">
                <a:solidFill>
                  <a:srgbClr val="CC0066"/>
                </a:solidFill>
              </a:rPr>
              <a:t>Schnyder </a:t>
            </a:r>
            <a:r>
              <a:rPr lang="fr-FR" sz="2000" dirty="0" err="1" smtClean="0">
                <a:solidFill>
                  <a:srgbClr val="CC0066"/>
                </a:solidFill>
              </a:rPr>
              <a:t>wood</a:t>
            </a:r>
            <a:r>
              <a:rPr lang="fr-FR" sz="2000" dirty="0" smtClean="0"/>
              <a:t>:</a:t>
            </a:r>
            <a:r>
              <a:rPr lang="fr-FR" sz="2000" dirty="0"/>
              <a:t> </a:t>
            </a:r>
            <a:r>
              <a:rPr lang="fr-FR" sz="2000" dirty="0" smtClean="0"/>
              <a:t>coloration and orientation of </a:t>
            </a:r>
            <a:r>
              <a:rPr lang="fr-FR" sz="2000" dirty="0" err="1" smtClean="0"/>
              <a:t>edges</a:t>
            </a:r>
            <a:r>
              <a:rPr lang="fr-FR" sz="2000" dirty="0" smtClean="0"/>
              <a:t> </a:t>
            </a:r>
            <a:r>
              <a:rPr lang="fr-FR" sz="2000" dirty="0" err="1" smtClean="0"/>
              <a:t>such</a:t>
            </a:r>
            <a:r>
              <a:rPr lang="fr-FR" sz="2000" dirty="0" smtClean="0"/>
              <a:t> </a:t>
            </a:r>
            <a:r>
              <a:rPr lang="fr-FR" sz="2000" dirty="0" err="1" smtClean="0"/>
              <a:t>that</a:t>
            </a:r>
            <a:r>
              <a:rPr lang="fr-FR" sz="2000" dirty="0" smtClean="0"/>
              <a:t> </a:t>
            </a:r>
            <a:r>
              <a:rPr lang="fr-FR" sz="2000" dirty="0" err="1" smtClean="0"/>
              <a:t>around</a:t>
            </a:r>
            <a:r>
              <a:rPr lang="fr-FR" sz="2000" dirty="0" smtClean="0"/>
              <a:t> </a:t>
            </a:r>
            <a:r>
              <a:rPr lang="fr-FR" sz="2000" dirty="0" err="1" smtClean="0"/>
              <a:t>every</a:t>
            </a:r>
            <a:r>
              <a:rPr lang="fr-FR" sz="2000" dirty="0" smtClean="0"/>
              <a:t> </a:t>
            </a:r>
            <a:r>
              <a:rPr lang="fr-FR" sz="2000" dirty="0" err="1" smtClean="0"/>
              <a:t>inner</a:t>
            </a:r>
            <a:r>
              <a:rPr lang="fr-FR" sz="2000" dirty="0" smtClean="0"/>
              <a:t> vertex:</a:t>
            </a:r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r>
              <a:rPr lang="fr-FR" sz="2000" dirty="0" err="1" smtClean="0"/>
              <a:t>We</a:t>
            </a:r>
            <a:r>
              <a:rPr lang="fr-FR" sz="2000" dirty="0" smtClean="0"/>
              <a:t> </a:t>
            </a:r>
            <a:r>
              <a:rPr lang="fr-FR" sz="2000" dirty="0" err="1" smtClean="0"/>
              <a:t>can</a:t>
            </a:r>
            <a:r>
              <a:rPr lang="fr-FR" sz="2000" dirty="0" smtClean="0"/>
              <a:t> </a:t>
            </a:r>
            <a:r>
              <a:rPr lang="fr-FR" sz="2000" dirty="0" err="1" smtClean="0"/>
              <a:t>define</a:t>
            </a:r>
            <a:r>
              <a:rPr lang="fr-FR" sz="2000" dirty="0" smtClean="0"/>
              <a:t> a SW of TD-Delaunay: </a:t>
            </a:r>
            <a:r>
              <a:rPr lang="fr-FR" sz="2000" dirty="0" err="1" smtClean="0"/>
              <a:t>color</a:t>
            </a:r>
            <a:r>
              <a:rPr lang="fr-FR" sz="2000" dirty="0" smtClean="0"/>
              <a:t> and orientation of </a:t>
            </a:r>
            <a:r>
              <a:rPr lang="fr-FR" sz="2000" dirty="0" err="1" smtClean="0"/>
              <a:t>edges</a:t>
            </a:r>
            <a:r>
              <a:rPr lang="fr-FR" sz="2000" dirty="0" smtClean="0"/>
              <a:t> are </a:t>
            </a:r>
            <a:r>
              <a:rPr lang="fr-FR" sz="2000" dirty="0" err="1" smtClean="0"/>
              <a:t>determined</a:t>
            </a:r>
            <a:r>
              <a:rPr lang="fr-FR" sz="2000" dirty="0" smtClean="0"/>
              <a:t> by the </a:t>
            </a:r>
            <a:r>
              <a:rPr lang="fr-FR" sz="2000" dirty="0" err="1" smtClean="0"/>
              <a:t>slope</a:t>
            </a:r>
            <a:r>
              <a:rPr lang="fr-FR" sz="2000" dirty="0"/>
              <a:t>:</a:t>
            </a:r>
            <a:endParaRPr lang="en-US" sz="2000" dirty="0" smtClean="0"/>
          </a:p>
        </p:txBody>
      </p:sp>
      <p:grpSp>
        <p:nvGrpSpPr>
          <p:cNvPr id="72" name="Groupe 71"/>
          <p:cNvGrpSpPr/>
          <p:nvPr/>
        </p:nvGrpSpPr>
        <p:grpSpPr>
          <a:xfrm>
            <a:off x="5930378" y="2338655"/>
            <a:ext cx="2962547" cy="2961412"/>
            <a:chOff x="4752020" y="1160748"/>
            <a:chExt cx="4140906" cy="4139319"/>
          </a:xfrm>
        </p:grpSpPr>
        <p:sp>
          <p:nvSpPr>
            <p:cNvPr id="13" name="Line 112"/>
            <p:cNvSpPr>
              <a:spLocks noChangeShapeType="1"/>
            </p:cNvSpPr>
            <p:nvPr/>
          </p:nvSpPr>
          <p:spPr bwMode="auto">
            <a:xfrm flipH="1" flipV="1">
              <a:off x="6938442" y="2996394"/>
              <a:ext cx="287337" cy="7207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4" name="Line 117"/>
            <p:cNvSpPr>
              <a:spLocks noChangeShapeType="1"/>
            </p:cNvSpPr>
            <p:nvPr/>
          </p:nvSpPr>
          <p:spPr bwMode="auto">
            <a:xfrm flipV="1">
              <a:off x="5893867" y="3283731"/>
              <a:ext cx="180975" cy="97313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" name="Line 118"/>
            <p:cNvSpPr>
              <a:spLocks noChangeShapeType="1"/>
            </p:cNvSpPr>
            <p:nvPr/>
          </p:nvSpPr>
          <p:spPr bwMode="auto">
            <a:xfrm flipH="1" flipV="1">
              <a:off x="7983017" y="3464706"/>
              <a:ext cx="142875" cy="11525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" name="Line 119"/>
            <p:cNvSpPr>
              <a:spLocks noChangeShapeType="1"/>
            </p:cNvSpPr>
            <p:nvPr/>
          </p:nvSpPr>
          <p:spPr bwMode="auto">
            <a:xfrm flipV="1">
              <a:off x="7262292" y="2564594"/>
              <a:ext cx="71437" cy="25241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7" name="Line 120"/>
            <p:cNvSpPr>
              <a:spLocks noChangeShapeType="1"/>
            </p:cNvSpPr>
            <p:nvPr/>
          </p:nvSpPr>
          <p:spPr bwMode="auto">
            <a:xfrm>
              <a:off x="7225779" y="3717119"/>
              <a:ext cx="865188" cy="863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8" name="Line 121"/>
            <p:cNvSpPr>
              <a:spLocks noChangeShapeType="1"/>
            </p:cNvSpPr>
            <p:nvPr/>
          </p:nvSpPr>
          <p:spPr bwMode="auto">
            <a:xfrm>
              <a:off x="6109767" y="3283731"/>
              <a:ext cx="1116012" cy="4333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9" name="Line 122"/>
            <p:cNvSpPr>
              <a:spLocks noChangeShapeType="1"/>
            </p:cNvSpPr>
            <p:nvPr/>
          </p:nvSpPr>
          <p:spPr bwMode="auto">
            <a:xfrm>
              <a:off x="7225779" y="2851931"/>
              <a:ext cx="720725" cy="6143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20" name="Line 123"/>
            <p:cNvSpPr>
              <a:spLocks noChangeShapeType="1"/>
            </p:cNvSpPr>
            <p:nvPr/>
          </p:nvSpPr>
          <p:spPr bwMode="auto">
            <a:xfrm>
              <a:off x="7370242" y="2564594"/>
              <a:ext cx="576262" cy="9001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21" name="Line 124"/>
            <p:cNvSpPr>
              <a:spLocks noChangeShapeType="1"/>
            </p:cNvSpPr>
            <p:nvPr/>
          </p:nvSpPr>
          <p:spPr bwMode="auto">
            <a:xfrm>
              <a:off x="6938442" y="2996394"/>
              <a:ext cx="1008062" cy="4699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22" name="Line 125"/>
            <p:cNvSpPr>
              <a:spLocks noChangeShapeType="1"/>
            </p:cNvSpPr>
            <p:nvPr/>
          </p:nvSpPr>
          <p:spPr bwMode="auto">
            <a:xfrm>
              <a:off x="5930379" y="4291794"/>
              <a:ext cx="2160588" cy="2905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grpSp>
          <p:nvGrpSpPr>
            <p:cNvPr id="23" name="Group 196"/>
            <p:cNvGrpSpPr>
              <a:grpSpLocks/>
            </p:cNvGrpSpPr>
            <p:nvPr/>
          </p:nvGrpSpPr>
          <p:grpSpPr bwMode="auto">
            <a:xfrm>
              <a:off x="5893867" y="3752044"/>
              <a:ext cx="1331912" cy="539750"/>
              <a:chOff x="1882" y="2568"/>
              <a:chExt cx="839" cy="340"/>
            </a:xfrm>
          </p:grpSpPr>
          <p:sp>
            <p:nvSpPr>
              <p:cNvPr id="24" name="Line 129"/>
              <p:cNvSpPr>
                <a:spLocks noChangeShapeType="1"/>
              </p:cNvSpPr>
              <p:nvPr/>
            </p:nvSpPr>
            <p:spPr bwMode="auto">
              <a:xfrm flipH="1">
                <a:off x="1882" y="2568"/>
                <a:ext cx="839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25" name="Line 195"/>
              <p:cNvSpPr>
                <a:spLocks noChangeShapeType="1"/>
              </p:cNvSpPr>
              <p:nvPr/>
            </p:nvSpPr>
            <p:spPr bwMode="auto">
              <a:xfrm flipH="1">
                <a:off x="1882" y="2568"/>
                <a:ext cx="839" cy="340"/>
              </a:xfrm>
              <a:prstGeom prst="line">
                <a:avLst/>
              </a:prstGeom>
              <a:noFill/>
              <a:ln w="19050">
                <a:solidFill>
                  <a:srgbClr val="66FF66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</p:grpSp>
        <p:grpSp>
          <p:nvGrpSpPr>
            <p:cNvPr id="26" name="Group 205"/>
            <p:cNvGrpSpPr>
              <a:grpSpLocks/>
            </p:cNvGrpSpPr>
            <p:nvPr/>
          </p:nvGrpSpPr>
          <p:grpSpPr bwMode="auto">
            <a:xfrm>
              <a:off x="6938442" y="2851931"/>
              <a:ext cx="287337" cy="146050"/>
              <a:chOff x="2540" y="2001"/>
              <a:chExt cx="181" cy="92"/>
            </a:xfrm>
          </p:grpSpPr>
          <p:sp>
            <p:nvSpPr>
              <p:cNvPr id="27" name="Line 126"/>
              <p:cNvSpPr>
                <a:spLocks noChangeShapeType="1"/>
              </p:cNvSpPr>
              <p:nvPr/>
            </p:nvSpPr>
            <p:spPr bwMode="auto">
              <a:xfrm flipH="1">
                <a:off x="2540" y="2001"/>
                <a:ext cx="181" cy="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28" name="Line 200"/>
              <p:cNvSpPr>
                <a:spLocks noChangeShapeType="1"/>
              </p:cNvSpPr>
              <p:nvPr/>
            </p:nvSpPr>
            <p:spPr bwMode="auto">
              <a:xfrm flipH="1">
                <a:off x="2540" y="2001"/>
                <a:ext cx="181" cy="92"/>
              </a:xfrm>
              <a:prstGeom prst="line">
                <a:avLst/>
              </a:prstGeom>
              <a:noFill/>
              <a:ln w="19050">
                <a:solidFill>
                  <a:srgbClr val="66FF66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</p:grpSp>
        <p:grpSp>
          <p:nvGrpSpPr>
            <p:cNvPr id="29" name="Group 206"/>
            <p:cNvGrpSpPr>
              <a:grpSpLocks/>
            </p:cNvGrpSpPr>
            <p:nvPr/>
          </p:nvGrpSpPr>
          <p:grpSpPr bwMode="auto">
            <a:xfrm>
              <a:off x="6938442" y="2564594"/>
              <a:ext cx="395287" cy="431800"/>
              <a:chOff x="2540" y="1820"/>
              <a:chExt cx="249" cy="272"/>
            </a:xfrm>
          </p:grpSpPr>
          <p:sp>
            <p:nvSpPr>
              <p:cNvPr id="30" name="Line 127"/>
              <p:cNvSpPr>
                <a:spLocks noChangeShapeType="1"/>
              </p:cNvSpPr>
              <p:nvPr/>
            </p:nvSpPr>
            <p:spPr bwMode="auto">
              <a:xfrm flipH="1">
                <a:off x="2540" y="1820"/>
                <a:ext cx="249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31" name="Line 201"/>
              <p:cNvSpPr>
                <a:spLocks noChangeShapeType="1"/>
              </p:cNvSpPr>
              <p:nvPr/>
            </p:nvSpPr>
            <p:spPr bwMode="auto">
              <a:xfrm flipH="1">
                <a:off x="2540" y="1820"/>
                <a:ext cx="249" cy="272"/>
              </a:xfrm>
              <a:prstGeom prst="line">
                <a:avLst/>
              </a:prstGeom>
              <a:noFill/>
              <a:ln w="19050">
                <a:solidFill>
                  <a:srgbClr val="66FF66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</p:grpSp>
        <p:grpSp>
          <p:nvGrpSpPr>
            <p:cNvPr id="32" name="Group 204"/>
            <p:cNvGrpSpPr>
              <a:grpSpLocks/>
            </p:cNvGrpSpPr>
            <p:nvPr/>
          </p:nvGrpSpPr>
          <p:grpSpPr bwMode="auto">
            <a:xfrm>
              <a:off x="6109767" y="3032906"/>
              <a:ext cx="792162" cy="250825"/>
              <a:chOff x="2018" y="2115"/>
              <a:chExt cx="499" cy="158"/>
            </a:xfrm>
          </p:grpSpPr>
          <p:sp>
            <p:nvSpPr>
              <p:cNvPr id="33" name="Line 128"/>
              <p:cNvSpPr>
                <a:spLocks noChangeShapeType="1"/>
              </p:cNvSpPr>
              <p:nvPr/>
            </p:nvSpPr>
            <p:spPr bwMode="auto">
              <a:xfrm flipH="1">
                <a:off x="2018" y="2115"/>
                <a:ext cx="499" cy="15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34" name="Line 202"/>
              <p:cNvSpPr>
                <a:spLocks noChangeShapeType="1"/>
              </p:cNvSpPr>
              <p:nvPr/>
            </p:nvSpPr>
            <p:spPr bwMode="auto">
              <a:xfrm flipH="1">
                <a:off x="2018" y="2115"/>
                <a:ext cx="499" cy="158"/>
              </a:xfrm>
              <a:prstGeom prst="line">
                <a:avLst/>
              </a:prstGeom>
              <a:noFill/>
              <a:ln w="19050">
                <a:solidFill>
                  <a:srgbClr val="66FF66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</p:grpSp>
        <p:grpSp>
          <p:nvGrpSpPr>
            <p:cNvPr id="35" name="Group 207"/>
            <p:cNvGrpSpPr>
              <a:grpSpLocks/>
            </p:cNvGrpSpPr>
            <p:nvPr/>
          </p:nvGrpSpPr>
          <p:grpSpPr bwMode="auto">
            <a:xfrm>
              <a:off x="7225779" y="3499631"/>
              <a:ext cx="720725" cy="217488"/>
              <a:chOff x="2721" y="2409"/>
              <a:chExt cx="454" cy="137"/>
            </a:xfrm>
          </p:grpSpPr>
          <p:sp>
            <p:nvSpPr>
              <p:cNvPr id="36" name="Line 130"/>
              <p:cNvSpPr>
                <a:spLocks noChangeShapeType="1"/>
              </p:cNvSpPr>
              <p:nvPr/>
            </p:nvSpPr>
            <p:spPr bwMode="auto">
              <a:xfrm flipH="1">
                <a:off x="2721" y="2409"/>
                <a:ext cx="454" cy="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37" name="Line 203"/>
              <p:cNvSpPr>
                <a:spLocks noChangeShapeType="1"/>
              </p:cNvSpPr>
              <p:nvPr/>
            </p:nvSpPr>
            <p:spPr bwMode="auto">
              <a:xfrm flipH="1">
                <a:off x="2721" y="2409"/>
                <a:ext cx="454" cy="137"/>
              </a:xfrm>
              <a:prstGeom prst="line">
                <a:avLst/>
              </a:prstGeom>
              <a:noFill/>
              <a:ln w="19050">
                <a:solidFill>
                  <a:srgbClr val="66FF66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</p:grpSp>
        <p:grpSp>
          <p:nvGrpSpPr>
            <p:cNvPr id="38" name="Group 111"/>
            <p:cNvGrpSpPr>
              <a:grpSpLocks/>
            </p:cNvGrpSpPr>
            <p:nvPr/>
          </p:nvGrpSpPr>
          <p:grpSpPr bwMode="auto">
            <a:xfrm>
              <a:off x="5858942" y="2491569"/>
              <a:ext cx="2303462" cy="2160587"/>
              <a:chOff x="1361" y="1774"/>
              <a:chExt cx="1451" cy="1361"/>
            </a:xfrm>
          </p:grpSpPr>
          <p:sp>
            <p:nvSpPr>
              <p:cNvPr id="39" name="Oval 103"/>
              <p:cNvSpPr>
                <a:spLocks noChangeArrowheads="1"/>
              </p:cNvSpPr>
              <p:nvPr/>
            </p:nvSpPr>
            <p:spPr bwMode="auto">
              <a:xfrm>
                <a:off x="1361" y="2863"/>
                <a:ext cx="68" cy="68"/>
              </a:xfrm>
              <a:prstGeom prst="ellipse">
                <a:avLst/>
              </a:prstGeom>
              <a:solidFill>
                <a:srgbClr val="F6FC04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/>
              </a:p>
            </p:txBody>
          </p:sp>
          <p:sp>
            <p:nvSpPr>
              <p:cNvPr id="40" name="Oval 104"/>
              <p:cNvSpPr>
                <a:spLocks noChangeArrowheads="1"/>
              </p:cNvSpPr>
              <p:nvPr/>
            </p:nvSpPr>
            <p:spPr bwMode="auto">
              <a:xfrm>
                <a:off x="2200" y="2523"/>
                <a:ext cx="68" cy="68"/>
              </a:xfrm>
              <a:prstGeom prst="ellipse">
                <a:avLst/>
              </a:prstGeom>
              <a:solidFill>
                <a:srgbClr val="F6FC04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/>
              </a:p>
            </p:txBody>
          </p:sp>
          <p:sp>
            <p:nvSpPr>
              <p:cNvPr id="41" name="Oval 105"/>
              <p:cNvSpPr>
                <a:spLocks noChangeArrowheads="1"/>
              </p:cNvSpPr>
              <p:nvPr/>
            </p:nvSpPr>
            <p:spPr bwMode="auto">
              <a:xfrm>
                <a:off x="2653" y="2364"/>
                <a:ext cx="68" cy="68"/>
              </a:xfrm>
              <a:prstGeom prst="ellipse">
                <a:avLst/>
              </a:prstGeom>
              <a:solidFill>
                <a:srgbClr val="F6FC04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/>
              </a:p>
            </p:txBody>
          </p:sp>
          <p:sp>
            <p:nvSpPr>
              <p:cNvPr id="42" name="Oval 106"/>
              <p:cNvSpPr>
                <a:spLocks noChangeArrowheads="1"/>
              </p:cNvSpPr>
              <p:nvPr/>
            </p:nvSpPr>
            <p:spPr bwMode="auto">
              <a:xfrm>
                <a:off x="2744" y="3067"/>
                <a:ext cx="68" cy="68"/>
              </a:xfrm>
              <a:prstGeom prst="ellipse">
                <a:avLst/>
              </a:prstGeom>
              <a:solidFill>
                <a:srgbClr val="F6FC04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/>
              </a:p>
            </p:txBody>
          </p:sp>
          <p:sp>
            <p:nvSpPr>
              <p:cNvPr id="43" name="Oval 107"/>
              <p:cNvSpPr>
                <a:spLocks noChangeArrowheads="1"/>
              </p:cNvSpPr>
              <p:nvPr/>
            </p:nvSpPr>
            <p:spPr bwMode="auto">
              <a:xfrm>
                <a:off x="2200" y="1956"/>
                <a:ext cx="68" cy="68"/>
              </a:xfrm>
              <a:prstGeom prst="ellipse">
                <a:avLst/>
              </a:prstGeom>
              <a:solidFill>
                <a:srgbClr val="F6FC04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/>
              </a:p>
            </p:txBody>
          </p:sp>
          <p:sp>
            <p:nvSpPr>
              <p:cNvPr id="44" name="Oval 108"/>
              <p:cNvSpPr>
                <a:spLocks noChangeArrowheads="1"/>
              </p:cNvSpPr>
              <p:nvPr/>
            </p:nvSpPr>
            <p:spPr bwMode="auto">
              <a:xfrm>
                <a:off x="2268" y="1774"/>
                <a:ext cx="68" cy="68"/>
              </a:xfrm>
              <a:prstGeom prst="ellipse">
                <a:avLst/>
              </a:prstGeom>
              <a:solidFill>
                <a:srgbClr val="F6FC04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/>
              </a:p>
            </p:txBody>
          </p:sp>
          <p:sp>
            <p:nvSpPr>
              <p:cNvPr id="45" name="Oval 109"/>
              <p:cNvSpPr>
                <a:spLocks noChangeArrowheads="1"/>
              </p:cNvSpPr>
              <p:nvPr/>
            </p:nvSpPr>
            <p:spPr bwMode="auto">
              <a:xfrm>
                <a:off x="1996" y="2069"/>
                <a:ext cx="68" cy="68"/>
              </a:xfrm>
              <a:prstGeom prst="ellipse">
                <a:avLst/>
              </a:prstGeom>
              <a:solidFill>
                <a:srgbClr val="F6FC04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/>
              </a:p>
            </p:txBody>
          </p:sp>
          <p:sp>
            <p:nvSpPr>
              <p:cNvPr id="46" name="Oval 110"/>
              <p:cNvSpPr>
                <a:spLocks noChangeArrowheads="1"/>
              </p:cNvSpPr>
              <p:nvPr/>
            </p:nvSpPr>
            <p:spPr bwMode="auto">
              <a:xfrm>
                <a:off x="1474" y="2228"/>
                <a:ext cx="68" cy="68"/>
              </a:xfrm>
              <a:prstGeom prst="ellipse">
                <a:avLst/>
              </a:prstGeom>
              <a:solidFill>
                <a:srgbClr val="F6FC04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/>
              </a:p>
            </p:txBody>
          </p:sp>
        </p:grpSp>
        <p:sp>
          <p:nvSpPr>
            <p:cNvPr id="47" name="Oval 91"/>
            <p:cNvSpPr>
              <a:spLocks noChangeArrowheads="1"/>
            </p:cNvSpPr>
            <p:nvPr/>
          </p:nvSpPr>
          <p:spPr bwMode="auto">
            <a:xfrm>
              <a:off x="7154342" y="1160748"/>
              <a:ext cx="144462" cy="142875"/>
            </a:xfrm>
            <a:prstGeom prst="ellipse">
              <a:avLst/>
            </a:prstGeom>
            <a:solidFill>
              <a:schemeClr val="accent6"/>
            </a:solidFill>
            <a:ln w="9525" algn="ctr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8" name="Oval 91"/>
            <p:cNvSpPr>
              <a:spLocks noChangeArrowheads="1"/>
            </p:cNvSpPr>
            <p:nvPr/>
          </p:nvSpPr>
          <p:spPr bwMode="auto">
            <a:xfrm>
              <a:off x="4752020" y="4765104"/>
              <a:ext cx="144462" cy="142875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" name="Oval 91"/>
            <p:cNvSpPr>
              <a:spLocks noChangeArrowheads="1"/>
            </p:cNvSpPr>
            <p:nvPr/>
          </p:nvSpPr>
          <p:spPr bwMode="auto">
            <a:xfrm>
              <a:off x="8748464" y="5157192"/>
              <a:ext cx="144462" cy="142875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3" name="Line 117"/>
            <p:cNvSpPr>
              <a:spLocks noChangeShapeType="1"/>
            </p:cNvSpPr>
            <p:nvPr/>
          </p:nvSpPr>
          <p:spPr bwMode="auto">
            <a:xfrm flipV="1">
              <a:off x="6109767" y="1303623"/>
              <a:ext cx="1081087" cy="194517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54" name="Line 117"/>
            <p:cNvSpPr>
              <a:spLocks noChangeShapeType="1"/>
            </p:cNvSpPr>
            <p:nvPr/>
          </p:nvSpPr>
          <p:spPr bwMode="auto">
            <a:xfrm flipV="1">
              <a:off x="6919664" y="1303623"/>
              <a:ext cx="306115" cy="170228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55" name="Line 117"/>
            <p:cNvSpPr>
              <a:spLocks noChangeShapeType="1"/>
            </p:cNvSpPr>
            <p:nvPr/>
          </p:nvSpPr>
          <p:spPr bwMode="auto">
            <a:xfrm flipH="1" flipV="1">
              <a:off x="7226573" y="1303622"/>
              <a:ext cx="129927" cy="118794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56" name="Line 117"/>
            <p:cNvSpPr>
              <a:spLocks noChangeShapeType="1"/>
            </p:cNvSpPr>
            <p:nvPr/>
          </p:nvSpPr>
          <p:spPr bwMode="auto">
            <a:xfrm flipH="1" flipV="1">
              <a:off x="7226573" y="1303623"/>
              <a:ext cx="737394" cy="214228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57" name="Line 125"/>
            <p:cNvSpPr>
              <a:spLocks noChangeShapeType="1"/>
            </p:cNvSpPr>
            <p:nvPr/>
          </p:nvSpPr>
          <p:spPr bwMode="auto">
            <a:xfrm>
              <a:off x="8125891" y="4617231"/>
              <a:ext cx="622845" cy="6090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58" name="Line 125"/>
            <p:cNvSpPr>
              <a:spLocks noChangeShapeType="1"/>
            </p:cNvSpPr>
            <p:nvPr/>
          </p:nvSpPr>
          <p:spPr bwMode="auto">
            <a:xfrm>
              <a:off x="8003381" y="3515506"/>
              <a:ext cx="745083" cy="164168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61" name="Line 195"/>
            <p:cNvSpPr>
              <a:spLocks noChangeShapeType="1"/>
            </p:cNvSpPr>
            <p:nvPr/>
          </p:nvSpPr>
          <p:spPr bwMode="auto">
            <a:xfrm flipH="1">
              <a:off x="4896482" y="3320244"/>
              <a:ext cx="1164605" cy="1465162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62" name="Line 195"/>
            <p:cNvSpPr>
              <a:spLocks noChangeShapeType="1"/>
            </p:cNvSpPr>
            <p:nvPr/>
          </p:nvSpPr>
          <p:spPr bwMode="auto">
            <a:xfrm flipH="1">
              <a:off x="4896482" y="4302100"/>
              <a:ext cx="962460" cy="531056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63" name="Line 195"/>
            <p:cNvSpPr>
              <a:spLocks noChangeShapeType="1"/>
            </p:cNvSpPr>
            <p:nvPr/>
          </p:nvSpPr>
          <p:spPr bwMode="auto">
            <a:xfrm flipH="1">
              <a:off x="4896482" y="4649080"/>
              <a:ext cx="3184700" cy="187461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cxnSp>
          <p:nvCxnSpPr>
            <p:cNvPr id="65" name="Connecteur droit 64"/>
            <p:cNvCxnSpPr>
              <a:stCxn id="48" idx="5"/>
              <a:endCxn id="49" idx="2"/>
            </p:cNvCxnSpPr>
            <p:nvPr/>
          </p:nvCxnSpPr>
          <p:spPr bwMode="auto">
            <a:xfrm>
              <a:off x="4875326" y="4887055"/>
              <a:ext cx="3873138" cy="341575"/>
            </a:xfrm>
            <a:prstGeom prst="line">
              <a:avLst/>
            </a:prstGeom>
            <a:solidFill>
              <a:schemeClr val="hlink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6" name="Connecteur droit 65"/>
            <p:cNvCxnSpPr>
              <a:endCxn id="47" idx="3"/>
            </p:cNvCxnSpPr>
            <p:nvPr/>
          </p:nvCxnSpPr>
          <p:spPr bwMode="auto">
            <a:xfrm flipV="1">
              <a:off x="4896482" y="1282699"/>
              <a:ext cx="2279016" cy="3482405"/>
            </a:xfrm>
            <a:prstGeom prst="line">
              <a:avLst/>
            </a:prstGeom>
            <a:solidFill>
              <a:schemeClr val="hlink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0" name="Connecteur droit 69"/>
            <p:cNvCxnSpPr>
              <a:stCxn id="47" idx="5"/>
            </p:cNvCxnSpPr>
            <p:nvPr/>
          </p:nvCxnSpPr>
          <p:spPr bwMode="auto">
            <a:xfrm>
              <a:off x="7277648" y="1282699"/>
              <a:ext cx="1493039" cy="3895417"/>
            </a:xfrm>
            <a:prstGeom prst="line">
              <a:avLst/>
            </a:prstGeom>
            <a:solidFill>
              <a:schemeClr val="hlink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73" name="Group 2052"/>
          <p:cNvGrpSpPr>
            <a:grpSpLocks/>
          </p:cNvGrpSpPr>
          <p:nvPr/>
        </p:nvGrpSpPr>
        <p:grpSpPr bwMode="auto">
          <a:xfrm rot="10800000" flipH="1">
            <a:off x="2195310" y="3503870"/>
            <a:ext cx="1401700" cy="1239838"/>
            <a:chOff x="1536" y="2736"/>
            <a:chExt cx="834" cy="781"/>
          </a:xfrm>
        </p:grpSpPr>
        <p:sp>
          <p:nvSpPr>
            <p:cNvPr id="74" name="Line 2053"/>
            <p:cNvSpPr>
              <a:spLocks noChangeShapeType="1"/>
            </p:cNvSpPr>
            <p:nvPr/>
          </p:nvSpPr>
          <p:spPr bwMode="auto">
            <a:xfrm rot="13500000">
              <a:off x="1844" y="3298"/>
              <a:ext cx="219" cy="21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2054"/>
            <p:cNvSpPr>
              <a:spLocks noChangeShapeType="1"/>
            </p:cNvSpPr>
            <p:nvPr/>
          </p:nvSpPr>
          <p:spPr bwMode="auto">
            <a:xfrm flipH="1">
              <a:off x="1986" y="2818"/>
              <a:ext cx="284" cy="2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2055"/>
            <p:cNvSpPr>
              <a:spLocks noChangeShapeType="1"/>
            </p:cNvSpPr>
            <p:nvPr/>
          </p:nvSpPr>
          <p:spPr bwMode="auto">
            <a:xfrm>
              <a:off x="1589" y="2846"/>
              <a:ext cx="253" cy="253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2056"/>
            <p:cNvSpPr>
              <a:spLocks noChangeArrowheads="1"/>
            </p:cNvSpPr>
            <p:nvPr/>
          </p:nvSpPr>
          <p:spPr bwMode="auto">
            <a:xfrm>
              <a:off x="1844" y="3028"/>
              <a:ext cx="219" cy="219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Text Box 2057"/>
            <p:cNvSpPr txBox="1">
              <a:spLocks noChangeArrowheads="1"/>
            </p:cNvSpPr>
            <p:nvPr/>
          </p:nvSpPr>
          <p:spPr bwMode="auto">
            <a:xfrm>
              <a:off x="1842" y="3023"/>
              <a:ext cx="240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None/>
              </a:pPr>
              <a:endParaRPr lang="en-US" altLang="en-US" dirty="0">
                <a:effectLst/>
              </a:endParaRPr>
            </a:p>
          </p:txBody>
        </p:sp>
        <p:sp>
          <p:nvSpPr>
            <p:cNvPr id="79" name="Line 2058"/>
            <p:cNvSpPr>
              <a:spLocks noChangeShapeType="1"/>
            </p:cNvSpPr>
            <p:nvPr/>
          </p:nvSpPr>
          <p:spPr bwMode="auto">
            <a:xfrm rot="10800000">
              <a:off x="2098" y="3209"/>
              <a:ext cx="219" cy="219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2059"/>
            <p:cNvSpPr>
              <a:spLocks noChangeShapeType="1"/>
            </p:cNvSpPr>
            <p:nvPr/>
          </p:nvSpPr>
          <p:spPr bwMode="auto">
            <a:xfrm rot="10800000" flipH="1">
              <a:off x="1588" y="3209"/>
              <a:ext cx="219" cy="21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2060"/>
            <p:cNvSpPr>
              <a:spLocks noChangeShapeType="1"/>
            </p:cNvSpPr>
            <p:nvPr/>
          </p:nvSpPr>
          <p:spPr bwMode="auto">
            <a:xfrm rot="24300000">
              <a:off x="1843" y="2736"/>
              <a:ext cx="219" cy="21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2061"/>
            <p:cNvSpPr>
              <a:spLocks noChangeShapeType="1"/>
            </p:cNvSpPr>
            <p:nvPr/>
          </p:nvSpPr>
          <p:spPr bwMode="auto">
            <a:xfrm rot="11700000">
              <a:off x="2029" y="3268"/>
              <a:ext cx="218" cy="218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2062"/>
            <p:cNvSpPr>
              <a:spLocks noChangeShapeType="1"/>
            </p:cNvSpPr>
            <p:nvPr/>
          </p:nvSpPr>
          <p:spPr bwMode="auto">
            <a:xfrm rot="11700000" flipH="1">
              <a:off x="1536" y="3136"/>
              <a:ext cx="219" cy="2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2063"/>
            <p:cNvSpPr>
              <a:spLocks noChangeShapeType="1"/>
            </p:cNvSpPr>
            <p:nvPr/>
          </p:nvSpPr>
          <p:spPr bwMode="auto">
            <a:xfrm rot="25200000">
              <a:off x="1904" y="2745"/>
              <a:ext cx="219" cy="2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2064"/>
            <p:cNvSpPr>
              <a:spLocks noChangeShapeType="1"/>
            </p:cNvSpPr>
            <p:nvPr/>
          </p:nvSpPr>
          <p:spPr bwMode="auto">
            <a:xfrm rot="9900000">
              <a:off x="2151" y="3136"/>
              <a:ext cx="219" cy="218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2065"/>
            <p:cNvSpPr>
              <a:spLocks noChangeShapeType="1"/>
            </p:cNvSpPr>
            <p:nvPr/>
          </p:nvSpPr>
          <p:spPr bwMode="auto">
            <a:xfrm rot="9900000" flipH="1">
              <a:off x="1659" y="3268"/>
              <a:ext cx="218" cy="2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2066"/>
            <p:cNvSpPr>
              <a:spLocks noChangeShapeType="1"/>
            </p:cNvSpPr>
            <p:nvPr/>
          </p:nvSpPr>
          <p:spPr bwMode="auto">
            <a:xfrm rot="23400000">
              <a:off x="1783" y="2744"/>
              <a:ext cx="218" cy="21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8" name="Group 101"/>
          <p:cNvGrpSpPr>
            <a:grpSpLocks/>
          </p:cNvGrpSpPr>
          <p:nvPr/>
        </p:nvGrpSpPr>
        <p:grpSpPr bwMode="auto">
          <a:xfrm>
            <a:off x="3995936" y="5197848"/>
            <a:ext cx="1671638" cy="1114425"/>
            <a:chOff x="-55" y="73"/>
            <a:chExt cx="1053" cy="702"/>
          </a:xfrm>
        </p:grpSpPr>
        <p:grpSp>
          <p:nvGrpSpPr>
            <p:cNvPr id="89" name="Group 91"/>
            <p:cNvGrpSpPr>
              <a:grpSpLocks/>
            </p:cNvGrpSpPr>
            <p:nvPr/>
          </p:nvGrpSpPr>
          <p:grpSpPr bwMode="auto">
            <a:xfrm>
              <a:off x="134" y="73"/>
              <a:ext cx="864" cy="702"/>
              <a:chOff x="3696" y="2073"/>
              <a:chExt cx="726" cy="631"/>
            </a:xfrm>
          </p:grpSpPr>
          <p:sp>
            <p:nvSpPr>
              <p:cNvPr id="96" name="AutoShape 92"/>
              <p:cNvSpPr>
                <a:spLocks noChangeArrowheads="1"/>
              </p:cNvSpPr>
              <p:nvPr/>
            </p:nvSpPr>
            <p:spPr bwMode="auto">
              <a:xfrm>
                <a:off x="3878" y="2390"/>
                <a:ext cx="363" cy="314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algn="ctr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 marL="739775" indent="-282575" algn="l">
                  <a:spcBef>
                    <a:spcPct val="0"/>
                  </a:spcBef>
                  <a:buClr>
                    <a:srgbClr val="000000"/>
                  </a:buClr>
                  <a:buFont typeface="Times New Roman" pitchFamily="18" charset="0"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defRPr>
                </a:lvl1pPr>
                <a:lvl2pPr algn="l">
                  <a:spcBef>
                    <a:spcPct val="0"/>
                  </a:spcBef>
                  <a:buClr>
                    <a:srgbClr val="000000"/>
                  </a:buClr>
                  <a:buFont typeface="Times New Roman" pitchFamily="18" charset="0"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defRPr>
                </a:lvl2pPr>
                <a:lvl3pPr algn="l">
                  <a:spcBef>
                    <a:spcPct val="0"/>
                  </a:spcBef>
                  <a:buClr>
                    <a:srgbClr val="000000"/>
                  </a:buClr>
                  <a:buFont typeface="Times New Roman" pitchFamily="18" charset="0"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defRPr>
                </a:lvl3pPr>
                <a:lvl4pPr algn="l">
                  <a:spcBef>
                    <a:spcPct val="0"/>
                  </a:spcBef>
                  <a:buClr>
                    <a:srgbClr val="000000"/>
                  </a:buClr>
                  <a:buFont typeface="Times New Roman" pitchFamily="18" charset="0"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defRPr>
                </a:lvl4pPr>
                <a:lvl5pPr algn="l">
                  <a:spcBef>
                    <a:spcPct val="0"/>
                  </a:spcBef>
                  <a:buClr>
                    <a:srgbClr val="000000"/>
                  </a:buClr>
                  <a:buFont typeface="Times New Roman" pitchFamily="18" charset="0"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defRPr>
                </a:lvl5pPr>
                <a:lvl6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defRPr>
                </a:lvl6pPr>
                <a:lvl7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defRPr>
                </a:lvl7pPr>
                <a:lvl8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defRPr>
                </a:lvl8pPr>
                <a:lvl9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defRPr>
                </a:lvl9pPr>
              </a:lstStyle>
              <a:p>
                <a:pPr algn="ctr">
                  <a:spcBef>
                    <a:spcPts val="600"/>
                  </a:spcBef>
                  <a:buClr>
                    <a:srgbClr val="000066"/>
                  </a:buClr>
                  <a:buFont typeface="Comic Sans MS" pitchFamily="66" charset="0"/>
                  <a:buNone/>
                </a:pPr>
                <a:endParaRPr lang="en-US" altLang="en-US" sz="1800">
                  <a:solidFill>
                    <a:srgbClr val="000066"/>
                  </a:solidFill>
                  <a:latin typeface="Arial" pitchFamily="34" charset="0"/>
                </a:endParaRPr>
              </a:p>
            </p:txBody>
          </p:sp>
          <p:sp>
            <p:nvSpPr>
              <p:cNvPr id="97" name="AutoShape 93"/>
              <p:cNvSpPr>
                <a:spLocks noChangeArrowheads="1"/>
              </p:cNvSpPr>
              <p:nvPr/>
            </p:nvSpPr>
            <p:spPr bwMode="auto">
              <a:xfrm>
                <a:off x="4059" y="2073"/>
                <a:ext cx="363" cy="314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algn="ctr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 marL="739775" indent="-282575" algn="l">
                  <a:spcBef>
                    <a:spcPct val="0"/>
                  </a:spcBef>
                  <a:buClr>
                    <a:srgbClr val="000000"/>
                  </a:buClr>
                  <a:buFont typeface="Times New Roman" pitchFamily="18" charset="0"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defRPr>
                </a:lvl1pPr>
                <a:lvl2pPr algn="l">
                  <a:spcBef>
                    <a:spcPct val="0"/>
                  </a:spcBef>
                  <a:buClr>
                    <a:srgbClr val="000000"/>
                  </a:buClr>
                  <a:buFont typeface="Times New Roman" pitchFamily="18" charset="0"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defRPr>
                </a:lvl2pPr>
                <a:lvl3pPr algn="l">
                  <a:spcBef>
                    <a:spcPct val="0"/>
                  </a:spcBef>
                  <a:buClr>
                    <a:srgbClr val="000000"/>
                  </a:buClr>
                  <a:buFont typeface="Times New Roman" pitchFamily="18" charset="0"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defRPr>
                </a:lvl3pPr>
                <a:lvl4pPr algn="l">
                  <a:spcBef>
                    <a:spcPct val="0"/>
                  </a:spcBef>
                  <a:buClr>
                    <a:srgbClr val="000000"/>
                  </a:buClr>
                  <a:buFont typeface="Times New Roman" pitchFamily="18" charset="0"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defRPr>
                </a:lvl4pPr>
                <a:lvl5pPr algn="l">
                  <a:spcBef>
                    <a:spcPct val="0"/>
                  </a:spcBef>
                  <a:buClr>
                    <a:srgbClr val="000000"/>
                  </a:buClr>
                  <a:buFont typeface="Times New Roman" pitchFamily="18" charset="0"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defRPr>
                </a:lvl5pPr>
                <a:lvl6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defRPr>
                </a:lvl6pPr>
                <a:lvl7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defRPr>
                </a:lvl7pPr>
                <a:lvl8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defRPr>
                </a:lvl8pPr>
                <a:lvl9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defRPr>
                </a:lvl9pPr>
              </a:lstStyle>
              <a:p>
                <a:pPr algn="ctr">
                  <a:spcBef>
                    <a:spcPts val="600"/>
                  </a:spcBef>
                  <a:buClr>
                    <a:srgbClr val="000066"/>
                  </a:buClr>
                  <a:buFont typeface="Comic Sans MS" pitchFamily="66" charset="0"/>
                  <a:buNone/>
                </a:pPr>
                <a:endParaRPr lang="en-US" altLang="en-US" sz="1800">
                  <a:solidFill>
                    <a:srgbClr val="000066"/>
                  </a:solidFill>
                  <a:latin typeface="Arial" pitchFamily="34" charset="0"/>
                </a:endParaRPr>
              </a:p>
            </p:txBody>
          </p:sp>
          <p:sp>
            <p:nvSpPr>
              <p:cNvPr id="98" name="AutoShape 94"/>
              <p:cNvSpPr>
                <a:spLocks noChangeArrowheads="1"/>
              </p:cNvSpPr>
              <p:nvPr/>
            </p:nvSpPr>
            <p:spPr bwMode="auto">
              <a:xfrm>
                <a:off x="3696" y="2073"/>
                <a:ext cx="363" cy="314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algn="ctr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 marL="739775" indent="-282575" algn="l">
                  <a:spcBef>
                    <a:spcPct val="0"/>
                  </a:spcBef>
                  <a:buClr>
                    <a:srgbClr val="000000"/>
                  </a:buClr>
                  <a:buFont typeface="Times New Roman" pitchFamily="18" charset="0"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defRPr>
                </a:lvl1pPr>
                <a:lvl2pPr algn="l">
                  <a:spcBef>
                    <a:spcPct val="0"/>
                  </a:spcBef>
                  <a:buClr>
                    <a:srgbClr val="000000"/>
                  </a:buClr>
                  <a:buFont typeface="Times New Roman" pitchFamily="18" charset="0"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defRPr>
                </a:lvl2pPr>
                <a:lvl3pPr algn="l">
                  <a:spcBef>
                    <a:spcPct val="0"/>
                  </a:spcBef>
                  <a:buClr>
                    <a:srgbClr val="000000"/>
                  </a:buClr>
                  <a:buFont typeface="Times New Roman" pitchFamily="18" charset="0"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defRPr>
                </a:lvl3pPr>
                <a:lvl4pPr algn="l">
                  <a:spcBef>
                    <a:spcPct val="0"/>
                  </a:spcBef>
                  <a:buClr>
                    <a:srgbClr val="000000"/>
                  </a:buClr>
                  <a:buFont typeface="Times New Roman" pitchFamily="18" charset="0"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defRPr>
                </a:lvl4pPr>
                <a:lvl5pPr algn="l">
                  <a:spcBef>
                    <a:spcPct val="0"/>
                  </a:spcBef>
                  <a:buClr>
                    <a:srgbClr val="000000"/>
                  </a:buClr>
                  <a:buFont typeface="Times New Roman" pitchFamily="18" charset="0"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defRPr>
                </a:lvl5pPr>
                <a:lvl6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defRPr>
                </a:lvl6pPr>
                <a:lvl7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defRPr>
                </a:lvl7pPr>
                <a:lvl8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defRPr>
                </a:lvl8pPr>
                <a:lvl9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defRPr>
                </a:lvl9pPr>
              </a:lstStyle>
              <a:p>
                <a:pPr algn="ctr">
                  <a:spcBef>
                    <a:spcPts val="600"/>
                  </a:spcBef>
                  <a:buClr>
                    <a:srgbClr val="000066"/>
                  </a:buClr>
                  <a:buFont typeface="Comic Sans MS" pitchFamily="66" charset="0"/>
                  <a:buNone/>
                </a:pPr>
                <a:endParaRPr lang="en-US" altLang="en-US" sz="1800">
                  <a:solidFill>
                    <a:srgbClr val="000066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90" name="Text Box 95"/>
            <p:cNvSpPr txBox="1">
              <a:spLocks noChangeArrowheads="1"/>
            </p:cNvSpPr>
            <p:nvPr/>
          </p:nvSpPr>
          <p:spPr bwMode="auto">
            <a:xfrm>
              <a:off x="166" y="144"/>
              <a:ext cx="477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739775" indent="-282575" algn="l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1pPr>
              <a:lvl2pPr algn="l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2pPr>
              <a:lvl3pPr algn="l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3pPr>
              <a:lvl4pPr algn="l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4pPr>
              <a:lvl5pPr algn="l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Clr>
                  <a:srgbClr val="000066"/>
                </a:buClr>
                <a:buFont typeface="Comic Sans MS" pitchFamily="66" charset="0"/>
                <a:buNone/>
              </a:pPr>
              <a:r>
                <a:rPr lang="en-GB" altLang="en-US" sz="1600">
                  <a:solidFill>
                    <a:schemeClr val="accent2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91" name="Text Box 96"/>
            <p:cNvSpPr txBox="1">
              <a:spLocks noChangeArrowheads="1"/>
            </p:cNvSpPr>
            <p:nvPr/>
          </p:nvSpPr>
          <p:spPr bwMode="auto">
            <a:xfrm>
              <a:off x="348" y="440"/>
              <a:ext cx="477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739775" indent="-282575" algn="l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1pPr>
              <a:lvl2pPr algn="l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2pPr>
              <a:lvl3pPr algn="l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3pPr>
              <a:lvl4pPr algn="l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4pPr>
              <a:lvl5pPr algn="l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Clr>
                  <a:srgbClr val="000066"/>
                </a:buClr>
                <a:buFont typeface="Comic Sans MS" pitchFamily="66" charset="0"/>
                <a:buNone/>
              </a:pPr>
              <a:r>
                <a:rPr lang="en-GB" altLang="en-US" sz="1600" dirty="0">
                  <a:solidFill>
                    <a:srgbClr val="FF0000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92" name="Text Box 97"/>
            <p:cNvSpPr txBox="1">
              <a:spLocks noChangeArrowheads="1"/>
            </p:cNvSpPr>
            <p:nvPr/>
          </p:nvSpPr>
          <p:spPr bwMode="auto">
            <a:xfrm>
              <a:off x="-51" y="451"/>
              <a:ext cx="477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739775" indent="-282575" algn="l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1pPr>
              <a:lvl2pPr algn="l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2pPr>
              <a:lvl3pPr algn="l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3pPr>
              <a:lvl4pPr algn="l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4pPr>
              <a:lvl5pPr algn="l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Clr>
                  <a:srgbClr val="000066"/>
                </a:buClr>
                <a:buFont typeface="Comic Sans MS" pitchFamily="66" charset="0"/>
                <a:buNone/>
              </a:pPr>
              <a:r>
                <a:rPr lang="en-GB" altLang="en-US" sz="1600">
                  <a:solidFill>
                    <a:schemeClr val="accent1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93" name="Text Box 98"/>
            <p:cNvSpPr txBox="1">
              <a:spLocks noChangeArrowheads="1"/>
            </p:cNvSpPr>
            <p:nvPr/>
          </p:nvSpPr>
          <p:spPr bwMode="auto">
            <a:xfrm>
              <a:off x="-55" y="228"/>
              <a:ext cx="44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739775" indent="-282575" algn="l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1pPr>
              <a:lvl2pPr algn="l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2pPr>
              <a:lvl3pPr algn="l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3pPr>
              <a:lvl4pPr algn="l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4pPr>
              <a:lvl5pPr algn="l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Clr>
                  <a:srgbClr val="000066"/>
                </a:buClr>
                <a:buFont typeface="Comic Sans MS" pitchFamily="66" charset="0"/>
                <a:buNone/>
              </a:pPr>
              <a:r>
                <a:rPr lang="en-GB" altLang="en-US" sz="1600">
                  <a:solidFill>
                    <a:srgbClr val="FF0000"/>
                  </a:solidFill>
                  <a:latin typeface="Arial" pitchFamily="34" charset="0"/>
                </a:rPr>
                <a:t>-</a:t>
              </a:r>
            </a:p>
          </p:txBody>
        </p:sp>
        <p:sp>
          <p:nvSpPr>
            <p:cNvPr id="94" name="Text Box 99"/>
            <p:cNvSpPr txBox="1">
              <a:spLocks noChangeArrowheads="1"/>
            </p:cNvSpPr>
            <p:nvPr/>
          </p:nvSpPr>
          <p:spPr bwMode="auto">
            <a:xfrm>
              <a:off x="433" y="216"/>
              <a:ext cx="44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739775" indent="-282575" algn="l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1pPr>
              <a:lvl2pPr algn="l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2pPr>
              <a:lvl3pPr algn="l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3pPr>
              <a:lvl4pPr algn="l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4pPr>
              <a:lvl5pPr algn="l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Clr>
                  <a:srgbClr val="000066"/>
                </a:buClr>
                <a:buFont typeface="Comic Sans MS" pitchFamily="66" charset="0"/>
                <a:buNone/>
              </a:pPr>
              <a:r>
                <a:rPr lang="en-GB" altLang="en-US" sz="1600">
                  <a:solidFill>
                    <a:schemeClr val="accent1"/>
                  </a:solidFill>
                  <a:latin typeface="Arial" pitchFamily="34" charset="0"/>
                </a:rPr>
                <a:t>-</a:t>
              </a:r>
            </a:p>
          </p:txBody>
        </p:sp>
        <p:sp>
          <p:nvSpPr>
            <p:cNvPr id="95" name="Text Box 100"/>
            <p:cNvSpPr txBox="1">
              <a:spLocks noChangeArrowheads="1"/>
            </p:cNvSpPr>
            <p:nvPr/>
          </p:nvSpPr>
          <p:spPr bwMode="auto">
            <a:xfrm>
              <a:off x="206" y="592"/>
              <a:ext cx="44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739775" indent="-282575" algn="l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1pPr>
              <a:lvl2pPr algn="l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2pPr>
              <a:lvl3pPr algn="l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3pPr>
              <a:lvl4pPr algn="l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4pPr>
              <a:lvl5pPr algn="l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Clr>
                  <a:srgbClr val="000066"/>
                </a:buClr>
                <a:buFont typeface="Comic Sans MS" pitchFamily="66" charset="0"/>
                <a:buNone/>
              </a:pPr>
              <a:r>
                <a:rPr lang="en-GB" altLang="en-US" sz="1600">
                  <a:solidFill>
                    <a:schemeClr val="accent2"/>
                  </a:solidFill>
                  <a:latin typeface="Arial" pitchFamily="34" charset="0"/>
                </a:rPr>
                <a:t>-</a:t>
              </a:r>
            </a:p>
          </p:txBody>
        </p:sp>
      </p:grpSp>
      <p:sp>
        <p:nvSpPr>
          <p:cNvPr id="99" name="ZoneTexte 98"/>
          <p:cNvSpPr txBox="1"/>
          <p:nvPr/>
        </p:nvSpPr>
        <p:spPr>
          <a:xfrm>
            <a:off x="1104524" y="6245525"/>
            <a:ext cx="5194692" cy="612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b="1" dirty="0" err="1" smtClean="0"/>
              <a:t>Thm</a:t>
            </a:r>
            <a:r>
              <a:rPr lang="fr-FR" sz="1800" dirty="0" smtClean="0"/>
              <a:t> </a:t>
            </a:r>
            <a:r>
              <a:rPr lang="fr-FR" sz="1800" dirty="0" smtClean="0">
                <a:solidFill>
                  <a:srgbClr val="00B050"/>
                </a:solidFill>
              </a:rPr>
              <a:t>[B. </a:t>
            </a:r>
            <a:r>
              <a:rPr lang="fr-FR" sz="1800" dirty="0" err="1" smtClean="0">
                <a:solidFill>
                  <a:srgbClr val="00B050"/>
                </a:solidFill>
              </a:rPr>
              <a:t>Gavoille</a:t>
            </a:r>
            <a:r>
              <a:rPr lang="fr-FR" sz="1800" dirty="0" smtClean="0">
                <a:solidFill>
                  <a:srgbClr val="00B050"/>
                </a:solidFill>
              </a:rPr>
              <a:t> </a:t>
            </a:r>
            <a:r>
              <a:rPr lang="fr-FR" sz="1800" dirty="0" err="1" smtClean="0">
                <a:solidFill>
                  <a:srgbClr val="00B050"/>
                </a:solidFill>
              </a:rPr>
              <a:t>Hanusse</a:t>
            </a:r>
            <a:r>
              <a:rPr lang="fr-FR" sz="1800" dirty="0" smtClean="0">
                <a:solidFill>
                  <a:srgbClr val="00B050"/>
                </a:solidFill>
              </a:rPr>
              <a:t> </a:t>
            </a:r>
            <a:r>
              <a:rPr lang="fr-FR" sz="1800" dirty="0" smtClean="0">
                <a:solidFill>
                  <a:srgbClr val="00B050"/>
                </a:solidFill>
              </a:rPr>
              <a:t>Ilcinkas’10</a:t>
            </a:r>
            <a:r>
              <a:rPr lang="fr-FR" sz="1800" dirty="0" smtClean="0"/>
              <a:t>]: </a:t>
            </a:r>
          </a:p>
          <a:p>
            <a:pPr>
              <a:buNone/>
            </a:pPr>
            <a:r>
              <a:rPr lang="fr-FR" sz="1800" dirty="0" err="1" smtClean="0"/>
              <a:t>Every</a:t>
            </a:r>
            <a:r>
              <a:rPr lang="fr-FR" sz="1800" dirty="0" smtClean="0"/>
              <a:t> Schnyder </a:t>
            </a:r>
            <a:r>
              <a:rPr lang="fr-FR" sz="1800" dirty="0" err="1" smtClean="0"/>
              <a:t>wood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TD-Delaunay </a:t>
            </a:r>
            <a:r>
              <a:rPr lang="fr-FR" sz="1800" dirty="0" err="1" smtClean="0"/>
              <a:t>realizable</a:t>
            </a:r>
            <a:r>
              <a:rPr lang="fr-FR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2185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Why Delaunay </a:t>
            </a:r>
            <a:r>
              <a:rPr lang="en-US" altLang="en-US" dirty="0" err="1" smtClean="0"/>
              <a:t>realizability</a:t>
            </a:r>
            <a:r>
              <a:rPr lang="en-US" altLang="en-US" dirty="0" smtClean="0"/>
              <a:t> is an interesting question?</a:t>
            </a:r>
            <a:endParaRPr lang="en-US" altLang="en-US" dirty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1981200"/>
            <a:ext cx="7967166" cy="470429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 smtClean="0"/>
              <a:t>What is the probability of a random triangulation to be </a:t>
            </a:r>
            <a:r>
              <a:rPr lang="en-US" altLang="en-US" sz="2000" dirty="0" smtClean="0">
                <a:solidFill>
                  <a:srgbClr val="C00000"/>
                </a:solidFill>
              </a:rPr>
              <a:t>TD-</a:t>
            </a:r>
            <a:r>
              <a:rPr lang="en-US" altLang="en-US" sz="2000" dirty="0" smtClean="0"/>
              <a:t>Delaunay realizable? </a:t>
            </a:r>
            <a:r>
              <a:rPr lang="en-US" altLang="en-US" sz="2000" dirty="0" smtClean="0">
                <a:solidFill>
                  <a:srgbClr val="C00000"/>
                </a:solidFill>
              </a:rPr>
              <a:t>1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Is it enough to test a program on random </a:t>
            </a:r>
            <a:r>
              <a:rPr lang="en-US" altLang="en-US" sz="2000" dirty="0" smtClean="0">
                <a:solidFill>
                  <a:srgbClr val="C00000"/>
                </a:solidFill>
              </a:rPr>
              <a:t>TD-</a:t>
            </a:r>
            <a:r>
              <a:rPr lang="en-US" altLang="en-US" sz="2000" dirty="0" smtClean="0"/>
              <a:t>Delaunay triangulations? </a:t>
            </a:r>
            <a:r>
              <a:rPr lang="en-US" altLang="en-US" sz="2000" dirty="0" smtClean="0">
                <a:solidFill>
                  <a:srgbClr val="C00000"/>
                </a:solidFill>
              </a:rPr>
              <a:t>Yes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Can I make an algorithm dedicated to </a:t>
            </a:r>
            <a:r>
              <a:rPr lang="en-US" altLang="en-US" sz="2000" dirty="0" smtClean="0">
                <a:solidFill>
                  <a:srgbClr val="C00000"/>
                </a:solidFill>
              </a:rPr>
              <a:t>TD-</a:t>
            </a:r>
            <a:r>
              <a:rPr lang="en-US" altLang="en-US" sz="2000" dirty="0" smtClean="0"/>
              <a:t>Delaunay triangulations more efficient than for general triangulations? </a:t>
            </a:r>
            <a:r>
              <a:rPr lang="en-US" altLang="en-US" sz="2000" dirty="0" smtClean="0">
                <a:solidFill>
                  <a:srgbClr val="C00000"/>
                </a:solidFill>
              </a:rPr>
              <a:t>No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For instance can I encode every </a:t>
            </a:r>
            <a:r>
              <a:rPr lang="en-US" altLang="en-US" sz="2000" i="1" dirty="0" smtClean="0"/>
              <a:t>n</a:t>
            </a:r>
            <a:r>
              <a:rPr lang="en-US" altLang="en-US" sz="2000" dirty="0" smtClean="0"/>
              <a:t>-vertex </a:t>
            </a:r>
            <a:r>
              <a:rPr lang="en-US" altLang="en-US" sz="2000" dirty="0" smtClean="0">
                <a:solidFill>
                  <a:srgbClr val="C00000"/>
                </a:solidFill>
              </a:rPr>
              <a:t>TD-</a:t>
            </a:r>
            <a:r>
              <a:rPr lang="en-US" altLang="en-US" sz="2000" dirty="0" smtClean="0"/>
              <a:t>Delaunay triangulation with less than </a:t>
            </a:r>
            <a:r>
              <a:rPr lang="en-US" altLang="en-US" sz="2000" dirty="0" smtClean="0"/>
              <a:t>3.2</a:t>
            </a:r>
            <a:r>
              <a:rPr lang="en-US" altLang="en-US" sz="2000" dirty="0" smtClean="0"/>
              <a:t>4</a:t>
            </a:r>
            <a:r>
              <a:rPr lang="en-US" altLang="en-US" sz="2000" i="1" dirty="0" smtClean="0"/>
              <a:t>n</a:t>
            </a:r>
            <a:r>
              <a:rPr lang="en-US" altLang="en-US" sz="2000" dirty="0" smtClean="0"/>
              <a:t> </a:t>
            </a:r>
            <a:r>
              <a:rPr lang="en-US" altLang="en-US" sz="2000" dirty="0" smtClean="0"/>
              <a:t>bits? </a:t>
            </a:r>
            <a:r>
              <a:rPr lang="en-US" altLang="en-US" sz="2000" dirty="0" smtClean="0">
                <a:solidFill>
                  <a:srgbClr val="C0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53213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Let’s</a:t>
            </a:r>
            <a:r>
              <a:rPr lang="fr-FR" dirty="0" smtClean="0"/>
              <a:t> come back to L</a:t>
            </a:r>
            <a:r>
              <a:rPr lang="fr-FR" altLang="en-US" baseline="-25000" dirty="0" smtClean="0">
                <a:sym typeface="Symbol" pitchFamily="18" charset="2"/>
              </a:rPr>
              <a:t></a:t>
            </a:r>
            <a:r>
              <a:rPr lang="fr-FR" dirty="0" smtClean="0"/>
              <a:t>-Delaunay triangulations…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352928" cy="1752600"/>
          </a:xfrm>
        </p:spPr>
        <p:txBody>
          <a:bodyPr/>
          <a:lstStyle/>
          <a:p>
            <a:r>
              <a:rPr lang="fr-FR" sz="2000" dirty="0" smtClean="0"/>
              <a:t>Is </a:t>
            </a:r>
            <a:r>
              <a:rPr lang="fr-FR" sz="2000" dirty="0" err="1" smtClean="0"/>
              <a:t>there</a:t>
            </a:r>
            <a:r>
              <a:rPr lang="fr-FR" sz="2000" dirty="0" smtClean="0"/>
              <a:t> an </a:t>
            </a:r>
            <a:r>
              <a:rPr lang="fr-FR" sz="2000" dirty="0" err="1" smtClean="0"/>
              <a:t>equivalent</a:t>
            </a:r>
            <a:r>
              <a:rPr lang="fr-FR" sz="2000" dirty="0" smtClean="0"/>
              <a:t> to Schnyder </a:t>
            </a:r>
            <a:r>
              <a:rPr lang="fr-FR" sz="2000" dirty="0" err="1" smtClean="0"/>
              <a:t>woods</a:t>
            </a:r>
            <a:r>
              <a:rPr lang="fr-FR" sz="2000" dirty="0" smtClean="0"/>
              <a:t> for </a:t>
            </a:r>
            <a:r>
              <a:rPr lang="fr-FR" sz="2000" dirty="0"/>
              <a:t>L</a:t>
            </a:r>
            <a:r>
              <a:rPr lang="fr-FR" altLang="en-US" sz="2000" baseline="-25000" dirty="0">
                <a:sym typeface="Symbol" pitchFamily="18" charset="2"/>
              </a:rPr>
              <a:t></a:t>
            </a:r>
            <a:r>
              <a:rPr lang="fr-FR" sz="2000" dirty="0"/>
              <a:t>-Delaunay </a:t>
            </a:r>
            <a:r>
              <a:rPr lang="fr-FR" sz="2000" dirty="0" smtClean="0"/>
              <a:t>triangulations?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712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Regular </a:t>
            </a:r>
            <a:r>
              <a:rPr lang="fr-FR" sz="2800" dirty="0" err="1" smtClean="0"/>
              <a:t>edge</a:t>
            </a:r>
            <a:r>
              <a:rPr lang="fr-FR" sz="2800" dirty="0" smtClean="0"/>
              <a:t> </a:t>
            </a:r>
            <a:r>
              <a:rPr lang="fr-FR" sz="2800" dirty="0" err="1" smtClean="0"/>
              <a:t>labelings</a:t>
            </a:r>
            <a:r>
              <a:rPr lang="fr-FR" sz="2800" dirty="0" smtClean="0"/>
              <a:t>/Transversal structures</a:t>
            </a:r>
            <a:br>
              <a:rPr lang="fr-FR" sz="2800" dirty="0" smtClean="0"/>
            </a:br>
            <a:r>
              <a:rPr lang="fr-FR" sz="2000" dirty="0" smtClean="0">
                <a:solidFill>
                  <a:srgbClr val="00B050"/>
                </a:solidFill>
              </a:rPr>
              <a:t>[Kant He ’97][</a:t>
            </a:r>
            <a:r>
              <a:rPr lang="fr-FR" sz="2000" dirty="0" err="1" smtClean="0">
                <a:solidFill>
                  <a:srgbClr val="00B050"/>
                </a:solidFill>
              </a:rPr>
              <a:t>Fusy</a:t>
            </a:r>
            <a:r>
              <a:rPr lang="fr-FR" sz="2000" dirty="0" smtClean="0">
                <a:solidFill>
                  <a:srgbClr val="00B050"/>
                </a:solidFill>
              </a:rPr>
              <a:t> ’05]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1981200"/>
            <a:ext cx="4354252" cy="4233863"/>
          </a:xfrm>
        </p:spPr>
        <p:txBody>
          <a:bodyPr/>
          <a:lstStyle/>
          <a:p>
            <a:r>
              <a:rPr lang="fr-FR" sz="1800" dirty="0" smtClean="0"/>
              <a:t>Let T </a:t>
            </a:r>
            <a:r>
              <a:rPr lang="fr-FR" sz="1800" dirty="0" err="1" smtClean="0"/>
              <a:t>be</a:t>
            </a:r>
            <a:r>
              <a:rPr lang="fr-FR" sz="1800" dirty="0" smtClean="0"/>
              <a:t> a </a:t>
            </a:r>
            <a:r>
              <a:rPr lang="fr-FR" sz="1800" dirty="0" err="1" smtClean="0"/>
              <a:t>combinatorial</a:t>
            </a:r>
            <a:r>
              <a:rPr lang="fr-FR" sz="1800" dirty="0" smtClean="0"/>
              <a:t> triangulation </a:t>
            </a:r>
            <a:r>
              <a:rPr lang="fr-FR" sz="1800" dirty="0" err="1" smtClean="0"/>
              <a:t>without</a:t>
            </a:r>
            <a:r>
              <a:rPr lang="fr-FR" sz="1800" dirty="0" smtClean="0"/>
              <a:t> </a:t>
            </a:r>
            <a:r>
              <a:rPr lang="fr-FR" sz="1800" dirty="0" err="1" smtClean="0"/>
              <a:t>nonfacial</a:t>
            </a:r>
            <a:r>
              <a:rPr lang="fr-FR" sz="1800" dirty="0" smtClean="0"/>
              <a:t> triangles and </a:t>
            </a:r>
            <a:r>
              <a:rPr lang="fr-FR" sz="1800" dirty="0" err="1" smtClean="0"/>
              <a:t>with</a:t>
            </a:r>
            <a:r>
              <a:rPr lang="fr-FR" sz="1800" dirty="0" smtClean="0"/>
              <a:t> 4 </a:t>
            </a:r>
            <a:r>
              <a:rPr lang="fr-FR" sz="1800" dirty="0" err="1" smtClean="0"/>
              <a:t>vertices</a:t>
            </a:r>
            <a:r>
              <a:rPr lang="fr-FR" sz="1800" dirty="0" smtClean="0"/>
              <a:t> on the </a:t>
            </a:r>
            <a:r>
              <a:rPr lang="fr-FR" sz="1800" dirty="0" err="1" smtClean="0"/>
              <a:t>outerface</a:t>
            </a:r>
            <a:r>
              <a:rPr lang="fr-FR" sz="1800" dirty="0" smtClean="0"/>
              <a:t>.</a:t>
            </a:r>
          </a:p>
          <a:p>
            <a:r>
              <a:rPr lang="fr-FR" sz="1800" dirty="0" smtClean="0">
                <a:solidFill>
                  <a:srgbClr val="C00000"/>
                </a:solidFill>
              </a:rPr>
              <a:t>Transversal structure</a:t>
            </a:r>
            <a:r>
              <a:rPr lang="fr-FR" sz="1800" dirty="0" smtClean="0"/>
              <a:t>: coloration and orientation of </a:t>
            </a:r>
            <a:r>
              <a:rPr lang="fr-FR" sz="1800" dirty="0" err="1" smtClean="0"/>
              <a:t>edges</a:t>
            </a:r>
            <a:r>
              <a:rPr lang="fr-FR" sz="1800" dirty="0" smtClean="0"/>
              <a:t> </a:t>
            </a:r>
            <a:r>
              <a:rPr lang="fr-FR" sz="1800" dirty="0" err="1" smtClean="0"/>
              <a:t>such</a:t>
            </a:r>
            <a:r>
              <a:rPr lang="fr-FR" sz="1800" dirty="0" smtClean="0"/>
              <a:t> </a:t>
            </a:r>
            <a:r>
              <a:rPr lang="fr-FR" sz="1800" dirty="0" err="1" smtClean="0"/>
              <a:t>that</a:t>
            </a:r>
            <a:r>
              <a:rPr lang="fr-FR" sz="1800" dirty="0" smtClean="0"/>
              <a:t>:</a:t>
            </a:r>
          </a:p>
          <a:p>
            <a:endParaRPr lang="fr-FR" sz="1800" dirty="0"/>
          </a:p>
          <a:p>
            <a:endParaRPr lang="fr-FR" sz="1800" dirty="0" smtClean="0"/>
          </a:p>
          <a:p>
            <a:endParaRPr lang="fr-FR" sz="1800" dirty="0"/>
          </a:p>
          <a:p>
            <a:endParaRPr lang="fr-FR" sz="1800" dirty="0" smtClean="0"/>
          </a:p>
          <a:p>
            <a:endParaRPr lang="fr-FR" sz="1800" dirty="0"/>
          </a:p>
        </p:txBody>
      </p:sp>
      <p:pic>
        <p:nvPicPr>
          <p:cNvPr id="4" name="Picture 3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8" t="32758" r="41725" b="22078"/>
          <a:stretch>
            <a:fillRect/>
          </a:stretch>
        </p:blipFill>
        <p:spPr bwMode="auto">
          <a:xfrm>
            <a:off x="6444208" y="1804807"/>
            <a:ext cx="2087562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6" name="Groupe 25"/>
          <p:cNvGrpSpPr/>
          <p:nvPr/>
        </p:nvGrpSpPr>
        <p:grpSpPr>
          <a:xfrm>
            <a:off x="2288603" y="3685098"/>
            <a:ext cx="1174562" cy="1133868"/>
            <a:chOff x="2039288" y="3714877"/>
            <a:chExt cx="1641360" cy="1584493"/>
          </a:xfrm>
        </p:grpSpPr>
        <p:sp>
          <p:nvSpPr>
            <p:cNvPr id="6" name="Line 2053"/>
            <p:cNvSpPr>
              <a:spLocks noChangeShapeType="1"/>
            </p:cNvSpPr>
            <p:nvPr/>
          </p:nvSpPr>
          <p:spPr bwMode="auto">
            <a:xfrm rot="18900000" flipH="1" flipV="1">
              <a:off x="2282355" y="3774300"/>
              <a:ext cx="157421" cy="75270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2054"/>
            <p:cNvSpPr>
              <a:spLocks noChangeShapeType="1"/>
            </p:cNvSpPr>
            <p:nvPr/>
          </p:nvSpPr>
          <p:spPr bwMode="auto">
            <a:xfrm rot="10800000" flipV="1">
              <a:off x="3022012" y="3940189"/>
              <a:ext cx="464393" cy="40399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2056"/>
            <p:cNvSpPr>
              <a:spLocks noChangeArrowheads="1"/>
            </p:cNvSpPr>
            <p:nvPr/>
          </p:nvSpPr>
          <p:spPr bwMode="auto">
            <a:xfrm rot="10800000" flipH="1">
              <a:off x="2724676" y="4400630"/>
              <a:ext cx="284412" cy="26864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2059"/>
            <p:cNvSpPr>
              <a:spLocks noChangeShapeType="1"/>
            </p:cNvSpPr>
            <p:nvPr/>
          </p:nvSpPr>
          <p:spPr bwMode="auto">
            <a:xfrm flipV="1">
              <a:off x="2039288" y="4506917"/>
              <a:ext cx="597796" cy="1034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2060"/>
            <p:cNvSpPr>
              <a:spLocks noChangeShapeType="1"/>
            </p:cNvSpPr>
            <p:nvPr/>
          </p:nvSpPr>
          <p:spPr bwMode="auto">
            <a:xfrm rot="8100000" flipV="1">
              <a:off x="2642286" y="3714877"/>
              <a:ext cx="219391" cy="54437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062"/>
            <p:cNvSpPr>
              <a:spLocks noChangeShapeType="1"/>
            </p:cNvSpPr>
            <p:nvPr/>
          </p:nvSpPr>
          <p:spPr bwMode="auto">
            <a:xfrm rot="20700000" flipV="1">
              <a:off x="2055506" y="4687739"/>
              <a:ext cx="613796" cy="1681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063"/>
            <p:cNvSpPr>
              <a:spLocks noChangeShapeType="1"/>
            </p:cNvSpPr>
            <p:nvPr/>
          </p:nvSpPr>
          <p:spPr bwMode="auto">
            <a:xfrm rot="7200000" flipV="1">
              <a:off x="2433993" y="3782114"/>
              <a:ext cx="247410" cy="6065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066"/>
            <p:cNvSpPr>
              <a:spLocks noChangeShapeType="1"/>
            </p:cNvSpPr>
            <p:nvPr/>
          </p:nvSpPr>
          <p:spPr bwMode="auto">
            <a:xfrm rot="9000000" flipV="1">
              <a:off x="2874308" y="4798204"/>
              <a:ext cx="141638" cy="50116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054"/>
            <p:cNvSpPr>
              <a:spLocks noChangeShapeType="1"/>
            </p:cNvSpPr>
            <p:nvPr/>
          </p:nvSpPr>
          <p:spPr bwMode="auto">
            <a:xfrm rot="10800000" flipV="1">
              <a:off x="2232689" y="4687610"/>
              <a:ext cx="477318" cy="4896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059"/>
            <p:cNvSpPr>
              <a:spLocks noChangeShapeType="1"/>
            </p:cNvSpPr>
            <p:nvPr/>
          </p:nvSpPr>
          <p:spPr bwMode="auto">
            <a:xfrm flipV="1">
              <a:off x="3082851" y="4185037"/>
              <a:ext cx="597797" cy="2867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059"/>
            <p:cNvSpPr>
              <a:spLocks noChangeShapeType="1"/>
            </p:cNvSpPr>
            <p:nvPr/>
          </p:nvSpPr>
          <p:spPr bwMode="auto">
            <a:xfrm flipV="1">
              <a:off x="3082852" y="4359376"/>
              <a:ext cx="597796" cy="2247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053"/>
            <p:cNvSpPr>
              <a:spLocks noChangeShapeType="1"/>
            </p:cNvSpPr>
            <p:nvPr/>
          </p:nvSpPr>
          <p:spPr bwMode="auto">
            <a:xfrm rot="18900000" flipH="1" flipV="1">
              <a:off x="3269321" y="4565597"/>
              <a:ext cx="108096" cy="57219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063"/>
            <p:cNvSpPr>
              <a:spLocks noChangeShapeType="1"/>
            </p:cNvSpPr>
            <p:nvPr/>
          </p:nvSpPr>
          <p:spPr bwMode="auto">
            <a:xfrm rot="7200000" flipV="1">
              <a:off x="3027940" y="4766590"/>
              <a:ext cx="218966" cy="49837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" t="12261" r="50345" b="9471"/>
          <a:stretch/>
        </p:blipFill>
        <p:spPr bwMode="auto">
          <a:xfrm>
            <a:off x="6012587" y="3999855"/>
            <a:ext cx="2293504" cy="255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31540" y="5057363"/>
            <a:ext cx="4572000" cy="1683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buNone/>
            </a:pP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define</a:t>
            </a:r>
            <a:r>
              <a:rPr lang="fr-FR" dirty="0"/>
              <a:t> transversal structures of </a:t>
            </a:r>
            <a:r>
              <a:rPr lang="fr-FR" dirty="0" smtClean="0"/>
              <a:t>L</a:t>
            </a:r>
            <a:r>
              <a:rPr lang="fr-FR" altLang="en-US" baseline="-25000" dirty="0" smtClean="0">
                <a:sym typeface="Symbol" pitchFamily="18" charset="2"/>
              </a:rPr>
              <a:t></a:t>
            </a:r>
            <a:r>
              <a:rPr lang="fr-FR" dirty="0"/>
              <a:t>-Delaunay triangulation </a:t>
            </a:r>
            <a:r>
              <a:rPr lang="fr-FR" dirty="0" err="1" smtClean="0"/>
              <a:t>using</a:t>
            </a:r>
            <a:r>
              <a:rPr lang="fr-FR" dirty="0" smtClean="0"/>
              <a:t>:</a:t>
            </a:r>
          </a:p>
          <a:p>
            <a:pPr marL="285750" indent="-285750" algn="l"/>
            <a:r>
              <a:rPr lang="fr-FR" dirty="0" smtClean="0"/>
              <a:t>Positive </a:t>
            </a:r>
            <a:r>
              <a:rPr lang="fr-FR" dirty="0" err="1" smtClean="0"/>
              <a:t>slope</a:t>
            </a:r>
            <a:r>
              <a:rPr lang="fr-FR" dirty="0" smtClean="0"/>
              <a:t> </a:t>
            </a:r>
            <a:r>
              <a:rPr lang="fr-FR" dirty="0" err="1" smtClean="0"/>
              <a:t>edges</a:t>
            </a:r>
            <a:r>
              <a:rPr lang="fr-FR" dirty="0"/>
              <a:t> </a:t>
            </a:r>
            <a:r>
              <a:rPr lang="fr-FR" dirty="0" smtClean="0">
                <a:sym typeface="Symbol"/>
              </a:rPr>
              <a:t></a:t>
            </a:r>
            <a:r>
              <a:rPr lang="fr-FR" dirty="0" smtClean="0"/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red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285750" indent="-285750" algn="l"/>
            <a:r>
              <a:rPr lang="fr-FR" dirty="0" err="1" smtClean="0"/>
              <a:t>Negative</a:t>
            </a:r>
            <a:r>
              <a:rPr lang="fr-FR" dirty="0" smtClean="0"/>
              <a:t> </a:t>
            </a:r>
            <a:r>
              <a:rPr lang="fr-FR" dirty="0" err="1" smtClean="0"/>
              <a:t>slope</a:t>
            </a:r>
            <a:r>
              <a:rPr lang="fr-FR" dirty="0" smtClean="0"/>
              <a:t> </a:t>
            </a:r>
            <a:r>
              <a:rPr lang="fr-FR" dirty="0" err="1" smtClean="0"/>
              <a:t>edges</a:t>
            </a:r>
            <a:r>
              <a:rPr lang="fr-FR" dirty="0" smtClean="0"/>
              <a:t> </a:t>
            </a:r>
            <a:r>
              <a:rPr lang="fr-FR" dirty="0">
                <a:sym typeface="Symbol"/>
              </a:rPr>
              <a:t></a:t>
            </a:r>
            <a:r>
              <a:rPr lang="fr-FR" dirty="0" smtClean="0"/>
              <a:t> </a:t>
            </a:r>
            <a:r>
              <a:rPr lang="fr-FR" b="1" dirty="0" err="1" smtClean="0">
                <a:solidFill>
                  <a:schemeClr val="accent2"/>
                </a:solidFill>
              </a:rPr>
              <a:t>blue</a:t>
            </a:r>
            <a:endParaRPr lang="fr-FR" b="1" dirty="0" smtClean="0">
              <a:solidFill>
                <a:schemeClr val="accent2"/>
              </a:solidFill>
            </a:endParaRPr>
          </a:p>
          <a:p>
            <a:pPr marL="285750" indent="-285750" algn="l"/>
            <a:r>
              <a:rPr lang="fr-FR" dirty="0" smtClean="0"/>
              <a:t>Orient </a:t>
            </a:r>
            <a:r>
              <a:rPr lang="fr-FR" dirty="0" err="1" smtClean="0"/>
              <a:t>edges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left</a:t>
            </a:r>
            <a:r>
              <a:rPr lang="fr-FR" dirty="0" smtClean="0"/>
              <a:t> to right.</a:t>
            </a:r>
          </a:p>
          <a:p>
            <a:pPr algn="l">
              <a:buNone/>
            </a:pPr>
            <a:endParaRPr lang="fr-FR" dirty="0" smtClean="0"/>
          </a:p>
          <a:p>
            <a:pPr algn="l">
              <a:buNone/>
            </a:pPr>
            <a:r>
              <a:rPr lang="fr-FR" dirty="0" smtClean="0"/>
              <a:t>-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22822" y="6287227"/>
            <a:ext cx="5952404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fr-FR" dirty="0" smtClean="0"/>
              <a:t>Natural question: Is </a:t>
            </a:r>
            <a:r>
              <a:rPr lang="fr-FR" dirty="0" err="1" smtClean="0"/>
              <a:t>every</a:t>
            </a:r>
            <a:r>
              <a:rPr lang="fr-FR" dirty="0" smtClean="0"/>
              <a:t> transversal structure L</a:t>
            </a:r>
            <a:r>
              <a:rPr lang="fr-FR" altLang="en-US" baseline="-25000" dirty="0" smtClean="0">
                <a:sym typeface="Symbol" pitchFamily="18" charset="2"/>
              </a:rPr>
              <a:t></a:t>
            </a:r>
            <a:r>
              <a:rPr lang="fr-FR" dirty="0"/>
              <a:t>-</a:t>
            </a:r>
            <a:r>
              <a:rPr lang="fr-FR" dirty="0" smtClean="0"/>
              <a:t>Delaunay </a:t>
            </a:r>
            <a:r>
              <a:rPr lang="fr-FR" dirty="0" err="1" smtClean="0"/>
              <a:t>realizable</a:t>
            </a:r>
            <a:r>
              <a:rPr lang="fr-FR" dirty="0" smtClean="0"/>
              <a:t>? 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7316994" y="3753479"/>
            <a:ext cx="1141659" cy="221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050" dirty="0" smtClean="0"/>
              <a:t>Source: E. </a:t>
            </a:r>
            <a:r>
              <a:rPr lang="fr-FR" sz="1050" dirty="0" err="1" smtClean="0"/>
              <a:t>Fusy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3042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2535426" y="2657252"/>
            <a:ext cx="865909" cy="2373322"/>
          </a:xfrm>
          <a:prstGeom prst="rect">
            <a:avLst/>
          </a:prstGeom>
          <a:solidFill>
            <a:srgbClr val="DDDDDD"/>
          </a:solidFill>
          <a:ln w="0">
            <a:solidFill>
              <a:schemeClr val="tx1"/>
            </a:solidFill>
            <a:round/>
            <a:headEnd/>
            <a:tailEnd/>
          </a:ln>
          <a:extLst/>
        </p:spPr>
        <p:txBody>
          <a:bodyPr anchor="ctr"/>
          <a:lstStyle>
            <a:lvl1pPr algn="l">
              <a:spcBef>
                <a:spcPts val="800"/>
              </a:spcBef>
              <a:buChar char="•"/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Char char="–"/>
            </a:pPr>
            <a:endParaRPr lang="en-US" altLang="en-US" sz="1100"/>
          </a:p>
        </p:txBody>
      </p:sp>
      <p:sp>
        <p:nvSpPr>
          <p:cNvPr id="9219" name="Rectangle 63"/>
          <p:cNvSpPr>
            <a:spLocks noChangeArrowheads="1"/>
          </p:cNvSpPr>
          <p:nvPr/>
        </p:nvSpPr>
        <p:spPr bwMode="auto">
          <a:xfrm>
            <a:off x="1654886" y="2156930"/>
            <a:ext cx="2064649" cy="500322"/>
          </a:xfrm>
          <a:prstGeom prst="rect">
            <a:avLst/>
          </a:prstGeom>
          <a:solidFill>
            <a:srgbClr val="DDDDDD"/>
          </a:solidFill>
          <a:ln w="0">
            <a:solidFill>
              <a:schemeClr val="tx1"/>
            </a:solidFill>
            <a:round/>
            <a:headEnd/>
            <a:tailEnd/>
          </a:ln>
          <a:extLst/>
        </p:spPr>
        <p:txBody>
          <a:bodyPr anchor="ctr"/>
          <a:lstStyle>
            <a:lvl1pPr algn="l">
              <a:spcBef>
                <a:spcPts val="800"/>
              </a:spcBef>
              <a:buChar char="•"/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Char char="–"/>
            </a:pPr>
            <a:endParaRPr lang="en-US" altLang="en-US" sz="1100"/>
          </a:p>
        </p:txBody>
      </p:sp>
      <p:sp>
        <p:nvSpPr>
          <p:cNvPr id="9220" name="Rectangle 64"/>
          <p:cNvSpPr>
            <a:spLocks noChangeArrowheads="1"/>
          </p:cNvSpPr>
          <p:nvPr/>
        </p:nvSpPr>
        <p:spPr bwMode="auto">
          <a:xfrm>
            <a:off x="458889" y="3810925"/>
            <a:ext cx="2076536" cy="908093"/>
          </a:xfrm>
          <a:prstGeom prst="rect">
            <a:avLst/>
          </a:prstGeom>
          <a:solidFill>
            <a:srgbClr val="DDDDDD"/>
          </a:solidFill>
          <a:ln w="0">
            <a:solidFill>
              <a:schemeClr val="tx1"/>
            </a:solidFill>
            <a:round/>
            <a:headEnd/>
            <a:tailEnd/>
          </a:ln>
          <a:extLst/>
        </p:spPr>
        <p:txBody>
          <a:bodyPr anchor="ctr"/>
          <a:lstStyle>
            <a:lvl1pPr algn="l">
              <a:spcBef>
                <a:spcPts val="800"/>
              </a:spcBef>
              <a:buChar char="•"/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Char char="–"/>
            </a:pPr>
            <a:endParaRPr lang="en-US" altLang="en-US" sz="1100"/>
          </a:p>
        </p:txBody>
      </p:sp>
      <p:sp>
        <p:nvSpPr>
          <p:cNvPr id="9221" name="Rectangle 65"/>
          <p:cNvSpPr>
            <a:spLocks noChangeArrowheads="1"/>
          </p:cNvSpPr>
          <p:nvPr/>
        </p:nvSpPr>
        <p:spPr bwMode="auto">
          <a:xfrm>
            <a:off x="757889" y="2025894"/>
            <a:ext cx="896997" cy="1785031"/>
          </a:xfrm>
          <a:prstGeom prst="rect">
            <a:avLst/>
          </a:prstGeom>
          <a:solidFill>
            <a:srgbClr val="DDDDDD"/>
          </a:solidFill>
          <a:ln w="0">
            <a:solidFill>
              <a:schemeClr val="tx1"/>
            </a:solidFill>
            <a:round/>
            <a:headEnd/>
            <a:tailEnd/>
          </a:ln>
          <a:extLst/>
        </p:spPr>
        <p:txBody>
          <a:bodyPr anchor="ctr"/>
          <a:lstStyle>
            <a:lvl1pPr algn="l">
              <a:spcBef>
                <a:spcPts val="800"/>
              </a:spcBef>
              <a:buChar char="•"/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Char char="–"/>
            </a:pPr>
            <a:endParaRPr lang="en-US" altLang="en-US" sz="1100"/>
          </a:p>
        </p:txBody>
      </p:sp>
      <p:sp>
        <p:nvSpPr>
          <p:cNvPr id="9222" name="Freeform 443"/>
          <p:cNvSpPr>
            <a:spLocks/>
          </p:cNvSpPr>
          <p:nvPr/>
        </p:nvSpPr>
        <p:spPr bwMode="auto">
          <a:xfrm>
            <a:off x="390312" y="4311247"/>
            <a:ext cx="182874" cy="183268"/>
          </a:xfrm>
          <a:custGeom>
            <a:avLst/>
            <a:gdLst>
              <a:gd name="T0" fmla="*/ 2147483647 w 57"/>
              <a:gd name="T1" fmla="*/ 2147483647 h 57"/>
              <a:gd name="T2" fmla="*/ 2147483647 w 57"/>
              <a:gd name="T3" fmla="*/ 2147483647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0 h 57"/>
              <a:gd name="T10" fmla="*/ 2147483647 w 57"/>
              <a:gd name="T11" fmla="*/ 2147483647 h 57"/>
              <a:gd name="T12" fmla="*/ 2147483647 w 57"/>
              <a:gd name="T13" fmla="*/ 2147483647 h 57"/>
              <a:gd name="T14" fmla="*/ 2147483647 w 57"/>
              <a:gd name="T15" fmla="*/ 2147483647 h 57"/>
              <a:gd name="T16" fmla="*/ 0 w 57"/>
              <a:gd name="T17" fmla="*/ 2147483647 h 57"/>
              <a:gd name="T18" fmla="*/ 2147483647 w 57"/>
              <a:gd name="T19" fmla="*/ 2147483647 h 57"/>
              <a:gd name="T20" fmla="*/ 2147483647 w 57"/>
              <a:gd name="T21" fmla="*/ 2147483647 h 57"/>
              <a:gd name="T22" fmla="*/ 2147483647 w 57"/>
              <a:gd name="T23" fmla="*/ 2147483647 h 57"/>
              <a:gd name="T24" fmla="*/ 2147483647 w 57"/>
              <a:gd name="T25" fmla="*/ 2147483647 h 57"/>
              <a:gd name="T26" fmla="*/ 2147483647 w 57"/>
              <a:gd name="T27" fmla="*/ 2147483647 h 57"/>
              <a:gd name="T28" fmla="*/ 2147483647 w 57"/>
              <a:gd name="T29" fmla="*/ 2147483647 h 57"/>
              <a:gd name="T30" fmla="*/ 2147483647 w 57"/>
              <a:gd name="T31" fmla="*/ 2147483647 h 57"/>
              <a:gd name="T32" fmla="*/ 2147483647 w 57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"/>
              <a:gd name="T52" fmla="*/ 0 h 57"/>
              <a:gd name="T53" fmla="*/ 57 w 57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" h="57">
                <a:moveTo>
                  <a:pt x="57" y="29"/>
                </a:moveTo>
                <a:lnTo>
                  <a:pt x="55" y="18"/>
                </a:lnTo>
                <a:lnTo>
                  <a:pt x="49" y="8"/>
                </a:lnTo>
                <a:lnTo>
                  <a:pt x="39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8"/>
                </a:lnTo>
                <a:lnTo>
                  <a:pt x="0" y="29"/>
                </a:lnTo>
                <a:lnTo>
                  <a:pt x="2" y="39"/>
                </a:lnTo>
                <a:lnTo>
                  <a:pt x="8" y="49"/>
                </a:lnTo>
                <a:lnTo>
                  <a:pt x="18" y="55"/>
                </a:lnTo>
                <a:lnTo>
                  <a:pt x="28" y="57"/>
                </a:lnTo>
                <a:lnTo>
                  <a:pt x="39" y="55"/>
                </a:lnTo>
                <a:lnTo>
                  <a:pt x="49" y="49"/>
                </a:lnTo>
                <a:lnTo>
                  <a:pt x="55" y="39"/>
                </a:lnTo>
                <a:lnTo>
                  <a:pt x="57" y="29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>
              <a:spcBef>
                <a:spcPts val="800"/>
              </a:spcBef>
              <a:buChar char="•"/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None/>
            </a:pPr>
            <a:r>
              <a:rPr lang="fr-FR" altLang="en-US" sz="1200"/>
              <a:t>k</a:t>
            </a:r>
            <a:endParaRPr lang="en-US" altLang="en-US" sz="1200"/>
          </a:p>
        </p:txBody>
      </p:sp>
      <p:sp>
        <p:nvSpPr>
          <p:cNvPr id="9223" name="Freeform 443"/>
          <p:cNvSpPr>
            <a:spLocks/>
          </p:cNvSpPr>
          <p:nvPr/>
        </p:nvSpPr>
        <p:spPr bwMode="auto">
          <a:xfrm>
            <a:off x="676510" y="3444389"/>
            <a:ext cx="181960" cy="182351"/>
          </a:xfrm>
          <a:custGeom>
            <a:avLst/>
            <a:gdLst>
              <a:gd name="T0" fmla="*/ 2147483647 w 57"/>
              <a:gd name="T1" fmla="*/ 2147483647 h 57"/>
              <a:gd name="T2" fmla="*/ 2147483647 w 57"/>
              <a:gd name="T3" fmla="*/ 2147483647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0 h 57"/>
              <a:gd name="T10" fmla="*/ 2147483647 w 57"/>
              <a:gd name="T11" fmla="*/ 2147483647 h 57"/>
              <a:gd name="T12" fmla="*/ 2147483647 w 57"/>
              <a:gd name="T13" fmla="*/ 2147483647 h 57"/>
              <a:gd name="T14" fmla="*/ 2147483647 w 57"/>
              <a:gd name="T15" fmla="*/ 2147483647 h 57"/>
              <a:gd name="T16" fmla="*/ 0 w 57"/>
              <a:gd name="T17" fmla="*/ 2147483647 h 57"/>
              <a:gd name="T18" fmla="*/ 2147483647 w 57"/>
              <a:gd name="T19" fmla="*/ 2147483647 h 57"/>
              <a:gd name="T20" fmla="*/ 2147483647 w 57"/>
              <a:gd name="T21" fmla="*/ 2147483647 h 57"/>
              <a:gd name="T22" fmla="*/ 2147483647 w 57"/>
              <a:gd name="T23" fmla="*/ 2147483647 h 57"/>
              <a:gd name="T24" fmla="*/ 2147483647 w 57"/>
              <a:gd name="T25" fmla="*/ 2147483647 h 57"/>
              <a:gd name="T26" fmla="*/ 2147483647 w 57"/>
              <a:gd name="T27" fmla="*/ 2147483647 h 57"/>
              <a:gd name="T28" fmla="*/ 2147483647 w 57"/>
              <a:gd name="T29" fmla="*/ 2147483647 h 57"/>
              <a:gd name="T30" fmla="*/ 2147483647 w 57"/>
              <a:gd name="T31" fmla="*/ 2147483647 h 57"/>
              <a:gd name="T32" fmla="*/ 2147483647 w 57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"/>
              <a:gd name="T52" fmla="*/ 0 h 57"/>
              <a:gd name="T53" fmla="*/ 57 w 57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" h="57">
                <a:moveTo>
                  <a:pt x="57" y="29"/>
                </a:moveTo>
                <a:lnTo>
                  <a:pt x="55" y="18"/>
                </a:lnTo>
                <a:lnTo>
                  <a:pt x="49" y="8"/>
                </a:lnTo>
                <a:lnTo>
                  <a:pt x="39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8"/>
                </a:lnTo>
                <a:lnTo>
                  <a:pt x="0" y="29"/>
                </a:lnTo>
                <a:lnTo>
                  <a:pt x="2" y="39"/>
                </a:lnTo>
                <a:lnTo>
                  <a:pt x="8" y="49"/>
                </a:lnTo>
                <a:lnTo>
                  <a:pt x="18" y="55"/>
                </a:lnTo>
                <a:lnTo>
                  <a:pt x="28" y="57"/>
                </a:lnTo>
                <a:lnTo>
                  <a:pt x="39" y="55"/>
                </a:lnTo>
                <a:lnTo>
                  <a:pt x="49" y="49"/>
                </a:lnTo>
                <a:lnTo>
                  <a:pt x="55" y="39"/>
                </a:lnTo>
                <a:lnTo>
                  <a:pt x="57" y="29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>
              <a:spcBef>
                <a:spcPts val="800"/>
              </a:spcBef>
              <a:buChar char="•"/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None/>
            </a:pPr>
            <a:r>
              <a:rPr lang="fr-FR" altLang="en-US" sz="1200"/>
              <a:t>h</a:t>
            </a:r>
            <a:endParaRPr lang="en-US" altLang="en-US" sz="1200"/>
          </a:p>
        </p:txBody>
      </p:sp>
      <p:sp>
        <p:nvSpPr>
          <p:cNvPr id="9224" name="Freeform 443"/>
          <p:cNvSpPr>
            <a:spLocks/>
          </p:cNvSpPr>
          <p:nvPr/>
        </p:nvSpPr>
        <p:spPr bwMode="auto">
          <a:xfrm>
            <a:off x="1270851" y="3731203"/>
            <a:ext cx="181960" cy="182352"/>
          </a:xfrm>
          <a:custGeom>
            <a:avLst/>
            <a:gdLst>
              <a:gd name="T0" fmla="*/ 2147483647 w 57"/>
              <a:gd name="T1" fmla="*/ 2147483647 h 57"/>
              <a:gd name="T2" fmla="*/ 2147483647 w 57"/>
              <a:gd name="T3" fmla="*/ 2147483647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0 h 57"/>
              <a:gd name="T10" fmla="*/ 2147483647 w 57"/>
              <a:gd name="T11" fmla="*/ 2147483647 h 57"/>
              <a:gd name="T12" fmla="*/ 2147483647 w 57"/>
              <a:gd name="T13" fmla="*/ 2147483647 h 57"/>
              <a:gd name="T14" fmla="*/ 2147483647 w 57"/>
              <a:gd name="T15" fmla="*/ 2147483647 h 57"/>
              <a:gd name="T16" fmla="*/ 0 w 57"/>
              <a:gd name="T17" fmla="*/ 2147483647 h 57"/>
              <a:gd name="T18" fmla="*/ 2147483647 w 57"/>
              <a:gd name="T19" fmla="*/ 2147483647 h 57"/>
              <a:gd name="T20" fmla="*/ 2147483647 w 57"/>
              <a:gd name="T21" fmla="*/ 2147483647 h 57"/>
              <a:gd name="T22" fmla="*/ 2147483647 w 57"/>
              <a:gd name="T23" fmla="*/ 2147483647 h 57"/>
              <a:gd name="T24" fmla="*/ 2147483647 w 57"/>
              <a:gd name="T25" fmla="*/ 2147483647 h 57"/>
              <a:gd name="T26" fmla="*/ 2147483647 w 57"/>
              <a:gd name="T27" fmla="*/ 2147483647 h 57"/>
              <a:gd name="T28" fmla="*/ 2147483647 w 57"/>
              <a:gd name="T29" fmla="*/ 2147483647 h 57"/>
              <a:gd name="T30" fmla="*/ 2147483647 w 57"/>
              <a:gd name="T31" fmla="*/ 2147483647 h 57"/>
              <a:gd name="T32" fmla="*/ 2147483647 w 57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"/>
              <a:gd name="T52" fmla="*/ 0 h 57"/>
              <a:gd name="T53" fmla="*/ 57 w 57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" h="57">
                <a:moveTo>
                  <a:pt x="57" y="29"/>
                </a:moveTo>
                <a:lnTo>
                  <a:pt x="55" y="18"/>
                </a:lnTo>
                <a:lnTo>
                  <a:pt x="49" y="8"/>
                </a:lnTo>
                <a:lnTo>
                  <a:pt x="39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8"/>
                </a:lnTo>
                <a:lnTo>
                  <a:pt x="0" y="29"/>
                </a:lnTo>
                <a:lnTo>
                  <a:pt x="2" y="39"/>
                </a:lnTo>
                <a:lnTo>
                  <a:pt x="8" y="49"/>
                </a:lnTo>
                <a:lnTo>
                  <a:pt x="18" y="55"/>
                </a:lnTo>
                <a:lnTo>
                  <a:pt x="28" y="57"/>
                </a:lnTo>
                <a:lnTo>
                  <a:pt x="39" y="55"/>
                </a:lnTo>
                <a:lnTo>
                  <a:pt x="49" y="49"/>
                </a:lnTo>
                <a:lnTo>
                  <a:pt x="55" y="39"/>
                </a:lnTo>
                <a:lnTo>
                  <a:pt x="57" y="29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>
              <a:spcBef>
                <a:spcPts val="800"/>
              </a:spcBef>
              <a:buChar char="•"/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None/>
            </a:pPr>
            <a:r>
              <a:rPr lang="fr-FR" altLang="en-US" sz="1200"/>
              <a:t>i</a:t>
            </a:r>
            <a:endParaRPr lang="en-US" altLang="en-US" sz="1200"/>
          </a:p>
        </p:txBody>
      </p:sp>
      <p:sp>
        <p:nvSpPr>
          <p:cNvPr id="9225" name="Freeform 443"/>
          <p:cNvSpPr>
            <a:spLocks/>
          </p:cNvSpPr>
          <p:nvPr/>
        </p:nvSpPr>
        <p:spPr bwMode="auto">
          <a:xfrm>
            <a:off x="2443989" y="4017101"/>
            <a:ext cx="182874" cy="183268"/>
          </a:xfrm>
          <a:custGeom>
            <a:avLst/>
            <a:gdLst>
              <a:gd name="T0" fmla="*/ 2147483647 w 57"/>
              <a:gd name="T1" fmla="*/ 2147483647 h 57"/>
              <a:gd name="T2" fmla="*/ 2147483647 w 57"/>
              <a:gd name="T3" fmla="*/ 2147483647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0 h 57"/>
              <a:gd name="T10" fmla="*/ 2147483647 w 57"/>
              <a:gd name="T11" fmla="*/ 2147483647 h 57"/>
              <a:gd name="T12" fmla="*/ 2147483647 w 57"/>
              <a:gd name="T13" fmla="*/ 2147483647 h 57"/>
              <a:gd name="T14" fmla="*/ 2147483647 w 57"/>
              <a:gd name="T15" fmla="*/ 2147483647 h 57"/>
              <a:gd name="T16" fmla="*/ 0 w 57"/>
              <a:gd name="T17" fmla="*/ 2147483647 h 57"/>
              <a:gd name="T18" fmla="*/ 2147483647 w 57"/>
              <a:gd name="T19" fmla="*/ 2147483647 h 57"/>
              <a:gd name="T20" fmla="*/ 2147483647 w 57"/>
              <a:gd name="T21" fmla="*/ 2147483647 h 57"/>
              <a:gd name="T22" fmla="*/ 2147483647 w 57"/>
              <a:gd name="T23" fmla="*/ 2147483647 h 57"/>
              <a:gd name="T24" fmla="*/ 2147483647 w 57"/>
              <a:gd name="T25" fmla="*/ 2147483647 h 57"/>
              <a:gd name="T26" fmla="*/ 2147483647 w 57"/>
              <a:gd name="T27" fmla="*/ 2147483647 h 57"/>
              <a:gd name="T28" fmla="*/ 2147483647 w 57"/>
              <a:gd name="T29" fmla="*/ 2147483647 h 57"/>
              <a:gd name="T30" fmla="*/ 2147483647 w 57"/>
              <a:gd name="T31" fmla="*/ 2147483647 h 57"/>
              <a:gd name="T32" fmla="*/ 2147483647 w 57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"/>
              <a:gd name="T52" fmla="*/ 0 h 57"/>
              <a:gd name="T53" fmla="*/ 57 w 57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" h="57">
                <a:moveTo>
                  <a:pt x="57" y="29"/>
                </a:moveTo>
                <a:lnTo>
                  <a:pt x="55" y="18"/>
                </a:lnTo>
                <a:lnTo>
                  <a:pt x="49" y="8"/>
                </a:lnTo>
                <a:lnTo>
                  <a:pt x="39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8"/>
                </a:lnTo>
                <a:lnTo>
                  <a:pt x="0" y="29"/>
                </a:lnTo>
                <a:lnTo>
                  <a:pt x="2" y="39"/>
                </a:lnTo>
                <a:lnTo>
                  <a:pt x="8" y="49"/>
                </a:lnTo>
                <a:lnTo>
                  <a:pt x="18" y="55"/>
                </a:lnTo>
                <a:lnTo>
                  <a:pt x="28" y="57"/>
                </a:lnTo>
                <a:lnTo>
                  <a:pt x="39" y="55"/>
                </a:lnTo>
                <a:lnTo>
                  <a:pt x="49" y="49"/>
                </a:lnTo>
                <a:lnTo>
                  <a:pt x="55" y="39"/>
                </a:lnTo>
                <a:lnTo>
                  <a:pt x="57" y="29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>
              <a:spcBef>
                <a:spcPts val="800"/>
              </a:spcBef>
              <a:buChar char="•"/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None/>
            </a:pPr>
            <a:r>
              <a:rPr lang="fr-FR" altLang="en-US" sz="1200"/>
              <a:t>a</a:t>
            </a:r>
            <a:endParaRPr lang="en-US" altLang="en-US" sz="1200"/>
          </a:p>
        </p:txBody>
      </p:sp>
      <p:sp>
        <p:nvSpPr>
          <p:cNvPr id="9226" name="Freeform 443"/>
          <p:cNvSpPr>
            <a:spLocks/>
          </p:cNvSpPr>
          <p:nvPr/>
        </p:nvSpPr>
        <p:spPr bwMode="auto">
          <a:xfrm>
            <a:off x="2150475" y="4627384"/>
            <a:ext cx="182874" cy="183268"/>
          </a:xfrm>
          <a:custGeom>
            <a:avLst/>
            <a:gdLst>
              <a:gd name="T0" fmla="*/ 2147483647 w 57"/>
              <a:gd name="T1" fmla="*/ 2147483647 h 57"/>
              <a:gd name="T2" fmla="*/ 2147483647 w 57"/>
              <a:gd name="T3" fmla="*/ 2147483647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0 h 57"/>
              <a:gd name="T10" fmla="*/ 2147483647 w 57"/>
              <a:gd name="T11" fmla="*/ 2147483647 h 57"/>
              <a:gd name="T12" fmla="*/ 2147483647 w 57"/>
              <a:gd name="T13" fmla="*/ 2147483647 h 57"/>
              <a:gd name="T14" fmla="*/ 2147483647 w 57"/>
              <a:gd name="T15" fmla="*/ 2147483647 h 57"/>
              <a:gd name="T16" fmla="*/ 0 w 57"/>
              <a:gd name="T17" fmla="*/ 2147483647 h 57"/>
              <a:gd name="T18" fmla="*/ 2147483647 w 57"/>
              <a:gd name="T19" fmla="*/ 2147483647 h 57"/>
              <a:gd name="T20" fmla="*/ 2147483647 w 57"/>
              <a:gd name="T21" fmla="*/ 2147483647 h 57"/>
              <a:gd name="T22" fmla="*/ 2147483647 w 57"/>
              <a:gd name="T23" fmla="*/ 2147483647 h 57"/>
              <a:gd name="T24" fmla="*/ 2147483647 w 57"/>
              <a:gd name="T25" fmla="*/ 2147483647 h 57"/>
              <a:gd name="T26" fmla="*/ 2147483647 w 57"/>
              <a:gd name="T27" fmla="*/ 2147483647 h 57"/>
              <a:gd name="T28" fmla="*/ 2147483647 w 57"/>
              <a:gd name="T29" fmla="*/ 2147483647 h 57"/>
              <a:gd name="T30" fmla="*/ 2147483647 w 57"/>
              <a:gd name="T31" fmla="*/ 2147483647 h 57"/>
              <a:gd name="T32" fmla="*/ 2147483647 w 57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"/>
              <a:gd name="T52" fmla="*/ 0 h 57"/>
              <a:gd name="T53" fmla="*/ 57 w 57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" h="57">
                <a:moveTo>
                  <a:pt x="57" y="29"/>
                </a:moveTo>
                <a:lnTo>
                  <a:pt x="55" y="18"/>
                </a:lnTo>
                <a:lnTo>
                  <a:pt x="49" y="8"/>
                </a:lnTo>
                <a:lnTo>
                  <a:pt x="39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8"/>
                </a:lnTo>
                <a:lnTo>
                  <a:pt x="0" y="29"/>
                </a:lnTo>
                <a:lnTo>
                  <a:pt x="2" y="39"/>
                </a:lnTo>
                <a:lnTo>
                  <a:pt x="8" y="49"/>
                </a:lnTo>
                <a:lnTo>
                  <a:pt x="18" y="55"/>
                </a:lnTo>
                <a:lnTo>
                  <a:pt x="28" y="57"/>
                </a:lnTo>
                <a:lnTo>
                  <a:pt x="39" y="55"/>
                </a:lnTo>
                <a:lnTo>
                  <a:pt x="49" y="49"/>
                </a:lnTo>
                <a:lnTo>
                  <a:pt x="55" y="39"/>
                </a:lnTo>
                <a:lnTo>
                  <a:pt x="57" y="29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>
              <a:spcBef>
                <a:spcPts val="800"/>
              </a:spcBef>
              <a:buChar char="•"/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None/>
            </a:pPr>
            <a:r>
              <a:rPr lang="fr-FR" altLang="en-US" sz="1200"/>
              <a:t>l</a:t>
            </a:r>
            <a:endParaRPr lang="en-US" altLang="en-US" sz="1200"/>
          </a:p>
        </p:txBody>
      </p:sp>
      <p:sp>
        <p:nvSpPr>
          <p:cNvPr id="9227" name="Freeform 443"/>
          <p:cNvSpPr>
            <a:spLocks/>
          </p:cNvSpPr>
          <p:nvPr/>
        </p:nvSpPr>
        <p:spPr bwMode="auto">
          <a:xfrm>
            <a:off x="3031015" y="4914199"/>
            <a:ext cx="181960" cy="183268"/>
          </a:xfrm>
          <a:custGeom>
            <a:avLst/>
            <a:gdLst>
              <a:gd name="T0" fmla="*/ 2147483647 w 57"/>
              <a:gd name="T1" fmla="*/ 2147483647 h 57"/>
              <a:gd name="T2" fmla="*/ 2147483647 w 57"/>
              <a:gd name="T3" fmla="*/ 2147483647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0 h 57"/>
              <a:gd name="T10" fmla="*/ 2147483647 w 57"/>
              <a:gd name="T11" fmla="*/ 2147483647 h 57"/>
              <a:gd name="T12" fmla="*/ 2147483647 w 57"/>
              <a:gd name="T13" fmla="*/ 2147483647 h 57"/>
              <a:gd name="T14" fmla="*/ 2147483647 w 57"/>
              <a:gd name="T15" fmla="*/ 2147483647 h 57"/>
              <a:gd name="T16" fmla="*/ 0 w 57"/>
              <a:gd name="T17" fmla="*/ 2147483647 h 57"/>
              <a:gd name="T18" fmla="*/ 2147483647 w 57"/>
              <a:gd name="T19" fmla="*/ 2147483647 h 57"/>
              <a:gd name="T20" fmla="*/ 2147483647 w 57"/>
              <a:gd name="T21" fmla="*/ 2147483647 h 57"/>
              <a:gd name="T22" fmla="*/ 2147483647 w 57"/>
              <a:gd name="T23" fmla="*/ 2147483647 h 57"/>
              <a:gd name="T24" fmla="*/ 2147483647 w 57"/>
              <a:gd name="T25" fmla="*/ 2147483647 h 57"/>
              <a:gd name="T26" fmla="*/ 2147483647 w 57"/>
              <a:gd name="T27" fmla="*/ 2147483647 h 57"/>
              <a:gd name="T28" fmla="*/ 2147483647 w 57"/>
              <a:gd name="T29" fmla="*/ 2147483647 h 57"/>
              <a:gd name="T30" fmla="*/ 2147483647 w 57"/>
              <a:gd name="T31" fmla="*/ 2147483647 h 57"/>
              <a:gd name="T32" fmla="*/ 2147483647 w 57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"/>
              <a:gd name="T52" fmla="*/ 0 h 57"/>
              <a:gd name="T53" fmla="*/ 57 w 57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" h="57">
                <a:moveTo>
                  <a:pt x="57" y="29"/>
                </a:moveTo>
                <a:lnTo>
                  <a:pt x="55" y="18"/>
                </a:lnTo>
                <a:lnTo>
                  <a:pt x="49" y="8"/>
                </a:lnTo>
                <a:lnTo>
                  <a:pt x="39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8"/>
                </a:lnTo>
                <a:lnTo>
                  <a:pt x="0" y="29"/>
                </a:lnTo>
                <a:lnTo>
                  <a:pt x="2" y="39"/>
                </a:lnTo>
                <a:lnTo>
                  <a:pt x="8" y="49"/>
                </a:lnTo>
                <a:lnTo>
                  <a:pt x="18" y="55"/>
                </a:lnTo>
                <a:lnTo>
                  <a:pt x="28" y="57"/>
                </a:lnTo>
                <a:lnTo>
                  <a:pt x="39" y="55"/>
                </a:lnTo>
                <a:lnTo>
                  <a:pt x="49" y="49"/>
                </a:lnTo>
                <a:lnTo>
                  <a:pt x="55" y="39"/>
                </a:lnTo>
                <a:lnTo>
                  <a:pt x="57" y="29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>
              <a:spcBef>
                <a:spcPts val="800"/>
              </a:spcBef>
              <a:buChar char="•"/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None/>
            </a:pPr>
            <a:r>
              <a:rPr lang="fr-FR" altLang="en-US" sz="1200"/>
              <a:t>c</a:t>
            </a:r>
            <a:endParaRPr lang="en-US" altLang="en-US" sz="1200"/>
          </a:p>
        </p:txBody>
      </p:sp>
      <p:sp>
        <p:nvSpPr>
          <p:cNvPr id="9228" name="Freeform 443"/>
          <p:cNvSpPr>
            <a:spLocks/>
          </p:cNvSpPr>
          <p:nvPr/>
        </p:nvSpPr>
        <p:spPr bwMode="auto">
          <a:xfrm>
            <a:off x="1564364" y="2334700"/>
            <a:ext cx="181960" cy="182352"/>
          </a:xfrm>
          <a:custGeom>
            <a:avLst/>
            <a:gdLst>
              <a:gd name="T0" fmla="*/ 2147483647 w 57"/>
              <a:gd name="T1" fmla="*/ 2147483647 h 57"/>
              <a:gd name="T2" fmla="*/ 2147483647 w 57"/>
              <a:gd name="T3" fmla="*/ 2147483647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0 h 57"/>
              <a:gd name="T10" fmla="*/ 2147483647 w 57"/>
              <a:gd name="T11" fmla="*/ 2147483647 h 57"/>
              <a:gd name="T12" fmla="*/ 2147483647 w 57"/>
              <a:gd name="T13" fmla="*/ 2147483647 h 57"/>
              <a:gd name="T14" fmla="*/ 2147483647 w 57"/>
              <a:gd name="T15" fmla="*/ 2147483647 h 57"/>
              <a:gd name="T16" fmla="*/ 0 w 57"/>
              <a:gd name="T17" fmla="*/ 2147483647 h 57"/>
              <a:gd name="T18" fmla="*/ 2147483647 w 57"/>
              <a:gd name="T19" fmla="*/ 2147483647 h 57"/>
              <a:gd name="T20" fmla="*/ 2147483647 w 57"/>
              <a:gd name="T21" fmla="*/ 2147483647 h 57"/>
              <a:gd name="T22" fmla="*/ 2147483647 w 57"/>
              <a:gd name="T23" fmla="*/ 2147483647 h 57"/>
              <a:gd name="T24" fmla="*/ 2147483647 w 57"/>
              <a:gd name="T25" fmla="*/ 2147483647 h 57"/>
              <a:gd name="T26" fmla="*/ 2147483647 w 57"/>
              <a:gd name="T27" fmla="*/ 2147483647 h 57"/>
              <a:gd name="T28" fmla="*/ 2147483647 w 57"/>
              <a:gd name="T29" fmla="*/ 2147483647 h 57"/>
              <a:gd name="T30" fmla="*/ 2147483647 w 57"/>
              <a:gd name="T31" fmla="*/ 2147483647 h 57"/>
              <a:gd name="T32" fmla="*/ 2147483647 w 57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"/>
              <a:gd name="T52" fmla="*/ 0 h 57"/>
              <a:gd name="T53" fmla="*/ 57 w 57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" h="57">
                <a:moveTo>
                  <a:pt x="57" y="29"/>
                </a:moveTo>
                <a:lnTo>
                  <a:pt x="55" y="18"/>
                </a:lnTo>
                <a:lnTo>
                  <a:pt x="49" y="8"/>
                </a:lnTo>
                <a:lnTo>
                  <a:pt x="39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8"/>
                </a:lnTo>
                <a:lnTo>
                  <a:pt x="0" y="29"/>
                </a:lnTo>
                <a:lnTo>
                  <a:pt x="2" y="39"/>
                </a:lnTo>
                <a:lnTo>
                  <a:pt x="8" y="49"/>
                </a:lnTo>
                <a:lnTo>
                  <a:pt x="18" y="55"/>
                </a:lnTo>
                <a:lnTo>
                  <a:pt x="28" y="57"/>
                </a:lnTo>
                <a:lnTo>
                  <a:pt x="39" y="55"/>
                </a:lnTo>
                <a:lnTo>
                  <a:pt x="49" y="49"/>
                </a:lnTo>
                <a:lnTo>
                  <a:pt x="55" y="39"/>
                </a:lnTo>
                <a:lnTo>
                  <a:pt x="57" y="29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>
              <a:spcBef>
                <a:spcPts val="800"/>
              </a:spcBef>
              <a:buChar char="•"/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None/>
            </a:pPr>
            <a:r>
              <a:rPr lang="fr-FR" altLang="en-US" sz="1200"/>
              <a:t>e</a:t>
            </a:r>
            <a:endParaRPr lang="en-US" altLang="en-US" sz="1200"/>
          </a:p>
        </p:txBody>
      </p:sp>
      <p:sp>
        <p:nvSpPr>
          <p:cNvPr id="9229" name="Freeform 443"/>
          <p:cNvSpPr>
            <a:spLocks/>
          </p:cNvSpPr>
          <p:nvPr/>
        </p:nvSpPr>
        <p:spPr bwMode="auto">
          <a:xfrm>
            <a:off x="2737501" y="2565618"/>
            <a:ext cx="182874" cy="183268"/>
          </a:xfrm>
          <a:custGeom>
            <a:avLst/>
            <a:gdLst>
              <a:gd name="T0" fmla="*/ 2147483647 w 57"/>
              <a:gd name="T1" fmla="*/ 2147483647 h 57"/>
              <a:gd name="T2" fmla="*/ 2147483647 w 57"/>
              <a:gd name="T3" fmla="*/ 2147483647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0 h 57"/>
              <a:gd name="T10" fmla="*/ 2147483647 w 57"/>
              <a:gd name="T11" fmla="*/ 2147483647 h 57"/>
              <a:gd name="T12" fmla="*/ 2147483647 w 57"/>
              <a:gd name="T13" fmla="*/ 2147483647 h 57"/>
              <a:gd name="T14" fmla="*/ 2147483647 w 57"/>
              <a:gd name="T15" fmla="*/ 2147483647 h 57"/>
              <a:gd name="T16" fmla="*/ 0 w 57"/>
              <a:gd name="T17" fmla="*/ 2147483647 h 57"/>
              <a:gd name="T18" fmla="*/ 2147483647 w 57"/>
              <a:gd name="T19" fmla="*/ 2147483647 h 57"/>
              <a:gd name="T20" fmla="*/ 2147483647 w 57"/>
              <a:gd name="T21" fmla="*/ 2147483647 h 57"/>
              <a:gd name="T22" fmla="*/ 2147483647 w 57"/>
              <a:gd name="T23" fmla="*/ 2147483647 h 57"/>
              <a:gd name="T24" fmla="*/ 2147483647 w 57"/>
              <a:gd name="T25" fmla="*/ 2147483647 h 57"/>
              <a:gd name="T26" fmla="*/ 2147483647 w 57"/>
              <a:gd name="T27" fmla="*/ 2147483647 h 57"/>
              <a:gd name="T28" fmla="*/ 2147483647 w 57"/>
              <a:gd name="T29" fmla="*/ 2147483647 h 57"/>
              <a:gd name="T30" fmla="*/ 2147483647 w 57"/>
              <a:gd name="T31" fmla="*/ 2147483647 h 57"/>
              <a:gd name="T32" fmla="*/ 2147483647 w 57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"/>
              <a:gd name="T52" fmla="*/ 0 h 57"/>
              <a:gd name="T53" fmla="*/ 57 w 57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" h="57">
                <a:moveTo>
                  <a:pt x="57" y="29"/>
                </a:moveTo>
                <a:lnTo>
                  <a:pt x="55" y="18"/>
                </a:lnTo>
                <a:lnTo>
                  <a:pt x="49" y="8"/>
                </a:lnTo>
                <a:lnTo>
                  <a:pt x="39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8"/>
                </a:lnTo>
                <a:lnTo>
                  <a:pt x="0" y="29"/>
                </a:lnTo>
                <a:lnTo>
                  <a:pt x="2" y="39"/>
                </a:lnTo>
                <a:lnTo>
                  <a:pt x="8" y="49"/>
                </a:lnTo>
                <a:lnTo>
                  <a:pt x="18" y="55"/>
                </a:lnTo>
                <a:lnTo>
                  <a:pt x="28" y="57"/>
                </a:lnTo>
                <a:lnTo>
                  <a:pt x="39" y="55"/>
                </a:lnTo>
                <a:lnTo>
                  <a:pt x="49" y="49"/>
                </a:lnTo>
                <a:lnTo>
                  <a:pt x="55" y="39"/>
                </a:lnTo>
                <a:lnTo>
                  <a:pt x="57" y="29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>
              <a:spcBef>
                <a:spcPts val="800"/>
              </a:spcBef>
              <a:buChar char="•"/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None/>
            </a:pPr>
            <a:r>
              <a:rPr lang="fr-FR" altLang="en-US" sz="1200"/>
              <a:t>d</a:t>
            </a:r>
            <a:endParaRPr lang="en-US" altLang="en-US" sz="1200"/>
          </a:p>
        </p:txBody>
      </p:sp>
      <p:sp>
        <p:nvSpPr>
          <p:cNvPr id="9230" name="Freeform 443"/>
          <p:cNvSpPr>
            <a:spLocks/>
          </p:cNvSpPr>
          <p:nvPr/>
        </p:nvSpPr>
        <p:spPr bwMode="auto">
          <a:xfrm>
            <a:off x="2004176" y="3150243"/>
            <a:ext cx="181960" cy="183268"/>
          </a:xfrm>
          <a:custGeom>
            <a:avLst/>
            <a:gdLst>
              <a:gd name="T0" fmla="*/ 2147483647 w 57"/>
              <a:gd name="T1" fmla="*/ 2147483647 h 57"/>
              <a:gd name="T2" fmla="*/ 2147483647 w 57"/>
              <a:gd name="T3" fmla="*/ 2147483647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0 h 57"/>
              <a:gd name="T10" fmla="*/ 2147483647 w 57"/>
              <a:gd name="T11" fmla="*/ 2147483647 h 57"/>
              <a:gd name="T12" fmla="*/ 2147483647 w 57"/>
              <a:gd name="T13" fmla="*/ 2147483647 h 57"/>
              <a:gd name="T14" fmla="*/ 2147483647 w 57"/>
              <a:gd name="T15" fmla="*/ 2147483647 h 57"/>
              <a:gd name="T16" fmla="*/ 0 w 57"/>
              <a:gd name="T17" fmla="*/ 2147483647 h 57"/>
              <a:gd name="T18" fmla="*/ 2147483647 w 57"/>
              <a:gd name="T19" fmla="*/ 2147483647 h 57"/>
              <a:gd name="T20" fmla="*/ 2147483647 w 57"/>
              <a:gd name="T21" fmla="*/ 2147483647 h 57"/>
              <a:gd name="T22" fmla="*/ 2147483647 w 57"/>
              <a:gd name="T23" fmla="*/ 2147483647 h 57"/>
              <a:gd name="T24" fmla="*/ 2147483647 w 57"/>
              <a:gd name="T25" fmla="*/ 2147483647 h 57"/>
              <a:gd name="T26" fmla="*/ 2147483647 w 57"/>
              <a:gd name="T27" fmla="*/ 2147483647 h 57"/>
              <a:gd name="T28" fmla="*/ 2147483647 w 57"/>
              <a:gd name="T29" fmla="*/ 2147483647 h 57"/>
              <a:gd name="T30" fmla="*/ 2147483647 w 57"/>
              <a:gd name="T31" fmla="*/ 2147483647 h 57"/>
              <a:gd name="T32" fmla="*/ 2147483647 w 57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" h="57">
                <a:moveTo>
                  <a:pt x="57" y="29"/>
                </a:moveTo>
                <a:lnTo>
                  <a:pt x="55" y="18"/>
                </a:lnTo>
                <a:lnTo>
                  <a:pt x="49" y="8"/>
                </a:lnTo>
                <a:lnTo>
                  <a:pt x="39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8"/>
                </a:lnTo>
                <a:lnTo>
                  <a:pt x="0" y="29"/>
                </a:lnTo>
                <a:lnTo>
                  <a:pt x="2" y="39"/>
                </a:lnTo>
                <a:lnTo>
                  <a:pt x="8" y="49"/>
                </a:lnTo>
                <a:lnTo>
                  <a:pt x="18" y="55"/>
                </a:lnTo>
                <a:lnTo>
                  <a:pt x="28" y="57"/>
                </a:lnTo>
                <a:lnTo>
                  <a:pt x="39" y="55"/>
                </a:lnTo>
                <a:lnTo>
                  <a:pt x="49" y="49"/>
                </a:lnTo>
                <a:lnTo>
                  <a:pt x="55" y="39"/>
                </a:lnTo>
                <a:lnTo>
                  <a:pt x="57" y="29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9231" name="Freeform 443"/>
          <p:cNvSpPr>
            <a:spLocks/>
          </p:cNvSpPr>
          <p:nvPr/>
        </p:nvSpPr>
        <p:spPr bwMode="auto">
          <a:xfrm>
            <a:off x="1849648" y="2065296"/>
            <a:ext cx="182874" cy="183268"/>
          </a:xfrm>
          <a:custGeom>
            <a:avLst/>
            <a:gdLst>
              <a:gd name="T0" fmla="*/ 2147483647 w 57"/>
              <a:gd name="T1" fmla="*/ 2147483647 h 57"/>
              <a:gd name="T2" fmla="*/ 2147483647 w 57"/>
              <a:gd name="T3" fmla="*/ 2147483647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0 h 57"/>
              <a:gd name="T10" fmla="*/ 2147483647 w 57"/>
              <a:gd name="T11" fmla="*/ 2147483647 h 57"/>
              <a:gd name="T12" fmla="*/ 2147483647 w 57"/>
              <a:gd name="T13" fmla="*/ 2147483647 h 57"/>
              <a:gd name="T14" fmla="*/ 2147483647 w 57"/>
              <a:gd name="T15" fmla="*/ 2147483647 h 57"/>
              <a:gd name="T16" fmla="*/ 0 w 57"/>
              <a:gd name="T17" fmla="*/ 2147483647 h 57"/>
              <a:gd name="T18" fmla="*/ 2147483647 w 57"/>
              <a:gd name="T19" fmla="*/ 2147483647 h 57"/>
              <a:gd name="T20" fmla="*/ 2147483647 w 57"/>
              <a:gd name="T21" fmla="*/ 2147483647 h 57"/>
              <a:gd name="T22" fmla="*/ 2147483647 w 57"/>
              <a:gd name="T23" fmla="*/ 2147483647 h 57"/>
              <a:gd name="T24" fmla="*/ 2147483647 w 57"/>
              <a:gd name="T25" fmla="*/ 2147483647 h 57"/>
              <a:gd name="T26" fmla="*/ 2147483647 w 57"/>
              <a:gd name="T27" fmla="*/ 2147483647 h 57"/>
              <a:gd name="T28" fmla="*/ 2147483647 w 57"/>
              <a:gd name="T29" fmla="*/ 2147483647 h 57"/>
              <a:gd name="T30" fmla="*/ 2147483647 w 57"/>
              <a:gd name="T31" fmla="*/ 2147483647 h 57"/>
              <a:gd name="T32" fmla="*/ 2147483647 w 57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"/>
              <a:gd name="T52" fmla="*/ 0 h 57"/>
              <a:gd name="T53" fmla="*/ 57 w 57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" h="57">
                <a:moveTo>
                  <a:pt x="57" y="29"/>
                </a:moveTo>
                <a:lnTo>
                  <a:pt x="55" y="18"/>
                </a:lnTo>
                <a:lnTo>
                  <a:pt x="49" y="8"/>
                </a:lnTo>
                <a:lnTo>
                  <a:pt x="39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8"/>
                </a:lnTo>
                <a:lnTo>
                  <a:pt x="0" y="29"/>
                </a:lnTo>
                <a:lnTo>
                  <a:pt x="2" y="39"/>
                </a:lnTo>
                <a:lnTo>
                  <a:pt x="8" y="49"/>
                </a:lnTo>
                <a:lnTo>
                  <a:pt x="18" y="55"/>
                </a:lnTo>
                <a:lnTo>
                  <a:pt x="28" y="57"/>
                </a:lnTo>
                <a:lnTo>
                  <a:pt x="39" y="55"/>
                </a:lnTo>
                <a:lnTo>
                  <a:pt x="49" y="49"/>
                </a:lnTo>
                <a:lnTo>
                  <a:pt x="55" y="39"/>
                </a:lnTo>
                <a:lnTo>
                  <a:pt x="57" y="29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>
              <a:spcBef>
                <a:spcPts val="800"/>
              </a:spcBef>
              <a:buChar char="•"/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None/>
            </a:pPr>
            <a:r>
              <a:rPr lang="fr-FR" altLang="en-US" sz="1200"/>
              <a:t>g</a:t>
            </a:r>
            <a:endParaRPr lang="en-US" altLang="en-US" sz="1200"/>
          </a:p>
        </p:txBody>
      </p:sp>
      <p:sp>
        <p:nvSpPr>
          <p:cNvPr id="9232" name="Freeform 443"/>
          <p:cNvSpPr>
            <a:spLocks/>
          </p:cNvSpPr>
          <p:nvPr/>
        </p:nvSpPr>
        <p:spPr bwMode="auto">
          <a:xfrm>
            <a:off x="1008427" y="1945256"/>
            <a:ext cx="182874" cy="182351"/>
          </a:xfrm>
          <a:custGeom>
            <a:avLst/>
            <a:gdLst>
              <a:gd name="T0" fmla="*/ 2147483647 w 57"/>
              <a:gd name="T1" fmla="*/ 2147483647 h 57"/>
              <a:gd name="T2" fmla="*/ 2147483647 w 57"/>
              <a:gd name="T3" fmla="*/ 2147483647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0 h 57"/>
              <a:gd name="T10" fmla="*/ 2147483647 w 57"/>
              <a:gd name="T11" fmla="*/ 2147483647 h 57"/>
              <a:gd name="T12" fmla="*/ 2147483647 w 57"/>
              <a:gd name="T13" fmla="*/ 2147483647 h 57"/>
              <a:gd name="T14" fmla="*/ 2147483647 w 57"/>
              <a:gd name="T15" fmla="*/ 2147483647 h 57"/>
              <a:gd name="T16" fmla="*/ 0 w 57"/>
              <a:gd name="T17" fmla="*/ 2147483647 h 57"/>
              <a:gd name="T18" fmla="*/ 2147483647 w 57"/>
              <a:gd name="T19" fmla="*/ 2147483647 h 57"/>
              <a:gd name="T20" fmla="*/ 2147483647 w 57"/>
              <a:gd name="T21" fmla="*/ 2147483647 h 57"/>
              <a:gd name="T22" fmla="*/ 2147483647 w 57"/>
              <a:gd name="T23" fmla="*/ 2147483647 h 57"/>
              <a:gd name="T24" fmla="*/ 2147483647 w 57"/>
              <a:gd name="T25" fmla="*/ 2147483647 h 57"/>
              <a:gd name="T26" fmla="*/ 2147483647 w 57"/>
              <a:gd name="T27" fmla="*/ 2147483647 h 57"/>
              <a:gd name="T28" fmla="*/ 2147483647 w 57"/>
              <a:gd name="T29" fmla="*/ 2147483647 h 57"/>
              <a:gd name="T30" fmla="*/ 2147483647 w 57"/>
              <a:gd name="T31" fmla="*/ 2147483647 h 57"/>
              <a:gd name="T32" fmla="*/ 2147483647 w 57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"/>
              <a:gd name="T52" fmla="*/ 0 h 57"/>
              <a:gd name="T53" fmla="*/ 57 w 57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" h="57">
                <a:moveTo>
                  <a:pt x="57" y="29"/>
                </a:moveTo>
                <a:lnTo>
                  <a:pt x="55" y="18"/>
                </a:lnTo>
                <a:lnTo>
                  <a:pt x="49" y="8"/>
                </a:lnTo>
                <a:lnTo>
                  <a:pt x="39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8"/>
                </a:lnTo>
                <a:lnTo>
                  <a:pt x="0" y="29"/>
                </a:lnTo>
                <a:lnTo>
                  <a:pt x="2" y="39"/>
                </a:lnTo>
                <a:lnTo>
                  <a:pt x="8" y="49"/>
                </a:lnTo>
                <a:lnTo>
                  <a:pt x="18" y="55"/>
                </a:lnTo>
                <a:lnTo>
                  <a:pt x="28" y="57"/>
                </a:lnTo>
                <a:lnTo>
                  <a:pt x="39" y="55"/>
                </a:lnTo>
                <a:lnTo>
                  <a:pt x="49" y="49"/>
                </a:lnTo>
                <a:lnTo>
                  <a:pt x="55" y="39"/>
                </a:lnTo>
                <a:lnTo>
                  <a:pt x="57" y="29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>
              <a:spcBef>
                <a:spcPts val="800"/>
              </a:spcBef>
              <a:buChar char="•"/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None/>
            </a:pPr>
            <a:r>
              <a:rPr lang="fr-FR" altLang="en-US" sz="1200"/>
              <a:t>j</a:t>
            </a:r>
            <a:endParaRPr lang="en-US" altLang="en-US" sz="1200"/>
          </a:p>
        </p:txBody>
      </p:sp>
      <p:sp>
        <p:nvSpPr>
          <p:cNvPr id="9233" name="Freeform 443"/>
          <p:cNvSpPr>
            <a:spLocks/>
          </p:cNvSpPr>
          <p:nvPr/>
        </p:nvSpPr>
        <p:spPr bwMode="auto">
          <a:xfrm>
            <a:off x="3309898" y="2856098"/>
            <a:ext cx="181960" cy="183268"/>
          </a:xfrm>
          <a:custGeom>
            <a:avLst/>
            <a:gdLst>
              <a:gd name="T0" fmla="*/ 2147483647 w 57"/>
              <a:gd name="T1" fmla="*/ 2147483647 h 57"/>
              <a:gd name="T2" fmla="*/ 2147483647 w 57"/>
              <a:gd name="T3" fmla="*/ 2147483647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0 h 57"/>
              <a:gd name="T10" fmla="*/ 2147483647 w 57"/>
              <a:gd name="T11" fmla="*/ 2147483647 h 57"/>
              <a:gd name="T12" fmla="*/ 2147483647 w 57"/>
              <a:gd name="T13" fmla="*/ 2147483647 h 57"/>
              <a:gd name="T14" fmla="*/ 2147483647 w 57"/>
              <a:gd name="T15" fmla="*/ 2147483647 h 57"/>
              <a:gd name="T16" fmla="*/ 0 w 57"/>
              <a:gd name="T17" fmla="*/ 2147483647 h 57"/>
              <a:gd name="T18" fmla="*/ 2147483647 w 57"/>
              <a:gd name="T19" fmla="*/ 2147483647 h 57"/>
              <a:gd name="T20" fmla="*/ 2147483647 w 57"/>
              <a:gd name="T21" fmla="*/ 2147483647 h 57"/>
              <a:gd name="T22" fmla="*/ 2147483647 w 57"/>
              <a:gd name="T23" fmla="*/ 2147483647 h 57"/>
              <a:gd name="T24" fmla="*/ 2147483647 w 57"/>
              <a:gd name="T25" fmla="*/ 2147483647 h 57"/>
              <a:gd name="T26" fmla="*/ 2147483647 w 57"/>
              <a:gd name="T27" fmla="*/ 2147483647 h 57"/>
              <a:gd name="T28" fmla="*/ 2147483647 w 57"/>
              <a:gd name="T29" fmla="*/ 2147483647 h 57"/>
              <a:gd name="T30" fmla="*/ 2147483647 w 57"/>
              <a:gd name="T31" fmla="*/ 2147483647 h 57"/>
              <a:gd name="T32" fmla="*/ 2147483647 w 57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"/>
              <a:gd name="T52" fmla="*/ 0 h 57"/>
              <a:gd name="T53" fmla="*/ 57 w 57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" h="57">
                <a:moveTo>
                  <a:pt x="57" y="29"/>
                </a:moveTo>
                <a:lnTo>
                  <a:pt x="55" y="18"/>
                </a:lnTo>
                <a:lnTo>
                  <a:pt x="49" y="8"/>
                </a:lnTo>
                <a:lnTo>
                  <a:pt x="39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8"/>
                </a:lnTo>
                <a:lnTo>
                  <a:pt x="0" y="29"/>
                </a:lnTo>
                <a:lnTo>
                  <a:pt x="2" y="39"/>
                </a:lnTo>
                <a:lnTo>
                  <a:pt x="8" y="49"/>
                </a:lnTo>
                <a:lnTo>
                  <a:pt x="18" y="55"/>
                </a:lnTo>
                <a:lnTo>
                  <a:pt x="28" y="57"/>
                </a:lnTo>
                <a:lnTo>
                  <a:pt x="39" y="55"/>
                </a:lnTo>
                <a:lnTo>
                  <a:pt x="49" y="49"/>
                </a:lnTo>
                <a:lnTo>
                  <a:pt x="55" y="39"/>
                </a:lnTo>
                <a:lnTo>
                  <a:pt x="57" y="29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>
              <a:spcBef>
                <a:spcPts val="800"/>
              </a:spcBef>
              <a:buChar char="•"/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None/>
            </a:pPr>
            <a:r>
              <a:rPr lang="fr-FR" altLang="en-US" sz="1200"/>
              <a:t>b</a:t>
            </a:r>
            <a:endParaRPr lang="en-US" altLang="en-US" sz="1200"/>
          </a:p>
        </p:txBody>
      </p:sp>
      <p:sp>
        <p:nvSpPr>
          <p:cNvPr id="16" name="Freeform 443"/>
          <p:cNvSpPr>
            <a:spLocks/>
          </p:cNvSpPr>
          <p:nvPr/>
        </p:nvSpPr>
        <p:spPr bwMode="auto">
          <a:xfrm>
            <a:off x="3627976" y="2166419"/>
            <a:ext cx="182471" cy="182864"/>
          </a:xfrm>
          <a:custGeom>
            <a:avLst/>
            <a:gdLst>
              <a:gd name="T0" fmla="*/ 57 w 57"/>
              <a:gd name="T1" fmla="*/ 29 h 57"/>
              <a:gd name="T2" fmla="*/ 55 w 57"/>
              <a:gd name="T3" fmla="*/ 18 h 57"/>
              <a:gd name="T4" fmla="*/ 49 w 57"/>
              <a:gd name="T5" fmla="*/ 8 h 57"/>
              <a:gd name="T6" fmla="*/ 39 w 57"/>
              <a:gd name="T7" fmla="*/ 2 h 57"/>
              <a:gd name="T8" fmla="*/ 28 w 57"/>
              <a:gd name="T9" fmla="*/ 0 h 57"/>
              <a:gd name="T10" fmla="*/ 18 w 57"/>
              <a:gd name="T11" fmla="*/ 2 h 57"/>
              <a:gd name="T12" fmla="*/ 8 w 57"/>
              <a:gd name="T13" fmla="*/ 8 h 57"/>
              <a:gd name="T14" fmla="*/ 2 w 57"/>
              <a:gd name="T15" fmla="*/ 18 h 57"/>
              <a:gd name="T16" fmla="*/ 0 w 57"/>
              <a:gd name="T17" fmla="*/ 29 h 57"/>
              <a:gd name="T18" fmla="*/ 2 w 57"/>
              <a:gd name="T19" fmla="*/ 39 h 57"/>
              <a:gd name="T20" fmla="*/ 8 w 57"/>
              <a:gd name="T21" fmla="*/ 49 h 57"/>
              <a:gd name="T22" fmla="*/ 18 w 57"/>
              <a:gd name="T23" fmla="*/ 55 h 57"/>
              <a:gd name="T24" fmla="*/ 28 w 57"/>
              <a:gd name="T25" fmla="*/ 57 h 57"/>
              <a:gd name="T26" fmla="*/ 39 w 57"/>
              <a:gd name="T27" fmla="*/ 55 h 57"/>
              <a:gd name="T28" fmla="*/ 49 w 57"/>
              <a:gd name="T29" fmla="*/ 49 h 57"/>
              <a:gd name="T30" fmla="*/ 55 w 57"/>
              <a:gd name="T31" fmla="*/ 39 h 57"/>
              <a:gd name="T32" fmla="*/ 57 w 57"/>
              <a:gd name="T33" fmla="*/ 29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" h="57">
                <a:moveTo>
                  <a:pt x="57" y="29"/>
                </a:moveTo>
                <a:lnTo>
                  <a:pt x="55" y="18"/>
                </a:lnTo>
                <a:lnTo>
                  <a:pt x="49" y="8"/>
                </a:lnTo>
                <a:lnTo>
                  <a:pt x="39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8"/>
                </a:lnTo>
                <a:lnTo>
                  <a:pt x="0" y="29"/>
                </a:lnTo>
                <a:lnTo>
                  <a:pt x="2" y="39"/>
                </a:lnTo>
                <a:lnTo>
                  <a:pt x="8" y="49"/>
                </a:lnTo>
                <a:lnTo>
                  <a:pt x="18" y="55"/>
                </a:lnTo>
                <a:lnTo>
                  <a:pt x="28" y="57"/>
                </a:lnTo>
                <a:lnTo>
                  <a:pt x="39" y="55"/>
                </a:lnTo>
                <a:lnTo>
                  <a:pt x="49" y="49"/>
                </a:lnTo>
                <a:lnTo>
                  <a:pt x="55" y="39"/>
                </a:lnTo>
                <a:lnTo>
                  <a:pt x="57" y="29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buFont typeface="Comic Sans MS" pitchFamily="66" charset="0"/>
              <a:buNone/>
              <a:defRPr/>
            </a:pPr>
            <a:r>
              <a:rPr lang="fr-FR" sz="1200" dirty="0">
                <a:ln>
                  <a:solidFill>
                    <a:schemeClr val="tx1"/>
                  </a:solidFill>
                </a:ln>
              </a:rPr>
              <a:t>f</a:t>
            </a:r>
            <a:endParaRPr lang="en-US" sz="1200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9235" name="Connecteur droit 2"/>
          <p:cNvCxnSpPr>
            <a:cxnSpLocks noChangeShapeType="1"/>
            <a:stCxn id="9222" idx="2"/>
            <a:endCxn id="9223" idx="11"/>
          </p:cNvCxnSpPr>
          <p:nvPr/>
        </p:nvCxnSpPr>
        <p:spPr bwMode="auto">
          <a:xfrm flipV="1">
            <a:off x="547584" y="3620326"/>
            <a:ext cx="186532" cy="71657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36" name="Connecteur droit 17"/>
          <p:cNvCxnSpPr>
            <a:cxnSpLocks noChangeShapeType="1"/>
            <a:stCxn id="9223" idx="4"/>
            <a:endCxn id="9232" idx="10"/>
          </p:cNvCxnSpPr>
          <p:nvPr/>
        </p:nvCxnSpPr>
        <p:spPr bwMode="auto">
          <a:xfrm flipV="1">
            <a:off x="766118" y="2101950"/>
            <a:ext cx="267911" cy="1342439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37" name="Connecteur droit 19"/>
          <p:cNvCxnSpPr>
            <a:cxnSpLocks noChangeShapeType="1"/>
            <a:stCxn id="9224" idx="4"/>
            <a:endCxn id="9228" idx="11"/>
          </p:cNvCxnSpPr>
          <p:nvPr/>
        </p:nvCxnSpPr>
        <p:spPr bwMode="auto">
          <a:xfrm flipV="1">
            <a:off x="1360459" y="2510637"/>
            <a:ext cx="261510" cy="1220565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38" name="Connecteur droit 21"/>
          <p:cNvCxnSpPr>
            <a:cxnSpLocks noChangeShapeType="1"/>
            <a:stCxn id="9228" idx="2"/>
            <a:endCxn id="9231" idx="12"/>
          </p:cNvCxnSpPr>
          <p:nvPr/>
        </p:nvCxnSpPr>
        <p:spPr bwMode="auto">
          <a:xfrm flipV="1">
            <a:off x="1720721" y="2248564"/>
            <a:ext cx="218535" cy="111794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39" name="Connecteur droit 23"/>
          <p:cNvCxnSpPr>
            <a:cxnSpLocks noChangeShapeType="1"/>
            <a:stCxn id="9224" idx="0"/>
            <a:endCxn id="9230" idx="10"/>
          </p:cNvCxnSpPr>
          <p:nvPr/>
        </p:nvCxnSpPr>
        <p:spPr bwMode="auto">
          <a:xfrm flipV="1">
            <a:off x="1452811" y="3307854"/>
            <a:ext cx="576968" cy="51590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40" name="Connecteur droit 25"/>
          <p:cNvCxnSpPr>
            <a:cxnSpLocks noChangeShapeType="1"/>
            <a:stCxn id="9230" idx="2"/>
            <a:endCxn id="9229" idx="12"/>
          </p:cNvCxnSpPr>
          <p:nvPr/>
        </p:nvCxnSpPr>
        <p:spPr bwMode="auto">
          <a:xfrm flipV="1">
            <a:off x="2160534" y="2748886"/>
            <a:ext cx="666576" cy="427015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42" name="Connecteur droit 29"/>
          <p:cNvCxnSpPr>
            <a:cxnSpLocks noChangeShapeType="1"/>
            <a:stCxn id="9229" idx="2"/>
            <a:endCxn id="16" idx="10"/>
          </p:cNvCxnSpPr>
          <p:nvPr/>
        </p:nvCxnSpPr>
        <p:spPr bwMode="auto">
          <a:xfrm flipV="1">
            <a:off x="2894773" y="2323704"/>
            <a:ext cx="758928" cy="267571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43" name="Connecteur droit 7167"/>
          <p:cNvCxnSpPr>
            <a:cxnSpLocks noChangeShapeType="1"/>
            <a:stCxn id="9225" idx="2"/>
            <a:endCxn id="9229" idx="13"/>
          </p:cNvCxnSpPr>
          <p:nvPr/>
        </p:nvCxnSpPr>
        <p:spPr bwMode="auto">
          <a:xfrm flipV="1">
            <a:off x="2601260" y="2742472"/>
            <a:ext cx="261510" cy="1300287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45" name="Connecteur droit 7173"/>
          <p:cNvCxnSpPr>
            <a:cxnSpLocks noChangeShapeType="1"/>
            <a:stCxn id="9226" idx="2"/>
            <a:endCxn id="9225" idx="11"/>
          </p:cNvCxnSpPr>
          <p:nvPr/>
        </p:nvCxnSpPr>
        <p:spPr bwMode="auto">
          <a:xfrm flipV="1">
            <a:off x="2307747" y="4193955"/>
            <a:ext cx="193847" cy="459086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46" name="Connecteur droit 7175"/>
          <p:cNvCxnSpPr>
            <a:cxnSpLocks noChangeShapeType="1"/>
            <a:stCxn id="9222" idx="2"/>
            <a:endCxn id="9225" idx="10"/>
          </p:cNvCxnSpPr>
          <p:nvPr/>
        </p:nvCxnSpPr>
        <p:spPr bwMode="auto">
          <a:xfrm flipV="1">
            <a:off x="547584" y="4174712"/>
            <a:ext cx="1922007" cy="162193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47" name="Connecteur droit 7177"/>
          <p:cNvCxnSpPr>
            <a:cxnSpLocks noChangeShapeType="1"/>
            <a:stCxn id="9222" idx="2"/>
            <a:endCxn id="9224" idx="8"/>
          </p:cNvCxnSpPr>
          <p:nvPr/>
        </p:nvCxnSpPr>
        <p:spPr bwMode="auto">
          <a:xfrm flipV="1">
            <a:off x="547584" y="3823753"/>
            <a:ext cx="723267" cy="513151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48" name="Connecteur droit 7179"/>
          <p:cNvCxnSpPr>
            <a:cxnSpLocks noChangeShapeType="1"/>
            <a:stCxn id="9228" idx="0"/>
            <a:endCxn id="16" idx="9"/>
          </p:cNvCxnSpPr>
          <p:nvPr/>
        </p:nvCxnSpPr>
        <p:spPr bwMode="auto">
          <a:xfrm flipV="1">
            <a:off x="1746323" y="2291632"/>
            <a:ext cx="1888176" cy="13561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49" name="Connecteur droit 7189"/>
          <p:cNvCxnSpPr>
            <a:cxnSpLocks noChangeShapeType="1"/>
            <a:stCxn id="9223" idx="14"/>
            <a:endCxn id="9224" idx="8"/>
          </p:cNvCxnSpPr>
          <p:nvPr/>
        </p:nvCxnSpPr>
        <p:spPr bwMode="auto">
          <a:xfrm>
            <a:off x="832867" y="3601082"/>
            <a:ext cx="437983" cy="222671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50" name="Connecteur droit 7191"/>
          <p:cNvCxnSpPr>
            <a:cxnSpLocks noChangeShapeType="1"/>
            <a:stCxn id="9232" idx="14"/>
            <a:endCxn id="9228" idx="7"/>
          </p:cNvCxnSpPr>
          <p:nvPr/>
        </p:nvCxnSpPr>
        <p:spPr bwMode="auto">
          <a:xfrm>
            <a:off x="1165698" y="2101950"/>
            <a:ext cx="405066" cy="290480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52" name="Connecteur droit 7196"/>
          <p:cNvCxnSpPr>
            <a:cxnSpLocks noChangeShapeType="1"/>
            <a:stCxn id="9228" idx="14"/>
            <a:endCxn id="9229" idx="9"/>
          </p:cNvCxnSpPr>
          <p:nvPr/>
        </p:nvCxnSpPr>
        <p:spPr bwMode="auto">
          <a:xfrm>
            <a:off x="1720721" y="2491395"/>
            <a:ext cx="1023181" cy="199762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54" name="Connecteur droit 7200"/>
          <p:cNvCxnSpPr>
            <a:cxnSpLocks noChangeShapeType="1"/>
            <a:stCxn id="9224" idx="14"/>
            <a:endCxn id="9225" idx="8"/>
          </p:cNvCxnSpPr>
          <p:nvPr/>
        </p:nvCxnSpPr>
        <p:spPr bwMode="auto">
          <a:xfrm>
            <a:off x="1427208" y="3887897"/>
            <a:ext cx="1016780" cy="222670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55" name="Connecteur droit 7202"/>
          <p:cNvCxnSpPr>
            <a:cxnSpLocks noChangeShapeType="1"/>
            <a:stCxn id="9222" idx="14"/>
            <a:endCxn id="9226" idx="8"/>
          </p:cNvCxnSpPr>
          <p:nvPr/>
        </p:nvCxnSpPr>
        <p:spPr bwMode="auto">
          <a:xfrm>
            <a:off x="547584" y="4468857"/>
            <a:ext cx="1602892" cy="251993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56" name="Connecteur droit 7204"/>
          <p:cNvCxnSpPr>
            <a:cxnSpLocks noChangeShapeType="1"/>
            <a:stCxn id="9226" idx="14"/>
            <a:endCxn id="9227" idx="8"/>
          </p:cNvCxnSpPr>
          <p:nvPr/>
        </p:nvCxnSpPr>
        <p:spPr bwMode="auto">
          <a:xfrm>
            <a:off x="2307747" y="4784994"/>
            <a:ext cx="723268" cy="222671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6" name="Groupe 5"/>
          <p:cNvGrpSpPr/>
          <p:nvPr/>
        </p:nvGrpSpPr>
        <p:grpSpPr>
          <a:xfrm>
            <a:off x="1688718" y="2323704"/>
            <a:ext cx="1964983" cy="2596909"/>
            <a:chOff x="1688718" y="2323704"/>
            <a:chExt cx="1964983" cy="2596909"/>
          </a:xfrm>
        </p:grpSpPr>
        <p:cxnSp>
          <p:nvCxnSpPr>
            <p:cNvPr id="9241" name="Connecteur droit 27"/>
            <p:cNvCxnSpPr>
              <a:cxnSpLocks noChangeShapeType="1"/>
              <a:stCxn id="9233" idx="2"/>
              <a:endCxn id="16" idx="10"/>
            </p:cNvCxnSpPr>
            <p:nvPr/>
          </p:nvCxnSpPr>
          <p:spPr bwMode="auto">
            <a:xfrm flipV="1">
              <a:off x="3466255" y="2323704"/>
              <a:ext cx="187446" cy="55805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44" name="Connecteur droit 7171"/>
            <p:cNvCxnSpPr>
              <a:cxnSpLocks noChangeShapeType="1"/>
              <a:stCxn id="9227" idx="4"/>
              <a:endCxn id="9233" idx="11"/>
            </p:cNvCxnSpPr>
            <p:nvPr/>
          </p:nvCxnSpPr>
          <p:spPr bwMode="auto">
            <a:xfrm flipV="1">
              <a:off x="3120623" y="3032951"/>
              <a:ext cx="246880" cy="188124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51" name="Connecteur droit 7194"/>
            <p:cNvCxnSpPr>
              <a:cxnSpLocks noChangeShapeType="1"/>
              <a:stCxn id="9228" idx="13"/>
              <a:endCxn id="9230" idx="6"/>
            </p:cNvCxnSpPr>
            <p:nvPr/>
          </p:nvCxnSpPr>
          <p:spPr bwMode="auto">
            <a:xfrm>
              <a:off x="1688718" y="2510637"/>
              <a:ext cx="341060" cy="665263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53" name="Connecteur droit 7198"/>
            <p:cNvCxnSpPr>
              <a:cxnSpLocks noChangeShapeType="1"/>
              <a:stCxn id="9230" idx="14"/>
              <a:endCxn id="9225" idx="6"/>
            </p:cNvCxnSpPr>
            <p:nvPr/>
          </p:nvCxnSpPr>
          <p:spPr bwMode="auto">
            <a:xfrm>
              <a:off x="2160534" y="3307854"/>
              <a:ext cx="309057" cy="734905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57" name="Connecteur droit 7206"/>
            <p:cNvCxnSpPr>
              <a:cxnSpLocks noChangeShapeType="1"/>
              <a:stCxn id="9225" idx="14"/>
              <a:endCxn id="9227" idx="5"/>
            </p:cNvCxnSpPr>
            <p:nvPr/>
          </p:nvCxnSpPr>
          <p:spPr bwMode="auto">
            <a:xfrm>
              <a:off x="2601260" y="4174712"/>
              <a:ext cx="487359" cy="745901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cxnSp>
        <p:nvCxnSpPr>
          <p:cNvPr id="9258" name="Connecteur droit 7208"/>
          <p:cNvCxnSpPr>
            <a:cxnSpLocks noChangeShapeType="1"/>
            <a:stCxn id="9229" idx="15"/>
            <a:endCxn id="9233" idx="8"/>
          </p:cNvCxnSpPr>
          <p:nvPr/>
        </p:nvCxnSpPr>
        <p:spPr bwMode="auto">
          <a:xfrm>
            <a:off x="2913975" y="2691157"/>
            <a:ext cx="395922" cy="258408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59" name="Connecteur droit 7210"/>
          <p:cNvCxnSpPr>
            <a:cxnSpLocks noChangeShapeType="1"/>
            <a:stCxn id="9229" idx="14"/>
            <a:endCxn id="9227" idx="5"/>
          </p:cNvCxnSpPr>
          <p:nvPr/>
        </p:nvCxnSpPr>
        <p:spPr bwMode="auto">
          <a:xfrm>
            <a:off x="2894773" y="2723228"/>
            <a:ext cx="193847" cy="2197384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60" name="Connecteur droit 7212"/>
          <p:cNvCxnSpPr>
            <a:cxnSpLocks noChangeShapeType="1"/>
            <a:stCxn id="9232" idx="14"/>
            <a:endCxn id="9224" idx="4"/>
          </p:cNvCxnSpPr>
          <p:nvPr/>
        </p:nvCxnSpPr>
        <p:spPr bwMode="auto">
          <a:xfrm>
            <a:off x="1165698" y="2101950"/>
            <a:ext cx="194761" cy="1629253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61" name="Connecteur droit 7214"/>
          <p:cNvCxnSpPr>
            <a:cxnSpLocks noChangeShapeType="1"/>
            <a:stCxn id="9232" idx="0"/>
            <a:endCxn id="9231" idx="8"/>
          </p:cNvCxnSpPr>
          <p:nvPr/>
        </p:nvCxnSpPr>
        <p:spPr bwMode="auto">
          <a:xfrm>
            <a:off x="1191301" y="2037806"/>
            <a:ext cx="658347" cy="120957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62" name="Connecteur droit 7216"/>
          <p:cNvCxnSpPr>
            <a:cxnSpLocks noChangeShapeType="1"/>
            <a:stCxn id="9231" idx="0"/>
            <a:endCxn id="16" idx="7"/>
          </p:cNvCxnSpPr>
          <p:nvPr/>
        </p:nvCxnSpPr>
        <p:spPr bwMode="auto">
          <a:xfrm>
            <a:off x="2032522" y="2158763"/>
            <a:ext cx="1601978" cy="65060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263" name="Rectangle 16"/>
          <p:cNvSpPr>
            <a:spLocks noChangeArrowheads="1"/>
          </p:cNvSpPr>
          <p:nvPr/>
        </p:nvSpPr>
        <p:spPr bwMode="auto">
          <a:xfrm>
            <a:off x="221153" y="1640114"/>
            <a:ext cx="260596" cy="248329"/>
          </a:xfrm>
          <a:prstGeom prst="rect">
            <a:avLst/>
          </a:prstGeom>
          <a:solidFill>
            <a:srgbClr val="FFFF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>
              <a:spcBef>
                <a:spcPts val="800"/>
              </a:spcBef>
              <a:buChar char="•"/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None/>
            </a:pPr>
            <a:endParaRPr lang="en-US" altLang="en-US" sz="1200"/>
          </a:p>
        </p:txBody>
      </p:sp>
      <p:sp>
        <p:nvSpPr>
          <p:cNvPr id="9264" name="Rectangle 44"/>
          <p:cNvSpPr>
            <a:spLocks noChangeArrowheads="1"/>
          </p:cNvSpPr>
          <p:nvPr/>
        </p:nvSpPr>
        <p:spPr bwMode="auto">
          <a:xfrm>
            <a:off x="4036823" y="1640114"/>
            <a:ext cx="260595" cy="248329"/>
          </a:xfrm>
          <a:prstGeom prst="rect">
            <a:avLst/>
          </a:prstGeom>
          <a:solidFill>
            <a:srgbClr val="FFFF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>
              <a:spcBef>
                <a:spcPts val="800"/>
              </a:spcBef>
              <a:buChar char="•"/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None/>
            </a:pPr>
            <a:endParaRPr lang="en-US" altLang="en-US" sz="1200"/>
          </a:p>
        </p:txBody>
      </p:sp>
      <p:sp>
        <p:nvSpPr>
          <p:cNvPr id="9265" name="Rectangle 45"/>
          <p:cNvSpPr>
            <a:spLocks noChangeArrowheads="1"/>
          </p:cNvSpPr>
          <p:nvPr/>
        </p:nvSpPr>
        <p:spPr bwMode="auto">
          <a:xfrm>
            <a:off x="4036823" y="5152447"/>
            <a:ext cx="260595" cy="248328"/>
          </a:xfrm>
          <a:prstGeom prst="rect">
            <a:avLst/>
          </a:prstGeom>
          <a:solidFill>
            <a:srgbClr val="FFFF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>
              <a:spcBef>
                <a:spcPts val="800"/>
              </a:spcBef>
              <a:buChar char="•"/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None/>
            </a:pPr>
            <a:endParaRPr lang="en-US" altLang="en-US" sz="1200"/>
          </a:p>
        </p:txBody>
      </p:sp>
      <p:sp>
        <p:nvSpPr>
          <p:cNvPr id="9266" name="Rectangle 46"/>
          <p:cNvSpPr>
            <a:spLocks noChangeArrowheads="1"/>
          </p:cNvSpPr>
          <p:nvPr/>
        </p:nvSpPr>
        <p:spPr bwMode="auto">
          <a:xfrm>
            <a:off x="221153" y="5152447"/>
            <a:ext cx="260596" cy="248328"/>
          </a:xfrm>
          <a:prstGeom prst="rect">
            <a:avLst/>
          </a:prstGeom>
          <a:solidFill>
            <a:srgbClr val="FFFF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>
              <a:spcBef>
                <a:spcPts val="800"/>
              </a:spcBef>
              <a:buChar char="•"/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None/>
            </a:pPr>
            <a:endParaRPr lang="en-US" altLang="en-US" sz="1200"/>
          </a:p>
        </p:txBody>
      </p:sp>
      <p:cxnSp>
        <p:nvCxnSpPr>
          <p:cNvPr id="9267" name="Connecteur droit 20"/>
          <p:cNvCxnSpPr>
            <a:cxnSpLocks noChangeShapeType="1"/>
            <a:stCxn id="16" idx="12"/>
            <a:endCxn id="9265" idx="0"/>
          </p:cNvCxnSpPr>
          <p:nvPr/>
        </p:nvCxnSpPr>
        <p:spPr bwMode="auto">
          <a:xfrm>
            <a:off x="3717707" y="2349361"/>
            <a:ext cx="449870" cy="2803086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68" name="Connecteur droit 24"/>
          <p:cNvCxnSpPr>
            <a:cxnSpLocks noChangeShapeType="1"/>
            <a:stCxn id="9263" idx="3"/>
            <a:endCxn id="9232" idx="6"/>
          </p:cNvCxnSpPr>
          <p:nvPr/>
        </p:nvCxnSpPr>
        <p:spPr bwMode="auto">
          <a:xfrm>
            <a:off x="481749" y="1764736"/>
            <a:ext cx="552280" cy="206177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69" name="Connecteur droit 28"/>
          <p:cNvCxnSpPr>
            <a:cxnSpLocks noChangeShapeType="1"/>
            <a:stCxn id="9263" idx="2"/>
            <a:endCxn id="9223" idx="6"/>
          </p:cNvCxnSpPr>
          <p:nvPr/>
        </p:nvCxnSpPr>
        <p:spPr bwMode="auto">
          <a:xfrm>
            <a:off x="350994" y="1888443"/>
            <a:ext cx="351118" cy="1581604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70" name="Connecteur droit 7169"/>
          <p:cNvCxnSpPr>
            <a:cxnSpLocks noChangeShapeType="1"/>
            <a:stCxn id="9263" idx="2"/>
            <a:endCxn id="9222" idx="4"/>
          </p:cNvCxnSpPr>
          <p:nvPr/>
        </p:nvCxnSpPr>
        <p:spPr bwMode="auto">
          <a:xfrm>
            <a:off x="350994" y="1888443"/>
            <a:ext cx="128927" cy="2422804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71" name="Connecteur droit 7172"/>
          <p:cNvCxnSpPr>
            <a:cxnSpLocks noChangeShapeType="1"/>
            <a:stCxn id="9233" idx="0"/>
            <a:endCxn id="9265" idx="1"/>
          </p:cNvCxnSpPr>
          <p:nvPr/>
        </p:nvCxnSpPr>
        <p:spPr bwMode="auto">
          <a:xfrm>
            <a:off x="3480753" y="2945263"/>
            <a:ext cx="543289" cy="2319783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72" name="Connecteur droit 7176"/>
          <p:cNvCxnSpPr>
            <a:cxnSpLocks noChangeShapeType="1"/>
            <a:stCxn id="9227" idx="14"/>
            <a:endCxn id="9265" idx="1"/>
          </p:cNvCxnSpPr>
          <p:nvPr/>
        </p:nvCxnSpPr>
        <p:spPr bwMode="auto">
          <a:xfrm>
            <a:off x="3187372" y="5071809"/>
            <a:ext cx="849451" cy="204344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73" name="Connecteur droit 7180"/>
          <p:cNvCxnSpPr>
            <a:cxnSpLocks noChangeShapeType="1"/>
            <a:stCxn id="9232" idx="2"/>
            <a:endCxn id="9264" idx="1"/>
          </p:cNvCxnSpPr>
          <p:nvPr/>
        </p:nvCxnSpPr>
        <p:spPr bwMode="auto">
          <a:xfrm flipV="1">
            <a:off x="1165698" y="1764736"/>
            <a:ext cx="2871124" cy="206177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74" name="Connecteur droit 7182"/>
          <p:cNvCxnSpPr>
            <a:cxnSpLocks noChangeShapeType="1"/>
            <a:stCxn id="9231" idx="2"/>
            <a:endCxn id="9264" idx="1"/>
          </p:cNvCxnSpPr>
          <p:nvPr/>
        </p:nvCxnSpPr>
        <p:spPr bwMode="auto">
          <a:xfrm flipV="1">
            <a:off x="2006919" y="1764736"/>
            <a:ext cx="2029903" cy="326217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75" name="Connecteur droit 7184"/>
          <p:cNvCxnSpPr>
            <a:cxnSpLocks noChangeShapeType="1"/>
            <a:stCxn id="16" idx="2"/>
            <a:endCxn id="9264" idx="2"/>
          </p:cNvCxnSpPr>
          <p:nvPr/>
        </p:nvCxnSpPr>
        <p:spPr bwMode="auto">
          <a:xfrm flipV="1">
            <a:off x="3784456" y="1888443"/>
            <a:ext cx="383121" cy="30330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76" name="Connecteur droit 7186"/>
          <p:cNvCxnSpPr>
            <a:cxnSpLocks noChangeShapeType="1"/>
            <a:stCxn id="9266" idx="0"/>
            <a:endCxn id="9222" idx="12"/>
          </p:cNvCxnSpPr>
          <p:nvPr/>
        </p:nvCxnSpPr>
        <p:spPr bwMode="auto">
          <a:xfrm flipV="1">
            <a:off x="350994" y="4494515"/>
            <a:ext cx="128927" cy="657932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77" name="Connecteur droit 7188"/>
          <p:cNvCxnSpPr>
            <a:cxnSpLocks noChangeShapeType="1"/>
            <a:stCxn id="9266" idx="3"/>
            <a:endCxn id="9226" idx="10"/>
          </p:cNvCxnSpPr>
          <p:nvPr/>
        </p:nvCxnSpPr>
        <p:spPr bwMode="auto">
          <a:xfrm flipV="1">
            <a:off x="481749" y="4784994"/>
            <a:ext cx="1694329" cy="49115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78" name="Connecteur droit 7192"/>
          <p:cNvCxnSpPr>
            <a:cxnSpLocks noChangeShapeType="1"/>
            <a:stCxn id="9266" idx="3"/>
            <a:endCxn id="9227" idx="10"/>
          </p:cNvCxnSpPr>
          <p:nvPr/>
        </p:nvCxnSpPr>
        <p:spPr bwMode="auto">
          <a:xfrm flipV="1">
            <a:off x="481749" y="5071809"/>
            <a:ext cx="2574868" cy="204344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79" name="Connecteur droit 7195"/>
          <p:cNvCxnSpPr>
            <a:cxnSpLocks noChangeShapeType="1"/>
            <a:stCxn id="9263" idx="3"/>
            <a:endCxn id="9264" idx="1"/>
          </p:cNvCxnSpPr>
          <p:nvPr/>
        </p:nvCxnSpPr>
        <p:spPr bwMode="auto">
          <a:xfrm>
            <a:off x="481749" y="1764736"/>
            <a:ext cx="3555074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80" name="Connecteur droit 7199"/>
          <p:cNvCxnSpPr>
            <a:cxnSpLocks noChangeShapeType="1"/>
            <a:stCxn id="9264" idx="2"/>
            <a:endCxn id="9265" idx="0"/>
          </p:cNvCxnSpPr>
          <p:nvPr/>
        </p:nvCxnSpPr>
        <p:spPr bwMode="auto">
          <a:xfrm>
            <a:off x="4167577" y="1888443"/>
            <a:ext cx="0" cy="326400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81" name="Connecteur droit 7203"/>
          <p:cNvCxnSpPr>
            <a:cxnSpLocks noChangeShapeType="1"/>
            <a:stCxn id="9265" idx="1"/>
            <a:endCxn id="9266" idx="3"/>
          </p:cNvCxnSpPr>
          <p:nvPr/>
        </p:nvCxnSpPr>
        <p:spPr bwMode="auto">
          <a:xfrm flipH="1">
            <a:off x="481749" y="5276153"/>
            <a:ext cx="3555074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82" name="Connecteur droit 7207"/>
          <p:cNvCxnSpPr>
            <a:cxnSpLocks noChangeShapeType="1"/>
            <a:stCxn id="9266" idx="0"/>
            <a:endCxn id="9263" idx="2"/>
          </p:cNvCxnSpPr>
          <p:nvPr/>
        </p:nvCxnSpPr>
        <p:spPr bwMode="auto">
          <a:xfrm flipV="1">
            <a:off x="350994" y="1888443"/>
            <a:ext cx="0" cy="326400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586441" y="116632"/>
            <a:ext cx="6835775" cy="1433513"/>
          </a:xfrm>
        </p:spPr>
        <p:txBody>
          <a:bodyPr/>
          <a:lstStyle/>
          <a:p>
            <a:r>
              <a:rPr lang="fr-FR" sz="2800" dirty="0"/>
              <a:t>Is </a:t>
            </a:r>
            <a:r>
              <a:rPr lang="fr-FR" sz="2800" dirty="0" err="1"/>
              <a:t>every</a:t>
            </a:r>
            <a:r>
              <a:rPr lang="fr-FR" sz="2800" dirty="0"/>
              <a:t> transversal structure </a:t>
            </a:r>
            <a:r>
              <a:rPr lang="fr-FR" sz="2800" dirty="0" smtClean="0"/>
              <a:t>L</a:t>
            </a:r>
            <a:r>
              <a:rPr lang="fr-FR" altLang="en-US" sz="2800" baseline="-25000" dirty="0" smtClean="0">
                <a:sym typeface="Symbol" pitchFamily="18" charset="2"/>
              </a:rPr>
              <a:t></a:t>
            </a:r>
            <a:r>
              <a:rPr lang="fr-FR" sz="2800" dirty="0"/>
              <a:t>-Delaunay </a:t>
            </a:r>
            <a:r>
              <a:rPr lang="fr-FR" sz="2800" dirty="0" err="1" smtClean="0"/>
              <a:t>realizable</a:t>
            </a:r>
            <a:r>
              <a:rPr lang="fr-FR" sz="2800" dirty="0" smtClean="0"/>
              <a:t>? </a:t>
            </a:r>
            <a:r>
              <a:rPr lang="fr-FR" sz="2800" dirty="0" smtClean="0">
                <a:solidFill>
                  <a:srgbClr val="CC0066"/>
                </a:solidFill>
              </a:rPr>
              <a:t>No </a:t>
            </a:r>
            <a:r>
              <a:rPr lang="fr-FR" sz="2800" dirty="0" smtClean="0">
                <a:solidFill>
                  <a:srgbClr val="CC0066"/>
                </a:solidFill>
                <a:sym typeface="Wingdings" panose="05000000000000000000" pitchFamily="2" charset="2"/>
              </a:rPr>
              <a:t></a:t>
            </a:r>
            <a:endParaRPr lang="en-US" sz="2800" dirty="0">
              <a:solidFill>
                <a:srgbClr val="CC0066"/>
              </a:solidFill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4552366" y="1407190"/>
            <a:ext cx="2810385" cy="4370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fr-FR" dirty="0" err="1"/>
              <a:t>Edge</a:t>
            </a:r>
            <a:r>
              <a:rPr lang="fr-FR" dirty="0"/>
              <a:t> (</a:t>
            </a:r>
            <a:r>
              <a:rPr lang="fr-FR" dirty="0" err="1"/>
              <a:t>d,c</a:t>
            </a:r>
            <a:r>
              <a:rPr lang="fr-FR" dirty="0"/>
              <a:t>) </a:t>
            </a:r>
            <a:r>
              <a:rPr lang="fr-FR" dirty="0" err="1"/>
              <a:t>is</a:t>
            </a:r>
            <a:r>
              <a:rPr lang="fr-FR" dirty="0"/>
              <a:t> in an </a:t>
            </a:r>
            <a:r>
              <a:rPr lang="fr-FR" dirty="0" err="1"/>
              <a:t>empty</a:t>
            </a:r>
            <a:r>
              <a:rPr lang="fr-FR" dirty="0"/>
              <a:t> square </a:t>
            </a:r>
            <a:br>
              <a:rPr lang="fr-FR" dirty="0"/>
            </a:br>
            <a:r>
              <a:rPr lang="fr-FR" dirty="0"/>
              <a:t>	</a:t>
            </a:r>
            <a:r>
              <a:rPr lang="fr-FR" dirty="0" smtClean="0">
                <a:sym typeface="Symbol"/>
              </a:rPr>
              <a:t></a:t>
            </a:r>
            <a:r>
              <a:rPr lang="fr-FR" dirty="0" smtClean="0"/>
              <a:t> </a:t>
            </a:r>
            <a:r>
              <a:rPr lang="fr-FR" dirty="0" err="1">
                <a:solidFill>
                  <a:srgbClr val="CC0066"/>
                </a:solidFill>
              </a:rPr>
              <a:t>y</a:t>
            </a:r>
            <a:r>
              <a:rPr lang="fr-FR" baseline="-25000" dirty="0" err="1">
                <a:solidFill>
                  <a:srgbClr val="CC0066"/>
                </a:solidFill>
              </a:rPr>
              <a:t>d</a:t>
            </a:r>
            <a:r>
              <a:rPr lang="fr-FR" dirty="0" err="1">
                <a:solidFill>
                  <a:srgbClr val="CC0066"/>
                </a:solidFill>
              </a:rPr>
              <a:t>-y</a:t>
            </a:r>
            <a:r>
              <a:rPr lang="fr-FR" baseline="-25000" dirty="0" err="1">
                <a:solidFill>
                  <a:srgbClr val="CC0066"/>
                </a:solidFill>
              </a:rPr>
              <a:t>c</a:t>
            </a:r>
            <a:r>
              <a:rPr lang="fr-FR" dirty="0">
                <a:solidFill>
                  <a:srgbClr val="CC0066"/>
                </a:solidFill>
              </a:rPr>
              <a:t> &lt; </a:t>
            </a:r>
            <a:r>
              <a:rPr lang="fr-FR" dirty="0" err="1" smtClean="0">
                <a:solidFill>
                  <a:srgbClr val="CC0066"/>
                </a:solidFill>
              </a:rPr>
              <a:t>x</a:t>
            </a:r>
            <a:r>
              <a:rPr lang="fr-FR" baseline="-25000" dirty="0" err="1" smtClean="0">
                <a:solidFill>
                  <a:srgbClr val="CC0066"/>
                </a:solidFill>
              </a:rPr>
              <a:t>b</a:t>
            </a:r>
            <a:r>
              <a:rPr lang="fr-FR" dirty="0" err="1" smtClean="0">
                <a:solidFill>
                  <a:srgbClr val="CC0066"/>
                </a:solidFill>
              </a:rPr>
              <a:t>-x</a:t>
            </a:r>
            <a:r>
              <a:rPr lang="fr-FR" baseline="-25000" dirty="0" err="1" smtClean="0">
                <a:solidFill>
                  <a:srgbClr val="CC0066"/>
                </a:solidFill>
              </a:rPr>
              <a:t>a</a:t>
            </a:r>
            <a:endParaRPr lang="fr-FR" baseline="-25000" dirty="0">
              <a:solidFill>
                <a:srgbClr val="CC0066"/>
              </a:solidFill>
            </a:endParaRPr>
          </a:p>
        </p:txBody>
      </p:sp>
      <p:grpSp>
        <p:nvGrpSpPr>
          <p:cNvPr id="75" name="Groupe 74"/>
          <p:cNvGrpSpPr/>
          <p:nvPr/>
        </p:nvGrpSpPr>
        <p:grpSpPr>
          <a:xfrm>
            <a:off x="1691680" y="2348880"/>
            <a:ext cx="1964983" cy="2596909"/>
            <a:chOff x="1688718" y="2323704"/>
            <a:chExt cx="1964983" cy="2596909"/>
          </a:xfrm>
        </p:grpSpPr>
        <p:cxnSp>
          <p:nvCxnSpPr>
            <p:cNvPr id="76" name="Connecteur droit 27"/>
            <p:cNvCxnSpPr>
              <a:cxnSpLocks noChangeShapeType="1"/>
            </p:cNvCxnSpPr>
            <p:nvPr/>
          </p:nvCxnSpPr>
          <p:spPr bwMode="auto">
            <a:xfrm flipV="1">
              <a:off x="3466255" y="2323704"/>
              <a:ext cx="187446" cy="55805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7" name="Connecteur droit 7171"/>
            <p:cNvCxnSpPr>
              <a:cxnSpLocks noChangeShapeType="1"/>
            </p:cNvCxnSpPr>
            <p:nvPr/>
          </p:nvCxnSpPr>
          <p:spPr bwMode="auto">
            <a:xfrm flipV="1">
              <a:off x="3120623" y="3032951"/>
              <a:ext cx="246880" cy="188124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8" name="Connecteur droit 7194"/>
            <p:cNvCxnSpPr>
              <a:cxnSpLocks noChangeShapeType="1"/>
            </p:cNvCxnSpPr>
            <p:nvPr/>
          </p:nvCxnSpPr>
          <p:spPr bwMode="auto">
            <a:xfrm>
              <a:off x="1688718" y="2510637"/>
              <a:ext cx="341060" cy="665263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9" name="Connecteur droit 7198"/>
            <p:cNvCxnSpPr>
              <a:cxnSpLocks noChangeShapeType="1"/>
            </p:cNvCxnSpPr>
            <p:nvPr/>
          </p:nvCxnSpPr>
          <p:spPr bwMode="auto">
            <a:xfrm>
              <a:off x="2160534" y="3307854"/>
              <a:ext cx="309057" cy="734905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0" name="Connecteur droit 7206"/>
            <p:cNvCxnSpPr>
              <a:cxnSpLocks noChangeShapeType="1"/>
            </p:cNvCxnSpPr>
            <p:nvPr/>
          </p:nvCxnSpPr>
          <p:spPr bwMode="auto">
            <a:xfrm>
              <a:off x="2601260" y="4174712"/>
              <a:ext cx="487359" cy="745901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e 6"/>
          <p:cNvGrpSpPr/>
          <p:nvPr/>
        </p:nvGrpSpPr>
        <p:grpSpPr>
          <a:xfrm>
            <a:off x="1223628" y="2039096"/>
            <a:ext cx="2462400" cy="1785948"/>
            <a:chOff x="1223628" y="2039096"/>
            <a:chExt cx="2462400" cy="1785948"/>
          </a:xfrm>
        </p:grpSpPr>
        <p:cxnSp>
          <p:nvCxnSpPr>
            <p:cNvPr id="81" name="Connecteur droit 23"/>
            <p:cNvCxnSpPr>
              <a:cxnSpLocks noChangeShapeType="1"/>
            </p:cNvCxnSpPr>
            <p:nvPr/>
          </p:nvCxnSpPr>
          <p:spPr bwMode="auto">
            <a:xfrm flipV="1">
              <a:off x="1485138" y="3309144"/>
              <a:ext cx="576968" cy="51590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none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2" name="Connecteur droit 25"/>
            <p:cNvCxnSpPr>
              <a:cxnSpLocks noChangeShapeType="1"/>
            </p:cNvCxnSpPr>
            <p:nvPr/>
          </p:nvCxnSpPr>
          <p:spPr bwMode="auto">
            <a:xfrm flipV="1">
              <a:off x="2192861" y="2750176"/>
              <a:ext cx="666576" cy="427015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none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3" name="Connecteur droit 29"/>
            <p:cNvCxnSpPr>
              <a:cxnSpLocks noChangeShapeType="1"/>
            </p:cNvCxnSpPr>
            <p:nvPr/>
          </p:nvCxnSpPr>
          <p:spPr bwMode="auto">
            <a:xfrm flipV="1">
              <a:off x="2927100" y="2324994"/>
              <a:ext cx="758928" cy="267571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none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4" name="Connecteur droit 7214"/>
            <p:cNvCxnSpPr>
              <a:cxnSpLocks noChangeShapeType="1"/>
            </p:cNvCxnSpPr>
            <p:nvPr/>
          </p:nvCxnSpPr>
          <p:spPr bwMode="auto">
            <a:xfrm>
              <a:off x="1223628" y="2039096"/>
              <a:ext cx="658347" cy="120957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5" name="Connecteur droit 7216"/>
            <p:cNvCxnSpPr>
              <a:cxnSpLocks noChangeShapeType="1"/>
            </p:cNvCxnSpPr>
            <p:nvPr/>
          </p:nvCxnSpPr>
          <p:spPr bwMode="auto">
            <a:xfrm>
              <a:off x="2064849" y="2160053"/>
              <a:ext cx="1601978" cy="6506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92" name="ZoneTexte 91"/>
          <p:cNvSpPr txBox="1"/>
          <p:nvPr/>
        </p:nvSpPr>
        <p:spPr>
          <a:xfrm>
            <a:off x="4547767" y="1880828"/>
            <a:ext cx="4160113" cy="4370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fr-FR" dirty="0" err="1" smtClean="0"/>
              <a:t>Because</a:t>
            </a:r>
            <a:r>
              <a:rPr lang="fr-FR" dirty="0" smtClean="0"/>
              <a:t> of </a:t>
            </a:r>
            <a:r>
              <a:rPr lang="fr-FR" dirty="0" err="1" smtClean="0"/>
              <a:t>path</a:t>
            </a:r>
            <a:r>
              <a:rPr lang="fr-FR" dirty="0" smtClean="0"/>
              <a:t> </a:t>
            </a:r>
            <a:r>
              <a:rPr lang="fr-FR" dirty="0" err="1" smtClean="0"/>
              <a:t>e,O,a,c,b,f</a:t>
            </a:r>
            <a:r>
              <a:rPr lang="fr-FR" dirty="0" smtClean="0"/>
              <a:t> : </a:t>
            </a:r>
            <a:r>
              <a:rPr lang="fr-FR" dirty="0" err="1" smtClean="0"/>
              <a:t>x</a:t>
            </a:r>
            <a:r>
              <a:rPr lang="fr-FR" baseline="-25000" dirty="0" err="1" smtClean="0"/>
              <a:t>e</a:t>
            </a:r>
            <a:r>
              <a:rPr lang="fr-FR" dirty="0" smtClean="0"/>
              <a:t> &lt; </a:t>
            </a:r>
            <a:r>
              <a:rPr lang="fr-FR" dirty="0" err="1" smtClean="0"/>
              <a:t>x</a:t>
            </a:r>
            <a:r>
              <a:rPr lang="fr-FR" baseline="-25000" dirty="0" err="1" smtClean="0"/>
              <a:t>a</a:t>
            </a:r>
            <a:r>
              <a:rPr lang="fr-FR" dirty="0" smtClean="0"/>
              <a:t> &lt; x</a:t>
            </a:r>
            <a:r>
              <a:rPr lang="fr-FR" baseline="-25000" dirty="0" smtClean="0"/>
              <a:t>c</a:t>
            </a:r>
            <a:r>
              <a:rPr lang="fr-FR" dirty="0" smtClean="0"/>
              <a:t> &lt; </a:t>
            </a:r>
            <a:r>
              <a:rPr lang="fr-FR" dirty="0" err="1" smtClean="0"/>
              <a:t>x</a:t>
            </a:r>
            <a:r>
              <a:rPr lang="fr-FR" baseline="-25000" dirty="0" err="1" smtClean="0"/>
              <a:t>b</a:t>
            </a:r>
            <a:r>
              <a:rPr lang="fr-FR" dirty="0" smtClean="0"/>
              <a:t> &lt; </a:t>
            </a:r>
            <a:r>
              <a:rPr lang="fr-FR" dirty="0" err="1" smtClean="0"/>
              <a:t>x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dirty="0">
                <a:sym typeface="Symbol"/>
              </a:rPr>
              <a:t> 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CC0066"/>
                </a:solidFill>
              </a:rPr>
              <a:t>x</a:t>
            </a:r>
            <a:r>
              <a:rPr lang="fr-FR" baseline="-25000" dirty="0" err="1" smtClean="0">
                <a:solidFill>
                  <a:srgbClr val="CC0066"/>
                </a:solidFill>
              </a:rPr>
              <a:t>b</a:t>
            </a:r>
            <a:r>
              <a:rPr lang="fr-FR" dirty="0" err="1" smtClean="0">
                <a:solidFill>
                  <a:srgbClr val="CC0066"/>
                </a:solidFill>
              </a:rPr>
              <a:t>-x</a:t>
            </a:r>
            <a:r>
              <a:rPr lang="fr-FR" baseline="-25000" dirty="0" err="1" smtClean="0">
                <a:solidFill>
                  <a:srgbClr val="CC0066"/>
                </a:solidFill>
              </a:rPr>
              <a:t>a</a:t>
            </a:r>
            <a:r>
              <a:rPr lang="fr-FR" dirty="0" smtClean="0">
                <a:solidFill>
                  <a:srgbClr val="CC0066"/>
                </a:solidFill>
              </a:rPr>
              <a:t> &lt; </a:t>
            </a:r>
            <a:r>
              <a:rPr lang="fr-FR" dirty="0" err="1" smtClean="0">
                <a:solidFill>
                  <a:srgbClr val="CC0066"/>
                </a:solidFill>
              </a:rPr>
              <a:t>x</a:t>
            </a:r>
            <a:r>
              <a:rPr lang="fr-FR" baseline="-25000" dirty="0" err="1" smtClean="0">
                <a:solidFill>
                  <a:srgbClr val="CC0066"/>
                </a:solidFill>
              </a:rPr>
              <a:t>f</a:t>
            </a:r>
            <a:r>
              <a:rPr lang="fr-FR" dirty="0" smtClean="0">
                <a:solidFill>
                  <a:srgbClr val="CC0066"/>
                </a:solidFill>
              </a:rPr>
              <a:t> –</a:t>
            </a:r>
            <a:r>
              <a:rPr lang="fr-FR" dirty="0" err="1" smtClean="0">
                <a:solidFill>
                  <a:srgbClr val="CC0066"/>
                </a:solidFill>
              </a:rPr>
              <a:t>x</a:t>
            </a:r>
            <a:r>
              <a:rPr lang="fr-FR" baseline="-25000" dirty="0" err="1" smtClean="0">
                <a:solidFill>
                  <a:srgbClr val="CC0066"/>
                </a:solidFill>
              </a:rPr>
              <a:t>e</a:t>
            </a:r>
            <a:endParaRPr lang="fr-FR" baseline="-25000" dirty="0" smtClean="0">
              <a:solidFill>
                <a:srgbClr val="CC0066"/>
              </a:solidFill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4543168" y="2354466"/>
            <a:ext cx="2770310" cy="4370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fr-FR" dirty="0" err="1" smtClean="0"/>
              <a:t>Edge</a:t>
            </a:r>
            <a:r>
              <a:rPr lang="fr-FR" dirty="0" smtClean="0"/>
              <a:t> (</a:t>
            </a:r>
            <a:r>
              <a:rPr lang="fr-FR" dirty="0" err="1" smtClean="0"/>
              <a:t>e,f</a:t>
            </a:r>
            <a:r>
              <a:rPr lang="fr-FR" dirty="0" smtClean="0"/>
              <a:t>) </a:t>
            </a:r>
            <a:r>
              <a:rPr lang="fr-FR" dirty="0" err="1" smtClean="0"/>
              <a:t>is</a:t>
            </a:r>
            <a:r>
              <a:rPr lang="fr-FR" dirty="0" smtClean="0"/>
              <a:t> in an </a:t>
            </a:r>
            <a:r>
              <a:rPr lang="fr-FR" dirty="0" err="1" smtClean="0"/>
              <a:t>empty</a:t>
            </a:r>
            <a:r>
              <a:rPr lang="fr-FR" dirty="0" smtClean="0"/>
              <a:t> square 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dirty="0">
                <a:sym typeface="Symbol"/>
              </a:rPr>
              <a:t> 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CC0066"/>
                </a:solidFill>
              </a:rPr>
              <a:t>x</a:t>
            </a:r>
            <a:r>
              <a:rPr lang="fr-FR" baseline="-25000" dirty="0" err="1" smtClean="0">
                <a:solidFill>
                  <a:srgbClr val="CC0066"/>
                </a:solidFill>
              </a:rPr>
              <a:t>f</a:t>
            </a:r>
            <a:r>
              <a:rPr lang="fr-FR" dirty="0" err="1" smtClean="0">
                <a:solidFill>
                  <a:srgbClr val="CC0066"/>
                </a:solidFill>
              </a:rPr>
              <a:t>-x</a:t>
            </a:r>
            <a:r>
              <a:rPr lang="fr-FR" baseline="-25000" dirty="0" err="1" smtClean="0">
                <a:solidFill>
                  <a:srgbClr val="CC0066"/>
                </a:solidFill>
              </a:rPr>
              <a:t>e</a:t>
            </a:r>
            <a:r>
              <a:rPr lang="fr-FR" dirty="0" smtClean="0">
                <a:solidFill>
                  <a:srgbClr val="CC0066"/>
                </a:solidFill>
              </a:rPr>
              <a:t> &lt; </a:t>
            </a:r>
            <a:r>
              <a:rPr lang="fr-FR" dirty="0" err="1" smtClean="0">
                <a:solidFill>
                  <a:srgbClr val="CC0066"/>
                </a:solidFill>
              </a:rPr>
              <a:t>y</a:t>
            </a:r>
            <a:r>
              <a:rPr lang="fr-FR" baseline="-25000" dirty="0" err="1" smtClean="0">
                <a:solidFill>
                  <a:srgbClr val="CC0066"/>
                </a:solidFill>
              </a:rPr>
              <a:t>g</a:t>
            </a:r>
            <a:r>
              <a:rPr lang="fr-FR" dirty="0" err="1" smtClean="0">
                <a:solidFill>
                  <a:srgbClr val="CC0066"/>
                </a:solidFill>
              </a:rPr>
              <a:t>-y</a:t>
            </a:r>
            <a:r>
              <a:rPr lang="fr-FR" baseline="-25000" dirty="0" err="1" smtClean="0">
                <a:solidFill>
                  <a:srgbClr val="CC0066"/>
                </a:solidFill>
              </a:rPr>
              <a:t>d</a:t>
            </a:r>
            <a:endParaRPr lang="fr-FR" baseline="-25000" dirty="0" smtClean="0">
              <a:solidFill>
                <a:srgbClr val="CC0066"/>
              </a:solidFill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4538569" y="2828104"/>
            <a:ext cx="3829895" cy="4370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fr-FR" dirty="0" err="1" smtClean="0"/>
              <a:t>Because</a:t>
            </a:r>
            <a:r>
              <a:rPr lang="fr-FR" dirty="0" smtClean="0"/>
              <a:t> of </a:t>
            </a:r>
            <a:r>
              <a:rPr lang="fr-FR" dirty="0" err="1" smtClean="0"/>
              <a:t>path</a:t>
            </a:r>
            <a:r>
              <a:rPr lang="fr-FR" dirty="0" smtClean="0"/>
              <a:t> </a:t>
            </a:r>
            <a:r>
              <a:rPr lang="fr-FR" dirty="0" err="1" smtClean="0"/>
              <a:t>i,O,d,f,g,j</a:t>
            </a:r>
            <a:r>
              <a:rPr lang="fr-FR" dirty="0" smtClean="0"/>
              <a:t> : y</a:t>
            </a:r>
            <a:r>
              <a:rPr lang="fr-FR" baseline="-25000" dirty="0" smtClean="0"/>
              <a:t>i</a:t>
            </a:r>
            <a:r>
              <a:rPr lang="fr-FR" dirty="0" smtClean="0"/>
              <a:t> &lt; </a:t>
            </a:r>
            <a:r>
              <a:rPr lang="fr-FR" dirty="0" err="1" smtClean="0"/>
              <a:t>y</a:t>
            </a:r>
            <a:r>
              <a:rPr lang="fr-FR" baseline="-25000" dirty="0" err="1" smtClean="0"/>
              <a:t>d</a:t>
            </a:r>
            <a:r>
              <a:rPr lang="fr-FR" dirty="0" smtClean="0"/>
              <a:t> &lt;</a:t>
            </a:r>
            <a:r>
              <a:rPr lang="fr-FR" dirty="0" err="1" smtClean="0"/>
              <a:t>y</a:t>
            </a:r>
            <a:r>
              <a:rPr lang="fr-FR" baseline="-25000" dirty="0" err="1" smtClean="0"/>
              <a:t>f</a:t>
            </a:r>
            <a:r>
              <a:rPr lang="fr-FR" dirty="0"/>
              <a:t> </a:t>
            </a:r>
            <a:r>
              <a:rPr lang="fr-FR" dirty="0" smtClean="0"/>
              <a:t>&lt; </a:t>
            </a:r>
            <a:r>
              <a:rPr lang="fr-FR" dirty="0" err="1" smtClean="0"/>
              <a:t>y</a:t>
            </a:r>
            <a:r>
              <a:rPr lang="fr-FR" baseline="-25000" dirty="0" err="1" smtClean="0"/>
              <a:t>g</a:t>
            </a:r>
            <a:r>
              <a:rPr lang="fr-FR" dirty="0" smtClean="0"/>
              <a:t> &lt;</a:t>
            </a:r>
            <a:r>
              <a:rPr lang="fr-FR" dirty="0" err="1" smtClean="0"/>
              <a:t>y</a:t>
            </a:r>
            <a:r>
              <a:rPr lang="fr-FR" baseline="-25000" dirty="0" err="1" smtClean="0"/>
              <a:t>j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dirty="0">
                <a:sym typeface="Symbol"/>
              </a:rPr>
              <a:t> 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CC0066"/>
                </a:solidFill>
              </a:rPr>
              <a:t>y</a:t>
            </a:r>
            <a:r>
              <a:rPr lang="fr-FR" baseline="-25000" dirty="0" err="1" smtClean="0">
                <a:solidFill>
                  <a:srgbClr val="CC0066"/>
                </a:solidFill>
              </a:rPr>
              <a:t>g</a:t>
            </a:r>
            <a:r>
              <a:rPr lang="fr-FR" dirty="0" err="1" smtClean="0">
                <a:solidFill>
                  <a:srgbClr val="CC0066"/>
                </a:solidFill>
              </a:rPr>
              <a:t>-y</a:t>
            </a:r>
            <a:r>
              <a:rPr lang="fr-FR" baseline="-25000" dirty="0" err="1" smtClean="0">
                <a:solidFill>
                  <a:srgbClr val="CC0066"/>
                </a:solidFill>
              </a:rPr>
              <a:t>d</a:t>
            </a:r>
            <a:r>
              <a:rPr lang="fr-FR" dirty="0" smtClean="0">
                <a:solidFill>
                  <a:srgbClr val="CC0066"/>
                </a:solidFill>
              </a:rPr>
              <a:t> &lt; </a:t>
            </a:r>
            <a:r>
              <a:rPr lang="fr-FR" dirty="0" err="1" smtClean="0">
                <a:solidFill>
                  <a:srgbClr val="CC0066"/>
                </a:solidFill>
              </a:rPr>
              <a:t>y</a:t>
            </a:r>
            <a:r>
              <a:rPr lang="fr-FR" baseline="-25000" dirty="0" err="1" smtClean="0">
                <a:solidFill>
                  <a:srgbClr val="CC0066"/>
                </a:solidFill>
              </a:rPr>
              <a:t>j</a:t>
            </a:r>
            <a:r>
              <a:rPr lang="fr-FR" dirty="0" smtClean="0">
                <a:solidFill>
                  <a:srgbClr val="CC0066"/>
                </a:solidFill>
              </a:rPr>
              <a:t> –y</a:t>
            </a:r>
            <a:r>
              <a:rPr lang="fr-FR" baseline="-25000" dirty="0" smtClean="0">
                <a:solidFill>
                  <a:srgbClr val="CC0066"/>
                </a:solidFill>
              </a:rPr>
              <a:t>i</a:t>
            </a:r>
          </a:p>
        </p:txBody>
      </p:sp>
      <p:sp>
        <p:nvSpPr>
          <p:cNvPr id="96" name="ZoneTexte 95"/>
          <p:cNvSpPr txBox="1"/>
          <p:nvPr/>
        </p:nvSpPr>
        <p:spPr>
          <a:xfrm>
            <a:off x="4553879" y="3448359"/>
            <a:ext cx="3597460" cy="187435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fr-FR" dirty="0" err="1"/>
              <a:t>Edge</a:t>
            </a:r>
            <a:r>
              <a:rPr lang="fr-FR" dirty="0"/>
              <a:t> (</a:t>
            </a:r>
            <a:r>
              <a:rPr lang="fr-FR" dirty="0" err="1"/>
              <a:t>i,j</a:t>
            </a:r>
            <a:r>
              <a:rPr lang="fr-FR" dirty="0"/>
              <a:t>) </a:t>
            </a:r>
            <a:r>
              <a:rPr lang="fr-FR" dirty="0" err="1"/>
              <a:t>is</a:t>
            </a:r>
            <a:r>
              <a:rPr lang="fr-FR" dirty="0"/>
              <a:t> in an </a:t>
            </a:r>
            <a:r>
              <a:rPr lang="fr-FR" dirty="0" err="1"/>
              <a:t>empty</a:t>
            </a:r>
            <a:r>
              <a:rPr lang="fr-FR" dirty="0"/>
              <a:t> square</a:t>
            </a:r>
            <a:br>
              <a:rPr lang="fr-FR" dirty="0"/>
            </a:br>
            <a:r>
              <a:rPr lang="fr-FR" dirty="0"/>
              <a:t>	</a:t>
            </a:r>
            <a:r>
              <a:rPr lang="fr-FR" dirty="0">
                <a:sym typeface="Symbol"/>
              </a:rPr>
              <a:t> </a:t>
            </a:r>
            <a:r>
              <a:rPr lang="fr-FR" dirty="0"/>
              <a:t> </a:t>
            </a:r>
            <a:r>
              <a:rPr lang="fr-FR" dirty="0" err="1" smtClean="0">
                <a:solidFill>
                  <a:srgbClr val="CC0066"/>
                </a:solidFill>
              </a:rPr>
              <a:t>y</a:t>
            </a:r>
            <a:r>
              <a:rPr lang="fr-FR" baseline="-25000" dirty="0" err="1" smtClean="0">
                <a:solidFill>
                  <a:srgbClr val="CC0066"/>
                </a:solidFill>
              </a:rPr>
              <a:t>j</a:t>
            </a:r>
            <a:r>
              <a:rPr lang="fr-FR" dirty="0" smtClean="0">
                <a:solidFill>
                  <a:srgbClr val="CC0066"/>
                </a:solidFill>
              </a:rPr>
              <a:t>-y</a:t>
            </a:r>
            <a:r>
              <a:rPr lang="fr-FR" baseline="-25000" dirty="0" smtClean="0">
                <a:solidFill>
                  <a:srgbClr val="CC0066"/>
                </a:solidFill>
              </a:rPr>
              <a:t>i</a:t>
            </a:r>
            <a:r>
              <a:rPr lang="fr-FR" dirty="0" smtClean="0">
                <a:solidFill>
                  <a:srgbClr val="CC0066"/>
                </a:solidFill>
              </a:rPr>
              <a:t> </a:t>
            </a:r>
            <a:r>
              <a:rPr lang="fr-FR" dirty="0">
                <a:solidFill>
                  <a:srgbClr val="CC0066"/>
                </a:solidFill>
              </a:rPr>
              <a:t>&lt; </a:t>
            </a:r>
            <a:r>
              <a:rPr lang="fr-FR" dirty="0" err="1">
                <a:solidFill>
                  <a:srgbClr val="CC0066"/>
                </a:solidFill>
              </a:rPr>
              <a:t>x</a:t>
            </a:r>
            <a:r>
              <a:rPr lang="fr-FR" baseline="-25000" dirty="0" err="1">
                <a:solidFill>
                  <a:srgbClr val="CC0066"/>
                </a:solidFill>
              </a:rPr>
              <a:t>e</a:t>
            </a:r>
            <a:r>
              <a:rPr lang="fr-FR" dirty="0" err="1">
                <a:solidFill>
                  <a:srgbClr val="CC0066"/>
                </a:solidFill>
              </a:rPr>
              <a:t>-x</a:t>
            </a:r>
            <a:r>
              <a:rPr lang="fr-FR" baseline="-25000" dirty="0" err="1">
                <a:solidFill>
                  <a:srgbClr val="CC0066"/>
                </a:solidFill>
              </a:rPr>
              <a:t>h</a:t>
            </a:r>
            <a:endParaRPr lang="fr-FR" baseline="-25000" dirty="0">
              <a:solidFill>
                <a:srgbClr val="CC0066"/>
              </a:solidFill>
            </a:endParaRPr>
          </a:p>
          <a:p>
            <a:pPr algn="l">
              <a:buNone/>
            </a:pPr>
            <a:r>
              <a:rPr lang="fr-FR" dirty="0" err="1" smtClean="0"/>
              <a:t>Because</a:t>
            </a:r>
            <a:r>
              <a:rPr lang="fr-FR" dirty="0" smtClean="0"/>
              <a:t> of </a:t>
            </a:r>
            <a:r>
              <a:rPr lang="fr-FR" dirty="0" err="1" smtClean="0"/>
              <a:t>path</a:t>
            </a:r>
            <a:r>
              <a:rPr lang="fr-FR" dirty="0" smtClean="0"/>
              <a:t> </a:t>
            </a:r>
            <a:r>
              <a:rPr lang="fr-FR" dirty="0" err="1" smtClean="0"/>
              <a:t>k,h,j,e,O,a</a:t>
            </a:r>
            <a:r>
              <a:rPr lang="fr-FR" dirty="0" smtClean="0"/>
              <a:t>: </a:t>
            </a:r>
            <a:r>
              <a:rPr lang="fr-FR" dirty="0" err="1" smtClean="0"/>
              <a:t>x</a:t>
            </a:r>
            <a:r>
              <a:rPr lang="fr-FR" baseline="-25000" dirty="0" err="1" smtClean="0"/>
              <a:t>k</a:t>
            </a:r>
            <a:r>
              <a:rPr lang="fr-FR" dirty="0" smtClean="0"/>
              <a:t>&lt;</a:t>
            </a:r>
            <a:r>
              <a:rPr lang="fr-FR" dirty="0" err="1" smtClean="0"/>
              <a:t>x</a:t>
            </a:r>
            <a:r>
              <a:rPr lang="fr-FR" baseline="-25000" dirty="0" err="1" smtClean="0"/>
              <a:t>h</a:t>
            </a:r>
            <a:r>
              <a:rPr lang="fr-FR" dirty="0" smtClean="0"/>
              <a:t>&lt;</a:t>
            </a:r>
            <a:r>
              <a:rPr lang="fr-FR" dirty="0" err="1" smtClean="0"/>
              <a:t>x</a:t>
            </a:r>
            <a:r>
              <a:rPr lang="fr-FR" baseline="-25000" dirty="0" err="1" smtClean="0"/>
              <a:t>j</a:t>
            </a:r>
            <a:r>
              <a:rPr lang="fr-FR" dirty="0" smtClean="0"/>
              <a:t>&lt;</a:t>
            </a:r>
            <a:r>
              <a:rPr lang="fr-FR" dirty="0" err="1" smtClean="0"/>
              <a:t>x</a:t>
            </a:r>
            <a:r>
              <a:rPr lang="fr-FR" baseline="-25000" dirty="0" err="1" smtClean="0"/>
              <a:t>e</a:t>
            </a:r>
            <a:r>
              <a:rPr lang="fr-FR" dirty="0" smtClean="0"/>
              <a:t>&lt;</a:t>
            </a:r>
            <a:r>
              <a:rPr lang="fr-FR" dirty="0" err="1" smtClean="0"/>
              <a:t>x</a:t>
            </a:r>
            <a:r>
              <a:rPr lang="fr-FR" baseline="-25000" dirty="0" err="1" smtClean="0"/>
              <a:t>a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dirty="0">
                <a:sym typeface="Symbol"/>
              </a:rPr>
              <a:t> 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CC0066"/>
                </a:solidFill>
              </a:rPr>
              <a:t>x</a:t>
            </a:r>
            <a:r>
              <a:rPr lang="fr-FR" baseline="-25000" dirty="0" err="1" smtClean="0">
                <a:solidFill>
                  <a:srgbClr val="CC0066"/>
                </a:solidFill>
              </a:rPr>
              <a:t>e</a:t>
            </a:r>
            <a:r>
              <a:rPr lang="fr-FR" dirty="0" err="1" smtClean="0">
                <a:solidFill>
                  <a:srgbClr val="CC0066"/>
                </a:solidFill>
              </a:rPr>
              <a:t>-x</a:t>
            </a:r>
            <a:r>
              <a:rPr lang="fr-FR" baseline="-25000" dirty="0" err="1" smtClean="0">
                <a:solidFill>
                  <a:srgbClr val="CC0066"/>
                </a:solidFill>
              </a:rPr>
              <a:t>h</a:t>
            </a:r>
            <a:r>
              <a:rPr lang="fr-FR" dirty="0" smtClean="0">
                <a:solidFill>
                  <a:srgbClr val="CC0066"/>
                </a:solidFill>
              </a:rPr>
              <a:t> &lt; </a:t>
            </a:r>
            <a:r>
              <a:rPr lang="fr-FR" dirty="0" err="1" smtClean="0">
                <a:solidFill>
                  <a:srgbClr val="CC0066"/>
                </a:solidFill>
              </a:rPr>
              <a:t>x</a:t>
            </a:r>
            <a:r>
              <a:rPr lang="fr-FR" baseline="-25000" dirty="0" err="1" smtClean="0">
                <a:solidFill>
                  <a:srgbClr val="CC0066"/>
                </a:solidFill>
              </a:rPr>
              <a:t>a</a:t>
            </a:r>
            <a:r>
              <a:rPr lang="fr-FR" dirty="0" err="1" smtClean="0">
                <a:solidFill>
                  <a:srgbClr val="CC0066"/>
                </a:solidFill>
              </a:rPr>
              <a:t>-x</a:t>
            </a:r>
            <a:r>
              <a:rPr lang="fr-FR" baseline="-25000" dirty="0" err="1" smtClean="0">
                <a:solidFill>
                  <a:srgbClr val="CC0066"/>
                </a:solidFill>
              </a:rPr>
              <a:t>k</a:t>
            </a:r>
            <a:endParaRPr lang="fr-FR" baseline="-25000" dirty="0" smtClean="0">
              <a:solidFill>
                <a:srgbClr val="CC0066"/>
              </a:solidFill>
            </a:endParaRPr>
          </a:p>
          <a:p>
            <a:pPr algn="l">
              <a:buNone/>
            </a:pPr>
            <a:r>
              <a:rPr lang="fr-FR" dirty="0" err="1" smtClean="0"/>
              <a:t>Ege</a:t>
            </a:r>
            <a:r>
              <a:rPr lang="fr-FR" dirty="0" smtClean="0"/>
              <a:t> (</a:t>
            </a:r>
            <a:r>
              <a:rPr lang="fr-FR" dirty="0" err="1" smtClean="0"/>
              <a:t>k,a</a:t>
            </a:r>
            <a:r>
              <a:rPr lang="fr-FR" dirty="0" smtClean="0"/>
              <a:t>) </a:t>
            </a:r>
            <a:r>
              <a:rPr lang="fr-FR" dirty="0" err="1" smtClean="0"/>
              <a:t>is</a:t>
            </a:r>
            <a:r>
              <a:rPr lang="fr-FR" dirty="0" smtClean="0"/>
              <a:t> in an </a:t>
            </a:r>
            <a:r>
              <a:rPr lang="fr-FR" dirty="0" err="1" smtClean="0"/>
              <a:t>empty</a:t>
            </a:r>
            <a:r>
              <a:rPr lang="fr-FR" dirty="0" smtClean="0"/>
              <a:t> square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dirty="0">
                <a:sym typeface="Symbol"/>
              </a:rPr>
              <a:t> 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CC0066"/>
                </a:solidFill>
              </a:rPr>
              <a:t>x</a:t>
            </a:r>
            <a:r>
              <a:rPr lang="fr-FR" baseline="-25000" dirty="0" err="1" smtClean="0">
                <a:solidFill>
                  <a:srgbClr val="CC0066"/>
                </a:solidFill>
              </a:rPr>
              <a:t>a</a:t>
            </a:r>
            <a:r>
              <a:rPr lang="fr-FR" dirty="0" err="1" smtClean="0">
                <a:solidFill>
                  <a:srgbClr val="CC0066"/>
                </a:solidFill>
              </a:rPr>
              <a:t>-x</a:t>
            </a:r>
            <a:r>
              <a:rPr lang="fr-FR" baseline="-25000" dirty="0" err="1" smtClean="0">
                <a:solidFill>
                  <a:srgbClr val="CC0066"/>
                </a:solidFill>
              </a:rPr>
              <a:t>k</a:t>
            </a:r>
            <a:r>
              <a:rPr lang="fr-FR" dirty="0" smtClean="0">
                <a:solidFill>
                  <a:srgbClr val="CC0066"/>
                </a:solidFill>
              </a:rPr>
              <a:t> &lt; y</a:t>
            </a:r>
            <a:r>
              <a:rPr lang="fr-FR" baseline="-25000" dirty="0" smtClean="0">
                <a:solidFill>
                  <a:srgbClr val="CC0066"/>
                </a:solidFill>
              </a:rPr>
              <a:t>i</a:t>
            </a:r>
            <a:r>
              <a:rPr lang="fr-FR" dirty="0" smtClean="0">
                <a:solidFill>
                  <a:srgbClr val="CC0066"/>
                </a:solidFill>
              </a:rPr>
              <a:t>-</a:t>
            </a:r>
            <a:r>
              <a:rPr lang="fr-FR" dirty="0" err="1" smtClean="0">
                <a:solidFill>
                  <a:srgbClr val="CC0066"/>
                </a:solidFill>
              </a:rPr>
              <a:t>y</a:t>
            </a:r>
            <a:r>
              <a:rPr lang="fr-FR" baseline="-25000" dirty="0" err="1" smtClean="0">
                <a:solidFill>
                  <a:srgbClr val="CC0066"/>
                </a:solidFill>
              </a:rPr>
              <a:t>l</a:t>
            </a:r>
            <a:endParaRPr lang="fr-FR" baseline="-25000" dirty="0" smtClean="0">
              <a:solidFill>
                <a:srgbClr val="CC0066"/>
              </a:solidFill>
            </a:endParaRPr>
          </a:p>
          <a:p>
            <a:pPr algn="l">
              <a:buNone/>
            </a:pPr>
            <a:r>
              <a:rPr lang="fr-FR" dirty="0" err="1" smtClean="0"/>
              <a:t>Because</a:t>
            </a:r>
            <a:r>
              <a:rPr lang="fr-FR" dirty="0" smtClean="0"/>
              <a:t> of </a:t>
            </a:r>
            <a:r>
              <a:rPr lang="fr-FR" dirty="0" err="1" smtClean="0"/>
              <a:t>path</a:t>
            </a:r>
            <a:r>
              <a:rPr lang="fr-FR" dirty="0" smtClean="0"/>
              <a:t> </a:t>
            </a:r>
            <a:r>
              <a:rPr lang="fr-FR" dirty="0" err="1"/>
              <a:t>c</a:t>
            </a:r>
            <a:r>
              <a:rPr lang="fr-FR" dirty="0" err="1" smtClean="0"/>
              <a:t>,l,k,i,O,d</a:t>
            </a:r>
            <a:r>
              <a:rPr lang="fr-FR" dirty="0" smtClean="0"/>
              <a:t>: </a:t>
            </a:r>
            <a:r>
              <a:rPr lang="fr-FR" dirty="0" err="1" smtClean="0"/>
              <a:t>y</a:t>
            </a:r>
            <a:r>
              <a:rPr lang="fr-FR" baseline="-25000" dirty="0" err="1" smtClean="0"/>
              <a:t>c</a:t>
            </a:r>
            <a:r>
              <a:rPr lang="fr-FR" dirty="0" smtClean="0"/>
              <a:t> &lt;</a:t>
            </a:r>
            <a:r>
              <a:rPr lang="fr-FR" dirty="0" err="1" smtClean="0"/>
              <a:t>y</a:t>
            </a:r>
            <a:r>
              <a:rPr lang="fr-FR" baseline="-25000" dirty="0" err="1" smtClean="0"/>
              <a:t>l</a:t>
            </a:r>
            <a:r>
              <a:rPr lang="fr-FR" dirty="0" smtClean="0"/>
              <a:t> &lt;</a:t>
            </a:r>
            <a:r>
              <a:rPr lang="fr-FR" dirty="0" err="1" smtClean="0"/>
              <a:t>y</a:t>
            </a:r>
            <a:r>
              <a:rPr lang="fr-FR" baseline="-25000" dirty="0" err="1" smtClean="0"/>
              <a:t>k</a:t>
            </a:r>
            <a:r>
              <a:rPr lang="fr-FR" dirty="0" smtClean="0"/>
              <a:t>&lt;y</a:t>
            </a:r>
            <a:r>
              <a:rPr lang="fr-FR" baseline="-25000" dirty="0" smtClean="0"/>
              <a:t>i</a:t>
            </a:r>
            <a:r>
              <a:rPr lang="fr-FR" dirty="0" smtClean="0"/>
              <a:t>&lt;</a:t>
            </a:r>
            <a:r>
              <a:rPr lang="fr-FR" dirty="0" err="1" smtClean="0"/>
              <a:t>y</a:t>
            </a:r>
            <a:r>
              <a:rPr lang="fr-FR" baseline="-25000" dirty="0" err="1" smtClean="0"/>
              <a:t>d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dirty="0">
                <a:sym typeface="Symbol"/>
              </a:rPr>
              <a:t> 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CC0066"/>
                </a:solidFill>
              </a:rPr>
              <a:t>y</a:t>
            </a:r>
            <a:r>
              <a:rPr lang="fr-FR" baseline="-25000" dirty="0" smtClean="0">
                <a:solidFill>
                  <a:srgbClr val="CC0066"/>
                </a:solidFill>
              </a:rPr>
              <a:t>i</a:t>
            </a:r>
            <a:r>
              <a:rPr lang="fr-FR" dirty="0" smtClean="0">
                <a:solidFill>
                  <a:srgbClr val="CC0066"/>
                </a:solidFill>
              </a:rPr>
              <a:t>-</a:t>
            </a:r>
            <a:r>
              <a:rPr lang="fr-FR" dirty="0" err="1" smtClean="0">
                <a:solidFill>
                  <a:srgbClr val="CC0066"/>
                </a:solidFill>
              </a:rPr>
              <a:t>y</a:t>
            </a:r>
            <a:r>
              <a:rPr lang="fr-FR" baseline="-25000" dirty="0" err="1" smtClean="0">
                <a:solidFill>
                  <a:srgbClr val="CC0066"/>
                </a:solidFill>
              </a:rPr>
              <a:t>l</a:t>
            </a:r>
            <a:r>
              <a:rPr lang="fr-FR" dirty="0" smtClean="0">
                <a:solidFill>
                  <a:srgbClr val="CC0066"/>
                </a:solidFill>
              </a:rPr>
              <a:t> &lt; </a:t>
            </a:r>
            <a:r>
              <a:rPr lang="fr-FR" dirty="0" err="1" smtClean="0">
                <a:solidFill>
                  <a:srgbClr val="CC0066"/>
                </a:solidFill>
              </a:rPr>
              <a:t>y</a:t>
            </a:r>
            <a:r>
              <a:rPr lang="fr-FR" baseline="-25000" dirty="0" err="1" smtClean="0">
                <a:solidFill>
                  <a:srgbClr val="CC0066"/>
                </a:solidFill>
              </a:rPr>
              <a:t>d</a:t>
            </a:r>
            <a:r>
              <a:rPr lang="fr-FR" dirty="0" err="1" smtClean="0">
                <a:solidFill>
                  <a:srgbClr val="CC0066"/>
                </a:solidFill>
              </a:rPr>
              <a:t>-y</a:t>
            </a:r>
            <a:r>
              <a:rPr lang="fr-FR" baseline="-25000" dirty="0" err="1" smtClean="0">
                <a:solidFill>
                  <a:srgbClr val="CC0066"/>
                </a:solidFill>
              </a:rPr>
              <a:t>c</a:t>
            </a:r>
            <a:r>
              <a:rPr lang="fr-FR" dirty="0" smtClean="0"/>
              <a:t/>
            </a:r>
            <a:br>
              <a:rPr lang="fr-FR" dirty="0" smtClean="0"/>
            </a:br>
            <a:endParaRPr lang="en-US" dirty="0"/>
          </a:p>
        </p:txBody>
      </p:sp>
      <p:sp>
        <p:nvSpPr>
          <p:cNvPr id="95" name="ZoneTexte 94"/>
          <p:cNvSpPr txBox="1"/>
          <p:nvPr/>
        </p:nvSpPr>
        <p:spPr>
          <a:xfrm>
            <a:off x="4558343" y="5192819"/>
            <a:ext cx="4410182" cy="5139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fr-FR" dirty="0" smtClean="0"/>
              <a:t>Putting all </a:t>
            </a:r>
            <a:r>
              <a:rPr lang="fr-FR" dirty="0" err="1" smtClean="0"/>
              <a:t>together</a:t>
            </a:r>
            <a:r>
              <a:rPr lang="fr-FR" dirty="0" smtClean="0"/>
              <a:t>:</a:t>
            </a:r>
          </a:p>
          <a:p>
            <a:pPr algn="l">
              <a:buNone/>
            </a:pPr>
            <a:r>
              <a:rPr lang="fr-FR" dirty="0" err="1" smtClean="0"/>
              <a:t>y</a:t>
            </a:r>
            <a:r>
              <a:rPr lang="fr-FR" baseline="-25000" dirty="0" err="1" smtClean="0"/>
              <a:t>d</a:t>
            </a:r>
            <a:r>
              <a:rPr lang="fr-FR" dirty="0" err="1" smtClean="0"/>
              <a:t>-y</a:t>
            </a:r>
            <a:r>
              <a:rPr lang="fr-FR" baseline="-25000" dirty="0" err="1" smtClean="0"/>
              <a:t>c</a:t>
            </a:r>
            <a:r>
              <a:rPr lang="fr-FR" dirty="0" smtClean="0"/>
              <a:t> &lt; </a:t>
            </a:r>
            <a:r>
              <a:rPr lang="fr-FR" dirty="0" err="1" smtClean="0"/>
              <a:t>x</a:t>
            </a:r>
            <a:r>
              <a:rPr lang="fr-FR" baseline="-25000" dirty="0" err="1" smtClean="0"/>
              <a:t>b</a:t>
            </a:r>
            <a:r>
              <a:rPr lang="fr-FR" dirty="0" err="1" smtClean="0"/>
              <a:t>-x</a:t>
            </a:r>
            <a:r>
              <a:rPr lang="fr-FR" baseline="-25000" dirty="0" err="1" smtClean="0"/>
              <a:t>a</a:t>
            </a:r>
            <a:r>
              <a:rPr lang="fr-FR" dirty="0" smtClean="0"/>
              <a:t> &lt; </a:t>
            </a:r>
            <a:r>
              <a:rPr lang="fr-FR" dirty="0" err="1" smtClean="0"/>
              <a:t>x</a:t>
            </a:r>
            <a:r>
              <a:rPr lang="fr-FR" baseline="-25000" dirty="0" err="1" smtClean="0"/>
              <a:t>f</a:t>
            </a:r>
            <a:r>
              <a:rPr lang="fr-FR" dirty="0" err="1" smtClean="0"/>
              <a:t>-x</a:t>
            </a:r>
            <a:r>
              <a:rPr lang="fr-FR" baseline="-25000" dirty="0" err="1" smtClean="0"/>
              <a:t>e</a:t>
            </a:r>
            <a:r>
              <a:rPr lang="fr-FR" dirty="0" smtClean="0"/>
              <a:t>&lt; </a:t>
            </a:r>
            <a:r>
              <a:rPr lang="fr-FR" dirty="0" err="1" smtClean="0"/>
              <a:t>y</a:t>
            </a:r>
            <a:r>
              <a:rPr lang="fr-FR" baseline="-25000" dirty="0" err="1" smtClean="0"/>
              <a:t>g</a:t>
            </a:r>
            <a:r>
              <a:rPr lang="fr-FR" dirty="0" err="1" smtClean="0"/>
              <a:t>-y</a:t>
            </a:r>
            <a:r>
              <a:rPr lang="fr-FR" baseline="-25000" dirty="0" err="1" smtClean="0"/>
              <a:t>d</a:t>
            </a:r>
            <a:r>
              <a:rPr lang="fr-FR" dirty="0" smtClean="0"/>
              <a:t>&lt;</a:t>
            </a:r>
            <a:r>
              <a:rPr lang="fr-FR" dirty="0" err="1" smtClean="0"/>
              <a:t>y</a:t>
            </a:r>
            <a:r>
              <a:rPr lang="fr-FR" baseline="-25000" dirty="0" err="1" smtClean="0"/>
              <a:t>j</a:t>
            </a:r>
            <a:r>
              <a:rPr lang="fr-FR" dirty="0" smtClean="0"/>
              <a:t>-y</a:t>
            </a:r>
            <a:r>
              <a:rPr lang="fr-FR" baseline="-25000" dirty="0" smtClean="0"/>
              <a:t>i</a:t>
            </a:r>
            <a:r>
              <a:rPr lang="fr-FR" dirty="0" smtClean="0"/>
              <a:t>&lt;</a:t>
            </a:r>
            <a:r>
              <a:rPr lang="fr-FR" dirty="0" err="1" smtClean="0"/>
              <a:t>x</a:t>
            </a:r>
            <a:r>
              <a:rPr lang="fr-FR" baseline="-25000" dirty="0" err="1" smtClean="0"/>
              <a:t>e</a:t>
            </a:r>
            <a:r>
              <a:rPr lang="fr-FR" dirty="0" err="1" smtClean="0"/>
              <a:t>-x</a:t>
            </a:r>
            <a:r>
              <a:rPr lang="fr-FR" baseline="-25000" dirty="0" err="1" smtClean="0"/>
              <a:t>h</a:t>
            </a:r>
            <a:r>
              <a:rPr lang="fr-FR" dirty="0" smtClean="0"/>
              <a:t>&lt;</a:t>
            </a:r>
            <a:r>
              <a:rPr lang="fr-FR" dirty="0" err="1" smtClean="0"/>
              <a:t>x</a:t>
            </a:r>
            <a:r>
              <a:rPr lang="fr-FR" baseline="-25000" dirty="0" err="1" smtClean="0"/>
              <a:t>a</a:t>
            </a:r>
            <a:r>
              <a:rPr lang="fr-FR" dirty="0" err="1" smtClean="0"/>
              <a:t>-x</a:t>
            </a:r>
            <a:r>
              <a:rPr lang="fr-FR" baseline="-25000" dirty="0" err="1" smtClean="0"/>
              <a:t>k</a:t>
            </a:r>
            <a:r>
              <a:rPr lang="fr-FR" dirty="0" smtClean="0"/>
              <a:t>&lt;y</a:t>
            </a:r>
            <a:r>
              <a:rPr lang="fr-FR" baseline="-25000" dirty="0" smtClean="0"/>
              <a:t>i</a:t>
            </a:r>
            <a:r>
              <a:rPr lang="fr-FR" dirty="0" smtClean="0"/>
              <a:t>-</a:t>
            </a:r>
            <a:r>
              <a:rPr lang="fr-FR" dirty="0" err="1" smtClean="0"/>
              <a:t>y</a:t>
            </a:r>
            <a:r>
              <a:rPr lang="fr-FR" baseline="-25000" dirty="0" err="1" smtClean="0"/>
              <a:t>l</a:t>
            </a:r>
            <a:r>
              <a:rPr lang="fr-FR" dirty="0" smtClean="0"/>
              <a:t>&lt;</a:t>
            </a:r>
            <a:r>
              <a:rPr lang="fr-FR" dirty="0" err="1" smtClean="0"/>
              <a:t>y</a:t>
            </a:r>
            <a:r>
              <a:rPr lang="fr-FR" baseline="-25000" dirty="0" err="1" smtClean="0"/>
              <a:t>d</a:t>
            </a:r>
            <a:r>
              <a:rPr lang="fr-FR" dirty="0" err="1" smtClean="0"/>
              <a:t>-y</a:t>
            </a:r>
            <a:r>
              <a:rPr lang="fr-FR" baseline="-25000" dirty="0" err="1" smtClean="0"/>
              <a:t>c</a:t>
            </a:r>
            <a:endParaRPr lang="fr-FR" baseline="-25000" dirty="0" smtClean="0"/>
          </a:p>
        </p:txBody>
      </p:sp>
      <p:sp>
        <p:nvSpPr>
          <p:cNvPr id="97" name="ZoneTexte 96"/>
          <p:cNvSpPr txBox="1"/>
          <p:nvPr/>
        </p:nvSpPr>
        <p:spPr>
          <a:xfrm>
            <a:off x="4869625" y="5828608"/>
            <a:ext cx="323999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 smtClean="0">
                <a:solidFill>
                  <a:srgbClr val="CC0066"/>
                </a:solidFill>
              </a:rPr>
              <a:t>Contradiction: </a:t>
            </a:r>
            <a:r>
              <a:rPr lang="fr-FR" sz="2000" dirty="0" err="1" smtClean="0">
                <a:solidFill>
                  <a:srgbClr val="CC0066"/>
                </a:solidFill>
              </a:rPr>
              <a:t>y</a:t>
            </a:r>
            <a:r>
              <a:rPr lang="fr-FR" sz="2000" baseline="-25000" dirty="0" err="1" smtClean="0">
                <a:solidFill>
                  <a:srgbClr val="CC0066"/>
                </a:solidFill>
              </a:rPr>
              <a:t>d</a:t>
            </a:r>
            <a:r>
              <a:rPr lang="fr-FR" sz="2000" dirty="0" err="1" smtClean="0">
                <a:solidFill>
                  <a:srgbClr val="CC0066"/>
                </a:solidFill>
              </a:rPr>
              <a:t>-y</a:t>
            </a:r>
            <a:r>
              <a:rPr lang="fr-FR" sz="2000" baseline="-25000" dirty="0" err="1" smtClean="0">
                <a:solidFill>
                  <a:srgbClr val="CC0066"/>
                </a:solidFill>
              </a:rPr>
              <a:t>c</a:t>
            </a:r>
            <a:r>
              <a:rPr lang="fr-FR" sz="2000" dirty="0" smtClean="0">
                <a:solidFill>
                  <a:srgbClr val="CC0066"/>
                </a:solidFill>
              </a:rPr>
              <a:t> </a:t>
            </a:r>
            <a:r>
              <a:rPr lang="fr-FR" sz="2000" dirty="0">
                <a:solidFill>
                  <a:srgbClr val="CC0066"/>
                </a:solidFill>
              </a:rPr>
              <a:t>&lt; </a:t>
            </a:r>
            <a:r>
              <a:rPr lang="fr-FR" sz="2000" dirty="0" err="1" smtClean="0">
                <a:solidFill>
                  <a:srgbClr val="CC0066"/>
                </a:solidFill>
              </a:rPr>
              <a:t>y</a:t>
            </a:r>
            <a:r>
              <a:rPr lang="fr-FR" sz="2000" baseline="-25000" dirty="0" err="1" smtClean="0">
                <a:solidFill>
                  <a:srgbClr val="CC0066"/>
                </a:solidFill>
              </a:rPr>
              <a:t>d</a:t>
            </a:r>
            <a:r>
              <a:rPr lang="fr-FR" sz="2000" dirty="0" err="1" smtClean="0">
                <a:solidFill>
                  <a:srgbClr val="CC0066"/>
                </a:solidFill>
              </a:rPr>
              <a:t>-y</a:t>
            </a:r>
            <a:r>
              <a:rPr lang="fr-FR" sz="2000" baseline="-25000" dirty="0" err="1" smtClean="0">
                <a:solidFill>
                  <a:srgbClr val="CC0066"/>
                </a:solidFill>
              </a:rPr>
              <a:t>c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8" grpId="1" animBg="1"/>
      <p:bldP spid="9219" grpId="0" animBg="1"/>
      <p:bldP spid="9219" grpId="1" animBg="1"/>
      <p:bldP spid="9220" grpId="0" animBg="1"/>
      <p:bldP spid="9220" grpId="1" animBg="1"/>
      <p:bldP spid="9221" grpId="0" animBg="1"/>
      <p:bldP spid="9221" grpId="1" animBg="1"/>
      <p:bldP spid="72" grpId="0" animBg="1"/>
      <p:bldP spid="92" grpId="0" animBg="1"/>
      <p:bldP spid="93" grpId="0" animBg="1"/>
      <p:bldP spid="94" grpId="0" animBg="1"/>
      <p:bldP spid="96" grpId="0" animBg="1"/>
      <p:bldP spid="95" grpId="0" animBg="1"/>
      <p:bldP spid="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251520" y="1670647"/>
            <a:ext cx="2983590" cy="2752586"/>
            <a:chOff x="221153" y="1640114"/>
            <a:chExt cx="4076265" cy="3760661"/>
          </a:xfrm>
        </p:grpSpPr>
        <p:sp>
          <p:nvSpPr>
            <p:cNvPr id="9222" name="Freeform 443"/>
            <p:cNvSpPr>
              <a:spLocks/>
            </p:cNvSpPr>
            <p:nvPr/>
          </p:nvSpPr>
          <p:spPr bwMode="auto">
            <a:xfrm>
              <a:off x="390312" y="4311247"/>
              <a:ext cx="182874" cy="183268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57"/>
                <a:gd name="T53" fmla="*/ 57 w 5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None/>
              </a:pPr>
              <a:r>
                <a:rPr lang="fr-FR" altLang="en-US" sz="1200"/>
                <a:t>k</a:t>
              </a:r>
              <a:endParaRPr lang="en-US" altLang="en-US" sz="1200"/>
            </a:p>
          </p:txBody>
        </p:sp>
        <p:sp>
          <p:nvSpPr>
            <p:cNvPr id="9223" name="Freeform 443"/>
            <p:cNvSpPr>
              <a:spLocks/>
            </p:cNvSpPr>
            <p:nvPr/>
          </p:nvSpPr>
          <p:spPr bwMode="auto">
            <a:xfrm>
              <a:off x="676510" y="3444389"/>
              <a:ext cx="181960" cy="182351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57"/>
                <a:gd name="T53" fmla="*/ 57 w 5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None/>
              </a:pPr>
              <a:r>
                <a:rPr lang="fr-FR" altLang="en-US" sz="1200"/>
                <a:t>h</a:t>
              </a:r>
              <a:endParaRPr lang="en-US" altLang="en-US" sz="1200"/>
            </a:p>
          </p:txBody>
        </p:sp>
        <p:sp>
          <p:nvSpPr>
            <p:cNvPr id="9224" name="Freeform 443"/>
            <p:cNvSpPr>
              <a:spLocks/>
            </p:cNvSpPr>
            <p:nvPr/>
          </p:nvSpPr>
          <p:spPr bwMode="auto">
            <a:xfrm>
              <a:off x="1270851" y="3731203"/>
              <a:ext cx="181960" cy="182352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57"/>
                <a:gd name="T53" fmla="*/ 57 w 5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None/>
              </a:pPr>
              <a:r>
                <a:rPr lang="fr-FR" altLang="en-US" sz="1200"/>
                <a:t>i</a:t>
              </a:r>
              <a:endParaRPr lang="en-US" altLang="en-US" sz="1200"/>
            </a:p>
          </p:txBody>
        </p:sp>
        <p:sp>
          <p:nvSpPr>
            <p:cNvPr id="9225" name="Freeform 443"/>
            <p:cNvSpPr>
              <a:spLocks/>
            </p:cNvSpPr>
            <p:nvPr/>
          </p:nvSpPr>
          <p:spPr bwMode="auto">
            <a:xfrm>
              <a:off x="2443989" y="4017101"/>
              <a:ext cx="182874" cy="183268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57"/>
                <a:gd name="T53" fmla="*/ 57 w 5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None/>
              </a:pPr>
              <a:r>
                <a:rPr lang="fr-FR" altLang="en-US" sz="1200"/>
                <a:t>a</a:t>
              </a:r>
              <a:endParaRPr lang="en-US" altLang="en-US" sz="1200"/>
            </a:p>
          </p:txBody>
        </p:sp>
        <p:sp>
          <p:nvSpPr>
            <p:cNvPr id="9226" name="Freeform 443"/>
            <p:cNvSpPr>
              <a:spLocks/>
            </p:cNvSpPr>
            <p:nvPr/>
          </p:nvSpPr>
          <p:spPr bwMode="auto">
            <a:xfrm>
              <a:off x="2150475" y="4627384"/>
              <a:ext cx="182874" cy="183268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57"/>
                <a:gd name="T53" fmla="*/ 57 w 5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None/>
              </a:pPr>
              <a:r>
                <a:rPr lang="fr-FR" altLang="en-US" sz="1200"/>
                <a:t>l</a:t>
              </a:r>
              <a:endParaRPr lang="en-US" altLang="en-US" sz="1200"/>
            </a:p>
          </p:txBody>
        </p:sp>
        <p:sp>
          <p:nvSpPr>
            <p:cNvPr id="9227" name="Freeform 443"/>
            <p:cNvSpPr>
              <a:spLocks/>
            </p:cNvSpPr>
            <p:nvPr/>
          </p:nvSpPr>
          <p:spPr bwMode="auto">
            <a:xfrm>
              <a:off x="3031015" y="4914199"/>
              <a:ext cx="181960" cy="183268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57"/>
                <a:gd name="T53" fmla="*/ 57 w 5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None/>
              </a:pPr>
              <a:r>
                <a:rPr lang="fr-FR" altLang="en-US" sz="1200"/>
                <a:t>c</a:t>
              </a:r>
              <a:endParaRPr lang="en-US" altLang="en-US" sz="1200"/>
            </a:p>
          </p:txBody>
        </p:sp>
        <p:sp>
          <p:nvSpPr>
            <p:cNvPr id="9228" name="Freeform 443"/>
            <p:cNvSpPr>
              <a:spLocks/>
            </p:cNvSpPr>
            <p:nvPr/>
          </p:nvSpPr>
          <p:spPr bwMode="auto">
            <a:xfrm>
              <a:off x="1564364" y="2334700"/>
              <a:ext cx="181960" cy="182352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57"/>
                <a:gd name="T53" fmla="*/ 57 w 5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None/>
              </a:pPr>
              <a:r>
                <a:rPr lang="fr-FR" altLang="en-US" sz="1200"/>
                <a:t>e</a:t>
              </a:r>
              <a:endParaRPr lang="en-US" altLang="en-US" sz="1200"/>
            </a:p>
          </p:txBody>
        </p:sp>
        <p:sp>
          <p:nvSpPr>
            <p:cNvPr id="9229" name="Freeform 443"/>
            <p:cNvSpPr>
              <a:spLocks/>
            </p:cNvSpPr>
            <p:nvPr/>
          </p:nvSpPr>
          <p:spPr bwMode="auto">
            <a:xfrm>
              <a:off x="2737501" y="2565618"/>
              <a:ext cx="182874" cy="183268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57"/>
                <a:gd name="T53" fmla="*/ 57 w 5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None/>
              </a:pPr>
              <a:r>
                <a:rPr lang="fr-FR" altLang="en-US" sz="1200"/>
                <a:t>d</a:t>
              </a:r>
              <a:endParaRPr lang="en-US" altLang="en-US" sz="1200"/>
            </a:p>
          </p:txBody>
        </p:sp>
        <p:sp>
          <p:nvSpPr>
            <p:cNvPr id="9230" name="Freeform 443"/>
            <p:cNvSpPr>
              <a:spLocks/>
            </p:cNvSpPr>
            <p:nvPr/>
          </p:nvSpPr>
          <p:spPr bwMode="auto">
            <a:xfrm>
              <a:off x="2004176" y="3150243"/>
              <a:ext cx="181960" cy="183268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9231" name="Freeform 443"/>
            <p:cNvSpPr>
              <a:spLocks/>
            </p:cNvSpPr>
            <p:nvPr/>
          </p:nvSpPr>
          <p:spPr bwMode="auto">
            <a:xfrm>
              <a:off x="1849648" y="2065296"/>
              <a:ext cx="182874" cy="183268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57"/>
                <a:gd name="T53" fmla="*/ 57 w 5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None/>
              </a:pPr>
              <a:r>
                <a:rPr lang="fr-FR" altLang="en-US" sz="1200"/>
                <a:t>g</a:t>
              </a:r>
              <a:endParaRPr lang="en-US" altLang="en-US" sz="1200"/>
            </a:p>
          </p:txBody>
        </p:sp>
        <p:sp>
          <p:nvSpPr>
            <p:cNvPr id="9232" name="Freeform 443"/>
            <p:cNvSpPr>
              <a:spLocks/>
            </p:cNvSpPr>
            <p:nvPr/>
          </p:nvSpPr>
          <p:spPr bwMode="auto">
            <a:xfrm>
              <a:off x="1008427" y="1945256"/>
              <a:ext cx="182874" cy="182351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57"/>
                <a:gd name="T53" fmla="*/ 57 w 5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None/>
              </a:pPr>
              <a:r>
                <a:rPr lang="fr-FR" altLang="en-US" sz="1200"/>
                <a:t>j</a:t>
              </a:r>
              <a:endParaRPr lang="en-US" altLang="en-US" sz="1200"/>
            </a:p>
          </p:txBody>
        </p:sp>
        <p:sp>
          <p:nvSpPr>
            <p:cNvPr id="9233" name="Freeform 443"/>
            <p:cNvSpPr>
              <a:spLocks/>
            </p:cNvSpPr>
            <p:nvPr/>
          </p:nvSpPr>
          <p:spPr bwMode="auto">
            <a:xfrm>
              <a:off x="3309898" y="2856098"/>
              <a:ext cx="181960" cy="183268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57"/>
                <a:gd name="T53" fmla="*/ 57 w 5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None/>
              </a:pPr>
              <a:r>
                <a:rPr lang="fr-FR" altLang="en-US" sz="1200"/>
                <a:t>b</a:t>
              </a:r>
              <a:endParaRPr lang="en-US" altLang="en-US" sz="1200"/>
            </a:p>
          </p:txBody>
        </p:sp>
        <p:sp>
          <p:nvSpPr>
            <p:cNvPr id="16" name="Freeform 443"/>
            <p:cNvSpPr>
              <a:spLocks/>
            </p:cNvSpPr>
            <p:nvPr/>
          </p:nvSpPr>
          <p:spPr bwMode="auto">
            <a:xfrm>
              <a:off x="3627976" y="2166419"/>
              <a:ext cx="182471" cy="182864"/>
            </a:xfrm>
            <a:custGeom>
              <a:avLst/>
              <a:gdLst>
                <a:gd name="T0" fmla="*/ 57 w 57"/>
                <a:gd name="T1" fmla="*/ 29 h 57"/>
                <a:gd name="T2" fmla="*/ 55 w 57"/>
                <a:gd name="T3" fmla="*/ 18 h 57"/>
                <a:gd name="T4" fmla="*/ 49 w 57"/>
                <a:gd name="T5" fmla="*/ 8 h 57"/>
                <a:gd name="T6" fmla="*/ 39 w 57"/>
                <a:gd name="T7" fmla="*/ 2 h 57"/>
                <a:gd name="T8" fmla="*/ 28 w 57"/>
                <a:gd name="T9" fmla="*/ 0 h 57"/>
                <a:gd name="T10" fmla="*/ 18 w 57"/>
                <a:gd name="T11" fmla="*/ 2 h 57"/>
                <a:gd name="T12" fmla="*/ 8 w 57"/>
                <a:gd name="T13" fmla="*/ 8 h 57"/>
                <a:gd name="T14" fmla="*/ 2 w 57"/>
                <a:gd name="T15" fmla="*/ 18 h 57"/>
                <a:gd name="T16" fmla="*/ 0 w 57"/>
                <a:gd name="T17" fmla="*/ 29 h 57"/>
                <a:gd name="T18" fmla="*/ 2 w 57"/>
                <a:gd name="T19" fmla="*/ 39 h 57"/>
                <a:gd name="T20" fmla="*/ 8 w 57"/>
                <a:gd name="T21" fmla="*/ 49 h 57"/>
                <a:gd name="T22" fmla="*/ 18 w 57"/>
                <a:gd name="T23" fmla="*/ 55 h 57"/>
                <a:gd name="T24" fmla="*/ 28 w 57"/>
                <a:gd name="T25" fmla="*/ 57 h 57"/>
                <a:gd name="T26" fmla="*/ 39 w 57"/>
                <a:gd name="T27" fmla="*/ 55 h 57"/>
                <a:gd name="T28" fmla="*/ 49 w 57"/>
                <a:gd name="T29" fmla="*/ 49 h 57"/>
                <a:gd name="T30" fmla="*/ 55 w 57"/>
                <a:gd name="T31" fmla="*/ 39 h 57"/>
                <a:gd name="T32" fmla="*/ 57 w 57"/>
                <a:gd name="T33" fmla="*/ 29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Comic Sans MS" pitchFamily="66" charset="0"/>
                <a:buNone/>
                <a:defRPr/>
              </a:pPr>
              <a:r>
                <a:rPr lang="fr-FR" sz="1200" dirty="0">
                  <a:ln>
                    <a:solidFill>
                      <a:schemeClr val="tx1"/>
                    </a:solidFill>
                  </a:ln>
                </a:rPr>
                <a:t>f</a:t>
              </a:r>
              <a:endParaRPr lang="en-US" sz="1200" dirty="0">
                <a:ln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9235" name="Connecteur droit 2"/>
            <p:cNvCxnSpPr>
              <a:cxnSpLocks noChangeShapeType="1"/>
              <a:stCxn id="9222" idx="2"/>
              <a:endCxn id="9223" idx="11"/>
            </p:cNvCxnSpPr>
            <p:nvPr/>
          </p:nvCxnSpPr>
          <p:spPr bwMode="auto">
            <a:xfrm flipV="1">
              <a:off x="547584" y="3620326"/>
              <a:ext cx="186532" cy="71657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36" name="Connecteur droit 17"/>
            <p:cNvCxnSpPr>
              <a:cxnSpLocks noChangeShapeType="1"/>
              <a:stCxn id="9223" idx="4"/>
              <a:endCxn id="9232" idx="10"/>
            </p:cNvCxnSpPr>
            <p:nvPr/>
          </p:nvCxnSpPr>
          <p:spPr bwMode="auto">
            <a:xfrm flipV="1">
              <a:off x="766118" y="2101950"/>
              <a:ext cx="267911" cy="1342439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37" name="Connecteur droit 19"/>
            <p:cNvCxnSpPr>
              <a:cxnSpLocks noChangeShapeType="1"/>
              <a:stCxn id="9224" idx="4"/>
              <a:endCxn id="9228" idx="11"/>
            </p:cNvCxnSpPr>
            <p:nvPr/>
          </p:nvCxnSpPr>
          <p:spPr bwMode="auto">
            <a:xfrm flipV="1">
              <a:off x="1360459" y="2510637"/>
              <a:ext cx="261510" cy="1220565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38" name="Connecteur droit 21"/>
            <p:cNvCxnSpPr>
              <a:cxnSpLocks noChangeShapeType="1"/>
              <a:stCxn id="9228" idx="2"/>
              <a:endCxn id="9231" idx="12"/>
            </p:cNvCxnSpPr>
            <p:nvPr/>
          </p:nvCxnSpPr>
          <p:spPr bwMode="auto">
            <a:xfrm flipV="1">
              <a:off x="1720721" y="2248564"/>
              <a:ext cx="218535" cy="11179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39" name="Connecteur droit 23"/>
            <p:cNvCxnSpPr>
              <a:cxnSpLocks noChangeShapeType="1"/>
              <a:stCxn id="9224" idx="0"/>
              <a:endCxn id="9230" idx="10"/>
            </p:cNvCxnSpPr>
            <p:nvPr/>
          </p:nvCxnSpPr>
          <p:spPr bwMode="auto">
            <a:xfrm flipV="1">
              <a:off x="1452811" y="3307854"/>
              <a:ext cx="576968" cy="51590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40" name="Connecteur droit 25"/>
            <p:cNvCxnSpPr>
              <a:cxnSpLocks noChangeShapeType="1"/>
              <a:stCxn id="9230" idx="2"/>
              <a:endCxn id="9229" idx="12"/>
            </p:cNvCxnSpPr>
            <p:nvPr/>
          </p:nvCxnSpPr>
          <p:spPr bwMode="auto">
            <a:xfrm flipV="1">
              <a:off x="2160534" y="2748886"/>
              <a:ext cx="666576" cy="427015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42" name="Connecteur droit 29"/>
            <p:cNvCxnSpPr>
              <a:cxnSpLocks noChangeShapeType="1"/>
              <a:stCxn id="9229" idx="2"/>
              <a:endCxn id="16" idx="10"/>
            </p:cNvCxnSpPr>
            <p:nvPr/>
          </p:nvCxnSpPr>
          <p:spPr bwMode="auto">
            <a:xfrm flipV="1">
              <a:off x="2894773" y="2323704"/>
              <a:ext cx="758928" cy="267571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43" name="Connecteur droit 7167"/>
            <p:cNvCxnSpPr>
              <a:cxnSpLocks noChangeShapeType="1"/>
              <a:stCxn id="9225" idx="2"/>
              <a:endCxn id="9229" idx="13"/>
            </p:cNvCxnSpPr>
            <p:nvPr/>
          </p:nvCxnSpPr>
          <p:spPr bwMode="auto">
            <a:xfrm flipV="1">
              <a:off x="2601260" y="2742472"/>
              <a:ext cx="261510" cy="130028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45" name="Connecteur droit 7173"/>
            <p:cNvCxnSpPr>
              <a:cxnSpLocks noChangeShapeType="1"/>
              <a:stCxn id="9226" idx="2"/>
              <a:endCxn id="9225" idx="11"/>
            </p:cNvCxnSpPr>
            <p:nvPr/>
          </p:nvCxnSpPr>
          <p:spPr bwMode="auto">
            <a:xfrm flipV="1">
              <a:off x="2307747" y="4193955"/>
              <a:ext cx="193847" cy="45908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46" name="Connecteur droit 7175"/>
            <p:cNvCxnSpPr>
              <a:cxnSpLocks noChangeShapeType="1"/>
              <a:stCxn id="9222" idx="2"/>
              <a:endCxn id="9225" idx="10"/>
            </p:cNvCxnSpPr>
            <p:nvPr/>
          </p:nvCxnSpPr>
          <p:spPr bwMode="auto">
            <a:xfrm flipV="1">
              <a:off x="547584" y="4174712"/>
              <a:ext cx="1922007" cy="162193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47" name="Connecteur droit 7177"/>
            <p:cNvCxnSpPr>
              <a:cxnSpLocks noChangeShapeType="1"/>
              <a:stCxn id="9222" idx="2"/>
              <a:endCxn id="9224" idx="8"/>
            </p:cNvCxnSpPr>
            <p:nvPr/>
          </p:nvCxnSpPr>
          <p:spPr bwMode="auto">
            <a:xfrm flipV="1">
              <a:off x="547584" y="3823753"/>
              <a:ext cx="723267" cy="513151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48" name="Connecteur droit 7179"/>
            <p:cNvCxnSpPr>
              <a:cxnSpLocks noChangeShapeType="1"/>
              <a:stCxn id="9228" idx="0"/>
              <a:endCxn id="16" idx="9"/>
            </p:cNvCxnSpPr>
            <p:nvPr/>
          </p:nvCxnSpPr>
          <p:spPr bwMode="auto">
            <a:xfrm flipV="1">
              <a:off x="1746323" y="2291632"/>
              <a:ext cx="1888176" cy="13561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49" name="Connecteur droit 7189"/>
            <p:cNvCxnSpPr>
              <a:cxnSpLocks noChangeShapeType="1"/>
              <a:stCxn id="9223" idx="14"/>
              <a:endCxn id="9224" idx="8"/>
            </p:cNvCxnSpPr>
            <p:nvPr/>
          </p:nvCxnSpPr>
          <p:spPr bwMode="auto">
            <a:xfrm>
              <a:off x="832867" y="3601082"/>
              <a:ext cx="437983" cy="222671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50" name="Connecteur droit 7191"/>
            <p:cNvCxnSpPr>
              <a:cxnSpLocks noChangeShapeType="1"/>
              <a:stCxn id="9232" idx="14"/>
              <a:endCxn id="9228" idx="7"/>
            </p:cNvCxnSpPr>
            <p:nvPr/>
          </p:nvCxnSpPr>
          <p:spPr bwMode="auto">
            <a:xfrm>
              <a:off x="1165698" y="2101950"/>
              <a:ext cx="405066" cy="29048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52" name="Connecteur droit 7196"/>
            <p:cNvCxnSpPr>
              <a:cxnSpLocks noChangeShapeType="1"/>
              <a:stCxn id="9228" idx="14"/>
              <a:endCxn id="9229" idx="9"/>
            </p:cNvCxnSpPr>
            <p:nvPr/>
          </p:nvCxnSpPr>
          <p:spPr bwMode="auto">
            <a:xfrm>
              <a:off x="1720721" y="2491395"/>
              <a:ext cx="1023181" cy="199762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54" name="Connecteur droit 7200"/>
            <p:cNvCxnSpPr>
              <a:cxnSpLocks noChangeShapeType="1"/>
              <a:stCxn id="9224" idx="14"/>
              <a:endCxn id="9225" idx="8"/>
            </p:cNvCxnSpPr>
            <p:nvPr/>
          </p:nvCxnSpPr>
          <p:spPr bwMode="auto">
            <a:xfrm>
              <a:off x="1427208" y="3887897"/>
              <a:ext cx="1016780" cy="22267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55" name="Connecteur droit 7202"/>
            <p:cNvCxnSpPr>
              <a:cxnSpLocks noChangeShapeType="1"/>
              <a:stCxn id="9222" idx="14"/>
              <a:endCxn id="9226" idx="8"/>
            </p:cNvCxnSpPr>
            <p:nvPr/>
          </p:nvCxnSpPr>
          <p:spPr bwMode="auto">
            <a:xfrm>
              <a:off x="547584" y="4468857"/>
              <a:ext cx="1602892" cy="251993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56" name="Connecteur droit 7204"/>
            <p:cNvCxnSpPr>
              <a:cxnSpLocks noChangeShapeType="1"/>
              <a:stCxn id="9226" idx="14"/>
              <a:endCxn id="9227" idx="8"/>
            </p:cNvCxnSpPr>
            <p:nvPr/>
          </p:nvCxnSpPr>
          <p:spPr bwMode="auto">
            <a:xfrm>
              <a:off x="2307747" y="4784994"/>
              <a:ext cx="723268" cy="222671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6" name="Groupe 5"/>
            <p:cNvGrpSpPr/>
            <p:nvPr/>
          </p:nvGrpSpPr>
          <p:grpSpPr>
            <a:xfrm>
              <a:off x="1688718" y="2323704"/>
              <a:ext cx="1964983" cy="2596909"/>
              <a:chOff x="1688718" y="2323704"/>
              <a:chExt cx="1964983" cy="2596909"/>
            </a:xfrm>
          </p:grpSpPr>
          <p:cxnSp>
            <p:nvCxnSpPr>
              <p:cNvPr id="9241" name="Connecteur droit 27"/>
              <p:cNvCxnSpPr>
                <a:cxnSpLocks noChangeShapeType="1"/>
                <a:stCxn id="9233" idx="2"/>
                <a:endCxn id="16" idx="10"/>
              </p:cNvCxnSpPr>
              <p:nvPr/>
            </p:nvCxnSpPr>
            <p:spPr bwMode="auto">
              <a:xfrm flipV="1">
                <a:off x="3466255" y="2323704"/>
                <a:ext cx="187446" cy="558052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44" name="Connecteur droit 7171"/>
              <p:cNvCxnSpPr>
                <a:cxnSpLocks noChangeShapeType="1"/>
                <a:stCxn id="9227" idx="4"/>
                <a:endCxn id="9233" idx="11"/>
              </p:cNvCxnSpPr>
              <p:nvPr/>
            </p:nvCxnSpPr>
            <p:spPr bwMode="auto">
              <a:xfrm flipV="1">
                <a:off x="3120623" y="3032951"/>
                <a:ext cx="246880" cy="1881247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51" name="Connecteur droit 7194"/>
              <p:cNvCxnSpPr>
                <a:cxnSpLocks noChangeShapeType="1"/>
                <a:stCxn id="9228" idx="13"/>
                <a:endCxn id="9230" idx="6"/>
              </p:cNvCxnSpPr>
              <p:nvPr/>
            </p:nvCxnSpPr>
            <p:spPr bwMode="auto">
              <a:xfrm>
                <a:off x="1688718" y="2510637"/>
                <a:ext cx="341060" cy="665263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53" name="Connecteur droit 7198"/>
              <p:cNvCxnSpPr>
                <a:cxnSpLocks noChangeShapeType="1"/>
                <a:stCxn id="9230" idx="14"/>
                <a:endCxn id="9225" idx="6"/>
              </p:cNvCxnSpPr>
              <p:nvPr/>
            </p:nvCxnSpPr>
            <p:spPr bwMode="auto">
              <a:xfrm>
                <a:off x="2160534" y="3307854"/>
                <a:ext cx="309057" cy="734905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57" name="Connecteur droit 7206"/>
              <p:cNvCxnSpPr>
                <a:cxnSpLocks noChangeShapeType="1"/>
                <a:stCxn id="9225" idx="14"/>
                <a:endCxn id="9227" idx="5"/>
              </p:cNvCxnSpPr>
              <p:nvPr/>
            </p:nvCxnSpPr>
            <p:spPr bwMode="auto">
              <a:xfrm>
                <a:off x="2601260" y="4174712"/>
                <a:ext cx="487359" cy="745901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9258" name="Connecteur droit 7208"/>
            <p:cNvCxnSpPr>
              <a:cxnSpLocks noChangeShapeType="1"/>
              <a:stCxn id="9229" idx="15"/>
              <a:endCxn id="9233" idx="8"/>
            </p:cNvCxnSpPr>
            <p:nvPr/>
          </p:nvCxnSpPr>
          <p:spPr bwMode="auto">
            <a:xfrm>
              <a:off x="2913975" y="2691157"/>
              <a:ext cx="395922" cy="258408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59" name="Connecteur droit 7210"/>
            <p:cNvCxnSpPr>
              <a:cxnSpLocks noChangeShapeType="1"/>
              <a:stCxn id="9229" idx="14"/>
              <a:endCxn id="9227" idx="5"/>
            </p:cNvCxnSpPr>
            <p:nvPr/>
          </p:nvCxnSpPr>
          <p:spPr bwMode="auto">
            <a:xfrm>
              <a:off x="2894773" y="2723228"/>
              <a:ext cx="193847" cy="2197384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60" name="Connecteur droit 7212"/>
            <p:cNvCxnSpPr>
              <a:cxnSpLocks noChangeShapeType="1"/>
              <a:stCxn id="9232" idx="14"/>
              <a:endCxn id="9224" idx="4"/>
            </p:cNvCxnSpPr>
            <p:nvPr/>
          </p:nvCxnSpPr>
          <p:spPr bwMode="auto">
            <a:xfrm>
              <a:off x="1165698" y="2101950"/>
              <a:ext cx="194761" cy="1629253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61" name="Connecteur droit 7214"/>
            <p:cNvCxnSpPr>
              <a:cxnSpLocks noChangeShapeType="1"/>
              <a:stCxn id="9232" idx="0"/>
              <a:endCxn id="9231" idx="8"/>
            </p:cNvCxnSpPr>
            <p:nvPr/>
          </p:nvCxnSpPr>
          <p:spPr bwMode="auto">
            <a:xfrm>
              <a:off x="1191301" y="2037806"/>
              <a:ext cx="658347" cy="120957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62" name="Connecteur droit 7216"/>
            <p:cNvCxnSpPr>
              <a:cxnSpLocks noChangeShapeType="1"/>
              <a:stCxn id="9231" idx="0"/>
              <a:endCxn id="16" idx="7"/>
            </p:cNvCxnSpPr>
            <p:nvPr/>
          </p:nvCxnSpPr>
          <p:spPr bwMode="auto">
            <a:xfrm>
              <a:off x="2032522" y="2158763"/>
              <a:ext cx="1601978" cy="6506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9263" name="Rectangle 16"/>
            <p:cNvSpPr>
              <a:spLocks noChangeArrowheads="1"/>
            </p:cNvSpPr>
            <p:nvPr/>
          </p:nvSpPr>
          <p:spPr bwMode="auto">
            <a:xfrm>
              <a:off x="221153" y="1640114"/>
              <a:ext cx="260596" cy="248329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None/>
              </a:pPr>
              <a:endParaRPr lang="en-US" altLang="en-US" sz="1200"/>
            </a:p>
          </p:txBody>
        </p:sp>
        <p:sp>
          <p:nvSpPr>
            <p:cNvPr id="9264" name="Rectangle 44"/>
            <p:cNvSpPr>
              <a:spLocks noChangeArrowheads="1"/>
            </p:cNvSpPr>
            <p:nvPr/>
          </p:nvSpPr>
          <p:spPr bwMode="auto">
            <a:xfrm>
              <a:off x="4036823" y="1640114"/>
              <a:ext cx="260595" cy="248329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None/>
              </a:pPr>
              <a:endParaRPr lang="en-US" altLang="en-US" sz="1200"/>
            </a:p>
          </p:txBody>
        </p:sp>
        <p:sp>
          <p:nvSpPr>
            <p:cNvPr id="9265" name="Rectangle 45"/>
            <p:cNvSpPr>
              <a:spLocks noChangeArrowheads="1"/>
            </p:cNvSpPr>
            <p:nvPr/>
          </p:nvSpPr>
          <p:spPr bwMode="auto">
            <a:xfrm>
              <a:off x="4036823" y="5152447"/>
              <a:ext cx="260595" cy="248328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None/>
              </a:pPr>
              <a:endParaRPr lang="en-US" altLang="en-US" sz="1200"/>
            </a:p>
          </p:txBody>
        </p:sp>
        <p:sp>
          <p:nvSpPr>
            <p:cNvPr id="9266" name="Rectangle 46"/>
            <p:cNvSpPr>
              <a:spLocks noChangeArrowheads="1"/>
            </p:cNvSpPr>
            <p:nvPr/>
          </p:nvSpPr>
          <p:spPr bwMode="auto">
            <a:xfrm>
              <a:off x="221153" y="5152447"/>
              <a:ext cx="260596" cy="248328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None/>
              </a:pPr>
              <a:endParaRPr lang="en-US" altLang="en-US" sz="1200"/>
            </a:p>
          </p:txBody>
        </p:sp>
        <p:cxnSp>
          <p:nvCxnSpPr>
            <p:cNvPr id="9267" name="Connecteur droit 20"/>
            <p:cNvCxnSpPr>
              <a:cxnSpLocks noChangeShapeType="1"/>
              <a:stCxn id="16" idx="12"/>
              <a:endCxn id="9265" idx="0"/>
            </p:cNvCxnSpPr>
            <p:nvPr/>
          </p:nvCxnSpPr>
          <p:spPr bwMode="auto">
            <a:xfrm>
              <a:off x="3717707" y="2349361"/>
              <a:ext cx="449870" cy="2803086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68" name="Connecteur droit 24"/>
            <p:cNvCxnSpPr>
              <a:cxnSpLocks noChangeShapeType="1"/>
              <a:stCxn id="9263" idx="3"/>
              <a:endCxn id="9232" idx="6"/>
            </p:cNvCxnSpPr>
            <p:nvPr/>
          </p:nvCxnSpPr>
          <p:spPr bwMode="auto">
            <a:xfrm>
              <a:off x="481749" y="1764736"/>
              <a:ext cx="552280" cy="206177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69" name="Connecteur droit 28"/>
            <p:cNvCxnSpPr>
              <a:cxnSpLocks noChangeShapeType="1"/>
              <a:stCxn id="9263" idx="2"/>
              <a:endCxn id="9223" idx="6"/>
            </p:cNvCxnSpPr>
            <p:nvPr/>
          </p:nvCxnSpPr>
          <p:spPr bwMode="auto">
            <a:xfrm>
              <a:off x="350994" y="1888443"/>
              <a:ext cx="351118" cy="1581604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70" name="Connecteur droit 7169"/>
            <p:cNvCxnSpPr>
              <a:cxnSpLocks noChangeShapeType="1"/>
              <a:stCxn id="9263" idx="2"/>
              <a:endCxn id="9222" idx="4"/>
            </p:cNvCxnSpPr>
            <p:nvPr/>
          </p:nvCxnSpPr>
          <p:spPr bwMode="auto">
            <a:xfrm>
              <a:off x="350994" y="1888443"/>
              <a:ext cx="128927" cy="2422804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71" name="Connecteur droit 7172"/>
            <p:cNvCxnSpPr>
              <a:cxnSpLocks noChangeShapeType="1"/>
              <a:stCxn id="9233" idx="0"/>
              <a:endCxn id="9265" idx="1"/>
            </p:cNvCxnSpPr>
            <p:nvPr/>
          </p:nvCxnSpPr>
          <p:spPr bwMode="auto">
            <a:xfrm>
              <a:off x="3480753" y="2945263"/>
              <a:ext cx="543289" cy="2319783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72" name="Connecteur droit 7176"/>
            <p:cNvCxnSpPr>
              <a:cxnSpLocks noChangeShapeType="1"/>
              <a:stCxn id="9227" idx="14"/>
              <a:endCxn id="9265" idx="1"/>
            </p:cNvCxnSpPr>
            <p:nvPr/>
          </p:nvCxnSpPr>
          <p:spPr bwMode="auto">
            <a:xfrm>
              <a:off x="3187372" y="5071809"/>
              <a:ext cx="849451" cy="204344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73" name="Connecteur droit 7180"/>
            <p:cNvCxnSpPr>
              <a:cxnSpLocks noChangeShapeType="1"/>
              <a:stCxn id="9232" idx="2"/>
              <a:endCxn id="9264" idx="1"/>
            </p:cNvCxnSpPr>
            <p:nvPr/>
          </p:nvCxnSpPr>
          <p:spPr bwMode="auto">
            <a:xfrm flipV="1">
              <a:off x="1165698" y="1764736"/>
              <a:ext cx="2871124" cy="20617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74" name="Connecteur droit 7182"/>
            <p:cNvCxnSpPr>
              <a:cxnSpLocks noChangeShapeType="1"/>
              <a:stCxn id="9231" idx="2"/>
              <a:endCxn id="9264" idx="1"/>
            </p:cNvCxnSpPr>
            <p:nvPr/>
          </p:nvCxnSpPr>
          <p:spPr bwMode="auto">
            <a:xfrm flipV="1">
              <a:off x="2006919" y="1764736"/>
              <a:ext cx="2029903" cy="32621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75" name="Connecteur droit 7184"/>
            <p:cNvCxnSpPr>
              <a:cxnSpLocks noChangeShapeType="1"/>
              <a:stCxn id="16" idx="2"/>
              <a:endCxn id="9264" idx="2"/>
            </p:cNvCxnSpPr>
            <p:nvPr/>
          </p:nvCxnSpPr>
          <p:spPr bwMode="auto">
            <a:xfrm flipV="1">
              <a:off x="3784456" y="1888443"/>
              <a:ext cx="383121" cy="30330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76" name="Connecteur droit 7186"/>
            <p:cNvCxnSpPr>
              <a:cxnSpLocks noChangeShapeType="1"/>
              <a:stCxn id="9266" idx="0"/>
              <a:endCxn id="9222" idx="12"/>
            </p:cNvCxnSpPr>
            <p:nvPr/>
          </p:nvCxnSpPr>
          <p:spPr bwMode="auto">
            <a:xfrm flipV="1">
              <a:off x="350994" y="4494515"/>
              <a:ext cx="128927" cy="65793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77" name="Connecteur droit 7188"/>
            <p:cNvCxnSpPr>
              <a:cxnSpLocks noChangeShapeType="1"/>
              <a:stCxn id="9266" idx="3"/>
              <a:endCxn id="9226" idx="10"/>
            </p:cNvCxnSpPr>
            <p:nvPr/>
          </p:nvCxnSpPr>
          <p:spPr bwMode="auto">
            <a:xfrm flipV="1">
              <a:off x="481749" y="4784994"/>
              <a:ext cx="1694329" cy="49115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78" name="Connecteur droit 7192"/>
            <p:cNvCxnSpPr>
              <a:cxnSpLocks noChangeShapeType="1"/>
              <a:stCxn id="9266" idx="3"/>
              <a:endCxn id="9227" idx="10"/>
            </p:cNvCxnSpPr>
            <p:nvPr/>
          </p:nvCxnSpPr>
          <p:spPr bwMode="auto">
            <a:xfrm flipV="1">
              <a:off x="481749" y="5071809"/>
              <a:ext cx="2574868" cy="20434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79" name="Connecteur droit 7195"/>
            <p:cNvCxnSpPr>
              <a:cxnSpLocks noChangeShapeType="1"/>
              <a:stCxn id="9263" idx="3"/>
              <a:endCxn id="9264" idx="1"/>
            </p:cNvCxnSpPr>
            <p:nvPr/>
          </p:nvCxnSpPr>
          <p:spPr bwMode="auto">
            <a:xfrm>
              <a:off x="481749" y="1764736"/>
              <a:ext cx="355507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80" name="Connecteur droit 7199"/>
            <p:cNvCxnSpPr>
              <a:cxnSpLocks noChangeShapeType="1"/>
              <a:stCxn id="9264" idx="2"/>
              <a:endCxn id="9265" idx="0"/>
            </p:cNvCxnSpPr>
            <p:nvPr/>
          </p:nvCxnSpPr>
          <p:spPr bwMode="auto">
            <a:xfrm>
              <a:off x="4167577" y="1888443"/>
              <a:ext cx="0" cy="326400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81" name="Connecteur droit 7203"/>
            <p:cNvCxnSpPr>
              <a:cxnSpLocks noChangeShapeType="1"/>
              <a:stCxn id="9265" idx="1"/>
              <a:endCxn id="9266" idx="3"/>
            </p:cNvCxnSpPr>
            <p:nvPr/>
          </p:nvCxnSpPr>
          <p:spPr bwMode="auto">
            <a:xfrm flipH="1">
              <a:off x="481749" y="5276153"/>
              <a:ext cx="355507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82" name="Connecteur droit 7207"/>
            <p:cNvCxnSpPr>
              <a:cxnSpLocks noChangeShapeType="1"/>
              <a:stCxn id="9266" idx="0"/>
              <a:endCxn id="9263" idx="2"/>
            </p:cNvCxnSpPr>
            <p:nvPr/>
          </p:nvCxnSpPr>
          <p:spPr bwMode="auto">
            <a:xfrm flipV="1">
              <a:off x="350994" y="1888443"/>
              <a:ext cx="0" cy="326400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586441" y="116632"/>
            <a:ext cx="6835775" cy="1433513"/>
          </a:xfrm>
        </p:spPr>
        <p:txBody>
          <a:bodyPr/>
          <a:lstStyle/>
          <a:p>
            <a:r>
              <a:rPr lang="fr-FR" sz="2800" dirty="0"/>
              <a:t>Is </a:t>
            </a:r>
            <a:r>
              <a:rPr lang="fr-FR" sz="2800" dirty="0" err="1"/>
              <a:t>every</a:t>
            </a:r>
            <a:r>
              <a:rPr lang="fr-FR" sz="2800" dirty="0"/>
              <a:t> transversal structure </a:t>
            </a:r>
            <a:r>
              <a:rPr lang="fr-FR" sz="2800" dirty="0" smtClean="0"/>
              <a:t>L</a:t>
            </a:r>
            <a:r>
              <a:rPr lang="fr-FR" altLang="en-US" sz="2800" baseline="-25000" dirty="0" smtClean="0">
                <a:sym typeface="Symbol" pitchFamily="18" charset="2"/>
              </a:rPr>
              <a:t></a:t>
            </a:r>
            <a:r>
              <a:rPr lang="fr-FR" sz="2800" dirty="0"/>
              <a:t>-Delaunay </a:t>
            </a:r>
            <a:r>
              <a:rPr lang="fr-FR" sz="2800" dirty="0" err="1" smtClean="0"/>
              <a:t>realizable</a:t>
            </a:r>
            <a:r>
              <a:rPr lang="fr-FR" sz="2800" dirty="0" smtClean="0"/>
              <a:t>? </a:t>
            </a:r>
            <a:r>
              <a:rPr lang="fr-FR" sz="2800" dirty="0" smtClean="0">
                <a:solidFill>
                  <a:srgbClr val="CC0066"/>
                </a:solidFill>
              </a:rPr>
              <a:t>No </a:t>
            </a:r>
            <a:r>
              <a:rPr lang="fr-FR" sz="2800" dirty="0" smtClean="0">
                <a:solidFill>
                  <a:srgbClr val="CC0066"/>
                </a:solidFill>
                <a:sym typeface="Wingdings" panose="05000000000000000000" pitchFamily="2" charset="2"/>
              </a:rPr>
              <a:t> But…</a:t>
            </a:r>
            <a:endParaRPr lang="en-US" sz="2800" dirty="0">
              <a:solidFill>
                <a:srgbClr val="CC0066"/>
              </a:solidFill>
            </a:endParaRPr>
          </a:p>
        </p:txBody>
      </p:sp>
      <p:pic>
        <p:nvPicPr>
          <p:cNvPr id="8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" t="5188" r="44420" b="2110"/>
          <a:stretch/>
        </p:blipFill>
        <p:spPr bwMode="auto">
          <a:xfrm>
            <a:off x="3383868" y="4168140"/>
            <a:ext cx="2260196" cy="242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5800878" y="1637447"/>
            <a:ext cx="2983590" cy="2752586"/>
            <a:chOff x="5800878" y="1637447"/>
            <a:chExt cx="2983590" cy="2752586"/>
          </a:xfrm>
        </p:grpSpPr>
        <p:sp>
          <p:nvSpPr>
            <p:cNvPr id="174" name="Freeform 443"/>
            <p:cNvSpPr>
              <a:spLocks/>
            </p:cNvSpPr>
            <p:nvPr/>
          </p:nvSpPr>
          <p:spPr bwMode="auto">
            <a:xfrm>
              <a:off x="5924693" y="3592562"/>
              <a:ext cx="133853" cy="134142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57"/>
                <a:gd name="T53" fmla="*/ 57 w 5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None/>
              </a:pPr>
              <a:r>
                <a:rPr lang="fr-FR" altLang="en-US" sz="1200"/>
                <a:t>k</a:t>
              </a:r>
              <a:endParaRPr lang="en-US" altLang="en-US" sz="1200"/>
            </a:p>
          </p:txBody>
        </p:sp>
        <p:sp>
          <p:nvSpPr>
            <p:cNvPr id="175" name="Freeform 443"/>
            <p:cNvSpPr>
              <a:spLocks/>
            </p:cNvSpPr>
            <p:nvPr/>
          </p:nvSpPr>
          <p:spPr bwMode="auto">
            <a:xfrm>
              <a:off x="6134173" y="2958072"/>
              <a:ext cx="133184" cy="133470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57"/>
                <a:gd name="T53" fmla="*/ 57 w 5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None/>
              </a:pPr>
              <a:r>
                <a:rPr lang="fr-FR" altLang="en-US" sz="1200"/>
                <a:t>h</a:t>
              </a:r>
              <a:endParaRPr lang="en-US" altLang="en-US" sz="1200"/>
            </a:p>
          </p:txBody>
        </p:sp>
        <p:sp>
          <p:nvSpPr>
            <p:cNvPr id="176" name="Freeform 443"/>
            <p:cNvSpPr>
              <a:spLocks/>
            </p:cNvSpPr>
            <p:nvPr/>
          </p:nvSpPr>
          <p:spPr bwMode="auto">
            <a:xfrm>
              <a:off x="6569196" y="3168003"/>
              <a:ext cx="133184" cy="133471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57"/>
                <a:gd name="T53" fmla="*/ 57 w 5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None/>
              </a:pPr>
              <a:r>
                <a:rPr lang="fr-FR" altLang="en-US" sz="1200"/>
                <a:t>i</a:t>
              </a:r>
              <a:endParaRPr lang="en-US" altLang="en-US" sz="1200"/>
            </a:p>
          </p:txBody>
        </p:sp>
        <p:sp>
          <p:nvSpPr>
            <p:cNvPr id="177" name="Freeform 443"/>
            <p:cNvSpPr>
              <a:spLocks/>
            </p:cNvSpPr>
            <p:nvPr/>
          </p:nvSpPr>
          <p:spPr bwMode="auto">
            <a:xfrm>
              <a:off x="7427865" y="3377264"/>
              <a:ext cx="133853" cy="134142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57"/>
                <a:gd name="T53" fmla="*/ 57 w 5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None/>
              </a:pPr>
              <a:r>
                <a:rPr lang="fr-FR" altLang="en-US" sz="1200"/>
                <a:t>a</a:t>
              </a:r>
              <a:endParaRPr lang="en-US" altLang="en-US" sz="1200"/>
            </a:p>
          </p:txBody>
        </p:sp>
        <p:sp>
          <p:nvSpPr>
            <p:cNvPr id="178" name="Freeform 443"/>
            <p:cNvSpPr>
              <a:spLocks/>
            </p:cNvSpPr>
            <p:nvPr/>
          </p:nvSpPr>
          <p:spPr bwMode="auto">
            <a:xfrm>
              <a:off x="7213030" y="3823956"/>
              <a:ext cx="133853" cy="134142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57"/>
                <a:gd name="T53" fmla="*/ 57 w 5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None/>
              </a:pPr>
              <a:r>
                <a:rPr lang="fr-FR" altLang="en-US" sz="1200"/>
                <a:t>l</a:t>
              </a:r>
              <a:endParaRPr lang="en-US" altLang="en-US" sz="1200"/>
            </a:p>
          </p:txBody>
        </p:sp>
        <p:sp>
          <p:nvSpPr>
            <p:cNvPr id="179" name="Freeform 443"/>
            <p:cNvSpPr>
              <a:spLocks/>
            </p:cNvSpPr>
            <p:nvPr/>
          </p:nvSpPr>
          <p:spPr bwMode="auto">
            <a:xfrm>
              <a:off x="7857534" y="4033888"/>
              <a:ext cx="133184" cy="134142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57"/>
                <a:gd name="T53" fmla="*/ 57 w 5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None/>
              </a:pPr>
              <a:r>
                <a:rPr lang="fr-FR" altLang="en-US" sz="1200"/>
                <a:t>c</a:t>
              </a:r>
              <a:endParaRPr lang="en-US" altLang="en-US" sz="1200"/>
            </a:p>
          </p:txBody>
        </p:sp>
        <p:sp>
          <p:nvSpPr>
            <p:cNvPr id="180" name="Freeform 443"/>
            <p:cNvSpPr>
              <a:spLocks/>
            </p:cNvSpPr>
            <p:nvPr/>
          </p:nvSpPr>
          <p:spPr bwMode="auto">
            <a:xfrm>
              <a:off x="6784031" y="2145844"/>
              <a:ext cx="133184" cy="133471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57"/>
                <a:gd name="T53" fmla="*/ 57 w 5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None/>
              </a:pPr>
              <a:r>
                <a:rPr lang="fr-FR" altLang="en-US" sz="1200"/>
                <a:t>e</a:t>
              </a:r>
              <a:endParaRPr lang="en-US" altLang="en-US" sz="1200"/>
            </a:p>
          </p:txBody>
        </p:sp>
        <p:sp>
          <p:nvSpPr>
            <p:cNvPr id="181" name="Freeform 443"/>
            <p:cNvSpPr>
              <a:spLocks/>
            </p:cNvSpPr>
            <p:nvPr/>
          </p:nvSpPr>
          <p:spPr bwMode="auto">
            <a:xfrm>
              <a:off x="7642699" y="2314862"/>
              <a:ext cx="133853" cy="134142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57"/>
                <a:gd name="T53" fmla="*/ 57 w 5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None/>
              </a:pPr>
              <a:r>
                <a:rPr lang="fr-FR" altLang="en-US" sz="1200"/>
                <a:t>d</a:t>
              </a:r>
              <a:endParaRPr lang="en-US" altLang="en-US" sz="1200"/>
            </a:p>
          </p:txBody>
        </p:sp>
        <p:sp>
          <p:nvSpPr>
            <p:cNvPr id="182" name="Freeform 443"/>
            <p:cNvSpPr>
              <a:spLocks/>
            </p:cNvSpPr>
            <p:nvPr/>
          </p:nvSpPr>
          <p:spPr bwMode="auto">
            <a:xfrm>
              <a:off x="7105948" y="2742774"/>
              <a:ext cx="133184" cy="134142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83" name="Freeform 443"/>
            <p:cNvSpPr>
              <a:spLocks/>
            </p:cNvSpPr>
            <p:nvPr/>
          </p:nvSpPr>
          <p:spPr bwMode="auto">
            <a:xfrm>
              <a:off x="6992842" y="1948656"/>
              <a:ext cx="133853" cy="134142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57"/>
                <a:gd name="T53" fmla="*/ 57 w 5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None/>
              </a:pPr>
              <a:r>
                <a:rPr lang="fr-FR" altLang="en-US" sz="1200"/>
                <a:t>g</a:t>
              </a:r>
              <a:endParaRPr lang="en-US" altLang="en-US" sz="1200"/>
            </a:p>
          </p:txBody>
        </p:sp>
        <p:sp>
          <p:nvSpPr>
            <p:cNvPr id="184" name="Freeform 443"/>
            <p:cNvSpPr>
              <a:spLocks/>
            </p:cNvSpPr>
            <p:nvPr/>
          </p:nvSpPr>
          <p:spPr bwMode="auto">
            <a:xfrm>
              <a:off x="6377117" y="1860793"/>
              <a:ext cx="133853" cy="133470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57"/>
                <a:gd name="T53" fmla="*/ 57 w 5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None/>
              </a:pPr>
              <a:r>
                <a:rPr lang="fr-FR" altLang="en-US" sz="1200"/>
                <a:t>j</a:t>
              </a:r>
              <a:endParaRPr lang="en-US" altLang="en-US" sz="1200"/>
            </a:p>
          </p:txBody>
        </p:sp>
        <p:sp>
          <p:nvSpPr>
            <p:cNvPr id="185" name="Freeform 443"/>
            <p:cNvSpPr>
              <a:spLocks/>
            </p:cNvSpPr>
            <p:nvPr/>
          </p:nvSpPr>
          <p:spPr bwMode="auto">
            <a:xfrm>
              <a:off x="8061661" y="2527477"/>
              <a:ext cx="133184" cy="134142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57"/>
                <a:gd name="T53" fmla="*/ 57 w 5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None/>
              </a:pPr>
              <a:r>
                <a:rPr lang="fr-FR" altLang="en-US" sz="1200"/>
                <a:t>b</a:t>
              </a:r>
              <a:endParaRPr lang="en-US" altLang="en-US" sz="1200"/>
            </a:p>
          </p:txBody>
        </p:sp>
        <p:sp>
          <p:nvSpPr>
            <p:cNvPr id="186" name="Freeform 443"/>
            <p:cNvSpPr>
              <a:spLocks/>
            </p:cNvSpPr>
            <p:nvPr/>
          </p:nvSpPr>
          <p:spPr bwMode="auto">
            <a:xfrm>
              <a:off x="8294475" y="2022672"/>
              <a:ext cx="133558" cy="133846"/>
            </a:xfrm>
            <a:custGeom>
              <a:avLst/>
              <a:gdLst>
                <a:gd name="T0" fmla="*/ 57 w 57"/>
                <a:gd name="T1" fmla="*/ 29 h 57"/>
                <a:gd name="T2" fmla="*/ 55 w 57"/>
                <a:gd name="T3" fmla="*/ 18 h 57"/>
                <a:gd name="T4" fmla="*/ 49 w 57"/>
                <a:gd name="T5" fmla="*/ 8 h 57"/>
                <a:gd name="T6" fmla="*/ 39 w 57"/>
                <a:gd name="T7" fmla="*/ 2 h 57"/>
                <a:gd name="T8" fmla="*/ 28 w 57"/>
                <a:gd name="T9" fmla="*/ 0 h 57"/>
                <a:gd name="T10" fmla="*/ 18 w 57"/>
                <a:gd name="T11" fmla="*/ 2 h 57"/>
                <a:gd name="T12" fmla="*/ 8 w 57"/>
                <a:gd name="T13" fmla="*/ 8 h 57"/>
                <a:gd name="T14" fmla="*/ 2 w 57"/>
                <a:gd name="T15" fmla="*/ 18 h 57"/>
                <a:gd name="T16" fmla="*/ 0 w 57"/>
                <a:gd name="T17" fmla="*/ 29 h 57"/>
                <a:gd name="T18" fmla="*/ 2 w 57"/>
                <a:gd name="T19" fmla="*/ 39 h 57"/>
                <a:gd name="T20" fmla="*/ 8 w 57"/>
                <a:gd name="T21" fmla="*/ 49 h 57"/>
                <a:gd name="T22" fmla="*/ 18 w 57"/>
                <a:gd name="T23" fmla="*/ 55 h 57"/>
                <a:gd name="T24" fmla="*/ 28 w 57"/>
                <a:gd name="T25" fmla="*/ 57 h 57"/>
                <a:gd name="T26" fmla="*/ 39 w 57"/>
                <a:gd name="T27" fmla="*/ 55 h 57"/>
                <a:gd name="T28" fmla="*/ 49 w 57"/>
                <a:gd name="T29" fmla="*/ 49 h 57"/>
                <a:gd name="T30" fmla="*/ 55 w 57"/>
                <a:gd name="T31" fmla="*/ 39 h 57"/>
                <a:gd name="T32" fmla="*/ 57 w 57"/>
                <a:gd name="T33" fmla="*/ 29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 typeface="Comic Sans MS" pitchFamily="66" charset="0"/>
                <a:buNone/>
                <a:defRPr/>
              </a:pPr>
              <a:r>
                <a:rPr lang="fr-FR" sz="1200" dirty="0">
                  <a:ln>
                    <a:solidFill>
                      <a:schemeClr val="tx1"/>
                    </a:solidFill>
                  </a:ln>
                </a:rPr>
                <a:t>f</a:t>
              </a:r>
              <a:endParaRPr lang="en-US" sz="1200" dirty="0">
                <a:ln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187" name="Connecteur droit 2"/>
            <p:cNvCxnSpPr>
              <a:cxnSpLocks noChangeShapeType="1"/>
              <a:stCxn id="174" idx="2"/>
              <a:endCxn id="175" idx="11"/>
            </p:cNvCxnSpPr>
            <p:nvPr/>
          </p:nvCxnSpPr>
          <p:spPr bwMode="auto">
            <a:xfrm flipV="1">
              <a:off x="6039807" y="3086847"/>
              <a:ext cx="136531" cy="52449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8" name="Connecteur droit 17"/>
            <p:cNvCxnSpPr>
              <a:cxnSpLocks noChangeShapeType="1"/>
              <a:stCxn id="175" idx="4"/>
              <a:endCxn id="184" idx="10"/>
            </p:cNvCxnSpPr>
            <p:nvPr/>
          </p:nvCxnSpPr>
          <p:spPr bwMode="auto">
            <a:xfrm flipV="1">
              <a:off x="6199761" y="1975484"/>
              <a:ext cx="196095" cy="98258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9" name="Connecteur droit 19"/>
            <p:cNvCxnSpPr>
              <a:cxnSpLocks noChangeShapeType="1"/>
              <a:stCxn id="176" idx="4"/>
              <a:endCxn id="180" idx="11"/>
            </p:cNvCxnSpPr>
            <p:nvPr/>
          </p:nvCxnSpPr>
          <p:spPr bwMode="auto">
            <a:xfrm flipV="1">
              <a:off x="6634784" y="2274619"/>
              <a:ext cx="191410" cy="893383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0" name="Connecteur droit 21"/>
            <p:cNvCxnSpPr>
              <a:cxnSpLocks noChangeShapeType="1"/>
              <a:stCxn id="180" idx="2"/>
              <a:endCxn id="183" idx="12"/>
            </p:cNvCxnSpPr>
            <p:nvPr/>
          </p:nvCxnSpPr>
          <p:spPr bwMode="auto">
            <a:xfrm flipV="1">
              <a:off x="6898475" y="2082797"/>
              <a:ext cx="159955" cy="8182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1" name="Connecteur droit 23"/>
            <p:cNvCxnSpPr>
              <a:cxnSpLocks noChangeShapeType="1"/>
              <a:stCxn id="176" idx="0"/>
              <a:endCxn id="182" idx="10"/>
            </p:cNvCxnSpPr>
            <p:nvPr/>
          </p:nvCxnSpPr>
          <p:spPr bwMode="auto">
            <a:xfrm flipV="1">
              <a:off x="6702380" y="2858136"/>
              <a:ext cx="422307" cy="377609"/>
            </a:xfrm>
            <a:prstGeom prst="lin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2" name="Connecteur droit 25"/>
            <p:cNvCxnSpPr>
              <a:cxnSpLocks noChangeShapeType="1"/>
              <a:stCxn id="182" idx="2"/>
              <a:endCxn id="181" idx="12"/>
            </p:cNvCxnSpPr>
            <p:nvPr/>
          </p:nvCxnSpPr>
          <p:spPr bwMode="auto">
            <a:xfrm flipV="1">
              <a:off x="7220393" y="2449004"/>
              <a:ext cx="487895" cy="312550"/>
            </a:xfrm>
            <a:prstGeom prst="lin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3" name="Connecteur droit 29"/>
            <p:cNvCxnSpPr>
              <a:cxnSpLocks noChangeShapeType="1"/>
              <a:stCxn id="181" idx="2"/>
              <a:endCxn id="186" idx="10"/>
            </p:cNvCxnSpPr>
            <p:nvPr/>
          </p:nvCxnSpPr>
          <p:spPr bwMode="auto">
            <a:xfrm flipV="1">
              <a:off x="7757813" y="2137795"/>
              <a:ext cx="555491" cy="19584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4" name="Connecteur droit 7167"/>
            <p:cNvCxnSpPr>
              <a:cxnSpLocks noChangeShapeType="1"/>
              <a:stCxn id="177" idx="2"/>
              <a:endCxn id="181" idx="13"/>
            </p:cNvCxnSpPr>
            <p:nvPr/>
          </p:nvCxnSpPr>
          <p:spPr bwMode="auto">
            <a:xfrm flipV="1">
              <a:off x="7542979" y="2444309"/>
              <a:ext cx="191410" cy="951735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5" name="Connecteur droit 7173"/>
            <p:cNvCxnSpPr>
              <a:cxnSpLocks noChangeShapeType="1"/>
              <a:stCxn id="178" idx="2"/>
              <a:endCxn id="177" idx="11"/>
            </p:cNvCxnSpPr>
            <p:nvPr/>
          </p:nvCxnSpPr>
          <p:spPr bwMode="auto">
            <a:xfrm flipV="1">
              <a:off x="7328144" y="3506711"/>
              <a:ext cx="141885" cy="33602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6" name="Connecteur droit 7175"/>
            <p:cNvCxnSpPr>
              <a:cxnSpLocks noChangeShapeType="1"/>
              <a:stCxn id="174" idx="2"/>
              <a:endCxn id="177" idx="10"/>
            </p:cNvCxnSpPr>
            <p:nvPr/>
          </p:nvCxnSpPr>
          <p:spPr bwMode="auto">
            <a:xfrm flipV="1">
              <a:off x="6039807" y="3492626"/>
              <a:ext cx="1406798" cy="11871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7" name="Connecteur droit 7177"/>
            <p:cNvCxnSpPr>
              <a:cxnSpLocks noChangeShapeType="1"/>
              <a:stCxn id="174" idx="2"/>
              <a:endCxn id="176" idx="8"/>
            </p:cNvCxnSpPr>
            <p:nvPr/>
          </p:nvCxnSpPr>
          <p:spPr bwMode="auto">
            <a:xfrm flipV="1">
              <a:off x="6039807" y="3235744"/>
              <a:ext cx="529390" cy="37559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8" name="Connecteur droit 7179"/>
            <p:cNvCxnSpPr>
              <a:cxnSpLocks noChangeShapeType="1"/>
              <a:stCxn id="180" idx="0"/>
              <a:endCxn id="186" idx="9"/>
            </p:cNvCxnSpPr>
            <p:nvPr/>
          </p:nvCxnSpPr>
          <p:spPr bwMode="auto">
            <a:xfrm flipV="1">
              <a:off x="6917214" y="2114320"/>
              <a:ext cx="1382036" cy="99265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9" name="Connecteur droit 7189"/>
            <p:cNvCxnSpPr>
              <a:cxnSpLocks noChangeShapeType="1"/>
              <a:stCxn id="175" idx="14"/>
              <a:endCxn id="176" idx="8"/>
            </p:cNvCxnSpPr>
            <p:nvPr/>
          </p:nvCxnSpPr>
          <p:spPr bwMode="auto">
            <a:xfrm>
              <a:off x="6248617" y="3072762"/>
              <a:ext cx="320578" cy="162982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0" name="Connecteur droit 7191"/>
            <p:cNvCxnSpPr>
              <a:cxnSpLocks noChangeShapeType="1"/>
              <a:stCxn id="184" idx="14"/>
              <a:endCxn id="180" idx="7"/>
            </p:cNvCxnSpPr>
            <p:nvPr/>
          </p:nvCxnSpPr>
          <p:spPr bwMode="auto">
            <a:xfrm>
              <a:off x="6492230" y="1975484"/>
              <a:ext cx="296485" cy="212615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1" name="Connecteur droit 7196"/>
            <p:cNvCxnSpPr>
              <a:cxnSpLocks noChangeShapeType="1"/>
              <a:stCxn id="180" idx="14"/>
              <a:endCxn id="181" idx="9"/>
            </p:cNvCxnSpPr>
            <p:nvPr/>
          </p:nvCxnSpPr>
          <p:spPr bwMode="auto">
            <a:xfrm>
              <a:off x="6898475" y="2260535"/>
              <a:ext cx="748909" cy="146214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2" name="Connecteur droit 7200"/>
            <p:cNvCxnSpPr>
              <a:cxnSpLocks noChangeShapeType="1"/>
              <a:stCxn id="176" idx="14"/>
              <a:endCxn id="177" idx="8"/>
            </p:cNvCxnSpPr>
            <p:nvPr/>
          </p:nvCxnSpPr>
          <p:spPr bwMode="auto">
            <a:xfrm>
              <a:off x="6683640" y="3282694"/>
              <a:ext cx="744224" cy="162982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3" name="Connecteur droit 7202"/>
            <p:cNvCxnSpPr>
              <a:cxnSpLocks noChangeShapeType="1"/>
              <a:stCxn id="174" idx="14"/>
              <a:endCxn id="178" idx="8"/>
            </p:cNvCxnSpPr>
            <p:nvPr/>
          </p:nvCxnSpPr>
          <p:spPr bwMode="auto">
            <a:xfrm>
              <a:off x="6039807" y="3707923"/>
              <a:ext cx="1173224" cy="184444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4" name="Connecteur droit 7204"/>
            <p:cNvCxnSpPr>
              <a:cxnSpLocks noChangeShapeType="1"/>
              <a:stCxn id="178" idx="14"/>
              <a:endCxn id="179" idx="8"/>
            </p:cNvCxnSpPr>
            <p:nvPr/>
          </p:nvCxnSpPr>
          <p:spPr bwMode="auto">
            <a:xfrm>
              <a:off x="7328144" y="3939317"/>
              <a:ext cx="529390" cy="162982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1" name="Connecteur droit 27"/>
            <p:cNvCxnSpPr>
              <a:cxnSpLocks noChangeShapeType="1"/>
              <a:stCxn id="185" idx="2"/>
              <a:endCxn id="186" idx="10"/>
            </p:cNvCxnSpPr>
            <p:nvPr/>
          </p:nvCxnSpPr>
          <p:spPr bwMode="auto">
            <a:xfrm flipV="1">
              <a:off x="8176105" y="2137795"/>
              <a:ext cx="137200" cy="40846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2" name="Connecteur droit 7171"/>
            <p:cNvCxnSpPr>
              <a:cxnSpLocks noChangeShapeType="1"/>
              <a:stCxn id="179" idx="4"/>
              <a:endCxn id="185" idx="11"/>
            </p:cNvCxnSpPr>
            <p:nvPr/>
          </p:nvCxnSpPr>
          <p:spPr bwMode="auto">
            <a:xfrm flipV="1">
              <a:off x="7923123" y="2656923"/>
              <a:ext cx="180702" cy="137696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3" name="Connecteur droit 7194"/>
            <p:cNvCxnSpPr>
              <a:cxnSpLocks noChangeShapeType="1"/>
              <a:stCxn id="180" idx="13"/>
              <a:endCxn id="182" idx="6"/>
            </p:cNvCxnSpPr>
            <p:nvPr/>
          </p:nvCxnSpPr>
          <p:spPr bwMode="auto">
            <a:xfrm>
              <a:off x="6875051" y="2274619"/>
              <a:ext cx="249636" cy="48693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4" name="Connecteur droit 7198"/>
            <p:cNvCxnSpPr>
              <a:cxnSpLocks noChangeShapeType="1"/>
              <a:stCxn id="182" idx="14"/>
              <a:endCxn id="177" idx="6"/>
            </p:cNvCxnSpPr>
            <p:nvPr/>
          </p:nvCxnSpPr>
          <p:spPr bwMode="auto">
            <a:xfrm>
              <a:off x="7220393" y="2858136"/>
              <a:ext cx="226212" cy="53790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5" name="Connecteur droit 7206"/>
            <p:cNvCxnSpPr>
              <a:cxnSpLocks noChangeShapeType="1"/>
              <a:stCxn id="177" idx="14"/>
              <a:endCxn id="179" idx="5"/>
            </p:cNvCxnSpPr>
            <p:nvPr/>
          </p:nvCxnSpPr>
          <p:spPr bwMode="auto">
            <a:xfrm>
              <a:off x="7542979" y="3492626"/>
              <a:ext cx="356719" cy="545956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6" name="Connecteur droit 7208"/>
            <p:cNvCxnSpPr>
              <a:cxnSpLocks noChangeShapeType="1"/>
              <a:stCxn id="181" idx="15"/>
              <a:endCxn id="185" idx="8"/>
            </p:cNvCxnSpPr>
            <p:nvPr/>
          </p:nvCxnSpPr>
          <p:spPr bwMode="auto">
            <a:xfrm>
              <a:off x="7771868" y="2406750"/>
              <a:ext cx="289792" cy="18914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7" name="Connecteur droit 7210"/>
            <p:cNvCxnSpPr>
              <a:cxnSpLocks noChangeShapeType="1"/>
              <a:stCxn id="181" idx="14"/>
              <a:endCxn id="179" idx="5"/>
            </p:cNvCxnSpPr>
            <p:nvPr/>
          </p:nvCxnSpPr>
          <p:spPr bwMode="auto">
            <a:xfrm>
              <a:off x="7757813" y="2430224"/>
              <a:ext cx="141885" cy="1608358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8" name="Connecteur droit 7212"/>
            <p:cNvCxnSpPr>
              <a:cxnSpLocks noChangeShapeType="1"/>
              <a:stCxn id="184" idx="14"/>
              <a:endCxn id="176" idx="4"/>
            </p:cNvCxnSpPr>
            <p:nvPr/>
          </p:nvCxnSpPr>
          <p:spPr bwMode="auto">
            <a:xfrm>
              <a:off x="6492230" y="1975484"/>
              <a:ext cx="142554" cy="1192519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9" name="Connecteur droit 7214"/>
            <p:cNvCxnSpPr>
              <a:cxnSpLocks noChangeShapeType="1"/>
              <a:stCxn id="184" idx="0"/>
              <a:endCxn id="183" idx="8"/>
            </p:cNvCxnSpPr>
            <p:nvPr/>
          </p:nvCxnSpPr>
          <p:spPr bwMode="auto">
            <a:xfrm>
              <a:off x="6510970" y="1928535"/>
              <a:ext cx="481872" cy="88534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0" name="Connecteur droit 7216"/>
            <p:cNvCxnSpPr>
              <a:cxnSpLocks noChangeShapeType="1"/>
              <a:stCxn id="183" idx="0"/>
              <a:endCxn id="186" idx="7"/>
            </p:cNvCxnSpPr>
            <p:nvPr/>
          </p:nvCxnSpPr>
          <p:spPr bwMode="auto">
            <a:xfrm>
              <a:off x="7126695" y="2017068"/>
              <a:ext cx="1172555" cy="4762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11" name="Rectangle 16"/>
            <p:cNvSpPr>
              <a:spLocks noChangeArrowheads="1"/>
            </p:cNvSpPr>
            <p:nvPr/>
          </p:nvSpPr>
          <p:spPr bwMode="auto">
            <a:xfrm>
              <a:off x="5800878" y="1637447"/>
              <a:ext cx="190741" cy="181762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None/>
              </a:pPr>
              <a:endParaRPr lang="en-US" altLang="en-US" sz="1200"/>
            </a:p>
          </p:txBody>
        </p:sp>
        <p:sp>
          <p:nvSpPr>
            <p:cNvPr id="212" name="Rectangle 44"/>
            <p:cNvSpPr>
              <a:spLocks noChangeArrowheads="1"/>
            </p:cNvSpPr>
            <p:nvPr/>
          </p:nvSpPr>
          <p:spPr bwMode="auto">
            <a:xfrm>
              <a:off x="8593728" y="1637447"/>
              <a:ext cx="190740" cy="181762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None/>
              </a:pPr>
              <a:endParaRPr lang="en-US" altLang="en-US" sz="1200"/>
            </a:p>
          </p:txBody>
        </p:sp>
        <p:sp>
          <p:nvSpPr>
            <p:cNvPr id="213" name="Rectangle 45"/>
            <p:cNvSpPr>
              <a:spLocks noChangeArrowheads="1"/>
            </p:cNvSpPr>
            <p:nvPr/>
          </p:nvSpPr>
          <p:spPr bwMode="auto">
            <a:xfrm>
              <a:off x="8593728" y="4208271"/>
              <a:ext cx="190740" cy="181762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None/>
              </a:pPr>
              <a:endParaRPr lang="en-US" altLang="en-US" sz="1200"/>
            </a:p>
          </p:txBody>
        </p:sp>
        <p:sp>
          <p:nvSpPr>
            <p:cNvPr id="214" name="Rectangle 46"/>
            <p:cNvSpPr>
              <a:spLocks noChangeArrowheads="1"/>
            </p:cNvSpPr>
            <p:nvPr/>
          </p:nvSpPr>
          <p:spPr bwMode="auto">
            <a:xfrm>
              <a:off x="5800878" y="4208271"/>
              <a:ext cx="190741" cy="181762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None/>
              </a:pPr>
              <a:endParaRPr lang="en-US" altLang="en-US" sz="1200"/>
            </a:p>
          </p:txBody>
        </p:sp>
        <p:cxnSp>
          <p:nvCxnSpPr>
            <p:cNvPr id="215" name="Connecteur droit 20"/>
            <p:cNvCxnSpPr>
              <a:cxnSpLocks noChangeShapeType="1"/>
              <a:stCxn id="186" idx="12"/>
              <a:endCxn id="213" idx="0"/>
            </p:cNvCxnSpPr>
            <p:nvPr/>
          </p:nvCxnSpPr>
          <p:spPr bwMode="auto">
            <a:xfrm>
              <a:off x="8360153" y="2156575"/>
              <a:ext cx="329279" cy="2051697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6" name="Connecteur droit 24"/>
            <p:cNvCxnSpPr>
              <a:cxnSpLocks noChangeShapeType="1"/>
              <a:stCxn id="211" idx="3"/>
              <a:endCxn id="184" idx="6"/>
            </p:cNvCxnSpPr>
            <p:nvPr/>
          </p:nvCxnSpPr>
          <p:spPr bwMode="auto">
            <a:xfrm>
              <a:off x="5991619" y="1728663"/>
              <a:ext cx="404237" cy="15091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7" name="Connecteur droit 28"/>
            <p:cNvCxnSpPr>
              <a:cxnSpLocks noChangeShapeType="1"/>
              <a:stCxn id="211" idx="2"/>
              <a:endCxn id="175" idx="6"/>
            </p:cNvCxnSpPr>
            <p:nvPr/>
          </p:nvCxnSpPr>
          <p:spPr bwMode="auto">
            <a:xfrm>
              <a:off x="5895914" y="1819209"/>
              <a:ext cx="256998" cy="1157643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8" name="Connecteur droit 7169"/>
            <p:cNvCxnSpPr>
              <a:cxnSpLocks noChangeShapeType="1"/>
              <a:stCxn id="211" idx="2"/>
              <a:endCxn id="174" idx="4"/>
            </p:cNvCxnSpPr>
            <p:nvPr/>
          </p:nvCxnSpPr>
          <p:spPr bwMode="auto">
            <a:xfrm>
              <a:off x="5895914" y="1819209"/>
              <a:ext cx="94367" cy="1773352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9" name="Connecteur droit 7172"/>
            <p:cNvCxnSpPr>
              <a:cxnSpLocks noChangeShapeType="1"/>
              <a:stCxn id="185" idx="0"/>
              <a:endCxn id="213" idx="1"/>
            </p:cNvCxnSpPr>
            <p:nvPr/>
          </p:nvCxnSpPr>
          <p:spPr bwMode="auto">
            <a:xfrm>
              <a:off x="8186716" y="2592740"/>
              <a:ext cx="397656" cy="1697947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0" name="Connecteur droit 7176"/>
            <p:cNvCxnSpPr>
              <a:cxnSpLocks noChangeShapeType="1"/>
              <a:stCxn id="179" idx="14"/>
              <a:endCxn id="213" idx="1"/>
            </p:cNvCxnSpPr>
            <p:nvPr/>
          </p:nvCxnSpPr>
          <p:spPr bwMode="auto">
            <a:xfrm>
              <a:off x="7971979" y="4149249"/>
              <a:ext cx="621749" cy="149568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1" name="Connecteur droit 7180"/>
            <p:cNvCxnSpPr>
              <a:cxnSpLocks noChangeShapeType="1"/>
              <a:stCxn id="184" idx="2"/>
              <a:endCxn id="212" idx="1"/>
            </p:cNvCxnSpPr>
            <p:nvPr/>
          </p:nvCxnSpPr>
          <p:spPr bwMode="auto">
            <a:xfrm flipV="1">
              <a:off x="6492230" y="1728663"/>
              <a:ext cx="2101497" cy="15091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2" name="Connecteur droit 7182"/>
            <p:cNvCxnSpPr>
              <a:cxnSpLocks noChangeShapeType="1"/>
              <a:stCxn id="183" idx="2"/>
              <a:endCxn id="212" idx="1"/>
            </p:cNvCxnSpPr>
            <p:nvPr/>
          </p:nvCxnSpPr>
          <p:spPr bwMode="auto">
            <a:xfrm flipV="1">
              <a:off x="7107955" y="1728663"/>
              <a:ext cx="1485771" cy="23877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3" name="Connecteur droit 7184"/>
            <p:cNvCxnSpPr>
              <a:cxnSpLocks noChangeShapeType="1"/>
              <a:stCxn id="186" idx="2"/>
              <a:endCxn id="212" idx="2"/>
            </p:cNvCxnSpPr>
            <p:nvPr/>
          </p:nvCxnSpPr>
          <p:spPr bwMode="auto">
            <a:xfrm flipV="1">
              <a:off x="8409010" y="1819209"/>
              <a:ext cx="280422" cy="22200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4" name="Connecteur droit 7186"/>
            <p:cNvCxnSpPr>
              <a:cxnSpLocks noChangeShapeType="1"/>
              <a:stCxn id="214" idx="0"/>
              <a:endCxn id="174" idx="12"/>
            </p:cNvCxnSpPr>
            <p:nvPr/>
          </p:nvCxnSpPr>
          <p:spPr bwMode="auto">
            <a:xfrm flipV="1">
              <a:off x="5895914" y="3726703"/>
              <a:ext cx="94367" cy="48156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5" name="Connecteur droit 7188"/>
            <p:cNvCxnSpPr>
              <a:cxnSpLocks noChangeShapeType="1"/>
              <a:stCxn id="214" idx="3"/>
              <a:endCxn id="178" idx="10"/>
            </p:cNvCxnSpPr>
            <p:nvPr/>
          </p:nvCxnSpPr>
          <p:spPr bwMode="auto">
            <a:xfrm flipV="1">
              <a:off x="5991619" y="3939317"/>
              <a:ext cx="1240151" cy="359499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6" name="Connecteur droit 7192"/>
            <p:cNvCxnSpPr>
              <a:cxnSpLocks noChangeShapeType="1"/>
              <a:stCxn id="214" idx="3"/>
              <a:endCxn id="179" idx="10"/>
            </p:cNvCxnSpPr>
            <p:nvPr/>
          </p:nvCxnSpPr>
          <p:spPr bwMode="auto">
            <a:xfrm flipV="1">
              <a:off x="5991619" y="4149249"/>
              <a:ext cx="1884654" cy="14956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7" name="Connecteur droit 7195"/>
            <p:cNvCxnSpPr>
              <a:cxnSpLocks noChangeShapeType="1"/>
              <a:stCxn id="211" idx="3"/>
              <a:endCxn id="212" idx="1"/>
            </p:cNvCxnSpPr>
            <p:nvPr/>
          </p:nvCxnSpPr>
          <p:spPr bwMode="auto">
            <a:xfrm>
              <a:off x="5991619" y="1728663"/>
              <a:ext cx="26021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8" name="Connecteur droit 7199"/>
            <p:cNvCxnSpPr>
              <a:cxnSpLocks noChangeShapeType="1"/>
              <a:stCxn id="212" idx="2"/>
              <a:endCxn id="213" idx="0"/>
            </p:cNvCxnSpPr>
            <p:nvPr/>
          </p:nvCxnSpPr>
          <p:spPr bwMode="auto">
            <a:xfrm>
              <a:off x="8689432" y="1819209"/>
              <a:ext cx="0" cy="238906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9" name="Connecteur droit 7203"/>
            <p:cNvCxnSpPr>
              <a:cxnSpLocks noChangeShapeType="1"/>
              <a:stCxn id="213" idx="1"/>
              <a:endCxn id="214" idx="3"/>
            </p:cNvCxnSpPr>
            <p:nvPr/>
          </p:nvCxnSpPr>
          <p:spPr bwMode="auto">
            <a:xfrm flipH="1">
              <a:off x="5991619" y="4298817"/>
              <a:ext cx="26021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0" name="Connecteur droit 7207"/>
            <p:cNvCxnSpPr>
              <a:cxnSpLocks noChangeShapeType="1"/>
              <a:stCxn id="214" idx="0"/>
              <a:endCxn id="211" idx="2"/>
            </p:cNvCxnSpPr>
            <p:nvPr/>
          </p:nvCxnSpPr>
          <p:spPr bwMode="auto">
            <a:xfrm flipV="1">
              <a:off x="5895914" y="1819209"/>
              <a:ext cx="0" cy="238906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729" y="2570868"/>
            <a:ext cx="23145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849021" y="2249589"/>
            <a:ext cx="1317990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 smtClean="0"/>
              <a:t>Flip </a:t>
            </a:r>
            <a:r>
              <a:rPr lang="fr-FR" dirty="0" err="1" smtClean="0"/>
              <a:t>operation</a:t>
            </a:r>
            <a:r>
              <a:rPr lang="fr-FR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Sufficient condition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386370" y="2132856"/>
            <a:ext cx="634587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400" b="1" dirty="0" err="1" smtClean="0"/>
              <a:t>Thm</a:t>
            </a:r>
            <a:r>
              <a:rPr lang="fr-FR" sz="2400" dirty="0" smtClean="0"/>
              <a:t>: </a:t>
            </a:r>
            <a:r>
              <a:rPr lang="fr-FR" sz="2400" dirty="0" err="1" smtClean="0"/>
              <a:t>Every</a:t>
            </a:r>
            <a:r>
              <a:rPr lang="fr-FR" sz="2400" dirty="0" smtClean="0"/>
              <a:t> transversal structure </a:t>
            </a:r>
            <a:r>
              <a:rPr lang="fr-FR" sz="2400" dirty="0" err="1" smtClean="0"/>
              <a:t>without</a:t>
            </a:r>
            <a:r>
              <a:rPr lang="fr-FR" sz="2400" dirty="0" smtClean="0"/>
              <a:t> </a:t>
            </a:r>
            <a:r>
              <a:rPr lang="fr-FR" sz="2400" dirty="0" err="1" smtClean="0">
                <a:solidFill>
                  <a:schemeClr val="accent6"/>
                </a:solidFill>
              </a:rPr>
              <a:t>blue</a:t>
            </a:r>
            <a:r>
              <a:rPr lang="fr-FR" sz="2400" dirty="0">
                <a:solidFill>
                  <a:schemeClr val="accent6"/>
                </a:solidFill>
              </a:rPr>
              <a:t> </a:t>
            </a:r>
            <a:r>
              <a:rPr lang="fr-FR" sz="2400" dirty="0" err="1" smtClean="0">
                <a:solidFill>
                  <a:schemeClr val="accent6"/>
                </a:solidFill>
              </a:rPr>
              <a:t>anti-N</a:t>
            </a:r>
            <a:r>
              <a:rPr lang="fr-FR" sz="2400" dirty="0" smtClean="0">
                <a:solidFill>
                  <a:schemeClr val="accent6"/>
                </a:solidFill>
              </a:rPr>
              <a:t>  </a:t>
            </a:r>
            <a:r>
              <a:rPr lang="fr-FR" sz="2400" dirty="0" smtClean="0"/>
              <a:t>or </a:t>
            </a:r>
            <a:r>
              <a:rPr lang="fr-FR" sz="2400" dirty="0" err="1" smtClean="0">
                <a:solidFill>
                  <a:srgbClr val="FF0000"/>
                </a:solidFill>
              </a:rPr>
              <a:t>red</a:t>
            </a:r>
            <a:r>
              <a:rPr lang="fr-FR" sz="2400" dirty="0" smtClean="0">
                <a:solidFill>
                  <a:srgbClr val="FF0000"/>
                </a:solidFill>
              </a:rPr>
              <a:t> N </a:t>
            </a:r>
            <a:r>
              <a:rPr lang="fr-FR" sz="2400" dirty="0" err="1" smtClean="0"/>
              <a:t>is</a:t>
            </a:r>
            <a:r>
              <a:rPr lang="fr-FR" sz="2400" dirty="0" smtClean="0"/>
              <a:t> L</a:t>
            </a:r>
            <a:r>
              <a:rPr lang="fr-FR" altLang="en-US" sz="2400" baseline="-25000" dirty="0" smtClean="0">
                <a:sym typeface="Symbol" pitchFamily="18" charset="2"/>
              </a:rPr>
              <a:t></a:t>
            </a:r>
            <a:r>
              <a:rPr lang="fr-FR" sz="2400" dirty="0" smtClean="0"/>
              <a:t>-Delaunay </a:t>
            </a:r>
            <a:r>
              <a:rPr lang="fr-FR" sz="2400" dirty="0" err="1" smtClean="0"/>
              <a:t>realizable</a:t>
            </a:r>
            <a:r>
              <a:rPr lang="fr-FR" sz="2400" dirty="0" smtClean="0"/>
              <a:t>.</a:t>
            </a:r>
            <a:endParaRPr lang="en-US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386370" y="3248980"/>
            <a:ext cx="65978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fr-FR" sz="2000" dirty="0" err="1" smtClean="0"/>
              <a:t>Remarks</a:t>
            </a:r>
            <a:r>
              <a:rPr lang="fr-FR" sz="2000" dirty="0" smtClean="0"/>
              <a:t>:</a:t>
            </a:r>
          </a:p>
          <a:p>
            <a:pPr marL="342900" indent="-342900" algn="just"/>
            <a:r>
              <a:rPr lang="fr-FR" sz="2000" dirty="0" smtClean="0"/>
              <a:t>Not </a:t>
            </a:r>
            <a:r>
              <a:rPr lang="fr-FR" sz="2000" dirty="0" err="1" smtClean="0"/>
              <a:t>every</a:t>
            </a:r>
            <a:r>
              <a:rPr lang="fr-FR" sz="2000" dirty="0" smtClean="0"/>
              <a:t> 4-connected triangulation </a:t>
            </a:r>
            <a:r>
              <a:rPr lang="fr-FR" sz="2000" dirty="0" err="1" smtClean="0"/>
              <a:t>admits</a:t>
            </a:r>
            <a:r>
              <a:rPr lang="fr-FR" sz="2000" dirty="0" smtClean="0"/>
              <a:t> a transversal structure </a:t>
            </a:r>
            <a:r>
              <a:rPr lang="fr-FR" sz="2000" dirty="0" err="1"/>
              <a:t>without</a:t>
            </a:r>
            <a:r>
              <a:rPr lang="fr-FR" sz="2000" dirty="0"/>
              <a:t> </a:t>
            </a:r>
            <a:r>
              <a:rPr lang="fr-FR" sz="2000" dirty="0" err="1">
                <a:solidFill>
                  <a:schemeClr val="accent6"/>
                </a:solidFill>
              </a:rPr>
              <a:t>blue</a:t>
            </a:r>
            <a:r>
              <a:rPr lang="fr-FR" sz="2000" dirty="0">
                <a:solidFill>
                  <a:schemeClr val="accent6"/>
                </a:solidFill>
              </a:rPr>
              <a:t> </a:t>
            </a:r>
            <a:r>
              <a:rPr lang="fr-FR" sz="2000" dirty="0" err="1" smtClean="0">
                <a:solidFill>
                  <a:schemeClr val="accent6"/>
                </a:solidFill>
              </a:rPr>
              <a:t>anti-N</a:t>
            </a:r>
            <a:r>
              <a:rPr lang="fr-FR" sz="2000" dirty="0" smtClean="0">
                <a:solidFill>
                  <a:schemeClr val="accent6"/>
                </a:solidFill>
              </a:rPr>
              <a:t>  </a:t>
            </a:r>
            <a:r>
              <a:rPr lang="fr-FR" sz="2000" dirty="0"/>
              <a:t>or </a:t>
            </a:r>
            <a:r>
              <a:rPr lang="fr-FR" sz="2000" dirty="0" err="1">
                <a:solidFill>
                  <a:srgbClr val="FF0000"/>
                </a:solidFill>
              </a:rPr>
              <a:t>red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smtClean="0">
                <a:solidFill>
                  <a:srgbClr val="FF0000"/>
                </a:solidFill>
              </a:rPr>
              <a:t>N.</a:t>
            </a:r>
            <a:endParaRPr lang="fr-FR" sz="2000" dirty="0" smtClean="0"/>
          </a:p>
          <a:p>
            <a:pPr marL="342900" indent="-342900" algn="just"/>
            <a:r>
              <a:rPr lang="fr-FR" sz="2000" dirty="0" err="1" smtClean="0"/>
              <a:t>Every</a:t>
            </a:r>
            <a:r>
              <a:rPr lang="fr-FR" sz="2000" dirty="0" smtClean="0"/>
              <a:t> 4-connected triangulation </a:t>
            </a:r>
            <a:r>
              <a:rPr lang="fr-FR" sz="2000" dirty="0" err="1" smtClean="0"/>
              <a:t>admits</a:t>
            </a:r>
            <a:r>
              <a:rPr lang="fr-FR" sz="2000" dirty="0" smtClean="0"/>
              <a:t> a transversal structure </a:t>
            </a:r>
            <a:r>
              <a:rPr lang="fr-FR" sz="2000" dirty="0" err="1" smtClean="0"/>
              <a:t>without</a:t>
            </a:r>
            <a:r>
              <a:rPr lang="fr-FR" sz="2000" dirty="0" smtClean="0"/>
              <a:t> </a:t>
            </a:r>
            <a:r>
              <a:rPr lang="fr-FR" sz="2000" dirty="0" err="1">
                <a:solidFill>
                  <a:schemeClr val="accent6"/>
                </a:solidFill>
              </a:rPr>
              <a:t>blue</a:t>
            </a:r>
            <a:r>
              <a:rPr lang="fr-FR" sz="2000" dirty="0">
                <a:solidFill>
                  <a:schemeClr val="accent6"/>
                </a:solidFill>
              </a:rPr>
              <a:t> N  </a:t>
            </a:r>
            <a:r>
              <a:rPr lang="fr-FR" sz="2000" dirty="0"/>
              <a:t>or </a:t>
            </a:r>
            <a:r>
              <a:rPr lang="fr-FR" sz="2000" dirty="0" err="1">
                <a:solidFill>
                  <a:srgbClr val="FF0000"/>
                </a:solidFill>
              </a:rPr>
              <a:t>red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smtClean="0">
                <a:solidFill>
                  <a:srgbClr val="FF0000"/>
                </a:solidFill>
              </a:rPr>
              <a:t>N.</a:t>
            </a:r>
          </a:p>
        </p:txBody>
      </p:sp>
      <p:cxnSp>
        <p:nvCxnSpPr>
          <p:cNvPr id="17" name="Connecteur droit 7189"/>
          <p:cNvCxnSpPr>
            <a:cxnSpLocks noChangeShapeType="1"/>
          </p:cNvCxnSpPr>
          <p:nvPr/>
        </p:nvCxnSpPr>
        <p:spPr bwMode="auto">
          <a:xfrm flipH="1" flipV="1">
            <a:off x="7554998" y="2277500"/>
            <a:ext cx="233283" cy="306874"/>
          </a:xfrm>
          <a:prstGeom prst="line">
            <a:avLst/>
          </a:prstGeom>
          <a:noFill/>
          <a:ln w="28575" algn="ctr">
            <a:solidFill>
              <a:schemeClr val="accent6"/>
            </a:solidFill>
            <a:round/>
            <a:headEnd type="arrow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Connecteur droit 7191"/>
          <p:cNvCxnSpPr>
            <a:cxnSpLocks noChangeShapeType="1"/>
          </p:cNvCxnSpPr>
          <p:nvPr/>
        </p:nvCxnSpPr>
        <p:spPr bwMode="auto">
          <a:xfrm flipH="1" flipV="1">
            <a:off x="7125801" y="2430938"/>
            <a:ext cx="423218" cy="444929"/>
          </a:xfrm>
          <a:prstGeom prst="line">
            <a:avLst/>
          </a:prstGeom>
          <a:noFill/>
          <a:ln w="28575" algn="ctr">
            <a:solidFill>
              <a:schemeClr val="accent6"/>
            </a:solidFill>
            <a:round/>
            <a:headEnd type="arrow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Connecteur droit 7212"/>
          <p:cNvCxnSpPr>
            <a:cxnSpLocks noChangeShapeType="1"/>
          </p:cNvCxnSpPr>
          <p:nvPr/>
        </p:nvCxnSpPr>
        <p:spPr bwMode="auto">
          <a:xfrm flipV="1">
            <a:off x="7535245" y="2342282"/>
            <a:ext cx="23114" cy="476649"/>
          </a:xfrm>
          <a:prstGeom prst="line">
            <a:avLst/>
          </a:prstGeom>
          <a:noFill/>
          <a:ln w="28575" algn="ctr">
            <a:solidFill>
              <a:schemeClr val="accent6"/>
            </a:solidFill>
            <a:round/>
            <a:headEnd type="arrow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" name="Freeform 443"/>
          <p:cNvSpPr>
            <a:spLocks/>
          </p:cNvSpPr>
          <p:nvPr/>
        </p:nvSpPr>
        <p:spPr bwMode="auto">
          <a:xfrm flipH="1" flipV="1">
            <a:off x="7749400" y="2547392"/>
            <a:ext cx="122946" cy="113871"/>
          </a:xfrm>
          <a:custGeom>
            <a:avLst/>
            <a:gdLst>
              <a:gd name="T0" fmla="*/ 2147483647 w 57"/>
              <a:gd name="T1" fmla="*/ 2147483647 h 57"/>
              <a:gd name="T2" fmla="*/ 2147483647 w 57"/>
              <a:gd name="T3" fmla="*/ 2147483647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0 h 57"/>
              <a:gd name="T10" fmla="*/ 2147483647 w 57"/>
              <a:gd name="T11" fmla="*/ 2147483647 h 57"/>
              <a:gd name="T12" fmla="*/ 2147483647 w 57"/>
              <a:gd name="T13" fmla="*/ 2147483647 h 57"/>
              <a:gd name="T14" fmla="*/ 2147483647 w 57"/>
              <a:gd name="T15" fmla="*/ 2147483647 h 57"/>
              <a:gd name="T16" fmla="*/ 0 w 57"/>
              <a:gd name="T17" fmla="*/ 2147483647 h 57"/>
              <a:gd name="T18" fmla="*/ 2147483647 w 57"/>
              <a:gd name="T19" fmla="*/ 2147483647 h 57"/>
              <a:gd name="T20" fmla="*/ 2147483647 w 57"/>
              <a:gd name="T21" fmla="*/ 2147483647 h 57"/>
              <a:gd name="T22" fmla="*/ 2147483647 w 57"/>
              <a:gd name="T23" fmla="*/ 2147483647 h 57"/>
              <a:gd name="T24" fmla="*/ 2147483647 w 57"/>
              <a:gd name="T25" fmla="*/ 2147483647 h 57"/>
              <a:gd name="T26" fmla="*/ 2147483647 w 57"/>
              <a:gd name="T27" fmla="*/ 2147483647 h 57"/>
              <a:gd name="T28" fmla="*/ 2147483647 w 57"/>
              <a:gd name="T29" fmla="*/ 2147483647 h 57"/>
              <a:gd name="T30" fmla="*/ 2147483647 w 57"/>
              <a:gd name="T31" fmla="*/ 2147483647 h 57"/>
              <a:gd name="T32" fmla="*/ 2147483647 w 57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" h="57">
                <a:moveTo>
                  <a:pt x="57" y="29"/>
                </a:moveTo>
                <a:lnTo>
                  <a:pt x="55" y="18"/>
                </a:lnTo>
                <a:lnTo>
                  <a:pt x="49" y="8"/>
                </a:lnTo>
                <a:lnTo>
                  <a:pt x="39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8"/>
                </a:lnTo>
                <a:lnTo>
                  <a:pt x="0" y="29"/>
                </a:lnTo>
                <a:lnTo>
                  <a:pt x="2" y="39"/>
                </a:lnTo>
                <a:lnTo>
                  <a:pt x="8" y="49"/>
                </a:lnTo>
                <a:lnTo>
                  <a:pt x="18" y="55"/>
                </a:lnTo>
                <a:lnTo>
                  <a:pt x="28" y="57"/>
                </a:lnTo>
                <a:lnTo>
                  <a:pt x="39" y="55"/>
                </a:lnTo>
                <a:lnTo>
                  <a:pt x="49" y="49"/>
                </a:lnTo>
                <a:lnTo>
                  <a:pt x="55" y="39"/>
                </a:lnTo>
                <a:lnTo>
                  <a:pt x="57" y="29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443"/>
          <p:cNvSpPr>
            <a:spLocks/>
          </p:cNvSpPr>
          <p:nvPr/>
        </p:nvSpPr>
        <p:spPr bwMode="auto">
          <a:xfrm flipH="1" flipV="1">
            <a:off x="7487544" y="2220566"/>
            <a:ext cx="122946" cy="113871"/>
          </a:xfrm>
          <a:custGeom>
            <a:avLst/>
            <a:gdLst>
              <a:gd name="T0" fmla="*/ 2147483647 w 57"/>
              <a:gd name="T1" fmla="*/ 2147483647 h 57"/>
              <a:gd name="T2" fmla="*/ 2147483647 w 57"/>
              <a:gd name="T3" fmla="*/ 2147483647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0 h 57"/>
              <a:gd name="T10" fmla="*/ 2147483647 w 57"/>
              <a:gd name="T11" fmla="*/ 2147483647 h 57"/>
              <a:gd name="T12" fmla="*/ 2147483647 w 57"/>
              <a:gd name="T13" fmla="*/ 2147483647 h 57"/>
              <a:gd name="T14" fmla="*/ 2147483647 w 57"/>
              <a:gd name="T15" fmla="*/ 2147483647 h 57"/>
              <a:gd name="T16" fmla="*/ 0 w 57"/>
              <a:gd name="T17" fmla="*/ 2147483647 h 57"/>
              <a:gd name="T18" fmla="*/ 2147483647 w 57"/>
              <a:gd name="T19" fmla="*/ 2147483647 h 57"/>
              <a:gd name="T20" fmla="*/ 2147483647 w 57"/>
              <a:gd name="T21" fmla="*/ 2147483647 h 57"/>
              <a:gd name="T22" fmla="*/ 2147483647 w 57"/>
              <a:gd name="T23" fmla="*/ 2147483647 h 57"/>
              <a:gd name="T24" fmla="*/ 2147483647 w 57"/>
              <a:gd name="T25" fmla="*/ 2147483647 h 57"/>
              <a:gd name="T26" fmla="*/ 2147483647 w 57"/>
              <a:gd name="T27" fmla="*/ 2147483647 h 57"/>
              <a:gd name="T28" fmla="*/ 2147483647 w 57"/>
              <a:gd name="T29" fmla="*/ 2147483647 h 57"/>
              <a:gd name="T30" fmla="*/ 2147483647 w 57"/>
              <a:gd name="T31" fmla="*/ 2147483647 h 57"/>
              <a:gd name="T32" fmla="*/ 2147483647 w 57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" h="57">
                <a:moveTo>
                  <a:pt x="57" y="29"/>
                </a:moveTo>
                <a:lnTo>
                  <a:pt x="55" y="18"/>
                </a:lnTo>
                <a:lnTo>
                  <a:pt x="49" y="8"/>
                </a:lnTo>
                <a:lnTo>
                  <a:pt x="39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8"/>
                </a:lnTo>
                <a:lnTo>
                  <a:pt x="0" y="29"/>
                </a:lnTo>
                <a:lnTo>
                  <a:pt x="2" y="39"/>
                </a:lnTo>
                <a:lnTo>
                  <a:pt x="8" y="49"/>
                </a:lnTo>
                <a:lnTo>
                  <a:pt x="18" y="55"/>
                </a:lnTo>
                <a:lnTo>
                  <a:pt x="28" y="57"/>
                </a:lnTo>
                <a:lnTo>
                  <a:pt x="39" y="55"/>
                </a:lnTo>
                <a:lnTo>
                  <a:pt x="49" y="49"/>
                </a:lnTo>
                <a:lnTo>
                  <a:pt x="55" y="39"/>
                </a:lnTo>
                <a:lnTo>
                  <a:pt x="57" y="29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443"/>
          <p:cNvSpPr>
            <a:spLocks/>
          </p:cNvSpPr>
          <p:nvPr/>
        </p:nvSpPr>
        <p:spPr bwMode="auto">
          <a:xfrm flipH="1" flipV="1">
            <a:off x="7064327" y="2374003"/>
            <a:ext cx="122948" cy="113871"/>
          </a:xfrm>
          <a:custGeom>
            <a:avLst/>
            <a:gdLst>
              <a:gd name="T0" fmla="*/ 2147483647 w 57"/>
              <a:gd name="T1" fmla="*/ 2147483647 h 57"/>
              <a:gd name="T2" fmla="*/ 2147483647 w 57"/>
              <a:gd name="T3" fmla="*/ 2147483647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0 h 57"/>
              <a:gd name="T10" fmla="*/ 2147483647 w 57"/>
              <a:gd name="T11" fmla="*/ 2147483647 h 57"/>
              <a:gd name="T12" fmla="*/ 2147483647 w 57"/>
              <a:gd name="T13" fmla="*/ 2147483647 h 57"/>
              <a:gd name="T14" fmla="*/ 2147483647 w 57"/>
              <a:gd name="T15" fmla="*/ 2147483647 h 57"/>
              <a:gd name="T16" fmla="*/ 0 w 57"/>
              <a:gd name="T17" fmla="*/ 2147483647 h 57"/>
              <a:gd name="T18" fmla="*/ 2147483647 w 57"/>
              <a:gd name="T19" fmla="*/ 2147483647 h 57"/>
              <a:gd name="T20" fmla="*/ 2147483647 w 57"/>
              <a:gd name="T21" fmla="*/ 2147483647 h 57"/>
              <a:gd name="T22" fmla="*/ 2147483647 w 57"/>
              <a:gd name="T23" fmla="*/ 2147483647 h 57"/>
              <a:gd name="T24" fmla="*/ 2147483647 w 57"/>
              <a:gd name="T25" fmla="*/ 2147483647 h 57"/>
              <a:gd name="T26" fmla="*/ 2147483647 w 57"/>
              <a:gd name="T27" fmla="*/ 2147483647 h 57"/>
              <a:gd name="T28" fmla="*/ 2147483647 w 57"/>
              <a:gd name="T29" fmla="*/ 2147483647 h 57"/>
              <a:gd name="T30" fmla="*/ 2147483647 w 57"/>
              <a:gd name="T31" fmla="*/ 2147483647 h 57"/>
              <a:gd name="T32" fmla="*/ 2147483647 w 57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" h="57">
                <a:moveTo>
                  <a:pt x="57" y="29"/>
                </a:moveTo>
                <a:lnTo>
                  <a:pt x="55" y="18"/>
                </a:lnTo>
                <a:lnTo>
                  <a:pt x="49" y="8"/>
                </a:lnTo>
                <a:lnTo>
                  <a:pt x="39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8"/>
                </a:lnTo>
                <a:lnTo>
                  <a:pt x="0" y="29"/>
                </a:lnTo>
                <a:lnTo>
                  <a:pt x="2" y="39"/>
                </a:lnTo>
                <a:lnTo>
                  <a:pt x="8" y="49"/>
                </a:lnTo>
                <a:lnTo>
                  <a:pt x="18" y="55"/>
                </a:lnTo>
                <a:lnTo>
                  <a:pt x="28" y="57"/>
                </a:lnTo>
                <a:lnTo>
                  <a:pt x="39" y="55"/>
                </a:lnTo>
                <a:lnTo>
                  <a:pt x="49" y="49"/>
                </a:lnTo>
                <a:lnTo>
                  <a:pt x="55" y="39"/>
                </a:lnTo>
                <a:lnTo>
                  <a:pt x="57" y="29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443"/>
          <p:cNvSpPr>
            <a:spLocks/>
          </p:cNvSpPr>
          <p:nvPr/>
        </p:nvSpPr>
        <p:spPr bwMode="auto">
          <a:xfrm flipH="1" flipV="1">
            <a:off x="7487545" y="2818931"/>
            <a:ext cx="122946" cy="113872"/>
          </a:xfrm>
          <a:custGeom>
            <a:avLst/>
            <a:gdLst>
              <a:gd name="T0" fmla="*/ 2147483647 w 57"/>
              <a:gd name="T1" fmla="*/ 2147483647 h 57"/>
              <a:gd name="T2" fmla="*/ 2147483647 w 57"/>
              <a:gd name="T3" fmla="*/ 2147483647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0 h 57"/>
              <a:gd name="T10" fmla="*/ 2147483647 w 57"/>
              <a:gd name="T11" fmla="*/ 2147483647 h 57"/>
              <a:gd name="T12" fmla="*/ 2147483647 w 57"/>
              <a:gd name="T13" fmla="*/ 2147483647 h 57"/>
              <a:gd name="T14" fmla="*/ 2147483647 w 57"/>
              <a:gd name="T15" fmla="*/ 2147483647 h 57"/>
              <a:gd name="T16" fmla="*/ 0 w 57"/>
              <a:gd name="T17" fmla="*/ 2147483647 h 57"/>
              <a:gd name="T18" fmla="*/ 2147483647 w 57"/>
              <a:gd name="T19" fmla="*/ 2147483647 h 57"/>
              <a:gd name="T20" fmla="*/ 2147483647 w 57"/>
              <a:gd name="T21" fmla="*/ 2147483647 h 57"/>
              <a:gd name="T22" fmla="*/ 2147483647 w 57"/>
              <a:gd name="T23" fmla="*/ 2147483647 h 57"/>
              <a:gd name="T24" fmla="*/ 2147483647 w 57"/>
              <a:gd name="T25" fmla="*/ 2147483647 h 57"/>
              <a:gd name="T26" fmla="*/ 2147483647 w 57"/>
              <a:gd name="T27" fmla="*/ 2147483647 h 57"/>
              <a:gd name="T28" fmla="*/ 2147483647 w 57"/>
              <a:gd name="T29" fmla="*/ 2147483647 h 57"/>
              <a:gd name="T30" fmla="*/ 2147483647 w 57"/>
              <a:gd name="T31" fmla="*/ 2147483647 h 57"/>
              <a:gd name="T32" fmla="*/ 2147483647 w 57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" h="57">
                <a:moveTo>
                  <a:pt x="57" y="29"/>
                </a:moveTo>
                <a:lnTo>
                  <a:pt x="55" y="18"/>
                </a:lnTo>
                <a:lnTo>
                  <a:pt x="49" y="8"/>
                </a:lnTo>
                <a:lnTo>
                  <a:pt x="39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8"/>
                </a:lnTo>
                <a:lnTo>
                  <a:pt x="0" y="29"/>
                </a:lnTo>
                <a:lnTo>
                  <a:pt x="2" y="39"/>
                </a:lnTo>
                <a:lnTo>
                  <a:pt x="8" y="49"/>
                </a:lnTo>
                <a:lnTo>
                  <a:pt x="18" y="55"/>
                </a:lnTo>
                <a:lnTo>
                  <a:pt x="28" y="57"/>
                </a:lnTo>
                <a:lnTo>
                  <a:pt x="39" y="55"/>
                </a:lnTo>
                <a:lnTo>
                  <a:pt x="49" y="49"/>
                </a:lnTo>
                <a:lnTo>
                  <a:pt x="55" y="39"/>
                </a:lnTo>
                <a:lnTo>
                  <a:pt x="57" y="29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8" name="Connecteur droit 7189"/>
          <p:cNvCxnSpPr>
            <a:cxnSpLocks noChangeShapeType="1"/>
          </p:cNvCxnSpPr>
          <p:nvPr/>
        </p:nvCxnSpPr>
        <p:spPr bwMode="auto">
          <a:xfrm flipV="1">
            <a:off x="8107092" y="2277503"/>
            <a:ext cx="269227" cy="375899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9" name="Connecteur droit 7191"/>
          <p:cNvCxnSpPr>
            <a:cxnSpLocks noChangeShapeType="1"/>
          </p:cNvCxnSpPr>
          <p:nvPr/>
        </p:nvCxnSpPr>
        <p:spPr bwMode="auto">
          <a:xfrm flipV="1">
            <a:off x="8382299" y="2430941"/>
            <a:ext cx="423218" cy="444929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0" name="Connecteur droit 7212"/>
          <p:cNvCxnSpPr>
            <a:cxnSpLocks noChangeShapeType="1"/>
          </p:cNvCxnSpPr>
          <p:nvPr/>
        </p:nvCxnSpPr>
        <p:spPr bwMode="auto">
          <a:xfrm flipH="1" flipV="1">
            <a:off x="8382298" y="2326594"/>
            <a:ext cx="4" cy="497385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" name="Freeform 443"/>
          <p:cNvSpPr>
            <a:spLocks/>
          </p:cNvSpPr>
          <p:nvPr/>
        </p:nvSpPr>
        <p:spPr bwMode="auto">
          <a:xfrm flipV="1">
            <a:off x="8037479" y="2604327"/>
            <a:ext cx="122946" cy="113871"/>
          </a:xfrm>
          <a:custGeom>
            <a:avLst/>
            <a:gdLst>
              <a:gd name="T0" fmla="*/ 2147483647 w 57"/>
              <a:gd name="T1" fmla="*/ 2147483647 h 57"/>
              <a:gd name="T2" fmla="*/ 2147483647 w 57"/>
              <a:gd name="T3" fmla="*/ 2147483647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0 h 57"/>
              <a:gd name="T10" fmla="*/ 2147483647 w 57"/>
              <a:gd name="T11" fmla="*/ 2147483647 h 57"/>
              <a:gd name="T12" fmla="*/ 2147483647 w 57"/>
              <a:gd name="T13" fmla="*/ 2147483647 h 57"/>
              <a:gd name="T14" fmla="*/ 2147483647 w 57"/>
              <a:gd name="T15" fmla="*/ 2147483647 h 57"/>
              <a:gd name="T16" fmla="*/ 0 w 57"/>
              <a:gd name="T17" fmla="*/ 2147483647 h 57"/>
              <a:gd name="T18" fmla="*/ 2147483647 w 57"/>
              <a:gd name="T19" fmla="*/ 2147483647 h 57"/>
              <a:gd name="T20" fmla="*/ 2147483647 w 57"/>
              <a:gd name="T21" fmla="*/ 2147483647 h 57"/>
              <a:gd name="T22" fmla="*/ 2147483647 w 57"/>
              <a:gd name="T23" fmla="*/ 2147483647 h 57"/>
              <a:gd name="T24" fmla="*/ 2147483647 w 57"/>
              <a:gd name="T25" fmla="*/ 2147483647 h 57"/>
              <a:gd name="T26" fmla="*/ 2147483647 w 57"/>
              <a:gd name="T27" fmla="*/ 2147483647 h 57"/>
              <a:gd name="T28" fmla="*/ 2147483647 w 57"/>
              <a:gd name="T29" fmla="*/ 2147483647 h 57"/>
              <a:gd name="T30" fmla="*/ 2147483647 w 57"/>
              <a:gd name="T31" fmla="*/ 2147483647 h 57"/>
              <a:gd name="T32" fmla="*/ 2147483647 w 57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" h="57">
                <a:moveTo>
                  <a:pt x="57" y="29"/>
                </a:moveTo>
                <a:lnTo>
                  <a:pt x="55" y="18"/>
                </a:lnTo>
                <a:lnTo>
                  <a:pt x="49" y="8"/>
                </a:lnTo>
                <a:lnTo>
                  <a:pt x="39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8"/>
                </a:lnTo>
                <a:lnTo>
                  <a:pt x="0" y="29"/>
                </a:lnTo>
                <a:lnTo>
                  <a:pt x="2" y="39"/>
                </a:lnTo>
                <a:lnTo>
                  <a:pt x="8" y="49"/>
                </a:lnTo>
                <a:lnTo>
                  <a:pt x="18" y="55"/>
                </a:lnTo>
                <a:lnTo>
                  <a:pt x="28" y="57"/>
                </a:lnTo>
                <a:lnTo>
                  <a:pt x="39" y="55"/>
                </a:lnTo>
                <a:lnTo>
                  <a:pt x="49" y="49"/>
                </a:lnTo>
                <a:lnTo>
                  <a:pt x="55" y="39"/>
                </a:lnTo>
                <a:lnTo>
                  <a:pt x="57" y="29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443"/>
          <p:cNvSpPr>
            <a:spLocks/>
          </p:cNvSpPr>
          <p:nvPr/>
        </p:nvSpPr>
        <p:spPr bwMode="auto">
          <a:xfrm flipV="1">
            <a:off x="8320829" y="2220568"/>
            <a:ext cx="122946" cy="113871"/>
          </a:xfrm>
          <a:custGeom>
            <a:avLst/>
            <a:gdLst>
              <a:gd name="T0" fmla="*/ 2147483647 w 57"/>
              <a:gd name="T1" fmla="*/ 2147483647 h 57"/>
              <a:gd name="T2" fmla="*/ 2147483647 w 57"/>
              <a:gd name="T3" fmla="*/ 2147483647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0 h 57"/>
              <a:gd name="T10" fmla="*/ 2147483647 w 57"/>
              <a:gd name="T11" fmla="*/ 2147483647 h 57"/>
              <a:gd name="T12" fmla="*/ 2147483647 w 57"/>
              <a:gd name="T13" fmla="*/ 2147483647 h 57"/>
              <a:gd name="T14" fmla="*/ 2147483647 w 57"/>
              <a:gd name="T15" fmla="*/ 2147483647 h 57"/>
              <a:gd name="T16" fmla="*/ 0 w 57"/>
              <a:gd name="T17" fmla="*/ 2147483647 h 57"/>
              <a:gd name="T18" fmla="*/ 2147483647 w 57"/>
              <a:gd name="T19" fmla="*/ 2147483647 h 57"/>
              <a:gd name="T20" fmla="*/ 2147483647 w 57"/>
              <a:gd name="T21" fmla="*/ 2147483647 h 57"/>
              <a:gd name="T22" fmla="*/ 2147483647 w 57"/>
              <a:gd name="T23" fmla="*/ 2147483647 h 57"/>
              <a:gd name="T24" fmla="*/ 2147483647 w 57"/>
              <a:gd name="T25" fmla="*/ 2147483647 h 57"/>
              <a:gd name="T26" fmla="*/ 2147483647 w 57"/>
              <a:gd name="T27" fmla="*/ 2147483647 h 57"/>
              <a:gd name="T28" fmla="*/ 2147483647 w 57"/>
              <a:gd name="T29" fmla="*/ 2147483647 h 57"/>
              <a:gd name="T30" fmla="*/ 2147483647 w 57"/>
              <a:gd name="T31" fmla="*/ 2147483647 h 57"/>
              <a:gd name="T32" fmla="*/ 2147483647 w 57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" h="57">
                <a:moveTo>
                  <a:pt x="57" y="29"/>
                </a:moveTo>
                <a:lnTo>
                  <a:pt x="55" y="18"/>
                </a:lnTo>
                <a:lnTo>
                  <a:pt x="49" y="8"/>
                </a:lnTo>
                <a:lnTo>
                  <a:pt x="39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8"/>
                </a:lnTo>
                <a:lnTo>
                  <a:pt x="0" y="29"/>
                </a:lnTo>
                <a:lnTo>
                  <a:pt x="2" y="39"/>
                </a:lnTo>
                <a:lnTo>
                  <a:pt x="8" y="49"/>
                </a:lnTo>
                <a:lnTo>
                  <a:pt x="18" y="55"/>
                </a:lnTo>
                <a:lnTo>
                  <a:pt x="28" y="57"/>
                </a:lnTo>
                <a:lnTo>
                  <a:pt x="39" y="55"/>
                </a:lnTo>
                <a:lnTo>
                  <a:pt x="49" y="49"/>
                </a:lnTo>
                <a:lnTo>
                  <a:pt x="55" y="39"/>
                </a:lnTo>
                <a:lnTo>
                  <a:pt x="57" y="29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Freeform 443"/>
          <p:cNvSpPr>
            <a:spLocks/>
          </p:cNvSpPr>
          <p:nvPr/>
        </p:nvSpPr>
        <p:spPr bwMode="auto">
          <a:xfrm flipV="1">
            <a:off x="8744042" y="2374004"/>
            <a:ext cx="122948" cy="113871"/>
          </a:xfrm>
          <a:custGeom>
            <a:avLst/>
            <a:gdLst>
              <a:gd name="T0" fmla="*/ 2147483647 w 57"/>
              <a:gd name="T1" fmla="*/ 2147483647 h 57"/>
              <a:gd name="T2" fmla="*/ 2147483647 w 57"/>
              <a:gd name="T3" fmla="*/ 2147483647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0 h 57"/>
              <a:gd name="T10" fmla="*/ 2147483647 w 57"/>
              <a:gd name="T11" fmla="*/ 2147483647 h 57"/>
              <a:gd name="T12" fmla="*/ 2147483647 w 57"/>
              <a:gd name="T13" fmla="*/ 2147483647 h 57"/>
              <a:gd name="T14" fmla="*/ 2147483647 w 57"/>
              <a:gd name="T15" fmla="*/ 2147483647 h 57"/>
              <a:gd name="T16" fmla="*/ 0 w 57"/>
              <a:gd name="T17" fmla="*/ 2147483647 h 57"/>
              <a:gd name="T18" fmla="*/ 2147483647 w 57"/>
              <a:gd name="T19" fmla="*/ 2147483647 h 57"/>
              <a:gd name="T20" fmla="*/ 2147483647 w 57"/>
              <a:gd name="T21" fmla="*/ 2147483647 h 57"/>
              <a:gd name="T22" fmla="*/ 2147483647 w 57"/>
              <a:gd name="T23" fmla="*/ 2147483647 h 57"/>
              <a:gd name="T24" fmla="*/ 2147483647 w 57"/>
              <a:gd name="T25" fmla="*/ 2147483647 h 57"/>
              <a:gd name="T26" fmla="*/ 2147483647 w 57"/>
              <a:gd name="T27" fmla="*/ 2147483647 h 57"/>
              <a:gd name="T28" fmla="*/ 2147483647 w 57"/>
              <a:gd name="T29" fmla="*/ 2147483647 h 57"/>
              <a:gd name="T30" fmla="*/ 2147483647 w 57"/>
              <a:gd name="T31" fmla="*/ 2147483647 h 57"/>
              <a:gd name="T32" fmla="*/ 2147483647 w 57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" h="57">
                <a:moveTo>
                  <a:pt x="57" y="29"/>
                </a:moveTo>
                <a:lnTo>
                  <a:pt x="55" y="18"/>
                </a:lnTo>
                <a:lnTo>
                  <a:pt x="49" y="8"/>
                </a:lnTo>
                <a:lnTo>
                  <a:pt x="39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8"/>
                </a:lnTo>
                <a:lnTo>
                  <a:pt x="0" y="29"/>
                </a:lnTo>
                <a:lnTo>
                  <a:pt x="2" y="39"/>
                </a:lnTo>
                <a:lnTo>
                  <a:pt x="8" y="49"/>
                </a:lnTo>
                <a:lnTo>
                  <a:pt x="18" y="55"/>
                </a:lnTo>
                <a:lnTo>
                  <a:pt x="28" y="57"/>
                </a:lnTo>
                <a:lnTo>
                  <a:pt x="39" y="55"/>
                </a:lnTo>
                <a:lnTo>
                  <a:pt x="49" y="49"/>
                </a:lnTo>
                <a:lnTo>
                  <a:pt x="55" y="39"/>
                </a:lnTo>
                <a:lnTo>
                  <a:pt x="57" y="29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Freeform 443"/>
          <p:cNvSpPr>
            <a:spLocks/>
          </p:cNvSpPr>
          <p:nvPr/>
        </p:nvSpPr>
        <p:spPr bwMode="auto">
          <a:xfrm flipV="1">
            <a:off x="8320825" y="2818931"/>
            <a:ext cx="122946" cy="113872"/>
          </a:xfrm>
          <a:custGeom>
            <a:avLst/>
            <a:gdLst>
              <a:gd name="T0" fmla="*/ 2147483647 w 57"/>
              <a:gd name="T1" fmla="*/ 2147483647 h 57"/>
              <a:gd name="T2" fmla="*/ 2147483647 w 57"/>
              <a:gd name="T3" fmla="*/ 2147483647 h 57"/>
              <a:gd name="T4" fmla="*/ 2147483647 w 57"/>
              <a:gd name="T5" fmla="*/ 2147483647 h 57"/>
              <a:gd name="T6" fmla="*/ 2147483647 w 57"/>
              <a:gd name="T7" fmla="*/ 2147483647 h 57"/>
              <a:gd name="T8" fmla="*/ 2147483647 w 57"/>
              <a:gd name="T9" fmla="*/ 0 h 57"/>
              <a:gd name="T10" fmla="*/ 2147483647 w 57"/>
              <a:gd name="T11" fmla="*/ 2147483647 h 57"/>
              <a:gd name="T12" fmla="*/ 2147483647 w 57"/>
              <a:gd name="T13" fmla="*/ 2147483647 h 57"/>
              <a:gd name="T14" fmla="*/ 2147483647 w 57"/>
              <a:gd name="T15" fmla="*/ 2147483647 h 57"/>
              <a:gd name="T16" fmla="*/ 0 w 57"/>
              <a:gd name="T17" fmla="*/ 2147483647 h 57"/>
              <a:gd name="T18" fmla="*/ 2147483647 w 57"/>
              <a:gd name="T19" fmla="*/ 2147483647 h 57"/>
              <a:gd name="T20" fmla="*/ 2147483647 w 57"/>
              <a:gd name="T21" fmla="*/ 2147483647 h 57"/>
              <a:gd name="T22" fmla="*/ 2147483647 w 57"/>
              <a:gd name="T23" fmla="*/ 2147483647 h 57"/>
              <a:gd name="T24" fmla="*/ 2147483647 w 57"/>
              <a:gd name="T25" fmla="*/ 2147483647 h 57"/>
              <a:gd name="T26" fmla="*/ 2147483647 w 57"/>
              <a:gd name="T27" fmla="*/ 2147483647 h 57"/>
              <a:gd name="T28" fmla="*/ 2147483647 w 57"/>
              <a:gd name="T29" fmla="*/ 2147483647 h 57"/>
              <a:gd name="T30" fmla="*/ 2147483647 w 57"/>
              <a:gd name="T31" fmla="*/ 2147483647 h 57"/>
              <a:gd name="T32" fmla="*/ 2147483647 w 57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" h="57">
                <a:moveTo>
                  <a:pt x="57" y="29"/>
                </a:moveTo>
                <a:lnTo>
                  <a:pt x="55" y="18"/>
                </a:lnTo>
                <a:lnTo>
                  <a:pt x="49" y="8"/>
                </a:lnTo>
                <a:lnTo>
                  <a:pt x="39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8"/>
                </a:lnTo>
                <a:lnTo>
                  <a:pt x="0" y="29"/>
                </a:lnTo>
                <a:lnTo>
                  <a:pt x="2" y="39"/>
                </a:lnTo>
                <a:lnTo>
                  <a:pt x="8" y="49"/>
                </a:lnTo>
                <a:lnTo>
                  <a:pt x="18" y="55"/>
                </a:lnTo>
                <a:lnTo>
                  <a:pt x="28" y="57"/>
                </a:lnTo>
                <a:lnTo>
                  <a:pt x="39" y="55"/>
                </a:lnTo>
                <a:lnTo>
                  <a:pt x="49" y="49"/>
                </a:lnTo>
                <a:lnTo>
                  <a:pt x="55" y="39"/>
                </a:lnTo>
                <a:lnTo>
                  <a:pt x="57" y="29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ZoneTexte 45"/>
          <p:cNvSpPr txBox="1"/>
          <p:nvPr/>
        </p:nvSpPr>
        <p:spPr>
          <a:xfrm>
            <a:off x="386370" y="4905164"/>
            <a:ext cx="808794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fr-FR" sz="2000" dirty="0" err="1">
                <a:solidFill>
                  <a:srgbClr val="002060"/>
                </a:solidFill>
              </a:rPr>
              <a:t>Thm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>
                <a:solidFill>
                  <a:srgbClr val="00B050"/>
                </a:solidFill>
              </a:rPr>
              <a:t>[</a:t>
            </a:r>
            <a:r>
              <a:rPr lang="fr-FR" sz="2000" dirty="0" err="1">
                <a:solidFill>
                  <a:srgbClr val="00B050"/>
                </a:solidFill>
              </a:rPr>
              <a:t>Fusy</a:t>
            </a:r>
            <a:r>
              <a:rPr lang="fr-FR" sz="2000" dirty="0">
                <a:solidFill>
                  <a:srgbClr val="00B050"/>
                </a:solidFill>
              </a:rPr>
              <a:t> 08]</a:t>
            </a:r>
            <a:r>
              <a:rPr lang="fr-FR" sz="2000" dirty="0"/>
              <a:t>: </a:t>
            </a:r>
            <a:r>
              <a:rPr lang="fr-FR" sz="2000" dirty="0" smtClean="0"/>
              <a:t>The </a:t>
            </a:r>
            <a:r>
              <a:rPr lang="fr-FR" sz="2000" dirty="0" err="1" smtClean="0"/>
              <a:t>following</a:t>
            </a:r>
            <a:r>
              <a:rPr lang="fr-FR" sz="2000" dirty="0" smtClean="0"/>
              <a:t> </a:t>
            </a:r>
            <a:r>
              <a:rPr lang="fr-FR" sz="2000" dirty="0" err="1" smtClean="0"/>
              <a:t>objects</a:t>
            </a:r>
            <a:r>
              <a:rPr lang="fr-FR" sz="2000" dirty="0" smtClean="0"/>
              <a:t> are in bijection:</a:t>
            </a:r>
          </a:p>
          <a:p>
            <a:pPr marL="342900" indent="-342900" algn="just"/>
            <a:r>
              <a:rPr lang="fr-FR" sz="2000" dirty="0" smtClean="0"/>
              <a:t>Transversal </a:t>
            </a:r>
            <a:r>
              <a:rPr lang="fr-FR" sz="2000" dirty="0"/>
              <a:t>structures </a:t>
            </a:r>
            <a:r>
              <a:rPr lang="fr-FR" sz="2000" dirty="0" err="1"/>
              <a:t>without</a:t>
            </a:r>
            <a:r>
              <a:rPr lang="fr-FR" sz="2000" dirty="0"/>
              <a:t> </a:t>
            </a:r>
            <a:r>
              <a:rPr lang="fr-FR" sz="2000" dirty="0" err="1">
                <a:solidFill>
                  <a:schemeClr val="accent6"/>
                </a:solidFill>
              </a:rPr>
              <a:t>blue</a:t>
            </a:r>
            <a:r>
              <a:rPr lang="fr-FR" sz="2000" dirty="0">
                <a:solidFill>
                  <a:schemeClr val="accent6"/>
                </a:solidFill>
              </a:rPr>
              <a:t> N  </a:t>
            </a:r>
            <a:r>
              <a:rPr lang="fr-FR" sz="2000" dirty="0"/>
              <a:t>or </a:t>
            </a:r>
            <a:r>
              <a:rPr lang="fr-FR" sz="2000" dirty="0" err="1">
                <a:solidFill>
                  <a:srgbClr val="FF0000"/>
                </a:solidFill>
              </a:rPr>
              <a:t>red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smtClean="0">
                <a:solidFill>
                  <a:srgbClr val="FF0000"/>
                </a:solidFill>
              </a:rPr>
              <a:t>N</a:t>
            </a:r>
            <a:endParaRPr lang="fr-FR" sz="2000" dirty="0" smtClean="0">
              <a:solidFill>
                <a:srgbClr val="002060"/>
              </a:solidFill>
            </a:endParaRPr>
          </a:p>
          <a:p>
            <a:pPr marL="342900" indent="-342900" algn="just"/>
            <a:r>
              <a:rPr lang="fr-FR" sz="2000" dirty="0" smtClean="0"/>
              <a:t>Transversal </a:t>
            </a:r>
            <a:r>
              <a:rPr lang="fr-FR" sz="2000" dirty="0"/>
              <a:t>structures </a:t>
            </a:r>
            <a:r>
              <a:rPr lang="fr-FR" sz="2000" dirty="0" err="1"/>
              <a:t>without</a:t>
            </a:r>
            <a:r>
              <a:rPr lang="fr-FR" sz="2000" dirty="0"/>
              <a:t> </a:t>
            </a:r>
            <a:r>
              <a:rPr lang="fr-FR" sz="2000" dirty="0" err="1">
                <a:solidFill>
                  <a:schemeClr val="accent6"/>
                </a:solidFill>
              </a:rPr>
              <a:t>blue</a:t>
            </a:r>
            <a:r>
              <a:rPr lang="fr-FR" sz="2000" dirty="0">
                <a:solidFill>
                  <a:schemeClr val="accent6"/>
                </a:solidFill>
              </a:rPr>
              <a:t> </a:t>
            </a:r>
            <a:r>
              <a:rPr lang="fr-FR" sz="2000" dirty="0" err="1" smtClean="0">
                <a:solidFill>
                  <a:schemeClr val="accent6"/>
                </a:solidFill>
              </a:rPr>
              <a:t>anti-N</a:t>
            </a:r>
            <a:r>
              <a:rPr lang="fr-FR" sz="2000" dirty="0" smtClean="0">
                <a:solidFill>
                  <a:schemeClr val="accent6"/>
                </a:solidFill>
              </a:rPr>
              <a:t>  </a:t>
            </a:r>
            <a:r>
              <a:rPr lang="fr-FR" sz="2000" dirty="0"/>
              <a:t>or </a:t>
            </a:r>
            <a:r>
              <a:rPr lang="fr-FR" sz="2000" dirty="0" err="1">
                <a:solidFill>
                  <a:srgbClr val="FF0000"/>
                </a:solidFill>
              </a:rPr>
              <a:t>red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smtClean="0">
                <a:solidFill>
                  <a:srgbClr val="FF0000"/>
                </a:solidFill>
              </a:rPr>
              <a:t>N</a:t>
            </a:r>
          </a:p>
          <a:p>
            <a:pPr marL="342900" indent="-342900" algn="just"/>
            <a:r>
              <a:rPr lang="fr-FR" sz="2000" dirty="0" smtClean="0">
                <a:solidFill>
                  <a:srgbClr val="002060"/>
                </a:solidFill>
              </a:rPr>
              <a:t>Baxter permutations.</a:t>
            </a:r>
            <a:endParaRPr lang="en-US" sz="2000" dirty="0"/>
          </a:p>
        </p:txBody>
      </p:sp>
      <p:sp>
        <p:nvSpPr>
          <p:cNvPr id="109" name="ZoneTexte 108"/>
          <p:cNvSpPr txBox="1"/>
          <p:nvPr/>
        </p:nvSpPr>
        <p:spPr>
          <a:xfrm>
            <a:off x="386369" y="6218251"/>
            <a:ext cx="7479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fr-FR" sz="2000" dirty="0" err="1" smtClean="0"/>
              <a:t>We</a:t>
            </a:r>
            <a:r>
              <a:rPr lang="fr-FR" sz="2000" dirty="0" smtClean="0"/>
              <a:t> </a:t>
            </a:r>
            <a:r>
              <a:rPr lang="fr-FR" sz="2000" dirty="0" err="1" smtClean="0"/>
              <a:t>will</a:t>
            </a:r>
            <a:r>
              <a:rPr lang="fr-FR" sz="2000" dirty="0" smtClean="0"/>
              <a:t> use </a:t>
            </a:r>
            <a:r>
              <a:rPr lang="fr-FR" sz="2000" dirty="0" err="1" smtClean="0"/>
              <a:t>this</a:t>
            </a:r>
            <a:r>
              <a:rPr lang="fr-FR" sz="2000" dirty="0" smtClean="0"/>
              <a:t> bijection to </a:t>
            </a:r>
            <a:r>
              <a:rPr lang="fr-FR" sz="2000" dirty="0" err="1" smtClean="0"/>
              <a:t>obtain</a:t>
            </a:r>
            <a:r>
              <a:rPr lang="fr-FR" sz="2000" dirty="0" smtClean="0"/>
              <a:t> </a:t>
            </a:r>
            <a:r>
              <a:rPr lang="fr-FR" sz="2000" dirty="0"/>
              <a:t>L</a:t>
            </a:r>
            <a:r>
              <a:rPr lang="fr-FR" altLang="en-US" sz="2000" baseline="-25000" dirty="0">
                <a:sym typeface="Symbol" pitchFamily="18" charset="2"/>
              </a:rPr>
              <a:t></a:t>
            </a:r>
            <a:r>
              <a:rPr lang="fr-FR" sz="2000" dirty="0"/>
              <a:t>-</a:t>
            </a:r>
            <a:r>
              <a:rPr lang="fr-FR" sz="2000" dirty="0" smtClean="0"/>
              <a:t>Delaunay </a:t>
            </a:r>
            <a:r>
              <a:rPr lang="fr-FR" sz="2000" dirty="0" err="1" smtClean="0"/>
              <a:t>realization</a:t>
            </a:r>
            <a:r>
              <a:rPr lang="fr-FR" sz="2000" dirty="0" smtClean="0"/>
              <a:t>.</a:t>
            </a:r>
            <a:endParaRPr lang="fr-FR" sz="2000" dirty="0" smtClean="0">
              <a:solidFill>
                <a:srgbClr val="FF0000"/>
              </a:solidFill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7610491" y="4710148"/>
            <a:ext cx="1214341" cy="1273253"/>
            <a:chOff x="7504132" y="3625786"/>
            <a:chExt cx="1214341" cy="1273253"/>
          </a:xfrm>
        </p:grpSpPr>
        <p:sp>
          <p:nvSpPr>
            <p:cNvPr id="111" name="Rectangle 110"/>
            <p:cNvSpPr/>
            <p:nvPr/>
          </p:nvSpPr>
          <p:spPr bwMode="auto">
            <a:xfrm>
              <a:off x="7528373" y="3667712"/>
              <a:ext cx="1178100" cy="11781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prstDash val="solid"/>
              <a:round/>
              <a:headEnd/>
              <a:tailEnd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Connecteur droit 7189"/>
            <p:cNvCxnSpPr>
              <a:cxnSpLocks noChangeShapeType="1"/>
            </p:cNvCxnSpPr>
            <p:nvPr/>
          </p:nvCxnSpPr>
          <p:spPr bwMode="auto">
            <a:xfrm>
              <a:off x="7798756" y="4222739"/>
              <a:ext cx="289175" cy="348727"/>
            </a:xfrm>
            <a:prstGeom prst="line">
              <a:avLst/>
            </a:prstGeom>
            <a:noFill/>
            <a:ln w="15875" algn="ctr">
              <a:solidFill>
                <a:schemeClr val="accent6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3" name="Connecteur droit 7189"/>
            <p:cNvCxnSpPr>
              <a:cxnSpLocks noChangeShapeType="1"/>
              <a:endCxn id="126" idx="0"/>
            </p:cNvCxnSpPr>
            <p:nvPr/>
          </p:nvCxnSpPr>
          <p:spPr bwMode="auto">
            <a:xfrm flipH="1">
              <a:off x="7536755" y="4265156"/>
              <a:ext cx="271396" cy="545531"/>
            </a:xfrm>
            <a:prstGeom prst="line">
              <a:avLst/>
            </a:prstGeom>
            <a:noFill/>
            <a:ln w="15875" algn="ctr">
              <a:solidFill>
                <a:srgbClr val="FF0000"/>
              </a:solidFill>
              <a:round/>
              <a:headEnd type="arrow"/>
              <a:tailEnd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4" name="Connecteur droit 7189"/>
            <p:cNvCxnSpPr>
              <a:cxnSpLocks noChangeShapeType="1"/>
            </p:cNvCxnSpPr>
            <p:nvPr/>
          </p:nvCxnSpPr>
          <p:spPr bwMode="auto">
            <a:xfrm flipH="1">
              <a:off x="8473837" y="3676824"/>
              <a:ext cx="229393" cy="558346"/>
            </a:xfrm>
            <a:prstGeom prst="line">
              <a:avLst/>
            </a:prstGeom>
            <a:noFill/>
            <a:ln w="15875" algn="ctr">
              <a:solidFill>
                <a:srgbClr val="FF0000"/>
              </a:solidFill>
              <a:round/>
              <a:headEnd type="arrow"/>
              <a:tailEnd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5" name="Connecteur droit 7189"/>
            <p:cNvCxnSpPr>
              <a:cxnSpLocks noChangeShapeType="1"/>
              <a:endCxn id="126" idx="3"/>
            </p:cNvCxnSpPr>
            <p:nvPr/>
          </p:nvCxnSpPr>
          <p:spPr bwMode="auto">
            <a:xfrm flipH="1">
              <a:off x="7569379" y="4580818"/>
              <a:ext cx="519360" cy="264994"/>
            </a:xfrm>
            <a:prstGeom prst="line">
              <a:avLst/>
            </a:prstGeom>
            <a:noFill/>
            <a:ln w="15875" algn="ctr">
              <a:solidFill>
                <a:srgbClr val="FF0000"/>
              </a:solidFill>
              <a:round/>
              <a:headEnd type="arrow"/>
              <a:tailEnd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6" name="Connecteur droit 7189"/>
            <p:cNvCxnSpPr>
              <a:cxnSpLocks noChangeShapeType="1"/>
            </p:cNvCxnSpPr>
            <p:nvPr/>
          </p:nvCxnSpPr>
          <p:spPr bwMode="auto">
            <a:xfrm flipH="1">
              <a:off x="7815629" y="3948929"/>
              <a:ext cx="298178" cy="307833"/>
            </a:xfrm>
            <a:prstGeom prst="line">
              <a:avLst/>
            </a:prstGeom>
            <a:noFill/>
            <a:ln w="15875" algn="ctr">
              <a:solidFill>
                <a:srgbClr val="FF0000"/>
              </a:solidFill>
              <a:round/>
              <a:headEnd type="arrow"/>
              <a:tailEnd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7" name="Connecteur droit 7189"/>
            <p:cNvCxnSpPr>
              <a:cxnSpLocks noChangeShapeType="1"/>
            </p:cNvCxnSpPr>
            <p:nvPr/>
          </p:nvCxnSpPr>
          <p:spPr bwMode="auto">
            <a:xfrm flipH="1">
              <a:off x="8117916" y="3676824"/>
              <a:ext cx="567933" cy="226616"/>
            </a:xfrm>
            <a:prstGeom prst="line">
              <a:avLst/>
            </a:prstGeom>
            <a:noFill/>
            <a:ln w="15875" algn="ctr">
              <a:solidFill>
                <a:srgbClr val="FF0000"/>
              </a:solidFill>
              <a:round/>
              <a:headEnd type="arrow"/>
              <a:tailEnd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8" name="Connecteur droit 7189"/>
            <p:cNvCxnSpPr>
              <a:cxnSpLocks noChangeShapeType="1"/>
            </p:cNvCxnSpPr>
            <p:nvPr/>
          </p:nvCxnSpPr>
          <p:spPr bwMode="auto">
            <a:xfrm>
              <a:off x="8091468" y="3933426"/>
              <a:ext cx="322396" cy="323335"/>
            </a:xfrm>
            <a:prstGeom prst="line">
              <a:avLst/>
            </a:prstGeom>
            <a:noFill/>
            <a:ln w="15875" algn="ctr">
              <a:solidFill>
                <a:schemeClr val="accent6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9" name="Connecteur droit 7189"/>
            <p:cNvCxnSpPr>
              <a:cxnSpLocks noChangeShapeType="1"/>
              <a:stCxn id="125" idx="3"/>
            </p:cNvCxnSpPr>
            <p:nvPr/>
          </p:nvCxnSpPr>
          <p:spPr bwMode="auto">
            <a:xfrm>
              <a:off x="7587600" y="3676824"/>
              <a:ext cx="500331" cy="256602"/>
            </a:xfrm>
            <a:prstGeom prst="line">
              <a:avLst/>
            </a:prstGeom>
            <a:noFill/>
            <a:ln w="15875" algn="ctr">
              <a:solidFill>
                <a:schemeClr val="accent6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20" name="Connecteur droit 7189"/>
            <p:cNvCxnSpPr>
              <a:cxnSpLocks noChangeShapeType="1"/>
              <a:stCxn id="125" idx="2"/>
            </p:cNvCxnSpPr>
            <p:nvPr/>
          </p:nvCxnSpPr>
          <p:spPr bwMode="auto">
            <a:xfrm>
              <a:off x="7554976" y="3711949"/>
              <a:ext cx="243779" cy="523221"/>
            </a:xfrm>
            <a:prstGeom prst="line">
              <a:avLst/>
            </a:prstGeom>
            <a:noFill/>
            <a:ln w="15875" algn="ctr">
              <a:solidFill>
                <a:schemeClr val="accent6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21" name="Freeform 443"/>
            <p:cNvSpPr>
              <a:spLocks/>
            </p:cNvSpPr>
            <p:nvPr/>
          </p:nvSpPr>
          <p:spPr bwMode="auto">
            <a:xfrm flipH="1">
              <a:off x="8078234" y="4541480"/>
              <a:ext cx="59972" cy="59972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15875">
              <a:solidFill>
                <a:schemeClr val="tx1"/>
              </a:solidFill>
              <a:prstDash val="solid"/>
              <a:round/>
              <a:headEnd/>
              <a:tailEnd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443"/>
            <p:cNvSpPr>
              <a:spLocks/>
            </p:cNvSpPr>
            <p:nvPr/>
          </p:nvSpPr>
          <p:spPr bwMode="auto">
            <a:xfrm flipH="1">
              <a:off x="8076500" y="3916431"/>
              <a:ext cx="59972" cy="59972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15875">
              <a:solidFill>
                <a:schemeClr val="tx1"/>
              </a:solidFill>
              <a:prstDash val="solid"/>
              <a:round/>
              <a:headEnd/>
              <a:tailEnd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443"/>
            <p:cNvSpPr>
              <a:spLocks/>
            </p:cNvSpPr>
            <p:nvPr/>
          </p:nvSpPr>
          <p:spPr bwMode="auto">
            <a:xfrm flipH="1">
              <a:off x="7768769" y="4229455"/>
              <a:ext cx="59972" cy="59972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15875">
              <a:solidFill>
                <a:schemeClr val="tx1"/>
              </a:solidFill>
              <a:prstDash val="solid"/>
              <a:round/>
              <a:headEnd/>
              <a:tailEnd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443"/>
            <p:cNvSpPr>
              <a:spLocks/>
            </p:cNvSpPr>
            <p:nvPr/>
          </p:nvSpPr>
          <p:spPr bwMode="auto">
            <a:xfrm flipH="1">
              <a:off x="8413865" y="4235170"/>
              <a:ext cx="59972" cy="59972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15875">
              <a:solidFill>
                <a:schemeClr val="tx1"/>
              </a:solidFill>
              <a:prstDash val="solid"/>
              <a:round/>
              <a:headEnd/>
              <a:tailEnd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7522353" y="3641699"/>
              <a:ext cx="65247" cy="70250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  <a:prstDash val="solid"/>
              <a:round/>
              <a:headEnd/>
              <a:tailEnd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7504132" y="4810687"/>
              <a:ext cx="65247" cy="70250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  <a:prstDash val="solid"/>
              <a:round/>
              <a:headEnd/>
              <a:tailEnd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8653226" y="4828789"/>
              <a:ext cx="65247" cy="70250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  <a:prstDash val="solid"/>
              <a:round/>
              <a:headEnd/>
              <a:tailEnd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8653226" y="3625786"/>
              <a:ext cx="65247" cy="70250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  <a:prstDash val="solid"/>
              <a:round/>
              <a:headEnd/>
              <a:tailEnd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Connecteur droit 7189"/>
            <p:cNvCxnSpPr>
              <a:cxnSpLocks noChangeShapeType="1"/>
              <a:endCxn id="127" idx="0"/>
            </p:cNvCxnSpPr>
            <p:nvPr/>
          </p:nvCxnSpPr>
          <p:spPr bwMode="auto">
            <a:xfrm>
              <a:off x="8463499" y="4286280"/>
              <a:ext cx="222351" cy="542509"/>
            </a:xfrm>
            <a:prstGeom prst="line">
              <a:avLst/>
            </a:prstGeom>
            <a:noFill/>
            <a:ln w="15875" algn="ctr">
              <a:solidFill>
                <a:schemeClr val="accent6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30" name="Connecteur droit 7189"/>
            <p:cNvCxnSpPr>
              <a:cxnSpLocks noChangeShapeType="1"/>
            </p:cNvCxnSpPr>
            <p:nvPr/>
          </p:nvCxnSpPr>
          <p:spPr bwMode="auto">
            <a:xfrm>
              <a:off x="8138252" y="4592376"/>
              <a:ext cx="500331" cy="256602"/>
            </a:xfrm>
            <a:prstGeom prst="line">
              <a:avLst/>
            </a:prstGeom>
            <a:noFill/>
            <a:ln w="15875" algn="ctr">
              <a:solidFill>
                <a:schemeClr val="accent6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31" name="Connecteur droit 7189"/>
            <p:cNvCxnSpPr>
              <a:cxnSpLocks noChangeShapeType="1"/>
            </p:cNvCxnSpPr>
            <p:nvPr/>
          </p:nvCxnSpPr>
          <p:spPr bwMode="auto">
            <a:xfrm flipH="1">
              <a:off x="8138253" y="4295142"/>
              <a:ext cx="275612" cy="246338"/>
            </a:xfrm>
            <a:prstGeom prst="line">
              <a:avLst/>
            </a:prstGeom>
            <a:noFill/>
            <a:ln w="15875" algn="ctr">
              <a:solidFill>
                <a:srgbClr val="FF0000"/>
              </a:solidFill>
              <a:round/>
              <a:headEnd type="arrow"/>
              <a:tailEnd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32" name="Connecteur droit 7189"/>
            <p:cNvCxnSpPr>
              <a:cxnSpLocks noChangeShapeType="1"/>
            </p:cNvCxnSpPr>
            <p:nvPr/>
          </p:nvCxnSpPr>
          <p:spPr bwMode="auto">
            <a:xfrm flipH="1">
              <a:off x="8093538" y="3997527"/>
              <a:ext cx="12961" cy="540393"/>
            </a:xfrm>
            <a:prstGeom prst="line">
              <a:avLst/>
            </a:prstGeom>
            <a:noFill/>
            <a:ln w="15875" algn="ctr">
              <a:solidFill>
                <a:srgbClr val="FF0000"/>
              </a:solidFill>
              <a:round/>
              <a:headEnd type="arrow"/>
              <a:tailEnd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21" name="Groupe 20"/>
          <p:cNvGrpSpPr/>
          <p:nvPr/>
        </p:nvGrpSpPr>
        <p:grpSpPr>
          <a:xfrm>
            <a:off x="7598491" y="3355055"/>
            <a:ext cx="1214341" cy="1273253"/>
            <a:chOff x="6195212" y="3622619"/>
            <a:chExt cx="1214341" cy="1273253"/>
          </a:xfrm>
        </p:grpSpPr>
        <p:sp>
          <p:nvSpPr>
            <p:cNvPr id="133" name="Rectangle 132"/>
            <p:cNvSpPr/>
            <p:nvPr/>
          </p:nvSpPr>
          <p:spPr bwMode="auto">
            <a:xfrm>
              <a:off x="6219453" y="3664545"/>
              <a:ext cx="1178100" cy="11781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prstDash val="solid"/>
              <a:round/>
              <a:headEnd/>
              <a:tailEnd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Connecteur droit 7189"/>
            <p:cNvCxnSpPr>
              <a:cxnSpLocks noChangeShapeType="1"/>
            </p:cNvCxnSpPr>
            <p:nvPr/>
          </p:nvCxnSpPr>
          <p:spPr bwMode="auto">
            <a:xfrm>
              <a:off x="6489836" y="4219572"/>
              <a:ext cx="289175" cy="348727"/>
            </a:xfrm>
            <a:prstGeom prst="line">
              <a:avLst/>
            </a:prstGeom>
            <a:noFill/>
            <a:ln w="15875" algn="ctr">
              <a:solidFill>
                <a:schemeClr val="accent6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35" name="Connecteur droit 7189"/>
            <p:cNvCxnSpPr>
              <a:cxnSpLocks noChangeShapeType="1"/>
              <a:endCxn id="148" idx="0"/>
            </p:cNvCxnSpPr>
            <p:nvPr/>
          </p:nvCxnSpPr>
          <p:spPr bwMode="auto">
            <a:xfrm flipH="1">
              <a:off x="6227836" y="4261989"/>
              <a:ext cx="271396" cy="545531"/>
            </a:xfrm>
            <a:prstGeom prst="line">
              <a:avLst/>
            </a:prstGeom>
            <a:noFill/>
            <a:ln w="15875" algn="ctr">
              <a:solidFill>
                <a:srgbClr val="FF0000"/>
              </a:solidFill>
              <a:round/>
              <a:headEnd type="arrow"/>
              <a:tailEnd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36" name="Connecteur droit 7189"/>
            <p:cNvCxnSpPr>
              <a:cxnSpLocks noChangeShapeType="1"/>
            </p:cNvCxnSpPr>
            <p:nvPr/>
          </p:nvCxnSpPr>
          <p:spPr bwMode="auto">
            <a:xfrm flipH="1">
              <a:off x="7164917" y="3673657"/>
              <a:ext cx="229393" cy="558346"/>
            </a:xfrm>
            <a:prstGeom prst="line">
              <a:avLst/>
            </a:prstGeom>
            <a:noFill/>
            <a:ln w="15875" algn="ctr">
              <a:solidFill>
                <a:srgbClr val="FF0000"/>
              </a:solidFill>
              <a:round/>
              <a:headEnd type="arrow"/>
              <a:tailEnd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37" name="Connecteur droit 7189"/>
            <p:cNvCxnSpPr>
              <a:cxnSpLocks noChangeShapeType="1"/>
              <a:endCxn id="148" idx="3"/>
            </p:cNvCxnSpPr>
            <p:nvPr/>
          </p:nvCxnSpPr>
          <p:spPr bwMode="auto">
            <a:xfrm flipH="1">
              <a:off x="6260459" y="4577651"/>
              <a:ext cx="519360" cy="264994"/>
            </a:xfrm>
            <a:prstGeom prst="line">
              <a:avLst/>
            </a:prstGeom>
            <a:noFill/>
            <a:ln w="15875" algn="ctr">
              <a:solidFill>
                <a:srgbClr val="FF0000"/>
              </a:solidFill>
              <a:round/>
              <a:headEnd type="arrow"/>
              <a:tailEnd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38" name="Connecteur droit 7189"/>
            <p:cNvCxnSpPr>
              <a:cxnSpLocks noChangeShapeType="1"/>
            </p:cNvCxnSpPr>
            <p:nvPr/>
          </p:nvCxnSpPr>
          <p:spPr bwMode="auto">
            <a:xfrm flipH="1">
              <a:off x="6506710" y="3945762"/>
              <a:ext cx="298178" cy="307833"/>
            </a:xfrm>
            <a:prstGeom prst="line">
              <a:avLst/>
            </a:prstGeom>
            <a:noFill/>
            <a:ln w="15875" algn="ctr">
              <a:solidFill>
                <a:srgbClr val="FF0000"/>
              </a:solidFill>
              <a:round/>
              <a:headEnd type="arrow"/>
              <a:tailEnd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39" name="Connecteur droit 7189"/>
            <p:cNvCxnSpPr>
              <a:cxnSpLocks noChangeShapeType="1"/>
            </p:cNvCxnSpPr>
            <p:nvPr/>
          </p:nvCxnSpPr>
          <p:spPr bwMode="auto">
            <a:xfrm flipH="1">
              <a:off x="6808997" y="3673657"/>
              <a:ext cx="567933" cy="226616"/>
            </a:xfrm>
            <a:prstGeom prst="line">
              <a:avLst/>
            </a:prstGeom>
            <a:noFill/>
            <a:ln w="15875" algn="ctr">
              <a:solidFill>
                <a:srgbClr val="FF0000"/>
              </a:solidFill>
              <a:round/>
              <a:headEnd type="arrow"/>
              <a:tailEnd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40" name="Connecteur droit 7189"/>
            <p:cNvCxnSpPr>
              <a:cxnSpLocks noChangeShapeType="1"/>
            </p:cNvCxnSpPr>
            <p:nvPr/>
          </p:nvCxnSpPr>
          <p:spPr bwMode="auto">
            <a:xfrm>
              <a:off x="6782549" y="3930259"/>
              <a:ext cx="322396" cy="323335"/>
            </a:xfrm>
            <a:prstGeom prst="line">
              <a:avLst/>
            </a:prstGeom>
            <a:noFill/>
            <a:ln w="15875" algn="ctr">
              <a:solidFill>
                <a:schemeClr val="accent6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41" name="Connecteur droit 7189"/>
            <p:cNvCxnSpPr>
              <a:cxnSpLocks noChangeShapeType="1"/>
              <a:stCxn id="147" idx="3"/>
            </p:cNvCxnSpPr>
            <p:nvPr/>
          </p:nvCxnSpPr>
          <p:spPr bwMode="auto">
            <a:xfrm>
              <a:off x="6278680" y="3673657"/>
              <a:ext cx="500331" cy="256602"/>
            </a:xfrm>
            <a:prstGeom prst="line">
              <a:avLst/>
            </a:prstGeom>
            <a:noFill/>
            <a:ln w="15875" algn="ctr">
              <a:solidFill>
                <a:schemeClr val="accent6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42" name="Connecteur droit 7189"/>
            <p:cNvCxnSpPr>
              <a:cxnSpLocks noChangeShapeType="1"/>
              <a:stCxn id="147" idx="2"/>
            </p:cNvCxnSpPr>
            <p:nvPr/>
          </p:nvCxnSpPr>
          <p:spPr bwMode="auto">
            <a:xfrm>
              <a:off x="6246057" y="3708782"/>
              <a:ext cx="243779" cy="523221"/>
            </a:xfrm>
            <a:prstGeom prst="line">
              <a:avLst/>
            </a:prstGeom>
            <a:noFill/>
            <a:ln w="15875" algn="ctr">
              <a:solidFill>
                <a:schemeClr val="accent6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43" name="Freeform 443"/>
            <p:cNvSpPr>
              <a:spLocks/>
            </p:cNvSpPr>
            <p:nvPr/>
          </p:nvSpPr>
          <p:spPr bwMode="auto">
            <a:xfrm flipH="1">
              <a:off x="6769315" y="4538313"/>
              <a:ext cx="59972" cy="59972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15875">
              <a:solidFill>
                <a:schemeClr val="tx1"/>
              </a:solidFill>
              <a:prstDash val="solid"/>
              <a:round/>
              <a:headEnd/>
              <a:tailEnd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43"/>
            <p:cNvSpPr>
              <a:spLocks/>
            </p:cNvSpPr>
            <p:nvPr/>
          </p:nvSpPr>
          <p:spPr bwMode="auto">
            <a:xfrm flipH="1">
              <a:off x="6767581" y="3913264"/>
              <a:ext cx="59972" cy="59972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15875">
              <a:solidFill>
                <a:schemeClr val="tx1"/>
              </a:solidFill>
              <a:prstDash val="solid"/>
              <a:round/>
              <a:headEnd/>
              <a:tailEnd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43"/>
            <p:cNvSpPr>
              <a:spLocks/>
            </p:cNvSpPr>
            <p:nvPr/>
          </p:nvSpPr>
          <p:spPr bwMode="auto">
            <a:xfrm flipH="1">
              <a:off x="6459850" y="4226289"/>
              <a:ext cx="59972" cy="59972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15875">
              <a:solidFill>
                <a:schemeClr val="tx1"/>
              </a:solidFill>
              <a:prstDash val="solid"/>
              <a:round/>
              <a:headEnd/>
              <a:tailEnd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43"/>
            <p:cNvSpPr>
              <a:spLocks/>
            </p:cNvSpPr>
            <p:nvPr/>
          </p:nvSpPr>
          <p:spPr bwMode="auto">
            <a:xfrm flipH="1">
              <a:off x="7104945" y="4232003"/>
              <a:ext cx="59972" cy="59972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15875">
              <a:solidFill>
                <a:schemeClr val="tx1"/>
              </a:solidFill>
              <a:prstDash val="solid"/>
              <a:round/>
              <a:headEnd/>
              <a:tailEnd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6213433" y="3638532"/>
              <a:ext cx="65247" cy="70250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  <a:prstDash val="solid"/>
              <a:round/>
              <a:headEnd/>
              <a:tailEnd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6195212" y="4807520"/>
              <a:ext cx="65247" cy="70250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  <a:prstDash val="solid"/>
              <a:round/>
              <a:headEnd/>
              <a:tailEnd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7344306" y="4825622"/>
              <a:ext cx="65247" cy="70250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  <a:prstDash val="solid"/>
              <a:round/>
              <a:headEnd/>
              <a:tailEnd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7344306" y="3622619"/>
              <a:ext cx="65247" cy="70250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  <a:prstDash val="solid"/>
              <a:round/>
              <a:headEnd/>
              <a:tailEnd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Connecteur droit 7189"/>
            <p:cNvCxnSpPr>
              <a:cxnSpLocks noChangeShapeType="1"/>
              <a:endCxn id="149" idx="0"/>
            </p:cNvCxnSpPr>
            <p:nvPr/>
          </p:nvCxnSpPr>
          <p:spPr bwMode="auto">
            <a:xfrm>
              <a:off x="7154579" y="4283114"/>
              <a:ext cx="222351" cy="542509"/>
            </a:xfrm>
            <a:prstGeom prst="line">
              <a:avLst/>
            </a:prstGeom>
            <a:noFill/>
            <a:ln w="15875" algn="ctr">
              <a:solidFill>
                <a:schemeClr val="accent6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2" name="Connecteur droit 7189"/>
            <p:cNvCxnSpPr>
              <a:cxnSpLocks noChangeShapeType="1"/>
            </p:cNvCxnSpPr>
            <p:nvPr/>
          </p:nvCxnSpPr>
          <p:spPr bwMode="auto">
            <a:xfrm>
              <a:off x="6829332" y="4589209"/>
              <a:ext cx="500331" cy="256602"/>
            </a:xfrm>
            <a:prstGeom prst="line">
              <a:avLst/>
            </a:prstGeom>
            <a:noFill/>
            <a:ln w="15875" algn="ctr">
              <a:solidFill>
                <a:schemeClr val="accent6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3" name="Connecteur droit 7189"/>
            <p:cNvCxnSpPr>
              <a:cxnSpLocks noChangeShapeType="1"/>
            </p:cNvCxnSpPr>
            <p:nvPr/>
          </p:nvCxnSpPr>
          <p:spPr bwMode="auto">
            <a:xfrm flipH="1">
              <a:off x="6829333" y="4291975"/>
              <a:ext cx="275612" cy="246338"/>
            </a:xfrm>
            <a:prstGeom prst="line">
              <a:avLst/>
            </a:prstGeom>
            <a:noFill/>
            <a:ln w="15875" algn="ctr">
              <a:solidFill>
                <a:srgbClr val="FF0000"/>
              </a:solidFill>
              <a:round/>
              <a:headEnd type="arrow"/>
              <a:tailEnd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4" name="Connecteur droit 7189"/>
            <p:cNvCxnSpPr>
              <a:cxnSpLocks noChangeShapeType="1"/>
            </p:cNvCxnSpPr>
            <p:nvPr/>
          </p:nvCxnSpPr>
          <p:spPr bwMode="auto">
            <a:xfrm flipH="1">
              <a:off x="6803879" y="3991682"/>
              <a:ext cx="1010" cy="540393"/>
            </a:xfrm>
            <a:prstGeom prst="line">
              <a:avLst/>
            </a:prstGeom>
            <a:noFill/>
            <a:ln w="15875" algn="ctr">
              <a:solidFill>
                <a:schemeClr val="accent6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0751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6" grpId="0"/>
      <p:bldP spid="1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426" y="463550"/>
            <a:ext cx="8599050" cy="1433513"/>
          </a:xfrm>
        </p:spPr>
        <p:txBody>
          <a:bodyPr/>
          <a:lstStyle/>
          <a:p>
            <a:r>
              <a:rPr lang="fr-FR" sz="3200" dirty="0" err="1" smtClean="0"/>
              <a:t>Given</a:t>
            </a:r>
            <a:r>
              <a:rPr lang="fr-FR" sz="3200" dirty="0" smtClean="0"/>
              <a:t> the </a:t>
            </a:r>
            <a:r>
              <a:rPr lang="fr-FR" sz="3200" dirty="0" err="1" smtClean="0">
                <a:solidFill>
                  <a:srgbClr val="FF0000"/>
                </a:solidFill>
              </a:rPr>
              <a:t>red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edges</a:t>
            </a:r>
            <a:r>
              <a:rPr lang="fr-FR" sz="3200" dirty="0" smtClean="0"/>
              <a:t>, </a:t>
            </a:r>
            <a:r>
              <a:rPr lang="fr-FR" sz="3200" dirty="0" err="1" smtClean="0"/>
              <a:t>there</a:t>
            </a:r>
            <a:r>
              <a:rPr lang="fr-FR" sz="3200" dirty="0" smtClean="0"/>
              <a:t> </a:t>
            </a:r>
            <a:r>
              <a:rPr lang="fr-FR" sz="3200" dirty="0" err="1" smtClean="0"/>
              <a:t>is</a:t>
            </a:r>
            <a:r>
              <a:rPr lang="fr-FR" sz="3200" dirty="0" smtClean="0"/>
              <a:t> a unique to </a:t>
            </a:r>
            <a:r>
              <a:rPr lang="fr-FR" sz="3200" dirty="0" err="1" smtClean="0"/>
              <a:t>add</a:t>
            </a:r>
            <a:r>
              <a:rPr lang="fr-FR" sz="3200" dirty="0" smtClean="0"/>
              <a:t> </a:t>
            </a:r>
            <a:r>
              <a:rPr lang="fr-FR" sz="3200" dirty="0" err="1" smtClean="0">
                <a:solidFill>
                  <a:schemeClr val="accent6"/>
                </a:solidFill>
              </a:rPr>
              <a:t>blue</a:t>
            </a:r>
            <a:r>
              <a:rPr lang="fr-FR" sz="3200" dirty="0" smtClean="0">
                <a:solidFill>
                  <a:schemeClr val="accent6"/>
                </a:solidFill>
              </a:rPr>
              <a:t> </a:t>
            </a:r>
            <a:r>
              <a:rPr lang="fr-FR" sz="3200" dirty="0" err="1" smtClean="0">
                <a:solidFill>
                  <a:schemeClr val="accent6"/>
                </a:solidFill>
              </a:rPr>
              <a:t>edges</a:t>
            </a:r>
            <a:r>
              <a:rPr lang="fr-FR" sz="3200" dirty="0" smtClean="0">
                <a:solidFill>
                  <a:schemeClr val="accent6"/>
                </a:solidFill>
              </a:rPr>
              <a:t> </a:t>
            </a:r>
            <a:r>
              <a:rPr lang="fr-FR" sz="3200" dirty="0" err="1" smtClean="0"/>
              <a:t>without</a:t>
            </a:r>
            <a:r>
              <a:rPr lang="fr-FR" sz="3200" dirty="0" smtClean="0"/>
              <a:t> </a:t>
            </a:r>
            <a:r>
              <a:rPr lang="fr-FR" sz="3200" dirty="0" err="1" smtClean="0"/>
              <a:t>creating</a:t>
            </a:r>
            <a:r>
              <a:rPr lang="fr-FR" sz="3200" dirty="0" smtClean="0"/>
              <a:t> a </a:t>
            </a:r>
            <a:r>
              <a:rPr lang="fr-FR" sz="3200" dirty="0" err="1">
                <a:solidFill>
                  <a:schemeClr val="accent6"/>
                </a:solidFill>
              </a:rPr>
              <a:t>blue</a:t>
            </a:r>
            <a:r>
              <a:rPr lang="fr-FR" sz="3200" dirty="0">
                <a:solidFill>
                  <a:schemeClr val="accent6"/>
                </a:solidFill>
              </a:rPr>
              <a:t> </a:t>
            </a:r>
            <a:r>
              <a:rPr lang="fr-FR" sz="3200" dirty="0" smtClean="0">
                <a:solidFill>
                  <a:schemeClr val="accent6"/>
                </a:solidFill>
              </a:rPr>
              <a:t>N </a:t>
            </a:r>
            <a:r>
              <a:rPr lang="fr-FR" sz="3200" dirty="0" smtClean="0"/>
              <a:t>(or a </a:t>
            </a:r>
            <a:r>
              <a:rPr lang="fr-FR" sz="3200" dirty="0" err="1">
                <a:solidFill>
                  <a:schemeClr val="accent6"/>
                </a:solidFill>
              </a:rPr>
              <a:t>blue</a:t>
            </a:r>
            <a:r>
              <a:rPr lang="fr-FR" sz="3200" dirty="0">
                <a:solidFill>
                  <a:schemeClr val="accent6"/>
                </a:solidFill>
              </a:rPr>
              <a:t> </a:t>
            </a:r>
            <a:r>
              <a:rPr lang="fr-FR" sz="3200" dirty="0" err="1" smtClean="0">
                <a:solidFill>
                  <a:schemeClr val="accent6"/>
                </a:solidFill>
              </a:rPr>
              <a:t>anti-N</a:t>
            </a:r>
            <a:r>
              <a:rPr lang="fr-FR" sz="3200" dirty="0" smtClean="0"/>
              <a:t>)</a:t>
            </a:r>
            <a:endParaRPr lang="en-US" sz="3200" dirty="0"/>
          </a:p>
        </p:txBody>
      </p:sp>
      <p:grpSp>
        <p:nvGrpSpPr>
          <p:cNvPr id="327" name="Groupe 326"/>
          <p:cNvGrpSpPr/>
          <p:nvPr/>
        </p:nvGrpSpPr>
        <p:grpSpPr>
          <a:xfrm>
            <a:off x="6032350" y="2213800"/>
            <a:ext cx="1977324" cy="2177040"/>
            <a:chOff x="1890955" y="3675670"/>
            <a:chExt cx="2304368" cy="2537116"/>
          </a:xfrm>
        </p:grpSpPr>
        <p:cxnSp>
          <p:nvCxnSpPr>
            <p:cNvPr id="169" name="Connecteur droit 7189"/>
            <p:cNvCxnSpPr>
              <a:cxnSpLocks noChangeShapeType="1"/>
            </p:cNvCxnSpPr>
            <p:nvPr/>
          </p:nvCxnSpPr>
          <p:spPr bwMode="auto">
            <a:xfrm flipH="1">
              <a:off x="2386635" y="5284617"/>
              <a:ext cx="142198" cy="201963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0" name="Connecteur droit 7189"/>
            <p:cNvCxnSpPr>
              <a:cxnSpLocks noChangeShapeType="1"/>
            </p:cNvCxnSpPr>
            <p:nvPr/>
          </p:nvCxnSpPr>
          <p:spPr bwMode="auto">
            <a:xfrm>
              <a:off x="2756523" y="4194125"/>
              <a:ext cx="179726" cy="421426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1" name="Connecteur droit 7189"/>
            <p:cNvCxnSpPr>
              <a:cxnSpLocks noChangeShapeType="1"/>
            </p:cNvCxnSpPr>
            <p:nvPr/>
          </p:nvCxnSpPr>
          <p:spPr bwMode="auto">
            <a:xfrm flipH="1">
              <a:off x="2973720" y="4396088"/>
              <a:ext cx="142198" cy="201963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2" name="Connecteur droit 7189"/>
            <p:cNvCxnSpPr>
              <a:cxnSpLocks noChangeShapeType="1"/>
            </p:cNvCxnSpPr>
            <p:nvPr/>
          </p:nvCxnSpPr>
          <p:spPr bwMode="auto">
            <a:xfrm flipH="1">
              <a:off x="3766885" y="5730370"/>
              <a:ext cx="142198" cy="201963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3" name="Connecteur droit 7189"/>
            <p:cNvCxnSpPr>
              <a:cxnSpLocks noChangeShapeType="1"/>
            </p:cNvCxnSpPr>
            <p:nvPr/>
          </p:nvCxnSpPr>
          <p:spPr bwMode="auto">
            <a:xfrm flipH="1">
              <a:off x="3171237" y="3980588"/>
              <a:ext cx="142199" cy="378029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4" name="Connecteur droit 7189"/>
            <p:cNvCxnSpPr>
              <a:cxnSpLocks noChangeShapeType="1"/>
            </p:cNvCxnSpPr>
            <p:nvPr/>
          </p:nvCxnSpPr>
          <p:spPr bwMode="auto">
            <a:xfrm flipH="1">
              <a:off x="2756579" y="3980588"/>
              <a:ext cx="537234" cy="186189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5" name="Connecteur droit 7189"/>
            <p:cNvCxnSpPr>
              <a:cxnSpLocks noChangeShapeType="1"/>
            </p:cNvCxnSpPr>
            <p:nvPr/>
          </p:nvCxnSpPr>
          <p:spPr bwMode="auto">
            <a:xfrm flipH="1">
              <a:off x="2174548" y="4835015"/>
              <a:ext cx="1329625" cy="19949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6" name="Connecteur droit 7189"/>
            <p:cNvCxnSpPr>
              <a:cxnSpLocks noChangeShapeType="1"/>
            </p:cNvCxnSpPr>
            <p:nvPr/>
          </p:nvCxnSpPr>
          <p:spPr bwMode="auto">
            <a:xfrm flipH="1">
              <a:off x="2565991" y="4874727"/>
              <a:ext cx="938181" cy="39899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7" name="Connecteur droit 7189"/>
            <p:cNvCxnSpPr>
              <a:cxnSpLocks noChangeShapeType="1"/>
            </p:cNvCxnSpPr>
            <p:nvPr/>
          </p:nvCxnSpPr>
          <p:spPr bwMode="auto">
            <a:xfrm flipH="1">
              <a:off x="2151022" y="4214095"/>
              <a:ext cx="587709" cy="82041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8" name="Connecteur droit 7189"/>
            <p:cNvCxnSpPr>
              <a:cxnSpLocks noChangeShapeType="1"/>
            </p:cNvCxnSpPr>
            <p:nvPr/>
          </p:nvCxnSpPr>
          <p:spPr bwMode="auto">
            <a:xfrm flipH="1">
              <a:off x="2174548" y="4653022"/>
              <a:ext cx="761702" cy="363985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9" name="Connecteur droit 7189"/>
            <p:cNvCxnSpPr>
              <a:cxnSpLocks noChangeShapeType="1"/>
            </p:cNvCxnSpPr>
            <p:nvPr/>
          </p:nvCxnSpPr>
          <p:spPr bwMode="auto">
            <a:xfrm flipH="1">
              <a:off x="3560488" y="3775168"/>
              <a:ext cx="545339" cy="102939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0" name="Connecteur droit 7189"/>
            <p:cNvCxnSpPr>
              <a:cxnSpLocks noChangeShapeType="1"/>
            </p:cNvCxnSpPr>
            <p:nvPr/>
          </p:nvCxnSpPr>
          <p:spPr bwMode="auto">
            <a:xfrm flipH="1">
              <a:off x="3341604" y="3737697"/>
              <a:ext cx="764224" cy="21805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1" name="Connecteur droit 7189"/>
            <p:cNvCxnSpPr>
              <a:cxnSpLocks noChangeShapeType="1"/>
            </p:cNvCxnSpPr>
            <p:nvPr/>
          </p:nvCxnSpPr>
          <p:spPr bwMode="auto">
            <a:xfrm flipH="1">
              <a:off x="3936679" y="3775168"/>
              <a:ext cx="184673" cy="190023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2" name="Connecteur droit 7189"/>
            <p:cNvCxnSpPr>
              <a:cxnSpLocks noChangeShapeType="1"/>
            </p:cNvCxnSpPr>
            <p:nvPr/>
          </p:nvCxnSpPr>
          <p:spPr bwMode="auto">
            <a:xfrm flipH="1">
              <a:off x="1957563" y="5074223"/>
              <a:ext cx="179514" cy="107705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3" name="Connecteur droit 7189"/>
            <p:cNvCxnSpPr>
              <a:cxnSpLocks noChangeShapeType="1"/>
            </p:cNvCxnSpPr>
            <p:nvPr/>
          </p:nvCxnSpPr>
          <p:spPr bwMode="auto">
            <a:xfrm flipH="1">
              <a:off x="1957563" y="5496197"/>
              <a:ext cx="372974" cy="655083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4" name="Connecteur droit 7189"/>
            <p:cNvCxnSpPr>
              <a:cxnSpLocks noChangeShapeType="1"/>
            </p:cNvCxnSpPr>
            <p:nvPr/>
          </p:nvCxnSpPr>
          <p:spPr bwMode="auto">
            <a:xfrm flipH="1">
              <a:off x="1957563" y="5926727"/>
              <a:ext cx="1784166" cy="22455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5" name="Connecteur droit 7189"/>
            <p:cNvCxnSpPr>
              <a:cxnSpLocks noChangeShapeType="1"/>
            </p:cNvCxnSpPr>
            <p:nvPr/>
          </p:nvCxnSpPr>
          <p:spPr bwMode="auto">
            <a:xfrm>
              <a:off x="2150186" y="5054478"/>
              <a:ext cx="179726" cy="421426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6" name="Connecteur droit 7189"/>
            <p:cNvCxnSpPr>
              <a:cxnSpLocks noChangeShapeType="1"/>
            </p:cNvCxnSpPr>
            <p:nvPr/>
          </p:nvCxnSpPr>
          <p:spPr bwMode="auto">
            <a:xfrm>
              <a:off x="2174548" y="5054478"/>
              <a:ext cx="348875" cy="219240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7" name="Connecteur droit 7189"/>
            <p:cNvCxnSpPr>
              <a:cxnSpLocks noChangeShapeType="1"/>
            </p:cNvCxnSpPr>
            <p:nvPr/>
          </p:nvCxnSpPr>
          <p:spPr bwMode="auto">
            <a:xfrm>
              <a:off x="2766744" y="4193824"/>
              <a:ext cx="360875" cy="203239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8" name="Connecteur droit 7189"/>
            <p:cNvCxnSpPr>
              <a:cxnSpLocks noChangeShapeType="1"/>
            </p:cNvCxnSpPr>
            <p:nvPr/>
          </p:nvCxnSpPr>
          <p:spPr bwMode="auto">
            <a:xfrm>
              <a:off x="3341597" y="3973785"/>
              <a:ext cx="200046" cy="861230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9" name="Connecteur droit 7189"/>
            <p:cNvCxnSpPr>
              <a:cxnSpLocks noChangeShapeType="1"/>
            </p:cNvCxnSpPr>
            <p:nvPr/>
          </p:nvCxnSpPr>
          <p:spPr bwMode="auto">
            <a:xfrm>
              <a:off x="3562003" y="4853881"/>
              <a:ext cx="347081" cy="857015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0" name="Connecteur droit 7189"/>
            <p:cNvCxnSpPr>
              <a:cxnSpLocks noChangeShapeType="1"/>
            </p:cNvCxnSpPr>
            <p:nvPr/>
          </p:nvCxnSpPr>
          <p:spPr bwMode="auto">
            <a:xfrm>
              <a:off x="2575289" y="5301193"/>
              <a:ext cx="1160254" cy="593668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1" name="Connecteur droit 7189"/>
            <p:cNvCxnSpPr>
              <a:cxnSpLocks noChangeShapeType="1"/>
            </p:cNvCxnSpPr>
            <p:nvPr/>
          </p:nvCxnSpPr>
          <p:spPr bwMode="auto">
            <a:xfrm>
              <a:off x="2356333" y="5500183"/>
              <a:ext cx="1379210" cy="421426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2" name="Connecteur droit 7189"/>
            <p:cNvCxnSpPr>
              <a:cxnSpLocks noChangeShapeType="1"/>
            </p:cNvCxnSpPr>
            <p:nvPr/>
          </p:nvCxnSpPr>
          <p:spPr bwMode="auto">
            <a:xfrm>
              <a:off x="3950672" y="5722620"/>
              <a:ext cx="192627" cy="391188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3" name="Connecteur droit 7189"/>
            <p:cNvCxnSpPr>
              <a:cxnSpLocks noChangeShapeType="1"/>
            </p:cNvCxnSpPr>
            <p:nvPr/>
          </p:nvCxnSpPr>
          <p:spPr bwMode="auto">
            <a:xfrm>
              <a:off x="3756895" y="5940566"/>
              <a:ext cx="364457" cy="217256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4" name="Connecteur droit 7189"/>
            <p:cNvCxnSpPr>
              <a:cxnSpLocks noChangeShapeType="1"/>
            </p:cNvCxnSpPr>
            <p:nvPr/>
          </p:nvCxnSpPr>
          <p:spPr bwMode="auto">
            <a:xfrm>
              <a:off x="3152401" y="4404400"/>
              <a:ext cx="360875" cy="400166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5" name="Connecteur droit 7189"/>
            <p:cNvCxnSpPr>
              <a:cxnSpLocks noChangeShapeType="1"/>
            </p:cNvCxnSpPr>
            <p:nvPr/>
          </p:nvCxnSpPr>
          <p:spPr bwMode="auto">
            <a:xfrm>
              <a:off x="2952561" y="4624303"/>
              <a:ext cx="551612" cy="200083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6" name="Connecteur droit 7189"/>
            <p:cNvCxnSpPr>
              <a:cxnSpLocks noChangeShapeType="1"/>
            </p:cNvCxnSpPr>
            <p:nvPr/>
          </p:nvCxnSpPr>
          <p:spPr bwMode="auto">
            <a:xfrm>
              <a:off x="1957563" y="3755667"/>
              <a:ext cx="1355873" cy="200083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7" name="Connecteur droit 7189"/>
            <p:cNvCxnSpPr>
              <a:cxnSpLocks noChangeShapeType="1"/>
            </p:cNvCxnSpPr>
            <p:nvPr/>
          </p:nvCxnSpPr>
          <p:spPr bwMode="auto">
            <a:xfrm>
              <a:off x="1957563" y="3755667"/>
              <a:ext cx="789780" cy="417047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8" name="Connecteur droit 7189"/>
            <p:cNvCxnSpPr>
              <a:cxnSpLocks noChangeShapeType="1"/>
            </p:cNvCxnSpPr>
            <p:nvPr/>
          </p:nvCxnSpPr>
          <p:spPr bwMode="auto">
            <a:xfrm>
              <a:off x="1957563" y="3783586"/>
              <a:ext cx="186487" cy="1270378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9" name="Connecteur droit 7189"/>
            <p:cNvCxnSpPr>
              <a:cxnSpLocks noChangeShapeType="1"/>
            </p:cNvCxnSpPr>
            <p:nvPr/>
          </p:nvCxnSpPr>
          <p:spPr bwMode="auto">
            <a:xfrm>
              <a:off x="3541644" y="4855880"/>
              <a:ext cx="193900" cy="1038982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200" name="Groupe 199"/>
            <p:cNvGrpSpPr/>
            <p:nvPr/>
          </p:nvGrpSpPr>
          <p:grpSpPr>
            <a:xfrm>
              <a:off x="1890955" y="3700226"/>
              <a:ext cx="2289815" cy="2495067"/>
              <a:chOff x="5042857" y="1901898"/>
              <a:chExt cx="3756546" cy="4093271"/>
            </a:xfrm>
          </p:grpSpPr>
          <p:sp>
            <p:nvSpPr>
              <p:cNvPr id="201" name="Freeform 443"/>
              <p:cNvSpPr>
                <a:spLocks/>
              </p:cNvSpPr>
              <p:nvPr/>
            </p:nvSpPr>
            <p:spPr bwMode="auto">
              <a:xfrm flipH="1">
                <a:off x="8640452" y="1901898"/>
                <a:ext cx="122946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443"/>
              <p:cNvSpPr>
                <a:spLocks/>
              </p:cNvSpPr>
              <p:nvPr/>
            </p:nvSpPr>
            <p:spPr bwMode="auto">
              <a:xfrm flipH="1">
                <a:off x="5042857" y="5861489"/>
                <a:ext cx="122947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443"/>
              <p:cNvSpPr>
                <a:spLocks/>
              </p:cNvSpPr>
              <p:nvPr/>
            </p:nvSpPr>
            <p:spPr bwMode="auto">
              <a:xfrm flipH="1">
                <a:off x="5115144" y="1907758"/>
                <a:ext cx="122946" cy="122947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443"/>
              <p:cNvSpPr>
                <a:spLocks/>
              </p:cNvSpPr>
              <p:nvPr/>
            </p:nvSpPr>
            <p:spPr bwMode="auto">
              <a:xfrm>
                <a:off x="8676456" y="5872223"/>
                <a:ext cx="122947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5" name="Groupe 204"/>
              <p:cNvGrpSpPr/>
              <p:nvPr/>
            </p:nvGrpSpPr>
            <p:grpSpPr>
              <a:xfrm>
                <a:off x="5385158" y="2261938"/>
                <a:ext cx="3075274" cy="3363306"/>
                <a:chOff x="5385158" y="2261938"/>
                <a:chExt cx="3075274" cy="3363306"/>
              </a:xfrm>
            </p:grpSpPr>
            <p:sp>
              <p:nvSpPr>
                <p:cNvPr id="206" name="Freeform 443"/>
                <p:cNvSpPr>
                  <a:spLocks/>
                </p:cNvSpPr>
                <p:nvPr/>
              </p:nvSpPr>
              <p:spPr bwMode="auto">
                <a:xfrm flipH="1">
                  <a:off x="5385158" y="406213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443"/>
                <p:cNvSpPr>
                  <a:spLocks/>
                </p:cNvSpPr>
                <p:nvPr/>
              </p:nvSpPr>
              <p:spPr bwMode="auto">
                <a:xfrm flipH="1">
                  <a:off x="5724128" y="478221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Freeform 443"/>
                <p:cNvSpPr>
                  <a:spLocks/>
                </p:cNvSpPr>
                <p:nvPr/>
              </p:nvSpPr>
              <p:spPr bwMode="auto">
                <a:xfrm flipH="1">
                  <a:off x="6048164" y="442217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Freeform 443"/>
                <p:cNvSpPr>
                  <a:spLocks/>
                </p:cNvSpPr>
                <p:nvPr/>
              </p:nvSpPr>
              <p:spPr bwMode="auto">
                <a:xfrm flipH="1">
                  <a:off x="6696236" y="334205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Freeform 443"/>
                <p:cNvSpPr>
                  <a:spLocks/>
                </p:cNvSpPr>
                <p:nvPr/>
              </p:nvSpPr>
              <p:spPr bwMode="auto">
                <a:xfrm flipH="1">
                  <a:off x="7020272" y="298201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Freeform 443"/>
                <p:cNvSpPr>
                  <a:spLocks/>
                </p:cNvSpPr>
                <p:nvPr/>
              </p:nvSpPr>
              <p:spPr bwMode="auto">
                <a:xfrm flipH="1">
                  <a:off x="7344308" y="226193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Freeform 443"/>
                <p:cNvSpPr>
                  <a:spLocks/>
                </p:cNvSpPr>
                <p:nvPr/>
              </p:nvSpPr>
              <p:spPr bwMode="auto">
                <a:xfrm flipH="1">
                  <a:off x="6372200" y="262197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Freeform 443"/>
                <p:cNvSpPr>
                  <a:spLocks/>
                </p:cNvSpPr>
                <p:nvPr/>
              </p:nvSpPr>
              <p:spPr bwMode="auto">
                <a:xfrm flipH="1">
                  <a:off x="7689414" y="370209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Freeform 443"/>
                <p:cNvSpPr>
                  <a:spLocks/>
                </p:cNvSpPr>
                <p:nvPr/>
              </p:nvSpPr>
              <p:spPr bwMode="auto">
                <a:xfrm flipH="1">
                  <a:off x="8028384" y="550229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Freeform 443"/>
                <p:cNvSpPr>
                  <a:spLocks/>
                </p:cNvSpPr>
                <p:nvPr/>
              </p:nvSpPr>
              <p:spPr bwMode="auto">
                <a:xfrm flipH="1">
                  <a:off x="8337486" y="514225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6" name="Groupe 215"/>
            <p:cNvGrpSpPr/>
            <p:nvPr/>
          </p:nvGrpSpPr>
          <p:grpSpPr>
            <a:xfrm>
              <a:off x="1890955" y="3675670"/>
              <a:ext cx="2304368" cy="2537116"/>
              <a:chOff x="323528" y="1931042"/>
              <a:chExt cx="3780420" cy="4162254"/>
            </a:xfrm>
          </p:grpSpPr>
          <p:sp>
            <p:nvSpPr>
              <p:cNvPr id="217" name="Rectangle 216"/>
              <p:cNvSpPr/>
              <p:nvPr/>
            </p:nvSpPr>
            <p:spPr bwMode="auto">
              <a:xfrm>
                <a:off x="387639" y="1931042"/>
                <a:ext cx="133760" cy="14401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323528" y="5949280"/>
                <a:ext cx="133760" cy="14401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3970188" y="5913276"/>
                <a:ext cx="133760" cy="14401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3934184" y="1952836"/>
                <a:ext cx="133760" cy="14401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8" name="Groupe 327"/>
          <p:cNvGrpSpPr/>
          <p:nvPr/>
        </p:nvGrpSpPr>
        <p:grpSpPr>
          <a:xfrm>
            <a:off x="6029948" y="4503522"/>
            <a:ext cx="1977324" cy="2177040"/>
            <a:chOff x="4480625" y="3696824"/>
            <a:chExt cx="2304368" cy="2537116"/>
          </a:xfrm>
        </p:grpSpPr>
        <p:cxnSp>
          <p:nvCxnSpPr>
            <p:cNvPr id="222" name="Connecteur droit 7189"/>
            <p:cNvCxnSpPr>
              <a:cxnSpLocks noChangeShapeType="1"/>
            </p:cNvCxnSpPr>
            <p:nvPr/>
          </p:nvCxnSpPr>
          <p:spPr bwMode="auto">
            <a:xfrm flipH="1">
              <a:off x="4976306" y="5305771"/>
              <a:ext cx="142198" cy="201963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3" name="Connecteur droit 7189"/>
            <p:cNvCxnSpPr>
              <a:cxnSpLocks noChangeShapeType="1"/>
            </p:cNvCxnSpPr>
            <p:nvPr/>
          </p:nvCxnSpPr>
          <p:spPr bwMode="auto">
            <a:xfrm>
              <a:off x="5346193" y="4215279"/>
              <a:ext cx="179726" cy="421426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4" name="Connecteur droit 7189"/>
            <p:cNvCxnSpPr>
              <a:cxnSpLocks noChangeShapeType="1"/>
            </p:cNvCxnSpPr>
            <p:nvPr/>
          </p:nvCxnSpPr>
          <p:spPr bwMode="auto">
            <a:xfrm flipH="1">
              <a:off x="5563390" y="4417242"/>
              <a:ext cx="142198" cy="201963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5" name="Connecteur droit 7189"/>
            <p:cNvCxnSpPr>
              <a:cxnSpLocks noChangeShapeType="1"/>
            </p:cNvCxnSpPr>
            <p:nvPr/>
          </p:nvCxnSpPr>
          <p:spPr bwMode="auto">
            <a:xfrm flipH="1">
              <a:off x="6356556" y="5751524"/>
              <a:ext cx="142198" cy="201963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6" name="Connecteur droit 7189"/>
            <p:cNvCxnSpPr>
              <a:cxnSpLocks noChangeShapeType="1"/>
            </p:cNvCxnSpPr>
            <p:nvPr/>
          </p:nvCxnSpPr>
          <p:spPr bwMode="auto">
            <a:xfrm flipH="1">
              <a:off x="5760907" y="4001742"/>
              <a:ext cx="142199" cy="378029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7" name="Connecteur droit 7189"/>
            <p:cNvCxnSpPr>
              <a:cxnSpLocks noChangeShapeType="1"/>
            </p:cNvCxnSpPr>
            <p:nvPr/>
          </p:nvCxnSpPr>
          <p:spPr bwMode="auto">
            <a:xfrm flipH="1">
              <a:off x="5346249" y="4001742"/>
              <a:ext cx="537234" cy="186189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8" name="Connecteur droit 7189"/>
            <p:cNvCxnSpPr>
              <a:cxnSpLocks noChangeShapeType="1"/>
            </p:cNvCxnSpPr>
            <p:nvPr/>
          </p:nvCxnSpPr>
          <p:spPr bwMode="auto">
            <a:xfrm flipH="1">
              <a:off x="4764218" y="4856169"/>
              <a:ext cx="1329625" cy="19949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9" name="Connecteur droit 7189"/>
            <p:cNvCxnSpPr>
              <a:cxnSpLocks noChangeShapeType="1"/>
            </p:cNvCxnSpPr>
            <p:nvPr/>
          </p:nvCxnSpPr>
          <p:spPr bwMode="auto">
            <a:xfrm flipH="1">
              <a:off x="5155662" y="4895881"/>
              <a:ext cx="938181" cy="39899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0" name="Connecteur droit 7189"/>
            <p:cNvCxnSpPr>
              <a:cxnSpLocks noChangeShapeType="1"/>
            </p:cNvCxnSpPr>
            <p:nvPr/>
          </p:nvCxnSpPr>
          <p:spPr bwMode="auto">
            <a:xfrm flipH="1">
              <a:off x="4740692" y="4235249"/>
              <a:ext cx="587709" cy="82041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1" name="Connecteur droit 7189"/>
            <p:cNvCxnSpPr>
              <a:cxnSpLocks noChangeShapeType="1"/>
            </p:cNvCxnSpPr>
            <p:nvPr/>
          </p:nvCxnSpPr>
          <p:spPr bwMode="auto">
            <a:xfrm flipH="1">
              <a:off x="4764218" y="4674176"/>
              <a:ext cx="761702" cy="363985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2" name="Connecteur droit 7189"/>
            <p:cNvCxnSpPr>
              <a:cxnSpLocks noChangeShapeType="1"/>
            </p:cNvCxnSpPr>
            <p:nvPr/>
          </p:nvCxnSpPr>
          <p:spPr bwMode="auto">
            <a:xfrm flipH="1">
              <a:off x="6150158" y="3796322"/>
              <a:ext cx="545339" cy="102939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3" name="Connecteur droit 7189"/>
            <p:cNvCxnSpPr>
              <a:cxnSpLocks noChangeShapeType="1"/>
            </p:cNvCxnSpPr>
            <p:nvPr/>
          </p:nvCxnSpPr>
          <p:spPr bwMode="auto">
            <a:xfrm flipH="1">
              <a:off x="5931274" y="3758851"/>
              <a:ext cx="764224" cy="21805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4" name="Connecteur droit 7189"/>
            <p:cNvCxnSpPr>
              <a:cxnSpLocks noChangeShapeType="1"/>
            </p:cNvCxnSpPr>
            <p:nvPr/>
          </p:nvCxnSpPr>
          <p:spPr bwMode="auto">
            <a:xfrm flipH="1">
              <a:off x="6526349" y="3796322"/>
              <a:ext cx="184673" cy="190023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5" name="Connecteur droit 7189"/>
            <p:cNvCxnSpPr>
              <a:cxnSpLocks noChangeShapeType="1"/>
            </p:cNvCxnSpPr>
            <p:nvPr/>
          </p:nvCxnSpPr>
          <p:spPr bwMode="auto">
            <a:xfrm flipH="1">
              <a:off x="4547233" y="5095377"/>
              <a:ext cx="179514" cy="107705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6" name="Connecteur droit 7189"/>
            <p:cNvCxnSpPr>
              <a:cxnSpLocks noChangeShapeType="1"/>
            </p:cNvCxnSpPr>
            <p:nvPr/>
          </p:nvCxnSpPr>
          <p:spPr bwMode="auto">
            <a:xfrm flipH="1">
              <a:off x="4547233" y="5517351"/>
              <a:ext cx="372974" cy="655083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7" name="Connecteur droit 7189"/>
            <p:cNvCxnSpPr>
              <a:cxnSpLocks noChangeShapeType="1"/>
            </p:cNvCxnSpPr>
            <p:nvPr/>
          </p:nvCxnSpPr>
          <p:spPr bwMode="auto">
            <a:xfrm flipH="1">
              <a:off x="4547233" y="5947881"/>
              <a:ext cx="1784166" cy="22455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8" name="Connecteur droit 7189"/>
            <p:cNvCxnSpPr>
              <a:cxnSpLocks noChangeShapeType="1"/>
            </p:cNvCxnSpPr>
            <p:nvPr/>
          </p:nvCxnSpPr>
          <p:spPr bwMode="auto">
            <a:xfrm>
              <a:off x="4739857" y="5075632"/>
              <a:ext cx="179726" cy="421426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9" name="Connecteur droit 7189"/>
            <p:cNvCxnSpPr>
              <a:cxnSpLocks noChangeShapeType="1"/>
            </p:cNvCxnSpPr>
            <p:nvPr/>
          </p:nvCxnSpPr>
          <p:spPr bwMode="auto">
            <a:xfrm>
              <a:off x="4764218" y="5075632"/>
              <a:ext cx="348875" cy="219240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0" name="Connecteur droit 7189"/>
            <p:cNvCxnSpPr>
              <a:cxnSpLocks noChangeShapeType="1"/>
            </p:cNvCxnSpPr>
            <p:nvPr/>
          </p:nvCxnSpPr>
          <p:spPr bwMode="auto">
            <a:xfrm>
              <a:off x="5356414" y="4214978"/>
              <a:ext cx="360875" cy="203239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1" name="Connecteur droit 7189"/>
            <p:cNvCxnSpPr>
              <a:cxnSpLocks noChangeShapeType="1"/>
            </p:cNvCxnSpPr>
            <p:nvPr/>
          </p:nvCxnSpPr>
          <p:spPr bwMode="auto">
            <a:xfrm>
              <a:off x="5931268" y="3994939"/>
              <a:ext cx="200046" cy="861230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2" name="Connecteur droit 7189"/>
            <p:cNvCxnSpPr>
              <a:cxnSpLocks noChangeShapeType="1"/>
            </p:cNvCxnSpPr>
            <p:nvPr/>
          </p:nvCxnSpPr>
          <p:spPr bwMode="auto">
            <a:xfrm>
              <a:off x="6151673" y="4875035"/>
              <a:ext cx="347081" cy="857015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3" name="Connecteur droit 7189"/>
            <p:cNvCxnSpPr>
              <a:cxnSpLocks noChangeShapeType="1"/>
            </p:cNvCxnSpPr>
            <p:nvPr/>
          </p:nvCxnSpPr>
          <p:spPr bwMode="auto">
            <a:xfrm>
              <a:off x="5164959" y="5322347"/>
              <a:ext cx="1323918" cy="411676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4" name="Connecteur droit 7189"/>
            <p:cNvCxnSpPr>
              <a:cxnSpLocks noChangeShapeType="1"/>
            </p:cNvCxnSpPr>
            <p:nvPr/>
          </p:nvCxnSpPr>
          <p:spPr bwMode="auto">
            <a:xfrm>
              <a:off x="4946003" y="5521337"/>
              <a:ext cx="1379210" cy="421426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5" name="Connecteur droit 7189"/>
            <p:cNvCxnSpPr>
              <a:cxnSpLocks noChangeShapeType="1"/>
            </p:cNvCxnSpPr>
            <p:nvPr/>
          </p:nvCxnSpPr>
          <p:spPr bwMode="auto">
            <a:xfrm>
              <a:off x="6540342" y="5743774"/>
              <a:ext cx="192627" cy="391188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6" name="Connecteur droit 7189"/>
            <p:cNvCxnSpPr>
              <a:cxnSpLocks noChangeShapeType="1"/>
            </p:cNvCxnSpPr>
            <p:nvPr/>
          </p:nvCxnSpPr>
          <p:spPr bwMode="auto">
            <a:xfrm>
              <a:off x="6346566" y="5961720"/>
              <a:ext cx="364457" cy="217256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7" name="Connecteur droit 7189"/>
            <p:cNvCxnSpPr>
              <a:cxnSpLocks noChangeShapeType="1"/>
            </p:cNvCxnSpPr>
            <p:nvPr/>
          </p:nvCxnSpPr>
          <p:spPr bwMode="auto">
            <a:xfrm>
              <a:off x="5742071" y="4425554"/>
              <a:ext cx="360875" cy="400166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8" name="Connecteur droit 7189"/>
            <p:cNvCxnSpPr>
              <a:cxnSpLocks noChangeShapeType="1"/>
            </p:cNvCxnSpPr>
            <p:nvPr/>
          </p:nvCxnSpPr>
          <p:spPr bwMode="auto">
            <a:xfrm>
              <a:off x="5542231" y="4645457"/>
              <a:ext cx="551612" cy="200083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9" name="Connecteur droit 7189"/>
            <p:cNvCxnSpPr>
              <a:cxnSpLocks noChangeShapeType="1"/>
            </p:cNvCxnSpPr>
            <p:nvPr/>
          </p:nvCxnSpPr>
          <p:spPr bwMode="auto">
            <a:xfrm>
              <a:off x="4547233" y="3776821"/>
              <a:ext cx="1355873" cy="200083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50" name="Connecteur droit 7189"/>
            <p:cNvCxnSpPr>
              <a:cxnSpLocks noChangeShapeType="1"/>
            </p:cNvCxnSpPr>
            <p:nvPr/>
          </p:nvCxnSpPr>
          <p:spPr bwMode="auto">
            <a:xfrm>
              <a:off x="4547233" y="3776821"/>
              <a:ext cx="789780" cy="417047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51" name="Connecteur droit 7189"/>
            <p:cNvCxnSpPr>
              <a:cxnSpLocks noChangeShapeType="1"/>
            </p:cNvCxnSpPr>
            <p:nvPr/>
          </p:nvCxnSpPr>
          <p:spPr bwMode="auto">
            <a:xfrm>
              <a:off x="4547233" y="3804740"/>
              <a:ext cx="186487" cy="1270378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52" name="Connecteur droit 7189"/>
            <p:cNvCxnSpPr>
              <a:cxnSpLocks noChangeShapeType="1"/>
            </p:cNvCxnSpPr>
            <p:nvPr/>
          </p:nvCxnSpPr>
          <p:spPr bwMode="auto">
            <a:xfrm>
              <a:off x="5130885" y="5332567"/>
              <a:ext cx="1194329" cy="583449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253" name="Groupe 252"/>
            <p:cNvGrpSpPr/>
            <p:nvPr/>
          </p:nvGrpSpPr>
          <p:grpSpPr>
            <a:xfrm>
              <a:off x="4480625" y="3721380"/>
              <a:ext cx="2289815" cy="2495067"/>
              <a:chOff x="5042857" y="1901898"/>
              <a:chExt cx="3756546" cy="4093271"/>
            </a:xfrm>
          </p:grpSpPr>
          <p:sp>
            <p:nvSpPr>
              <p:cNvPr id="254" name="Freeform 443"/>
              <p:cNvSpPr>
                <a:spLocks/>
              </p:cNvSpPr>
              <p:nvPr/>
            </p:nvSpPr>
            <p:spPr bwMode="auto">
              <a:xfrm flipH="1">
                <a:off x="8640452" y="1901898"/>
                <a:ext cx="122946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443"/>
              <p:cNvSpPr>
                <a:spLocks/>
              </p:cNvSpPr>
              <p:nvPr/>
            </p:nvSpPr>
            <p:spPr bwMode="auto">
              <a:xfrm flipH="1">
                <a:off x="5042857" y="5861489"/>
                <a:ext cx="122947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443"/>
              <p:cNvSpPr>
                <a:spLocks/>
              </p:cNvSpPr>
              <p:nvPr/>
            </p:nvSpPr>
            <p:spPr bwMode="auto">
              <a:xfrm flipH="1">
                <a:off x="5115144" y="1907758"/>
                <a:ext cx="122946" cy="122947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443"/>
              <p:cNvSpPr>
                <a:spLocks/>
              </p:cNvSpPr>
              <p:nvPr/>
            </p:nvSpPr>
            <p:spPr bwMode="auto">
              <a:xfrm>
                <a:off x="8676456" y="5872223"/>
                <a:ext cx="122947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8" name="Groupe 257"/>
              <p:cNvGrpSpPr/>
              <p:nvPr/>
            </p:nvGrpSpPr>
            <p:grpSpPr>
              <a:xfrm>
                <a:off x="5385158" y="2261938"/>
                <a:ext cx="3075274" cy="3363306"/>
                <a:chOff x="5385158" y="2261938"/>
                <a:chExt cx="3075274" cy="3363306"/>
              </a:xfrm>
            </p:grpSpPr>
            <p:sp>
              <p:nvSpPr>
                <p:cNvPr id="259" name="Freeform 443"/>
                <p:cNvSpPr>
                  <a:spLocks/>
                </p:cNvSpPr>
                <p:nvPr/>
              </p:nvSpPr>
              <p:spPr bwMode="auto">
                <a:xfrm flipH="1">
                  <a:off x="5385158" y="406213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Freeform 443"/>
                <p:cNvSpPr>
                  <a:spLocks/>
                </p:cNvSpPr>
                <p:nvPr/>
              </p:nvSpPr>
              <p:spPr bwMode="auto">
                <a:xfrm flipH="1">
                  <a:off x="5724128" y="478221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Freeform 443"/>
                <p:cNvSpPr>
                  <a:spLocks/>
                </p:cNvSpPr>
                <p:nvPr/>
              </p:nvSpPr>
              <p:spPr bwMode="auto">
                <a:xfrm flipH="1">
                  <a:off x="6048164" y="442217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Freeform 443"/>
                <p:cNvSpPr>
                  <a:spLocks/>
                </p:cNvSpPr>
                <p:nvPr/>
              </p:nvSpPr>
              <p:spPr bwMode="auto">
                <a:xfrm flipH="1">
                  <a:off x="6696236" y="334205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Freeform 443"/>
                <p:cNvSpPr>
                  <a:spLocks/>
                </p:cNvSpPr>
                <p:nvPr/>
              </p:nvSpPr>
              <p:spPr bwMode="auto">
                <a:xfrm flipH="1">
                  <a:off x="7020272" y="298201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Freeform 443"/>
                <p:cNvSpPr>
                  <a:spLocks/>
                </p:cNvSpPr>
                <p:nvPr/>
              </p:nvSpPr>
              <p:spPr bwMode="auto">
                <a:xfrm flipH="1">
                  <a:off x="7344308" y="226193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Freeform 443"/>
                <p:cNvSpPr>
                  <a:spLocks/>
                </p:cNvSpPr>
                <p:nvPr/>
              </p:nvSpPr>
              <p:spPr bwMode="auto">
                <a:xfrm flipH="1">
                  <a:off x="6372200" y="262197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Freeform 443"/>
                <p:cNvSpPr>
                  <a:spLocks/>
                </p:cNvSpPr>
                <p:nvPr/>
              </p:nvSpPr>
              <p:spPr bwMode="auto">
                <a:xfrm flipH="1">
                  <a:off x="7689414" y="370209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Freeform 443"/>
                <p:cNvSpPr>
                  <a:spLocks/>
                </p:cNvSpPr>
                <p:nvPr/>
              </p:nvSpPr>
              <p:spPr bwMode="auto">
                <a:xfrm flipH="1">
                  <a:off x="8028384" y="550229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Freeform 443"/>
                <p:cNvSpPr>
                  <a:spLocks/>
                </p:cNvSpPr>
                <p:nvPr/>
              </p:nvSpPr>
              <p:spPr bwMode="auto">
                <a:xfrm flipH="1">
                  <a:off x="8337486" y="514225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9" name="Groupe 268"/>
            <p:cNvGrpSpPr/>
            <p:nvPr/>
          </p:nvGrpSpPr>
          <p:grpSpPr>
            <a:xfrm>
              <a:off x="4480625" y="3696824"/>
              <a:ext cx="2304368" cy="2537116"/>
              <a:chOff x="323528" y="1931042"/>
              <a:chExt cx="3780420" cy="4162254"/>
            </a:xfrm>
          </p:grpSpPr>
          <p:sp>
            <p:nvSpPr>
              <p:cNvPr id="270" name="Rectangle 269"/>
              <p:cNvSpPr/>
              <p:nvPr/>
            </p:nvSpPr>
            <p:spPr bwMode="auto">
              <a:xfrm>
                <a:off x="387639" y="1931042"/>
                <a:ext cx="133760" cy="14401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/>
              <p:cNvSpPr/>
              <p:nvPr/>
            </p:nvSpPr>
            <p:spPr bwMode="auto">
              <a:xfrm>
                <a:off x="323528" y="5949280"/>
                <a:ext cx="133760" cy="14401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/>
              <p:cNvSpPr/>
              <p:nvPr/>
            </p:nvSpPr>
            <p:spPr bwMode="auto">
              <a:xfrm>
                <a:off x="3970188" y="5913276"/>
                <a:ext cx="133760" cy="14401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/>
              <p:cNvSpPr/>
              <p:nvPr/>
            </p:nvSpPr>
            <p:spPr bwMode="auto">
              <a:xfrm>
                <a:off x="3934184" y="1952836"/>
                <a:ext cx="133760" cy="14401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9" name="Groupe 328"/>
          <p:cNvGrpSpPr/>
          <p:nvPr/>
        </p:nvGrpSpPr>
        <p:grpSpPr>
          <a:xfrm>
            <a:off x="506362" y="3020290"/>
            <a:ext cx="1958494" cy="2165640"/>
            <a:chOff x="3534516" y="6599159"/>
            <a:chExt cx="2282421" cy="2523831"/>
          </a:xfrm>
        </p:grpSpPr>
        <p:cxnSp>
          <p:nvCxnSpPr>
            <p:cNvPr id="274" name="Connecteur droit 7189"/>
            <p:cNvCxnSpPr>
              <a:cxnSpLocks noChangeShapeType="1"/>
            </p:cNvCxnSpPr>
            <p:nvPr/>
          </p:nvCxnSpPr>
          <p:spPr bwMode="auto">
            <a:xfrm flipH="1">
              <a:off x="4030196" y="8194821"/>
              <a:ext cx="142198" cy="201963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6" name="Connecteur droit 7189"/>
            <p:cNvCxnSpPr>
              <a:cxnSpLocks noChangeShapeType="1"/>
            </p:cNvCxnSpPr>
            <p:nvPr/>
          </p:nvCxnSpPr>
          <p:spPr bwMode="auto">
            <a:xfrm flipH="1">
              <a:off x="4617281" y="7306292"/>
              <a:ext cx="142198" cy="201963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7" name="Connecteur droit 7189"/>
            <p:cNvCxnSpPr>
              <a:cxnSpLocks noChangeShapeType="1"/>
            </p:cNvCxnSpPr>
            <p:nvPr/>
          </p:nvCxnSpPr>
          <p:spPr bwMode="auto">
            <a:xfrm flipH="1">
              <a:off x="5410447" y="8640574"/>
              <a:ext cx="142198" cy="201963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8" name="Connecteur droit 7189"/>
            <p:cNvCxnSpPr>
              <a:cxnSpLocks noChangeShapeType="1"/>
            </p:cNvCxnSpPr>
            <p:nvPr/>
          </p:nvCxnSpPr>
          <p:spPr bwMode="auto">
            <a:xfrm flipH="1">
              <a:off x="4814798" y="6890792"/>
              <a:ext cx="142199" cy="378029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9" name="Connecteur droit 7189"/>
            <p:cNvCxnSpPr>
              <a:cxnSpLocks noChangeShapeType="1"/>
            </p:cNvCxnSpPr>
            <p:nvPr/>
          </p:nvCxnSpPr>
          <p:spPr bwMode="auto">
            <a:xfrm flipH="1">
              <a:off x="4400140" y="6890792"/>
              <a:ext cx="537234" cy="186189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0" name="Connecteur droit 7189"/>
            <p:cNvCxnSpPr>
              <a:cxnSpLocks noChangeShapeType="1"/>
            </p:cNvCxnSpPr>
            <p:nvPr/>
          </p:nvCxnSpPr>
          <p:spPr bwMode="auto">
            <a:xfrm flipH="1">
              <a:off x="3818109" y="7745219"/>
              <a:ext cx="1329625" cy="19949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1" name="Connecteur droit 7189"/>
            <p:cNvCxnSpPr>
              <a:cxnSpLocks noChangeShapeType="1"/>
            </p:cNvCxnSpPr>
            <p:nvPr/>
          </p:nvCxnSpPr>
          <p:spPr bwMode="auto">
            <a:xfrm flipH="1">
              <a:off x="4209553" y="7784931"/>
              <a:ext cx="938181" cy="39899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2" name="Connecteur droit 7189"/>
            <p:cNvCxnSpPr>
              <a:cxnSpLocks noChangeShapeType="1"/>
            </p:cNvCxnSpPr>
            <p:nvPr/>
          </p:nvCxnSpPr>
          <p:spPr bwMode="auto">
            <a:xfrm flipH="1">
              <a:off x="3794583" y="7124299"/>
              <a:ext cx="587709" cy="82041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3" name="Connecteur droit 7189"/>
            <p:cNvCxnSpPr>
              <a:cxnSpLocks noChangeShapeType="1"/>
            </p:cNvCxnSpPr>
            <p:nvPr/>
          </p:nvCxnSpPr>
          <p:spPr bwMode="auto">
            <a:xfrm flipH="1">
              <a:off x="3818109" y="7563226"/>
              <a:ext cx="761702" cy="363985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4" name="Connecteur droit 7189"/>
            <p:cNvCxnSpPr>
              <a:cxnSpLocks noChangeShapeType="1"/>
            </p:cNvCxnSpPr>
            <p:nvPr/>
          </p:nvCxnSpPr>
          <p:spPr bwMode="auto">
            <a:xfrm flipH="1">
              <a:off x="5204049" y="6685372"/>
              <a:ext cx="545339" cy="102939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5" name="Connecteur droit 7189"/>
            <p:cNvCxnSpPr>
              <a:cxnSpLocks noChangeShapeType="1"/>
            </p:cNvCxnSpPr>
            <p:nvPr/>
          </p:nvCxnSpPr>
          <p:spPr bwMode="auto">
            <a:xfrm flipH="1">
              <a:off x="4985165" y="6647901"/>
              <a:ext cx="764224" cy="21805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6" name="Connecteur droit 7189"/>
            <p:cNvCxnSpPr>
              <a:cxnSpLocks noChangeShapeType="1"/>
            </p:cNvCxnSpPr>
            <p:nvPr/>
          </p:nvCxnSpPr>
          <p:spPr bwMode="auto">
            <a:xfrm flipH="1">
              <a:off x="5580240" y="6685372"/>
              <a:ext cx="184673" cy="190023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7" name="Connecteur droit 7189"/>
            <p:cNvCxnSpPr>
              <a:cxnSpLocks noChangeShapeType="1"/>
            </p:cNvCxnSpPr>
            <p:nvPr/>
          </p:nvCxnSpPr>
          <p:spPr bwMode="auto">
            <a:xfrm flipH="1">
              <a:off x="3601124" y="7984427"/>
              <a:ext cx="179514" cy="107705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8" name="Connecteur droit 7189"/>
            <p:cNvCxnSpPr>
              <a:cxnSpLocks noChangeShapeType="1"/>
            </p:cNvCxnSpPr>
            <p:nvPr/>
          </p:nvCxnSpPr>
          <p:spPr bwMode="auto">
            <a:xfrm flipH="1">
              <a:off x="3601124" y="8406401"/>
              <a:ext cx="372974" cy="655083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9" name="Connecteur droit 7189"/>
            <p:cNvCxnSpPr>
              <a:cxnSpLocks noChangeShapeType="1"/>
            </p:cNvCxnSpPr>
            <p:nvPr/>
          </p:nvCxnSpPr>
          <p:spPr bwMode="auto">
            <a:xfrm flipH="1">
              <a:off x="3601124" y="8836931"/>
              <a:ext cx="1784166" cy="22455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305" name="Groupe 304"/>
            <p:cNvGrpSpPr/>
            <p:nvPr/>
          </p:nvGrpSpPr>
          <p:grpSpPr>
            <a:xfrm>
              <a:off x="3534516" y="6610430"/>
              <a:ext cx="2267868" cy="2488524"/>
              <a:chOff x="5042857" y="1901898"/>
              <a:chExt cx="3720541" cy="4082537"/>
            </a:xfrm>
          </p:grpSpPr>
          <p:sp>
            <p:nvSpPr>
              <p:cNvPr id="306" name="Freeform 443"/>
              <p:cNvSpPr>
                <a:spLocks/>
              </p:cNvSpPr>
              <p:nvPr/>
            </p:nvSpPr>
            <p:spPr bwMode="auto">
              <a:xfrm flipH="1">
                <a:off x="8640452" y="1901898"/>
                <a:ext cx="122946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443"/>
              <p:cNvSpPr>
                <a:spLocks/>
              </p:cNvSpPr>
              <p:nvPr/>
            </p:nvSpPr>
            <p:spPr bwMode="auto">
              <a:xfrm flipH="1">
                <a:off x="5042857" y="5861489"/>
                <a:ext cx="122947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0" name="Groupe 309"/>
              <p:cNvGrpSpPr/>
              <p:nvPr/>
            </p:nvGrpSpPr>
            <p:grpSpPr>
              <a:xfrm>
                <a:off x="5385158" y="2261938"/>
                <a:ext cx="3075274" cy="3363306"/>
                <a:chOff x="5385158" y="2261938"/>
                <a:chExt cx="3075274" cy="3363306"/>
              </a:xfrm>
            </p:grpSpPr>
            <p:sp>
              <p:nvSpPr>
                <p:cNvPr id="311" name="Freeform 443"/>
                <p:cNvSpPr>
                  <a:spLocks/>
                </p:cNvSpPr>
                <p:nvPr/>
              </p:nvSpPr>
              <p:spPr bwMode="auto">
                <a:xfrm flipH="1">
                  <a:off x="5385158" y="406213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" name="Freeform 443"/>
                <p:cNvSpPr>
                  <a:spLocks/>
                </p:cNvSpPr>
                <p:nvPr/>
              </p:nvSpPr>
              <p:spPr bwMode="auto">
                <a:xfrm flipH="1">
                  <a:off x="5724128" y="478221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Freeform 443"/>
                <p:cNvSpPr>
                  <a:spLocks/>
                </p:cNvSpPr>
                <p:nvPr/>
              </p:nvSpPr>
              <p:spPr bwMode="auto">
                <a:xfrm flipH="1">
                  <a:off x="6048164" y="442217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" name="Freeform 443"/>
                <p:cNvSpPr>
                  <a:spLocks/>
                </p:cNvSpPr>
                <p:nvPr/>
              </p:nvSpPr>
              <p:spPr bwMode="auto">
                <a:xfrm flipH="1">
                  <a:off x="6696236" y="334205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" name="Freeform 443"/>
                <p:cNvSpPr>
                  <a:spLocks/>
                </p:cNvSpPr>
                <p:nvPr/>
              </p:nvSpPr>
              <p:spPr bwMode="auto">
                <a:xfrm flipH="1">
                  <a:off x="7020272" y="298201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" name="Freeform 443"/>
                <p:cNvSpPr>
                  <a:spLocks/>
                </p:cNvSpPr>
                <p:nvPr/>
              </p:nvSpPr>
              <p:spPr bwMode="auto">
                <a:xfrm flipH="1">
                  <a:off x="7344308" y="226193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" name="Freeform 443"/>
                <p:cNvSpPr>
                  <a:spLocks/>
                </p:cNvSpPr>
                <p:nvPr/>
              </p:nvSpPr>
              <p:spPr bwMode="auto">
                <a:xfrm flipH="1">
                  <a:off x="6372200" y="262197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Freeform 443"/>
                <p:cNvSpPr>
                  <a:spLocks/>
                </p:cNvSpPr>
                <p:nvPr/>
              </p:nvSpPr>
              <p:spPr bwMode="auto">
                <a:xfrm flipH="1">
                  <a:off x="7689414" y="370209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Freeform 443"/>
                <p:cNvSpPr>
                  <a:spLocks/>
                </p:cNvSpPr>
                <p:nvPr/>
              </p:nvSpPr>
              <p:spPr bwMode="auto">
                <a:xfrm flipH="1">
                  <a:off x="8028384" y="550229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" name="Freeform 443"/>
                <p:cNvSpPr>
                  <a:spLocks/>
                </p:cNvSpPr>
                <p:nvPr/>
              </p:nvSpPr>
              <p:spPr bwMode="auto">
                <a:xfrm flipH="1">
                  <a:off x="8337486" y="514225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1" name="Groupe 320"/>
            <p:cNvGrpSpPr/>
            <p:nvPr/>
          </p:nvGrpSpPr>
          <p:grpSpPr>
            <a:xfrm>
              <a:off x="3534516" y="6599159"/>
              <a:ext cx="2282421" cy="2523831"/>
              <a:chOff x="323528" y="1952836"/>
              <a:chExt cx="3744416" cy="4140460"/>
            </a:xfrm>
          </p:grpSpPr>
          <p:sp>
            <p:nvSpPr>
              <p:cNvPr id="323" name="Rectangle 322"/>
              <p:cNvSpPr/>
              <p:nvPr/>
            </p:nvSpPr>
            <p:spPr bwMode="auto">
              <a:xfrm>
                <a:off x="323528" y="5949280"/>
                <a:ext cx="133760" cy="14401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3934184" y="1952836"/>
                <a:ext cx="133760" cy="14401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e 26"/>
          <p:cNvGrpSpPr/>
          <p:nvPr/>
        </p:nvGrpSpPr>
        <p:grpSpPr>
          <a:xfrm>
            <a:off x="3311860" y="2472828"/>
            <a:ext cx="1784796" cy="956704"/>
            <a:chOff x="3383868" y="2924944"/>
            <a:chExt cx="1784796" cy="956704"/>
          </a:xfrm>
        </p:grpSpPr>
        <p:cxnSp>
          <p:nvCxnSpPr>
            <p:cNvPr id="151" name="Connecteur droit 7189"/>
            <p:cNvCxnSpPr>
              <a:cxnSpLocks noChangeShapeType="1"/>
            </p:cNvCxnSpPr>
            <p:nvPr/>
          </p:nvCxnSpPr>
          <p:spPr bwMode="auto">
            <a:xfrm flipH="1">
              <a:off x="3416021" y="3245570"/>
              <a:ext cx="284181" cy="40343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3" name="Connecteur droit 7189"/>
            <p:cNvCxnSpPr>
              <a:cxnSpLocks noChangeShapeType="1"/>
            </p:cNvCxnSpPr>
            <p:nvPr/>
          </p:nvCxnSpPr>
          <p:spPr bwMode="auto">
            <a:xfrm flipH="1">
              <a:off x="3732355" y="3033551"/>
              <a:ext cx="331738" cy="19322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5" name="Connecteur droit 7189"/>
            <p:cNvCxnSpPr>
              <a:cxnSpLocks noChangeShapeType="1"/>
            </p:cNvCxnSpPr>
            <p:nvPr/>
          </p:nvCxnSpPr>
          <p:spPr bwMode="auto">
            <a:xfrm flipH="1">
              <a:off x="4082095" y="2957097"/>
              <a:ext cx="486054" cy="81365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8" name="Connecteur droit 7189"/>
            <p:cNvCxnSpPr>
              <a:cxnSpLocks noChangeShapeType="1"/>
            </p:cNvCxnSpPr>
            <p:nvPr/>
          </p:nvCxnSpPr>
          <p:spPr bwMode="auto">
            <a:xfrm flipH="1" flipV="1">
              <a:off x="4555271" y="2965065"/>
              <a:ext cx="581240" cy="2803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0" name="Connecteur droit 7189"/>
            <p:cNvCxnSpPr>
              <a:cxnSpLocks noChangeShapeType="1"/>
            </p:cNvCxnSpPr>
            <p:nvPr/>
          </p:nvCxnSpPr>
          <p:spPr bwMode="auto">
            <a:xfrm flipH="1" flipV="1">
              <a:off x="3448174" y="3734297"/>
              <a:ext cx="375444" cy="12401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3" name="Connecteur droit 7189"/>
            <p:cNvCxnSpPr>
              <a:cxnSpLocks noChangeShapeType="1"/>
            </p:cNvCxnSpPr>
            <p:nvPr/>
          </p:nvCxnSpPr>
          <p:spPr bwMode="auto">
            <a:xfrm flipH="1">
              <a:off x="3873418" y="3717160"/>
              <a:ext cx="406699" cy="13920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5" name="Connecteur droit 7189"/>
            <p:cNvCxnSpPr>
              <a:cxnSpLocks noChangeShapeType="1"/>
            </p:cNvCxnSpPr>
            <p:nvPr/>
          </p:nvCxnSpPr>
          <p:spPr bwMode="auto">
            <a:xfrm flipH="1">
              <a:off x="4283327" y="3507970"/>
              <a:ext cx="421136" cy="19216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7" name="Connecteur droit 7189"/>
            <p:cNvCxnSpPr>
              <a:cxnSpLocks noChangeShapeType="1"/>
            </p:cNvCxnSpPr>
            <p:nvPr/>
          </p:nvCxnSpPr>
          <p:spPr bwMode="auto">
            <a:xfrm flipH="1">
              <a:off x="4693236" y="3038462"/>
              <a:ext cx="475428" cy="45248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1" name="Connecteur droit 7189"/>
            <p:cNvCxnSpPr>
              <a:cxnSpLocks noChangeShapeType="1"/>
            </p:cNvCxnSpPr>
            <p:nvPr/>
          </p:nvCxnSpPr>
          <p:spPr bwMode="auto">
            <a:xfrm>
              <a:off x="3757730" y="3277282"/>
              <a:ext cx="98041" cy="560037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5" name="Connecteur droit 7189"/>
            <p:cNvCxnSpPr>
              <a:cxnSpLocks noChangeShapeType="1"/>
            </p:cNvCxnSpPr>
            <p:nvPr/>
          </p:nvCxnSpPr>
          <p:spPr bwMode="auto">
            <a:xfrm>
              <a:off x="4574269" y="2955147"/>
              <a:ext cx="98041" cy="526528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26" name="Connecteur droit 7189"/>
            <p:cNvCxnSpPr>
              <a:cxnSpLocks noChangeShapeType="1"/>
            </p:cNvCxnSpPr>
            <p:nvPr/>
          </p:nvCxnSpPr>
          <p:spPr bwMode="auto">
            <a:xfrm flipH="1">
              <a:off x="3898225" y="2993101"/>
              <a:ext cx="657046" cy="813966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30" name="Connecteur droit 7189"/>
            <p:cNvCxnSpPr>
              <a:cxnSpLocks noChangeShapeType="1"/>
            </p:cNvCxnSpPr>
            <p:nvPr/>
          </p:nvCxnSpPr>
          <p:spPr bwMode="auto">
            <a:xfrm flipH="1">
              <a:off x="3855771" y="3107425"/>
              <a:ext cx="204143" cy="679338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31" name="Connecteur droit 7189"/>
            <p:cNvCxnSpPr>
              <a:cxnSpLocks noChangeShapeType="1"/>
            </p:cNvCxnSpPr>
            <p:nvPr/>
          </p:nvCxnSpPr>
          <p:spPr bwMode="auto">
            <a:xfrm flipH="1">
              <a:off x="4312270" y="2979083"/>
              <a:ext cx="262000" cy="679338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5" name="Groupe 4"/>
            <p:cNvGrpSpPr/>
            <p:nvPr/>
          </p:nvGrpSpPr>
          <p:grpSpPr>
            <a:xfrm>
              <a:off x="3383868" y="2924944"/>
              <a:ext cx="1784796" cy="956704"/>
              <a:chOff x="3643598" y="3184674"/>
              <a:chExt cx="1784796" cy="956704"/>
            </a:xfrm>
          </p:grpSpPr>
          <p:sp>
            <p:nvSpPr>
              <p:cNvPr id="142" name="Freeform 443"/>
              <p:cNvSpPr>
                <a:spLocks/>
              </p:cNvSpPr>
              <p:nvPr/>
            </p:nvSpPr>
            <p:spPr bwMode="auto">
              <a:xfrm flipH="1">
                <a:off x="3643598" y="3904754"/>
                <a:ext cx="64306" cy="6430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443"/>
              <p:cNvSpPr>
                <a:spLocks/>
              </p:cNvSpPr>
              <p:nvPr/>
            </p:nvSpPr>
            <p:spPr bwMode="auto">
              <a:xfrm flipH="1">
                <a:off x="3959932" y="3472706"/>
                <a:ext cx="64306" cy="6430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443"/>
              <p:cNvSpPr>
                <a:spLocks/>
              </p:cNvSpPr>
              <p:nvPr/>
            </p:nvSpPr>
            <p:spPr bwMode="auto">
              <a:xfrm flipH="1">
                <a:off x="4795726" y="3184674"/>
                <a:ext cx="64306" cy="6430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443"/>
              <p:cNvSpPr>
                <a:spLocks/>
              </p:cNvSpPr>
              <p:nvPr/>
            </p:nvSpPr>
            <p:spPr bwMode="auto">
              <a:xfrm flipH="1">
                <a:off x="5364088" y="3220678"/>
                <a:ext cx="64306" cy="6430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443"/>
              <p:cNvSpPr>
                <a:spLocks/>
              </p:cNvSpPr>
              <p:nvPr/>
            </p:nvSpPr>
            <p:spPr bwMode="auto">
              <a:xfrm flipH="1">
                <a:off x="4932040" y="3688730"/>
                <a:ext cx="64306" cy="6430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443"/>
              <p:cNvSpPr>
                <a:spLocks/>
              </p:cNvSpPr>
              <p:nvPr/>
            </p:nvSpPr>
            <p:spPr bwMode="auto">
              <a:xfrm flipH="1">
                <a:off x="4507694" y="3933056"/>
                <a:ext cx="64306" cy="6430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443"/>
              <p:cNvSpPr>
                <a:spLocks/>
              </p:cNvSpPr>
              <p:nvPr/>
            </p:nvSpPr>
            <p:spPr bwMode="auto">
              <a:xfrm flipH="1">
                <a:off x="4083348" y="4077072"/>
                <a:ext cx="64306" cy="6430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443"/>
              <p:cNvSpPr>
                <a:spLocks/>
              </p:cNvSpPr>
              <p:nvPr/>
            </p:nvSpPr>
            <p:spPr bwMode="auto">
              <a:xfrm flipH="1">
                <a:off x="4291670" y="3292686"/>
                <a:ext cx="64306" cy="6430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" name="Groupe 27"/>
          <p:cNvGrpSpPr/>
          <p:nvPr/>
        </p:nvGrpSpPr>
        <p:grpSpPr>
          <a:xfrm>
            <a:off x="3383868" y="5254904"/>
            <a:ext cx="1784796" cy="956704"/>
            <a:chOff x="3383868" y="4776552"/>
            <a:chExt cx="1784796" cy="956704"/>
          </a:xfrm>
        </p:grpSpPr>
        <p:cxnSp>
          <p:nvCxnSpPr>
            <p:cNvPr id="290" name="Connecteur droit 7189"/>
            <p:cNvCxnSpPr>
              <a:cxnSpLocks noChangeShapeType="1"/>
            </p:cNvCxnSpPr>
            <p:nvPr/>
          </p:nvCxnSpPr>
          <p:spPr bwMode="auto">
            <a:xfrm flipH="1">
              <a:off x="3416021" y="5097178"/>
              <a:ext cx="284181" cy="40343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91" name="Connecteur droit 7189"/>
            <p:cNvCxnSpPr>
              <a:cxnSpLocks noChangeShapeType="1"/>
            </p:cNvCxnSpPr>
            <p:nvPr/>
          </p:nvCxnSpPr>
          <p:spPr bwMode="auto">
            <a:xfrm flipH="1">
              <a:off x="3732355" y="4885159"/>
              <a:ext cx="331738" cy="19322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92" name="Connecteur droit 7189"/>
            <p:cNvCxnSpPr>
              <a:cxnSpLocks noChangeShapeType="1"/>
            </p:cNvCxnSpPr>
            <p:nvPr/>
          </p:nvCxnSpPr>
          <p:spPr bwMode="auto">
            <a:xfrm flipH="1">
              <a:off x="4082095" y="4808705"/>
              <a:ext cx="486054" cy="81365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93" name="Connecteur droit 7189"/>
            <p:cNvCxnSpPr>
              <a:cxnSpLocks noChangeShapeType="1"/>
            </p:cNvCxnSpPr>
            <p:nvPr/>
          </p:nvCxnSpPr>
          <p:spPr bwMode="auto">
            <a:xfrm flipH="1" flipV="1">
              <a:off x="4555271" y="4816673"/>
              <a:ext cx="581240" cy="2803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94" name="Connecteur droit 7189"/>
            <p:cNvCxnSpPr>
              <a:cxnSpLocks noChangeShapeType="1"/>
            </p:cNvCxnSpPr>
            <p:nvPr/>
          </p:nvCxnSpPr>
          <p:spPr bwMode="auto">
            <a:xfrm flipH="1" flipV="1">
              <a:off x="3448174" y="5585905"/>
              <a:ext cx="375444" cy="12401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95" name="Connecteur droit 7189"/>
            <p:cNvCxnSpPr>
              <a:cxnSpLocks noChangeShapeType="1"/>
            </p:cNvCxnSpPr>
            <p:nvPr/>
          </p:nvCxnSpPr>
          <p:spPr bwMode="auto">
            <a:xfrm flipH="1">
              <a:off x="3873418" y="5568768"/>
              <a:ext cx="406699" cy="13920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96" name="Connecteur droit 7189"/>
            <p:cNvCxnSpPr>
              <a:cxnSpLocks noChangeShapeType="1"/>
            </p:cNvCxnSpPr>
            <p:nvPr/>
          </p:nvCxnSpPr>
          <p:spPr bwMode="auto">
            <a:xfrm flipH="1">
              <a:off x="4283327" y="5359578"/>
              <a:ext cx="421136" cy="19216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97" name="Connecteur droit 7189"/>
            <p:cNvCxnSpPr>
              <a:cxnSpLocks noChangeShapeType="1"/>
            </p:cNvCxnSpPr>
            <p:nvPr/>
          </p:nvCxnSpPr>
          <p:spPr bwMode="auto">
            <a:xfrm flipH="1">
              <a:off x="4693236" y="4890070"/>
              <a:ext cx="475428" cy="45248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98" name="Connecteur droit 7189"/>
            <p:cNvCxnSpPr>
              <a:cxnSpLocks noChangeShapeType="1"/>
            </p:cNvCxnSpPr>
            <p:nvPr/>
          </p:nvCxnSpPr>
          <p:spPr bwMode="auto">
            <a:xfrm>
              <a:off x="3757730" y="5128890"/>
              <a:ext cx="98041" cy="560037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99" name="Connecteur droit 7189"/>
            <p:cNvCxnSpPr>
              <a:cxnSpLocks noChangeShapeType="1"/>
            </p:cNvCxnSpPr>
            <p:nvPr/>
          </p:nvCxnSpPr>
          <p:spPr bwMode="auto">
            <a:xfrm>
              <a:off x="4574269" y="4806755"/>
              <a:ext cx="98041" cy="526528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32" name="Connecteur droit 7189"/>
            <p:cNvCxnSpPr>
              <a:cxnSpLocks noChangeShapeType="1"/>
            </p:cNvCxnSpPr>
            <p:nvPr/>
          </p:nvCxnSpPr>
          <p:spPr bwMode="auto">
            <a:xfrm>
              <a:off x="3764508" y="5116312"/>
              <a:ext cx="486815" cy="440775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33" name="Connecteur droit 7189"/>
            <p:cNvCxnSpPr>
              <a:cxnSpLocks noChangeShapeType="1"/>
            </p:cNvCxnSpPr>
            <p:nvPr/>
          </p:nvCxnSpPr>
          <p:spPr bwMode="auto">
            <a:xfrm>
              <a:off x="3764508" y="5097178"/>
              <a:ext cx="879500" cy="248761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34" name="Connecteur droit 7189"/>
            <p:cNvCxnSpPr>
              <a:cxnSpLocks noChangeShapeType="1"/>
            </p:cNvCxnSpPr>
            <p:nvPr/>
          </p:nvCxnSpPr>
          <p:spPr bwMode="auto">
            <a:xfrm>
              <a:off x="4059914" y="4924170"/>
              <a:ext cx="563375" cy="393352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300" name="Groupe 299"/>
            <p:cNvGrpSpPr/>
            <p:nvPr/>
          </p:nvGrpSpPr>
          <p:grpSpPr>
            <a:xfrm>
              <a:off x="3383868" y="4776552"/>
              <a:ext cx="1784796" cy="956704"/>
              <a:chOff x="3643598" y="3184674"/>
              <a:chExt cx="1784796" cy="956704"/>
            </a:xfrm>
          </p:grpSpPr>
          <p:sp>
            <p:nvSpPr>
              <p:cNvPr id="301" name="Freeform 443"/>
              <p:cNvSpPr>
                <a:spLocks/>
              </p:cNvSpPr>
              <p:nvPr/>
            </p:nvSpPr>
            <p:spPr bwMode="auto">
              <a:xfrm flipH="1">
                <a:off x="3643598" y="3904754"/>
                <a:ext cx="64306" cy="6430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443"/>
              <p:cNvSpPr>
                <a:spLocks/>
              </p:cNvSpPr>
              <p:nvPr/>
            </p:nvSpPr>
            <p:spPr bwMode="auto">
              <a:xfrm flipH="1">
                <a:off x="3959932" y="3472706"/>
                <a:ext cx="64306" cy="6430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443"/>
              <p:cNvSpPr>
                <a:spLocks/>
              </p:cNvSpPr>
              <p:nvPr/>
            </p:nvSpPr>
            <p:spPr bwMode="auto">
              <a:xfrm flipH="1">
                <a:off x="4795726" y="3184674"/>
                <a:ext cx="64306" cy="6430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443"/>
              <p:cNvSpPr>
                <a:spLocks/>
              </p:cNvSpPr>
              <p:nvPr/>
            </p:nvSpPr>
            <p:spPr bwMode="auto">
              <a:xfrm flipH="1">
                <a:off x="5364088" y="3220678"/>
                <a:ext cx="64306" cy="6430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443"/>
              <p:cNvSpPr>
                <a:spLocks/>
              </p:cNvSpPr>
              <p:nvPr/>
            </p:nvSpPr>
            <p:spPr bwMode="auto">
              <a:xfrm flipH="1">
                <a:off x="4932040" y="3688730"/>
                <a:ext cx="64306" cy="6430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443"/>
              <p:cNvSpPr>
                <a:spLocks/>
              </p:cNvSpPr>
              <p:nvPr/>
            </p:nvSpPr>
            <p:spPr bwMode="auto">
              <a:xfrm flipH="1">
                <a:off x="4507694" y="3933056"/>
                <a:ext cx="64306" cy="6430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443"/>
              <p:cNvSpPr>
                <a:spLocks/>
              </p:cNvSpPr>
              <p:nvPr/>
            </p:nvSpPr>
            <p:spPr bwMode="auto">
              <a:xfrm flipH="1">
                <a:off x="4083348" y="4077072"/>
                <a:ext cx="64306" cy="6430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443"/>
              <p:cNvSpPr>
                <a:spLocks/>
              </p:cNvSpPr>
              <p:nvPr/>
            </p:nvSpPr>
            <p:spPr bwMode="auto">
              <a:xfrm flipH="1">
                <a:off x="4291670" y="3292686"/>
                <a:ext cx="64306" cy="6430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" name="Flèche droite 28"/>
          <p:cNvSpPr/>
          <p:nvPr/>
        </p:nvSpPr>
        <p:spPr bwMode="auto">
          <a:xfrm rot="20913506">
            <a:off x="2918368" y="3611110"/>
            <a:ext cx="2589106" cy="265724"/>
          </a:xfrm>
          <a:prstGeom prst="rightArrow">
            <a:avLst/>
          </a:prstGeom>
          <a:solidFill>
            <a:srgbClr val="FFFF00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Flèche droite 334"/>
          <p:cNvSpPr/>
          <p:nvPr/>
        </p:nvSpPr>
        <p:spPr bwMode="auto">
          <a:xfrm rot="900000">
            <a:off x="2909704" y="4632948"/>
            <a:ext cx="2589106" cy="265724"/>
          </a:xfrm>
          <a:prstGeom prst="rightArrow">
            <a:avLst/>
          </a:prstGeom>
          <a:solidFill>
            <a:srgbClr val="FFFF00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503548" y="692696"/>
            <a:ext cx="8229600" cy="1143000"/>
          </a:xfrm>
        </p:spPr>
        <p:txBody>
          <a:bodyPr/>
          <a:lstStyle/>
          <a:p>
            <a:r>
              <a:rPr lang="fr-FR" altLang="en-US" sz="3600" dirty="0" err="1" smtClean="0"/>
              <a:t>Combinatorial</a:t>
            </a:r>
            <a:r>
              <a:rPr lang="fr-FR" altLang="en-US" sz="3600" dirty="0" smtClean="0"/>
              <a:t> Triangulation</a:t>
            </a:r>
            <a:br>
              <a:rPr lang="fr-FR" altLang="en-US" sz="3600" dirty="0" smtClean="0"/>
            </a:br>
            <a:endParaRPr lang="fr-FR" altLang="en-US" sz="2400" dirty="0" smtClean="0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366828" cy="3951288"/>
          </a:xfrm>
        </p:spPr>
        <p:txBody>
          <a:bodyPr/>
          <a:lstStyle/>
          <a:p>
            <a:r>
              <a:rPr lang="fr-FR" dirty="0" err="1" smtClean="0">
                <a:solidFill>
                  <a:srgbClr val="CC0066"/>
                </a:solidFill>
              </a:rPr>
              <a:t>Planar</a:t>
            </a:r>
            <a:r>
              <a:rPr lang="fr-FR" dirty="0" smtClean="0">
                <a:solidFill>
                  <a:srgbClr val="CC0066"/>
                </a:solidFill>
              </a:rPr>
              <a:t> </a:t>
            </a:r>
            <a:r>
              <a:rPr lang="fr-FR" dirty="0" err="1" smtClean="0">
                <a:solidFill>
                  <a:srgbClr val="CC0066"/>
                </a:solidFill>
              </a:rPr>
              <a:t>map</a:t>
            </a:r>
            <a:r>
              <a:rPr lang="fr-FR" dirty="0" smtClean="0"/>
              <a:t>: </a:t>
            </a:r>
            <a:r>
              <a:rPr lang="fr-FR" dirty="0" err="1" smtClean="0"/>
              <a:t>planar</a:t>
            </a:r>
            <a:r>
              <a:rPr lang="fr-FR" dirty="0" smtClean="0"/>
              <a:t> graph </a:t>
            </a:r>
            <a:r>
              <a:rPr lang="fr-FR" dirty="0" err="1" smtClean="0"/>
              <a:t>embedded</a:t>
            </a:r>
            <a:r>
              <a:rPr lang="fr-FR" dirty="0" smtClean="0"/>
              <a:t> on the </a:t>
            </a:r>
            <a:r>
              <a:rPr lang="fr-FR" dirty="0" err="1" smtClean="0"/>
              <a:t>sphere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no </a:t>
            </a:r>
            <a:r>
              <a:rPr lang="fr-FR" dirty="0" err="1" smtClean="0"/>
              <a:t>edge</a:t>
            </a:r>
            <a:r>
              <a:rPr lang="fr-FR" dirty="0" smtClean="0"/>
              <a:t> </a:t>
            </a:r>
            <a:r>
              <a:rPr lang="fr-FR" dirty="0" err="1" smtClean="0"/>
              <a:t>crossings</a:t>
            </a:r>
            <a:r>
              <a:rPr lang="fr-FR" dirty="0" smtClean="0"/>
              <a:t>, up to </a:t>
            </a:r>
            <a:r>
              <a:rPr lang="fr-FR" dirty="0" err="1" smtClean="0"/>
              <a:t>continuous</a:t>
            </a:r>
            <a:r>
              <a:rPr lang="fr-FR" dirty="0" smtClean="0"/>
              <a:t> </a:t>
            </a:r>
            <a:r>
              <a:rPr lang="fr-FR" dirty="0" err="1" smtClean="0"/>
              <a:t>deformation</a:t>
            </a:r>
            <a:r>
              <a:rPr lang="fr-FR" dirty="0"/>
              <a:t>.</a:t>
            </a:r>
            <a:r>
              <a:rPr lang="fr-FR" dirty="0" smtClean="0"/>
              <a:t> </a:t>
            </a:r>
          </a:p>
          <a:p>
            <a:r>
              <a:rPr lang="fr-FR" dirty="0" err="1" smtClean="0">
                <a:solidFill>
                  <a:srgbClr val="CC0066"/>
                </a:solidFill>
              </a:rPr>
              <a:t>Rooted</a:t>
            </a:r>
            <a:r>
              <a:rPr lang="fr-FR" dirty="0" smtClean="0"/>
              <a:t>: one </a:t>
            </a:r>
            <a:r>
              <a:rPr lang="fr-FR" dirty="0" err="1" smtClean="0"/>
              <a:t>edge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oriented</a:t>
            </a:r>
            <a:r>
              <a:rPr lang="fr-FR" dirty="0" smtClean="0"/>
              <a:t>. The face on </a:t>
            </a:r>
            <a:r>
              <a:rPr lang="fr-FR" dirty="0" err="1" smtClean="0"/>
              <a:t>its</a:t>
            </a:r>
            <a:r>
              <a:rPr lang="fr-FR" dirty="0" smtClean="0"/>
              <a:t> right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>
                <a:solidFill>
                  <a:srgbClr val="CC0066"/>
                </a:solidFill>
              </a:rPr>
              <a:t>outerface</a:t>
            </a:r>
            <a:r>
              <a:rPr lang="fr-FR" dirty="0" smtClean="0"/>
              <a:t>.</a:t>
            </a:r>
          </a:p>
          <a:p>
            <a:r>
              <a:rPr lang="fr-FR" dirty="0">
                <a:solidFill>
                  <a:srgbClr val="CC0066"/>
                </a:solidFill>
              </a:rPr>
              <a:t>Triangulation</a:t>
            </a:r>
            <a:r>
              <a:rPr lang="fr-FR" dirty="0"/>
              <a:t>: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>
                <a:solidFill>
                  <a:srgbClr val="CC0066"/>
                </a:solidFill>
              </a:rPr>
              <a:t>inner</a:t>
            </a:r>
            <a:r>
              <a:rPr lang="fr-FR" dirty="0">
                <a:solidFill>
                  <a:srgbClr val="CC0066"/>
                </a:solidFill>
              </a:rPr>
              <a:t> </a:t>
            </a:r>
            <a:r>
              <a:rPr lang="fr-FR" dirty="0"/>
              <a:t>face </a:t>
            </a:r>
            <a:r>
              <a:rPr lang="fr-FR" dirty="0" err="1"/>
              <a:t>is</a:t>
            </a:r>
            <a:r>
              <a:rPr lang="fr-FR" dirty="0"/>
              <a:t> a triangle.</a:t>
            </a:r>
          </a:p>
          <a:p>
            <a:endParaRPr lang="en-US" dirty="0"/>
          </a:p>
        </p:txBody>
      </p:sp>
      <p:grpSp>
        <p:nvGrpSpPr>
          <p:cNvPr id="14" name="Groupe 13"/>
          <p:cNvGrpSpPr/>
          <p:nvPr/>
        </p:nvGrpSpPr>
        <p:grpSpPr>
          <a:xfrm>
            <a:off x="5431846" y="3810000"/>
            <a:ext cx="3086100" cy="3048000"/>
            <a:chOff x="5323834" y="2589076"/>
            <a:chExt cx="3086100" cy="3048000"/>
          </a:xfrm>
        </p:grpSpPr>
        <p:pic>
          <p:nvPicPr>
            <p:cNvPr id="95261" name="Picture 2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3834" y="2589076"/>
              <a:ext cx="3086100" cy="30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Connecteur droit avec flèche 3"/>
            <p:cNvCxnSpPr/>
            <p:nvPr/>
          </p:nvCxnSpPr>
          <p:spPr bwMode="auto">
            <a:xfrm>
              <a:off x="5755882" y="4821324"/>
              <a:ext cx="2142395" cy="284744"/>
            </a:xfrm>
            <a:prstGeom prst="straightConnector1">
              <a:avLst/>
            </a:prstGeom>
            <a:solidFill>
              <a:schemeClr val="hlink"/>
            </a:solidFill>
            <a:ln w="28575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9" name="Forme libre 8"/>
          <p:cNvSpPr/>
          <p:nvPr/>
        </p:nvSpPr>
        <p:spPr>
          <a:xfrm>
            <a:off x="5415790" y="2589358"/>
            <a:ext cx="702086" cy="149889"/>
          </a:xfrm>
          <a:custGeom>
            <a:avLst/>
            <a:gdLst>
              <a:gd name="connsiteX0" fmla="*/ 0 w 1584102"/>
              <a:gd name="connsiteY0" fmla="*/ 145008 h 338191"/>
              <a:gd name="connsiteX1" fmla="*/ 283336 w 1584102"/>
              <a:gd name="connsiteY1" fmla="*/ 16219 h 338191"/>
              <a:gd name="connsiteX2" fmla="*/ 528034 w 1584102"/>
              <a:gd name="connsiteY2" fmla="*/ 157887 h 338191"/>
              <a:gd name="connsiteX3" fmla="*/ 965916 w 1584102"/>
              <a:gd name="connsiteY3" fmla="*/ 3341 h 338191"/>
              <a:gd name="connsiteX4" fmla="*/ 1584102 w 1584102"/>
              <a:gd name="connsiteY4" fmla="*/ 338191 h 33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102" h="338191">
                <a:moveTo>
                  <a:pt x="0" y="145008"/>
                </a:moveTo>
                <a:cubicBezTo>
                  <a:pt x="97665" y="79540"/>
                  <a:pt x="195330" y="14073"/>
                  <a:pt x="283336" y="16219"/>
                </a:cubicBezTo>
                <a:cubicBezTo>
                  <a:pt x="371342" y="18365"/>
                  <a:pt x="414271" y="160033"/>
                  <a:pt x="528034" y="157887"/>
                </a:cubicBezTo>
                <a:cubicBezTo>
                  <a:pt x="641797" y="155741"/>
                  <a:pt x="789905" y="-26710"/>
                  <a:pt x="965916" y="3341"/>
                </a:cubicBezTo>
                <a:cubicBezTo>
                  <a:pt x="1141927" y="33392"/>
                  <a:pt x="1584102" y="338191"/>
                  <a:pt x="1584102" y="338191"/>
                </a:cubicBezTo>
              </a:path>
            </a:pathLst>
          </a:cu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e libre 9"/>
          <p:cNvSpPr/>
          <p:nvPr/>
        </p:nvSpPr>
        <p:spPr>
          <a:xfrm>
            <a:off x="5299953" y="2693583"/>
            <a:ext cx="212873" cy="468056"/>
          </a:xfrm>
          <a:custGeom>
            <a:avLst/>
            <a:gdLst>
              <a:gd name="connsiteX0" fmla="*/ 480301 w 480301"/>
              <a:gd name="connsiteY0" fmla="*/ 1056068 h 1056068"/>
              <a:gd name="connsiteX1" fmla="*/ 312876 w 480301"/>
              <a:gd name="connsiteY1" fmla="*/ 631065 h 1056068"/>
              <a:gd name="connsiteX2" fmla="*/ 3783 w 480301"/>
              <a:gd name="connsiteY2" fmla="*/ 321972 h 1056068"/>
              <a:gd name="connsiteX3" fmla="*/ 132572 w 480301"/>
              <a:gd name="connsiteY3" fmla="*/ 0 h 1056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301" h="1056068">
                <a:moveTo>
                  <a:pt x="480301" y="1056068"/>
                </a:moveTo>
                <a:cubicBezTo>
                  <a:pt x="436298" y="904741"/>
                  <a:pt x="392296" y="753414"/>
                  <a:pt x="312876" y="631065"/>
                </a:cubicBezTo>
                <a:cubicBezTo>
                  <a:pt x="233456" y="508716"/>
                  <a:pt x="33834" y="427149"/>
                  <a:pt x="3783" y="321972"/>
                </a:cubicBezTo>
                <a:cubicBezTo>
                  <a:pt x="-26268" y="216795"/>
                  <a:pt x="132572" y="0"/>
                  <a:pt x="132572" y="0"/>
                </a:cubicBezTo>
              </a:path>
            </a:pathLst>
          </a:custGeom>
          <a:noFill/>
          <a:ln>
            <a:solidFill>
              <a:srgbClr val="DDDDDD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11"/>
          <p:cNvCxnSpPr>
            <a:stCxn id="35" idx="5"/>
            <a:endCxn id="37" idx="1"/>
          </p:cNvCxnSpPr>
          <p:nvPr/>
        </p:nvCxnSpPr>
        <p:spPr bwMode="auto">
          <a:xfrm>
            <a:off x="6633496" y="2671479"/>
            <a:ext cx="104575" cy="263063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" name="Connecteur droit 12"/>
          <p:cNvCxnSpPr>
            <a:stCxn id="37" idx="6"/>
            <a:endCxn id="38" idx="3"/>
          </p:cNvCxnSpPr>
          <p:nvPr/>
        </p:nvCxnSpPr>
        <p:spPr bwMode="auto">
          <a:xfrm flipV="1">
            <a:off x="6833481" y="2816564"/>
            <a:ext cx="129336" cy="158440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Connecteur droit 14"/>
          <p:cNvCxnSpPr>
            <a:stCxn id="37" idx="4"/>
            <a:endCxn id="36" idx="0"/>
          </p:cNvCxnSpPr>
          <p:nvPr/>
        </p:nvCxnSpPr>
        <p:spPr bwMode="auto">
          <a:xfrm flipH="1">
            <a:off x="6768902" y="3032228"/>
            <a:ext cx="8689" cy="79891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" name="Forme libre 15"/>
          <p:cNvSpPr/>
          <p:nvPr/>
        </p:nvSpPr>
        <p:spPr bwMode="auto">
          <a:xfrm>
            <a:off x="6545205" y="2672482"/>
            <a:ext cx="176849" cy="477034"/>
          </a:xfrm>
          <a:custGeom>
            <a:avLst/>
            <a:gdLst>
              <a:gd name="connsiteX0" fmla="*/ 399020 w 399020"/>
              <a:gd name="connsiteY0" fmla="*/ 1076325 h 1076325"/>
              <a:gd name="connsiteX1" fmla="*/ 27545 w 399020"/>
              <a:gd name="connsiteY1" fmla="*/ 742950 h 1076325"/>
              <a:gd name="connsiteX2" fmla="*/ 56120 w 399020"/>
              <a:gd name="connsiteY2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020" h="1076325">
                <a:moveTo>
                  <a:pt x="399020" y="1076325"/>
                </a:moveTo>
                <a:cubicBezTo>
                  <a:pt x="241857" y="999331"/>
                  <a:pt x="84695" y="922337"/>
                  <a:pt x="27545" y="742950"/>
                </a:cubicBezTo>
                <a:cubicBezTo>
                  <a:pt x="-29605" y="563563"/>
                  <a:pt x="13257" y="281781"/>
                  <a:pt x="56120" y="0"/>
                </a:cubicBezTo>
              </a:path>
            </a:pathLst>
          </a:custGeom>
          <a:noFill/>
          <a:ln w="25400">
            <a:solidFill>
              <a:srgbClr val="DDDDDD"/>
            </a:solidFill>
            <a:round/>
            <a:headEnd type="arrow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orme libre 16"/>
          <p:cNvSpPr/>
          <p:nvPr/>
        </p:nvSpPr>
        <p:spPr>
          <a:xfrm>
            <a:off x="6646199" y="2616747"/>
            <a:ext cx="616466" cy="11416"/>
          </a:xfrm>
          <a:custGeom>
            <a:avLst/>
            <a:gdLst>
              <a:gd name="connsiteX0" fmla="*/ 0 w 1390918"/>
              <a:gd name="connsiteY0" fmla="*/ 25758 h 25758"/>
              <a:gd name="connsiteX1" fmla="*/ 1390918 w 1390918"/>
              <a:gd name="connsiteY1" fmla="*/ 0 h 2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0918" h="25758">
                <a:moveTo>
                  <a:pt x="0" y="25758"/>
                </a:moveTo>
                <a:lnTo>
                  <a:pt x="1390918" y="0"/>
                </a:lnTo>
              </a:path>
            </a:pathLst>
          </a:cu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rme libre 17"/>
          <p:cNvSpPr/>
          <p:nvPr/>
        </p:nvSpPr>
        <p:spPr>
          <a:xfrm>
            <a:off x="6817439" y="2679535"/>
            <a:ext cx="513722" cy="496596"/>
          </a:xfrm>
          <a:custGeom>
            <a:avLst/>
            <a:gdLst>
              <a:gd name="connsiteX0" fmla="*/ 0 w 1159099"/>
              <a:gd name="connsiteY0" fmla="*/ 1120462 h 1120462"/>
              <a:gd name="connsiteX1" fmla="*/ 772733 w 1159099"/>
              <a:gd name="connsiteY1" fmla="*/ 656823 h 1120462"/>
              <a:gd name="connsiteX2" fmla="*/ 1159099 w 1159099"/>
              <a:gd name="connsiteY2" fmla="*/ 0 h 112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9099" h="1120462">
                <a:moveTo>
                  <a:pt x="0" y="1120462"/>
                </a:moveTo>
                <a:cubicBezTo>
                  <a:pt x="289775" y="982014"/>
                  <a:pt x="579550" y="843567"/>
                  <a:pt x="772733" y="656823"/>
                </a:cubicBezTo>
                <a:cubicBezTo>
                  <a:pt x="965916" y="470079"/>
                  <a:pt x="1159099" y="0"/>
                  <a:pt x="1159099" y="0"/>
                </a:cubicBezTo>
              </a:path>
            </a:pathLst>
          </a:cu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eur droit 18"/>
          <p:cNvCxnSpPr>
            <a:stCxn id="35" idx="5"/>
            <a:endCxn id="38" idx="1"/>
          </p:cNvCxnSpPr>
          <p:nvPr/>
        </p:nvCxnSpPr>
        <p:spPr bwMode="auto">
          <a:xfrm>
            <a:off x="6633496" y="2671479"/>
            <a:ext cx="329321" cy="64161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Connecteur droit 19"/>
          <p:cNvCxnSpPr>
            <a:stCxn id="40" idx="5"/>
            <a:endCxn id="42" idx="1"/>
          </p:cNvCxnSpPr>
          <p:nvPr/>
        </p:nvCxnSpPr>
        <p:spPr bwMode="auto">
          <a:xfrm>
            <a:off x="7862194" y="2659863"/>
            <a:ext cx="104575" cy="263063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" name="Connecteur droit 20"/>
          <p:cNvCxnSpPr>
            <a:stCxn id="42" idx="6"/>
            <a:endCxn id="43" idx="3"/>
          </p:cNvCxnSpPr>
          <p:nvPr/>
        </p:nvCxnSpPr>
        <p:spPr bwMode="auto">
          <a:xfrm flipH="1">
            <a:off x="7803980" y="2963389"/>
            <a:ext cx="258199" cy="1531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Connecteur droit 21"/>
          <p:cNvCxnSpPr>
            <a:stCxn id="42" idx="4"/>
            <a:endCxn id="41" idx="0"/>
          </p:cNvCxnSpPr>
          <p:nvPr/>
        </p:nvCxnSpPr>
        <p:spPr bwMode="auto">
          <a:xfrm flipH="1">
            <a:off x="7997600" y="3020611"/>
            <a:ext cx="8689" cy="79891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3" name="Forme libre 22"/>
          <p:cNvSpPr/>
          <p:nvPr/>
        </p:nvSpPr>
        <p:spPr bwMode="auto">
          <a:xfrm>
            <a:off x="7773903" y="2660866"/>
            <a:ext cx="176849" cy="477034"/>
          </a:xfrm>
          <a:custGeom>
            <a:avLst/>
            <a:gdLst>
              <a:gd name="connsiteX0" fmla="*/ 399020 w 399020"/>
              <a:gd name="connsiteY0" fmla="*/ 1076325 h 1076325"/>
              <a:gd name="connsiteX1" fmla="*/ 27545 w 399020"/>
              <a:gd name="connsiteY1" fmla="*/ 742950 h 1076325"/>
              <a:gd name="connsiteX2" fmla="*/ 56120 w 399020"/>
              <a:gd name="connsiteY2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020" h="1076325">
                <a:moveTo>
                  <a:pt x="399020" y="1076325"/>
                </a:moveTo>
                <a:cubicBezTo>
                  <a:pt x="241857" y="999331"/>
                  <a:pt x="84695" y="922337"/>
                  <a:pt x="27545" y="742950"/>
                </a:cubicBezTo>
                <a:cubicBezTo>
                  <a:pt x="-29605" y="563563"/>
                  <a:pt x="13257" y="281781"/>
                  <a:pt x="56120" y="0"/>
                </a:cubicBezTo>
              </a:path>
            </a:pathLst>
          </a:custGeom>
          <a:noFill/>
          <a:ln w="25400">
            <a:solidFill>
              <a:srgbClr val="DDDDDD"/>
            </a:solidFill>
            <a:round/>
            <a:headEnd type="arrow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orme libre 23"/>
          <p:cNvSpPr/>
          <p:nvPr/>
        </p:nvSpPr>
        <p:spPr>
          <a:xfrm>
            <a:off x="7874897" y="2605131"/>
            <a:ext cx="616466" cy="11416"/>
          </a:xfrm>
          <a:custGeom>
            <a:avLst/>
            <a:gdLst>
              <a:gd name="connsiteX0" fmla="*/ 0 w 1390918"/>
              <a:gd name="connsiteY0" fmla="*/ 25758 h 25758"/>
              <a:gd name="connsiteX1" fmla="*/ 1390918 w 1390918"/>
              <a:gd name="connsiteY1" fmla="*/ 0 h 2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0918" h="25758">
                <a:moveTo>
                  <a:pt x="0" y="25758"/>
                </a:moveTo>
                <a:lnTo>
                  <a:pt x="1390918" y="0"/>
                </a:lnTo>
              </a:path>
            </a:pathLst>
          </a:cu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rme libre 24"/>
          <p:cNvSpPr/>
          <p:nvPr/>
        </p:nvSpPr>
        <p:spPr>
          <a:xfrm>
            <a:off x="8046137" y="2667919"/>
            <a:ext cx="513722" cy="496596"/>
          </a:xfrm>
          <a:custGeom>
            <a:avLst/>
            <a:gdLst>
              <a:gd name="connsiteX0" fmla="*/ 0 w 1159099"/>
              <a:gd name="connsiteY0" fmla="*/ 1120462 h 1120462"/>
              <a:gd name="connsiteX1" fmla="*/ 772733 w 1159099"/>
              <a:gd name="connsiteY1" fmla="*/ 656823 h 1120462"/>
              <a:gd name="connsiteX2" fmla="*/ 1159099 w 1159099"/>
              <a:gd name="connsiteY2" fmla="*/ 0 h 112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9099" h="1120462">
                <a:moveTo>
                  <a:pt x="0" y="1120462"/>
                </a:moveTo>
                <a:cubicBezTo>
                  <a:pt x="289775" y="982014"/>
                  <a:pt x="579550" y="843567"/>
                  <a:pt x="772733" y="656823"/>
                </a:cubicBezTo>
                <a:cubicBezTo>
                  <a:pt x="965916" y="470079"/>
                  <a:pt x="1159099" y="0"/>
                  <a:pt x="1159099" y="0"/>
                </a:cubicBezTo>
              </a:path>
            </a:pathLst>
          </a:cu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cteur droit 25"/>
          <p:cNvCxnSpPr>
            <a:stCxn id="40" idx="4"/>
            <a:endCxn id="43" idx="0"/>
          </p:cNvCxnSpPr>
          <p:nvPr/>
        </p:nvCxnSpPr>
        <p:spPr bwMode="auto">
          <a:xfrm>
            <a:off x="7822674" y="2676623"/>
            <a:ext cx="20827" cy="190612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Connecteur droit 26"/>
          <p:cNvCxnSpPr>
            <a:stCxn id="45" idx="5"/>
            <a:endCxn id="47" idx="1"/>
          </p:cNvCxnSpPr>
          <p:nvPr/>
        </p:nvCxnSpPr>
        <p:spPr bwMode="auto">
          <a:xfrm>
            <a:off x="5428976" y="2694869"/>
            <a:ext cx="104575" cy="263063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" name="Connecteur droit 27"/>
          <p:cNvCxnSpPr>
            <a:stCxn id="47" idx="6"/>
            <a:endCxn id="48" idx="3"/>
          </p:cNvCxnSpPr>
          <p:nvPr/>
        </p:nvCxnSpPr>
        <p:spPr bwMode="auto">
          <a:xfrm flipV="1">
            <a:off x="5628961" y="2839955"/>
            <a:ext cx="129336" cy="158440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9" name="Connecteur droit 28"/>
          <p:cNvCxnSpPr>
            <a:stCxn id="47" idx="4"/>
            <a:endCxn id="46" idx="0"/>
          </p:cNvCxnSpPr>
          <p:nvPr/>
        </p:nvCxnSpPr>
        <p:spPr bwMode="auto">
          <a:xfrm flipH="1">
            <a:off x="5564382" y="3055617"/>
            <a:ext cx="8689" cy="79891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30" name="Groupe 29"/>
          <p:cNvGrpSpPr/>
          <p:nvPr/>
        </p:nvGrpSpPr>
        <p:grpSpPr>
          <a:xfrm>
            <a:off x="5333565" y="2557444"/>
            <a:ext cx="3255576" cy="692510"/>
            <a:chOff x="742318" y="2053731"/>
            <a:chExt cx="5364995" cy="1141218"/>
          </a:xfrm>
        </p:grpSpPr>
        <p:sp>
          <p:nvSpPr>
            <p:cNvPr id="35" name="Oval 253"/>
            <p:cNvSpPr>
              <a:spLocks noChangeArrowheads="1"/>
            </p:cNvSpPr>
            <p:nvPr/>
          </p:nvSpPr>
          <p:spPr bwMode="auto">
            <a:xfrm>
              <a:off x="2727296" y="2080675"/>
              <a:ext cx="184207" cy="18859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36" name="Oval 253"/>
            <p:cNvSpPr>
              <a:spLocks noChangeArrowheads="1"/>
            </p:cNvSpPr>
            <p:nvPr/>
          </p:nvSpPr>
          <p:spPr bwMode="auto">
            <a:xfrm>
              <a:off x="3015564" y="2967804"/>
              <a:ext cx="184207" cy="18859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37" name="Oval 253"/>
            <p:cNvSpPr>
              <a:spLocks noChangeArrowheads="1"/>
            </p:cNvSpPr>
            <p:nvPr/>
          </p:nvSpPr>
          <p:spPr bwMode="auto">
            <a:xfrm>
              <a:off x="3029883" y="2647548"/>
              <a:ext cx="184207" cy="18859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38" name="Oval 253"/>
            <p:cNvSpPr>
              <a:spLocks noChangeArrowheads="1"/>
            </p:cNvSpPr>
            <p:nvPr/>
          </p:nvSpPr>
          <p:spPr bwMode="auto">
            <a:xfrm>
              <a:off x="3400252" y="2319768"/>
              <a:ext cx="184207" cy="18859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39" name="Oval 253"/>
            <p:cNvSpPr>
              <a:spLocks noChangeArrowheads="1"/>
            </p:cNvSpPr>
            <p:nvPr/>
          </p:nvSpPr>
          <p:spPr bwMode="auto">
            <a:xfrm>
              <a:off x="3898285" y="2072874"/>
              <a:ext cx="184207" cy="18859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40" name="Oval 253"/>
            <p:cNvSpPr>
              <a:spLocks noChangeArrowheads="1"/>
            </p:cNvSpPr>
            <p:nvPr/>
          </p:nvSpPr>
          <p:spPr bwMode="auto">
            <a:xfrm>
              <a:off x="4752117" y="2061532"/>
              <a:ext cx="184207" cy="18859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41" name="Oval 253"/>
            <p:cNvSpPr>
              <a:spLocks noChangeArrowheads="1"/>
            </p:cNvSpPr>
            <p:nvPr/>
          </p:nvSpPr>
          <p:spPr bwMode="auto">
            <a:xfrm>
              <a:off x="5040385" y="2948661"/>
              <a:ext cx="184207" cy="18859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42" name="Oval 253"/>
            <p:cNvSpPr>
              <a:spLocks noChangeArrowheads="1"/>
            </p:cNvSpPr>
            <p:nvPr/>
          </p:nvSpPr>
          <p:spPr bwMode="auto">
            <a:xfrm>
              <a:off x="5054704" y="2628406"/>
              <a:ext cx="184207" cy="18859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43" name="Oval 253"/>
            <p:cNvSpPr>
              <a:spLocks noChangeArrowheads="1"/>
            </p:cNvSpPr>
            <p:nvPr/>
          </p:nvSpPr>
          <p:spPr bwMode="auto">
            <a:xfrm>
              <a:off x="4786438" y="2564250"/>
              <a:ext cx="184207" cy="18859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44" name="Oval 253"/>
            <p:cNvSpPr>
              <a:spLocks noChangeArrowheads="1"/>
            </p:cNvSpPr>
            <p:nvPr/>
          </p:nvSpPr>
          <p:spPr bwMode="auto">
            <a:xfrm>
              <a:off x="5923106" y="2053731"/>
              <a:ext cx="184207" cy="18859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45" name="Oval 253"/>
            <p:cNvSpPr>
              <a:spLocks noChangeArrowheads="1"/>
            </p:cNvSpPr>
            <p:nvPr/>
          </p:nvSpPr>
          <p:spPr bwMode="auto">
            <a:xfrm>
              <a:off x="742318" y="2119221"/>
              <a:ext cx="184207" cy="18859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46" name="Oval 253"/>
            <p:cNvSpPr>
              <a:spLocks noChangeArrowheads="1"/>
            </p:cNvSpPr>
            <p:nvPr/>
          </p:nvSpPr>
          <p:spPr bwMode="auto">
            <a:xfrm>
              <a:off x="1030586" y="3006350"/>
              <a:ext cx="184207" cy="18859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47" name="Oval 253"/>
            <p:cNvSpPr>
              <a:spLocks noChangeArrowheads="1"/>
            </p:cNvSpPr>
            <p:nvPr/>
          </p:nvSpPr>
          <p:spPr bwMode="auto">
            <a:xfrm>
              <a:off x="1044905" y="2686094"/>
              <a:ext cx="184207" cy="18859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48" name="Oval 253"/>
            <p:cNvSpPr>
              <a:spLocks noChangeArrowheads="1"/>
            </p:cNvSpPr>
            <p:nvPr/>
          </p:nvSpPr>
          <p:spPr bwMode="auto">
            <a:xfrm>
              <a:off x="1415274" y="2358313"/>
              <a:ext cx="184207" cy="18859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49" name="Oval 253"/>
            <p:cNvSpPr>
              <a:spLocks noChangeArrowheads="1"/>
            </p:cNvSpPr>
            <p:nvPr/>
          </p:nvSpPr>
          <p:spPr bwMode="auto">
            <a:xfrm>
              <a:off x="2005410" y="2311248"/>
              <a:ext cx="184207" cy="18859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en-US" dirty="0"/>
            </a:p>
          </p:txBody>
        </p:sp>
      </p:grpSp>
      <p:cxnSp>
        <p:nvCxnSpPr>
          <p:cNvPr id="31" name="Connecteur droit 30"/>
          <p:cNvCxnSpPr>
            <a:stCxn id="45" idx="5"/>
            <a:endCxn id="48" idx="1"/>
          </p:cNvCxnSpPr>
          <p:nvPr/>
        </p:nvCxnSpPr>
        <p:spPr bwMode="auto">
          <a:xfrm>
            <a:off x="5428976" y="2694869"/>
            <a:ext cx="329321" cy="64161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" name="Connecteur droit 31"/>
          <p:cNvCxnSpPr>
            <a:stCxn id="46" idx="6"/>
            <a:endCxn id="49" idx="3"/>
          </p:cNvCxnSpPr>
          <p:nvPr/>
        </p:nvCxnSpPr>
        <p:spPr bwMode="auto">
          <a:xfrm flipV="1">
            <a:off x="5620272" y="2811394"/>
            <a:ext cx="496131" cy="381337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3" name="ZoneTexte 32"/>
          <p:cNvSpPr txBox="1"/>
          <p:nvPr/>
        </p:nvSpPr>
        <p:spPr>
          <a:xfrm>
            <a:off x="6203276" y="2780845"/>
            <a:ext cx="257969" cy="295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3200" dirty="0" smtClean="0"/>
              <a:t>=</a:t>
            </a:r>
            <a:endParaRPr lang="en-US" sz="3200" dirty="0"/>
          </a:p>
        </p:txBody>
      </p:sp>
      <p:sp>
        <p:nvSpPr>
          <p:cNvPr id="34" name="ZoneTexte 33"/>
          <p:cNvSpPr txBox="1"/>
          <p:nvPr/>
        </p:nvSpPr>
        <p:spPr>
          <a:xfrm>
            <a:off x="7425823" y="2794248"/>
            <a:ext cx="249214" cy="295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3200" dirty="0" smtClean="0"/>
              <a:t>≠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73560" y="188640"/>
            <a:ext cx="7681465" cy="1672419"/>
          </a:xfrm>
        </p:spPr>
        <p:txBody>
          <a:bodyPr/>
          <a:lstStyle/>
          <a:p>
            <a:r>
              <a:rPr lang="fr-FR" sz="2800" dirty="0" smtClean="0"/>
              <a:t>TS </a:t>
            </a:r>
            <a:r>
              <a:rPr lang="fr-FR" sz="2800" dirty="0" err="1" smtClean="0"/>
              <a:t>without</a:t>
            </a:r>
            <a:r>
              <a:rPr lang="fr-FR" sz="2800" dirty="0" smtClean="0"/>
              <a:t> </a:t>
            </a:r>
            <a:r>
              <a:rPr lang="fr-FR" sz="2800" dirty="0" err="1">
                <a:solidFill>
                  <a:schemeClr val="accent6"/>
                </a:solidFill>
              </a:rPr>
              <a:t>blue</a:t>
            </a:r>
            <a:r>
              <a:rPr lang="fr-FR" sz="2800" dirty="0">
                <a:solidFill>
                  <a:schemeClr val="accent6"/>
                </a:solidFill>
              </a:rPr>
              <a:t> N  </a:t>
            </a:r>
            <a:r>
              <a:rPr lang="fr-FR" sz="2800" dirty="0"/>
              <a:t>or </a:t>
            </a:r>
            <a:r>
              <a:rPr lang="fr-FR" sz="2800" dirty="0" err="1">
                <a:solidFill>
                  <a:srgbClr val="FF0000"/>
                </a:solidFill>
              </a:rPr>
              <a:t>red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N</a:t>
            </a:r>
            <a:r>
              <a:rPr lang="fr-FR" sz="2800" dirty="0" smtClean="0">
                <a:solidFill>
                  <a:srgbClr val="002060"/>
                </a:solidFill>
              </a:rPr>
              <a:t> </a:t>
            </a:r>
            <a:br>
              <a:rPr lang="fr-FR" sz="2800" dirty="0" smtClean="0">
                <a:solidFill>
                  <a:srgbClr val="002060"/>
                </a:solidFill>
              </a:rPr>
            </a:br>
            <a:r>
              <a:rPr lang="fr-FR" sz="2800" dirty="0">
                <a:solidFill>
                  <a:srgbClr val="002060"/>
                </a:solidFill>
                <a:sym typeface="Symbol"/>
              </a:rPr>
              <a:t></a:t>
            </a:r>
            <a:r>
              <a:rPr lang="fr-FR" sz="2800" dirty="0" smtClean="0">
                <a:solidFill>
                  <a:srgbClr val="002060"/>
                </a:solidFill>
                <a:sym typeface="Symbol"/>
              </a:rPr>
              <a:t/>
            </a:r>
            <a:br>
              <a:rPr lang="fr-FR" sz="2800" dirty="0" smtClean="0">
                <a:solidFill>
                  <a:srgbClr val="002060"/>
                </a:solidFill>
                <a:sym typeface="Symbol"/>
              </a:rPr>
            </a:br>
            <a:r>
              <a:rPr lang="fr-FR" sz="2800" dirty="0" smtClean="0">
                <a:solidFill>
                  <a:srgbClr val="002060"/>
                </a:solidFill>
              </a:rPr>
              <a:t>Baxter Permutations</a:t>
            </a:r>
            <a:r>
              <a:rPr lang="fr-FR" sz="2800" dirty="0">
                <a:solidFill>
                  <a:srgbClr val="002060"/>
                </a:solidFill>
              </a:rPr>
              <a:t/>
            </a:r>
            <a:br>
              <a:rPr lang="fr-FR" sz="2800" dirty="0">
                <a:solidFill>
                  <a:srgbClr val="002060"/>
                </a:solidFill>
              </a:rPr>
            </a:br>
            <a:endParaRPr lang="en-US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5B11DC5-D213-416A-9E31-1F5EBFEA238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86" name="Text Box 3"/>
          <p:cNvSpPr txBox="1">
            <a:spLocks noChangeArrowheads="1"/>
          </p:cNvSpPr>
          <p:nvPr/>
        </p:nvSpPr>
        <p:spPr bwMode="auto">
          <a:xfrm>
            <a:off x="1317683" y="6130397"/>
            <a:ext cx="486030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fr-FR" b="1" dirty="0" err="1">
                <a:solidFill>
                  <a:srgbClr val="000066"/>
                </a:solidFill>
                <a:latin typeface="+mj-lt"/>
              </a:rPr>
              <a:t>T</a:t>
            </a:r>
            <a:r>
              <a:rPr lang="fr-FR" b="1" baseline="-25000" dirty="0" err="1">
                <a:solidFill>
                  <a:srgbClr val="000066"/>
                </a:solidFill>
                <a:latin typeface="+mj-lt"/>
              </a:rPr>
              <a:t>x</a:t>
            </a:r>
            <a:endParaRPr lang="fr-FR" b="1" baseline="-25000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187" name="Text Box 4"/>
          <p:cNvSpPr txBox="1">
            <a:spLocks noChangeArrowheads="1"/>
          </p:cNvSpPr>
          <p:nvPr/>
        </p:nvSpPr>
        <p:spPr bwMode="auto">
          <a:xfrm>
            <a:off x="4182490" y="6129300"/>
            <a:ext cx="463204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fr-FR" b="1" dirty="0" err="1">
                <a:solidFill>
                  <a:srgbClr val="000066"/>
                </a:solidFill>
                <a:latin typeface="+mj-lt"/>
              </a:rPr>
              <a:t>T</a:t>
            </a:r>
            <a:r>
              <a:rPr lang="fr-FR" b="1" baseline="-25000" dirty="0" err="1">
                <a:solidFill>
                  <a:srgbClr val="000066"/>
                </a:solidFill>
                <a:latin typeface="+mj-lt"/>
              </a:rPr>
              <a:t>y</a:t>
            </a:r>
            <a:endParaRPr lang="fr-FR" b="1" baseline="-25000" dirty="0">
              <a:solidFill>
                <a:srgbClr val="000066"/>
              </a:solidFill>
              <a:latin typeface="+mj-lt"/>
            </a:endParaRPr>
          </a:p>
        </p:txBody>
      </p:sp>
      <p:grpSp>
        <p:nvGrpSpPr>
          <p:cNvPr id="5146" name="Groupe 5145"/>
          <p:cNvGrpSpPr/>
          <p:nvPr/>
        </p:nvGrpSpPr>
        <p:grpSpPr>
          <a:xfrm>
            <a:off x="517699" y="1433445"/>
            <a:ext cx="2089270" cy="1095120"/>
            <a:chOff x="107504" y="399072"/>
            <a:chExt cx="2306401" cy="1208933"/>
          </a:xfrm>
        </p:grpSpPr>
        <p:sp>
          <p:nvSpPr>
            <p:cNvPr id="189" name="AutoShape 35"/>
            <p:cNvSpPr>
              <a:spLocks noChangeArrowheads="1"/>
            </p:cNvSpPr>
            <p:nvPr/>
          </p:nvSpPr>
          <p:spPr bwMode="auto">
            <a:xfrm>
              <a:off x="1091419" y="912494"/>
              <a:ext cx="360362" cy="142875"/>
            </a:xfrm>
            <a:prstGeom prst="rightArrow">
              <a:avLst>
                <a:gd name="adj1" fmla="val 50000"/>
                <a:gd name="adj2" fmla="val 63056"/>
              </a:avLst>
            </a:prstGeom>
            <a:noFill/>
            <a:ln w="38100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>
                <a:buClrTx/>
                <a:buSzTx/>
                <a:buFontTx/>
                <a:buNone/>
              </a:pPr>
              <a:endParaRPr lang="fr-FR" sz="3600" b="1">
                <a:solidFill>
                  <a:schemeClr val="tx2"/>
                </a:solidFill>
                <a:latin typeface="+mj-lt"/>
              </a:endParaRPr>
            </a:p>
          </p:txBody>
        </p:sp>
        <p:cxnSp>
          <p:nvCxnSpPr>
            <p:cNvPr id="261" name="Connecteur droit 7189"/>
            <p:cNvCxnSpPr>
              <a:cxnSpLocks noChangeShapeType="1"/>
            </p:cNvCxnSpPr>
            <p:nvPr/>
          </p:nvCxnSpPr>
          <p:spPr bwMode="auto">
            <a:xfrm>
              <a:off x="446950" y="1043822"/>
              <a:ext cx="218879" cy="564183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2" name="Connecteur droit 7189"/>
            <p:cNvCxnSpPr>
              <a:cxnSpLocks noChangeShapeType="1"/>
            </p:cNvCxnSpPr>
            <p:nvPr/>
          </p:nvCxnSpPr>
          <p:spPr bwMode="auto">
            <a:xfrm>
              <a:off x="486916" y="1043822"/>
              <a:ext cx="517883" cy="251275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64" name="Freeform 443"/>
            <p:cNvSpPr>
              <a:spLocks/>
            </p:cNvSpPr>
            <p:nvPr/>
          </p:nvSpPr>
          <p:spPr bwMode="auto">
            <a:xfrm flipH="1">
              <a:off x="446950" y="1011816"/>
              <a:ext cx="122946" cy="122946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65" name="Connecteur droit 7189"/>
            <p:cNvCxnSpPr>
              <a:cxnSpLocks noChangeShapeType="1"/>
            </p:cNvCxnSpPr>
            <p:nvPr/>
          </p:nvCxnSpPr>
          <p:spPr bwMode="auto">
            <a:xfrm>
              <a:off x="546988" y="1134762"/>
              <a:ext cx="349245" cy="350022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9" name="Connecteur droit 7189"/>
            <p:cNvCxnSpPr>
              <a:cxnSpLocks noChangeShapeType="1"/>
            </p:cNvCxnSpPr>
            <p:nvPr/>
          </p:nvCxnSpPr>
          <p:spPr bwMode="auto">
            <a:xfrm>
              <a:off x="107504" y="832255"/>
              <a:ext cx="358893" cy="241034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0" name="Connecteur droit 7189"/>
            <p:cNvCxnSpPr>
              <a:cxnSpLocks noChangeShapeType="1"/>
            </p:cNvCxnSpPr>
            <p:nvPr/>
          </p:nvCxnSpPr>
          <p:spPr bwMode="auto">
            <a:xfrm>
              <a:off x="180224" y="620688"/>
              <a:ext cx="306692" cy="423134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3" name="Connecteur droit 7189"/>
            <p:cNvCxnSpPr>
              <a:cxnSpLocks noChangeShapeType="1"/>
            </p:cNvCxnSpPr>
            <p:nvPr/>
          </p:nvCxnSpPr>
          <p:spPr bwMode="auto">
            <a:xfrm>
              <a:off x="279208" y="512232"/>
              <a:ext cx="242191" cy="499584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4" name="Connecteur droit 7189"/>
            <p:cNvCxnSpPr>
              <a:cxnSpLocks noChangeShapeType="1"/>
            </p:cNvCxnSpPr>
            <p:nvPr/>
          </p:nvCxnSpPr>
          <p:spPr bwMode="auto">
            <a:xfrm>
              <a:off x="1856056" y="930662"/>
              <a:ext cx="218879" cy="564183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5" name="Connecteur droit 7189"/>
            <p:cNvCxnSpPr>
              <a:cxnSpLocks noChangeShapeType="1"/>
            </p:cNvCxnSpPr>
            <p:nvPr/>
          </p:nvCxnSpPr>
          <p:spPr bwMode="auto">
            <a:xfrm>
              <a:off x="1896022" y="930662"/>
              <a:ext cx="517883" cy="251275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86" name="Freeform 443"/>
            <p:cNvSpPr>
              <a:spLocks/>
            </p:cNvSpPr>
            <p:nvPr/>
          </p:nvSpPr>
          <p:spPr bwMode="auto">
            <a:xfrm flipH="1">
              <a:off x="1856056" y="898656"/>
              <a:ext cx="122946" cy="122946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87" name="Connecteur droit 7189"/>
            <p:cNvCxnSpPr>
              <a:cxnSpLocks noChangeShapeType="1"/>
            </p:cNvCxnSpPr>
            <p:nvPr/>
          </p:nvCxnSpPr>
          <p:spPr bwMode="auto">
            <a:xfrm>
              <a:off x="1956094" y="1021602"/>
              <a:ext cx="349245" cy="350022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8" name="Connecteur droit 7189"/>
            <p:cNvCxnSpPr>
              <a:cxnSpLocks noChangeShapeType="1"/>
            </p:cNvCxnSpPr>
            <p:nvPr/>
          </p:nvCxnSpPr>
          <p:spPr bwMode="auto">
            <a:xfrm>
              <a:off x="1516610" y="719095"/>
              <a:ext cx="358893" cy="241034"/>
            </a:xfrm>
            <a:prstGeom prst="line">
              <a:avLst/>
            </a:prstGeom>
            <a:noFill/>
            <a:ln w="28575" algn="ctr">
              <a:solidFill>
                <a:srgbClr val="DDDDDD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9" name="Connecteur droit 7189"/>
            <p:cNvCxnSpPr>
              <a:cxnSpLocks noChangeShapeType="1"/>
            </p:cNvCxnSpPr>
            <p:nvPr/>
          </p:nvCxnSpPr>
          <p:spPr bwMode="auto">
            <a:xfrm>
              <a:off x="1589330" y="507528"/>
              <a:ext cx="306692" cy="423134"/>
            </a:xfrm>
            <a:prstGeom prst="line">
              <a:avLst/>
            </a:prstGeom>
            <a:noFill/>
            <a:ln w="28575" algn="ctr">
              <a:solidFill>
                <a:srgbClr val="DDDDDD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90" name="Connecteur droit 7189"/>
            <p:cNvCxnSpPr>
              <a:cxnSpLocks noChangeShapeType="1"/>
            </p:cNvCxnSpPr>
            <p:nvPr/>
          </p:nvCxnSpPr>
          <p:spPr bwMode="auto">
            <a:xfrm>
              <a:off x="1688314" y="399072"/>
              <a:ext cx="242191" cy="499584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5147" name="Groupe 5146"/>
          <p:cNvGrpSpPr/>
          <p:nvPr/>
        </p:nvGrpSpPr>
        <p:grpSpPr>
          <a:xfrm flipV="1">
            <a:off x="3202810" y="1433445"/>
            <a:ext cx="2089270" cy="1125680"/>
            <a:chOff x="4516917" y="559867"/>
            <a:chExt cx="2306401" cy="1208933"/>
          </a:xfrm>
        </p:grpSpPr>
        <p:sp>
          <p:nvSpPr>
            <p:cNvPr id="291" name="AutoShape 35"/>
            <p:cNvSpPr>
              <a:spLocks noChangeArrowheads="1"/>
            </p:cNvSpPr>
            <p:nvPr/>
          </p:nvSpPr>
          <p:spPr bwMode="auto">
            <a:xfrm>
              <a:off x="5500832" y="1073289"/>
              <a:ext cx="360362" cy="142875"/>
            </a:xfrm>
            <a:prstGeom prst="rightArrow">
              <a:avLst>
                <a:gd name="adj1" fmla="val 50000"/>
                <a:gd name="adj2" fmla="val 63056"/>
              </a:avLst>
            </a:prstGeom>
            <a:noFill/>
            <a:ln w="38100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>
                <a:buClrTx/>
                <a:buSzTx/>
                <a:buFontTx/>
                <a:buNone/>
              </a:pPr>
              <a:endParaRPr lang="fr-FR" sz="3600" b="1">
                <a:solidFill>
                  <a:schemeClr val="tx2"/>
                </a:solidFill>
                <a:latin typeface="+mj-lt"/>
              </a:endParaRPr>
            </a:p>
          </p:txBody>
        </p:sp>
        <p:cxnSp>
          <p:nvCxnSpPr>
            <p:cNvPr id="293" name="Connecteur droit 7189"/>
            <p:cNvCxnSpPr>
              <a:cxnSpLocks noChangeShapeType="1"/>
            </p:cNvCxnSpPr>
            <p:nvPr/>
          </p:nvCxnSpPr>
          <p:spPr bwMode="auto">
            <a:xfrm>
              <a:off x="4856363" y="1204617"/>
              <a:ext cx="218879" cy="564183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94" name="Connecteur droit 7189"/>
            <p:cNvCxnSpPr>
              <a:cxnSpLocks noChangeShapeType="1"/>
            </p:cNvCxnSpPr>
            <p:nvPr/>
          </p:nvCxnSpPr>
          <p:spPr bwMode="auto">
            <a:xfrm>
              <a:off x="4896329" y="1204617"/>
              <a:ext cx="517883" cy="251275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95" name="Freeform 443"/>
            <p:cNvSpPr>
              <a:spLocks/>
            </p:cNvSpPr>
            <p:nvPr/>
          </p:nvSpPr>
          <p:spPr bwMode="auto">
            <a:xfrm flipH="1">
              <a:off x="4856363" y="1172611"/>
              <a:ext cx="122946" cy="122946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6" name="Connecteur droit 7189"/>
            <p:cNvCxnSpPr>
              <a:cxnSpLocks noChangeShapeType="1"/>
            </p:cNvCxnSpPr>
            <p:nvPr/>
          </p:nvCxnSpPr>
          <p:spPr bwMode="auto">
            <a:xfrm>
              <a:off x="4956401" y="1295557"/>
              <a:ext cx="349245" cy="35002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97" name="Connecteur droit 7189"/>
            <p:cNvCxnSpPr>
              <a:cxnSpLocks noChangeShapeType="1"/>
            </p:cNvCxnSpPr>
            <p:nvPr/>
          </p:nvCxnSpPr>
          <p:spPr bwMode="auto">
            <a:xfrm>
              <a:off x="4516917" y="993050"/>
              <a:ext cx="358893" cy="24103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98" name="Connecteur droit 7189"/>
            <p:cNvCxnSpPr>
              <a:cxnSpLocks noChangeShapeType="1"/>
            </p:cNvCxnSpPr>
            <p:nvPr/>
          </p:nvCxnSpPr>
          <p:spPr bwMode="auto">
            <a:xfrm>
              <a:off x="4589637" y="781483"/>
              <a:ext cx="306692" cy="42313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99" name="Connecteur droit 7189"/>
            <p:cNvCxnSpPr>
              <a:cxnSpLocks noChangeShapeType="1"/>
            </p:cNvCxnSpPr>
            <p:nvPr/>
          </p:nvCxnSpPr>
          <p:spPr bwMode="auto">
            <a:xfrm>
              <a:off x="4713076" y="673027"/>
              <a:ext cx="242190" cy="49958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00" name="Connecteur droit 7189"/>
            <p:cNvCxnSpPr>
              <a:cxnSpLocks noChangeShapeType="1"/>
            </p:cNvCxnSpPr>
            <p:nvPr/>
          </p:nvCxnSpPr>
          <p:spPr bwMode="auto">
            <a:xfrm>
              <a:off x="6265469" y="1091457"/>
              <a:ext cx="218879" cy="564183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01" name="Connecteur droit 7189"/>
            <p:cNvCxnSpPr>
              <a:cxnSpLocks noChangeShapeType="1"/>
            </p:cNvCxnSpPr>
            <p:nvPr/>
          </p:nvCxnSpPr>
          <p:spPr bwMode="auto">
            <a:xfrm>
              <a:off x="6305435" y="1091457"/>
              <a:ext cx="517883" cy="251275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02" name="Freeform 443"/>
            <p:cNvSpPr>
              <a:spLocks/>
            </p:cNvSpPr>
            <p:nvPr/>
          </p:nvSpPr>
          <p:spPr bwMode="auto">
            <a:xfrm flipH="1">
              <a:off x="6265469" y="1059451"/>
              <a:ext cx="122946" cy="122946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03" name="Connecteur droit 7189"/>
            <p:cNvCxnSpPr>
              <a:cxnSpLocks noChangeShapeType="1"/>
            </p:cNvCxnSpPr>
            <p:nvPr/>
          </p:nvCxnSpPr>
          <p:spPr bwMode="auto">
            <a:xfrm>
              <a:off x="6365507" y="1182397"/>
              <a:ext cx="349245" cy="35002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04" name="Connecteur droit 7189"/>
            <p:cNvCxnSpPr>
              <a:cxnSpLocks noChangeShapeType="1"/>
            </p:cNvCxnSpPr>
            <p:nvPr/>
          </p:nvCxnSpPr>
          <p:spPr bwMode="auto">
            <a:xfrm>
              <a:off x="5926023" y="879890"/>
              <a:ext cx="358893" cy="24103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05" name="Connecteur droit 7189"/>
            <p:cNvCxnSpPr>
              <a:cxnSpLocks noChangeShapeType="1"/>
            </p:cNvCxnSpPr>
            <p:nvPr/>
          </p:nvCxnSpPr>
          <p:spPr bwMode="auto">
            <a:xfrm>
              <a:off x="5998743" y="668323"/>
              <a:ext cx="306692" cy="423134"/>
            </a:xfrm>
            <a:prstGeom prst="line">
              <a:avLst/>
            </a:prstGeom>
            <a:noFill/>
            <a:ln w="28575" algn="ctr">
              <a:solidFill>
                <a:srgbClr val="DDDDDD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06" name="Connecteur droit 7189"/>
            <p:cNvCxnSpPr>
              <a:cxnSpLocks noChangeShapeType="1"/>
            </p:cNvCxnSpPr>
            <p:nvPr/>
          </p:nvCxnSpPr>
          <p:spPr bwMode="auto">
            <a:xfrm>
              <a:off x="6097727" y="559867"/>
              <a:ext cx="242191" cy="499584"/>
            </a:xfrm>
            <a:prstGeom prst="line">
              <a:avLst/>
            </a:prstGeom>
            <a:noFill/>
            <a:ln w="28575" algn="ctr">
              <a:solidFill>
                <a:srgbClr val="DDDDDD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cxnSp>
        <p:nvCxnSpPr>
          <p:cNvPr id="105" name="Connecteur droit 7189"/>
          <p:cNvCxnSpPr>
            <a:cxnSpLocks noChangeShapeType="1"/>
          </p:cNvCxnSpPr>
          <p:nvPr/>
        </p:nvCxnSpPr>
        <p:spPr bwMode="auto">
          <a:xfrm>
            <a:off x="1239732" y="3321578"/>
            <a:ext cx="223212" cy="523392"/>
          </a:xfrm>
          <a:prstGeom prst="line">
            <a:avLst/>
          </a:prstGeom>
          <a:noFill/>
          <a:ln w="28575" algn="ctr">
            <a:solidFill>
              <a:schemeClr val="accent6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0" name="Connecteur droit 7189"/>
          <p:cNvCxnSpPr>
            <a:cxnSpLocks noChangeShapeType="1"/>
          </p:cNvCxnSpPr>
          <p:nvPr/>
        </p:nvCxnSpPr>
        <p:spPr bwMode="auto">
          <a:xfrm>
            <a:off x="486690" y="4390098"/>
            <a:ext cx="223212" cy="523392"/>
          </a:xfrm>
          <a:prstGeom prst="line">
            <a:avLst/>
          </a:prstGeom>
          <a:noFill/>
          <a:ln w="28575" algn="ctr">
            <a:solidFill>
              <a:schemeClr val="accent6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1" name="Connecteur droit 7189"/>
          <p:cNvCxnSpPr>
            <a:cxnSpLocks noChangeShapeType="1"/>
          </p:cNvCxnSpPr>
          <p:nvPr/>
        </p:nvCxnSpPr>
        <p:spPr bwMode="auto">
          <a:xfrm>
            <a:off x="516946" y="4390098"/>
            <a:ext cx="433287" cy="272287"/>
          </a:xfrm>
          <a:prstGeom prst="line">
            <a:avLst/>
          </a:prstGeom>
          <a:noFill/>
          <a:ln w="28575" algn="ctr">
            <a:solidFill>
              <a:schemeClr val="accent6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2" name="Connecteur droit 7189"/>
          <p:cNvCxnSpPr>
            <a:cxnSpLocks noChangeShapeType="1"/>
          </p:cNvCxnSpPr>
          <p:nvPr/>
        </p:nvCxnSpPr>
        <p:spPr bwMode="auto">
          <a:xfrm>
            <a:off x="1252426" y="3321205"/>
            <a:ext cx="448190" cy="252414"/>
          </a:xfrm>
          <a:prstGeom prst="line">
            <a:avLst/>
          </a:prstGeom>
          <a:noFill/>
          <a:ln w="28575" algn="ctr">
            <a:solidFill>
              <a:schemeClr val="accent6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3" name="Connecteur droit 7189"/>
          <p:cNvCxnSpPr>
            <a:cxnSpLocks noChangeShapeType="1"/>
          </p:cNvCxnSpPr>
          <p:nvPr/>
        </p:nvCxnSpPr>
        <p:spPr bwMode="auto">
          <a:xfrm>
            <a:off x="1966368" y="3047926"/>
            <a:ext cx="248448" cy="1069608"/>
          </a:xfrm>
          <a:prstGeom prst="line">
            <a:avLst/>
          </a:prstGeom>
          <a:noFill/>
          <a:ln w="28575" algn="ctr">
            <a:solidFill>
              <a:schemeClr val="accent6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4" name="Connecteur droit 7189"/>
          <p:cNvCxnSpPr>
            <a:cxnSpLocks noChangeShapeType="1"/>
          </p:cNvCxnSpPr>
          <p:nvPr/>
        </p:nvCxnSpPr>
        <p:spPr bwMode="auto">
          <a:xfrm>
            <a:off x="2240101" y="4140966"/>
            <a:ext cx="431058" cy="1064373"/>
          </a:xfrm>
          <a:prstGeom prst="line">
            <a:avLst/>
          </a:prstGeom>
          <a:noFill/>
          <a:ln w="28575" algn="ctr">
            <a:solidFill>
              <a:schemeClr val="accent6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7" name="Connecteur droit 7189"/>
          <p:cNvCxnSpPr>
            <a:cxnSpLocks noChangeShapeType="1"/>
          </p:cNvCxnSpPr>
          <p:nvPr/>
        </p:nvCxnSpPr>
        <p:spPr bwMode="auto">
          <a:xfrm>
            <a:off x="2708958" y="5219899"/>
            <a:ext cx="239234" cy="485838"/>
          </a:xfrm>
          <a:prstGeom prst="line">
            <a:avLst/>
          </a:prstGeom>
          <a:noFill/>
          <a:ln w="28575" algn="ctr">
            <a:solidFill>
              <a:schemeClr val="accent6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1" name="Connecteur droit 7189"/>
          <p:cNvCxnSpPr>
            <a:cxnSpLocks noChangeShapeType="1"/>
          </p:cNvCxnSpPr>
          <p:nvPr/>
        </p:nvCxnSpPr>
        <p:spPr bwMode="auto">
          <a:xfrm>
            <a:off x="247460" y="2777033"/>
            <a:ext cx="1683932" cy="248494"/>
          </a:xfrm>
          <a:prstGeom prst="line">
            <a:avLst/>
          </a:prstGeom>
          <a:noFill/>
          <a:ln w="28575" algn="ctr">
            <a:solidFill>
              <a:schemeClr val="accent6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2" name="Connecteur droit 7189"/>
          <p:cNvCxnSpPr>
            <a:cxnSpLocks noChangeShapeType="1"/>
          </p:cNvCxnSpPr>
          <p:nvPr/>
        </p:nvCxnSpPr>
        <p:spPr bwMode="auto">
          <a:xfrm>
            <a:off x="247460" y="2777033"/>
            <a:ext cx="980870" cy="517953"/>
          </a:xfrm>
          <a:prstGeom prst="line">
            <a:avLst/>
          </a:prstGeom>
          <a:noFill/>
          <a:ln w="28575" algn="ctr">
            <a:solidFill>
              <a:schemeClr val="accent6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3" name="Connecteur droit 7189"/>
          <p:cNvCxnSpPr>
            <a:cxnSpLocks noChangeShapeType="1"/>
          </p:cNvCxnSpPr>
          <p:nvPr/>
        </p:nvCxnSpPr>
        <p:spPr bwMode="auto">
          <a:xfrm>
            <a:off x="247460" y="2811708"/>
            <a:ext cx="231608" cy="1577752"/>
          </a:xfrm>
          <a:prstGeom prst="line">
            <a:avLst/>
          </a:prstGeom>
          <a:noFill/>
          <a:ln w="28575" algn="ctr">
            <a:solidFill>
              <a:schemeClr val="accent6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4" name="Connecteur droit 7189"/>
          <p:cNvCxnSpPr>
            <a:cxnSpLocks noChangeShapeType="1"/>
          </p:cNvCxnSpPr>
          <p:nvPr/>
        </p:nvCxnSpPr>
        <p:spPr bwMode="auto">
          <a:xfrm>
            <a:off x="2214816" y="4143448"/>
            <a:ext cx="240814" cy="1290368"/>
          </a:xfrm>
          <a:prstGeom prst="line">
            <a:avLst/>
          </a:prstGeom>
          <a:noFill/>
          <a:ln w="28575" algn="ctr">
            <a:solidFill>
              <a:schemeClr val="accent6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35" name="Groupe 134"/>
          <p:cNvGrpSpPr/>
          <p:nvPr/>
        </p:nvGrpSpPr>
        <p:grpSpPr>
          <a:xfrm>
            <a:off x="219461" y="2712614"/>
            <a:ext cx="2789121" cy="3094323"/>
            <a:chOff x="5115144" y="1907758"/>
            <a:chExt cx="3684259" cy="4087411"/>
          </a:xfrm>
        </p:grpSpPr>
        <p:sp>
          <p:nvSpPr>
            <p:cNvPr id="138" name="Freeform 443"/>
            <p:cNvSpPr>
              <a:spLocks/>
            </p:cNvSpPr>
            <p:nvPr/>
          </p:nvSpPr>
          <p:spPr bwMode="auto">
            <a:xfrm flipH="1">
              <a:off x="5115144" y="1907758"/>
              <a:ext cx="122946" cy="122947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43"/>
            <p:cNvSpPr>
              <a:spLocks/>
            </p:cNvSpPr>
            <p:nvPr/>
          </p:nvSpPr>
          <p:spPr bwMode="auto">
            <a:xfrm>
              <a:off x="8676456" y="5872223"/>
              <a:ext cx="122947" cy="122946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0" name="Groupe 139"/>
            <p:cNvGrpSpPr/>
            <p:nvPr/>
          </p:nvGrpSpPr>
          <p:grpSpPr>
            <a:xfrm>
              <a:off x="5385158" y="2261938"/>
              <a:ext cx="3075274" cy="3363306"/>
              <a:chOff x="5385158" y="2261938"/>
              <a:chExt cx="3075274" cy="3363306"/>
            </a:xfrm>
          </p:grpSpPr>
          <p:sp>
            <p:nvSpPr>
              <p:cNvPr id="141" name="Freeform 443"/>
              <p:cNvSpPr>
                <a:spLocks/>
              </p:cNvSpPr>
              <p:nvPr/>
            </p:nvSpPr>
            <p:spPr bwMode="auto">
              <a:xfrm flipH="1">
                <a:off x="5385158" y="4062138"/>
                <a:ext cx="122946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443"/>
              <p:cNvSpPr>
                <a:spLocks/>
              </p:cNvSpPr>
              <p:nvPr/>
            </p:nvSpPr>
            <p:spPr bwMode="auto">
              <a:xfrm flipH="1">
                <a:off x="5724128" y="4782218"/>
                <a:ext cx="122946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443"/>
              <p:cNvSpPr>
                <a:spLocks/>
              </p:cNvSpPr>
              <p:nvPr/>
            </p:nvSpPr>
            <p:spPr bwMode="auto">
              <a:xfrm flipH="1">
                <a:off x="6048164" y="4422178"/>
                <a:ext cx="122946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443"/>
              <p:cNvSpPr>
                <a:spLocks/>
              </p:cNvSpPr>
              <p:nvPr/>
            </p:nvSpPr>
            <p:spPr bwMode="auto">
              <a:xfrm flipH="1">
                <a:off x="6696236" y="3342058"/>
                <a:ext cx="122946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443"/>
              <p:cNvSpPr>
                <a:spLocks/>
              </p:cNvSpPr>
              <p:nvPr/>
            </p:nvSpPr>
            <p:spPr bwMode="auto">
              <a:xfrm flipH="1">
                <a:off x="7020272" y="2982018"/>
                <a:ext cx="122946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443"/>
              <p:cNvSpPr>
                <a:spLocks/>
              </p:cNvSpPr>
              <p:nvPr/>
            </p:nvSpPr>
            <p:spPr bwMode="auto">
              <a:xfrm flipH="1">
                <a:off x="7344308" y="2261938"/>
                <a:ext cx="122946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443"/>
              <p:cNvSpPr>
                <a:spLocks/>
              </p:cNvSpPr>
              <p:nvPr/>
            </p:nvSpPr>
            <p:spPr bwMode="auto">
              <a:xfrm flipH="1">
                <a:off x="6372200" y="2621978"/>
                <a:ext cx="122946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443"/>
              <p:cNvSpPr>
                <a:spLocks/>
              </p:cNvSpPr>
              <p:nvPr/>
            </p:nvSpPr>
            <p:spPr bwMode="auto">
              <a:xfrm flipH="1">
                <a:off x="7689414" y="3702098"/>
                <a:ext cx="122946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443"/>
              <p:cNvSpPr>
                <a:spLocks/>
              </p:cNvSpPr>
              <p:nvPr/>
            </p:nvSpPr>
            <p:spPr bwMode="auto">
              <a:xfrm flipH="1">
                <a:off x="8028384" y="5502298"/>
                <a:ext cx="122946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443"/>
              <p:cNvSpPr>
                <a:spLocks/>
              </p:cNvSpPr>
              <p:nvPr/>
            </p:nvSpPr>
            <p:spPr bwMode="auto">
              <a:xfrm flipH="1">
                <a:off x="8337486" y="5142258"/>
                <a:ext cx="122946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7" name="Group 11"/>
          <p:cNvGrpSpPr>
            <a:grpSpLocks/>
          </p:cNvGrpSpPr>
          <p:nvPr/>
        </p:nvGrpSpPr>
        <p:grpSpPr bwMode="auto">
          <a:xfrm>
            <a:off x="305309" y="2938294"/>
            <a:ext cx="2585064" cy="2808600"/>
            <a:chOff x="311" y="1192"/>
            <a:chExt cx="2151" cy="2337"/>
          </a:xfrm>
        </p:grpSpPr>
        <p:sp>
          <p:nvSpPr>
            <p:cNvPr id="218" name="Text Box 12"/>
            <p:cNvSpPr txBox="1">
              <a:spLocks noChangeArrowheads="1"/>
            </p:cNvSpPr>
            <p:nvPr/>
          </p:nvSpPr>
          <p:spPr bwMode="auto">
            <a:xfrm>
              <a:off x="311" y="2500"/>
              <a:ext cx="18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 defTabSz="914400">
                <a:buClrTx/>
                <a:buSzTx/>
                <a:buFontTx/>
                <a:buNone/>
              </a:pPr>
              <a:r>
                <a:rPr lang="fr-FR" sz="1600" b="1">
                  <a:solidFill>
                    <a:schemeClr val="tx2"/>
                  </a:solidFill>
                  <a:latin typeface="+mj-lt"/>
                </a:rPr>
                <a:t>1</a:t>
              </a:r>
            </a:p>
          </p:txBody>
        </p:sp>
        <p:sp>
          <p:nvSpPr>
            <p:cNvPr id="219" name="Text Box 13"/>
            <p:cNvSpPr txBox="1">
              <a:spLocks noChangeArrowheads="1"/>
            </p:cNvSpPr>
            <p:nvPr/>
          </p:nvSpPr>
          <p:spPr bwMode="auto">
            <a:xfrm>
              <a:off x="777" y="2939"/>
              <a:ext cx="18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 defTabSz="914400">
                <a:buClrTx/>
                <a:buSzTx/>
                <a:buFontTx/>
                <a:buNone/>
              </a:pPr>
              <a:r>
                <a:rPr lang="fr-FR" sz="1600" b="1">
                  <a:solidFill>
                    <a:schemeClr val="tx2"/>
                  </a:solidFill>
                  <a:latin typeface="+mj-lt"/>
                </a:rPr>
                <a:t>2</a:t>
              </a:r>
            </a:p>
          </p:txBody>
        </p:sp>
        <p:sp>
          <p:nvSpPr>
            <p:cNvPr id="220" name="Text Box 14"/>
            <p:cNvSpPr txBox="1">
              <a:spLocks noChangeArrowheads="1"/>
            </p:cNvSpPr>
            <p:nvPr/>
          </p:nvSpPr>
          <p:spPr bwMode="auto">
            <a:xfrm>
              <a:off x="1049" y="2576"/>
              <a:ext cx="18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 defTabSz="914400">
                <a:buClrTx/>
                <a:buSzTx/>
                <a:buFontTx/>
                <a:buNone/>
              </a:pPr>
              <a:r>
                <a:rPr lang="fr-FR" sz="1600" b="1">
                  <a:solidFill>
                    <a:schemeClr val="tx2"/>
                  </a:solidFill>
                  <a:latin typeface="+mj-lt"/>
                </a:rPr>
                <a:t>3</a:t>
              </a:r>
            </a:p>
          </p:txBody>
        </p:sp>
        <p:sp>
          <p:nvSpPr>
            <p:cNvPr id="221" name="Text Box 15"/>
            <p:cNvSpPr txBox="1">
              <a:spLocks noChangeArrowheads="1"/>
            </p:cNvSpPr>
            <p:nvPr/>
          </p:nvSpPr>
          <p:spPr bwMode="auto">
            <a:xfrm>
              <a:off x="868" y="1555"/>
              <a:ext cx="18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 defTabSz="914400">
                <a:buClrTx/>
                <a:buSzTx/>
                <a:buFontTx/>
                <a:buNone/>
              </a:pPr>
              <a:r>
                <a:rPr lang="fr-FR" sz="1600" b="1">
                  <a:solidFill>
                    <a:schemeClr val="tx2"/>
                  </a:solidFill>
                  <a:latin typeface="+mj-lt"/>
                </a:rPr>
                <a:t>4</a:t>
              </a:r>
            </a:p>
          </p:txBody>
        </p:sp>
        <p:sp>
          <p:nvSpPr>
            <p:cNvPr id="222" name="Text Box 16"/>
            <p:cNvSpPr txBox="1">
              <a:spLocks noChangeArrowheads="1"/>
            </p:cNvSpPr>
            <p:nvPr/>
          </p:nvSpPr>
          <p:spPr bwMode="auto">
            <a:xfrm>
              <a:off x="1412" y="2077"/>
              <a:ext cx="18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 defTabSz="914400">
                <a:buClrTx/>
                <a:buSzTx/>
                <a:buFontTx/>
                <a:buNone/>
              </a:pPr>
              <a:r>
                <a:rPr lang="fr-FR" sz="1600" b="1">
                  <a:solidFill>
                    <a:schemeClr val="tx2"/>
                  </a:solidFill>
                  <a:latin typeface="+mj-lt"/>
                </a:rPr>
                <a:t>5</a:t>
              </a:r>
            </a:p>
          </p:txBody>
        </p:sp>
        <p:sp>
          <p:nvSpPr>
            <p:cNvPr id="223" name="Text Box 17"/>
            <p:cNvSpPr txBox="1">
              <a:spLocks noChangeArrowheads="1"/>
            </p:cNvSpPr>
            <p:nvPr/>
          </p:nvSpPr>
          <p:spPr bwMode="auto">
            <a:xfrm>
              <a:off x="1639" y="1782"/>
              <a:ext cx="18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 defTabSz="914400">
                <a:buClrTx/>
                <a:buSzTx/>
                <a:buFontTx/>
                <a:buNone/>
              </a:pPr>
              <a:r>
                <a:rPr lang="fr-FR" sz="1600" b="1">
                  <a:solidFill>
                    <a:schemeClr val="tx2"/>
                  </a:solidFill>
                  <a:latin typeface="+mj-lt"/>
                </a:rPr>
                <a:t>6</a:t>
              </a:r>
            </a:p>
          </p:txBody>
        </p:sp>
        <p:sp>
          <p:nvSpPr>
            <p:cNvPr id="224" name="Text Box 18"/>
            <p:cNvSpPr txBox="1">
              <a:spLocks noChangeArrowheads="1"/>
            </p:cNvSpPr>
            <p:nvPr/>
          </p:nvSpPr>
          <p:spPr bwMode="auto">
            <a:xfrm>
              <a:off x="1787" y="1192"/>
              <a:ext cx="18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 defTabSz="914400">
                <a:buClrTx/>
                <a:buSzTx/>
                <a:buFontTx/>
                <a:buNone/>
              </a:pPr>
              <a:r>
                <a:rPr lang="fr-FR" sz="1600" b="1" dirty="0">
                  <a:solidFill>
                    <a:schemeClr val="tx2"/>
                  </a:solidFill>
                  <a:latin typeface="+mj-lt"/>
                </a:rPr>
                <a:t>7</a:t>
              </a:r>
            </a:p>
          </p:txBody>
        </p:sp>
        <p:sp>
          <p:nvSpPr>
            <p:cNvPr id="225" name="Text Box 19"/>
            <p:cNvSpPr txBox="1">
              <a:spLocks noChangeArrowheads="1"/>
            </p:cNvSpPr>
            <p:nvPr/>
          </p:nvSpPr>
          <p:spPr bwMode="auto">
            <a:xfrm>
              <a:off x="1956" y="2145"/>
              <a:ext cx="18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 defTabSz="914400">
                <a:buClrTx/>
                <a:buSzTx/>
                <a:buFontTx/>
                <a:buNone/>
              </a:pPr>
              <a:r>
                <a:rPr lang="fr-FR" sz="1600" b="1" dirty="0">
                  <a:solidFill>
                    <a:schemeClr val="tx2"/>
                  </a:solidFill>
                  <a:latin typeface="+mj-lt"/>
                </a:rPr>
                <a:t>8</a:t>
              </a:r>
            </a:p>
          </p:txBody>
        </p:sp>
        <p:sp>
          <p:nvSpPr>
            <p:cNvPr id="226" name="Text Box 20"/>
            <p:cNvSpPr txBox="1">
              <a:spLocks noChangeArrowheads="1"/>
            </p:cNvSpPr>
            <p:nvPr/>
          </p:nvSpPr>
          <p:spPr bwMode="auto">
            <a:xfrm>
              <a:off x="1933" y="3347"/>
              <a:ext cx="18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 defTabSz="914400">
                <a:buClrTx/>
                <a:buSzTx/>
                <a:buFontTx/>
                <a:buNone/>
              </a:pPr>
              <a:r>
                <a:rPr lang="fr-FR" sz="1600" b="1" dirty="0">
                  <a:solidFill>
                    <a:schemeClr val="tx2"/>
                  </a:solidFill>
                  <a:latin typeface="+mj-lt"/>
                </a:rPr>
                <a:t>9</a:t>
              </a:r>
            </a:p>
          </p:txBody>
        </p:sp>
        <p:sp>
          <p:nvSpPr>
            <p:cNvPr id="227" name="Text Box 21"/>
            <p:cNvSpPr txBox="1">
              <a:spLocks noChangeArrowheads="1"/>
            </p:cNvSpPr>
            <p:nvPr/>
          </p:nvSpPr>
          <p:spPr bwMode="auto">
            <a:xfrm>
              <a:off x="2202" y="2848"/>
              <a:ext cx="260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 defTabSz="914400">
                <a:buClrTx/>
                <a:buSzTx/>
                <a:buFontTx/>
                <a:buNone/>
              </a:pPr>
              <a:r>
                <a:rPr lang="fr-FR" sz="1600" b="1">
                  <a:solidFill>
                    <a:schemeClr val="tx2"/>
                  </a:solidFill>
                  <a:latin typeface="+mj-lt"/>
                </a:rPr>
                <a:t>10</a:t>
              </a:r>
            </a:p>
          </p:txBody>
        </p:sp>
      </p:grpSp>
      <p:sp>
        <p:nvSpPr>
          <p:cNvPr id="255" name="Rectangle 254"/>
          <p:cNvSpPr/>
          <p:nvPr/>
        </p:nvSpPr>
        <p:spPr bwMode="auto">
          <a:xfrm>
            <a:off x="227487" y="2722520"/>
            <a:ext cx="101261" cy="109026"/>
          </a:xfrm>
          <a:prstGeom prst="rect">
            <a:avLst/>
          </a:prstGeom>
          <a:solidFill>
            <a:srgbClr val="FFFF00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 bwMode="auto">
          <a:xfrm>
            <a:off x="2922567" y="5692381"/>
            <a:ext cx="101261" cy="109026"/>
          </a:xfrm>
          <a:prstGeom prst="rect">
            <a:avLst/>
          </a:prstGeom>
          <a:solidFill>
            <a:srgbClr val="FFFF00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48" name="Groupe 5147"/>
          <p:cNvGrpSpPr/>
          <p:nvPr/>
        </p:nvGrpSpPr>
        <p:grpSpPr>
          <a:xfrm>
            <a:off x="737120" y="3593640"/>
            <a:ext cx="2192072" cy="2177671"/>
            <a:chOff x="1100342" y="3140968"/>
            <a:chExt cx="2895594" cy="2876569"/>
          </a:xfrm>
        </p:grpSpPr>
        <p:cxnSp>
          <p:nvCxnSpPr>
            <p:cNvPr id="314" name="Connecteur droit 7189"/>
            <p:cNvCxnSpPr>
              <a:cxnSpLocks noChangeShapeType="1"/>
            </p:cNvCxnSpPr>
            <p:nvPr/>
          </p:nvCxnSpPr>
          <p:spPr bwMode="auto">
            <a:xfrm>
              <a:off x="1459549" y="4612199"/>
              <a:ext cx="1903450" cy="973940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15" name="Connecteur droit 7189"/>
            <p:cNvCxnSpPr>
              <a:cxnSpLocks noChangeShapeType="1"/>
            </p:cNvCxnSpPr>
            <p:nvPr/>
          </p:nvCxnSpPr>
          <p:spPr bwMode="auto">
            <a:xfrm>
              <a:off x="1100342" y="4938651"/>
              <a:ext cx="2262657" cy="691369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16" name="Connecteur droit 7189"/>
            <p:cNvCxnSpPr>
              <a:cxnSpLocks noChangeShapeType="1"/>
            </p:cNvCxnSpPr>
            <p:nvPr/>
          </p:nvCxnSpPr>
          <p:spPr bwMode="auto">
            <a:xfrm>
              <a:off x="3398028" y="5661119"/>
              <a:ext cx="597908" cy="356418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17" name="Connecteur droit 7189"/>
            <p:cNvCxnSpPr>
              <a:cxnSpLocks noChangeShapeType="1"/>
            </p:cNvCxnSpPr>
            <p:nvPr/>
          </p:nvCxnSpPr>
          <p:spPr bwMode="auto">
            <a:xfrm>
              <a:off x="2406327" y="3140968"/>
              <a:ext cx="592032" cy="656490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18" name="Connecteur droit 7189"/>
            <p:cNvCxnSpPr>
              <a:cxnSpLocks noChangeShapeType="1"/>
            </p:cNvCxnSpPr>
            <p:nvPr/>
          </p:nvCxnSpPr>
          <p:spPr bwMode="auto">
            <a:xfrm>
              <a:off x="2078481" y="3501729"/>
              <a:ext cx="904944" cy="328245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320" name="Groupe 319"/>
          <p:cNvGrpSpPr/>
          <p:nvPr/>
        </p:nvGrpSpPr>
        <p:grpSpPr>
          <a:xfrm>
            <a:off x="737120" y="3593640"/>
            <a:ext cx="2192072" cy="2177671"/>
            <a:chOff x="1100342" y="3140968"/>
            <a:chExt cx="2895594" cy="2876569"/>
          </a:xfrm>
        </p:grpSpPr>
        <p:cxnSp>
          <p:nvCxnSpPr>
            <p:cNvPr id="321" name="Connecteur droit 7189"/>
            <p:cNvCxnSpPr>
              <a:cxnSpLocks noChangeShapeType="1"/>
            </p:cNvCxnSpPr>
            <p:nvPr/>
          </p:nvCxnSpPr>
          <p:spPr bwMode="auto">
            <a:xfrm>
              <a:off x="1459549" y="4612199"/>
              <a:ext cx="1903450" cy="973940"/>
            </a:xfrm>
            <a:prstGeom prst="line">
              <a:avLst/>
            </a:prstGeom>
            <a:noFill/>
            <a:ln w="28575" algn="ctr">
              <a:solidFill>
                <a:srgbClr val="DDDDDD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22" name="Connecteur droit 7189"/>
            <p:cNvCxnSpPr>
              <a:cxnSpLocks noChangeShapeType="1"/>
            </p:cNvCxnSpPr>
            <p:nvPr/>
          </p:nvCxnSpPr>
          <p:spPr bwMode="auto">
            <a:xfrm>
              <a:off x="1100342" y="4938651"/>
              <a:ext cx="2262657" cy="691369"/>
            </a:xfrm>
            <a:prstGeom prst="line">
              <a:avLst/>
            </a:prstGeom>
            <a:noFill/>
            <a:ln w="28575" algn="ctr">
              <a:solidFill>
                <a:srgbClr val="DDDDDD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23" name="Connecteur droit 7189"/>
            <p:cNvCxnSpPr>
              <a:cxnSpLocks noChangeShapeType="1"/>
            </p:cNvCxnSpPr>
            <p:nvPr/>
          </p:nvCxnSpPr>
          <p:spPr bwMode="auto">
            <a:xfrm>
              <a:off x="3398028" y="5661119"/>
              <a:ext cx="597908" cy="356418"/>
            </a:xfrm>
            <a:prstGeom prst="line">
              <a:avLst/>
            </a:prstGeom>
            <a:noFill/>
            <a:ln w="28575" algn="ctr">
              <a:solidFill>
                <a:srgbClr val="DDDDDD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24" name="Connecteur droit 7189"/>
            <p:cNvCxnSpPr>
              <a:cxnSpLocks noChangeShapeType="1"/>
            </p:cNvCxnSpPr>
            <p:nvPr/>
          </p:nvCxnSpPr>
          <p:spPr bwMode="auto">
            <a:xfrm>
              <a:off x="2406327" y="3140968"/>
              <a:ext cx="592032" cy="656490"/>
            </a:xfrm>
            <a:prstGeom prst="line">
              <a:avLst/>
            </a:prstGeom>
            <a:noFill/>
            <a:ln w="28575" algn="ctr">
              <a:solidFill>
                <a:srgbClr val="DDDDDD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25" name="Connecteur droit 7189"/>
            <p:cNvCxnSpPr>
              <a:cxnSpLocks noChangeShapeType="1"/>
            </p:cNvCxnSpPr>
            <p:nvPr/>
          </p:nvCxnSpPr>
          <p:spPr bwMode="auto">
            <a:xfrm>
              <a:off x="2078481" y="3501729"/>
              <a:ext cx="904944" cy="328245"/>
            </a:xfrm>
            <a:prstGeom prst="line">
              <a:avLst/>
            </a:prstGeom>
            <a:noFill/>
            <a:ln w="28575" algn="ctr">
              <a:solidFill>
                <a:srgbClr val="DDDDDD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5150" name="Forme libre 5149"/>
          <p:cNvSpPr/>
          <p:nvPr/>
        </p:nvSpPr>
        <p:spPr bwMode="auto">
          <a:xfrm>
            <a:off x="107504" y="3025716"/>
            <a:ext cx="1058080" cy="2164616"/>
          </a:xfrm>
          <a:custGeom>
            <a:avLst/>
            <a:gdLst>
              <a:gd name="connsiteX0" fmla="*/ 94973 w 1397659"/>
              <a:gd name="connsiteY0" fmla="*/ 0 h 2859325"/>
              <a:gd name="connsiteX1" fmla="*/ 66398 w 1397659"/>
              <a:gd name="connsiteY1" fmla="*/ 1866900 h 2859325"/>
              <a:gd name="connsiteX2" fmla="*/ 847448 w 1397659"/>
              <a:gd name="connsiteY2" fmla="*/ 2828925 h 2859325"/>
              <a:gd name="connsiteX3" fmla="*/ 1066523 w 1397659"/>
              <a:gd name="connsiteY3" fmla="*/ 2581275 h 2859325"/>
              <a:gd name="connsiteX4" fmla="*/ 799823 w 1397659"/>
              <a:gd name="connsiteY4" fmla="*/ 2200275 h 2859325"/>
              <a:gd name="connsiteX5" fmla="*/ 1218923 w 1397659"/>
              <a:gd name="connsiteY5" fmla="*/ 2381250 h 2859325"/>
              <a:gd name="connsiteX6" fmla="*/ 1371323 w 1397659"/>
              <a:gd name="connsiteY6" fmla="*/ 2152650 h 2859325"/>
              <a:gd name="connsiteX7" fmla="*/ 704573 w 1397659"/>
              <a:gd name="connsiteY7" fmla="*/ 1685925 h 2859325"/>
              <a:gd name="connsiteX8" fmla="*/ 475973 w 1397659"/>
              <a:gd name="connsiteY8" fmla="*/ 209550 h 2859325"/>
              <a:gd name="connsiteX9" fmla="*/ 1056998 w 1397659"/>
              <a:gd name="connsiteY9" fmla="*/ 323850 h 28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7659" h="2859325">
                <a:moveTo>
                  <a:pt x="94973" y="0"/>
                </a:moveTo>
                <a:cubicBezTo>
                  <a:pt x="17979" y="697706"/>
                  <a:pt x="-59014" y="1395413"/>
                  <a:pt x="66398" y="1866900"/>
                </a:cubicBezTo>
                <a:cubicBezTo>
                  <a:pt x="191810" y="2338387"/>
                  <a:pt x="680761" y="2709863"/>
                  <a:pt x="847448" y="2828925"/>
                </a:cubicBezTo>
                <a:cubicBezTo>
                  <a:pt x="1014135" y="2947987"/>
                  <a:pt x="1074461" y="2686050"/>
                  <a:pt x="1066523" y="2581275"/>
                </a:cubicBezTo>
                <a:cubicBezTo>
                  <a:pt x="1058586" y="2476500"/>
                  <a:pt x="774423" y="2233612"/>
                  <a:pt x="799823" y="2200275"/>
                </a:cubicBezTo>
                <a:cubicBezTo>
                  <a:pt x="825223" y="2166938"/>
                  <a:pt x="1123673" y="2389187"/>
                  <a:pt x="1218923" y="2381250"/>
                </a:cubicBezTo>
                <a:cubicBezTo>
                  <a:pt x="1314173" y="2373313"/>
                  <a:pt x="1457048" y="2268537"/>
                  <a:pt x="1371323" y="2152650"/>
                </a:cubicBezTo>
                <a:cubicBezTo>
                  <a:pt x="1285598" y="2036763"/>
                  <a:pt x="853798" y="2009775"/>
                  <a:pt x="704573" y="1685925"/>
                </a:cubicBezTo>
                <a:cubicBezTo>
                  <a:pt x="555348" y="1362075"/>
                  <a:pt x="417236" y="436562"/>
                  <a:pt x="475973" y="209550"/>
                </a:cubicBezTo>
                <a:cubicBezTo>
                  <a:pt x="534710" y="-17462"/>
                  <a:pt x="964923" y="293688"/>
                  <a:pt x="1056998" y="323850"/>
                </a:cubicBezTo>
              </a:path>
            </a:pathLst>
          </a:custGeom>
          <a:noFill/>
          <a:ln w="34925">
            <a:solidFill>
              <a:srgbClr val="CC0066"/>
            </a:solidFill>
            <a:prstDash val="solid"/>
            <a:round/>
            <a:headEnd/>
            <a:tailEnd type="arrow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Text Box 3"/>
          <p:cNvSpPr txBox="1">
            <a:spLocks noChangeArrowheads="1"/>
          </p:cNvSpPr>
          <p:nvPr/>
        </p:nvSpPr>
        <p:spPr bwMode="auto">
          <a:xfrm>
            <a:off x="5148064" y="5631308"/>
            <a:ext cx="3708412" cy="38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>
              <a:buClr>
                <a:srgbClr val="000066"/>
              </a:buClr>
              <a:buFont typeface="Symbol" pitchFamily="18" charset="2"/>
              <a:buNone/>
            </a:pPr>
            <a:r>
              <a:rPr lang="fr-FR" dirty="0">
                <a:solidFill>
                  <a:srgbClr val="000066"/>
                </a:solidFill>
                <a:latin typeface="Symbol" pitchFamily="18" charset="2"/>
              </a:rPr>
              <a:t></a:t>
            </a:r>
            <a:r>
              <a:rPr lang="fr-FR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fr-FR" dirty="0">
                <a:solidFill>
                  <a:srgbClr val="000066"/>
                </a:solidFill>
                <a:latin typeface="+mj-lt"/>
              </a:rPr>
              <a:t>= 5 3 4 9 7 8 10 6 1 2</a:t>
            </a:r>
          </a:p>
        </p:txBody>
      </p:sp>
      <p:pic>
        <p:nvPicPr>
          <p:cNvPr id="3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19" y="2217050"/>
            <a:ext cx="3008694" cy="324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3089686" y="2677681"/>
            <a:ext cx="2833082" cy="3132735"/>
            <a:chOff x="1790159" y="7084635"/>
            <a:chExt cx="3744416" cy="4140460"/>
          </a:xfrm>
        </p:grpSpPr>
        <p:cxnSp>
          <p:nvCxnSpPr>
            <p:cNvPr id="152" name="Connecteur droit 7189"/>
            <p:cNvCxnSpPr>
              <a:cxnSpLocks noChangeShapeType="1"/>
            </p:cNvCxnSpPr>
            <p:nvPr/>
          </p:nvCxnSpPr>
          <p:spPr bwMode="auto">
            <a:xfrm flipH="1">
              <a:off x="2603345" y="9702391"/>
              <a:ext cx="233283" cy="331329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4" name="Connecteur droit 7189"/>
            <p:cNvCxnSpPr>
              <a:cxnSpLocks noChangeShapeType="1"/>
            </p:cNvCxnSpPr>
            <p:nvPr/>
          </p:nvCxnSpPr>
          <p:spPr bwMode="auto">
            <a:xfrm flipH="1">
              <a:off x="3566484" y="8244719"/>
              <a:ext cx="233283" cy="331329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5" name="Connecteur droit 7189"/>
            <p:cNvCxnSpPr>
              <a:cxnSpLocks noChangeShapeType="1"/>
            </p:cNvCxnSpPr>
            <p:nvPr/>
          </p:nvCxnSpPr>
          <p:spPr bwMode="auto">
            <a:xfrm flipH="1">
              <a:off x="4867708" y="10433670"/>
              <a:ext cx="233283" cy="331329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8" name="Connecteur droit 7189"/>
            <p:cNvCxnSpPr>
              <a:cxnSpLocks noChangeShapeType="1"/>
            </p:cNvCxnSpPr>
            <p:nvPr/>
          </p:nvCxnSpPr>
          <p:spPr bwMode="auto">
            <a:xfrm flipH="1">
              <a:off x="3890520" y="7563073"/>
              <a:ext cx="233284" cy="620173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0" name="Connecteur droit 7189"/>
            <p:cNvCxnSpPr>
              <a:cxnSpLocks noChangeShapeType="1"/>
            </p:cNvCxnSpPr>
            <p:nvPr/>
          </p:nvCxnSpPr>
          <p:spPr bwMode="auto">
            <a:xfrm flipH="1">
              <a:off x="3210254" y="7563073"/>
              <a:ext cx="881356" cy="30545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1" name="Connecteur droit 7189"/>
            <p:cNvCxnSpPr>
              <a:cxnSpLocks noChangeShapeType="1"/>
            </p:cNvCxnSpPr>
            <p:nvPr/>
          </p:nvCxnSpPr>
          <p:spPr bwMode="auto">
            <a:xfrm flipH="1">
              <a:off x="2255406" y="8964799"/>
              <a:ext cx="2181310" cy="32728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2" name="Connecteur droit 7189"/>
            <p:cNvCxnSpPr>
              <a:cxnSpLocks noChangeShapeType="1"/>
            </p:cNvCxnSpPr>
            <p:nvPr/>
          </p:nvCxnSpPr>
          <p:spPr bwMode="auto">
            <a:xfrm flipH="1">
              <a:off x="2897587" y="9029949"/>
              <a:ext cx="1539129" cy="65456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3" name="Connecteur droit 7189"/>
            <p:cNvCxnSpPr>
              <a:cxnSpLocks noChangeShapeType="1"/>
            </p:cNvCxnSpPr>
            <p:nvPr/>
          </p:nvCxnSpPr>
          <p:spPr bwMode="auto">
            <a:xfrm flipH="1">
              <a:off x="2216811" y="7946152"/>
              <a:ext cx="964164" cy="1345929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4" name="Connecteur droit 7189"/>
            <p:cNvCxnSpPr>
              <a:cxnSpLocks noChangeShapeType="1"/>
            </p:cNvCxnSpPr>
            <p:nvPr/>
          </p:nvCxnSpPr>
          <p:spPr bwMode="auto">
            <a:xfrm flipH="1">
              <a:off x="2255406" y="8666232"/>
              <a:ext cx="1249606" cy="59713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5" name="Connecteur droit 7189"/>
            <p:cNvCxnSpPr>
              <a:cxnSpLocks noChangeShapeType="1"/>
            </p:cNvCxnSpPr>
            <p:nvPr/>
          </p:nvCxnSpPr>
          <p:spPr bwMode="auto">
            <a:xfrm flipH="1">
              <a:off x="4529104" y="7226072"/>
              <a:ext cx="894654" cy="1688773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6" name="Connecteur droit 7189"/>
            <p:cNvCxnSpPr>
              <a:cxnSpLocks noChangeShapeType="1"/>
            </p:cNvCxnSpPr>
            <p:nvPr/>
          </p:nvCxnSpPr>
          <p:spPr bwMode="auto">
            <a:xfrm flipH="1">
              <a:off x="4170014" y="7164599"/>
              <a:ext cx="1253744" cy="357725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7" name="Connecteur droit 7189"/>
            <p:cNvCxnSpPr>
              <a:cxnSpLocks noChangeShapeType="1"/>
            </p:cNvCxnSpPr>
            <p:nvPr/>
          </p:nvCxnSpPr>
          <p:spPr bwMode="auto">
            <a:xfrm flipH="1">
              <a:off x="5146262" y="7226072"/>
              <a:ext cx="302965" cy="311741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8" name="Connecteur droit 7189"/>
            <p:cNvCxnSpPr>
              <a:cxnSpLocks noChangeShapeType="1"/>
            </p:cNvCxnSpPr>
            <p:nvPr/>
          </p:nvCxnSpPr>
          <p:spPr bwMode="auto">
            <a:xfrm flipH="1">
              <a:off x="1899432" y="9357231"/>
              <a:ext cx="294501" cy="176696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9" name="Connecteur droit 7189"/>
            <p:cNvCxnSpPr>
              <a:cxnSpLocks noChangeShapeType="1"/>
            </p:cNvCxnSpPr>
            <p:nvPr/>
          </p:nvCxnSpPr>
          <p:spPr bwMode="auto">
            <a:xfrm flipH="1">
              <a:off x="1899432" y="10049498"/>
              <a:ext cx="611881" cy="1074693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0" name="Connecteur droit 7189"/>
            <p:cNvCxnSpPr>
              <a:cxnSpLocks noChangeShapeType="1"/>
            </p:cNvCxnSpPr>
            <p:nvPr/>
          </p:nvCxnSpPr>
          <p:spPr bwMode="auto">
            <a:xfrm flipH="1">
              <a:off x="1899432" y="10755803"/>
              <a:ext cx="2927006" cy="36838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39" name="Freeform 443"/>
            <p:cNvSpPr>
              <a:spLocks/>
            </p:cNvSpPr>
            <p:nvPr/>
          </p:nvSpPr>
          <p:spPr bwMode="auto">
            <a:xfrm flipH="1">
              <a:off x="5387754" y="7103126"/>
              <a:ext cx="122946" cy="122946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443"/>
            <p:cNvSpPr>
              <a:spLocks/>
            </p:cNvSpPr>
            <p:nvPr/>
          </p:nvSpPr>
          <p:spPr bwMode="auto">
            <a:xfrm flipH="1">
              <a:off x="1790159" y="11062717"/>
              <a:ext cx="122947" cy="122946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0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0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lnTo>
                    <a:pt x="55" y="18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9" y="55"/>
                  </a:lnTo>
                  <a:lnTo>
                    <a:pt x="49" y="49"/>
                  </a:lnTo>
                  <a:lnTo>
                    <a:pt x="55" y="3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3" name="Groupe 242"/>
            <p:cNvGrpSpPr/>
            <p:nvPr/>
          </p:nvGrpSpPr>
          <p:grpSpPr>
            <a:xfrm>
              <a:off x="2132460" y="7463166"/>
              <a:ext cx="3075274" cy="3363306"/>
              <a:chOff x="5385158" y="2261938"/>
              <a:chExt cx="3075274" cy="3363306"/>
            </a:xfrm>
          </p:grpSpPr>
          <p:sp>
            <p:nvSpPr>
              <p:cNvPr id="244" name="Freeform 443"/>
              <p:cNvSpPr>
                <a:spLocks/>
              </p:cNvSpPr>
              <p:nvPr/>
            </p:nvSpPr>
            <p:spPr bwMode="auto">
              <a:xfrm flipH="1">
                <a:off x="5385158" y="4062138"/>
                <a:ext cx="122946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443"/>
              <p:cNvSpPr>
                <a:spLocks/>
              </p:cNvSpPr>
              <p:nvPr/>
            </p:nvSpPr>
            <p:spPr bwMode="auto">
              <a:xfrm flipH="1">
                <a:off x="5724128" y="4782218"/>
                <a:ext cx="122946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443"/>
              <p:cNvSpPr>
                <a:spLocks/>
              </p:cNvSpPr>
              <p:nvPr/>
            </p:nvSpPr>
            <p:spPr bwMode="auto">
              <a:xfrm flipH="1">
                <a:off x="6048164" y="4422178"/>
                <a:ext cx="122946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443"/>
              <p:cNvSpPr>
                <a:spLocks/>
              </p:cNvSpPr>
              <p:nvPr/>
            </p:nvSpPr>
            <p:spPr bwMode="auto">
              <a:xfrm flipH="1">
                <a:off x="6696236" y="3342058"/>
                <a:ext cx="122946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443"/>
              <p:cNvSpPr>
                <a:spLocks/>
              </p:cNvSpPr>
              <p:nvPr/>
            </p:nvSpPr>
            <p:spPr bwMode="auto">
              <a:xfrm flipH="1">
                <a:off x="7020272" y="2982018"/>
                <a:ext cx="122946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443"/>
              <p:cNvSpPr>
                <a:spLocks/>
              </p:cNvSpPr>
              <p:nvPr/>
            </p:nvSpPr>
            <p:spPr bwMode="auto">
              <a:xfrm flipH="1">
                <a:off x="7344308" y="2261938"/>
                <a:ext cx="122946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443"/>
              <p:cNvSpPr>
                <a:spLocks/>
              </p:cNvSpPr>
              <p:nvPr/>
            </p:nvSpPr>
            <p:spPr bwMode="auto">
              <a:xfrm flipH="1">
                <a:off x="6372200" y="2621978"/>
                <a:ext cx="122946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443"/>
              <p:cNvSpPr>
                <a:spLocks/>
              </p:cNvSpPr>
              <p:nvPr/>
            </p:nvSpPr>
            <p:spPr bwMode="auto">
              <a:xfrm flipH="1">
                <a:off x="7689414" y="3702098"/>
                <a:ext cx="122946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443"/>
              <p:cNvSpPr>
                <a:spLocks/>
              </p:cNvSpPr>
              <p:nvPr/>
            </p:nvSpPr>
            <p:spPr bwMode="auto">
              <a:xfrm flipH="1">
                <a:off x="8028384" y="5502298"/>
                <a:ext cx="122946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443"/>
              <p:cNvSpPr>
                <a:spLocks/>
              </p:cNvSpPr>
              <p:nvPr/>
            </p:nvSpPr>
            <p:spPr bwMode="auto">
              <a:xfrm flipH="1">
                <a:off x="8337486" y="5142258"/>
                <a:ext cx="122946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8" name="Rectangle 257"/>
            <p:cNvSpPr/>
            <p:nvPr/>
          </p:nvSpPr>
          <p:spPr bwMode="auto">
            <a:xfrm>
              <a:off x="1790159" y="11081079"/>
              <a:ext cx="133760" cy="144016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 bwMode="auto">
            <a:xfrm>
              <a:off x="5400815" y="7084635"/>
              <a:ext cx="133760" cy="144016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3905730" y="2708920"/>
            <a:ext cx="1962414" cy="2466688"/>
            <a:chOff x="4151991" y="2630639"/>
            <a:chExt cx="1920656" cy="2358683"/>
          </a:xfrm>
        </p:grpSpPr>
        <p:cxnSp>
          <p:nvCxnSpPr>
            <p:cNvPr id="277" name="Connecteur droit 7189"/>
            <p:cNvCxnSpPr>
              <a:cxnSpLocks noChangeShapeType="1"/>
            </p:cNvCxnSpPr>
            <p:nvPr/>
          </p:nvCxnSpPr>
          <p:spPr bwMode="auto">
            <a:xfrm flipH="1">
              <a:off x="4903259" y="2904042"/>
              <a:ext cx="176506" cy="469232"/>
            </a:xfrm>
            <a:prstGeom prst="line">
              <a:avLst/>
            </a:prstGeom>
            <a:noFill/>
            <a:ln w="41275" algn="ctr">
              <a:solidFill>
                <a:srgbClr val="DDDDDD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8" name="Connecteur droit 7189"/>
            <p:cNvCxnSpPr>
              <a:cxnSpLocks noChangeShapeType="1"/>
            </p:cNvCxnSpPr>
            <p:nvPr/>
          </p:nvCxnSpPr>
          <p:spPr bwMode="auto">
            <a:xfrm flipH="1">
              <a:off x="4151991" y="4013903"/>
              <a:ext cx="1164528" cy="495253"/>
            </a:xfrm>
            <a:prstGeom prst="line">
              <a:avLst/>
            </a:prstGeom>
            <a:noFill/>
            <a:ln w="41275" algn="ctr">
              <a:solidFill>
                <a:srgbClr val="DDDDDD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9" name="Connecteur droit 7189"/>
            <p:cNvCxnSpPr>
              <a:cxnSpLocks noChangeShapeType="1"/>
            </p:cNvCxnSpPr>
            <p:nvPr/>
          </p:nvCxnSpPr>
          <p:spPr bwMode="auto">
            <a:xfrm flipH="1">
              <a:off x="5386421" y="2649062"/>
              <a:ext cx="676909" cy="1277751"/>
            </a:xfrm>
            <a:prstGeom prst="line">
              <a:avLst/>
            </a:prstGeom>
            <a:noFill/>
            <a:ln w="41275" algn="ctr">
              <a:solidFill>
                <a:srgbClr val="DDDDDD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0" name="Connecteur droit 7189"/>
            <p:cNvCxnSpPr>
              <a:cxnSpLocks noChangeShapeType="1"/>
            </p:cNvCxnSpPr>
            <p:nvPr/>
          </p:nvCxnSpPr>
          <p:spPr bwMode="auto">
            <a:xfrm flipH="1">
              <a:off x="5843419" y="2630639"/>
              <a:ext cx="229228" cy="2358683"/>
            </a:xfrm>
            <a:prstGeom prst="line">
              <a:avLst/>
            </a:prstGeom>
            <a:noFill/>
            <a:ln w="41275" algn="ctr">
              <a:solidFill>
                <a:srgbClr val="DDDDDD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228" name="Group 22"/>
          <p:cNvGrpSpPr>
            <a:grpSpLocks/>
          </p:cNvGrpSpPr>
          <p:nvPr/>
        </p:nvGrpSpPr>
        <p:grpSpPr bwMode="auto">
          <a:xfrm>
            <a:off x="3211072" y="3061811"/>
            <a:ext cx="2585064" cy="2563433"/>
            <a:chOff x="2727" y="1374"/>
            <a:chExt cx="2151" cy="2133"/>
          </a:xfrm>
        </p:grpSpPr>
        <p:sp>
          <p:nvSpPr>
            <p:cNvPr id="229" name="Text Box 23"/>
            <p:cNvSpPr txBox="1">
              <a:spLocks noChangeArrowheads="1"/>
            </p:cNvSpPr>
            <p:nvPr/>
          </p:nvSpPr>
          <p:spPr bwMode="auto">
            <a:xfrm>
              <a:off x="2727" y="2478"/>
              <a:ext cx="18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 defTabSz="914400">
                <a:buClrTx/>
                <a:buSzTx/>
                <a:buFontTx/>
                <a:buNone/>
              </a:pPr>
              <a:r>
                <a:rPr lang="fr-FR" sz="1600" b="1" dirty="0">
                  <a:solidFill>
                    <a:schemeClr val="tx2"/>
                  </a:solidFill>
                  <a:latin typeface="+mj-lt"/>
                </a:rPr>
                <a:t>5</a:t>
              </a:r>
            </a:p>
          </p:txBody>
        </p:sp>
        <p:sp>
          <p:nvSpPr>
            <p:cNvPr id="230" name="Text Box 24"/>
            <p:cNvSpPr txBox="1">
              <a:spLocks noChangeArrowheads="1"/>
            </p:cNvSpPr>
            <p:nvPr/>
          </p:nvSpPr>
          <p:spPr bwMode="auto">
            <a:xfrm>
              <a:off x="3193" y="2917"/>
              <a:ext cx="18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 defTabSz="914400">
                <a:buClrTx/>
                <a:buSzTx/>
                <a:buFontTx/>
                <a:buNone/>
              </a:pPr>
              <a:r>
                <a:rPr lang="fr-FR" sz="1600" b="1" dirty="0">
                  <a:solidFill>
                    <a:schemeClr val="tx2"/>
                  </a:solidFill>
                  <a:latin typeface="+mj-lt"/>
                </a:rPr>
                <a:t>3</a:t>
              </a:r>
            </a:p>
          </p:txBody>
        </p:sp>
        <p:sp>
          <p:nvSpPr>
            <p:cNvPr id="231" name="Text Box 25"/>
            <p:cNvSpPr txBox="1">
              <a:spLocks noChangeArrowheads="1"/>
            </p:cNvSpPr>
            <p:nvPr/>
          </p:nvSpPr>
          <p:spPr bwMode="auto">
            <a:xfrm>
              <a:off x="3465" y="2554"/>
              <a:ext cx="18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 defTabSz="914400">
                <a:buClrTx/>
                <a:buSzTx/>
                <a:buFontTx/>
                <a:buNone/>
              </a:pPr>
              <a:r>
                <a:rPr lang="fr-FR" sz="1600" b="1">
                  <a:solidFill>
                    <a:schemeClr val="tx2"/>
                  </a:solidFill>
                  <a:latin typeface="+mj-lt"/>
                </a:rPr>
                <a:t>4</a:t>
              </a:r>
            </a:p>
          </p:txBody>
        </p:sp>
        <p:sp>
          <p:nvSpPr>
            <p:cNvPr id="232" name="Text Box 26"/>
            <p:cNvSpPr txBox="1">
              <a:spLocks noChangeArrowheads="1"/>
            </p:cNvSpPr>
            <p:nvPr/>
          </p:nvSpPr>
          <p:spPr bwMode="auto">
            <a:xfrm>
              <a:off x="3284" y="1533"/>
              <a:ext cx="18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 defTabSz="914400">
                <a:buClrTx/>
                <a:buSzTx/>
                <a:buFontTx/>
                <a:buNone/>
              </a:pPr>
              <a:r>
                <a:rPr lang="fr-FR" sz="1600" b="1">
                  <a:solidFill>
                    <a:schemeClr val="tx2"/>
                  </a:solidFill>
                  <a:latin typeface="+mj-lt"/>
                </a:rPr>
                <a:t>9</a:t>
              </a:r>
            </a:p>
          </p:txBody>
        </p:sp>
        <p:sp>
          <p:nvSpPr>
            <p:cNvPr id="233" name="Text Box 27"/>
            <p:cNvSpPr txBox="1">
              <a:spLocks noChangeArrowheads="1"/>
            </p:cNvSpPr>
            <p:nvPr/>
          </p:nvSpPr>
          <p:spPr bwMode="auto">
            <a:xfrm>
              <a:off x="3828" y="2055"/>
              <a:ext cx="18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 defTabSz="914400">
                <a:buClrTx/>
                <a:buSzTx/>
                <a:buFontTx/>
                <a:buNone/>
              </a:pPr>
              <a:r>
                <a:rPr lang="fr-FR" sz="1600" b="1">
                  <a:solidFill>
                    <a:schemeClr val="tx2"/>
                  </a:solidFill>
                  <a:latin typeface="+mj-lt"/>
                </a:rPr>
                <a:t>7</a:t>
              </a:r>
            </a:p>
          </p:txBody>
        </p:sp>
        <p:sp>
          <p:nvSpPr>
            <p:cNvPr id="234" name="Text Box 28"/>
            <p:cNvSpPr txBox="1">
              <a:spLocks noChangeArrowheads="1"/>
            </p:cNvSpPr>
            <p:nvPr/>
          </p:nvSpPr>
          <p:spPr bwMode="auto">
            <a:xfrm>
              <a:off x="4055" y="1760"/>
              <a:ext cx="18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 defTabSz="914400">
                <a:buClrTx/>
                <a:buSzTx/>
                <a:buFontTx/>
                <a:buNone/>
              </a:pPr>
              <a:r>
                <a:rPr lang="fr-FR" sz="1600" b="1" dirty="0">
                  <a:solidFill>
                    <a:schemeClr val="tx2"/>
                  </a:solidFill>
                  <a:latin typeface="+mj-lt"/>
                </a:rPr>
                <a:t>8</a:t>
              </a:r>
            </a:p>
          </p:txBody>
        </p:sp>
        <p:sp>
          <p:nvSpPr>
            <p:cNvPr id="235" name="Text Box 29"/>
            <p:cNvSpPr txBox="1">
              <a:spLocks noChangeArrowheads="1"/>
            </p:cNvSpPr>
            <p:nvPr/>
          </p:nvSpPr>
          <p:spPr bwMode="auto">
            <a:xfrm>
              <a:off x="4277" y="1374"/>
              <a:ext cx="260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 defTabSz="914400">
                <a:buClrTx/>
                <a:buSzTx/>
                <a:buFontTx/>
                <a:buNone/>
              </a:pPr>
              <a:r>
                <a:rPr lang="fr-FR" sz="1600" b="1" dirty="0">
                  <a:solidFill>
                    <a:schemeClr val="tx2"/>
                  </a:solidFill>
                  <a:latin typeface="+mj-lt"/>
                </a:rPr>
                <a:t>10</a:t>
              </a:r>
            </a:p>
          </p:txBody>
        </p:sp>
        <p:sp>
          <p:nvSpPr>
            <p:cNvPr id="236" name="Text Box 30"/>
            <p:cNvSpPr txBox="1">
              <a:spLocks noChangeArrowheads="1"/>
            </p:cNvSpPr>
            <p:nvPr/>
          </p:nvSpPr>
          <p:spPr bwMode="auto">
            <a:xfrm>
              <a:off x="4372" y="2123"/>
              <a:ext cx="18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 defTabSz="914400">
                <a:buClrTx/>
                <a:buSzTx/>
                <a:buFontTx/>
                <a:buNone/>
              </a:pPr>
              <a:r>
                <a:rPr lang="fr-FR" sz="1600" b="1">
                  <a:solidFill>
                    <a:schemeClr val="tx2"/>
                  </a:solidFill>
                  <a:latin typeface="+mj-lt"/>
                </a:rPr>
                <a:t>6</a:t>
              </a:r>
            </a:p>
          </p:txBody>
        </p:sp>
        <p:sp>
          <p:nvSpPr>
            <p:cNvPr id="237" name="Text Box 31"/>
            <p:cNvSpPr txBox="1">
              <a:spLocks noChangeArrowheads="1"/>
            </p:cNvSpPr>
            <p:nvPr/>
          </p:nvSpPr>
          <p:spPr bwMode="auto">
            <a:xfrm>
              <a:off x="4349" y="3325"/>
              <a:ext cx="18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 defTabSz="914400">
                <a:buClrTx/>
                <a:buSzTx/>
                <a:buFontTx/>
                <a:buNone/>
              </a:pPr>
              <a:r>
                <a:rPr lang="fr-FR" sz="1600" b="1" dirty="0">
                  <a:solidFill>
                    <a:schemeClr val="tx2"/>
                  </a:solidFill>
                  <a:latin typeface="+mj-lt"/>
                </a:rPr>
                <a:t>1</a:t>
              </a:r>
            </a:p>
          </p:txBody>
        </p:sp>
        <p:sp>
          <p:nvSpPr>
            <p:cNvPr id="238" name="Text Box 32"/>
            <p:cNvSpPr txBox="1">
              <a:spLocks noChangeArrowheads="1"/>
            </p:cNvSpPr>
            <p:nvPr/>
          </p:nvSpPr>
          <p:spPr bwMode="auto">
            <a:xfrm>
              <a:off x="4690" y="2826"/>
              <a:ext cx="18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 defTabSz="914400">
                <a:buClrTx/>
                <a:buSzTx/>
                <a:buFontTx/>
                <a:buNone/>
              </a:pPr>
              <a:r>
                <a:rPr lang="fr-FR" sz="1600" b="1">
                  <a:solidFill>
                    <a:schemeClr val="tx2"/>
                  </a:solidFill>
                  <a:latin typeface="+mj-lt"/>
                </a:rPr>
                <a:t>2</a:t>
              </a:r>
            </a:p>
          </p:txBody>
        </p:sp>
      </p:grpSp>
      <p:sp>
        <p:nvSpPr>
          <p:cNvPr id="5" name="Forme libre 4"/>
          <p:cNvSpPr/>
          <p:nvPr/>
        </p:nvSpPr>
        <p:spPr bwMode="auto">
          <a:xfrm>
            <a:off x="3440258" y="4888607"/>
            <a:ext cx="2324446" cy="981075"/>
          </a:xfrm>
          <a:custGeom>
            <a:avLst/>
            <a:gdLst>
              <a:gd name="connsiteX0" fmla="*/ 2459 w 2324446"/>
              <a:gd name="connsiteY0" fmla="*/ 981075 h 981075"/>
              <a:gd name="connsiteX1" fmla="*/ 1916984 w 2324446"/>
              <a:gd name="connsiteY1" fmla="*/ 762000 h 981075"/>
              <a:gd name="connsiteX2" fmla="*/ 2259884 w 2324446"/>
              <a:gd name="connsiteY2" fmla="*/ 514350 h 981075"/>
              <a:gd name="connsiteX3" fmla="*/ 2307509 w 2324446"/>
              <a:gd name="connsiteY3" fmla="*/ 228600 h 981075"/>
              <a:gd name="connsiteX4" fmla="*/ 2059859 w 2324446"/>
              <a:gd name="connsiteY4" fmla="*/ 238125 h 981075"/>
              <a:gd name="connsiteX5" fmla="*/ 1840784 w 2324446"/>
              <a:gd name="connsiteY5" fmla="*/ 447675 h 981075"/>
              <a:gd name="connsiteX6" fmla="*/ 97709 w 2324446"/>
              <a:gd name="connsiteY6" fmla="*/ 676275 h 981075"/>
              <a:gd name="connsiteX7" fmla="*/ 373934 w 2324446"/>
              <a:gd name="connsiteY7" fmla="*/ 0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4446" h="981075">
                <a:moveTo>
                  <a:pt x="2459" y="981075"/>
                </a:moveTo>
                <a:cubicBezTo>
                  <a:pt x="771602" y="910431"/>
                  <a:pt x="1540746" y="839788"/>
                  <a:pt x="1916984" y="762000"/>
                </a:cubicBezTo>
                <a:cubicBezTo>
                  <a:pt x="2293222" y="684212"/>
                  <a:pt x="2194797" y="603250"/>
                  <a:pt x="2259884" y="514350"/>
                </a:cubicBezTo>
                <a:cubicBezTo>
                  <a:pt x="2324971" y="425450"/>
                  <a:pt x="2340847" y="274637"/>
                  <a:pt x="2307509" y="228600"/>
                </a:cubicBezTo>
                <a:cubicBezTo>
                  <a:pt x="2274172" y="182562"/>
                  <a:pt x="2137646" y="201613"/>
                  <a:pt x="2059859" y="238125"/>
                </a:cubicBezTo>
                <a:cubicBezTo>
                  <a:pt x="1982072" y="274637"/>
                  <a:pt x="2167809" y="374650"/>
                  <a:pt x="1840784" y="447675"/>
                </a:cubicBezTo>
                <a:cubicBezTo>
                  <a:pt x="1513759" y="520700"/>
                  <a:pt x="342184" y="750887"/>
                  <a:pt x="97709" y="676275"/>
                </a:cubicBezTo>
                <a:cubicBezTo>
                  <a:pt x="-146766" y="601662"/>
                  <a:pt x="113584" y="300831"/>
                  <a:pt x="373934" y="0"/>
                </a:cubicBezTo>
              </a:path>
            </a:pathLst>
          </a:custGeom>
          <a:noFill/>
          <a:ln w="38100">
            <a:solidFill>
              <a:srgbClr val="CC0066"/>
            </a:solidFill>
            <a:prstDash val="solid"/>
            <a:round/>
            <a:headEnd/>
            <a:tailEnd type="arrow"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342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  <p:bldP spid="187" grpId="0"/>
      <p:bldP spid="5150" grpId="0" animBg="1"/>
      <p:bldP spid="346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750888"/>
            <a:ext cx="7772400" cy="1312862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000" dirty="0" smtClean="0"/>
              <a:t>Baxter Permutation </a:t>
            </a:r>
            <a:r>
              <a:rPr lang="fr-FR" sz="4000" dirty="0"/>
              <a:t/>
            </a:r>
            <a:br>
              <a:rPr lang="fr-FR" sz="4000" dirty="0"/>
            </a:br>
            <a:r>
              <a:rPr lang="fr-FR" sz="4000" dirty="0"/>
              <a:t> </a:t>
            </a:r>
            <a:r>
              <a:rPr lang="fr-FR" sz="4000" dirty="0" smtClean="0">
                <a:solidFill>
                  <a:srgbClr val="00B97E"/>
                </a:solidFill>
              </a:rPr>
              <a:t>[Baxter’64</a:t>
            </a:r>
            <a:r>
              <a:rPr lang="fr-FR" sz="4000" dirty="0">
                <a:solidFill>
                  <a:srgbClr val="00B97E"/>
                </a:solidFill>
              </a:rPr>
              <a:t>]</a:t>
            </a:r>
          </a:p>
        </p:txBody>
      </p:sp>
      <p:grpSp>
        <p:nvGrpSpPr>
          <p:cNvPr id="6211" name="Group 67"/>
          <p:cNvGrpSpPr>
            <a:grpSpLocks/>
          </p:cNvGrpSpPr>
          <p:nvPr/>
        </p:nvGrpSpPr>
        <p:grpSpPr bwMode="auto">
          <a:xfrm>
            <a:off x="2614576" y="2970212"/>
            <a:ext cx="2349500" cy="1296988"/>
            <a:chOff x="3703" y="1706"/>
            <a:chExt cx="1480" cy="817"/>
          </a:xfrm>
        </p:grpSpPr>
        <p:sp>
          <p:nvSpPr>
            <p:cNvPr id="6146" name="Rectangle 2"/>
            <p:cNvSpPr>
              <a:spLocks noChangeArrowheads="1"/>
            </p:cNvSpPr>
            <p:nvPr/>
          </p:nvSpPr>
          <p:spPr bwMode="auto">
            <a:xfrm>
              <a:off x="3703" y="1706"/>
              <a:ext cx="1451" cy="81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47" name="Group 3"/>
            <p:cNvGrpSpPr>
              <a:grpSpLocks/>
            </p:cNvGrpSpPr>
            <p:nvPr/>
          </p:nvGrpSpPr>
          <p:grpSpPr bwMode="auto">
            <a:xfrm>
              <a:off x="3707" y="1706"/>
              <a:ext cx="1476" cy="810"/>
              <a:chOff x="3707" y="1706"/>
              <a:chExt cx="1476" cy="810"/>
            </a:xfrm>
          </p:grpSpPr>
          <p:sp>
            <p:nvSpPr>
              <p:cNvPr id="6148" name="Line 4"/>
              <p:cNvSpPr>
                <a:spLocks noChangeShapeType="1"/>
              </p:cNvSpPr>
              <p:nvPr/>
            </p:nvSpPr>
            <p:spPr bwMode="auto">
              <a:xfrm flipH="1">
                <a:off x="3706" y="2516"/>
                <a:ext cx="1479" cy="1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9" name="Line 5"/>
              <p:cNvSpPr>
                <a:spLocks noChangeShapeType="1"/>
              </p:cNvSpPr>
              <p:nvPr/>
            </p:nvSpPr>
            <p:spPr bwMode="auto">
              <a:xfrm flipH="1">
                <a:off x="3713" y="1706"/>
                <a:ext cx="1439" cy="1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213" name="Group 69"/>
          <p:cNvGrpSpPr>
            <a:grpSpLocks/>
          </p:cNvGrpSpPr>
          <p:nvPr/>
        </p:nvGrpSpPr>
        <p:grpSpPr bwMode="auto">
          <a:xfrm>
            <a:off x="2611400" y="5048250"/>
            <a:ext cx="2379663" cy="1298575"/>
            <a:chOff x="3701" y="3015"/>
            <a:chExt cx="1499" cy="818"/>
          </a:xfrm>
        </p:grpSpPr>
        <p:grpSp>
          <p:nvGrpSpPr>
            <p:cNvPr id="6212" name="Group 68"/>
            <p:cNvGrpSpPr>
              <a:grpSpLocks/>
            </p:cNvGrpSpPr>
            <p:nvPr/>
          </p:nvGrpSpPr>
          <p:grpSpPr bwMode="auto">
            <a:xfrm>
              <a:off x="3701" y="3015"/>
              <a:ext cx="1499" cy="818"/>
              <a:chOff x="3701" y="3015"/>
              <a:chExt cx="1499" cy="818"/>
            </a:xfrm>
          </p:grpSpPr>
          <p:sp>
            <p:nvSpPr>
              <p:cNvPr id="6171" name="Rectangle 27"/>
              <p:cNvSpPr>
                <a:spLocks noChangeArrowheads="1"/>
              </p:cNvSpPr>
              <p:nvPr/>
            </p:nvSpPr>
            <p:spPr bwMode="auto">
              <a:xfrm rot="10800000" flipH="1" flipV="1">
                <a:off x="3701" y="3362"/>
                <a:ext cx="711" cy="471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2" name="Rectangle 28"/>
              <p:cNvSpPr>
                <a:spLocks noChangeArrowheads="1"/>
              </p:cNvSpPr>
              <p:nvPr/>
            </p:nvSpPr>
            <p:spPr bwMode="auto">
              <a:xfrm rot="10800000" flipH="1" flipV="1">
                <a:off x="4279" y="3015"/>
                <a:ext cx="921" cy="48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77" name="Group 33"/>
            <p:cNvGrpSpPr>
              <a:grpSpLocks/>
            </p:cNvGrpSpPr>
            <p:nvPr/>
          </p:nvGrpSpPr>
          <p:grpSpPr bwMode="auto">
            <a:xfrm>
              <a:off x="4730" y="3146"/>
              <a:ext cx="135" cy="113"/>
              <a:chOff x="4730" y="3146"/>
              <a:chExt cx="135" cy="113"/>
            </a:xfrm>
          </p:grpSpPr>
          <p:sp>
            <p:nvSpPr>
              <p:cNvPr id="6178" name="Oval 34"/>
              <p:cNvSpPr>
                <a:spLocks noChangeArrowheads="1"/>
              </p:cNvSpPr>
              <p:nvPr/>
            </p:nvSpPr>
            <p:spPr bwMode="auto">
              <a:xfrm flipH="1" flipV="1">
                <a:off x="4730" y="3146"/>
                <a:ext cx="134" cy="114"/>
              </a:xfrm>
              <a:prstGeom prst="ellipse">
                <a:avLst/>
              </a:prstGeom>
              <a:noFill/>
              <a:ln w="5724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9" name="Line 35"/>
              <p:cNvSpPr>
                <a:spLocks noChangeShapeType="1"/>
              </p:cNvSpPr>
              <p:nvPr/>
            </p:nvSpPr>
            <p:spPr bwMode="auto">
              <a:xfrm flipH="1" flipV="1">
                <a:off x="4729" y="3200"/>
                <a:ext cx="138" cy="5"/>
              </a:xfrm>
              <a:prstGeom prst="line">
                <a:avLst/>
              </a:prstGeom>
              <a:noFill/>
              <a:ln w="3816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83" name="Group 39"/>
            <p:cNvGrpSpPr>
              <a:grpSpLocks/>
            </p:cNvGrpSpPr>
            <p:nvPr/>
          </p:nvGrpSpPr>
          <p:grpSpPr bwMode="auto">
            <a:xfrm>
              <a:off x="3915" y="3611"/>
              <a:ext cx="135" cy="113"/>
              <a:chOff x="3915" y="3611"/>
              <a:chExt cx="135" cy="113"/>
            </a:xfrm>
          </p:grpSpPr>
          <p:sp>
            <p:nvSpPr>
              <p:cNvPr id="6184" name="Oval 40"/>
              <p:cNvSpPr>
                <a:spLocks noChangeArrowheads="1"/>
              </p:cNvSpPr>
              <p:nvPr/>
            </p:nvSpPr>
            <p:spPr bwMode="auto">
              <a:xfrm flipH="1" flipV="1">
                <a:off x="3915" y="3611"/>
                <a:ext cx="134" cy="114"/>
              </a:xfrm>
              <a:prstGeom prst="ellipse">
                <a:avLst/>
              </a:prstGeom>
              <a:noFill/>
              <a:ln w="5724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5" name="Line 41"/>
              <p:cNvSpPr>
                <a:spLocks noChangeShapeType="1"/>
              </p:cNvSpPr>
              <p:nvPr/>
            </p:nvSpPr>
            <p:spPr bwMode="auto">
              <a:xfrm flipH="1" flipV="1">
                <a:off x="3914" y="3665"/>
                <a:ext cx="138" cy="5"/>
              </a:xfrm>
              <a:prstGeom prst="line">
                <a:avLst/>
              </a:prstGeom>
              <a:noFill/>
              <a:ln w="3816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93" name="Text Box 49"/>
          <p:cNvSpPr txBox="1">
            <a:spLocks noChangeArrowheads="1"/>
          </p:cNvSpPr>
          <p:nvPr/>
        </p:nvSpPr>
        <p:spPr bwMode="auto">
          <a:xfrm>
            <a:off x="3357526" y="6486525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>
              <a:buFont typeface="Comic Sans MS" pitchFamily="66" charset="0"/>
              <a:buNone/>
            </a:pPr>
            <a:r>
              <a:rPr lang="fr-FR" sz="1600">
                <a:latin typeface="Comic Sans MS" pitchFamily="66" charset="0"/>
              </a:rPr>
              <a:t>d</a:t>
            </a:r>
          </a:p>
        </p:txBody>
      </p:sp>
      <p:sp>
        <p:nvSpPr>
          <p:cNvPr id="6194" name="Text Box 50"/>
          <p:cNvSpPr txBox="1">
            <a:spLocks noChangeArrowheads="1"/>
          </p:cNvSpPr>
          <p:nvPr/>
        </p:nvSpPr>
        <p:spPr bwMode="auto">
          <a:xfrm>
            <a:off x="3562313" y="6486525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>
              <a:buFont typeface="Comic Sans MS" pitchFamily="66" charset="0"/>
              <a:buNone/>
            </a:pPr>
            <a:r>
              <a:rPr lang="fr-FR" sz="1600">
                <a:latin typeface="Comic Sans MS" pitchFamily="66" charset="0"/>
              </a:rPr>
              <a:t>d+1</a:t>
            </a:r>
          </a:p>
        </p:txBody>
      </p:sp>
      <p:grpSp>
        <p:nvGrpSpPr>
          <p:cNvPr id="6214" name="Group 70"/>
          <p:cNvGrpSpPr>
            <a:grpSpLocks/>
          </p:cNvGrpSpPr>
          <p:nvPr/>
        </p:nvGrpSpPr>
        <p:grpSpPr bwMode="auto">
          <a:xfrm>
            <a:off x="2611401" y="5370512"/>
            <a:ext cx="2825750" cy="588963"/>
            <a:chOff x="3701" y="3218"/>
            <a:chExt cx="1780" cy="371"/>
          </a:xfrm>
        </p:grpSpPr>
        <p:sp>
          <p:nvSpPr>
            <p:cNvPr id="6182" name="Line 38"/>
            <p:cNvSpPr>
              <a:spLocks noChangeShapeType="1"/>
            </p:cNvSpPr>
            <p:nvPr/>
          </p:nvSpPr>
          <p:spPr bwMode="auto">
            <a:xfrm flipH="1">
              <a:off x="3701" y="3499"/>
              <a:ext cx="1439" cy="1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Line 47"/>
            <p:cNvSpPr>
              <a:spLocks noChangeShapeType="1"/>
            </p:cNvSpPr>
            <p:nvPr/>
          </p:nvSpPr>
          <p:spPr bwMode="auto">
            <a:xfrm flipH="1">
              <a:off x="3747" y="3362"/>
              <a:ext cx="1439" cy="1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5" name="Text Box 51"/>
            <p:cNvSpPr txBox="1">
              <a:spLocks noChangeArrowheads="1"/>
            </p:cNvSpPr>
            <p:nvPr/>
          </p:nvSpPr>
          <p:spPr bwMode="auto">
            <a:xfrm>
              <a:off x="5167" y="3377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buFont typeface="Comic Sans MS" pitchFamily="66" charset="0"/>
                <a:buNone/>
              </a:pPr>
              <a:r>
                <a:rPr lang="fr-FR" sz="1600">
                  <a:latin typeface="Comic Sans MS" pitchFamily="66" charset="0"/>
                </a:rPr>
                <a:t>l</a:t>
              </a:r>
              <a:r>
                <a:rPr lang="fr-FR" sz="1600" baseline="-25000">
                  <a:latin typeface="Comic Sans MS" pitchFamily="66" charset="0"/>
                </a:rPr>
                <a:t>d</a:t>
              </a:r>
            </a:p>
          </p:txBody>
        </p:sp>
        <p:sp>
          <p:nvSpPr>
            <p:cNvPr id="6196" name="Text Box 52"/>
            <p:cNvSpPr txBox="1">
              <a:spLocks noChangeArrowheads="1"/>
            </p:cNvSpPr>
            <p:nvPr/>
          </p:nvSpPr>
          <p:spPr bwMode="auto">
            <a:xfrm>
              <a:off x="5176" y="3218"/>
              <a:ext cx="3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buFont typeface="Comic Sans MS" pitchFamily="66" charset="0"/>
                <a:buNone/>
              </a:pPr>
              <a:r>
                <a:rPr lang="fr-FR" sz="1600">
                  <a:latin typeface="Comic Sans MS" pitchFamily="66" charset="0"/>
                </a:rPr>
                <a:t>l</a:t>
              </a:r>
              <a:r>
                <a:rPr lang="fr-FR" sz="1600" baseline="-25000">
                  <a:latin typeface="Comic Sans MS" pitchFamily="66" charset="0"/>
                </a:rPr>
                <a:t>d</a:t>
              </a:r>
              <a:r>
                <a:rPr lang="fr-FR" sz="1400">
                  <a:latin typeface="Comic Sans MS" pitchFamily="66" charset="0"/>
                </a:rPr>
                <a:t>+1</a:t>
              </a:r>
            </a:p>
          </p:txBody>
        </p:sp>
      </p:grpSp>
      <p:grpSp>
        <p:nvGrpSpPr>
          <p:cNvPr id="6197" name="Group 53"/>
          <p:cNvGrpSpPr>
            <a:grpSpLocks/>
          </p:cNvGrpSpPr>
          <p:nvPr/>
        </p:nvGrpSpPr>
        <p:grpSpPr bwMode="auto">
          <a:xfrm>
            <a:off x="2419314" y="2935288"/>
            <a:ext cx="3136901" cy="1331913"/>
            <a:chOff x="3580" y="1684"/>
            <a:chExt cx="1976" cy="839"/>
          </a:xfrm>
        </p:grpSpPr>
        <p:grpSp>
          <p:nvGrpSpPr>
            <p:cNvPr id="6198" name="Group 54"/>
            <p:cNvGrpSpPr>
              <a:grpSpLocks/>
            </p:cNvGrpSpPr>
            <p:nvPr/>
          </p:nvGrpSpPr>
          <p:grpSpPr bwMode="auto">
            <a:xfrm>
              <a:off x="3696" y="1706"/>
              <a:ext cx="1444" cy="817"/>
              <a:chOff x="3696" y="1706"/>
              <a:chExt cx="1444" cy="817"/>
            </a:xfrm>
          </p:grpSpPr>
          <p:sp>
            <p:nvSpPr>
              <p:cNvPr id="6199" name="Rectangle 55"/>
              <p:cNvSpPr>
                <a:spLocks noChangeArrowheads="1"/>
              </p:cNvSpPr>
              <p:nvPr/>
            </p:nvSpPr>
            <p:spPr bwMode="auto">
              <a:xfrm flipV="1">
                <a:off x="3696" y="1706"/>
                <a:ext cx="716" cy="477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6200" name="Rectangle 56"/>
              <p:cNvSpPr>
                <a:spLocks noChangeArrowheads="1"/>
              </p:cNvSpPr>
              <p:nvPr/>
            </p:nvSpPr>
            <p:spPr bwMode="auto">
              <a:xfrm flipV="1">
                <a:off x="4279" y="2042"/>
                <a:ext cx="861" cy="481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grpSp>
            <p:nvGrpSpPr>
              <p:cNvPr id="6201" name="Group 57"/>
              <p:cNvGrpSpPr>
                <a:grpSpLocks/>
              </p:cNvGrpSpPr>
              <p:nvPr/>
            </p:nvGrpSpPr>
            <p:grpSpPr bwMode="auto">
              <a:xfrm>
                <a:off x="4731" y="2277"/>
                <a:ext cx="133" cy="113"/>
                <a:chOff x="4731" y="2277"/>
                <a:chExt cx="133" cy="113"/>
              </a:xfrm>
            </p:grpSpPr>
            <p:sp>
              <p:nvSpPr>
                <p:cNvPr id="6202" name="Oval 58"/>
                <p:cNvSpPr>
                  <a:spLocks noChangeArrowheads="1"/>
                </p:cNvSpPr>
                <p:nvPr/>
              </p:nvSpPr>
              <p:spPr bwMode="auto">
                <a:xfrm flipV="1">
                  <a:off x="4731" y="2277"/>
                  <a:ext cx="134" cy="114"/>
                </a:xfrm>
                <a:prstGeom prst="ellipse">
                  <a:avLst/>
                </a:prstGeom>
                <a:noFill/>
                <a:ln w="5724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4731" y="2331"/>
                  <a:ext cx="134" cy="5"/>
                </a:xfrm>
                <a:prstGeom prst="line">
                  <a:avLst/>
                </a:prstGeom>
                <a:noFill/>
                <a:ln w="3816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04" name="Group 60"/>
              <p:cNvGrpSpPr>
                <a:grpSpLocks/>
              </p:cNvGrpSpPr>
              <p:nvPr/>
            </p:nvGrpSpPr>
            <p:grpSpPr bwMode="auto">
              <a:xfrm>
                <a:off x="3916" y="1811"/>
                <a:ext cx="134" cy="114"/>
                <a:chOff x="3916" y="1811"/>
                <a:chExt cx="134" cy="114"/>
              </a:xfrm>
            </p:grpSpPr>
            <p:sp>
              <p:nvSpPr>
                <p:cNvPr id="6205" name="Oval 61"/>
                <p:cNvSpPr>
                  <a:spLocks noChangeArrowheads="1"/>
                </p:cNvSpPr>
                <p:nvPr/>
              </p:nvSpPr>
              <p:spPr bwMode="auto">
                <a:xfrm flipV="1">
                  <a:off x="3916" y="1811"/>
                  <a:ext cx="134" cy="114"/>
                </a:xfrm>
                <a:prstGeom prst="ellipse">
                  <a:avLst/>
                </a:prstGeom>
                <a:noFill/>
                <a:ln w="5724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3916" y="1859"/>
                  <a:ext cx="134" cy="5"/>
                </a:xfrm>
                <a:prstGeom prst="line">
                  <a:avLst/>
                </a:prstGeom>
                <a:noFill/>
                <a:ln w="3816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207" name="Rectangle 63"/>
            <p:cNvSpPr>
              <a:spLocks noChangeArrowheads="1"/>
            </p:cNvSpPr>
            <p:nvPr/>
          </p:nvSpPr>
          <p:spPr bwMode="auto">
            <a:xfrm>
              <a:off x="3580" y="2183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8" name="Rectangle 64"/>
            <p:cNvSpPr>
              <a:spLocks noChangeArrowheads="1"/>
            </p:cNvSpPr>
            <p:nvPr/>
          </p:nvSpPr>
          <p:spPr bwMode="auto">
            <a:xfrm>
              <a:off x="5440" y="1684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09" name="Rectangle 65"/>
          <p:cNvSpPr>
            <a:spLocks noGrp="1" noChangeArrowheads="1"/>
          </p:cNvSpPr>
          <p:nvPr>
            <p:ph type="body" idx="1"/>
          </p:nvPr>
        </p:nvSpPr>
        <p:spPr>
          <a:xfrm>
            <a:off x="71562" y="2095773"/>
            <a:ext cx="4716462" cy="4573587"/>
          </a:xfrm>
          <a:ln/>
        </p:spPr>
        <p:txBody>
          <a:bodyPr/>
          <a:lstStyle/>
          <a:p>
            <a:pPr>
              <a:spcBef>
                <a:spcPts val="500"/>
              </a:spcBef>
              <a:buFont typeface="Symbol" pitchFamily="18" charset="2"/>
              <a:buChar char="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000" dirty="0" err="1" smtClean="0"/>
              <a:t>is</a:t>
            </a:r>
            <a:r>
              <a:rPr lang="fr-FR" sz="2000" dirty="0" smtClean="0"/>
              <a:t> a </a:t>
            </a:r>
            <a:r>
              <a:rPr lang="fr-FR" sz="2000" i="1" dirty="0" smtClean="0">
                <a:solidFill>
                  <a:srgbClr val="CC0066"/>
                </a:solidFill>
              </a:rPr>
              <a:t>Baxter permutation </a:t>
            </a:r>
            <a:r>
              <a:rPr lang="fr-FR" sz="2000" dirty="0" smtClean="0"/>
              <a:t>if </a:t>
            </a:r>
            <a:r>
              <a:rPr lang="fr-FR" sz="2000" dirty="0"/>
              <a:t>:</a:t>
            </a:r>
          </a:p>
          <a:p>
            <a:pPr>
              <a:spcBef>
                <a:spcPts val="500"/>
              </a:spcBef>
              <a:buFont typeface="Symbol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000" dirty="0"/>
              <a:t>1) </a:t>
            </a:r>
            <a:r>
              <a:rPr lang="fr-FR" sz="2000" dirty="0" smtClean="0"/>
              <a:t>For </a:t>
            </a:r>
            <a:r>
              <a:rPr lang="fr-FR" sz="2000" dirty="0" err="1" smtClean="0"/>
              <a:t>each</a:t>
            </a:r>
            <a:r>
              <a:rPr lang="fr-FR" sz="2000" dirty="0" smtClean="0"/>
              <a:t> </a:t>
            </a:r>
            <a:r>
              <a:rPr lang="fr-FR" sz="2000" dirty="0" err="1" smtClean="0"/>
              <a:t>ascent</a:t>
            </a:r>
            <a:r>
              <a:rPr lang="fr-FR" sz="2000" dirty="0" smtClean="0"/>
              <a:t> </a:t>
            </a:r>
            <a:r>
              <a:rPr lang="fr-FR" sz="2000" i="1" dirty="0" smtClean="0"/>
              <a:t>a</a:t>
            </a:r>
            <a:endParaRPr lang="fr-FR" sz="2000" i="1" dirty="0"/>
          </a:p>
          <a:p>
            <a:pPr>
              <a:spcBef>
                <a:spcPts val="500"/>
              </a:spcBef>
              <a:buFont typeface="Symbol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000" dirty="0" smtClean="0"/>
          </a:p>
          <a:p>
            <a:pPr>
              <a:spcBef>
                <a:spcPts val="500"/>
              </a:spcBef>
              <a:buFont typeface="Symbol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000" dirty="0" smtClean="0"/>
          </a:p>
          <a:p>
            <a:pPr>
              <a:spcBef>
                <a:spcPts val="500"/>
              </a:spcBef>
              <a:buFont typeface="Symbol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000" dirty="0"/>
          </a:p>
          <a:p>
            <a:pPr>
              <a:spcBef>
                <a:spcPts val="500"/>
              </a:spcBef>
              <a:buFont typeface="Symbol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000" dirty="0"/>
          </a:p>
          <a:p>
            <a:pPr>
              <a:spcBef>
                <a:spcPts val="500"/>
              </a:spcBef>
              <a:buFont typeface="Symbol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000" dirty="0"/>
              <a:t>2) </a:t>
            </a:r>
            <a:r>
              <a:rPr lang="fr-FR" sz="2000" dirty="0" smtClean="0"/>
              <a:t>For </a:t>
            </a:r>
            <a:r>
              <a:rPr lang="fr-FR" sz="2000" dirty="0" err="1" smtClean="0"/>
              <a:t>each</a:t>
            </a:r>
            <a:r>
              <a:rPr lang="fr-FR" sz="2000" dirty="0" smtClean="0"/>
              <a:t> </a:t>
            </a:r>
            <a:r>
              <a:rPr lang="fr-FR" sz="2000" dirty="0" err="1" smtClean="0"/>
              <a:t>descent</a:t>
            </a:r>
            <a:r>
              <a:rPr lang="fr-FR" sz="2000" dirty="0" smtClean="0"/>
              <a:t> </a:t>
            </a:r>
            <a:r>
              <a:rPr lang="fr-FR" sz="2000" i="1" dirty="0" smtClean="0"/>
              <a:t>d</a:t>
            </a:r>
            <a:endParaRPr lang="fr-FR" sz="2000" i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F1DE009-C7CF-44C4-861F-1C7C6A6C38C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783" y="2132856"/>
            <a:ext cx="3108705" cy="335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" name="Text Box 3"/>
          <p:cNvSpPr txBox="1">
            <a:spLocks noChangeArrowheads="1"/>
          </p:cNvSpPr>
          <p:nvPr/>
        </p:nvSpPr>
        <p:spPr bwMode="auto">
          <a:xfrm>
            <a:off x="5266403" y="5523296"/>
            <a:ext cx="3469700" cy="38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>
              <a:buClr>
                <a:srgbClr val="000066"/>
              </a:buClr>
              <a:buFont typeface="Symbol" pitchFamily="18" charset="2"/>
              <a:buNone/>
            </a:pPr>
            <a:r>
              <a:rPr lang="fr-FR" dirty="0">
                <a:solidFill>
                  <a:srgbClr val="000066"/>
                </a:solidFill>
                <a:latin typeface="Symbol" pitchFamily="18" charset="2"/>
              </a:rPr>
              <a:t></a:t>
            </a:r>
            <a:r>
              <a:rPr lang="fr-FR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fr-FR" dirty="0">
                <a:solidFill>
                  <a:srgbClr val="000066"/>
                </a:solidFill>
                <a:latin typeface="+mj-lt"/>
              </a:rPr>
              <a:t>= 5 3 4 9 7 8 10 6 1 2</a:t>
            </a:r>
          </a:p>
        </p:txBody>
      </p: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2876511" y="3033717"/>
            <a:ext cx="1800225" cy="1150940"/>
            <a:chOff x="3868" y="1746"/>
            <a:chExt cx="1134" cy="725"/>
          </a:xfrm>
        </p:grpSpPr>
        <p:sp>
          <p:nvSpPr>
            <p:cNvPr id="6151" name="Oval 7"/>
            <p:cNvSpPr>
              <a:spLocks noChangeArrowheads="1"/>
            </p:cNvSpPr>
            <p:nvPr/>
          </p:nvSpPr>
          <p:spPr bwMode="auto">
            <a:xfrm flipV="1">
              <a:off x="4594" y="1843"/>
              <a:ext cx="90" cy="9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6153" name="Oval 9"/>
            <p:cNvSpPr>
              <a:spLocks noChangeArrowheads="1"/>
            </p:cNvSpPr>
            <p:nvPr/>
          </p:nvSpPr>
          <p:spPr bwMode="auto">
            <a:xfrm flipV="1">
              <a:off x="4050" y="2296"/>
              <a:ext cx="90" cy="9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auto">
            <a:xfrm flipV="1">
              <a:off x="4821" y="1746"/>
              <a:ext cx="90" cy="9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6154" name="Oval 10"/>
            <p:cNvSpPr>
              <a:spLocks noChangeArrowheads="1"/>
            </p:cNvSpPr>
            <p:nvPr/>
          </p:nvSpPr>
          <p:spPr bwMode="auto">
            <a:xfrm flipV="1">
              <a:off x="3871" y="2381"/>
              <a:ext cx="90" cy="9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6152" name="Oval 8"/>
            <p:cNvSpPr>
              <a:spLocks noChangeArrowheads="1"/>
            </p:cNvSpPr>
            <p:nvPr/>
          </p:nvSpPr>
          <p:spPr bwMode="auto">
            <a:xfrm flipV="1">
              <a:off x="4912" y="1993"/>
              <a:ext cx="90" cy="9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auto">
            <a:xfrm flipV="1">
              <a:off x="3868" y="2130"/>
              <a:ext cx="90" cy="9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</p:grpSp>
      <p:grpSp>
        <p:nvGrpSpPr>
          <p:cNvPr id="6157" name="Group 13"/>
          <p:cNvGrpSpPr>
            <a:grpSpLocks/>
          </p:cNvGrpSpPr>
          <p:nvPr/>
        </p:nvGrpSpPr>
        <p:grpSpPr bwMode="auto">
          <a:xfrm>
            <a:off x="3371813" y="2395537"/>
            <a:ext cx="677863" cy="2182813"/>
            <a:chOff x="4180" y="1344"/>
            <a:chExt cx="427" cy="1375"/>
          </a:xfrm>
        </p:grpSpPr>
        <p:sp>
          <p:nvSpPr>
            <p:cNvPr id="6158" name="Line 14"/>
            <p:cNvSpPr>
              <a:spLocks noChangeShapeType="1"/>
            </p:cNvSpPr>
            <p:nvPr/>
          </p:nvSpPr>
          <p:spPr bwMode="auto">
            <a:xfrm flipV="1">
              <a:off x="4277" y="1523"/>
              <a:ext cx="1" cy="1198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5"/>
            <p:cNvSpPr>
              <a:spLocks noChangeShapeType="1"/>
            </p:cNvSpPr>
            <p:nvPr/>
          </p:nvSpPr>
          <p:spPr bwMode="auto">
            <a:xfrm flipV="1">
              <a:off x="4414" y="1523"/>
              <a:ext cx="1" cy="1198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Oval 16"/>
            <p:cNvSpPr>
              <a:spLocks noChangeArrowheads="1"/>
            </p:cNvSpPr>
            <p:nvPr/>
          </p:nvSpPr>
          <p:spPr bwMode="auto">
            <a:xfrm flipV="1">
              <a:off x="4231" y="2477"/>
              <a:ext cx="90" cy="9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6161" name="Oval 17"/>
            <p:cNvSpPr>
              <a:spLocks noChangeArrowheads="1"/>
            </p:cNvSpPr>
            <p:nvPr/>
          </p:nvSpPr>
          <p:spPr bwMode="auto">
            <a:xfrm flipV="1">
              <a:off x="4369" y="1661"/>
              <a:ext cx="90" cy="9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6162" name="Text Box 18"/>
            <p:cNvSpPr txBox="1">
              <a:spLocks noChangeArrowheads="1"/>
            </p:cNvSpPr>
            <p:nvPr/>
          </p:nvSpPr>
          <p:spPr bwMode="auto">
            <a:xfrm>
              <a:off x="4180" y="1344"/>
              <a:ext cx="1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buFont typeface="Comic Sans MS" pitchFamily="66" charset="0"/>
                <a:buNone/>
              </a:pPr>
              <a:r>
                <a:rPr lang="fr-FR" sz="1600">
                  <a:latin typeface="Comic Sans MS" pitchFamily="66" charset="0"/>
                </a:rPr>
                <a:t>a</a:t>
              </a:r>
            </a:p>
          </p:txBody>
        </p:sp>
        <p:sp>
          <p:nvSpPr>
            <p:cNvPr id="6163" name="Text Box 19"/>
            <p:cNvSpPr txBox="1">
              <a:spLocks noChangeArrowheads="1"/>
            </p:cNvSpPr>
            <p:nvPr/>
          </p:nvSpPr>
          <p:spPr bwMode="auto">
            <a:xfrm>
              <a:off x="4310" y="1344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buFont typeface="Comic Sans MS" pitchFamily="66" charset="0"/>
                <a:buNone/>
              </a:pPr>
              <a:r>
                <a:rPr lang="fr-FR" sz="1600">
                  <a:latin typeface="Comic Sans MS" pitchFamily="66" charset="0"/>
                </a:rPr>
                <a:t>a+1</a:t>
              </a:r>
            </a:p>
          </p:txBody>
        </p:sp>
      </p:grpSp>
      <p:sp>
        <p:nvSpPr>
          <p:cNvPr id="6173" name="Line 29"/>
          <p:cNvSpPr>
            <a:spLocks noChangeShapeType="1"/>
          </p:cNvSpPr>
          <p:nvPr/>
        </p:nvSpPr>
        <p:spPr bwMode="auto">
          <a:xfrm>
            <a:off x="3525801" y="4735512"/>
            <a:ext cx="1587" cy="1895475"/>
          </a:xfrm>
          <a:prstGeom prst="line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3743288" y="4735512"/>
            <a:ext cx="1588" cy="1895475"/>
          </a:xfrm>
          <a:prstGeom prst="line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15" name="Group 71"/>
          <p:cNvGrpSpPr>
            <a:grpSpLocks/>
          </p:cNvGrpSpPr>
          <p:nvPr/>
        </p:nvGrpSpPr>
        <p:grpSpPr bwMode="auto">
          <a:xfrm>
            <a:off x="2619338" y="5057775"/>
            <a:ext cx="2347913" cy="1287462"/>
            <a:chOff x="3706" y="3021"/>
            <a:chExt cx="1479" cy="811"/>
          </a:xfrm>
        </p:grpSpPr>
        <p:sp>
          <p:nvSpPr>
            <p:cNvPr id="6175" name="Line 31"/>
            <p:cNvSpPr>
              <a:spLocks noChangeShapeType="1"/>
            </p:cNvSpPr>
            <p:nvPr/>
          </p:nvSpPr>
          <p:spPr bwMode="auto">
            <a:xfrm flipH="1">
              <a:off x="3706" y="3021"/>
              <a:ext cx="1479" cy="1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Line 32"/>
            <p:cNvSpPr>
              <a:spLocks noChangeShapeType="1"/>
            </p:cNvSpPr>
            <p:nvPr/>
          </p:nvSpPr>
          <p:spPr bwMode="auto">
            <a:xfrm flipH="1">
              <a:off x="3713" y="3831"/>
              <a:ext cx="1439" cy="1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2873338" y="4976812"/>
            <a:ext cx="1800225" cy="1441450"/>
            <a:chOff x="2873338" y="4976812"/>
            <a:chExt cx="1800225" cy="1441450"/>
          </a:xfrm>
        </p:grpSpPr>
        <p:sp>
          <p:nvSpPr>
            <p:cNvPr id="6180" name="Oval 36"/>
            <p:cNvSpPr>
              <a:spLocks noChangeArrowheads="1"/>
            </p:cNvSpPr>
            <p:nvPr/>
          </p:nvSpPr>
          <p:spPr bwMode="auto">
            <a:xfrm rot="10800000" flipH="1" flipV="1">
              <a:off x="3449601" y="4976812"/>
              <a:ext cx="142875" cy="1428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auto">
            <a:xfrm rot="10800000" flipH="1" flipV="1">
              <a:off x="3668676" y="6275387"/>
              <a:ext cx="142875" cy="1428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auto">
            <a:xfrm rot="10800000" flipH="1" flipV="1">
              <a:off x="4027451" y="5984875"/>
              <a:ext cx="142875" cy="1428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Oval 43"/>
            <p:cNvSpPr>
              <a:spLocks noChangeArrowheads="1"/>
            </p:cNvSpPr>
            <p:nvPr/>
          </p:nvSpPr>
          <p:spPr bwMode="auto">
            <a:xfrm rot="10800000" flipH="1" flipV="1">
              <a:off x="4530688" y="5748337"/>
              <a:ext cx="142875" cy="1428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8" name="Oval 44"/>
            <p:cNvSpPr>
              <a:spLocks noChangeArrowheads="1"/>
            </p:cNvSpPr>
            <p:nvPr/>
          </p:nvSpPr>
          <p:spPr bwMode="auto">
            <a:xfrm rot="10800000" flipH="1" flipV="1">
              <a:off x="3162263" y="5265737"/>
              <a:ext cx="142875" cy="1428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9" name="Oval 45"/>
            <p:cNvSpPr>
              <a:spLocks noChangeArrowheads="1"/>
            </p:cNvSpPr>
            <p:nvPr/>
          </p:nvSpPr>
          <p:spPr bwMode="auto">
            <a:xfrm rot="10800000" flipH="1" flipV="1">
              <a:off x="2873338" y="5121188"/>
              <a:ext cx="142875" cy="1428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0" name="Oval 46"/>
            <p:cNvSpPr>
              <a:spLocks noChangeArrowheads="1"/>
            </p:cNvSpPr>
            <p:nvPr/>
          </p:nvSpPr>
          <p:spPr bwMode="auto">
            <a:xfrm rot="10800000" flipH="1" flipV="1">
              <a:off x="4387813" y="6130440"/>
              <a:ext cx="142875" cy="1428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2" name="Oval 48"/>
            <p:cNvSpPr>
              <a:spLocks noChangeArrowheads="1"/>
            </p:cNvSpPr>
            <p:nvPr/>
          </p:nvSpPr>
          <p:spPr bwMode="auto">
            <a:xfrm rot="10800000" flipH="1" flipV="1">
              <a:off x="2873338" y="5529262"/>
              <a:ext cx="142875" cy="1428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64" name="Group 20"/>
          <p:cNvGrpSpPr>
            <a:grpSpLocks/>
          </p:cNvGrpSpPr>
          <p:nvPr/>
        </p:nvGrpSpPr>
        <p:grpSpPr bwMode="auto">
          <a:xfrm>
            <a:off x="2612988" y="3317875"/>
            <a:ext cx="2836863" cy="622300"/>
            <a:chOff x="3702" y="1925"/>
            <a:chExt cx="1787" cy="392"/>
          </a:xfrm>
        </p:grpSpPr>
        <p:sp>
          <p:nvSpPr>
            <p:cNvPr id="6165" name="Line 21"/>
            <p:cNvSpPr>
              <a:spLocks noChangeShapeType="1"/>
            </p:cNvSpPr>
            <p:nvPr/>
          </p:nvSpPr>
          <p:spPr bwMode="auto">
            <a:xfrm flipH="1">
              <a:off x="3701" y="2038"/>
              <a:ext cx="1439" cy="1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2"/>
            <p:cNvSpPr>
              <a:spLocks noChangeShapeType="1"/>
            </p:cNvSpPr>
            <p:nvPr/>
          </p:nvSpPr>
          <p:spPr bwMode="auto">
            <a:xfrm flipH="1">
              <a:off x="3701" y="2175"/>
              <a:ext cx="1439" cy="1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Text Box 23"/>
            <p:cNvSpPr txBox="1">
              <a:spLocks noChangeArrowheads="1"/>
            </p:cNvSpPr>
            <p:nvPr/>
          </p:nvSpPr>
          <p:spPr bwMode="auto">
            <a:xfrm>
              <a:off x="5190" y="2084"/>
              <a:ext cx="186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buFont typeface="Comic Sans MS" pitchFamily="66" charset="0"/>
                <a:buNone/>
              </a:pPr>
              <a:r>
                <a:rPr lang="fr-FR" sz="1600">
                  <a:latin typeface="Comic Sans MS" pitchFamily="66" charset="0"/>
                </a:rPr>
                <a:t>l</a:t>
              </a:r>
              <a:r>
                <a:rPr lang="fr-FR" sz="1600" baseline="-25000">
                  <a:latin typeface="Comic Sans MS" pitchFamily="66" charset="0"/>
                </a:rPr>
                <a:t>a</a:t>
              </a:r>
            </a:p>
          </p:txBody>
        </p:sp>
        <p:sp>
          <p:nvSpPr>
            <p:cNvPr id="6168" name="Text Box 24"/>
            <p:cNvSpPr txBox="1">
              <a:spLocks noChangeArrowheads="1"/>
            </p:cNvSpPr>
            <p:nvPr/>
          </p:nvSpPr>
          <p:spPr bwMode="auto">
            <a:xfrm>
              <a:off x="5200" y="1925"/>
              <a:ext cx="290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buFont typeface="Comic Sans MS" pitchFamily="66" charset="0"/>
                <a:buNone/>
              </a:pPr>
              <a:r>
                <a:rPr lang="fr-FR" sz="1600" dirty="0">
                  <a:latin typeface="Comic Sans MS" pitchFamily="66" charset="0"/>
                </a:rPr>
                <a:t>l</a:t>
              </a:r>
              <a:r>
                <a:rPr lang="fr-FR" sz="1600" baseline="-25000" dirty="0">
                  <a:latin typeface="Comic Sans MS" pitchFamily="66" charset="0"/>
                </a:rPr>
                <a:t>a</a:t>
              </a:r>
              <a:r>
                <a:rPr lang="fr-FR" sz="1400" dirty="0">
                  <a:latin typeface="Comic Sans MS" pitchFamily="66" charset="0"/>
                </a:rPr>
                <a:t>+1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9646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750888"/>
            <a:ext cx="7772400" cy="1312862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dirty="0">
                <a:solidFill>
                  <a:srgbClr val="002060"/>
                </a:solidFill>
              </a:rPr>
              <a:t>Baxter Permutations </a:t>
            </a:r>
            <a:r>
              <a:rPr lang="fr-FR" sz="3200" dirty="0" smtClean="0">
                <a:solidFill>
                  <a:srgbClr val="002060"/>
                </a:solidFill>
              </a:rPr>
              <a:t/>
            </a:r>
            <a:br>
              <a:rPr lang="fr-FR" sz="3200" dirty="0" smtClean="0">
                <a:solidFill>
                  <a:srgbClr val="002060"/>
                </a:solidFill>
              </a:rPr>
            </a:br>
            <a:r>
              <a:rPr lang="fr-FR" sz="3200" dirty="0" smtClean="0">
                <a:solidFill>
                  <a:srgbClr val="002060"/>
                </a:solidFill>
                <a:sym typeface="Symbol"/>
              </a:rPr>
              <a:t></a:t>
            </a:r>
            <a:br>
              <a:rPr lang="fr-FR" sz="3200" dirty="0" smtClean="0">
                <a:solidFill>
                  <a:srgbClr val="002060"/>
                </a:solidFill>
                <a:sym typeface="Symbol"/>
              </a:rPr>
            </a:br>
            <a:r>
              <a:rPr lang="fr-FR" sz="3200" dirty="0"/>
              <a:t>TS </a:t>
            </a:r>
            <a:r>
              <a:rPr lang="fr-FR" sz="3200" dirty="0" err="1"/>
              <a:t>without</a:t>
            </a:r>
            <a:r>
              <a:rPr lang="fr-FR" sz="3200" dirty="0"/>
              <a:t> </a:t>
            </a:r>
            <a:r>
              <a:rPr lang="fr-FR" sz="3200" dirty="0" err="1">
                <a:solidFill>
                  <a:schemeClr val="accent6"/>
                </a:solidFill>
              </a:rPr>
              <a:t>blue</a:t>
            </a:r>
            <a:r>
              <a:rPr lang="fr-FR" sz="3200" dirty="0">
                <a:solidFill>
                  <a:schemeClr val="accent6"/>
                </a:solidFill>
              </a:rPr>
              <a:t> N  </a:t>
            </a:r>
            <a:r>
              <a:rPr lang="fr-FR" sz="3200" dirty="0"/>
              <a:t>or </a:t>
            </a:r>
            <a:r>
              <a:rPr lang="fr-FR" sz="3200" dirty="0" err="1">
                <a:solidFill>
                  <a:srgbClr val="FF0000"/>
                </a:solidFill>
              </a:rPr>
              <a:t>red</a:t>
            </a:r>
            <a:r>
              <a:rPr lang="fr-FR" sz="3200" dirty="0">
                <a:solidFill>
                  <a:srgbClr val="FF0000"/>
                </a:solidFill>
              </a:rPr>
              <a:t> N</a:t>
            </a:r>
            <a:r>
              <a:rPr lang="fr-FR" sz="3200" dirty="0">
                <a:solidFill>
                  <a:srgbClr val="002060"/>
                </a:solidFill>
              </a:rPr>
              <a:t> </a:t>
            </a:r>
            <a:r>
              <a:rPr lang="fr-FR" sz="3200" dirty="0">
                <a:solidFill>
                  <a:srgbClr val="002060"/>
                </a:solidFill>
                <a:sym typeface="Symbol"/>
              </a:rPr>
              <a:t/>
            </a:r>
            <a:br>
              <a:rPr lang="fr-FR" sz="3200" dirty="0">
                <a:solidFill>
                  <a:srgbClr val="002060"/>
                </a:solidFill>
                <a:sym typeface="Symbol"/>
              </a:rPr>
            </a:br>
            <a:endParaRPr lang="fr-FR" sz="3200" dirty="0">
              <a:solidFill>
                <a:srgbClr val="00B97E"/>
              </a:solidFill>
            </a:endParaRPr>
          </a:p>
        </p:txBody>
      </p:sp>
      <p:grpSp>
        <p:nvGrpSpPr>
          <p:cNvPr id="6211" name="Group 67"/>
          <p:cNvGrpSpPr>
            <a:grpSpLocks/>
          </p:cNvGrpSpPr>
          <p:nvPr/>
        </p:nvGrpSpPr>
        <p:grpSpPr bwMode="auto">
          <a:xfrm>
            <a:off x="2614576" y="2935287"/>
            <a:ext cx="2349500" cy="1296988"/>
            <a:chOff x="3703" y="1706"/>
            <a:chExt cx="1480" cy="817"/>
          </a:xfrm>
        </p:grpSpPr>
        <p:sp>
          <p:nvSpPr>
            <p:cNvPr id="6146" name="Rectangle 2"/>
            <p:cNvSpPr>
              <a:spLocks noChangeArrowheads="1"/>
            </p:cNvSpPr>
            <p:nvPr/>
          </p:nvSpPr>
          <p:spPr bwMode="auto">
            <a:xfrm>
              <a:off x="3703" y="1706"/>
              <a:ext cx="1451" cy="81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47" name="Group 3"/>
            <p:cNvGrpSpPr>
              <a:grpSpLocks/>
            </p:cNvGrpSpPr>
            <p:nvPr/>
          </p:nvGrpSpPr>
          <p:grpSpPr bwMode="auto">
            <a:xfrm>
              <a:off x="3707" y="1706"/>
              <a:ext cx="1476" cy="810"/>
              <a:chOff x="3707" y="1706"/>
              <a:chExt cx="1476" cy="810"/>
            </a:xfrm>
          </p:grpSpPr>
          <p:sp>
            <p:nvSpPr>
              <p:cNvPr id="6148" name="Line 4"/>
              <p:cNvSpPr>
                <a:spLocks noChangeShapeType="1"/>
              </p:cNvSpPr>
              <p:nvPr/>
            </p:nvSpPr>
            <p:spPr bwMode="auto">
              <a:xfrm flipH="1">
                <a:off x="3706" y="2516"/>
                <a:ext cx="1479" cy="1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9" name="Line 5"/>
              <p:cNvSpPr>
                <a:spLocks noChangeShapeType="1"/>
              </p:cNvSpPr>
              <p:nvPr/>
            </p:nvSpPr>
            <p:spPr bwMode="auto">
              <a:xfrm flipH="1">
                <a:off x="3713" y="1706"/>
                <a:ext cx="1439" cy="1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213" name="Group 69"/>
          <p:cNvGrpSpPr>
            <a:grpSpLocks/>
          </p:cNvGrpSpPr>
          <p:nvPr/>
        </p:nvGrpSpPr>
        <p:grpSpPr bwMode="auto">
          <a:xfrm>
            <a:off x="2611400" y="5013325"/>
            <a:ext cx="2379663" cy="1298575"/>
            <a:chOff x="3701" y="3015"/>
            <a:chExt cx="1499" cy="818"/>
          </a:xfrm>
        </p:grpSpPr>
        <p:grpSp>
          <p:nvGrpSpPr>
            <p:cNvPr id="6212" name="Group 68"/>
            <p:cNvGrpSpPr>
              <a:grpSpLocks/>
            </p:cNvGrpSpPr>
            <p:nvPr/>
          </p:nvGrpSpPr>
          <p:grpSpPr bwMode="auto">
            <a:xfrm>
              <a:off x="3701" y="3015"/>
              <a:ext cx="1499" cy="818"/>
              <a:chOff x="3701" y="3015"/>
              <a:chExt cx="1499" cy="818"/>
            </a:xfrm>
          </p:grpSpPr>
          <p:sp>
            <p:nvSpPr>
              <p:cNvPr id="6171" name="Rectangle 27"/>
              <p:cNvSpPr>
                <a:spLocks noChangeArrowheads="1"/>
              </p:cNvSpPr>
              <p:nvPr/>
            </p:nvSpPr>
            <p:spPr bwMode="auto">
              <a:xfrm rot="10800000" flipH="1" flipV="1">
                <a:off x="3701" y="3362"/>
                <a:ext cx="711" cy="471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2" name="Rectangle 28"/>
              <p:cNvSpPr>
                <a:spLocks noChangeArrowheads="1"/>
              </p:cNvSpPr>
              <p:nvPr/>
            </p:nvSpPr>
            <p:spPr bwMode="auto">
              <a:xfrm rot="10800000" flipH="1" flipV="1">
                <a:off x="4279" y="3015"/>
                <a:ext cx="921" cy="48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77" name="Group 33"/>
            <p:cNvGrpSpPr>
              <a:grpSpLocks/>
            </p:cNvGrpSpPr>
            <p:nvPr/>
          </p:nvGrpSpPr>
          <p:grpSpPr bwMode="auto">
            <a:xfrm>
              <a:off x="4730" y="3146"/>
              <a:ext cx="135" cy="113"/>
              <a:chOff x="4730" y="3146"/>
              <a:chExt cx="135" cy="113"/>
            </a:xfrm>
          </p:grpSpPr>
          <p:sp>
            <p:nvSpPr>
              <p:cNvPr id="6178" name="Oval 34"/>
              <p:cNvSpPr>
                <a:spLocks noChangeArrowheads="1"/>
              </p:cNvSpPr>
              <p:nvPr/>
            </p:nvSpPr>
            <p:spPr bwMode="auto">
              <a:xfrm flipH="1" flipV="1">
                <a:off x="4730" y="3146"/>
                <a:ext cx="134" cy="114"/>
              </a:xfrm>
              <a:prstGeom prst="ellipse">
                <a:avLst/>
              </a:prstGeom>
              <a:noFill/>
              <a:ln w="5724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9" name="Line 35"/>
              <p:cNvSpPr>
                <a:spLocks noChangeShapeType="1"/>
              </p:cNvSpPr>
              <p:nvPr/>
            </p:nvSpPr>
            <p:spPr bwMode="auto">
              <a:xfrm flipH="1" flipV="1">
                <a:off x="4729" y="3200"/>
                <a:ext cx="138" cy="5"/>
              </a:xfrm>
              <a:prstGeom prst="line">
                <a:avLst/>
              </a:prstGeom>
              <a:noFill/>
              <a:ln w="3816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83" name="Group 39"/>
            <p:cNvGrpSpPr>
              <a:grpSpLocks/>
            </p:cNvGrpSpPr>
            <p:nvPr/>
          </p:nvGrpSpPr>
          <p:grpSpPr bwMode="auto">
            <a:xfrm>
              <a:off x="3915" y="3611"/>
              <a:ext cx="135" cy="113"/>
              <a:chOff x="3915" y="3611"/>
              <a:chExt cx="135" cy="113"/>
            </a:xfrm>
          </p:grpSpPr>
          <p:sp>
            <p:nvSpPr>
              <p:cNvPr id="6184" name="Oval 40"/>
              <p:cNvSpPr>
                <a:spLocks noChangeArrowheads="1"/>
              </p:cNvSpPr>
              <p:nvPr/>
            </p:nvSpPr>
            <p:spPr bwMode="auto">
              <a:xfrm flipH="1" flipV="1">
                <a:off x="3915" y="3611"/>
                <a:ext cx="134" cy="114"/>
              </a:xfrm>
              <a:prstGeom prst="ellipse">
                <a:avLst/>
              </a:prstGeom>
              <a:noFill/>
              <a:ln w="5724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5" name="Line 41"/>
              <p:cNvSpPr>
                <a:spLocks noChangeShapeType="1"/>
              </p:cNvSpPr>
              <p:nvPr/>
            </p:nvSpPr>
            <p:spPr bwMode="auto">
              <a:xfrm flipH="1" flipV="1">
                <a:off x="3914" y="3665"/>
                <a:ext cx="138" cy="5"/>
              </a:xfrm>
              <a:prstGeom prst="line">
                <a:avLst/>
              </a:prstGeom>
              <a:noFill/>
              <a:ln w="3816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93" name="Text Box 49"/>
          <p:cNvSpPr txBox="1">
            <a:spLocks noChangeArrowheads="1"/>
          </p:cNvSpPr>
          <p:nvPr/>
        </p:nvSpPr>
        <p:spPr bwMode="auto">
          <a:xfrm>
            <a:off x="3357526" y="6486525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>
              <a:buFont typeface="Comic Sans MS" pitchFamily="66" charset="0"/>
              <a:buNone/>
            </a:pPr>
            <a:r>
              <a:rPr lang="fr-FR" sz="1600">
                <a:latin typeface="Comic Sans MS" pitchFamily="66" charset="0"/>
              </a:rPr>
              <a:t>d</a:t>
            </a:r>
          </a:p>
        </p:txBody>
      </p:sp>
      <p:sp>
        <p:nvSpPr>
          <p:cNvPr id="6194" name="Text Box 50"/>
          <p:cNvSpPr txBox="1">
            <a:spLocks noChangeArrowheads="1"/>
          </p:cNvSpPr>
          <p:nvPr/>
        </p:nvSpPr>
        <p:spPr bwMode="auto">
          <a:xfrm>
            <a:off x="3562313" y="6486525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>
              <a:buFont typeface="Comic Sans MS" pitchFamily="66" charset="0"/>
              <a:buNone/>
            </a:pPr>
            <a:r>
              <a:rPr lang="fr-FR" sz="1600">
                <a:latin typeface="Comic Sans MS" pitchFamily="66" charset="0"/>
              </a:rPr>
              <a:t>d+1</a:t>
            </a:r>
          </a:p>
        </p:txBody>
      </p:sp>
      <p:grpSp>
        <p:nvGrpSpPr>
          <p:cNvPr id="6214" name="Group 70"/>
          <p:cNvGrpSpPr>
            <a:grpSpLocks/>
          </p:cNvGrpSpPr>
          <p:nvPr/>
        </p:nvGrpSpPr>
        <p:grpSpPr bwMode="auto">
          <a:xfrm>
            <a:off x="2611401" y="5335587"/>
            <a:ext cx="2825750" cy="588963"/>
            <a:chOff x="3701" y="3218"/>
            <a:chExt cx="1780" cy="371"/>
          </a:xfrm>
        </p:grpSpPr>
        <p:sp>
          <p:nvSpPr>
            <p:cNvPr id="6182" name="Line 38"/>
            <p:cNvSpPr>
              <a:spLocks noChangeShapeType="1"/>
            </p:cNvSpPr>
            <p:nvPr/>
          </p:nvSpPr>
          <p:spPr bwMode="auto">
            <a:xfrm flipH="1">
              <a:off x="3701" y="3499"/>
              <a:ext cx="1439" cy="1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Line 47"/>
            <p:cNvSpPr>
              <a:spLocks noChangeShapeType="1"/>
            </p:cNvSpPr>
            <p:nvPr/>
          </p:nvSpPr>
          <p:spPr bwMode="auto">
            <a:xfrm flipH="1">
              <a:off x="3747" y="3362"/>
              <a:ext cx="1439" cy="1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5" name="Text Box 51"/>
            <p:cNvSpPr txBox="1">
              <a:spLocks noChangeArrowheads="1"/>
            </p:cNvSpPr>
            <p:nvPr/>
          </p:nvSpPr>
          <p:spPr bwMode="auto">
            <a:xfrm>
              <a:off x="5167" y="3377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buFont typeface="Comic Sans MS" pitchFamily="66" charset="0"/>
                <a:buNone/>
              </a:pPr>
              <a:r>
                <a:rPr lang="fr-FR" sz="1600">
                  <a:latin typeface="Comic Sans MS" pitchFamily="66" charset="0"/>
                </a:rPr>
                <a:t>l</a:t>
              </a:r>
              <a:r>
                <a:rPr lang="fr-FR" sz="1600" baseline="-25000">
                  <a:latin typeface="Comic Sans MS" pitchFamily="66" charset="0"/>
                </a:rPr>
                <a:t>d</a:t>
              </a:r>
            </a:p>
          </p:txBody>
        </p:sp>
        <p:sp>
          <p:nvSpPr>
            <p:cNvPr id="6196" name="Text Box 52"/>
            <p:cNvSpPr txBox="1">
              <a:spLocks noChangeArrowheads="1"/>
            </p:cNvSpPr>
            <p:nvPr/>
          </p:nvSpPr>
          <p:spPr bwMode="auto">
            <a:xfrm>
              <a:off x="5176" y="3218"/>
              <a:ext cx="3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buFont typeface="Comic Sans MS" pitchFamily="66" charset="0"/>
                <a:buNone/>
              </a:pPr>
              <a:r>
                <a:rPr lang="fr-FR" sz="1600">
                  <a:latin typeface="Comic Sans MS" pitchFamily="66" charset="0"/>
                </a:rPr>
                <a:t>l</a:t>
              </a:r>
              <a:r>
                <a:rPr lang="fr-FR" sz="1600" baseline="-25000">
                  <a:latin typeface="Comic Sans MS" pitchFamily="66" charset="0"/>
                </a:rPr>
                <a:t>d</a:t>
              </a:r>
              <a:r>
                <a:rPr lang="fr-FR" sz="1400">
                  <a:latin typeface="Comic Sans MS" pitchFamily="66" charset="0"/>
                </a:rPr>
                <a:t>+1</a:t>
              </a:r>
            </a:p>
          </p:txBody>
        </p:sp>
      </p:grpSp>
      <p:grpSp>
        <p:nvGrpSpPr>
          <p:cNvPr id="6197" name="Group 53"/>
          <p:cNvGrpSpPr>
            <a:grpSpLocks/>
          </p:cNvGrpSpPr>
          <p:nvPr/>
        </p:nvGrpSpPr>
        <p:grpSpPr bwMode="auto">
          <a:xfrm>
            <a:off x="2419314" y="2900363"/>
            <a:ext cx="3136901" cy="1331913"/>
            <a:chOff x="3580" y="1684"/>
            <a:chExt cx="1976" cy="839"/>
          </a:xfrm>
        </p:grpSpPr>
        <p:grpSp>
          <p:nvGrpSpPr>
            <p:cNvPr id="6198" name="Group 54"/>
            <p:cNvGrpSpPr>
              <a:grpSpLocks/>
            </p:cNvGrpSpPr>
            <p:nvPr/>
          </p:nvGrpSpPr>
          <p:grpSpPr bwMode="auto">
            <a:xfrm>
              <a:off x="3696" y="1706"/>
              <a:ext cx="1444" cy="817"/>
              <a:chOff x="3696" y="1706"/>
              <a:chExt cx="1444" cy="817"/>
            </a:xfrm>
          </p:grpSpPr>
          <p:sp>
            <p:nvSpPr>
              <p:cNvPr id="6199" name="Rectangle 55"/>
              <p:cNvSpPr>
                <a:spLocks noChangeArrowheads="1"/>
              </p:cNvSpPr>
              <p:nvPr/>
            </p:nvSpPr>
            <p:spPr bwMode="auto">
              <a:xfrm flipV="1">
                <a:off x="3696" y="1706"/>
                <a:ext cx="716" cy="477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6200" name="Rectangle 56"/>
              <p:cNvSpPr>
                <a:spLocks noChangeArrowheads="1"/>
              </p:cNvSpPr>
              <p:nvPr/>
            </p:nvSpPr>
            <p:spPr bwMode="auto">
              <a:xfrm flipV="1">
                <a:off x="4279" y="2042"/>
                <a:ext cx="861" cy="481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grpSp>
            <p:nvGrpSpPr>
              <p:cNvPr id="6201" name="Group 57"/>
              <p:cNvGrpSpPr>
                <a:grpSpLocks/>
              </p:cNvGrpSpPr>
              <p:nvPr/>
            </p:nvGrpSpPr>
            <p:grpSpPr bwMode="auto">
              <a:xfrm>
                <a:off x="4731" y="2277"/>
                <a:ext cx="133" cy="113"/>
                <a:chOff x="4731" y="2277"/>
                <a:chExt cx="133" cy="113"/>
              </a:xfrm>
            </p:grpSpPr>
            <p:sp>
              <p:nvSpPr>
                <p:cNvPr id="6202" name="Oval 58"/>
                <p:cNvSpPr>
                  <a:spLocks noChangeArrowheads="1"/>
                </p:cNvSpPr>
                <p:nvPr/>
              </p:nvSpPr>
              <p:spPr bwMode="auto">
                <a:xfrm flipV="1">
                  <a:off x="4731" y="2277"/>
                  <a:ext cx="134" cy="114"/>
                </a:xfrm>
                <a:prstGeom prst="ellipse">
                  <a:avLst/>
                </a:prstGeom>
                <a:noFill/>
                <a:ln w="5724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4731" y="2331"/>
                  <a:ext cx="134" cy="5"/>
                </a:xfrm>
                <a:prstGeom prst="line">
                  <a:avLst/>
                </a:prstGeom>
                <a:noFill/>
                <a:ln w="3816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04" name="Group 60"/>
              <p:cNvGrpSpPr>
                <a:grpSpLocks/>
              </p:cNvGrpSpPr>
              <p:nvPr/>
            </p:nvGrpSpPr>
            <p:grpSpPr bwMode="auto">
              <a:xfrm>
                <a:off x="3916" y="1811"/>
                <a:ext cx="134" cy="114"/>
                <a:chOff x="3916" y="1811"/>
                <a:chExt cx="134" cy="114"/>
              </a:xfrm>
            </p:grpSpPr>
            <p:sp>
              <p:nvSpPr>
                <p:cNvPr id="6205" name="Oval 61"/>
                <p:cNvSpPr>
                  <a:spLocks noChangeArrowheads="1"/>
                </p:cNvSpPr>
                <p:nvPr/>
              </p:nvSpPr>
              <p:spPr bwMode="auto">
                <a:xfrm flipV="1">
                  <a:off x="3916" y="1811"/>
                  <a:ext cx="134" cy="114"/>
                </a:xfrm>
                <a:prstGeom prst="ellipse">
                  <a:avLst/>
                </a:prstGeom>
                <a:noFill/>
                <a:ln w="5724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3916" y="1859"/>
                  <a:ext cx="134" cy="5"/>
                </a:xfrm>
                <a:prstGeom prst="line">
                  <a:avLst/>
                </a:prstGeom>
                <a:noFill/>
                <a:ln w="3816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207" name="Rectangle 63"/>
            <p:cNvSpPr>
              <a:spLocks noChangeArrowheads="1"/>
            </p:cNvSpPr>
            <p:nvPr/>
          </p:nvSpPr>
          <p:spPr bwMode="auto">
            <a:xfrm>
              <a:off x="3580" y="2183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8" name="Rectangle 64"/>
            <p:cNvSpPr>
              <a:spLocks noChangeArrowheads="1"/>
            </p:cNvSpPr>
            <p:nvPr/>
          </p:nvSpPr>
          <p:spPr bwMode="auto">
            <a:xfrm>
              <a:off x="5440" y="1684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09" name="Rectangle 65"/>
          <p:cNvSpPr>
            <a:spLocks noGrp="1" noChangeArrowheads="1"/>
          </p:cNvSpPr>
          <p:nvPr>
            <p:ph type="body" idx="1"/>
          </p:nvPr>
        </p:nvSpPr>
        <p:spPr>
          <a:xfrm>
            <a:off x="71562" y="2455813"/>
            <a:ext cx="4716462" cy="4573587"/>
          </a:xfrm>
          <a:ln/>
        </p:spPr>
        <p:txBody>
          <a:bodyPr/>
          <a:lstStyle/>
          <a:p>
            <a:pPr>
              <a:spcBef>
                <a:spcPts val="500"/>
              </a:spcBef>
              <a:buFont typeface="Symbol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000" dirty="0" smtClean="0"/>
              <a:t>1</a:t>
            </a:r>
            <a:r>
              <a:rPr lang="fr-FR" sz="2000" dirty="0"/>
              <a:t>) </a:t>
            </a:r>
            <a:r>
              <a:rPr lang="fr-FR" sz="2000" dirty="0" smtClean="0"/>
              <a:t>For </a:t>
            </a:r>
            <a:r>
              <a:rPr lang="fr-FR" sz="2000" dirty="0" err="1" smtClean="0"/>
              <a:t>each</a:t>
            </a:r>
            <a:r>
              <a:rPr lang="fr-FR" sz="2000" dirty="0" smtClean="0"/>
              <a:t> </a:t>
            </a:r>
            <a:r>
              <a:rPr lang="fr-FR" sz="2000" dirty="0" err="1" smtClean="0"/>
              <a:t>ascent</a:t>
            </a:r>
            <a:r>
              <a:rPr lang="fr-FR" sz="2000" dirty="0" smtClean="0"/>
              <a:t> </a:t>
            </a:r>
            <a:r>
              <a:rPr lang="fr-FR" sz="2000" i="1" dirty="0" smtClean="0"/>
              <a:t>a</a:t>
            </a:r>
            <a:endParaRPr lang="fr-FR" sz="2000" i="1" dirty="0"/>
          </a:p>
          <a:p>
            <a:pPr>
              <a:spcBef>
                <a:spcPts val="500"/>
              </a:spcBef>
              <a:buFont typeface="Symbol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000" dirty="0" smtClean="0"/>
          </a:p>
          <a:p>
            <a:pPr>
              <a:spcBef>
                <a:spcPts val="500"/>
              </a:spcBef>
              <a:buFont typeface="Symbol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000" dirty="0" smtClean="0"/>
          </a:p>
          <a:p>
            <a:pPr>
              <a:spcBef>
                <a:spcPts val="500"/>
              </a:spcBef>
              <a:buFont typeface="Symbol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000" dirty="0"/>
          </a:p>
          <a:p>
            <a:pPr>
              <a:spcBef>
                <a:spcPts val="500"/>
              </a:spcBef>
              <a:buFont typeface="Symbol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000" dirty="0"/>
          </a:p>
          <a:p>
            <a:pPr>
              <a:spcBef>
                <a:spcPts val="500"/>
              </a:spcBef>
              <a:buFont typeface="Symbol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000" dirty="0"/>
              <a:t>2) </a:t>
            </a:r>
            <a:r>
              <a:rPr lang="fr-FR" sz="2000" dirty="0" smtClean="0"/>
              <a:t>For </a:t>
            </a:r>
            <a:r>
              <a:rPr lang="fr-FR" sz="2000" dirty="0" err="1" smtClean="0"/>
              <a:t>each</a:t>
            </a:r>
            <a:r>
              <a:rPr lang="fr-FR" sz="2000" dirty="0" smtClean="0"/>
              <a:t> </a:t>
            </a:r>
            <a:r>
              <a:rPr lang="fr-FR" sz="2000" dirty="0" err="1" smtClean="0"/>
              <a:t>descent</a:t>
            </a:r>
            <a:r>
              <a:rPr lang="fr-FR" sz="2000" dirty="0" smtClean="0"/>
              <a:t> </a:t>
            </a:r>
            <a:r>
              <a:rPr lang="fr-FR" sz="2000" i="1" dirty="0" smtClean="0"/>
              <a:t>d</a:t>
            </a:r>
            <a:endParaRPr lang="fr-FR" sz="2000" i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F1DE009-C7CF-44C4-861F-1C7C6A6C38C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783" y="2132856"/>
            <a:ext cx="3108705" cy="335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" name="Text Box 3"/>
          <p:cNvSpPr txBox="1">
            <a:spLocks noChangeArrowheads="1"/>
          </p:cNvSpPr>
          <p:nvPr/>
        </p:nvSpPr>
        <p:spPr bwMode="auto">
          <a:xfrm>
            <a:off x="5266403" y="5523296"/>
            <a:ext cx="3469700" cy="38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>
              <a:buClr>
                <a:srgbClr val="000066"/>
              </a:buClr>
              <a:buFont typeface="Symbol" pitchFamily="18" charset="2"/>
              <a:buNone/>
            </a:pPr>
            <a:r>
              <a:rPr lang="fr-FR" dirty="0">
                <a:solidFill>
                  <a:srgbClr val="000066"/>
                </a:solidFill>
                <a:latin typeface="Symbol" pitchFamily="18" charset="2"/>
              </a:rPr>
              <a:t></a:t>
            </a:r>
            <a:r>
              <a:rPr lang="fr-FR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fr-FR" dirty="0">
                <a:solidFill>
                  <a:srgbClr val="000066"/>
                </a:solidFill>
                <a:latin typeface="+mj-lt"/>
              </a:rPr>
              <a:t>= 5 3 4 9 7 8 10 6 1 2</a:t>
            </a:r>
          </a:p>
        </p:txBody>
      </p: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2876511" y="2998792"/>
            <a:ext cx="1800225" cy="1150940"/>
            <a:chOff x="3868" y="1746"/>
            <a:chExt cx="1134" cy="725"/>
          </a:xfrm>
        </p:grpSpPr>
        <p:sp>
          <p:nvSpPr>
            <p:cNvPr id="6151" name="Oval 7"/>
            <p:cNvSpPr>
              <a:spLocks noChangeArrowheads="1"/>
            </p:cNvSpPr>
            <p:nvPr/>
          </p:nvSpPr>
          <p:spPr bwMode="auto">
            <a:xfrm flipV="1">
              <a:off x="4594" y="1843"/>
              <a:ext cx="90" cy="9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6153" name="Oval 9"/>
            <p:cNvSpPr>
              <a:spLocks noChangeArrowheads="1"/>
            </p:cNvSpPr>
            <p:nvPr/>
          </p:nvSpPr>
          <p:spPr bwMode="auto">
            <a:xfrm flipV="1">
              <a:off x="4050" y="2296"/>
              <a:ext cx="90" cy="9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auto">
            <a:xfrm flipV="1">
              <a:off x="4821" y="1746"/>
              <a:ext cx="90" cy="9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6154" name="Oval 10"/>
            <p:cNvSpPr>
              <a:spLocks noChangeArrowheads="1"/>
            </p:cNvSpPr>
            <p:nvPr/>
          </p:nvSpPr>
          <p:spPr bwMode="auto">
            <a:xfrm flipV="1">
              <a:off x="3871" y="2381"/>
              <a:ext cx="90" cy="9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6152" name="Oval 8"/>
            <p:cNvSpPr>
              <a:spLocks noChangeArrowheads="1"/>
            </p:cNvSpPr>
            <p:nvPr/>
          </p:nvSpPr>
          <p:spPr bwMode="auto">
            <a:xfrm flipV="1">
              <a:off x="4912" y="1993"/>
              <a:ext cx="90" cy="9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auto">
            <a:xfrm flipV="1">
              <a:off x="3868" y="2130"/>
              <a:ext cx="90" cy="9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</p:grpSp>
      <p:grpSp>
        <p:nvGrpSpPr>
          <p:cNvPr id="6157" name="Group 13"/>
          <p:cNvGrpSpPr>
            <a:grpSpLocks/>
          </p:cNvGrpSpPr>
          <p:nvPr/>
        </p:nvGrpSpPr>
        <p:grpSpPr bwMode="auto">
          <a:xfrm>
            <a:off x="3371813" y="2360612"/>
            <a:ext cx="677863" cy="2182813"/>
            <a:chOff x="4180" y="1344"/>
            <a:chExt cx="427" cy="1375"/>
          </a:xfrm>
        </p:grpSpPr>
        <p:sp>
          <p:nvSpPr>
            <p:cNvPr id="6158" name="Line 14"/>
            <p:cNvSpPr>
              <a:spLocks noChangeShapeType="1"/>
            </p:cNvSpPr>
            <p:nvPr/>
          </p:nvSpPr>
          <p:spPr bwMode="auto">
            <a:xfrm flipV="1">
              <a:off x="4277" y="1523"/>
              <a:ext cx="1" cy="1198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5"/>
            <p:cNvSpPr>
              <a:spLocks noChangeShapeType="1"/>
            </p:cNvSpPr>
            <p:nvPr/>
          </p:nvSpPr>
          <p:spPr bwMode="auto">
            <a:xfrm flipV="1">
              <a:off x="4414" y="1523"/>
              <a:ext cx="1" cy="1198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Oval 16"/>
            <p:cNvSpPr>
              <a:spLocks noChangeArrowheads="1"/>
            </p:cNvSpPr>
            <p:nvPr/>
          </p:nvSpPr>
          <p:spPr bwMode="auto">
            <a:xfrm flipV="1">
              <a:off x="4231" y="2477"/>
              <a:ext cx="90" cy="9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6161" name="Oval 17"/>
            <p:cNvSpPr>
              <a:spLocks noChangeArrowheads="1"/>
            </p:cNvSpPr>
            <p:nvPr/>
          </p:nvSpPr>
          <p:spPr bwMode="auto">
            <a:xfrm flipV="1">
              <a:off x="4369" y="1661"/>
              <a:ext cx="90" cy="9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6162" name="Text Box 18"/>
            <p:cNvSpPr txBox="1">
              <a:spLocks noChangeArrowheads="1"/>
            </p:cNvSpPr>
            <p:nvPr/>
          </p:nvSpPr>
          <p:spPr bwMode="auto">
            <a:xfrm>
              <a:off x="4180" y="1344"/>
              <a:ext cx="1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buFont typeface="Comic Sans MS" pitchFamily="66" charset="0"/>
                <a:buNone/>
              </a:pPr>
              <a:r>
                <a:rPr lang="fr-FR" sz="1600">
                  <a:latin typeface="Comic Sans MS" pitchFamily="66" charset="0"/>
                </a:rPr>
                <a:t>a</a:t>
              </a:r>
            </a:p>
          </p:txBody>
        </p:sp>
        <p:sp>
          <p:nvSpPr>
            <p:cNvPr id="6163" name="Text Box 19"/>
            <p:cNvSpPr txBox="1">
              <a:spLocks noChangeArrowheads="1"/>
            </p:cNvSpPr>
            <p:nvPr/>
          </p:nvSpPr>
          <p:spPr bwMode="auto">
            <a:xfrm>
              <a:off x="4310" y="1344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buFont typeface="Comic Sans MS" pitchFamily="66" charset="0"/>
                <a:buNone/>
              </a:pPr>
              <a:r>
                <a:rPr lang="fr-FR" sz="1600">
                  <a:latin typeface="Comic Sans MS" pitchFamily="66" charset="0"/>
                </a:rPr>
                <a:t>a+1</a:t>
              </a:r>
            </a:p>
          </p:txBody>
        </p:sp>
      </p:grpSp>
      <p:sp>
        <p:nvSpPr>
          <p:cNvPr id="6173" name="Line 29"/>
          <p:cNvSpPr>
            <a:spLocks noChangeShapeType="1"/>
          </p:cNvSpPr>
          <p:nvPr/>
        </p:nvSpPr>
        <p:spPr bwMode="auto">
          <a:xfrm>
            <a:off x="3525801" y="4700587"/>
            <a:ext cx="1587" cy="1895475"/>
          </a:xfrm>
          <a:prstGeom prst="line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3743288" y="4700587"/>
            <a:ext cx="1588" cy="1895475"/>
          </a:xfrm>
          <a:prstGeom prst="line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15" name="Group 71"/>
          <p:cNvGrpSpPr>
            <a:grpSpLocks/>
          </p:cNvGrpSpPr>
          <p:nvPr/>
        </p:nvGrpSpPr>
        <p:grpSpPr bwMode="auto">
          <a:xfrm>
            <a:off x="2619338" y="5022850"/>
            <a:ext cx="2347913" cy="1287462"/>
            <a:chOff x="3706" y="3021"/>
            <a:chExt cx="1479" cy="811"/>
          </a:xfrm>
        </p:grpSpPr>
        <p:sp>
          <p:nvSpPr>
            <p:cNvPr id="6175" name="Line 31"/>
            <p:cNvSpPr>
              <a:spLocks noChangeShapeType="1"/>
            </p:cNvSpPr>
            <p:nvPr/>
          </p:nvSpPr>
          <p:spPr bwMode="auto">
            <a:xfrm flipH="1">
              <a:off x="3706" y="3021"/>
              <a:ext cx="1479" cy="1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Line 32"/>
            <p:cNvSpPr>
              <a:spLocks noChangeShapeType="1"/>
            </p:cNvSpPr>
            <p:nvPr/>
          </p:nvSpPr>
          <p:spPr bwMode="auto">
            <a:xfrm flipH="1">
              <a:off x="3713" y="3831"/>
              <a:ext cx="1439" cy="1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2873338" y="4941887"/>
            <a:ext cx="1800225" cy="1441450"/>
            <a:chOff x="2873338" y="4976812"/>
            <a:chExt cx="1800225" cy="1441450"/>
          </a:xfrm>
        </p:grpSpPr>
        <p:sp>
          <p:nvSpPr>
            <p:cNvPr id="6180" name="Oval 36"/>
            <p:cNvSpPr>
              <a:spLocks noChangeArrowheads="1"/>
            </p:cNvSpPr>
            <p:nvPr/>
          </p:nvSpPr>
          <p:spPr bwMode="auto">
            <a:xfrm rot="10800000" flipH="1" flipV="1">
              <a:off x="3449601" y="4976812"/>
              <a:ext cx="142875" cy="1428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auto">
            <a:xfrm rot="10800000" flipH="1" flipV="1">
              <a:off x="3668676" y="6275387"/>
              <a:ext cx="142875" cy="1428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auto">
            <a:xfrm rot="10800000" flipH="1" flipV="1">
              <a:off x="4027451" y="5984875"/>
              <a:ext cx="142875" cy="1428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Oval 43"/>
            <p:cNvSpPr>
              <a:spLocks noChangeArrowheads="1"/>
            </p:cNvSpPr>
            <p:nvPr/>
          </p:nvSpPr>
          <p:spPr bwMode="auto">
            <a:xfrm rot="10800000" flipH="1" flipV="1">
              <a:off x="4530688" y="5748337"/>
              <a:ext cx="142875" cy="1428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8" name="Oval 44"/>
            <p:cNvSpPr>
              <a:spLocks noChangeArrowheads="1"/>
            </p:cNvSpPr>
            <p:nvPr/>
          </p:nvSpPr>
          <p:spPr bwMode="auto">
            <a:xfrm rot="10800000" flipH="1" flipV="1">
              <a:off x="3162263" y="5265737"/>
              <a:ext cx="142875" cy="1428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9" name="Oval 45"/>
            <p:cNvSpPr>
              <a:spLocks noChangeArrowheads="1"/>
            </p:cNvSpPr>
            <p:nvPr/>
          </p:nvSpPr>
          <p:spPr bwMode="auto">
            <a:xfrm rot="10800000" flipH="1" flipV="1">
              <a:off x="2873338" y="5121188"/>
              <a:ext cx="142875" cy="1428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0" name="Oval 46"/>
            <p:cNvSpPr>
              <a:spLocks noChangeArrowheads="1"/>
            </p:cNvSpPr>
            <p:nvPr/>
          </p:nvSpPr>
          <p:spPr bwMode="auto">
            <a:xfrm rot="10800000" flipH="1" flipV="1">
              <a:off x="4387813" y="6130440"/>
              <a:ext cx="142875" cy="1428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2" name="Oval 48"/>
            <p:cNvSpPr>
              <a:spLocks noChangeArrowheads="1"/>
            </p:cNvSpPr>
            <p:nvPr/>
          </p:nvSpPr>
          <p:spPr bwMode="auto">
            <a:xfrm rot="10800000" flipH="1" flipV="1">
              <a:off x="2873338" y="5529262"/>
              <a:ext cx="142875" cy="1428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64" name="Group 20"/>
          <p:cNvGrpSpPr>
            <a:grpSpLocks/>
          </p:cNvGrpSpPr>
          <p:nvPr/>
        </p:nvGrpSpPr>
        <p:grpSpPr bwMode="auto">
          <a:xfrm>
            <a:off x="2612988" y="3282950"/>
            <a:ext cx="2836863" cy="622300"/>
            <a:chOff x="3702" y="1925"/>
            <a:chExt cx="1787" cy="392"/>
          </a:xfrm>
        </p:grpSpPr>
        <p:sp>
          <p:nvSpPr>
            <p:cNvPr id="6165" name="Line 21"/>
            <p:cNvSpPr>
              <a:spLocks noChangeShapeType="1"/>
            </p:cNvSpPr>
            <p:nvPr/>
          </p:nvSpPr>
          <p:spPr bwMode="auto">
            <a:xfrm flipH="1">
              <a:off x="3701" y="2038"/>
              <a:ext cx="1439" cy="1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2"/>
            <p:cNvSpPr>
              <a:spLocks noChangeShapeType="1"/>
            </p:cNvSpPr>
            <p:nvPr/>
          </p:nvSpPr>
          <p:spPr bwMode="auto">
            <a:xfrm flipH="1">
              <a:off x="3701" y="2175"/>
              <a:ext cx="1439" cy="1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Text Box 23"/>
            <p:cNvSpPr txBox="1">
              <a:spLocks noChangeArrowheads="1"/>
            </p:cNvSpPr>
            <p:nvPr/>
          </p:nvSpPr>
          <p:spPr bwMode="auto">
            <a:xfrm>
              <a:off x="5190" y="2084"/>
              <a:ext cx="186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buFont typeface="Comic Sans MS" pitchFamily="66" charset="0"/>
                <a:buNone/>
              </a:pPr>
              <a:r>
                <a:rPr lang="fr-FR" sz="1600">
                  <a:latin typeface="Comic Sans MS" pitchFamily="66" charset="0"/>
                </a:rPr>
                <a:t>l</a:t>
              </a:r>
              <a:r>
                <a:rPr lang="fr-FR" sz="1600" baseline="-25000">
                  <a:latin typeface="Comic Sans MS" pitchFamily="66" charset="0"/>
                </a:rPr>
                <a:t>a</a:t>
              </a:r>
            </a:p>
          </p:txBody>
        </p:sp>
        <p:sp>
          <p:nvSpPr>
            <p:cNvPr id="6168" name="Text Box 24"/>
            <p:cNvSpPr txBox="1">
              <a:spLocks noChangeArrowheads="1"/>
            </p:cNvSpPr>
            <p:nvPr/>
          </p:nvSpPr>
          <p:spPr bwMode="auto">
            <a:xfrm>
              <a:off x="5200" y="1925"/>
              <a:ext cx="290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buFont typeface="Comic Sans MS" pitchFamily="66" charset="0"/>
                <a:buNone/>
              </a:pPr>
              <a:r>
                <a:rPr lang="fr-FR" sz="1600" dirty="0">
                  <a:latin typeface="Comic Sans MS" pitchFamily="66" charset="0"/>
                </a:rPr>
                <a:t>l</a:t>
              </a:r>
              <a:r>
                <a:rPr lang="fr-FR" sz="1600" baseline="-25000" dirty="0">
                  <a:latin typeface="Comic Sans MS" pitchFamily="66" charset="0"/>
                </a:rPr>
                <a:t>a</a:t>
              </a:r>
              <a:r>
                <a:rPr lang="fr-FR" sz="1400" dirty="0">
                  <a:latin typeface="Comic Sans MS" pitchFamily="66" charset="0"/>
                </a:rPr>
                <a:t>+1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2951125" y="2985801"/>
            <a:ext cx="1651000" cy="1194373"/>
            <a:chOff x="2951125" y="2985801"/>
            <a:chExt cx="1651000" cy="1194373"/>
          </a:xfrm>
        </p:grpSpPr>
        <p:cxnSp>
          <p:nvCxnSpPr>
            <p:cNvPr id="74" name="Connecteur droit 7189"/>
            <p:cNvCxnSpPr>
              <a:cxnSpLocks noChangeShapeType="1"/>
            </p:cNvCxnSpPr>
            <p:nvPr/>
          </p:nvCxnSpPr>
          <p:spPr bwMode="auto">
            <a:xfrm flipV="1">
              <a:off x="2953424" y="3462338"/>
              <a:ext cx="1648701" cy="21748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6" name="Connecteur droit 7189"/>
            <p:cNvCxnSpPr>
              <a:cxnSpLocks noChangeShapeType="1"/>
              <a:endCxn id="6161" idx="1"/>
            </p:cNvCxnSpPr>
            <p:nvPr/>
          </p:nvCxnSpPr>
          <p:spPr bwMode="auto">
            <a:xfrm flipV="1">
              <a:off x="2951125" y="2985801"/>
              <a:ext cx="741650" cy="656723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8" name="Connecteur droit 7189"/>
            <p:cNvCxnSpPr>
              <a:cxnSpLocks noChangeShapeType="1"/>
            </p:cNvCxnSpPr>
            <p:nvPr/>
          </p:nvCxnSpPr>
          <p:spPr bwMode="auto">
            <a:xfrm flipV="1">
              <a:off x="3016213" y="3224218"/>
              <a:ext cx="1077770" cy="41830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0" name="Connecteur droit 7189"/>
            <p:cNvCxnSpPr>
              <a:cxnSpLocks noChangeShapeType="1"/>
              <a:stCxn id="6153" idx="5"/>
            </p:cNvCxnSpPr>
            <p:nvPr/>
          </p:nvCxnSpPr>
          <p:spPr bwMode="auto">
            <a:xfrm flipV="1">
              <a:off x="3287387" y="3485357"/>
              <a:ext cx="1246474" cy="40748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2" name="Connecteur droit 7189"/>
            <p:cNvCxnSpPr>
              <a:cxnSpLocks noChangeShapeType="1"/>
              <a:stCxn id="6160" idx="5"/>
            </p:cNvCxnSpPr>
            <p:nvPr/>
          </p:nvCxnSpPr>
          <p:spPr bwMode="auto">
            <a:xfrm flipV="1">
              <a:off x="3574727" y="3496344"/>
              <a:ext cx="1027398" cy="68383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e 17"/>
          <p:cNvGrpSpPr/>
          <p:nvPr/>
        </p:nvGrpSpPr>
        <p:grpSpPr>
          <a:xfrm>
            <a:off x="2995289" y="5063838"/>
            <a:ext cx="1606836" cy="1256143"/>
            <a:chOff x="2995289" y="5063838"/>
            <a:chExt cx="1606836" cy="1256143"/>
          </a:xfrm>
        </p:grpSpPr>
        <p:cxnSp>
          <p:nvCxnSpPr>
            <p:cNvPr id="84" name="Connecteur droit 7189"/>
            <p:cNvCxnSpPr>
              <a:cxnSpLocks noChangeShapeType="1"/>
              <a:endCxn id="6181" idx="0"/>
            </p:cNvCxnSpPr>
            <p:nvPr/>
          </p:nvCxnSpPr>
          <p:spPr bwMode="auto">
            <a:xfrm>
              <a:off x="3555098" y="5086263"/>
              <a:ext cx="185016" cy="1154199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9" name="Connecteur droit 7189"/>
            <p:cNvCxnSpPr>
              <a:cxnSpLocks noChangeShapeType="1"/>
              <a:stCxn id="6180" idx="5"/>
            </p:cNvCxnSpPr>
            <p:nvPr/>
          </p:nvCxnSpPr>
          <p:spPr bwMode="auto">
            <a:xfrm>
              <a:off x="3571552" y="5063838"/>
              <a:ext cx="479711" cy="957550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1" name="Connecteur droit 7189"/>
            <p:cNvCxnSpPr>
              <a:cxnSpLocks noChangeShapeType="1"/>
              <a:stCxn id="6180" idx="5"/>
            </p:cNvCxnSpPr>
            <p:nvPr/>
          </p:nvCxnSpPr>
          <p:spPr bwMode="auto">
            <a:xfrm>
              <a:off x="3571552" y="5063838"/>
              <a:ext cx="1030573" cy="721012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3" name="Connecteur droit 7189"/>
            <p:cNvCxnSpPr>
              <a:cxnSpLocks noChangeShapeType="1"/>
              <a:stCxn id="6192" idx="5"/>
            </p:cNvCxnSpPr>
            <p:nvPr/>
          </p:nvCxnSpPr>
          <p:spPr bwMode="auto">
            <a:xfrm>
              <a:off x="2995289" y="5616288"/>
              <a:ext cx="753697" cy="703693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5" name="Connecteur droit 7189"/>
            <p:cNvCxnSpPr>
              <a:cxnSpLocks noChangeShapeType="1"/>
              <a:stCxn id="6188" idx="5"/>
            </p:cNvCxnSpPr>
            <p:nvPr/>
          </p:nvCxnSpPr>
          <p:spPr bwMode="auto">
            <a:xfrm>
              <a:off x="3284214" y="5352763"/>
              <a:ext cx="432006" cy="887699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97" name="Groupe 96"/>
          <p:cNvGrpSpPr/>
          <p:nvPr/>
        </p:nvGrpSpPr>
        <p:grpSpPr>
          <a:xfrm>
            <a:off x="5760132" y="2163135"/>
            <a:ext cx="3161552" cy="3418242"/>
            <a:chOff x="323528" y="1931042"/>
            <a:chExt cx="3780420" cy="4162254"/>
          </a:xfrm>
        </p:grpSpPr>
        <p:cxnSp>
          <p:nvCxnSpPr>
            <p:cNvPr id="98" name="Connecteur droit 7189"/>
            <p:cNvCxnSpPr>
              <a:cxnSpLocks noChangeShapeType="1"/>
            </p:cNvCxnSpPr>
            <p:nvPr/>
          </p:nvCxnSpPr>
          <p:spPr bwMode="auto">
            <a:xfrm flipH="1">
              <a:off x="1136714" y="4570592"/>
              <a:ext cx="233283" cy="331329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9" name="Connecteur droit 7189"/>
            <p:cNvCxnSpPr>
              <a:cxnSpLocks noChangeShapeType="1"/>
            </p:cNvCxnSpPr>
            <p:nvPr/>
          </p:nvCxnSpPr>
          <p:spPr bwMode="auto">
            <a:xfrm>
              <a:off x="1743531" y="2781591"/>
              <a:ext cx="294849" cy="691369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0" name="Connecteur droit 7189"/>
            <p:cNvCxnSpPr>
              <a:cxnSpLocks noChangeShapeType="1"/>
            </p:cNvCxnSpPr>
            <p:nvPr/>
          </p:nvCxnSpPr>
          <p:spPr bwMode="auto">
            <a:xfrm flipH="1">
              <a:off x="2099853" y="3112920"/>
              <a:ext cx="233283" cy="331329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1" name="Connecteur droit 7189"/>
            <p:cNvCxnSpPr>
              <a:cxnSpLocks noChangeShapeType="1"/>
            </p:cNvCxnSpPr>
            <p:nvPr/>
          </p:nvCxnSpPr>
          <p:spPr bwMode="auto">
            <a:xfrm flipH="1">
              <a:off x="3401077" y="5301871"/>
              <a:ext cx="233283" cy="331329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2" name="Connecteur droit 7189"/>
            <p:cNvCxnSpPr>
              <a:cxnSpLocks noChangeShapeType="1"/>
            </p:cNvCxnSpPr>
            <p:nvPr/>
          </p:nvCxnSpPr>
          <p:spPr bwMode="auto">
            <a:xfrm flipH="1">
              <a:off x="2423889" y="2431274"/>
              <a:ext cx="233284" cy="620173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3" name="Connecteur droit 7189"/>
            <p:cNvCxnSpPr>
              <a:cxnSpLocks noChangeShapeType="1"/>
            </p:cNvCxnSpPr>
            <p:nvPr/>
          </p:nvCxnSpPr>
          <p:spPr bwMode="auto">
            <a:xfrm flipH="1">
              <a:off x="1743623" y="2431274"/>
              <a:ext cx="881356" cy="30545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4" name="Connecteur droit 7189"/>
            <p:cNvCxnSpPr>
              <a:cxnSpLocks noChangeShapeType="1"/>
            </p:cNvCxnSpPr>
            <p:nvPr/>
          </p:nvCxnSpPr>
          <p:spPr bwMode="auto">
            <a:xfrm flipH="1">
              <a:off x="788775" y="3833000"/>
              <a:ext cx="2181310" cy="32728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5" name="Connecteur droit 7189"/>
            <p:cNvCxnSpPr>
              <a:cxnSpLocks noChangeShapeType="1"/>
            </p:cNvCxnSpPr>
            <p:nvPr/>
          </p:nvCxnSpPr>
          <p:spPr bwMode="auto">
            <a:xfrm flipH="1">
              <a:off x="1430956" y="3898150"/>
              <a:ext cx="1539129" cy="65456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6" name="Connecteur droit 7189"/>
            <p:cNvCxnSpPr>
              <a:cxnSpLocks noChangeShapeType="1"/>
            </p:cNvCxnSpPr>
            <p:nvPr/>
          </p:nvCxnSpPr>
          <p:spPr bwMode="auto">
            <a:xfrm flipH="1">
              <a:off x="750180" y="2814353"/>
              <a:ext cx="964164" cy="1345929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7" name="Connecteur droit 7189"/>
            <p:cNvCxnSpPr>
              <a:cxnSpLocks noChangeShapeType="1"/>
            </p:cNvCxnSpPr>
            <p:nvPr/>
          </p:nvCxnSpPr>
          <p:spPr bwMode="auto">
            <a:xfrm flipH="1">
              <a:off x="788775" y="3534433"/>
              <a:ext cx="1249606" cy="59713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8" name="Connecteur droit 7189"/>
            <p:cNvCxnSpPr>
              <a:cxnSpLocks noChangeShapeType="1"/>
            </p:cNvCxnSpPr>
            <p:nvPr/>
          </p:nvCxnSpPr>
          <p:spPr bwMode="auto">
            <a:xfrm flipH="1">
              <a:off x="3062473" y="2094273"/>
              <a:ext cx="894654" cy="1688773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9" name="Connecteur droit 7189"/>
            <p:cNvCxnSpPr>
              <a:cxnSpLocks noChangeShapeType="1"/>
            </p:cNvCxnSpPr>
            <p:nvPr/>
          </p:nvCxnSpPr>
          <p:spPr bwMode="auto">
            <a:xfrm flipH="1">
              <a:off x="2703383" y="2032800"/>
              <a:ext cx="1253744" cy="357725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0" name="Connecteur droit 7189"/>
            <p:cNvCxnSpPr>
              <a:cxnSpLocks noChangeShapeType="1"/>
            </p:cNvCxnSpPr>
            <p:nvPr/>
          </p:nvCxnSpPr>
          <p:spPr bwMode="auto">
            <a:xfrm flipH="1">
              <a:off x="3679631" y="2094273"/>
              <a:ext cx="302965" cy="311741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1" name="Connecteur droit 7189"/>
            <p:cNvCxnSpPr>
              <a:cxnSpLocks noChangeShapeType="1"/>
            </p:cNvCxnSpPr>
            <p:nvPr/>
          </p:nvCxnSpPr>
          <p:spPr bwMode="auto">
            <a:xfrm flipH="1">
              <a:off x="432801" y="4225432"/>
              <a:ext cx="294501" cy="176696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2" name="Connecteur droit 7189"/>
            <p:cNvCxnSpPr>
              <a:cxnSpLocks noChangeShapeType="1"/>
            </p:cNvCxnSpPr>
            <p:nvPr/>
          </p:nvCxnSpPr>
          <p:spPr bwMode="auto">
            <a:xfrm flipH="1">
              <a:off x="432801" y="4917699"/>
              <a:ext cx="611881" cy="1074693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3" name="Connecteur droit 7189"/>
            <p:cNvCxnSpPr>
              <a:cxnSpLocks noChangeShapeType="1"/>
            </p:cNvCxnSpPr>
            <p:nvPr/>
          </p:nvCxnSpPr>
          <p:spPr bwMode="auto">
            <a:xfrm flipH="1">
              <a:off x="432801" y="5624004"/>
              <a:ext cx="2927006" cy="36838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4" name="Connecteur droit 7189"/>
            <p:cNvCxnSpPr>
              <a:cxnSpLocks noChangeShapeType="1"/>
            </p:cNvCxnSpPr>
            <p:nvPr/>
          </p:nvCxnSpPr>
          <p:spPr bwMode="auto">
            <a:xfrm>
              <a:off x="748809" y="4193040"/>
              <a:ext cx="294849" cy="691369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5" name="Connecteur droit 7189"/>
            <p:cNvCxnSpPr>
              <a:cxnSpLocks noChangeShapeType="1"/>
            </p:cNvCxnSpPr>
            <p:nvPr/>
          </p:nvCxnSpPr>
          <p:spPr bwMode="auto">
            <a:xfrm>
              <a:off x="788775" y="4193040"/>
              <a:ext cx="572346" cy="359674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6" name="Connecteur droit 7189"/>
            <p:cNvCxnSpPr>
              <a:cxnSpLocks noChangeShapeType="1"/>
            </p:cNvCxnSpPr>
            <p:nvPr/>
          </p:nvCxnSpPr>
          <p:spPr bwMode="auto">
            <a:xfrm>
              <a:off x="1760299" y="2781098"/>
              <a:ext cx="592032" cy="333423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7" name="Connecteur droit 7189"/>
            <p:cNvCxnSpPr>
              <a:cxnSpLocks noChangeShapeType="1"/>
            </p:cNvCxnSpPr>
            <p:nvPr/>
          </p:nvCxnSpPr>
          <p:spPr bwMode="auto">
            <a:xfrm>
              <a:off x="2703373" y="2420113"/>
              <a:ext cx="328185" cy="1412887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8" name="Connecteur droit 7189"/>
            <p:cNvCxnSpPr>
              <a:cxnSpLocks noChangeShapeType="1"/>
            </p:cNvCxnSpPr>
            <p:nvPr/>
          </p:nvCxnSpPr>
          <p:spPr bwMode="auto">
            <a:xfrm>
              <a:off x="3064958" y="3863951"/>
              <a:ext cx="569402" cy="1405972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9" name="Connecteur droit 7189"/>
            <p:cNvCxnSpPr>
              <a:cxnSpLocks noChangeShapeType="1"/>
            </p:cNvCxnSpPr>
            <p:nvPr/>
          </p:nvCxnSpPr>
          <p:spPr bwMode="auto">
            <a:xfrm>
              <a:off x="1446209" y="4597787"/>
              <a:ext cx="1903450" cy="973940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20" name="Connecteur droit 7189"/>
            <p:cNvCxnSpPr>
              <a:cxnSpLocks noChangeShapeType="1"/>
            </p:cNvCxnSpPr>
            <p:nvPr/>
          </p:nvCxnSpPr>
          <p:spPr bwMode="auto">
            <a:xfrm>
              <a:off x="1087002" y="4924239"/>
              <a:ext cx="2262657" cy="691369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21" name="Connecteur droit 7189"/>
            <p:cNvCxnSpPr>
              <a:cxnSpLocks noChangeShapeType="1"/>
            </p:cNvCxnSpPr>
            <p:nvPr/>
          </p:nvCxnSpPr>
          <p:spPr bwMode="auto">
            <a:xfrm>
              <a:off x="3702587" y="5289156"/>
              <a:ext cx="316013" cy="641762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22" name="Connecteur droit 7189"/>
            <p:cNvCxnSpPr>
              <a:cxnSpLocks noChangeShapeType="1"/>
            </p:cNvCxnSpPr>
            <p:nvPr/>
          </p:nvCxnSpPr>
          <p:spPr bwMode="auto">
            <a:xfrm>
              <a:off x="3384688" y="5646707"/>
              <a:ext cx="597908" cy="356418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23" name="Connecteur droit 7189"/>
            <p:cNvCxnSpPr>
              <a:cxnSpLocks noChangeShapeType="1"/>
            </p:cNvCxnSpPr>
            <p:nvPr/>
          </p:nvCxnSpPr>
          <p:spPr bwMode="auto">
            <a:xfrm>
              <a:off x="2392987" y="3126556"/>
              <a:ext cx="592032" cy="656490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24" name="Connecteur droit 7189"/>
            <p:cNvCxnSpPr>
              <a:cxnSpLocks noChangeShapeType="1"/>
            </p:cNvCxnSpPr>
            <p:nvPr/>
          </p:nvCxnSpPr>
          <p:spPr bwMode="auto">
            <a:xfrm>
              <a:off x="2065141" y="3487317"/>
              <a:ext cx="904944" cy="328245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25" name="Connecteur droit 7189"/>
            <p:cNvCxnSpPr>
              <a:cxnSpLocks noChangeShapeType="1"/>
            </p:cNvCxnSpPr>
            <p:nvPr/>
          </p:nvCxnSpPr>
          <p:spPr bwMode="auto">
            <a:xfrm>
              <a:off x="432801" y="2062280"/>
              <a:ext cx="2224372" cy="328245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26" name="Connecteur droit 7189"/>
            <p:cNvCxnSpPr>
              <a:cxnSpLocks noChangeShapeType="1"/>
            </p:cNvCxnSpPr>
            <p:nvPr/>
          </p:nvCxnSpPr>
          <p:spPr bwMode="auto">
            <a:xfrm>
              <a:off x="432801" y="2062280"/>
              <a:ext cx="1295670" cy="684184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27" name="Connecteur droit 7189"/>
            <p:cNvCxnSpPr>
              <a:cxnSpLocks noChangeShapeType="1"/>
            </p:cNvCxnSpPr>
            <p:nvPr/>
          </p:nvCxnSpPr>
          <p:spPr bwMode="auto">
            <a:xfrm>
              <a:off x="432801" y="2108083"/>
              <a:ext cx="305940" cy="2084113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28" name="Connecteur droit 7189"/>
            <p:cNvCxnSpPr>
              <a:cxnSpLocks noChangeShapeType="1"/>
            </p:cNvCxnSpPr>
            <p:nvPr/>
          </p:nvCxnSpPr>
          <p:spPr bwMode="auto">
            <a:xfrm>
              <a:off x="3031558" y="3867230"/>
              <a:ext cx="318101" cy="1704497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129" name="Groupe 128"/>
            <p:cNvGrpSpPr/>
            <p:nvPr/>
          </p:nvGrpSpPr>
          <p:grpSpPr>
            <a:xfrm>
              <a:off x="323528" y="1971327"/>
              <a:ext cx="3756546" cy="4093271"/>
              <a:chOff x="5042857" y="1901898"/>
              <a:chExt cx="3756546" cy="4093271"/>
            </a:xfrm>
          </p:grpSpPr>
          <p:sp>
            <p:nvSpPr>
              <p:cNvPr id="135" name="Freeform 443"/>
              <p:cNvSpPr>
                <a:spLocks/>
              </p:cNvSpPr>
              <p:nvPr/>
            </p:nvSpPr>
            <p:spPr bwMode="auto">
              <a:xfrm flipH="1">
                <a:off x="8640452" y="1901898"/>
                <a:ext cx="122946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443"/>
              <p:cNvSpPr>
                <a:spLocks/>
              </p:cNvSpPr>
              <p:nvPr/>
            </p:nvSpPr>
            <p:spPr bwMode="auto">
              <a:xfrm flipH="1">
                <a:off x="5042857" y="5861489"/>
                <a:ext cx="122947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443"/>
              <p:cNvSpPr>
                <a:spLocks/>
              </p:cNvSpPr>
              <p:nvPr/>
            </p:nvSpPr>
            <p:spPr bwMode="auto">
              <a:xfrm flipH="1">
                <a:off x="5115144" y="1907758"/>
                <a:ext cx="122946" cy="122947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443"/>
              <p:cNvSpPr>
                <a:spLocks/>
              </p:cNvSpPr>
              <p:nvPr/>
            </p:nvSpPr>
            <p:spPr bwMode="auto">
              <a:xfrm>
                <a:off x="8676456" y="5872223"/>
                <a:ext cx="122947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9" name="Groupe 138"/>
              <p:cNvGrpSpPr/>
              <p:nvPr/>
            </p:nvGrpSpPr>
            <p:grpSpPr>
              <a:xfrm>
                <a:off x="5385158" y="2261938"/>
                <a:ext cx="3075274" cy="3363306"/>
                <a:chOff x="5385158" y="2261938"/>
                <a:chExt cx="3075274" cy="3363306"/>
              </a:xfrm>
            </p:grpSpPr>
            <p:sp>
              <p:nvSpPr>
                <p:cNvPr id="140" name="Freeform 443"/>
                <p:cNvSpPr>
                  <a:spLocks/>
                </p:cNvSpPr>
                <p:nvPr/>
              </p:nvSpPr>
              <p:spPr bwMode="auto">
                <a:xfrm flipH="1">
                  <a:off x="5385158" y="406213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443"/>
                <p:cNvSpPr>
                  <a:spLocks/>
                </p:cNvSpPr>
                <p:nvPr/>
              </p:nvSpPr>
              <p:spPr bwMode="auto">
                <a:xfrm flipH="1">
                  <a:off x="5724128" y="478221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443"/>
                <p:cNvSpPr>
                  <a:spLocks/>
                </p:cNvSpPr>
                <p:nvPr/>
              </p:nvSpPr>
              <p:spPr bwMode="auto">
                <a:xfrm flipH="1">
                  <a:off x="6048164" y="442217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Freeform 443"/>
                <p:cNvSpPr>
                  <a:spLocks/>
                </p:cNvSpPr>
                <p:nvPr/>
              </p:nvSpPr>
              <p:spPr bwMode="auto">
                <a:xfrm flipH="1">
                  <a:off x="6696236" y="334205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Freeform 443"/>
                <p:cNvSpPr>
                  <a:spLocks/>
                </p:cNvSpPr>
                <p:nvPr/>
              </p:nvSpPr>
              <p:spPr bwMode="auto">
                <a:xfrm flipH="1">
                  <a:off x="7020272" y="298201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Freeform 443"/>
                <p:cNvSpPr>
                  <a:spLocks/>
                </p:cNvSpPr>
                <p:nvPr/>
              </p:nvSpPr>
              <p:spPr bwMode="auto">
                <a:xfrm flipH="1">
                  <a:off x="7344308" y="226193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Freeform 443"/>
                <p:cNvSpPr>
                  <a:spLocks/>
                </p:cNvSpPr>
                <p:nvPr/>
              </p:nvSpPr>
              <p:spPr bwMode="auto">
                <a:xfrm flipH="1">
                  <a:off x="6372200" y="262197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Freeform 443"/>
                <p:cNvSpPr>
                  <a:spLocks/>
                </p:cNvSpPr>
                <p:nvPr/>
              </p:nvSpPr>
              <p:spPr bwMode="auto">
                <a:xfrm flipH="1">
                  <a:off x="7689414" y="370209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Freeform 443"/>
                <p:cNvSpPr>
                  <a:spLocks/>
                </p:cNvSpPr>
                <p:nvPr/>
              </p:nvSpPr>
              <p:spPr bwMode="auto">
                <a:xfrm flipH="1">
                  <a:off x="8028384" y="550229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Freeform 443"/>
                <p:cNvSpPr>
                  <a:spLocks/>
                </p:cNvSpPr>
                <p:nvPr/>
              </p:nvSpPr>
              <p:spPr bwMode="auto">
                <a:xfrm flipH="1">
                  <a:off x="8337486" y="514225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0" name="Groupe 129"/>
            <p:cNvGrpSpPr/>
            <p:nvPr/>
          </p:nvGrpSpPr>
          <p:grpSpPr>
            <a:xfrm>
              <a:off x="323528" y="1931042"/>
              <a:ext cx="3780420" cy="4162254"/>
              <a:chOff x="323528" y="1931042"/>
              <a:chExt cx="3780420" cy="4162254"/>
            </a:xfrm>
          </p:grpSpPr>
          <p:sp>
            <p:nvSpPr>
              <p:cNvPr id="131" name="Rectangle 130"/>
              <p:cNvSpPr/>
              <p:nvPr/>
            </p:nvSpPr>
            <p:spPr bwMode="auto">
              <a:xfrm>
                <a:off x="387639" y="1931042"/>
                <a:ext cx="133760" cy="14401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323528" y="5949280"/>
                <a:ext cx="133760" cy="14401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 bwMode="auto">
              <a:xfrm>
                <a:off x="3970188" y="5913276"/>
                <a:ext cx="133760" cy="14401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3934184" y="1952836"/>
                <a:ext cx="133760" cy="14401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82819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750888"/>
            <a:ext cx="7772400" cy="1312862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dirty="0">
                <a:solidFill>
                  <a:srgbClr val="002060"/>
                </a:solidFill>
              </a:rPr>
              <a:t>Baxter Permutations </a:t>
            </a:r>
            <a:r>
              <a:rPr lang="fr-FR" sz="3200" dirty="0" smtClean="0">
                <a:solidFill>
                  <a:srgbClr val="002060"/>
                </a:solidFill>
              </a:rPr>
              <a:t/>
            </a:r>
            <a:br>
              <a:rPr lang="fr-FR" sz="3200" dirty="0" smtClean="0">
                <a:solidFill>
                  <a:srgbClr val="002060"/>
                </a:solidFill>
              </a:rPr>
            </a:br>
            <a:r>
              <a:rPr lang="fr-FR" sz="3200" dirty="0" smtClean="0">
                <a:solidFill>
                  <a:srgbClr val="002060"/>
                </a:solidFill>
                <a:sym typeface="Symbol"/>
              </a:rPr>
              <a:t></a:t>
            </a:r>
            <a:br>
              <a:rPr lang="fr-FR" sz="3200" dirty="0" smtClean="0">
                <a:solidFill>
                  <a:srgbClr val="002060"/>
                </a:solidFill>
                <a:sym typeface="Symbol"/>
              </a:rPr>
            </a:br>
            <a:r>
              <a:rPr lang="fr-FR" sz="3200" dirty="0"/>
              <a:t>TS </a:t>
            </a:r>
            <a:r>
              <a:rPr lang="fr-FR" sz="3200" dirty="0" err="1"/>
              <a:t>without</a:t>
            </a:r>
            <a:r>
              <a:rPr lang="fr-FR" sz="3200" dirty="0"/>
              <a:t> </a:t>
            </a:r>
            <a:r>
              <a:rPr lang="fr-FR" sz="3200" dirty="0" err="1">
                <a:solidFill>
                  <a:schemeClr val="accent6"/>
                </a:solidFill>
              </a:rPr>
              <a:t>blue</a:t>
            </a:r>
            <a:r>
              <a:rPr lang="fr-FR" sz="3200" dirty="0">
                <a:solidFill>
                  <a:schemeClr val="accent6"/>
                </a:solidFill>
              </a:rPr>
              <a:t> </a:t>
            </a:r>
            <a:r>
              <a:rPr lang="fr-FR" sz="3200" dirty="0" err="1" smtClean="0">
                <a:solidFill>
                  <a:schemeClr val="accent6"/>
                </a:solidFill>
              </a:rPr>
              <a:t>anti-N</a:t>
            </a:r>
            <a:r>
              <a:rPr lang="fr-FR" sz="3200" dirty="0" smtClean="0">
                <a:solidFill>
                  <a:schemeClr val="accent6"/>
                </a:solidFill>
              </a:rPr>
              <a:t>  </a:t>
            </a:r>
            <a:r>
              <a:rPr lang="fr-FR" sz="3200" dirty="0"/>
              <a:t>or </a:t>
            </a:r>
            <a:r>
              <a:rPr lang="fr-FR" sz="3200" dirty="0" err="1">
                <a:solidFill>
                  <a:srgbClr val="FF0000"/>
                </a:solidFill>
              </a:rPr>
              <a:t>red</a:t>
            </a:r>
            <a:r>
              <a:rPr lang="fr-FR" sz="3200" dirty="0">
                <a:solidFill>
                  <a:srgbClr val="FF0000"/>
                </a:solidFill>
              </a:rPr>
              <a:t> N</a:t>
            </a:r>
            <a:r>
              <a:rPr lang="fr-FR" sz="3200" dirty="0">
                <a:solidFill>
                  <a:srgbClr val="002060"/>
                </a:solidFill>
              </a:rPr>
              <a:t> </a:t>
            </a:r>
            <a:r>
              <a:rPr lang="fr-FR" sz="3200" dirty="0">
                <a:solidFill>
                  <a:srgbClr val="002060"/>
                </a:solidFill>
                <a:sym typeface="Symbol"/>
              </a:rPr>
              <a:t/>
            </a:r>
            <a:br>
              <a:rPr lang="fr-FR" sz="3200" dirty="0">
                <a:solidFill>
                  <a:srgbClr val="002060"/>
                </a:solidFill>
                <a:sym typeface="Symbol"/>
              </a:rPr>
            </a:br>
            <a:endParaRPr lang="fr-FR" sz="3200" dirty="0">
              <a:solidFill>
                <a:srgbClr val="00B97E"/>
              </a:solidFill>
            </a:endParaRPr>
          </a:p>
        </p:txBody>
      </p:sp>
      <p:grpSp>
        <p:nvGrpSpPr>
          <p:cNvPr id="6211" name="Group 67"/>
          <p:cNvGrpSpPr>
            <a:grpSpLocks/>
          </p:cNvGrpSpPr>
          <p:nvPr/>
        </p:nvGrpSpPr>
        <p:grpSpPr bwMode="auto">
          <a:xfrm>
            <a:off x="2614576" y="2935287"/>
            <a:ext cx="2349500" cy="1296988"/>
            <a:chOff x="3703" y="1706"/>
            <a:chExt cx="1480" cy="817"/>
          </a:xfrm>
        </p:grpSpPr>
        <p:sp>
          <p:nvSpPr>
            <p:cNvPr id="6146" name="Rectangle 2"/>
            <p:cNvSpPr>
              <a:spLocks noChangeArrowheads="1"/>
            </p:cNvSpPr>
            <p:nvPr/>
          </p:nvSpPr>
          <p:spPr bwMode="auto">
            <a:xfrm>
              <a:off x="3703" y="1706"/>
              <a:ext cx="1451" cy="81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47" name="Group 3"/>
            <p:cNvGrpSpPr>
              <a:grpSpLocks/>
            </p:cNvGrpSpPr>
            <p:nvPr/>
          </p:nvGrpSpPr>
          <p:grpSpPr bwMode="auto">
            <a:xfrm>
              <a:off x="3707" y="1706"/>
              <a:ext cx="1476" cy="810"/>
              <a:chOff x="3707" y="1706"/>
              <a:chExt cx="1476" cy="810"/>
            </a:xfrm>
          </p:grpSpPr>
          <p:sp>
            <p:nvSpPr>
              <p:cNvPr id="6148" name="Line 4"/>
              <p:cNvSpPr>
                <a:spLocks noChangeShapeType="1"/>
              </p:cNvSpPr>
              <p:nvPr/>
            </p:nvSpPr>
            <p:spPr bwMode="auto">
              <a:xfrm flipH="1">
                <a:off x="3706" y="2516"/>
                <a:ext cx="1479" cy="1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9" name="Line 5"/>
              <p:cNvSpPr>
                <a:spLocks noChangeShapeType="1"/>
              </p:cNvSpPr>
              <p:nvPr/>
            </p:nvSpPr>
            <p:spPr bwMode="auto">
              <a:xfrm flipH="1">
                <a:off x="3713" y="1706"/>
                <a:ext cx="1439" cy="1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213" name="Group 69"/>
          <p:cNvGrpSpPr>
            <a:grpSpLocks/>
          </p:cNvGrpSpPr>
          <p:nvPr/>
        </p:nvGrpSpPr>
        <p:grpSpPr bwMode="auto">
          <a:xfrm>
            <a:off x="2611400" y="5013325"/>
            <a:ext cx="2379663" cy="1298575"/>
            <a:chOff x="3701" y="3015"/>
            <a:chExt cx="1499" cy="818"/>
          </a:xfrm>
        </p:grpSpPr>
        <p:grpSp>
          <p:nvGrpSpPr>
            <p:cNvPr id="6212" name="Group 68"/>
            <p:cNvGrpSpPr>
              <a:grpSpLocks/>
            </p:cNvGrpSpPr>
            <p:nvPr/>
          </p:nvGrpSpPr>
          <p:grpSpPr bwMode="auto">
            <a:xfrm>
              <a:off x="3701" y="3015"/>
              <a:ext cx="1499" cy="818"/>
              <a:chOff x="3701" y="3015"/>
              <a:chExt cx="1499" cy="818"/>
            </a:xfrm>
          </p:grpSpPr>
          <p:sp>
            <p:nvSpPr>
              <p:cNvPr id="6171" name="Rectangle 27"/>
              <p:cNvSpPr>
                <a:spLocks noChangeArrowheads="1"/>
              </p:cNvSpPr>
              <p:nvPr/>
            </p:nvSpPr>
            <p:spPr bwMode="auto">
              <a:xfrm rot="10800000" flipH="1" flipV="1">
                <a:off x="3701" y="3362"/>
                <a:ext cx="711" cy="471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2" name="Rectangle 28"/>
              <p:cNvSpPr>
                <a:spLocks noChangeArrowheads="1"/>
              </p:cNvSpPr>
              <p:nvPr/>
            </p:nvSpPr>
            <p:spPr bwMode="auto">
              <a:xfrm rot="10800000" flipH="1" flipV="1">
                <a:off x="4279" y="3015"/>
                <a:ext cx="921" cy="48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77" name="Group 33"/>
            <p:cNvGrpSpPr>
              <a:grpSpLocks/>
            </p:cNvGrpSpPr>
            <p:nvPr/>
          </p:nvGrpSpPr>
          <p:grpSpPr bwMode="auto">
            <a:xfrm>
              <a:off x="4730" y="3146"/>
              <a:ext cx="135" cy="113"/>
              <a:chOff x="4730" y="3146"/>
              <a:chExt cx="135" cy="113"/>
            </a:xfrm>
          </p:grpSpPr>
          <p:sp>
            <p:nvSpPr>
              <p:cNvPr id="6178" name="Oval 34"/>
              <p:cNvSpPr>
                <a:spLocks noChangeArrowheads="1"/>
              </p:cNvSpPr>
              <p:nvPr/>
            </p:nvSpPr>
            <p:spPr bwMode="auto">
              <a:xfrm flipH="1" flipV="1">
                <a:off x="4730" y="3146"/>
                <a:ext cx="134" cy="114"/>
              </a:xfrm>
              <a:prstGeom prst="ellipse">
                <a:avLst/>
              </a:prstGeom>
              <a:noFill/>
              <a:ln w="5724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9" name="Line 35"/>
              <p:cNvSpPr>
                <a:spLocks noChangeShapeType="1"/>
              </p:cNvSpPr>
              <p:nvPr/>
            </p:nvSpPr>
            <p:spPr bwMode="auto">
              <a:xfrm flipH="1" flipV="1">
                <a:off x="4729" y="3200"/>
                <a:ext cx="138" cy="5"/>
              </a:xfrm>
              <a:prstGeom prst="line">
                <a:avLst/>
              </a:prstGeom>
              <a:noFill/>
              <a:ln w="3816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83" name="Group 39"/>
            <p:cNvGrpSpPr>
              <a:grpSpLocks/>
            </p:cNvGrpSpPr>
            <p:nvPr/>
          </p:nvGrpSpPr>
          <p:grpSpPr bwMode="auto">
            <a:xfrm>
              <a:off x="3915" y="3611"/>
              <a:ext cx="135" cy="113"/>
              <a:chOff x="3915" y="3611"/>
              <a:chExt cx="135" cy="113"/>
            </a:xfrm>
          </p:grpSpPr>
          <p:sp>
            <p:nvSpPr>
              <p:cNvPr id="6184" name="Oval 40"/>
              <p:cNvSpPr>
                <a:spLocks noChangeArrowheads="1"/>
              </p:cNvSpPr>
              <p:nvPr/>
            </p:nvSpPr>
            <p:spPr bwMode="auto">
              <a:xfrm flipH="1" flipV="1">
                <a:off x="3915" y="3611"/>
                <a:ext cx="134" cy="114"/>
              </a:xfrm>
              <a:prstGeom prst="ellipse">
                <a:avLst/>
              </a:prstGeom>
              <a:noFill/>
              <a:ln w="5724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5" name="Line 41"/>
              <p:cNvSpPr>
                <a:spLocks noChangeShapeType="1"/>
              </p:cNvSpPr>
              <p:nvPr/>
            </p:nvSpPr>
            <p:spPr bwMode="auto">
              <a:xfrm flipH="1" flipV="1">
                <a:off x="3914" y="3665"/>
                <a:ext cx="138" cy="5"/>
              </a:xfrm>
              <a:prstGeom prst="line">
                <a:avLst/>
              </a:prstGeom>
              <a:noFill/>
              <a:ln w="3816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93" name="Text Box 49"/>
          <p:cNvSpPr txBox="1">
            <a:spLocks noChangeArrowheads="1"/>
          </p:cNvSpPr>
          <p:nvPr/>
        </p:nvSpPr>
        <p:spPr bwMode="auto">
          <a:xfrm>
            <a:off x="3357526" y="6486525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>
              <a:buFont typeface="Comic Sans MS" pitchFamily="66" charset="0"/>
              <a:buNone/>
            </a:pPr>
            <a:r>
              <a:rPr lang="fr-FR" sz="1600">
                <a:latin typeface="Comic Sans MS" pitchFamily="66" charset="0"/>
              </a:rPr>
              <a:t>d</a:t>
            </a:r>
          </a:p>
        </p:txBody>
      </p:sp>
      <p:sp>
        <p:nvSpPr>
          <p:cNvPr id="6194" name="Text Box 50"/>
          <p:cNvSpPr txBox="1">
            <a:spLocks noChangeArrowheads="1"/>
          </p:cNvSpPr>
          <p:nvPr/>
        </p:nvSpPr>
        <p:spPr bwMode="auto">
          <a:xfrm>
            <a:off x="3562313" y="6486525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>
              <a:buFont typeface="Comic Sans MS" pitchFamily="66" charset="0"/>
              <a:buNone/>
            </a:pPr>
            <a:r>
              <a:rPr lang="fr-FR" sz="1600">
                <a:latin typeface="Comic Sans MS" pitchFamily="66" charset="0"/>
              </a:rPr>
              <a:t>d+1</a:t>
            </a:r>
          </a:p>
        </p:txBody>
      </p:sp>
      <p:grpSp>
        <p:nvGrpSpPr>
          <p:cNvPr id="6214" name="Group 70"/>
          <p:cNvGrpSpPr>
            <a:grpSpLocks/>
          </p:cNvGrpSpPr>
          <p:nvPr/>
        </p:nvGrpSpPr>
        <p:grpSpPr bwMode="auto">
          <a:xfrm>
            <a:off x="2611401" y="5335587"/>
            <a:ext cx="2825750" cy="588963"/>
            <a:chOff x="3701" y="3218"/>
            <a:chExt cx="1780" cy="371"/>
          </a:xfrm>
        </p:grpSpPr>
        <p:sp>
          <p:nvSpPr>
            <p:cNvPr id="6182" name="Line 38"/>
            <p:cNvSpPr>
              <a:spLocks noChangeShapeType="1"/>
            </p:cNvSpPr>
            <p:nvPr/>
          </p:nvSpPr>
          <p:spPr bwMode="auto">
            <a:xfrm flipH="1">
              <a:off x="3701" y="3499"/>
              <a:ext cx="1439" cy="1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Line 47"/>
            <p:cNvSpPr>
              <a:spLocks noChangeShapeType="1"/>
            </p:cNvSpPr>
            <p:nvPr/>
          </p:nvSpPr>
          <p:spPr bwMode="auto">
            <a:xfrm flipH="1">
              <a:off x="3747" y="3362"/>
              <a:ext cx="1439" cy="1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5" name="Text Box 51"/>
            <p:cNvSpPr txBox="1">
              <a:spLocks noChangeArrowheads="1"/>
            </p:cNvSpPr>
            <p:nvPr/>
          </p:nvSpPr>
          <p:spPr bwMode="auto">
            <a:xfrm>
              <a:off x="5167" y="3377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buFont typeface="Comic Sans MS" pitchFamily="66" charset="0"/>
                <a:buNone/>
              </a:pPr>
              <a:r>
                <a:rPr lang="fr-FR" sz="1600">
                  <a:latin typeface="Comic Sans MS" pitchFamily="66" charset="0"/>
                </a:rPr>
                <a:t>l</a:t>
              </a:r>
              <a:r>
                <a:rPr lang="fr-FR" sz="1600" baseline="-25000">
                  <a:latin typeface="Comic Sans MS" pitchFamily="66" charset="0"/>
                </a:rPr>
                <a:t>d</a:t>
              </a:r>
            </a:p>
          </p:txBody>
        </p:sp>
        <p:sp>
          <p:nvSpPr>
            <p:cNvPr id="6196" name="Text Box 52"/>
            <p:cNvSpPr txBox="1">
              <a:spLocks noChangeArrowheads="1"/>
            </p:cNvSpPr>
            <p:nvPr/>
          </p:nvSpPr>
          <p:spPr bwMode="auto">
            <a:xfrm>
              <a:off x="5176" y="3218"/>
              <a:ext cx="3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buFont typeface="Comic Sans MS" pitchFamily="66" charset="0"/>
                <a:buNone/>
              </a:pPr>
              <a:r>
                <a:rPr lang="fr-FR" sz="1600">
                  <a:latin typeface="Comic Sans MS" pitchFamily="66" charset="0"/>
                </a:rPr>
                <a:t>l</a:t>
              </a:r>
              <a:r>
                <a:rPr lang="fr-FR" sz="1600" baseline="-25000">
                  <a:latin typeface="Comic Sans MS" pitchFamily="66" charset="0"/>
                </a:rPr>
                <a:t>d</a:t>
              </a:r>
              <a:r>
                <a:rPr lang="fr-FR" sz="1400">
                  <a:latin typeface="Comic Sans MS" pitchFamily="66" charset="0"/>
                </a:rPr>
                <a:t>+1</a:t>
              </a:r>
            </a:p>
          </p:txBody>
        </p:sp>
      </p:grpSp>
      <p:grpSp>
        <p:nvGrpSpPr>
          <p:cNvPr id="6197" name="Group 53"/>
          <p:cNvGrpSpPr>
            <a:grpSpLocks/>
          </p:cNvGrpSpPr>
          <p:nvPr/>
        </p:nvGrpSpPr>
        <p:grpSpPr bwMode="auto">
          <a:xfrm>
            <a:off x="2419314" y="2900363"/>
            <a:ext cx="3136901" cy="1331913"/>
            <a:chOff x="3580" y="1684"/>
            <a:chExt cx="1976" cy="839"/>
          </a:xfrm>
        </p:grpSpPr>
        <p:grpSp>
          <p:nvGrpSpPr>
            <p:cNvPr id="6198" name="Group 54"/>
            <p:cNvGrpSpPr>
              <a:grpSpLocks/>
            </p:cNvGrpSpPr>
            <p:nvPr/>
          </p:nvGrpSpPr>
          <p:grpSpPr bwMode="auto">
            <a:xfrm>
              <a:off x="3696" y="1706"/>
              <a:ext cx="1444" cy="817"/>
              <a:chOff x="3696" y="1706"/>
              <a:chExt cx="1444" cy="817"/>
            </a:xfrm>
          </p:grpSpPr>
          <p:sp>
            <p:nvSpPr>
              <p:cNvPr id="6199" name="Rectangle 55"/>
              <p:cNvSpPr>
                <a:spLocks noChangeArrowheads="1"/>
              </p:cNvSpPr>
              <p:nvPr/>
            </p:nvSpPr>
            <p:spPr bwMode="auto">
              <a:xfrm flipV="1">
                <a:off x="3696" y="1706"/>
                <a:ext cx="716" cy="477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6200" name="Rectangle 56"/>
              <p:cNvSpPr>
                <a:spLocks noChangeArrowheads="1"/>
              </p:cNvSpPr>
              <p:nvPr/>
            </p:nvSpPr>
            <p:spPr bwMode="auto">
              <a:xfrm flipV="1">
                <a:off x="4279" y="2042"/>
                <a:ext cx="861" cy="481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grpSp>
            <p:nvGrpSpPr>
              <p:cNvPr id="6201" name="Group 57"/>
              <p:cNvGrpSpPr>
                <a:grpSpLocks/>
              </p:cNvGrpSpPr>
              <p:nvPr/>
            </p:nvGrpSpPr>
            <p:grpSpPr bwMode="auto">
              <a:xfrm>
                <a:off x="4731" y="2277"/>
                <a:ext cx="133" cy="113"/>
                <a:chOff x="4731" y="2277"/>
                <a:chExt cx="133" cy="113"/>
              </a:xfrm>
            </p:grpSpPr>
            <p:sp>
              <p:nvSpPr>
                <p:cNvPr id="6202" name="Oval 58"/>
                <p:cNvSpPr>
                  <a:spLocks noChangeArrowheads="1"/>
                </p:cNvSpPr>
                <p:nvPr/>
              </p:nvSpPr>
              <p:spPr bwMode="auto">
                <a:xfrm flipV="1">
                  <a:off x="4731" y="2277"/>
                  <a:ext cx="134" cy="114"/>
                </a:xfrm>
                <a:prstGeom prst="ellipse">
                  <a:avLst/>
                </a:prstGeom>
                <a:noFill/>
                <a:ln w="5724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4731" y="2331"/>
                  <a:ext cx="134" cy="5"/>
                </a:xfrm>
                <a:prstGeom prst="line">
                  <a:avLst/>
                </a:prstGeom>
                <a:noFill/>
                <a:ln w="3816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04" name="Group 60"/>
              <p:cNvGrpSpPr>
                <a:grpSpLocks/>
              </p:cNvGrpSpPr>
              <p:nvPr/>
            </p:nvGrpSpPr>
            <p:grpSpPr bwMode="auto">
              <a:xfrm>
                <a:off x="3916" y="1811"/>
                <a:ext cx="134" cy="114"/>
                <a:chOff x="3916" y="1811"/>
                <a:chExt cx="134" cy="114"/>
              </a:xfrm>
            </p:grpSpPr>
            <p:sp>
              <p:nvSpPr>
                <p:cNvPr id="6205" name="Oval 61"/>
                <p:cNvSpPr>
                  <a:spLocks noChangeArrowheads="1"/>
                </p:cNvSpPr>
                <p:nvPr/>
              </p:nvSpPr>
              <p:spPr bwMode="auto">
                <a:xfrm flipV="1">
                  <a:off x="3916" y="1811"/>
                  <a:ext cx="134" cy="114"/>
                </a:xfrm>
                <a:prstGeom prst="ellipse">
                  <a:avLst/>
                </a:prstGeom>
                <a:noFill/>
                <a:ln w="5724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3916" y="1859"/>
                  <a:ext cx="134" cy="5"/>
                </a:xfrm>
                <a:prstGeom prst="line">
                  <a:avLst/>
                </a:prstGeom>
                <a:noFill/>
                <a:ln w="3816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207" name="Rectangle 63"/>
            <p:cNvSpPr>
              <a:spLocks noChangeArrowheads="1"/>
            </p:cNvSpPr>
            <p:nvPr/>
          </p:nvSpPr>
          <p:spPr bwMode="auto">
            <a:xfrm>
              <a:off x="3580" y="2183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8" name="Rectangle 64"/>
            <p:cNvSpPr>
              <a:spLocks noChangeArrowheads="1"/>
            </p:cNvSpPr>
            <p:nvPr/>
          </p:nvSpPr>
          <p:spPr bwMode="auto">
            <a:xfrm>
              <a:off x="5440" y="1684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09" name="Rectangle 65"/>
          <p:cNvSpPr>
            <a:spLocks noGrp="1" noChangeArrowheads="1"/>
          </p:cNvSpPr>
          <p:nvPr>
            <p:ph type="body" idx="1"/>
          </p:nvPr>
        </p:nvSpPr>
        <p:spPr>
          <a:xfrm>
            <a:off x="71562" y="2455813"/>
            <a:ext cx="4716462" cy="4573587"/>
          </a:xfrm>
          <a:ln/>
        </p:spPr>
        <p:txBody>
          <a:bodyPr/>
          <a:lstStyle/>
          <a:p>
            <a:pPr>
              <a:spcBef>
                <a:spcPts val="500"/>
              </a:spcBef>
              <a:buFont typeface="Symbol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000" dirty="0" smtClean="0"/>
              <a:t>1</a:t>
            </a:r>
            <a:r>
              <a:rPr lang="fr-FR" sz="2000" dirty="0"/>
              <a:t>) </a:t>
            </a:r>
            <a:r>
              <a:rPr lang="fr-FR" sz="2000" dirty="0" smtClean="0"/>
              <a:t>For </a:t>
            </a:r>
            <a:r>
              <a:rPr lang="fr-FR" sz="2000" dirty="0" err="1" smtClean="0"/>
              <a:t>each</a:t>
            </a:r>
            <a:r>
              <a:rPr lang="fr-FR" sz="2000" dirty="0" smtClean="0"/>
              <a:t> </a:t>
            </a:r>
            <a:r>
              <a:rPr lang="fr-FR" sz="2000" dirty="0" err="1" smtClean="0"/>
              <a:t>ascent</a:t>
            </a:r>
            <a:r>
              <a:rPr lang="fr-FR" sz="2000" dirty="0" smtClean="0"/>
              <a:t> </a:t>
            </a:r>
            <a:r>
              <a:rPr lang="fr-FR" sz="2000" i="1" dirty="0" smtClean="0"/>
              <a:t>a</a:t>
            </a:r>
            <a:endParaRPr lang="fr-FR" sz="2000" i="1" dirty="0"/>
          </a:p>
          <a:p>
            <a:pPr>
              <a:spcBef>
                <a:spcPts val="500"/>
              </a:spcBef>
              <a:buFont typeface="Symbol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000" dirty="0" smtClean="0"/>
          </a:p>
          <a:p>
            <a:pPr>
              <a:spcBef>
                <a:spcPts val="500"/>
              </a:spcBef>
              <a:buFont typeface="Symbol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000" dirty="0" smtClean="0"/>
          </a:p>
          <a:p>
            <a:pPr>
              <a:spcBef>
                <a:spcPts val="500"/>
              </a:spcBef>
              <a:buFont typeface="Symbol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000" dirty="0"/>
          </a:p>
          <a:p>
            <a:pPr>
              <a:spcBef>
                <a:spcPts val="500"/>
              </a:spcBef>
              <a:buFont typeface="Symbol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000" dirty="0"/>
          </a:p>
          <a:p>
            <a:pPr>
              <a:spcBef>
                <a:spcPts val="500"/>
              </a:spcBef>
              <a:buFont typeface="Symbol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000" dirty="0"/>
              <a:t>2) </a:t>
            </a:r>
            <a:r>
              <a:rPr lang="fr-FR" sz="2000" dirty="0" smtClean="0"/>
              <a:t>For </a:t>
            </a:r>
            <a:r>
              <a:rPr lang="fr-FR" sz="2000" dirty="0" err="1" smtClean="0"/>
              <a:t>each</a:t>
            </a:r>
            <a:r>
              <a:rPr lang="fr-FR" sz="2000" dirty="0" smtClean="0"/>
              <a:t> </a:t>
            </a:r>
            <a:r>
              <a:rPr lang="fr-FR" sz="2000" dirty="0" err="1" smtClean="0"/>
              <a:t>descent</a:t>
            </a:r>
            <a:r>
              <a:rPr lang="fr-FR" sz="2000" dirty="0" smtClean="0"/>
              <a:t> </a:t>
            </a:r>
            <a:r>
              <a:rPr lang="fr-FR" sz="2000" i="1" dirty="0" smtClean="0"/>
              <a:t>d</a:t>
            </a:r>
            <a:endParaRPr lang="fr-FR" sz="2000" i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F1DE009-C7CF-44C4-861F-1C7C6A6C38C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783" y="2132856"/>
            <a:ext cx="3108705" cy="335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" name="Text Box 3"/>
          <p:cNvSpPr txBox="1">
            <a:spLocks noChangeArrowheads="1"/>
          </p:cNvSpPr>
          <p:nvPr/>
        </p:nvSpPr>
        <p:spPr bwMode="auto">
          <a:xfrm>
            <a:off x="5266403" y="5523296"/>
            <a:ext cx="3469700" cy="38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>
              <a:buClr>
                <a:srgbClr val="000066"/>
              </a:buClr>
              <a:buFont typeface="Symbol" pitchFamily="18" charset="2"/>
              <a:buNone/>
            </a:pPr>
            <a:r>
              <a:rPr lang="fr-FR" dirty="0">
                <a:solidFill>
                  <a:srgbClr val="000066"/>
                </a:solidFill>
                <a:latin typeface="Symbol" pitchFamily="18" charset="2"/>
              </a:rPr>
              <a:t></a:t>
            </a:r>
            <a:r>
              <a:rPr lang="fr-FR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fr-FR" dirty="0">
                <a:solidFill>
                  <a:srgbClr val="000066"/>
                </a:solidFill>
                <a:latin typeface="+mj-lt"/>
              </a:rPr>
              <a:t>= 5 3 4 9 7 8 10 6 1 2</a:t>
            </a:r>
          </a:p>
        </p:txBody>
      </p: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2876511" y="2998792"/>
            <a:ext cx="1800225" cy="1150940"/>
            <a:chOff x="3868" y="1746"/>
            <a:chExt cx="1134" cy="725"/>
          </a:xfrm>
        </p:grpSpPr>
        <p:sp>
          <p:nvSpPr>
            <p:cNvPr id="6151" name="Oval 7"/>
            <p:cNvSpPr>
              <a:spLocks noChangeArrowheads="1"/>
            </p:cNvSpPr>
            <p:nvPr/>
          </p:nvSpPr>
          <p:spPr bwMode="auto">
            <a:xfrm flipV="1">
              <a:off x="4594" y="1843"/>
              <a:ext cx="90" cy="9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6153" name="Oval 9"/>
            <p:cNvSpPr>
              <a:spLocks noChangeArrowheads="1"/>
            </p:cNvSpPr>
            <p:nvPr/>
          </p:nvSpPr>
          <p:spPr bwMode="auto">
            <a:xfrm flipV="1">
              <a:off x="4050" y="2296"/>
              <a:ext cx="90" cy="9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auto">
            <a:xfrm flipV="1">
              <a:off x="4821" y="1746"/>
              <a:ext cx="90" cy="9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6154" name="Oval 10"/>
            <p:cNvSpPr>
              <a:spLocks noChangeArrowheads="1"/>
            </p:cNvSpPr>
            <p:nvPr/>
          </p:nvSpPr>
          <p:spPr bwMode="auto">
            <a:xfrm flipV="1">
              <a:off x="3871" y="2381"/>
              <a:ext cx="90" cy="9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6152" name="Oval 8"/>
            <p:cNvSpPr>
              <a:spLocks noChangeArrowheads="1"/>
            </p:cNvSpPr>
            <p:nvPr/>
          </p:nvSpPr>
          <p:spPr bwMode="auto">
            <a:xfrm flipV="1">
              <a:off x="4912" y="1993"/>
              <a:ext cx="90" cy="9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auto">
            <a:xfrm flipV="1">
              <a:off x="3868" y="2130"/>
              <a:ext cx="90" cy="9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</p:grpSp>
      <p:grpSp>
        <p:nvGrpSpPr>
          <p:cNvPr id="6157" name="Group 13"/>
          <p:cNvGrpSpPr>
            <a:grpSpLocks/>
          </p:cNvGrpSpPr>
          <p:nvPr/>
        </p:nvGrpSpPr>
        <p:grpSpPr bwMode="auto">
          <a:xfrm>
            <a:off x="3371813" y="2360612"/>
            <a:ext cx="677863" cy="2182813"/>
            <a:chOff x="4180" y="1344"/>
            <a:chExt cx="427" cy="1375"/>
          </a:xfrm>
        </p:grpSpPr>
        <p:sp>
          <p:nvSpPr>
            <p:cNvPr id="6158" name="Line 14"/>
            <p:cNvSpPr>
              <a:spLocks noChangeShapeType="1"/>
            </p:cNvSpPr>
            <p:nvPr/>
          </p:nvSpPr>
          <p:spPr bwMode="auto">
            <a:xfrm flipV="1">
              <a:off x="4277" y="1523"/>
              <a:ext cx="1" cy="1198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5"/>
            <p:cNvSpPr>
              <a:spLocks noChangeShapeType="1"/>
            </p:cNvSpPr>
            <p:nvPr/>
          </p:nvSpPr>
          <p:spPr bwMode="auto">
            <a:xfrm flipV="1">
              <a:off x="4414" y="1523"/>
              <a:ext cx="1" cy="1198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Oval 16"/>
            <p:cNvSpPr>
              <a:spLocks noChangeArrowheads="1"/>
            </p:cNvSpPr>
            <p:nvPr/>
          </p:nvSpPr>
          <p:spPr bwMode="auto">
            <a:xfrm flipV="1">
              <a:off x="4231" y="2477"/>
              <a:ext cx="90" cy="9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6161" name="Oval 17"/>
            <p:cNvSpPr>
              <a:spLocks noChangeArrowheads="1"/>
            </p:cNvSpPr>
            <p:nvPr/>
          </p:nvSpPr>
          <p:spPr bwMode="auto">
            <a:xfrm flipV="1">
              <a:off x="4369" y="1661"/>
              <a:ext cx="90" cy="9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6162" name="Text Box 18"/>
            <p:cNvSpPr txBox="1">
              <a:spLocks noChangeArrowheads="1"/>
            </p:cNvSpPr>
            <p:nvPr/>
          </p:nvSpPr>
          <p:spPr bwMode="auto">
            <a:xfrm>
              <a:off x="4180" y="1344"/>
              <a:ext cx="1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buFont typeface="Comic Sans MS" pitchFamily="66" charset="0"/>
                <a:buNone/>
              </a:pPr>
              <a:r>
                <a:rPr lang="fr-FR" sz="1600">
                  <a:latin typeface="Comic Sans MS" pitchFamily="66" charset="0"/>
                </a:rPr>
                <a:t>a</a:t>
              </a:r>
            </a:p>
          </p:txBody>
        </p:sp>
        <p:sp>
          <p:nvSpPr>
            <p:cNvPr id="6163" name="Text Box 19"/>
            <p:cNvSpPr txBox="1">
              <a:spLocks noChangeArrowheads="1"/>
            </p:cNvSpPr>
            <p:nvPr/>
          </p:nvSpPr>
          <p:spPr bwMode="auto">
            <a:xfrm>
              <a:off x="4310" y="1344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buFont typeface="Comic Sans MS" pitchFamily="66" charset="0"/>
                <a:buNone/>
              </a:pPr>
              <a:r>
                <a:rPr lang="fr-FR" sz="1600">
                  <a:latin typeface="Comic Sans MS" pitchFamily="66" charset="0"/>
                </a:rPr>
                <a:t>a+1</a:t>
              </a:r>
            </a:p>
          </p:txBody>
        </p:sp>
      </p:grpSp>
      <p:sp>
        <p:nvSpPr>
          <p:cNvPr id="6173" name="Line 29"/>
          <p:cNvSpPr>
            <a:spLocks noChangeShapeType="1"/>
          </p:cNvSpPr>
          <p:nvPr/>
        </p:nvSpPr>
        <p:spPr bwMode="auto">
          <a:xfrm>
            <a:off x="3525801" y="4700587"/>
            <a:ext cx="1587" cy="1895475"/>
          </a:xfrm>
          <a:prstGeom prst="line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3743288" y="4700587"/>
            <a:ext cx="1588" cy="1895475"/>
          </a:xfrm>
          <a:prstGeom prst="line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15" name="Group 71"/>
          <p:cNvGrpSpPr>
            <a:grpSpLocks/>
          </p:cNvGrpSpPr>
          <p:nvPr/>
        </p:nvGrpSpPr>
        <p:grpSpPr bwMode="auto">
          <a:xfrm>
            <a:off x="2619338" y="5022850"/>
            <a:ext cx="2347913" cy="1287462"/>
            <a:chOff x="3706" y="3021"/>
            <a:chExt cx="1479" cy="811"/>
          </a:xfrm>
        </p:grpSpPr>
        <p:sp>
          <p:nvSpPr>
            <p:cNvPr id="6175" name="Line 31"/>
            <p:cNvSpPr>
              <a:spLocks noChangeShapeType="1"/>
            </p:cNvSpPr>
            <p:nvPr/>
          </p:nvSpPr>
          <p:spPr bwMode="auto">
            <a:xfrm flipH="1">
              <a:off x="3706" y="3021"/>
              <a:ext cx="1479" cy="1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Line 32"/>
            <p:cNvSpPr>
              <a:spLocks noChangeShapeType="1"/>
            </p:cNvSpPr>
            <p:nvPr/>
          </p:nvSpPr>
          <p:spPr bwMode="auto">
            <a:xfrm flipH="1">
              <a:off x="3713" y="3831"/>
              <a:ext cx="1439" cy="1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2873338" y="4941887"/>
            <a:ext cx="1800225" cy="1441450"/>
            <a:chOff x="2873338" y="4976812"/>
            <a:chExt cx="1800225" cy="1441450"/>
          </a:xfrm>
        </p:grpSpPr>
        <p:sp>
          <p:nvSpPr>
            <p:cNvPr id="6180" name="Oval 36"/>
            <p:cNvSpPr>
              <a:spLocks noChangeArrowheads="1"/>
            </p:cNvSpPr>
            <p:nvPr/>
          </p:nvSpPr>
          <p:spPr bwMode="auto">
            <a:xfrm rot="10800000" flipH="1" flipV="1">
              <a:off x="3449601" y="4976812"/>
              <a:ext cx="142875" cy="1428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auto">
            <a:xfrm rot="10800000" flipH="1" flipV="1">
              <a:off x="3668676" y="6275387"/>
              <a:ext cx="142875" cy="1428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auto">
            <a:xfrm rot="10800000" flipH="1" flipV="1">
              <a:off x="4027451" y="5984875"/>
              <a:ext cx="142875" cy="1428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Oval 43"/>
            <p:cNvSpPr>
              <a:spLocks noChangeArrowheads="1"/>
            </p:cNvSpPr>
            <p:nvPr/>
          </p:nvSpPr>
          <p:spPr bwMode="auto">
            <a:xfrm rot="10800000" flipH="1" flipV="1">
              <a:off x="4530688" y="5748337"/>
              <a:ext cx="142875" cy="1428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8" name="Oval 44"/>
            <p:cNvSpPr>
              <a:spLocks noChangeArrowheads="1"/>
            </p:cNvSpPr>
            <p:nvPr/>
          </p:nvSpPr>
          <p:spPr bwMode="auto">
            <a:xfrm rot="10800000" flipH="1" flipV="1">
              <a:off x="3162263" y="5265737"/>
              <a:ext cx="142875" cy="1428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9" name="Oval 45"/>
            <p:cNvSpPr>
              <a:spLocks noChangeArrowheads="1"/>
            </p:cNvSpPr>
            <p:nvPr/>
          </p:nvSpPr>
          <p:spPr bwMode="auto">
            <a:xfrm rot="10800000" flipH="1" flipV="1">
              <a:off x="2873338" y="5121188"/>
              <a:ext cx="142875" cy="1428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0" name="Oval 46"/>
            <p:cNvSpPr>
              <a:spLocks noChangeArrowheads="1"/>
            </p:cNvSpPr>
            <p:nvPr/>
          </p:nvSpPr>
          <p:spPr bwMode="auto">
            <a:xfrm rot="10800000" flipH="1" flipV="1">
              <a:off x="4387813" y="6130440"/>
              <a:ext cx="142875" cy="1428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2" name="Oval 48"/>
            <p:cNvSpPr>
              <a:spLocks noChangeArrowheads="1"/>
            </p:cNvSpPr>
            <p:nvPr/>
          </p:nvSpPr>
          <p:spPr bwMode="auto">
            <a:xfrm rot="10800000" flipH="1" flipV="1">
              <a:off x="2873338" y="5529262"/>
              <a:ext cx="142875" cy="1428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64" name="Group 20"/>
          <p:cNvGrpSpPr>
            <a:grpSpLocks/>
          </p:cNvGrpSpPr>
          <p:nvPr/>
        </p:nvGrpSpPr>
        <p:grpSpPr bwMode="auto">
          <a:xfrm>
            <a:off x="2612988" y="3282950"/>
            <a:ext cx="2836863" cy="622300"/>
            <a:chOff x="3702" y="1925"/>
            <a:chExt cx="1787" cy="392"/>
          </a:xfrm>
        </p:grpSpPr>
        <p:sp>
          <p:nvSpPr>
            <p:cNvPr id="6165" name="Line 21"/>
            <p:cNvSpPr>
              <a:spLocks noChangeShapeType="1"/>
            </p:cNvSpPr>
            <p:nvPr/>
          </p:nvSpPr>
          <p:spPr bwMode="auto">
            <a:xfrm flipH="1">
              <a:off x="3701" y="2038"/>
              <a:ext cx="1439" cy="1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2"/>
            <p:cNvSpPr>
              <a:spLocks noChangeShapeType="1"/>
            </p:cNvSpPr>
            <p:nvPr/>
          </p:nvSpPr>
          <p:spPr bwMode="auto">
            <a:xfrm flipH="1">
              <a:off x="3701" y="2175"/>
              <a:ext cx="1439" cy="1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Text Box 23"/>
            <p:cNvSpPr txBox="1">
              <a:spLocks noChangeArrowheads="1"/>
            </p:cNvSpPr>
            <p:nvPr/>
          </p:nvSpPr>
          <p:spPr bwMode="auto">
            <a:xfrm>
              <a:off x="5190" y="2084"/>
              <a:ext cx="186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buFont typeface="Comic Sans MS" pitchFamily="66" charset="0"/>
                <a:buNone/>
              </a:pPr>
              <a:r>
                <a:rPr lang="fr-FR" sz="1600">
                  <a:latin typeface="Comic Sans MS" pitchFamily="66" charset="0"/>
                </a:rPr>
                <a:t>l</a:t>
              </a:r>
              <a:r>
                <a:rPr lang="fr-FR" sz="1600" baseline="-25000">
                  <a:latin typeface="Comic Sans MS" pitchFamily="66" charset="0"/>
                </a:rPr>
                <a:t>a</a:t>
              </a:r>
            </a:p>
          </p:txBody>
        </p:sp>
        <p:sp>
          <p:nvSpPr>
            <p:cNvPr id="6168" name="Text Box 24"/>
            <p:cNvSpPr txBox="1">
              <a:spLocks noChangeArrowheads="1"/>
            </p:cNvSpPr>
            <p:nvPr/>
          </p:nvSpPr>
          <p:spPr bwMode="auto">
            <a:xfrm>
              <a:off x="5200" y="1925"/>
              <a:ext cx="290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buFont typeface="Comic Sans MS" pitchFamily="66" charset="0"/>
                <a:buNone/>
              </a:pPr>
              <a:r>
                <a:rPr lang="fr-FR" sz="1600" dirty="0">
                  <a:latin typeface="Comic Sans MS" pitchFamily="66" charset="0"/>
                </a:rPr>
                <a:t>l</a:t>
              </a:r>
              <a:r>
                <a:rPr lang="fr-FR" sz="1600" baseline="-25000" dirty="0">
                  <a:latin typeface="Comic Sans MS" pitchFamily="66" charset="0"/>
                </a:rPr>
                <a:t>a</a:t>
              </a:r>
              <a:r>
                <a:rPr lang="fr-FR" sz="1400" dirty="0">
                  <a:latin typeface="Comic Sans MS" pitchFamily="66" charset="0"/>
                </a:rPr>
                <a:t>+1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2951125" y="2985801"/>
            <a:ext cx="1651000" cy="1194373"/>
            <a:chOff x="2951125" y="2985801"/>
            <a:chExt cx="1651000" cy="1194373"/>
          </a:xfrm>
        </p:grpSpPr>
        <p:cxnSp>
          <p:nvCxnSpPr>
            <p:cNvPr id="74" name="Connecteur droit 7189"/>
            <p:cNvCxnSpPr>
              <a:cxnSpLocks noChangeShapeType="1"/>
            </p:cNvCxnSpPr>
            <p:nvPr/>
          </p:nvCxnSpPr>
          <p:spPr bwMode="auto">
            <a:xfrm flipV="1">
              <a:off x="2953424" y="3462338"/>
              <a:ext cx="1648701" cy="21748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6" name="Connecteur droit 7189"/>
            <p:cNvCxnSpPr>
              <a:cxnSpLocks noChangeShapeType="1"/>
              <a:endCxn id="6161" idx="1"/>
            </p:cNvCxnSpPr>
            <p:nvPr/>
          </p:nvCxnSpPr>
          <p:spPr bwMode="auto">
            <a:xfrm flipV="1">
              <a:off x="2951125" y="2985801"/>
              <a:ext cx="741650" cy="656723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8" name="Connecteur droit 7189"/>
            <p:cNvCxnSpPr>
              <a:cxnSpLocks noChangeShapeType="1"/>
            </p:cNvCxnSpPr>
            <p:nvPr/>
          </p:nvCxnSpPr>
          <p:spPr bwMode="auto">
            <a:xfrm flipV="1">
              <a:off x="3016213" y="3224218"/>
              <a:ext cx="1077770" cy="41830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0" name="Connecteur droit 7189"/>
            <p:cNvCxnSpPr>
              <a:cxnSpLocks noChangeShapeType="1"/>
              <a:stCxn id="6153" idx="5"/>
            </p:cNvCxnSpPr>
            <p:nvPr/>
          </p:nvCxnSpPr>
          <p:spPr bwMode="auto">
            <a:xfrm flipV="1">
              <a:off x="3287387" y="3485357"/>
              <a:ext cx="1246474" cy="40748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2" name="Connecteur droit 7189"/>
            <p:cNvCxnSpPr>
              <a:cxnSpLocks noChangeShapeType="1"/>
              <a:stCxn id="6160" idx="5"/>
            </p:cNvCxnSpPr>
            <p:nvPr/>
          </p:nvCxnSpPr>
          <p:spPr bwMode="auto">
            <a:xfrm flipV="1">
              <a:off x="3574727" y="3496344"/>
              <a:ext cx="1027398" cy="68383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cxnSp>
        <p:nvCxnSpPr>
          <p:cNvPr id="84" name="Connecteur droit 7189"/>
          <p:cNvCxnSpPr>
            <a:cxnSpLocks noChangeShapeType="1"/>
            <a:endCxn id="6187" idx="2"/>
          </p:cNvCxnSpPr>
          <p:nvPr/>
        </p:nvCxnSpPr>
        <p:spPr bwMode="auto">
          <a:xfrm>
            <a:off x="3555098" y="5086263"/>
            <a:ext cx="975590" cy="698587"/>
          </a:xfrm>
          <a:prstGeom prst="line">
            <a:avLst/>
          </a:prstGeom>
          <a:noFill/>
          <a:ln w="28575" algn="ctr">
            <a:solidFill>
              <a:schemeClr val="accent6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9" name="Connecteur droit 7189"/>
          <p:cNvCxnSpPr>
            <a:cxnSpLocks noChangeShapeType="1"/>
            <a:stCxn id="6188" idx="5"/>
          </p:cNvCxnSpPr>
          <p:nvPr/>
        </p:nvCxnSpPr>
        <p:spPr bwMode="auto">
          <a:xfrm>
            <a:off x="3284214" y="5352763"/>
            <a:ext cx="1246473" cy="428912"/>
          </a:xfrm>
          <a:prstGeom prst="line">
            <a:avLst/>
          </a:prstGeom>
          <a:noFill/>
          <a:ln w="28575" algn="ctr">
            <a:solidFill>
              <a:schemeClr val="accent6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" name="Connecteur droit 7189"/>
          <p:cNvCxnSpPr>
            <a:cxnSpLocks noChangeShapeType="1"/>
            <a:stCxn id="6192" idx="5"/>
          </p:cNvCxnSpPr>
          <p:nvPr/>
        </p:nvCxnSpPr>
        <p:spPr bwMode="auto">
          <a:xfrm>
            <a:off x="2995289" y="5616288"/>
            <a:ext cx="1059433" cy="428912"/>
          </a:xfrm>
          <a:prstGeom prst="line">
            <a:avLst/>
          </a:prstGeom>
          <a:noFill/>
          <a:ln w="28575" algn="ctr">
            <a:solidFill>
              <a:schemeClr val="accent6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3" name="Connecteur droit 7189"/>
          <p:cNvCxnSpPr>
            <a:cxnSpLocks noChangeShapeType="1"/>
            <a:stCxn id="6192" idx="5"/>
            <a:endCxn id="6187" idx="3"/>
          </p:cNvCxnSpPr>
          <p:nvPr/>
        </p:nvCxnSpPr>
        <p:spPr bwMode="auto">
          <a:xfrm>
            <a:off x="2995289" y="5616288"/>
            <a:ext cx="1556323" cy="219075"/>
          </a:xfrm>
          <a:prstGeom prst="line">
            <a:avLst/>
          </a:prstGeom>
          <a:noFill/>
          <a:ln w="28575" algn="ctr">
            <a:solidFill>
              <a:schemeClr val="accent6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5" name="Connecteur droit 7189"/>
          <p:cNvCxnSpPr>
            <a:cxnSpLocks noChangeShapeType="1"/>
          </p:cNvCxnSpPr>
          <p:nvPr/>
        </p:nvCxnSpPr>
        <p:spPr bwMode="auto">
          <a:xfrm>
            <a:off x="3016213" y="5616288"/>
            <a:ext cx="700007" cy="624174"/>
          </a:xfrm>
          <a:prstGeom prst="line">
            <a:avLst/>
          </a:prstGeom>
          <a:noFill/>
          <a:ln w="28575" algn="ctr">
            <a:solidFill>
              <a:schemeClr val="accent6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56" name="Groupe 255"/>
          <p:cNvGrpSpPr/>
          <p:nvPr/>
        </p:nvGrpSpPr>
        <p:grpSpPr>
          <a:xfrm>
            <a:off x="5793331" y="2158458"/>
            <a:ext cx="3099149" cy="3412173"/>
            <a:chOff x="4572000" y="1965746"/>
            <a:chExt cx="3780420" cy="4162254"/>
          </a:xfrm>
        </p:grpSpPr>
        <p:cxnSp>
          <p:nvCxnSpPr>
            <p:cNvPr id="257" name="Connecteur droit 7189"/>
            <p:cNvCxnSpPr>
              <a:cxnSpLocks noChangeShapeType="1"/>
            </p:cNvCxnSpPr>
            <p:nvPr/>
          </p:nvCxnSpPr>
          <p:spPr bwMode="auto">
            <a:xfrm flipH="1">
              <a:off x="5385186" y="4605296"/>
              <a:ext cx="233283" cy="331329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58" name="Connecteur droit 7189"/>
            <p:cNvCxnSpPr>
              <a:cxnSpLocks noChangeShapeType="1"/>
            </p:cNvCxnSpPr>
            <p:nvPr/>
          </p:nvCxnSpPr>
          <p:spPr bwMode="auto">
            <a:xfrm>
              <a:off x="5992003" y="2816295"/>
              <a:ext cx="294849" cy="691369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59" name="Connecteur droit 7189"/>
            <p:cNvCxnSpPr>
              <a:cxnSpLocks noChangeShapeType="1"/>
            </p:cNvCxnSpPr>
            <p:nvPr/>
          </p:nvCxnSpPr>
          <p:spPr bwMode="auto">
            <a:xfrm flipH="1">
              <a:off x="6348325" y="3147624"/>
              <a:ext cx="233283" cy="331329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0" name="Connecteur droit 7189"/>
            <p:cNvCxnSpPr>
              <a:cxnSpLocks noChangeShapeType="1"/>
            </p:cNvCxnSpPr>
            <p:nvPr/>
          </p:nvCxnSpPr>
          <p:spPr bwMode="auto">
            <a:xfrm flipH="1">
              <a:off x="7649549" y="5336575"/>
              <a:ext cx="233283" cy="331329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1" name="Connecteur droit 7189"/>
            <p:cNvCxnSpPr>
              <a:cxnSpLocks noChangeShapeType="1"/>
            </p:cNvCxnSpPr>
            <p:nvPr/>
          </p:nvCxnSpPr>
          <p:spPr bwMode="auto">
            <a:xfrm flipH="1">
              <a:off x="6672361" y="2465978"/>
              <a:ext cx="233284" cy="620173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2" name="Connecteur droit 7189"/>
            <p:cNvCxnSpPr>
              <a:cxnSpLocks noChangeShapeType="1"/>
            </p:cNvCxnSpPr>
            <p:nvPr/>
          </p:nvCxnSpPr>
          <p:spPr bwMode="auto">
            <a:xfrm flipH="1">
              <a:off x="5992095" y="2465978"/>
              <a:ext cx="881356" cy="30545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3" name="Connecteur droit 7189"/>
            <p:cNvCxnSpPr>
              <a:cxnSpLocks noChangeShapeType="1"/>
            </p:cNvCxnSpPr>
            <p:nvPr/>
          </p:nvCxnSpPr>
          <p:spPr bwMode="auto">
            <a:xfrm flipH="1">
              <a:off x="5037247" y="3867704"/>
              <a:ext cx="2181310" cy="32728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4" name="Connecteur droit 7189"/>
            <p:cNvCxnSpPr>
              <a:cxnSpLocks noChangeShapeType="1"/>
            </p:cNvCxnSpPr>
            <p:nvPr/>
          </p:nvCxnSpPr>
          <p:spPr bwMode="auto">
            <a:xfrm flipH="1">
              <a:off x="5679428" y="3932854"/>
              <a:ext cx="1539129" cy="65456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5" name="Connecteur droit 7189"/>
            <p:cNvCxnSpPr>
              <a:cxnSpLocks noChangeShapeType="1"/>
            </p:cNvCxnSpPr>
            <p:nvPr/>
          </p:nvCxnSpPr>
          <p:spPr bwMode="auto">
            <a:xfrm flipH="1">
              <a:off x="4998652" y="2849057"/>
              <a:ext cx="964164" cy="1345929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6" name="Connecteur droit 7189"/>
            <p:cNvCxnSpPr>
              <a:cxnSpLocks noChangeShapeType="1"/>
            </p:cNvCxnSpPr>
            <p:nvPr/>
          </p:nvCxnSpPr>
          <p:spPr bwMode="auto">
            <a:xfrm flipH="1">
              <a:off x="5037247" y="3569137"/>
              <a:ext cx="1249606" cy="59713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7" name="Connecteur droit 7189"/>
            <p:cNvCxnSpPr>
              <a:cxnSpLocks noChangeShapeType="1"/>
            </p:cNvCxnSpPr>
            <p:nvPr/>
          </p:nvCxnSpPr>
          <p:spPr bwMode="auto">
            <a:xfrm flipH="1">
              <a:off x="7310945" y="2128977"/>
              <a:ext cx="894654" cy="1688773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8" name="Connecteur droit 7189"/>
            <p:cNvCxnSpPr>
              <a:cxnSpLocks noChangeShapeType="1"/>
            </p:cNvCxnSpPr>
            <p:nvPr/>
          </p:nvCxnSpPr>
          <p:spPr bwMode="auto">
            <a:xfrm flipH="1">
              <a:off x="6951855" y="2067504"/>
              <a:ext cx="1253744" cy="357725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9" name="Connecteur droit 7189"/>
            <p:cNvCxnSpPr>
              <a:cxnSpLocks noChangeShapeType="1"/>
            </p:cNvCxnSpPr>
            <p:nvPr/>
          </p:nvCxnSpPr>
          <p:spPr bwMode="auto">
            <a:xfrm flipH="1">
              <a:off x="7928103" y="2128977"/>
              <a:ext cx="302965" cy="311741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0" name="Connecteur droit 7189"/>
            <p:cNvCxnSpPr>
              <a:cxnSpLocks noChangeShapeType="1"/>
            </p:cNvCxnSpPr>
            <p:nvPr/>
          </p:nvCxnSpPr>
          <p:spPr bwMode="auto">
            <a:xfrm flipH="1">
              <a:off x="4681273" y="4260136"/>
              <a:ext cx="294501" cy="176696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1" name="Connecteur droit 7189"/>
            <p:cNvCxnSpPr>
              <a:cxnSpLocks noChangeShapeType="1"/>
            </p:cNvCxnSpPr>
            <p:nvPr/>
          </p:nvCxnSpPr>
          <p:spPr bwMode="auto">
            <a:xfrm flipH="1">
              <a:off x="4681273" y="4952403"/>
              <a:ext cx="611881" cy="1074693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2" name="Connecteur droit 7189"/>
            <p:cNvCxnSpPr>
              <a:cxnSpLocks noChangeShapeType="1"/>
            </p:cNvCxnSpPr>
            <p:nvPr/>
          </p:nvCxnSpPr>
          <p:spPr bwMode="auto">
            <a:xfrm flipH="1">
              <a:off x="4681273" y="5658708"/>
              <a:ext cx="2927006" cy="36838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3" name="Connecteur droit 7189"/>
            <p:cNvCxnSpPr>
              <a:cxnSpLocks noChangeShapeType="1"/>
            </p:cNvCxnSpPr>
            <p:nvPr/>
          </p:nvCxnSpPr>
          <p:spPr bwMode="auto">
            <a:xfrm>
              <a:off x="4997281" y="4227744"/>
              <a:ext cx="294849" cy="691369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4" name="Connecteur droit 7189"/>
            <p:cNvCxnSpPr>
              <a:cxnSpLocks noChangeShapeType="1"/>
            </p:cNvCxnSpPr>
            <p:nvPr/>
          </p:nvCxnSpPr>
          <p:spPr bwMode="auto">
            <a:xfrm>
              <a:off x="5037247" y="4227744"/>
              <a:ext cx="572346" cy="359674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5" name="Connecteur droit 7189"/>
            <p:cNvCxnSpPr>
              <a:cxnSpLocks noChangeShapeType="1"/>
            </p:cNvCxnSpPr>
            <p:nvPr/>
          </p:nvCxnSpPr>
          <p:spPr bwMode="auto">
            <a:xfrm>
              <a:off x="6008771" y="2815802"/>
              <a:ext cx="592032" cy="333423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6" name="Connecteur droit 7189"/>
            <p:cNvCxnSpPr>
              <a:cxnSpLocks noChangeShapeType="1"/>
            </p:cNvCxnSpPr>
            <p:nvPr/>
          </p:nvCxnSpPr>
          <p:spPr bwMode="auto">
            <a:xfrm>
              <a:off x="6951845" y="2454817"/>
              <a:ext cx="328185" cy="1412887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7" name="Connecteur droit 7189"/>
            <p:cNvCxnSpPr>
              <a:cxnSpLocks noChangeShapeType="1"/>
            </p:cNvCxnSpPr>
            <p:nvPr/>
          </p:nvCxnSpPr>
          <p:spPr bwMode="auto">
            <a:xfrm>
              <a:off x="7313430" y="3898655"/>
              <a:ext cx="569402" cy="1405972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8" name="Connecteur droit 7189"/>
            <p:cNvCxnSpPr>
              <a:cxnSpLocks noChangeShapeType="1"/>
            </p:cNvCxnSpPr>
            <p:nvPr/>
          </p:nvCxnSpPr>
          <p:spPr bwMode="auto">
            <a:xfrm>
              <a:off x="5694681" y="4632491"/>
              <a:ext cx="2171948" cy="675373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9" name="Connecteur droit 7189"/>
            <p:cNvCxnSpPr>
              <a:cxnSpLocks noChangeShapeType="1"/>
            </p:cNvCxnSpPr>
            <p:nvPr/>
          </p:nvCxnSpPr>
          <p:spPr bwMode="auto">
            <a:xfrm>
              <a:off x="5335474" y="4958943"/>
              <a:ext cx="2262657" cy="691369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0" name="Connecteur droit 7189"/>
            <p:cNvCxnSpPr>
              <a:cxnSpLocks noChangeShapeType="1"/>
            </p:cNvCxnSpPr>
            <p:nvPr/>
          </p:nvCxnSpPr>
          <p:spPr bwMode="auto">
            <a:xfrm>
              <a:off x="7951059" y="5323860"/>
              <a:ext cx="316013" cy="641762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1" name="Connecteur droit 7189"/>
            <p:cNvCxnSpPr>
              <a:cxnSpLocks noChangeShapeType="1"/>
            </p:cNvCxnSpPr>
            <p:nvPr/>
          </p:nvCxnSpPr>
          <p:spPr bwMode="auto">
            <a:xfrm>
              <a:off x="7633160" y="5681411"/>
              <a:ext cx="597908" cy="356418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2" name="Connecteur droit 7189"/>
            <p:cNvCxnSpPr>
              <a:cxnSpLocks noChangeShapeType="1"/>
            </p:cNvCxnSpPr>
            <p:nvPr/>
          </p:nvCxnSpPr>
          <p:spPr bwMode="auto">
            <a:xfrm>
              <a:off x="6641459" y="3161260"/>
              <a:ext cx="592032" cy="656490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3" name="Connecteur droit 7189"/>
            <p:cNvCxnSpPr>
              <a:cxnSpLocks noChangeShapeType="1"/>
            </p:cNvCxnSpPr>
            <p:nvPr/>
          </p:nvCxnSpPr>
          <p:spPr bwMode="auto">
            <a:xfrm>
              <a:off x="6313613" y="3522021"/>
              <a:ext cx="904944" cy="328245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4" name="Connecteur droit 7189"/>
            <p:cNvCxnSpPr>
              <a:cxnSpLocks noChangeShapeType="1"/>
            </p:cNvCxnSpPr>
            <p:nvPr/>
          </p:nvCxnSpPr>
          <p:spPr bwMode="auto">
            <a:xfrm>
              <a:off x="4681273" y="2096984"/>
              <a:ext cx="2224372" cy="328245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5" name="Connecteur droit 7189"/>
            <p:cNvCxnSpPr>
              <a:cxnSpLocks noChangeShapeType="1"/>
            </p:cNvCxnSpPr>
            <p:nvPr/>
          </p:nvCxnSpPr>
          <p:spPr bwMode="auto">
            <a:xfrm>
              <a:off x="4681273" y="2096984"/>
              <a:ext cx="1295670" cy="684184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6" name="Connecteur droit 7189"/>
            <p:cNvCxnSpPr>
              <a:cxnSpLocks noChangeShapeType="1"/>
            </p:cNvCxnSpPr>
            <p:nvPr/>
          </p:nvCxnSpPr>
          <p:spPr bwMode="auto">
            <a:xfrm>
              <a:off x="4681273" y="2142787"/>
              <a:ext cx="305940" cy="2084113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7" name="Connecteur droit 7189"/>
            <p:cNvCxnSpPr>
              <a:cxnSpLocks noChangeShapeType="1"/>
            </p:cNvCxnSpPr>
            <p:nvPr/>
          </p:nvCxnSpPr>
          <p:spPr bwMode="auto">
            <a:xfrm>
              <a:off x="5638780" y="4649257"/>
              <a:ext cx="1959351" cy="957174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288" name="Groupe 287"/>
            <p:cNvGrpSpPr/>
            <p:nvPr/>
          </p:nvGrpSpPr>
          <p:grpSpPr>
            <a:xfrm>
              <a:off x="4572000" y="2006031"/>
              <a:ext cx="3756546" cy="4093271"/>
              <a:chOff x="5042857" y="1901898"/>
              <a:chExt cx="3756546" cy="4093271"/>
            </a:xfrm>
          </p:grpSpPr>
          <p:sp>
            <p:nvSpPr>
              <p:cNvPr id="294" name="Freeform 443"/>
              <p:cNvSpPr>
                <a:spLocks/>
              </p:cNvSpPr>
              <p:nvPr/>
            </p:nvSpPr>
            <p:spPr bwMode="auto">
              <a:xfrm flipH="1">
                <a:off x="8640452" y="1901898"/>
                <a:ext cx="122946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443"/>
              <p:cNvSpPr>
                <a:spLocks/>
              </p:cNvSpPr>
              <p:nvPr/>
            </p:nvSpPr>
            <p:spPr bwMode="auto">
              <a:xfrm flipH="1">
                <a:off x="5042857" y="5861489"/>
                <a:ext cx="122947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443"/>
              <p:cNvSpPr>
                <a:spLocks/>
              </p:cNvSpPr>
              <p:nvPr/>
            </p:nvSpPr>
            <p:spPr bwMode="auto">
              <a:xfrm flipH="1">
                <a:off x="5115144" y="1907758"/>
                <a:ext cx="122946" cy="122947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443"/>
              <p:cNvSpPr>
                <a:spLocks/>
              </p:cNvSpPr>
              <p:nvPr/>
            </p:nvSpPr>
            <p:spPr bwMode="auto">
              <a:xfrm>
                <a:off x="8676456" y="5872223"/>
                <a:ext cx="122947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8" name="Groupe 297"/>
              <p:cNvGrpSpPr/>
              <p:nvPr/>
            </p:nvGrpSpPr>
            <p:grpSpPr>
              <a:xfrm>
                <a:off x="5385158" y="2261938"/>
                <a:ext cx="3075274" cy="3363306"/>
                <a:chOff x="5385158" y="2261938"/>
                <a:chExt cx="3075274" cy="3363306"/>
              </a:xfrm>
            </p:grpSpPr>
            <p:sp>
              <p:nvSpPr>
                <p:cNvPr id="299" name="Freeform 443"/>
                <p:cNvSpPr>
                  <a:spLocks/>
                </p:cNvSpPr>
                <p:nvPr/>
              </p:nvSpPr>
              <p:spPr bwMode="auto">
                <a:xfrm flipH="1">
                  <a:off x="5385158" y="406213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Freeform 443"/>
                <p:cNvSpPr>
                  <a:spLocks/>
                </p:cNvSpPr>
                <p:nvPr/>
              </p:nvSpPr>
              <p:spPr bwMode="auto">
                <a:xfrm flipH="1">
                  <a:off x="5724128" y="478221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Freeform 443"/>
                <p:cNvSpPr>
                  <a:spLocks/>
                </p:cNvSpPr>
                <p:nvPr/>
              </p:nvSpPr>
              <p:spPr bwMode="auto">
                <a:xfrm flipH="1">
                  <a:off x="6048164" y="442217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Freeform 443"/>
                <p:cNvSpPr>
                  <a:spLocks/>
                </p:cNvSpPr>
                <p:nvPr/>
              </p:nvSpPr>
              <p:spPr bwMode="auto">
                <a:xfrm flipH="1">
                  <a:off x="6696236" y="334205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Freeform 443"/>
                <p:cNvSpPr>
                  <a:spLocks/>
                </p:cNvSpPr>
                <p:nvPr/>
              </p:nvSpPr>
              <p:spPr bwMode="auto">
                <a:xfrm flipH="1">
                  <a:off x="7020272" y="298201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Freeform 443"/>
                <p:cNvSpPr>
                  <a:spLocks/>
                </p:cNvSpPr>
                <p:nvPr/>
              </p:nvSpPr>
              <p:spPr bwMode="auto">
                <a:xfrm flipH="1">
                  <a:off x="7344308" y="226193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" name="Freeform 443"/>
                <p:cNvSpPr>
                  <a:spLocks/>
                </p:cNvSpPr>
                <p:nvPr/>
              </p:nvSpPr>
              <p:spPr bwMode="auto">
                <a:xfrm flipH="1">
                  <a:off x="6372200" y="262197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Freeform 443"/>
                <p:cNvSpPr>
                  <a:spLocks/>
                </p:cNvSpPr>
                <p:nvPr/>
              </p:nvSpPr>
              <p:spPr bwMode="auto">
                <a:xfrm flipH="1">
                  <a:off x="7689414" y="370209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Freeform 443"/>
                <p:cNvSpPr>
                  <a:spLocks/>
                </p:cNvSpPr>
                <p:nvPr/>
              </p:nvSpPr>
              <p:spPr bwMode="auto">
                <a:xfrm flipH="1">
                  <a:off x="8028384" y="550229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Freeform 443"/>
                <p:cNvSpPr>
                  <a:spLocks/>
                </p:cNvSpPr>
                <p:nvPr/>
              </p:nvSpPr>
              <p:spPr bwMode="auto">
                <a:xfrm flipH="1">
                  <a:off x="8337486" y="514225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9" name="Groupe 288"/>
            <p:cNvGrpSpPr/>
            <p:nvPr/>
          </p:nvGrpSpPr>
          <p:grpSpPr>
            <a:xfrm>
              <a:off x="4572000" y="1965746"/>
              <a:ext cx="3780420" cy="4162254"/>
              <a:chOff x="323528" y="1931042"/>
              <a:chExt cx="3780420" cy="4162254"/>
            </a:xfrm>
          </p:grpSpPr>
          <p:sp>
            <p:nvSpPr>
              <p:cNvPr id="290" name="Rectangle 289"/>
              <p:cNvSpPr/>
              <p:nvPr/>
            </p:nvSpPr>
            <p:spPr bwMode="auto">
              <a:xfrm>
                <a:off x="387639" y="1931042"/>
                <a:ext cx="133760" cy="14401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Rectangle 290"/>
              <p:cNvSpPr/>
              <p:nvPr/>
            </p:nvSpPr>
            <p:spPr bwMode="auto">
              <a:xfrm>
                <a:off x="323528" y="5949280"/>
                <a:ext cx="133760" cy="14401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Rectangle 291"/>
              <p:cNvSpPr/>
              <p:nvPr/>
            </p:nvSpPr>
            <p:spPr bwMode="auto">
              <a:xfrm>
                <a:off x="3970188" y="5913276"/>
                <a:ext cx="133760" cy="14401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Rectangle 292"/>
              <p:cNvSpPr/>
              <p:nvPr/>
            </p:nvSpPr>
            <p:spPr bwMode="auto">
              <a:xfrm>
                <a:off x="3934184" y="1952836"/>
                <a:ext cx="133760" cy="14401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2678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48470" y="296652"/>
            <a:ext cx="7772400" cy="1312862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dirty="0" smtClean="0"/>
              <a:t>TS </a:t>
            </a:r>
            <a:r>
              <a:rPr lang="fr-FR" sz="3200" dirty="0" err="1"/>
              <a:t>without</a:t>
            </a:r>
            <a:r>
              <a:rPr lang="fr-FR" sz="3200" dirty="0"/>
              <a:t> </a:t>
            </a:r>
            <a:r>
              <a:rPr lang="fr-FR" sz="3200" dirty="0" err="1">
                <a:solidFill>
                  <a:schemeClr val="accent6"/>
                </a:solidFill>
              </a:rPr>
              <a:t>blue</a:t>
            </a:r>
            <a:r>
              <a:rPr lang="fr-FR" sz="3200" dirty="0">
                <a:solidFill>
                  <a:schemeClr val="accent6"/>
                </a:solidFill>
              </a:rPr>
              <a:t> </a:t>
            </a:r>
            <a:r>
              <a:rPr lang="fr-FR" sz="3200" dirty="0" err="1" smtClean="0">
                <a:solidFill>
                  <a:schemeClr val="accent6"/>
                </a:solidFill>
              </a:rPr>
              <a:t>anti-N</a:t>
            </a:r>
            <a:r>
              <a:rPr lang="fr-FR" sz="3200" dirty="0" smtClean="0">
                <a:solidFill>
                  <a:schemeClr val="accent6"/>
                </a:solidFill>
              </a:rPr>
              <a:t>  </a:t>
            </a:r>
            <a:r>
              <a:rPr lang="fr-FR" sz="3200" dirty="0"/>
              <a:t>or </a:t>
            </a:r>
            <a:r>
              <a:rPr lang="fr-FR" sz="3200" dirty="0" err="1">
                <a:solidFill>
                  <a:srgbClr val="FF0000"/>
                </a:solidFill>
              </a:rPr>
              <a:t>red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smtClean="0">
                <a:solidFill>
                  <a:srgbClr val="FF0000"/>
                </a:solidFill>
              </a:rPr>
              <a:t>N</a:t>
            </a:r>
            <a:br>
              <a:rPr lang="fr-FR" sz="3200" dirty="0" smtClean="0">
                <a:solidFill>
                  <a:srgbClr val="FF0000"/>
                </a:solidFill>
              </a:rPr>
            </a:br>
            <a:r>
              <a:rPr lang="fr-FR" sz="3200" dirty="0" smtClean="0">
                <a:solidFill>
                  <a:srgbClr val="002060"/>
                </a:solidFill>
              </a:rPr>
              <a:t> </a:t>
            </a:r>
            <a:r>
              <a:rPr lang="fr-FR" sz="3200" dirty="0">
                <a:solidFill>
                  <a:srgbClr val="002060"/>
                </a:solidFill>
                <a:sym typeface="Symbol"/>
              </a:rPr>
              <a:t></a:t>
            </a:r>
            <a:br>
              <a:rPr lang="fr-FR" sz="3200" dirty="0">
                <a:solidFill>
                  <a:srgbClr val="002060"/>
                </a:solidFill>
                <a:sym typeface="Symbol"/>
              </a:rPr>
            </a:br>
            <a:r>
              <a:rPr lang="fr-FR" sz="3200" dirty="0"/>
              <a:t>L</a:t>
            </a:r>
            <a:r>
              <a:rPr lang="fr-FR" altLang="en-US" sz="3200" baseline="-25000" dirty="0">
                <a:sym typeface="Symbol" pitchFamily="18" charset="2"/>
              </a:rPr>
              <a:t></a:t>
            </a:r>
            <a:r>
              <a:rPr lang="fr-FR" sz="3200" dirty="0"/>
              <a:t>-Delaunay triangulations</a:t>
            </a:r>
            <a:endParaRPr lang="fr-FR" sz="3200" dirty="0">
              <a:solidFill>
                <a:srgbClr val="00B97E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F1DE009-C7CF-44C4-861F-1C7C6A6C38C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5" name="Groupe 4"/>
          <p:cNvGrpSpPr/>
          <p:nvPr/>
        </p:nvGrpSpPr>
        <p:grpSpPr>
          <a:xfrm>
            <a:off x="277577" y="3290131"/>
            <a:ext cx="2337480" cy="1626536"/>
            <a:chOff x="2443211" y="2360612"/>
            <a:chExt cx="3136901" cy="2182813"/>
          </a:xfrm>
        </p:grpSpPr>
        <p:grpSp>
          <p:nvGrpSpPr>
            <p:cNvPr id="6211" name="Group 67"/>
            <p:cNvGrpSpPr>
              <a:grpSpLocks/>
            </p:cNvGrpSpPr>
            <p:nvPr/>
          </p:nvGrpSpPr>
          <p:grpSpPr bwMode="auto">
            <a:xfrm>
              <a:off x="2638473" y="2935287"/>
              <a:ext cx="2349500" cy="1296988"/>
              <a:chOff x="3703" y="1706"/>
              <a:chExt cx="1480" cy="817"/>
            </a:xfrm>
          </p:grpSpPr>
          <p:sp>
            <p:nvSpPr>
              <p:cNvPr id="6146" name="Rectangle 2"/>
              <p:cNvSpPr>
                <a:spLocks noChangeArrowheads="1"/>
              </p:cNvSpPr>
              <p:nvPr/>
            </p:nvSpPr>
            <p:spPr bwMode="auto">
              <a:xfrm>
                <a:off x="3703" y="1706"/>
                <a:ext cx="1451" cy="817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147" name="Group 3"/>
              <p:cNvGrpSpPr>
                <a:grpSpLocks/>
              </p:cNvGrpSpPr>
              <p:nvPr/>
            </p:nvGrpSpPr>
            <p:grpSpPr bwMode="auto">
              <a:xfrm>
                <a:off x="3707" y="1706"/>
                <a:ext cx="1476" cy="810"/>
                <a:chOff x="3707" y="1706"/>
                <a:chExt cx="1476" cy="810"/>
              </a:xfrm>
            </p:grpSpPr>
            <p:sp>
              <p:nvSpPr>
                <p:cNvPr id="6148" name="Line 4"/>
                <p:cNvSpPr>
                  <a:spLocks noChangeShapeType="1"/>
                </p:cNvSpPr>
                <p:nvPr/>
              </p:nvSpPr>
              <p:spPr bwMode="auto">
                <a:xfrm flipH="1">
                  <a:off x="3706" y="2516"/>
                  <a:ext cx="1479" cy="1"/>
                </a:xfrm>
                <a:prstGeom prst="line">
                  <a:avLst/>
                </a:prstGeom>
                <a:noFill/>
                <a:ln w="936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9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3713" y="1706"/>
                  <a:ext cx="1439" cy="1"/>
                </a:xfrm>
                <a:prstGeom prst="line">
                  <a:avLst/>
                </a:prstGeom>
                <a:noFill/>
                <a:ln w="936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197" name="Group 53"/>
            <p:cNvGrpSpPr>
              <a:grpSpLocks/>
            </p:cNvGrpSpPr>
            <p:nvPr/>
          </p:nvGrpSpPr>
          <p:grpSpPr bwMode="auto">
            <a:xfrm>
              <a:off x="2443211" y="2900363"/>
              <a:ext cx="3136901" cy="1331913"/>
              <a:chOff x="3580" y="1684"/>
              <a:chExt cx="1976" cy="839"/>
            </a:xfrm>
          </p:grpSpPr>
          <p:grpSp>
            <p:nvGrpSpPr>
              <p:cNvPr id="6198" name="Group 54"/>
              <p:cNvGrpSpPr>
                <a:grpSpLocks/>
              </p:cNvGrpSpPr>
              <p:nvPr/>
            </p:nvGrpSpPr>
            <p:grpSpPr bwMode="auto">
              <a:xfrm>
                <a:off x="3696" y="1706"/>
                <a:ext cx="1444" cy="817"/>
                <a:chOff x="3696" y="1706"/>
                <a:chExt cx="1444" cy="817"/>
              </a:xfrm>
            </p:grpSpPr>
            <p:sp>
              <p:nvSpPr>
                <p:cNvPr id="6199" name="Rectangle 55"/>
                <p:cNvSpPr>
                  <a:spLocks noChangeArrowheads="1"/>
                </p:cNvSpPr>
                <p:nvPr/>
              </p:nvSpPr>
              <p:spPr bwMode="auto">
                <a:xfrm flipV="1">
                  <a:off x="3696" y="1706"/>
                  <a:ext cx="716" cy="477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6200" name="Rectangle 56"/>
                <p:cNvSpPr>
                  <a:spLocks noChangeArrowheads="1"/>
                </p:cNvSpPr>
                <p:nvPr/>
              </p:nvSpPr>
              <p:spPr bwMode="auto">
                <a:xfrm flipV="1">
                  <a:off x="4279" y="2042"/>
                  <a:ext cx="861" cy="481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207" name="Rectangle 63"/>
              <p:cNvSpPr>
                <a:spLocks noChangeArrowheads="1"/>
              </p:cNvSpPr>
              <p:nvPr/>
            </p:nvSpPr>
            <p:spPr bwMode="auto">
              <a:xfrm>
                <a:off x="3580" y="2183"/>
                <a:ext cx="1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8" name="Rectangle 64"/>
              <p:cNvSpPr>
                <a:spLocks noChangeArrowheads="1"/>
              </p:cNvSpPr>
              <p:nvPr/>
            </p:nvSpPr>
            <p:spPr bwMode="auto">
              <a:xfrm>
                <a:off x="5440" y="1684"/>
                <a:ext cx="1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50" name="Group 6"/>
            <p:cNvGrpSpPr>
              <a:grpSpLocks/>
            </p:cNvGrpSpPr>
            <p:nvPr/>
          </p:nvGrpSpPr>
          <p:grpSpPr bwMode="auto">
            <a:xfrm>
              <a:off x="2900408" y="2998792"/>
              <a:ext cx="1800225" cy="1150940"/>
              <a:chOff x="3868" y="1746"/>
              <a:chExt cx="1134" cy="725"/>
            </a:xfrm>
          </p:grpSpPr>
          <p:sp>
            <p:nvSpPr>
              <p:cNvPr id="6151" name="Oval 7"/>
              <p:cNvSpPr>
                <a:spLocks noChangeArrowheads="1"/>
              </p:cNvSpPr>
              <p:nvPr/>
            </p:nvSpPr>
            <p:spPr bwMode="auto">
              <a:xfrm flipV="1">
                <a:off x="4594" y="1843"/>
                <a:ext cx="90" cy="9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6153" name="Oval 9"/>
              <p:cNvSpPr>
                <a:spLocks noChangeArrowheads="1"/>
              </p:cNvSpPr>
              <p:nvPr/>
            </p:nvSpPr>
            <p:spPr bwMode="auto">
              <a:xfrm flipV="1">
                <a:off x="4050" y="2296"/>
                <a:ext cx="90" cy="9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6155" name="Oval 11"/>
              <p:cNvSpPr>
                <a:spLocks noChangeArrowheads="1"/>
              </p:cNvSpPr>
              <p:nvPr/>
            </p:nvSpPr>
            <p:spPr bwMode="auto">
              <a:xfrm flipV="1">
                <a:off x="4821" y="1746"/>
                <a:ext cx="90" cy="9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6154" name="Oval 10"/>
              <p:cNvSpPr>
                <a:spLocks noChangeArrowheads="1"/>
              </p:cNvSpPr>
              <p:nvPr/>
            </p:nvSpPr>
            <p:spPr bwMode="auto">
              <a:xfrm flipV="1">
                <a:off x="3871" y="2381"/>
                <a:ext cx="90" cy="9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6152" name="Oval 8"/>
              <p:cNvSpPr>
                <a:spLocks noChangeArrowheads="1"/>
              </p:cNvSpPr>
              <p:nvPr/>
            </p:nvSpPr>
            <p:spPr bwMode="auto">
              <a:xfrm flipV="1">
                <a:off x="4912" y="1993"/>
                <a:ext cx="90" cy="9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6156" name="Oval 12"/>
              <p:cNvSpPr>
                <a:spLocks noChangeArrowheads="1"/>
              </p:cNvSpPr>
              <p:nvPr/>
            </p:nvSpPr>
            <p:spPr bwMode="auto">
              <a:xfrm flipV="1">
                <a:off x="3868" y="2130"/>
                <a:ext cx="90" cy="9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grpSp>
          <p:nvGrpSpPr>
            <p:cNvPr id="6157" name="Group 13"/>
            <p:cNvGrpSpPr>
              <a:grpSpLocks/>
            </p:cNvGrpSpPr>
            <p:nvPr/>
          </p:nvGrpSpPr>
          <p:grpSpPr bwMode="auto">
            <a:xfrm>
              <a:off x="3395710" y="2360612"/>
              <a:ext cx="677863" cy="2182813"/>
              <a:chOff x="4180" y="1344"/>
              <a:chExt cx="427" cy="1375"/>
            </a:xfrm>
          </p:grpSpPr>
          <p:sp>
            <p:nvSpPr>
              <p:cNvPr id="6158" name="Line 14"/>
              <p:cNvSpPr>
                <a:spLocks noChangeShapeType="1"/>
              </p:cNvSpPr>
              <p:nvPr/>
            </p:nvSpPr>
            <p:spPr bwMode="auto">
              <a:xfrm flipV="1">
                <a:off x="4277" y="1523"/>
                <a:ext cx="1" cy="1198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9" name="Line 15"/>
              <p:cNvSpPr>
                <a:spLocks noChangeShapeType="1"/>
              </p:cNvSpPr>
              <p:nvPr/>
            </p:nvSpPr>
            <p:spPr bwMode="auto">
              <a:xfrm flipV="1">
                <a:off x="4414" y="1523"/>
                <a:ext cx="1" cy="1198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0" name="Oval 16"/>
              <p:cNvSpPr>
                <a:spLocks noChangeArrowheads="1"/>
              </p:cNvSpPr>
              <p:nvPr/>
            </p:nvSpPr>
            <p:spPr bwMode="auto">
              <a:xfrm flipV="1">
                <a:off x="4231" y="2477"/>
                <a:ext cx="90" cy="9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6161" name="Oval 17"/>
              <p:cNvSpPr>
                <a:spLocks noChangeArrowheads="1"/>
              </p:cNvSpPr>
              <p:nvPr/>
            </p:nvSpPr>
            <p:spPr bwMode="auto">
              <a:xfrm flipV="1">
                <a:off x="4369" y="1661"/>
                <a:ext cx="90" cy="9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6162" name="Text Box 18"/>
              <p:cNvSpPr txBox="1">
                <a:spLocks noChangeArrowheads="1"/>
              </p:cNvSpPr>
              <p:nvPr/>
            </p:nvSpPr>
            <p:spPr bwMode="auto">
              <a:xfrm>
                <a:off x="4180" y="1344"/>
                <a:ext cx="17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5pPr>
                <a:lvl6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6pPr>
                <a:lvl7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7pPr>
                <a:lvl8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8pPr>
                <a:lvl9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pPr algn="r">
                  <a:buFont typeface="Comic Sans MS" pitchFamily="66" charset="0"/>
                  <a:buNone/>
                </a:pPr>
                <a:r>
                  <a:rPr lang="fr-FR" sz="1600">
                    <a:latin typeface="Comic Sans MS" pitchFamily="66" charset="0"/>
                  </a:rPr>
                  <a:t>a</a:t>
                </a:r>
              </a:p>
            </p:txBody>
          </p:sp>
          <p:sp>
            <p:nvSpPr>
              <p:cNvPr id="6163" name="Text Box 19"/>
              <p:cNvSpPr txBox="1">
                <a:spLocks noChangeArrowheads="1"/>
              </p:cNvSpPr>
              <p:nvPr/>
            </p:nvSpPr>
            <p:spPr bwMode="auto">
              <a:xfrm>
                <a:off x="4310" y="1344"/>
                <a:ext cx="29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5pPr>
                <a:lvl6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6pPr>
                <a:lvl7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7pPr>
                <a:lvl8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8pPr>
                <a:lvl9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pPr algn="r">
                  <a:buFont typeface="Comic Sans MS" pitchFamily="66" charset="0"/>
                  <a:buNone/>
                </a:pPr>
                <a:r>
                  <a:rPr lang="fr-FR" sz="1600">
                    <a:latin typeface="Comic Sans MS" pitchFamily="66" charset="0"/>
                  </a:rPr>
                  <a:t>a+1</a:t>
                </a:r>
              </a:p>
            </p:txBody>
          </p:sp>
        </p:grpSp>
        <p:grpSp>
          <p:nvGrpSpPr>
            <p:cNvPr id="6164" name="Group 20"/>
            <p:cNvGrpSpPr>
              <a:grpSpLocks/>
            </p:cNvGrpSpPr>
            <p:nvPr/>
          </p:nvGrpSpPr>
          <p:grpSpPr bwMode="auto">
            <a:xfrm>
              <a:off x="2636885" y="3282950"/>
              <a:ext cx="2836863" cy="622300"/>
              <a:chOff x="3702" y="1925"/>
              <a:chExt cx="1787" cy="392"/>
            </a:xfrm>
          </p:grpSpPr>
          <p:sp>
            <p:nvSpPr>
              <p:cNvPr id="6165" name="Line 21"/>
              <p:cNvSpPr>
                <a:spLocks noChangeShapeType="1"/>
              </p:cNvSpPr>
              <p:nvPr/>
            </p:nvSpPr>
            <p:spPr bwMode="auto">
              <a:xfrm flipH="1">
                <a:off x="3701" y="2038"/>
                <a:ext cx="1439" cy="1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6" name="Line 22"/>
              <p:cNvSpPr>
                <a:spLocks noChangeShapeType="1"/>
              </p:cNvSpPr>
              <p:nvPr/>
            </p:nvSpPr>
            <p:spPr bwMode="auto">
              <a:xfrm flipH="1">
                <a:off x="3701" y="2175"/>
                <a:ext cx="1439" cy="1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7" name="Text Box 23"/>
              <p:cNvSpPr txBox="1">
                <a:spLocks noChangeArrowheads="1"/>
              </p:cNvSpPr>
              <p:nvPr/>
            </p:nvSpPr>
            <p:spPr bwMode="auto">
              <a:xfrm>
                <a:off x="5190" y="2084"/>
                <a:ext cx="186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5pPr>
                <a:lvl6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6pPr>
                <a:lvl7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7pPr>
                <a:lvl8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8pPr>
                <a:lvl9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pPr algn="r">
                  <a:buFont typeface="Comic Sans MS" pitchFamily="66" charset="0"/>
                  <a:buNone/>
                </a:pPr>
                <a:r>
                  <a:rPr lang="fr-FR" sz="1600">
                    <a:latin typeface="Comic Sans MS" pitchFamily="66" charset="0"/>
                  </a:rPr>
                  <a:t>l</a:t>
                </a:r>
                <a:r>
                  <a:rPr lang="fr-FR" sz="1600" baseline="-25000">
                    <a:latin typeface="Comic Sans MS" pitchFamily="66" charset="0"/>
                  </a:rPr>
                  <a:t>a</a:t>
                </a:r>
              </a:p>
            </p:txBody>
          </p:sp>
          <p:sp>
            <p:nvSpPr>
              <p:cNvPr id="6168" name="Text Box 24"/>
              <p:cNvSpPr txBox="1">
                <a:spLocks noChangeArrowheads="1"/>
              </p:cNvSpPr>
              <p:nvPr/>
            </p:nvSpPr>
            <p:spPr bwMode="auto">
              <a:xfrm>
                <a:off x="5200" y="1925"/>
                <a:ext cx="290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5pPr>
                <a:lvl6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6pPr>
                <a:lvl7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7pPr>
                <a:lvl8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8pPr>
                <a:lvl9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pPr algn="r">
                  <a:buFont typeface="Comic Sans MS" pitchFamily="66" charset="0"/>
                  <a:buNone/>
                </a:pPr>
                <a:r>
                  <a:rPr lang="fr-FR" sz="1600" dirty="0">
                    <a:latin typeface="Comic Sans MS" pitchFamily="66" charset="0"/>
                  </a:rPr>
                  <a:t>l</a:t>
                </a:r>
                <a:r>
                  <a:rPr lang="fr-FR" sz="1600" baseline="-25000" dirty="0">
                    <a:latin typeface="Comic Sans MS" pitchFamily="66" charset="0"/>
                  </a:rPr>
                  <a:t>a</a:t>
                </a:r>
                <a:r>
                  <a:rPr lang="fr-FR" sz="1400" dirty="0">
                    <a:latin typeface="Comic Sans MS" pitchFamily="66" charset="0"/>
                  </a:rPr>
                  <a:t>+1</a:t>
                </a:r>
              </a:p>
            </p:txBody>
          </p:sp>
        </p:grpSp>
        <p:grpSp>
          <p:nvGrpSpPr>
            <p:cNvPr id="17" name="Groupe 16"/>
            <p:cNvGrpSpPr/>
            <p:nvPr/>
          </p:nvGrpSpPr>
          <p:grpSpPr>
            <a:xfrm>
              <a:off x="2977321" y="2985801"/>
              <a:ext cx="1672598" cy="1194373"/>
              <a:chOff x="2953424" y="2985801"/>
              <a:chExt cx="1672598" cy="1194373"/>
            </a:xfrm>
          </p:grpSpPr>
          <p:cxnSp>
            <p:nvCxnSpPr>
              <p:cNvPr id="74" name="Connecteur droit 7189"/>
              <p:cNvCxnSpPr>
                <a:cxnSpLocks noChangeShapeType="1"/>
              </p:cNvCxnSpPr>
              <p:nvPr/>
            </p:nvCxnSpPr>
            <p:spPr bwMode="auto">
              <a:xfrm flipV="1">
                <a:off x="2953424" y="3462338"/>
                <a:ext cx="1648701" cy="217487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Connecteur droit 7189"/>
              <p:cNvCxnSpPr>
                <a:cxnSpLocks noChangeShapeType="1"/>
                <a:endCxn id="6161" idx="1"/>
              </p:cNvCxnSpPr>
              <p:nvPr/>
            </p:nvCxnSpPr>
            <p:spPr bwMode="auto">
              <a:xfrm flipV="1">
                <a:off x="2975022" y="2985801"/>
                <a:ext cx="741650" cy="656723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Connecteur droit 7189"/>
              <p:cNvCxnSpPr>
                <a:cxnSpLocks noChangeShapeType="1"/>
              </p:cNvCxnSpPr>
              <p:nvPr/>
            </p:nvCxnSpPr>
            <p:spPr bwMode="auto">
              <a:xfrm flipV="1">
                <a:off x="3016213" y="3224218"/>
                <a:ext cx="1077770" cy="418306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Connecteur droit 7189"/>
              <p:cNvCxnSpPr>
                <a:cxnSpLocks noChangeShapeType="1"/>
                <a:stCxn id="6153" idx="5"/>
              </p:cNvCxnSpPr>
              <p:nvPr/>
            </p:nvCxnSpPr>
            <p:spPr bwMode="auto">
              <a:xfrm flipV="1">
                <a:off x="3311284" y="3485357"/>
                <a:ext cx="1246474" cy="407486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Connecteur droit 7189"/>
              <p:cNvCxnSpPr>
                <a:cxnSpLocks noChangeShapeType="1"/>
                <a:stCxn id="6160" idx="5"/>
              </p:cNvCxnSpPr>
              <p:nvPr/>
            </p:nvCxnSpPr>
            <p:spPr bwMode="auto">
              <a:xfrm flipV="1">
                <a:off x="3598624" y="3496344"/>
                <a:ext cx="1027398" cy="683830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6" name="Groupe 5"/>
          <p:cNvGrpSpPr/>
          <p:nvPr/>
        </p:nvGrpSpPr>
        <p:grpSpPr>
          <a:xfrm>
            <a:off x="391138" y="5117423"/>
            <a:ext cx="2105625" cy="1581585"/>
            <a:chOff x="2611400" y="4700587"/>
            <a:chExt cx="2825751" cy="2122488"/>
          </a:xfrm>
        </p:grpSpPr>
        <p:grpSp>
          <p:nvGrpSpPr>
            <p:cNvPr id="6212" name="Group 68"/>
            <p:cNvGrpSpPr>
              <a:grpSpLocks/>
            </p:cNvGrpSpPr>
            <p:nvPr/>
          </p:nvGrpSpPr>
          <p:grpSpPr bwMode="auto">
            <a:xfrm>
              <a:off x="2611400" y="5013325"/>
              <a:ext cx="2379663" cy="1298575"/>
              <a:chOff x="3701" y="3015"/>
              <a:chExt cx="1499" cy="818"/>
            </a:xfrm>
          </p:grpSpPr>
          <p:sp>
            <p:nvSpPr>
              <p:cNvPr id="6171" name="Rectangle 27"/>
              <p:cNvSpPr>
                <a:spLocks noChangeArrowheads="1"/>
              </p:cNvSpPr>
              <p:nvPr/>
            </p:nvSpPr>
            <p:spPr bwMode="auto">
              <a:xfrm rot="10800000" flipH="1" flipV="1">
                <a:off x="3701" y="3362"/>
                <a:ext cx="711" cy="471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2" name="Rectangle 28"/>
              <p:cNvSpPr>
                <a:spLocks noChangeArrowheads="1"/>
              </p:cNvSpPr>
              <p:nvPr/>
            </p:nvSpPr>
            <p:spPr bwMode="auto">
              <a:xfrm rot="10800000" flipH="1" flipV="1">
                <a:off x="4279" y="3015"/>
                <a:ext cx="921" cy="48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93" name="Text Box 49"/>
            <p:cNvSpPr txBox="1">
              <a:spLocks noChangeArrowheads="1"/>
            </p:cNvSpPr>
            <p:nvPr/>
          </p:nvSpPr>
          <p:spPr bwMode="auto">
            <a:xfrm>
              <a:off x="3357526" y="6486525"/>
              <a:ext cx="30003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buFont typeface="Comic Sans MS" pitchFamily="66" charset="0"/>
                <a:buNone/>
              </a:pPr>
              <a:r>
                <a:rPr lang="fr-FR" sz="1600">
                  <a:latin typeface="Comic Sans MS" pitchFamily="66" charset="0"/>
                </a:rPr>
                <a:t>d</a:t>
              </a:r>
            </a:p>
          </p:txBody>
        </p:sp>
        <p:sp>
          <p:nvSpPr>
            <p:cNvPr id="6194" name="Text Box 50"/>
            <p:cNvSpPr txBox="1">
              <a:spLocks noChangeArrowheads="1"/>
            </p:cNvSpPr>
            <p:nvPr/>
          </p:nvSpPr>
          <p:spPr bwMode="auto">
            <a:xfrm>
              <a:off x="3562313" y="6486525"/>
              <a:ext cx="4889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buFont typeface="Comic Sans MS" pitchFamily="66" charset="0"/>
                <a:buNone/>
              </a:pPr>
              <a:r>
                <a:rPr lang="fr-FR" sz="1600">
                  <a:latin typeface="Comic Sans MS" pitchFamily="66" charset="0"/>
                </a:rPr>
                <a:t>d+1</a:t>
              </a:r>
            </a:p>
          </p:txBody>
        </p:sp>
        <p:grpSp>
          <p:nvGrpSpPr>
            <p:cNvPr id="6214" name="Group 70"/>
            <p:cNvGrpSpPr>
              <a:grpSpLocks/>
            </p:cNvGrpSpPr>
            <p:nvPr/>
          </p:nvGrpSpPr>
          <p:grpSpPr bwMode="auto">
            <a:xfrm>
              <a:off x="2611401" y="5335587"/>
              <a:ext cx="2825750" cy="588963"/>
              <a:chOff x="3701" y="3218"/>
              <a:chExt cx="1780" cy="371"/>
            </a:xfrm>
          </p:grpSpPr>
          <p:sp>
            <p:nvSpPr>
              <p:cNvPr id="6182" name="Line 38"/>
              <p:cNvSpPr>
                <a:spLocks noChangeShapeType="1"/>
              </p:cNvSpPr>
              <p:nvPr/>
            </p:nvSpPr>
            <p:spPr bwMode="auto">
              <a:xfrm flipH="1">
                <a:off x="3701" y="3499"/>
                <a:ext cx="1439" cy="1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1" name="Line 47"/>
              <p:cNvSpPr>
                <a:spLocks noChangeShapeType="1"/>
              </p:cNvSpPr>
              <p:nvPr/>
            </p:nvSpPr>
            <p:spPr bwMode="auto">
              <a:xfrm flipH="1">
                <a:off x="3747" y="3362"/>
                <a:ext cx="1439" cy="1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" name="Text Box 51"/>
              <p:cNvSpPr txBox="1">
                <a:spLocks noChangeArrowheads="1"/>
              </p:cNvSpPr>
              <p:nvPr/>
            </p:nvSpPr>
            <p:spPr bwMode="auto">
              <a:xfrm>
                <a:off x="5167" y="3377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5pPr>
                <a:lvl6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6pPr>
                <a:lvl7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7pPr>
                <a:lvl8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8pPr>
                <a:lvl9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pPr algn="r">
                  <a:buFont typeface="Comic Sans MS" pitchFamily="66" charset="0"/>
                  <a:buNone/>
                </a:pPr>
                <a:r>
                  <a:rPr lang="fr-FR" sz="1600">
                    <a:latin typeface="Comic Sans MS" pitchFamily="66" charset="0"/>
                  </a:rPr>
                  <a:t>l</a:t>
                </a:r>
                <a:r>
                  <a:rPr lang="fr-FR" sz="1600" baseline="-25000">
                    <a:latin typeface="Comic Sans MS" pitchFamily="66" charset="0"/>
                  </a:rPr>
                  <a:t>d</a:t>
                </a:r>
              </a:p>
            </p:txBody>
          </p:sp>
          <p:sp>
            <p:nvSpPr>
              <p:cNvPr id="6196" name="Text Box 52"/>
              <p:cNvSpPr txBox="1">
                <a:spLocks noChangeArrowheads="1"/>
              </p:cNvSpPr>
              <p:nvPr/>
            </p:nvSpPr>
            <p:spPr bwMode="auto">
              <a:xfrm>
                <a:off x="5176" y="3218"/>
                <a:ext cx="30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5pPr>
                <a:lvl6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6pPr>
                <a:lvl7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7pPr>
                <a:lvl8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8pPr>
                <a:lvl9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pPr algn="r">
                  <a:buFont typeface="Comic Sans MS" pitchFamily="66" charset="0"/>
                  <a:buNone/>
                </a:pPr>
                <a:r>
                  <a:rPr lang="fr-FR" sz="1600">
                    <a:latin typeface="Comic Sans MS" pitchFamily="66" charset="0"/>
                  </a:rPr>
                  <a:t>l</a:t>
                </a:r>
                <a:r>
                  <a:rPr lang="fr-FR" sz="1600" baseline="-25000">
                    <a:latin typeface="Comic Sans MS" pitchFamily="66" charset="0"/>
                  </a:rPr>
                  <a:t>d</a:t>
                </a:r>
                <a:r>
                  <a:rPr lang="fr-FR" sz="1400">
                    <a:latin typeface="Comic Sans MS" pitchFamily="66" charset="0"/>
                  </a:rPr>
                  <a:t>+1</a:t>
                </a:r>
              </a:p>
            </p:txBody>
          </p:sp>
        </p:grpSp>
        <p:sp>
          <p:nvSpPr>
            <p:cNvPr id="6173" name="Line 29"/>
            <p:cNvSpPr>
              <a:spLocks noChangeShapeType="1"/>
            </p:cNvSpPr>
            <p:nvPr/>
          </p:nvSpPr>
          <p:spPr bwMode="auto">
            <a:xfrm>
              <a:off x="3525801" y="4700587"/>
              <a:ext cx="1587" cy="1895475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Line 30"/>
            <p:cNvSpPr>
              <a:spLocks noChangeShapeType="1"/>
            </p:cNvSpPr>
            <p:nvPr/>
          </p:nvSpPr>
          <p:spPr bwMode="auto">
            <a:xfrm>
              <a:off x="3743288" y="4700587"/>
              <a:ext cx="1588" cy="1895475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15" name="Group 71"/>
            <p:cNvGrpSpPr>
              <a:grpSpLocks/>
            </p:cNvGrpSpPr>
            <p:nvPr/>
          </p:nvGrpSpPr>
          <p:grpSpPr bwMode="auto">
            <a:xfrm>
              <a:off x="2619338" y="5022850"/>
              <a:ext cx="2347913" cy="1287462"/>
              <a:chOff x="3706" y="3021"/>
              <a:chExt cx="1479" cy="811"/>
            </a:xfrm>
          </p:grpSpPr>
          <p:sp>
            <p:nvSpPr>
              <p:cNvPr id="6175" name="Line 31"/>
              <p:cNvSpPr>
                <a:spLocks noChangeShapeType="1"/>
              </p:cNvSpPr>
              <p:nvPr/>
            </p:nvSpPr>
            <p:spPr bwMode="auto">
              <a:xfrm flipH="1">
                <a:off x="3706" y="3021"/>
                <a:ext cx="1479" cy="1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" name="Line 32"/>
              <p:cNvSpPr>
                <a:spLocks noChangeShapeType="1"/>
              </p:cNvSpPr>
              <p:nvPr/>
            </p:nvSpPr>
            <p:spPr bwMode="auto">
              <a:xfrm flipH="1">
                <a:off x="3713" y="3831"/>
                <a:ext cx="1439" cy="1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e 2"/>
            <p:cNvGrpSpPr/>
            <p:nvPr/>
          </p:nvGrpSpPr>
          <p:grpSpPr>
            <a:xfrm>
              <a:off x="2873338" y="4941887"/>
              <a:ext cx="1800225" cy="1441450"/>
              <a:chOff x="2873338" y="4976812"/>
              <a:chExt cx="1800225" cy="1441450"/>
            </a:xfrm>
          </p:grpSpPr>
          <p:sp>
            <p:nvSpPr>
              <p:cNvPr id="6180" name="Oval 36"/>
              <p:cNvSpPr>
                <a:spLocks noChangeArrowheads="1"/>
              </p:cNvSpPr>
              <p:nvPr/>
            </p:nvSpPr>
            <p:spPr bwMode="auto">
              <a:xfrm rot="10800000" flipH="1" flipV="1">
                <a:off x="3449601" y="4976812"/>
                <a:ext cx="142875" cy="14287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1" name="Oval 37"/>
              <p:cNvSpPr>
                <a:spLocks noChangeArrowheads="1"/>
              </p:cNvSpPr>
              <p:nvPr/>
            </p:nvSpPr>
            <p:spPr bwMode="auto">
              <a:xfrm rot="10800000" flipH="1" flipV="1">
                <a:off x="3668676" y="6275387"/>
                <a:ext cx="142875" cy="14287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6" name="Oval 42"/>
              <p:cNvSpPr>
                <a:spLocks noChangeArrowheads="1"/>
              </p:cNvSpPr>
              <p:nvPr/>
            </p:nvSpPr>
            <p:spPr bwMode="auto">
              <a:xfrm rot="10800000" flipH="1" flipV="1">
                <a:off x="4027451" y="5984875"/>
                <a:ext cx="142875" cy="14287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7" name="Oval 43"/>
              <p:cNvSpPr>
                <a:spLocks noChangeArrowheads="1"/>
              </p:cNvSpPr>
              <p:nvPr/>
            </p:nvSpPr>
            <p:spPr bwMode="auto">
              <a:xfrm rot="10800000" flipH="1" flipV="1">
                <a:off x="4530688" y="5748337"/>
                <a:ext cx="142875" cy="14287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8" name="Oval 44"/>
              <p:cNvSpPr>
                <a:spLocks noChangeArrowheads="1"/>
              </p:cNvSpPr>
              <p:nvPr/>
            </p:nvSpPr>
            <p:spPr bwMode="auto">
              <a:xfrm rot="10800000" flipH="1" flipV="1">
                <a:off x="3162263" y="5265737"/>
                <a:ext cx="142875" cy="14287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9" name="Oval 45"/>
              <p:cNvSpPr>
                <a:spLocks noChangeArrowheads="1"/>
              </p:cNvSpPr>
              <p:nvPr/>
            </p:nvSpPr>
            <p:spPr bwMode="auto">
              <a:xfrm rot="10800000" flipH="1" flipV="1">
                <a:off x="2873338" y="5121188"/>
                <a:ext cx="142875" cy="14287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0" name="Oval 46"/>
              <p:cNvSpPr>
                <a:spLocks noChangeArrowheads="1"/>
              </p:cNvSpPr>
              <p:nvPr/>
            </p:nvSpPr>
            <p:spPr bwMode="auto">
              <a:xfrm rot="10800000" flipH="1" flipV="1">
                <a:off x="4387813" y="6130440"/>
                <a:ext cx="142875" cy="14287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2" name="Oval 48"/>
              <p:cNvSpPr>
                <a:spLocks noChangeArrowheads="1"/>
              </p:cNvSpPr>
              <p:nvPr/>
            </p:nvSpPr>
            <p:spPr bwMode="auto">
              <a:xfrm rot="10800000" flipH="1" flipV="1">
                <a:off x="2873338" y="5529262"/>
                <a:ext cx="142875" cy="14287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84" name="Connecteur droit 7189"/>
            <p:cNvCxnSpPr>
              <a:cxnSpLocks noChangeShapeType="1"/>
              <a:endCxn id="6187" idx="2"/>
            </p:cNvCxnSpPr>
            <p:nvPr/>
          </p:nvCxnSpPr>
          <p:spPr bwMode="auto">
            <a:xfrm>
              <a:off x="3555098" y="5086263"/>
              <a:ext cx="975590" cy="698587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9" name="Connecteur droit 7189"/>
            <p:cNvCxnSpPr>
              <a:cxnSpLocks noChangeShapeType="1"/>
              <a:stCxn id="6188" idx="5"/>
            </p:cNvCxnSpPr>
            <p:nvPr/>
          </p:nvCxnSpPr>
          <p:spPr bwMode="auto">
            <a:xfrm>
              <a:off x="3284214" y="5352763"/>
              <a:ext cx="1246473" cy="428912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1" name="Connecteur droit 7189"/>
            <p:cNvCxnSpPr>
              <a:cxnSpLocks noChangeShapeType="1"/>
              <a:stCxn id="6192" idx="5"/>
            </p:cNvCxnSpPr>
            <p:nvPr/>
          </p:nvCxnSpPr>
          <p:spPr bwMode="auto">
            <a:xfrm>
              <a:off x="2995289" y="5616288"/>
              <a:ext cx="1059433" cy="428912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3" name="Connecteur droit 7189"/>
            <p:cNvCxnSpPr>
              <a:cxnSpLocks noChangeShapeType="1"/>
              <a:stCxn id="6192" idx="5"/>
              <a:endCxn id="6187" idx="3"/>
            </p:cNvCxnSpPr>
            <p:nvPr/>
          </p:nvCxnSpPr>
          <p:spPr bwMode="auto">
            <a:xfrm>
              <a:off x="2995289" y="5616288"/>
              <a:ext cx="1556323" cy="219075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5" name="Connecteur droit 7189"/>
            <p:cNvCxnSpPr>
              <a:cxnSpLocks noChangeShapeType="1"/>
            </p:cNvCxnSpPr>
            <p:nvPr/>
          </p:nvCxnSpPr>
          <p:spPr bwMode="auto">
            <a:xfrm>
              <a:off x="3016213" y="5616288"/>
              <a:ext cx="700007" cy="624174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64" name="Rectangle 65"/>
          <p:cNvSpPr txBox="1">
            <a:spLocks noChangeArrowheads="1"/>
          </p:cNvSpPr>
          <p:nvPr/>
        </p:nvSpPr>
        <p:spPr bwMode="auto">
          <a:xfrm>
            <a:off x="207476" y="1844824"/>
            <a:ext cx="8504984" cy="74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39725" indent="-339725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•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39775" indent="-282575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–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–"/>
              <a:defRPr sz="1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1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1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1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1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1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5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000" kern="0" dirty="0" smtClean="0"/>
              <a:t>For </a:t>
            </a:r>
            <a:r>
              <a:rPr lang="fr-FR" sz="2000" kern="0" dirty="0" err="1" smtClean="0"/>
              <a:t>each</a:t>
            </a:r>
            <a:r>
              <a:rPr lang="fr-FR" sz="2000" kern="0" dirty="0" smtClean="0"/>
              <a:t> </a:t>
            </a:r>
            <a:r>
              <a:rPr lang="fr-FR" sz="2000" kern="0" dirty="0" err="1" smtClean="0"/>
              <a:t>ascent</a:t>
            </a:r>
            <a:r>
              <a:rPr lang="fr-FR" sz="2000" kern="0" dirty="0" smtClean="0"/>
              <a:t> a </a:t>
            </a:r>
            <a:r>
              <a:rPr lang="fr-FR" sz="2000" i="1" kern="0" dirty="0" smtClean="0"/>
              <a:t>(</a:t>
            </a:r>
            <a:r>
              <a:rPr lang="fr-FR" sz="2000" i="1" kern="0" dirty="0" err="1" smtClean="0"/>
              <a:t>resp</a:t>
            </a:r>
            <a:r>
              <a:rPr lang="fr-FR" sz="2000" i="1" kern="0" dirty="0" smtClean="0"/>
              <a:t>. </a:t>
            </a:r>
            <a:r>
              <a:rPr lang="fr-FR" sz="2000" i="1" kern="0" dirty="0" err="1" smtClean="0"/>
              <a:t>descent</a:t>
            </a:r>
            <a:r>
              <a:rPr lang="fr-FR" sz="2000" i="1" kern="0" dirty="0" smtClean="0"/>
              <a:t> d), </a:t>
            </a:r>
            <a:r>
              <a:rPr lang="fr-FR" sz="2000" i="1" kern="0" dirty="0" err="1" smtClean="0"/>
              <a:t>inflate</a:t>
            </a:r>
            <a:r>
              <a:rPr lang="fr-FR" sz="2000" i="1" kern="0" dirty="0" smtClean="0"/>
              <a:t> the </a:t>
            </a:r>
            <a:r>
              <a:rPr lang="fr-FR" sz="2000" i="1" kern="0" dirty="0" err="1" smtClean="0"/>
              <a:t>corresponding</a:t>
            </a:r>
            <a:r>
              <a:rPr lang="fr-FR" sz="2000" i="1" kern="0" dirty="0" smtClean="0"/>
              <a:t> </a:t>
            </a:r>
            <a:r>
              <a:rPr lang="fr-FR" sz="2000" i="1" kern="0" dirty="0" err="1" smtClean="0"/>
              <a:t>row</a:t>
            </a:r>
            <a:r>
              <a:rPr lang="fr-FR" sz="2000" i="1" kern="0" dirty="0" smtClean="0"/>
              <a:t> l</a:t>
            </a:r>
            <a:r>
              <a:rPr lang="fr-FR" sz="2000" i="1" kern="0" baseline="-25000" dirty="0" smtClean="0"/>
              <a:t>a</a:t>
            </a:r>
            <a:r>
              <a:rPr lang="fr-FR" sz="2000" i="1" kern="0" dirty="0" smtClean="0"/>
              <a:t> (</a:t>
            </a:r>
            <a:r>
              <a:rPr lang="fr-FR" sz="2000" i="1" kern="0" dirty="0" err="1" smtClean="0"/>
              <a:t>resp</a:t>
            </a:r>
            <a:r>
              <a:rPr lang="fr-FR" sz="2000" i="1" kern="0" dirty="0" smtClean="0"/>
              <a:t>. </a:t>
            </a:r>
            <a:r>
              <a:rPr lang="fr-FR" sz="2000" i="1" kern="0" dirty="0" err="1" smtClean="0"/>
              <a:t>l</a:t>
            </a:r>
            <a:r>
              <a:rPr lang="fr-FR" sz="2000" i="1" kern="0" baseline="-25000" dirty="0" err="1" smtClean="0"/>
              <a:t>d</a:t>
            </a:r>
            <a:r>
              <a:rPr lang="fr-FR" sz="2000" i="1" kern="0" dirty="0" smtClean="0"/>
              <a:t>) </a:t>
            </a:r>
            <a:r>
              <a:rPr lang="fr-FR" sz="2000" i="1" kern="0" dirty="0" err="1" smtClean="0"/>
              <a:t>such</a:t>
            </a:r>
            <a:r>
              <a:rPr lang="fr-FR" sz="2000" i="1" kern="0" dirty="0" smtClean="0"/>
              <a:t> </a:t>
            </a:r>
            <a:r>
              <a:rPr lang="fr-FR" sz="2000" i="1" kern="0" dirty="0" err="1" smtClean="0"/>
              <a:t>that</a:t>
            </a:r>
            <a:r>
              <a:rPr lang="fr-FR" sz="2000" i="1" kern="0" dirty="0" smtClean="0"/>
              <a:t> the diagonal </a:t>
            </a:r>
            <a:r>
              <a:rPr lang="fr-FR" sz="2000" i="1" kern="0" dirty="0" err="1" smtClean="0"/>
              <a:t>edge</a:t>
            </a:r>
            <a:r>
              <a:rPr lang="fr-FR" sz="2000" i="1" kern="0" dirty="0" smtClean="0"/>
              <a:t> has </a:t>
            </a:r>
            <a:r>
              <a:rPr lang="fr-FR" sz="2000" i="1" kern="0" dirty="0" err="1" smtClean="0"/>
              <a:t>slope</a:t>
            </a:r>
            <a:r>
              <a:rPr lang="fr-FR" sz="2000" i="1" kern="0" dirty="0" smtClean="0"/>
              <a:t> +/-45°.</a:t>
            </a:r>
            <a:endParaRPr lang="fr-FR" sz="2000" i="1" kern="0" dirty="0"/>
          </a:p>
        </p:txBody>
      </p:sp>
      <p:grpSp>
        <p:nvGrpSpPr>
          <p:cNvPr id="26" name="Groupe 25"/>
          <p:cNvGrpSpPr/>
          <p:nvPr/>
        </p:nvGrpSpPr>
        <p:grpSpPr>
          <a:xfrm>
            <a:off x="2627784" y="3032956"/>
            <a:ext cx="3136900" cy="3422656"/>
            <a:chOff x="2627784" y="3032956"/>
            <a:chExt cx="3136900" cy="3422656"/>
          </a:xfrm>
        </p:grpSpPr>
        <p:sp>
          <p:nvSpPr>
            <p:cNvPr id="309" name="Rectangle 64"/>
            <p:cNvSpPr>
              <a:spLocks noChangeArrowheads="1"/>
            </p:cNvSpPr>
            <p:nvPr/>
          </p:nvSpPr>
          <p:spPr bwMode="auto">
            <a:xfrm>
              <a:off x="5580534" y="3572707"/>
              <a:ext cx="184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" name="Rectangle 2"/>
            <p:cNvSpPr>
              <a:spLocks noChangeArrowheads="1"/>
            </p:cNvSpPr>
            <p:nvPr/>
          </p:nvSpPr>
          <p:spPr bwMode="auto">
            <a:xfrm>
              <a:off x="2823048" y="3607630"/>
              <a:ext cx="2303463" cy="271816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9" name="Group 3"/>
            <p:cNvGrpSpPr>
              <a:grpSpLocks/>
            </p:cNvGrpSpPr>
            <p:nvPr/>
          </p:nvGrpSpPr>
          <p:grpSpPr bwMode="auto">
            <a:xfrm>
              <a:off x="2829398" y="3578250"/>
              <a:ext cx="2343150" cy="2818988"/>
              <a:chOff x="3707" y="1706"/>
              <a:chExt cx="1476" cy="810"/>
            </a:xfrm>
          </p:grpSpPr>
          <p:sp>
            <p:nvSpPr>
              <p:cNvPr id="320" name="Line 4"/>
              <p:cNvSpPr>
                <a:spLocks noChangeShapeType="1"/>
              </p:cNvSpPr>
              <p:nvPr/>
            </p:nvSpPr>
            <p:spPr bwMode="auto">
              <a:xfrm flipH="1">
                <a:off x="3706" y="2516"/>
                <a:ext cx="1479" cy="1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Line 5"/>
              <p:cNvSpPr>
                <a:spLocks noChangeShapeType="1"/>
              </p:cNvSpPr>
              <p:nvPr/>
            </p:nvSpPr>
            <p:spPr bwMode="auto">
              <a:xfrm flipH="1">
                <a:off x="3713" y="1706"/>
                <a:ext cx="1439" cy="1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0" name="Rectangle 55"/>
            <p:cNvSpPr>
              <a:spLocks noChangeArrowheads="1"/>
            </p:cNvSpPr>
            <p:nvPr/>
          </p:nvSpPr>
          <p:spPr bwMode="auto">
            <a:xfrm flipV="1">
              <a:off x="2627784" y="3607632"/>
              <a:ext cx="1320800" cy="2167308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11" name="Rectangle 56"/>
            <p:cNvSpPr>
              <a:spLocks noChangeArrowheads="1"/>
            </p:cNvSpPr>
            <p:nvPr/>
          </p:nvSpPr>
          <p:spPr bwMode="auto">
            <a:xfrm flipV="1">
              <a:off x="3742974" y="4155797"/>
              <a:ext cx="1456562" cy="2242236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255" name="Rectangle 63"/>
            <p:cNvSpPr>
              <a:spLocks noChangeArrowheads="1"/>
            </p:cNvSpPr>
            <p:nvPr/>
          </p:nvSpPr>
          <p:spPr bwMode="auto">
            <a:xfrm>
              <a:off x="2627784" y="5787639"/>
              <a:ext cx="184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" name="Line 14"/>
            <p:cNvSpPr>
              <a:spLocks noChangeShapeType="1"/>
            </p:cNvSpPr>
            <p:nvPr/>
          </p:nvSpPr>
          <p:spPr bwMode="auto">
            <a:xfrm flipV="1">
              <a:off x="3735861" y="3317118"/>
              <a:ext cx="0" cy="3080118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15"/>
            <p:cNvSpPr>
              <a:spLocks noChangeShapeType="1"/>
            </p:cNvSpPr>
            <p:nvPr/>
          </p:nvSpPr>
          <p:spPr bwMode="auto">
            <a:xfrm flipV="1">
              <a:off x="3953348" y="3317118"/>
              <a:ext cx="0" cy="3080119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Text Box 18"/>
            <p:cNvSpPr txBox="1">
              <a:spLocks noChangeArrowheads="1"/>
            </p:cNvSpPr>
            <p:nvPr/>
          </p:nvSpPr>
          <p:spPr bwMode="auto">
            <a:xfrm>
              <a:off x="3580285" y="3032956"/>
              <a:ext cx="2841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buFont typeface="Comic Sans MS" pitchFamily="66" charset="0"/>
                <a:buNone/>
              </a:pPr>
              <a:r>
                <a:rPr lang="fr-FR" sz="1600">
                  <a:latin typeface="Comic Sans MS" pitchFamily="66" charset="0"/>
                </a:rPr>
                <a:t>a</a:t>
              </a:r>
            </a:p>
          </p:txBody>
        </p:sp>
        <p:sp>
          <p:nvSpPr>
            <p:cNvPr id="247" name="Text Box 19"/>
            <p:cNvSpPr txBox="1">
              <a:spLocks noChangeArrowheads="1"/>
            </p:cNvSpPr>
            <p:nvPr/>
          </p:nvSpPr>
          <p:spPr bwMode="auto">
            <a:xfrm>
              <a:off x="3786660" y="3032956"/>
              <a:ext cx="4730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buFont typeface="Comic Sans MS" pitchFamily="66" charset="0"/>
                <a:buNone/>
              </a:pPr>
              <a:r>
                <a:rPr lang="fr-FR" sz="1600">
                  <a:latin typeface="Comic Sans MS" pitchFamily="66" charset="0"/>
                </a:rPr>
                <a:t>a+1</a:t>
              </a:r>
            </a:p>
          </p:txBody>
        </p:sp>
        <p:sp>
          <p:nvSpPr>
            <p:cNvPr id="238" name="Line 21"/>
            <p:cNvSpPr>
              <a:spLocks noChangeShapeType="1"/>
            </p:cNvSpPr>
            <p:nvPr/>
          </p:nvSpPr>
          <p:spPr bwMode="auto">
            <a:xfrm flipH="1">
              <a:off x="2819873" y="4134684"/>
              <a:ext cx="2284413" cy="1588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22"/>
            <p:cNvSpPr>
              <a:spLocks noChangeShapeType="1"/>
            </p:cNvSpPr>
            <p:nvPr/>
          </p:nvSpPr>
          <p:spPr bwMode="auto">
            <a:xfrm flipH="1">
              <a:off x="2819873" y="5774940"/>
              <a:ext cx="2284413" cy="1588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Text Box 23"/>
            <p:cNvSpPr txBox="1">
              <a:spLocks noChangeArrowheads="1"/>
            </p:cNvSpPr>
            <p:nvPr/>
          </p:nvSpPr>
          <p:spPr bwMode="auto">
            <a:xfrm>
              <a:off x="5183661" y="5630478"/>
              <a:ext cx="295275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buFont typeface="Comic Sans MS" pitchFamily="66" charset="0"/>
                <a:buNone/>
              </a:pPr>
              <a:r>
                <a:rPr lang="fr-FR" sz="1600">
                  <a:latin typeface="Comic Sans MS" pitchFamily="66" charset="0"/>
                </a:rPr>
                <a:t>l</a:t>
              </a:r>
              <a:r>
                <a:rPr lang="fr-FR" sz="1600" baseline="-25000">
                  <a:latin typeface="Comic Sans MS" pitchFamily="66" charset="0"/>
                </a:rPr>
                <a:t>a</a:t>
              </a:r>
            </a:p>
          </p:txBody>
        </p:sp>
        <p:sp>
          <p:nvSpPr>
            <p:cNvPr id="241" name="Text Box 24"/>
            <p:cNvSpPr txBox="1">
              <a:spLocks noChangeArrowheads="1"/>
            </p:cNvSpPr>
            <p:nvPr/>
          </p:nvSpPr>
          <p:spPr bwMode="auto">
            <a:xfrm>
              <a:off x="5199536" y="3955296"/>
              <a:ext cx="460375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buFont typeface="Comic Sans MS" pitchFamily="66" charset="0"/>
                <a:buNone/>
              </a:pPr>
              <a:r>
                <a:rPr lang="fr-FR" sz="1600" dirty="0">
                  <a:latin typeface="Comic Sans MS" pitchFamily="66" charset="0"/>
                </a:rPr>
                <a:t>l</a:t>
              </a:r>
              <a:r>
                <a:rPr lang="fr-FR" sz="1600" baseline="-25000" dirty="0">
                  <a:latin typeface="Comic Sans MS" pitchFamily="66" charset="0"/>
                </a:rPr>
                <a:t>a</a:t>
              </a:r>
              <a:r>
                <a:rPr lang="fr-FR" sz="1400" dirty="0">
                  <a:latin typeface="Comic Sans MS" pitchFamily="66" charset="0"/>
                </a:rPr>
                <a:t>+1</a:t>
              </a:r>
            </a:p>
          </p:txBody>
        </p:sp>
        <p:cxnSp>
          <p:nvCxnSpPr>
            <p:cNvPr id="233" name="Connecteur droit 7189"/>
            <p:cNvCxnSpPr>
              <a:cxnSpLocks noChangeShapeType="1"/>
            </p:cNvCxnSpPr>
            <p:nvPr/>
          </p:nvCxnSpPr>
          <p:spPr bwMode="auto">
            <a:xfrm flipV="1">
              <a:off x="3232621" y="4134683"/>
              <a:ext cx="1577976" cy="164025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4" name="Connecteur droit 7189"/>
            <p:cNvCxnSpPr>
              <a:cxnSpLocks noChangeShapeType="1"/>
              <a:stCxn id="253" idx="5"/>
              <a:endCxn id="245" idx="1"/>
            </p:cNvCxnSpPr>
            <p:nvPr/>
          </p:nvCxnSpPr>
          <p:spPr bwMode="auto">
            <a:xfrm flipV="1">
              <a:off x="3206934" y="3658145"/>
              <a:ext cx="694313" cy="2066283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5" name="Connecteur droit 7189"/>
            <p:cNvCxnSpPr>
              <a:cxnSpLocks noChangeShapeType="1"/>
            </p:cNvCxnSpPr>
            <p:nvPr/>
          </p:nvCxnSpPr>
          <p:spPr bwMode="auto">
            <a:xfrm flipV="1">
              <a:off x="3183494" y="3896563"/>
              <a:ext cx="1118961" cy="187837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6" name="Connecteur droit 7189"/>
            <p:cNvCxnSpPr>
              <a:cxnSpLocks noChangeShapeType="1"/>
              <a:stCxn id="249" idx="5"/>
            </p:cNvCxnSpPr>
            <p:nvPr/>
          </p:nvCxnSpPr>
          <p:spPr bwMode="auto">
            <a:xfrm flipV="1">
              <a:off x="3495859" y="4189457"/>
              <a:ext cx="1314738" cy="179849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7" name="Connecteur droit 7189"/>
            <p:cNvCxnSpPr>
              <a:cxnSpLocks noChangeShapeType="1"/>
              <a:stCxn id="244" idx="5"/>
            </p:cNvCxnSpPr>
            <p:nvPr/>
          </p:nvCxnSpPr>
          <p:spPr bwMode="auto">
            <a:xfrm flipV="1">
              <a:off x="3783199" y="4199407"/>
              <a:ext cx="1030571" cy="213425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" name="Rectangle 6"/>
            <p:cNvSpPr/>
            <p:nvPr/>
          </p:nvSpPr>
          <p:spPr bwMode="auto">
            <a:xfrm>
              <a:off x="3156421" y="4132401"/>
              <a:ext cx="1678074" cy="1651388"/>
            </a:xfrm>
            <a:prstGeom prst="rect">
              <a:avLst/>
            </a:prstGeom>
            <a:noFill/>
            <a:ln w="3175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e 24"/>
            <p:cNvGrpSpPr/>
            <p:nvPr/>
          </p:nvGrpSpPr>
          <p:grpSpPr>
            <a:xfrm>
              <a:off x="3084983" y="3536194"/>
              <a:ext cx="1800225" cy="2919418"/>
              <a:chOff x="3084983" y="3536194"/>
              <a:chExt cx="1800225" cy="2919418"/>
            </a:xfrm>
          </p:grpSpPr>
          <p:grpSp>
            <p:nvGrpSpPr>
              <p:cNvPr id="20" name="Groupe 19"/>
              <p:cNvGrpSpPr/>
              <p:nvPr/>
            </p:nvGrpSpPr>
            <p:grpSpPr>
              <a:xfrm>
                <a:off x="3084983" y="5703504"/>
                <a:ext cx="719140" cy="752108"/>
                <a:chOff x="3084983" y="5703504"/>
                <a:chExt cx="719140" cy="752108"/>
              </a:xfrm>
            </p:grpSpPr>
            <p:sp>
              <p:nvSpPr>
                <p:cNvPr id="249" name="Oval 9"/>
                <p:cNvSpPr>
                  <a:spLocks noChangeArrowheads="1"/>
                </p:cNvSpPr>
                <p:nvPr/>
              </p:nvSpPr>
              <p:spPr bwMode="auto">
                <a:xfrm flipV="1">
                  <a:off x="3373908" y="5967029"/>
                  <a:ext cx="142875" cy="14287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251" name="Oval 10"/>
                <p:cNvSpPr>
                  <a:spLocks noChangeArrowheads="1"/>
                </p:cNvSpPr>
                <p:nvPr/>
              </p:nvSpPr>
              <p:spPr bwMode="auto">
                <a:xfrm flipV="1">
                  <a:off x="3089746" y="6101967"/>
                  <a:ext cx="142875" cy="14287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253" name="Oval 12"/>
                <p:cNvSpPr>
                  <a:spLocks noChangeArrowheads="1"/>
                </p:cNvSpPr>
                <p:nvPr/>
              </p:nvSpPr>
              <p:spPr bwMode="auto">
                <a:xfrm flipV="1">
                  <a:off x="3084983" y="5703504"/>
                  <a:ext cx="142875" cy="14287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244" name="Oval 16"/>
                <p:cNvSpPr>
                  <a:spLocks noChangeArrowheads="1"/>
                </p:cNvSpPr>
                <p:nvPr/>
              </p:nvSpPr>
              <p:spPr bwMode="auto">
                <a:xfrm flipV="1">
                  <a:off x="3661248" y="6312737"/>
                  <a:ext cx="142875" cy="14287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e 20"/>
              <p:cNvGrpSpPr/>
              <p:nvPr/>
            </p:nvGrpSpPr>
            <p:grpSpPr>
              <a:xfrm>
                <a:off x="3880323" y="3536194"/>
                <a:ext cx="1004885" cy="669928"/>
                <a:chOff x="3880323" y="3536194"/>
                <a:chExt cx="1004885" cy="669928"/>
              </a:xfrm>
            </p:grpSpPr>
            <p:sp>
              <p:nvSpPr>
                <p:cNvPr id="248" name="Oval 7"/>
                <p:cNvSpPr>
                  <a:spLocks noChangeArrowheads="1"/>
                </p:cNvSpPr>
                <p:nvPr/>
              </p:nvSpPr>
              <p:spPr bwMode="auto">
                <a:xfrm flipV="1">
                  <a:off x="4237508" y="3825122"/>
                  <a:ext cx="142875" cy="14287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250" name="Oval 11"/>
                <p:cNvSpPr>
                  <a:spLocks noChangeArrowheads="1"/>
                </p:cNvSpPr>
                <p:nvPr/>
              </p:nvSpPr>
              <p:spPr bwMode="auto">
                <a:xfrm flipV="1">
                  <a:off x="4597871" y="3671134"/>
                  <a:ext cx="142875" cy="14287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Oval 8"/>
                <p:cNvSpPr>
                  <a:spLocks noChangeArrowheads="1"/>
                </p:cNvSpPr>
                <p:nvPr/>
              </p:nvSpPr>
              <p:spPr bwMode="auto">
                <a:xfrm flipV="1">
                  <a:off x="4742333" y="4063247"/>
                  <a:ext cx="142875" cy="14287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245" name="Oval 17"/>
                <p:cNvSpPr>
                  <a:spLocks noChangeArrowheads="1"/>
                </p:cNvSpPr>
                <p:nvPr/>
              </p:nvSpPr>
              <p:spPr bwMode="auto">
                <a:xfrm flipV="1">
                  <a:off x="3880323" y="3536194"/>
                  <a:ext cx="142875" cy="14287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7" name="Groupe 26"/>
          <p:cNvGrpSpPr/>
          <p:nvPr/>
        </p:nvGrpSpPr>
        <p:grpSpPr>
          <a:xfrm>
            <a:off x="6200851" y="3244988"/>
            <a:ext cx="2825752" cy="3615358"/>
            <a:chOff x="6200851" y="3244988"/>
            <a:chExt cx="2825752" cy="3615358"/>
          </a:xfrm>
        </p:grpSpPr>
        <p:grpSp>
          <p:nvGrpSpPr>
            <p:cNvPr id="155" name="Group 68"/>
            <p:cNvGrpSpPr>
              <a:grpSpLocks/>
            </p:cNvGrpSpPr>
            <p:nvPr/>
          </p:nvGrpSpPr>
          <p:grpSpPr bwMode="auto">
            <a:xfrm>
              <a:off x="6200851" y="3557728"/>
              <a:ext cx="2379663" cy="2727326"/>
              <a:chOff x="3701" y="3015"/>
              <a:chExt cx="1499" cy="1718"/>
            </a:xfrm>
          </p:grpSpPr>
          <p:sp>
            <p:nvSpPr>
              <p:cNvPr id="162" name="Rectangle 27"/>
              <p:cNvSpPr>
                <a:spLocks noChangeArrowheads="1"/>
              </p:cNvSpPr>
              <p:nvPr/>
            </p:nvSpPr>
            <p:spPr bwMode="auto">
              <a:xfrm rot="10800000" flipH="1" flipV="1">
                <a:off x="3701" y="3362"/>
                <a:ext cx="711" cy="1371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Rectangle 28"/>
              <p:cNvSpPr>
                <a:spLocks noChangeArrowheads="1"/>
              </p:cNvSpPr>
              <p:nvPr/>
            </p:nvSpPr>
            <p:spPr bwMode="auto">
              <a:xfrm rot="10800000" flipH="1" flipV="1">
                <a:off x="4279" y="3015"/>
                <a:ext cx="921" cy="1397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" name="Text Box 49"/>
            <p:cNvSpPr txBox="1">
              <a:spLocks noChangeArrowheads="1"/>
            </p:cNvSpPr>
            <p:nvPr/>
          </p:nvSpPr>
          <p:spPr bwMode="auto">
            <a:xfrm>
              <a:off x="6946977" y="6523796"/>
              <a:ext cx="30003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buFont typeface="Comic Sans MS" pitchFamily="66" charset="0"/>
                <a:buNone/>
              </a:pPr>
              <a:r>
                <a:rPr lang="fr-FR" sz="1600">
                  <a:latin typeface="Comic Sans MS" pitchFamily="66" charset="0"/>
                </a:rPr>
                <a:t>d</a:t>
              </a:r>
            </a:p>
          </p:txBody>
        </p:sp>
        <p:sp>
          <p:nvSpPr>
            <p:cNvPr id="130" name="Text Box 50"/>
            <p:cNvSpPr txBox="1">
              <a:spLocks noChangeArrowheads="1"/>
            </p:cNvSpPr>
            <p:nvPr/>
          </p:nvSpPr>
          <p:spPr bwMode="auto">
            <a:xfrm>
              <a:off x="7151764" y="6523796"/>
              <a:ext cx="4889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buFont typeface="Comic Sans MS" pitchFamily="66" charset="0"/>
                <a:buNone/>
              </a:pPr>
              <a:r>
                <a:rPr lang="fr-FR" sz="1600">
                  <a:latin typeface="Comic Sans MS" pitchFamily="66" charset="0"/>
                </a:rPr>
                <a:t>d+1</a:t>
              </a:r>
            </a:p>
          </p:txBody>
        </p:sp>
        <p:sp>
          <p:nvSpPr>
            <p:cNvPr id="151" name="Line 38"/>
            <p:cNvSpPr>
              <a:spLocks noChangeShapeType="1"/>
            </p:cNvSpPr>
            <p:nvPr/>
          </p:nvSpPr>
          <p:spPr bwMode="auto">
            <a:xfrm flipH="1">
              <a:off x="6200852" y="5754627"/>
              <a:ext cx="2284413" cy="1588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47"/>
            <p:cNvSpPr>
              <a:spLocks noChangeShapeType="1"/>
            </p:cNvSpPr>
            <p:nvPr/>
          </p:nvSpPr>
          <p:spPr bwMode="auto">
            <a:xfrm flipH="1">
              <a:off x="6273877" y="4108588"/>
              <a:ext cx="2284413" cy="1588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Text Box 51"/>
            <p:cNvSpPr txBox="1">
              <a:spLocks noChangeArrowheads="1"/>
            </p:cNvSpPr>
            <p:nvPr/>
          </p:nvSpPr>
          <p:spPr bwMode="auto">
            <a:xfrm>
              <a:off x="8528127" y="5589240"/>
              <a:ext cx="3190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buFont typeface="Comic Sans MS" pitchFamily="66" charset="0"/>
                <a:buNone/>
              </a:pPr>
              <a:r>
                <a:rPr lang="fr-FR" sz="1600">
                  <a:latin typeface="Comic Sans MS" pitchFamily="66" charset="0"/>
                </a:rPr>
                <a:t>l</a:t>
              </a:r>
              <a:r>
                <a:rPr lang="fr-FR" sz="1600" baseline="-25000">
                  <a:latin typeface="Comic Sans MS" pitchFamily="66" charset="0"/>
                </a:rPr>
                <a:t>d</a:t>
              </a:r>
            </a:p>
          </p:txBody>
        </p:sp>
        <p:sp>
          <p:nvSpPr>
            <p:cNvPr id="154" name="Text Box 52"/>
            <p:cNvSpPr txBox="1">
              <a:spLocks noChangeArrowheads="1"/>
            </p:cNvSpPr>
            <p:nvPr/>
          </p:nvSpPr>
          <p:spPr bwMode="auto">
            <a:xfrm>
              <a:off x="8542415" y="3879988"/>
              <a:ext cx="4841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buFont typeface="Comic Sans MS" pitchFamily="66" charset="0"/>
                <a:buNone/>
              </a:pPr>
              <a:r>
                <a:rPr lang="fr-FR" sz="1600">
                  <a:latin typeface="Comic Sans MS" pitchFamily="66" charset="0"/>
                </a:rPr>
                <a:t>l</a:t>
              </a:r>
              <a:r>
                <a:rPr lang="fr-FR" sz="1600" baseline="-25000">
                  <a:latin typeface="Comic Sans MS" pitchFamily="66" charset="0"/>
                </a:rPr>
                <a:t>d</a:t>
              </a:r>
              <a:r>
                <a:rPr lang="fr-FR" sz="1400">
                  <a:latin typeface="Comic Sans MS" pitchFamily="66" charset="0"/>
                </a:rPr>
                <a:t>+1</a:t>
              </a:r>
            </a:p>
          </p:txBody>
        </p:sp>
        <p:sp>
          <p:nvSpPr>
            <p:cNvPr id="132" name="Line 29"/>
            <p:cNvSpPr>
              <a:spLocks noChangeShapeType="1"/>
            </p:cNvSpPr>
            <p:nvPr/>
          </p:nvSpPr>
          <p:spPr bwMode="auto">
            <a:xfrm>
              <a:off x="7115253" y="3244988"/>
              <a:ext cx="0" cy="3126346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30"/>
            <p:cNvSpPr>
              <a:spLocks noChangeShapeType="1"/>
            </p:cNvSpPr>
            <p:nvPr/>
          </p:nvSpPr>
          <p:spPr bwMode="auto">
            <a:xfrm>
              <a:off x="7332739" y="3244988"/>
              <a:ext cx="0" cy="3139186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31"/>
            <p:cNvSpPr>
              <a:spLocks noChangeShapeType="1"/>
            </p:cNvSpPr>
            <p:nvPr/>
          </p:nvSpPr>
          <p:spPr bwMode="auto">
            <a:xfrm flipH="1">
              <a:off x="6208789" y="3567251"/>
              <a:ext cx="2347913" cy="1587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32"/>
            <p:cNvSpPr>
              <a:spLocks noChangeShapeType="1"/>
            </p:cNvSpPr>
            <p:nvPr/>
          </p:nvSpPr>
          <p:spPr bwMode="auto">
            <a:xfrm flipH="1">
              <a:off x="6219902" y="6281677"/>
              <a:ext cx="2284413" cy="1587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36" name="Connecteur droit 7189"/>
            <p:cNvCxnSpPr>
              <a:cxnSpLocks noChangeShapeType="1"/>
              <a:stCxn id="141" idx="5"/>
              <a:endCxn id="144" idx="2"/>
            </p:cNvCxnSpPr>
            <p:nvPr/>
          </p:nvCxnSpPr>
          <p:spPr bwMode="auto">
            <a:xfrm>
              <a:off x="7161003" y="3608239"/>
              <a:ext cx="959136" cy="2149563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37" name="Connecteur droit 7189"/>
            <p:cNvCxnSpPr>
              <a:cxnSpLocks noChangeShapeType="1"/>
              <a:stCxn id="145" idx="5"/>
            </p:cNvCxnSpPr>
            <p:nvPr/>
          </p:nvCxnSpPr>
          <p:spPr bwMode="auto">
            <a:xfrm>
              <a:off x="6873665" y="3897164"/>
              <a:ext cx="1267398" cy="1857463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38" name="Connecteur droit 7189"/>
            <p:cNvCxnSpPr>
              <a:cxnSpLocks noChangeShapeType="1"/>
            </p:cNvCxnSpPr>
            <p:nvPr/>
          </p:nvCxnSpPr>
          <p:spPr bwMode="auto">
            <a:xfrm>
              <a:off x="6540576" y="4108589"/>
              <a:ext cx="1103597" cy="1909563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39" name="Connecteur droit 7189"/>
            <p:cNvCxnSpPr>
              <a:cxnSpLocks noChangeShapeType="1"/>
              <a:endCxn id="144" idx="3"/>
            </p:cNvCxnSpPr>
            <p:nvPr/>
          </p:nvCxnSpPr>
          <p:spPr bwMode="auto">
            <a:xfrm>
              <a:off x="6540576" y="4132401"/>
              <a:ext cx="1600487" cy="1675914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40" name="Connecteur droit 7189"/>
            <p:cNvCxnSpPr>
              <a:cxnSpLocks noChangeShapeType="1"/>
            </p:cNvCxnSpPr>
            <p:nvPr/>
          </p:nvCxnSpPr>
          <p:spPr bwMode="auto">
            <a:xfrm>
              <a:off x="6540576" y="4115821"/>
              <a:ext cx="765095" cy="2097593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65" name="Rectangle 164"/>
            <p:cNvSpPr/>
            <p:nvPr/>
          </p:nvSpPr>
          <p:spPr bwMode="auto">
            <a:xfrm>
              <a:off x="6534226" y="4103230"/>
              <a:ext cx="1657350" cy="1657350"/>
            </a:xfrm>
            <a:prstGeom prst="rect">
              <a:avLst/>
            </a:prstGeom>
            <a:noFill/>
            <a:ln w="3175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e 23"/>
            <p:cNvGrpSpPr/>
            <p:nvPr/>
          </p:nvGrpSpPr>
          <p:grpSpPr>
            <a:xfrm>
              <a:off x="6462789" y="3486288"/>
              <a:ext cx="1800225" cy="2870001"/>
              <a:chOff x="6462789" y="3486288"/>
              <a:chExt cx="1800225" cy="2870001"/>
            </a:xfrm>
          </p:grpSpPr>
          <p:grpSp>
            <p:nvGrpSpPr>
              <p:cNvPr id="23" name="Groupe 22"/>
              <p:cNvGrpSpPr/>
              <p:nvPr/>
            </p:nvGrpSpPr>
            <p:grpSpPr>
              <a:xfrm>
                <a:off x="7258127" y="5686364"/>
                <a:ext cx="1004887" cy="669925"/>
                <a:chOff x="7258127" y="5686364"/>
                <a:chExt cx="1004887" cy="669925"/>
              </a:xfrm>
            </p:grpSpPr>
            <p:sp>
              <p:nvSpPr>
                <p:cNvPr id="142" name="Oval 37"/>
                <p:cNvSpPr>
                  <a:spLocks noChangeArrowheads="1"/>
                </p:cNvSpPr>
                <p:nvPr/>
              </p:nvSpPr>
              <p:spPr bwMode="auto">
                <a:xfrm rot="10800000" flipH="1" flipV="1">
                  <a:off x="7258127" y="6213414"/>
                  <a:ext cx="142875" cy="14287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Oval 42"/>
                <p:cNvSpPr>
                  <a:spLocks noChangeArrowheads="1"/>
                </p:cNvSpPr>
                <p:nvPr/>
              </p:nvSpPr>
              <p:spPr bwMode="auto">
                <a:xfrm rot="10800000" flipH="1" flipV="1">
                  <a:off x="7616902" y="5922902"/>
                  <a:ext cx="142875" cy="14287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Oval 43"/>
                <p:cNvSpPr>
                  <a:spLocks noChangeArrowheads="1"/>
                </p:cNvSpPr>
                <p:nvPr/>
              </p:nvSpPr>
              <p:spPr bwMode="auto">
                <a:xfrm rot="10800000" flipH="1" flipV="1">
                  <a:off x="8120139" y="5686364"/>
                  <a:ext cx="142875" cy="14287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Oval 46"/>
                <p:cNvSpPr>
                  <a:spLocks noChangeArrowheads="1"/>
                </p:cNvSpPr>
                <p:nvPr/>
              </p:nvSpPr>
              <p:spPr bwMode="auto">
                <a:xfrm rot="10800000" flipH="1" flipV="1">
                  <a:off x="7977264" y="6068467"/>
                  <a:ext cx="142875" cy="14287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e 21"/>
              <p:cNvGrpSpPr/>
              <p:nvPr/>
            </p:nvGrpSpPr>
            <p:grpSpPr>
              <a:xfrm>
                <a:off x="6462789" y="3486288"/>
                <a:ext cx="719138" cy="695325"/>
                <a:chOff x="6462789" y="3486288"/>
                <a:chExt cx="719138" cy="695325"/>
              </a:xfrm>
            </p:grpSpPr>
            <p:sp>
              <p:nvSpPr>
                <p:cNvPr id="141" name="Oval 36"/>
                <p:cNvSpPr>
                  <a:spLocks noChangeArrowheads="1"/>
                </p:cNvSpPr>
                <p:nvPr/>
              </p:nvSpPr>
              <p:spPr bwMode="auto">
                <a:xfrm rot="10800000" flipH="1" flipV="1">
                  <a:off x="7039052" y="3486288"/>
                  <a:ext cx="142875" cy="14287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Oval 44"/>
                <p:cNvSpPr>
                  <a:spLocks noChangeArrowheads="1"/>
                </p:cNvSpPr>
                <p:nvPr/>
              </p:nvSpPr>
              <p:spPr bwMode="auto">
                <a:xfrm rot="10800000" flipH="1" flipV="1">
                  <a:off x="6751714" y="3775213"/>
                  <a:ext cx="142875" cy="14287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Oval 45"/>
                <p:cNvSpPr>
                  <a:spLocks noChangeArrowheads="1"/>
                </p:cNvSpPr>
                <p:nvPr/>
              </p:nvSpPr>
              <p:spPr bwMode="auto">
                <a:xfrm rot="10800000" flipH="1" flipV="1">
                  <a:off x="6462789" y="3630664"/>
                  <a:ext cx="142875" cy="14287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48"/>
                <p:cNvSpPr>
                  <a:spLocks noChangeArrowheads="1"/>
                </p:cNvSpPr>
                <p:nvPr/>
              </p:nvSpPr>
              <p:spPr bwMode="auto">
                <a:xfrm rot="10800000" flipH="1" flipV="1">
                  <a:off x="6462789" y="4038738"/>
                  <a:ext cx="142875" cy="14287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782035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48470" y="296652"/>
            <a:ext cx="7772400" cy="1312862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dirty="0" smtClean="0"/>
              <a:t>TS </a:t>
            </a:r>
            <a:r>
              <a:rPr lang="fr-FR" sz="3200" dirty="0" err="1"/>
              <a:t>without</a:t>
            </a:r>
            <a:r>
              <a:rPr lang="fr-FR" sz="3200" dirty="0"/>
              <a:t> </a:t>
            </a:r>
            <a:r>
              <a:rPr lang="fr-FR" sz="3200" dirty="0" err="1">
                <a:solidFill>
                  <a:schemeClr val="accent6"/>
                </a:solidFill>
              </a:rPr>
              <a:t>blue</a:t>
            </a:r>
            <a:r>
              <a:rPr lang="fr-FR" sz="3200" dirty="0">
                <a:solidFill>
                  <a:schemeClr val="accent6"/>
                </a:solidFill>
              </a:rPr>
              <a:t> </a:t>
            </a:r>
            <a:r>
              <a:rPr lang="fr-FR" sz="3200" dirty="0" err="1" smtClean="0">
                <a:solidFill>
                  <a:schemeClr val="accent6"/>
                </a:solidFill>
              </a:rPr>
              <a:t>anti-N</a:t>
            </a:r>
            <a:r>
              <a:rPr lang="fr-FR" sz="3200" dirty="0" smtClean="0">
                <a:solidFill>
                  <a:schemeClr val="accent6"/>
                </a:solidFill>
              </a:rPr>
              <a:t>  </a:t>
            </a:r>
            <a:r>
              <a:rPr lang="fr-FR" sz="3200" dirty="0"/>
              <a:t>or </a:t>
            </a:r>
            <a:r>
              <a:rPr lang="fr-FR" sz="3200" dirty="0" err="1">
                <a:solidFill>
                  <a:srgbClr val="FF0000"/>
                </a:solidFill>
              </a:rPr>
              <a:t>red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smtClean="0">
                <a:solidFill>
                  <a:srgbClr val="FF0000"/>
                </a:solidFill>
              </a:rPr>
              <a:t>N</a:t>
            </a:r>
            <a:br>
              <a:rPr lang="fr-FR" sz="3200" dirty="0" smtClean="0">
                <a:solidFill>
                  <a:srgbClr val="FF0000"/>
                </a:solidFill>
              </a:rPr>
            </a:br>
            <a:r>
              <a:rPr lang="fr-FR" sz="3200" dirty="0" smtClean="0">
                <a:solidFill>
                  <a:srgbClr val="002060"/>
                </a:solidFill>
              </a:rPr>
              <a:t> </a:t>
            </a:r>
            <a:r>
              <a:rPr lang="fr-FR" sz="3200" dirty="0">
                <a:solidFill>
                  <a:srgbClr val="002060"/>
                </a:solidFill>
                <a:sym typeface="Symbol"/>
              </a:rPr>
              <a:t></a:t>
            </a:r>
            <a:br>
              <a:rPr lang="fr-FR" sz="3200" dirty="0">
                <a:solidFill>
                  <a:srgbClr val="002060"/>
                </a:solidFill>
                <a:sym typeface="Symbol"/>
              </a:rPr>
            </a:br>
            <a:r>
              <a:rPr lang="fr-FR" sz="3200" dirty="0"/>
              <a:t>L</a:t>
            </a:r>
            <a:r>
              <a:rPr lang="fr-FR" altLang="en-US" sz="3200" baseline="-25000" dirty="0">
                <a:sym typeface="Symbol" pitchFamily="18" charset="2"/>
              </a:rPr>
              <a:t></a:t>
            </a:r>
            <a:r>
              <a:rPr lang="fr-FR" sz="3200" dirty="0"/>
              <a:t>-Delaunay triangulations</a:t>
            </a:r>
            <a:endParaRPr lang="fr-FR" sz="3200" dirty="0">
              <a:solidFill>
                <a:srgbClr val="00B97E"/>
              </a:solidFill>
            </a:endParaRPr>
          </a:p>
        </p:txBody>
      </p:sp>
      <p:sp>
        <p:nvSpPr>
          <p:cNvPr id="309" name="Rectangle 64"/>
          <p:cNvSpPr>
            <a:spLocks noChangeArrowheads="1"/>
          </p:cNvSpPr>
          <p:nvPr/>
        </p:nvSpPr>
        <p:spPr bwMode="auto">
          <a:xfrm>
            <a:off x="3956643" y="331840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" name="Rectangle 2"/>
          <p:cNvSpPr>
            <a:spLocks noChangeArrowheads="1"/>
          </p:cNvSpPr>
          <p:nvPr/>
        </p:nvSpPr>
        <p:spPr bwMode="auto">
          <a:xfrm>
            <a:off x="1199157" y="3353326"/>
            <a:ext cx="2303463" cy="2718169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9" name="Group 3"/>
          <p:cNvGrpSpPr>
            <a:grpSpLocks/>
          </p:cNvGrpSpPr>
          <p:nvPr/>
        </p:nvGrpSpPr>
        <p:grpSpPr bwMode="auto">
          <a:xfrm>
            <a:off x="1205507" y="3323946"/>
            <a:ext cx="2343150" cy="2818988"/>
            <a:chOff x="3707" y="1706"/>
            <a:chExt cx="1476" cy="810"/>
          </a:xfrm>
        </p:grpSpPr>
        <p:sp>
          <p:nvSpPr>
            <p:cNvPr id="320" name="Line 4"/>
            <p:cNvSpPr>
              <a:spLocks noChangeShapeType="1"/>
            </p:cNvSpPr>
            <p:nvPr/>
          </p:nvSpPr>
          <p:spPr bwMode="auto">
            <a:xfrm flipH="1">
              <a:off x="3706" y="2516"/>
              <a:ext cx="1479" cy="1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5"/>
            <p:cNvSpPr>
              <a:spLocks noChangeShapeType="1"/>
            </p:cNvSpPr>
            <p:nvPr/>
          </p:nvSpPr>
          <p:spPr bwMode="auto">
            <a:xfrm flipH="1">
              <a:off x="3713" y="1706"/>
              <a:ext cx="1439" cy="1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0" name="Rectangle 55"/>
          <p:cNvSpPr>
            <a:spLocks noChangeArrowheads="1"/>
          </p:cNvSpPr>
          <p:nvPr/>
        </p:nvSpPr>
        <p:spPr bwMode="auto">
          <a:xfrm flipV="1">
            <a:off x="-216532" y="3353328"/>
            <a:ext cx="2541225" cy="216730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11" name="Rectangle 56"/>
          <p:cNvSpPr>
            <a:spLocks noChangeArrowheads="1"/>
          </p:cNvSpPr>
          <p:nvPr/>
        </p:nvSpPr>
        <p:spPr bwMode="auto">
          <a:xfrm flipV="1">
            <a:off x="2119082" y="3901493"/>
            <a:ext cx="2524417" cy="2242236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55" name="Rectangle 63"/>
          <p:cNvSpPr>
            <a:spLocks noChangeArrowheads="1"/>
          </p:cNvSpPr>
          <p:nvPr/>
        </p:nvSpPr>
        <p:spPr bwMode="auto">
          <a:xfrm>
            <a:off x="1003893" y="553333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" name="Line 14"/>
          <p:cNvSpPr>
            <a:spLocks noChangeShapeType="1"/>
          </p:cNvSpPr>
          <p:nvPr/>
        </p:nvSpPr>
        <p:spPr bwMode="auto">
          <a:xfrm flipV="1">
            <a:off x="2111970" y="3062814"/>
            <a:ext cx="0" cy="3080118"/>
          </a:xfrm>
          <a:prstGeom prst="line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3" name="Line 15"/>
          <p:cNvSpPr>
            <a:spLocks noChangeShapeType="1"/>
          </p:cNvSpPr>
          <p:nvPr/>
        </p:nvSpPr>
        <p:spPr bwMode="auto">
          <a:xfrm flipV="1">
            <a:off x="2329457" y="3062814"/>
            <a:ext cx="0" cy="3080119"/>
          </a:xfrm>
          <a:prstGeom prst="line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" name="Text Box 18"/>
          <p:cNvSpPr txBox="1">
            <a:spLocks noChangeArrowheads="1"/>
          </p:cNvSpPr>
          <p:nvPr/>
        </p:nvSpPr>
        <p:spPr bwMode="auto">
          <a:xfrm>
            <a:off x="1956394" y="2778652"/>
            <a:ext cx="284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>
              <a:buFont typeface="Comic Sans MS" pitchFamily="66" charset="0"/>
              <a:buNone/>
            </a:pPr>
            <a:r>
              <a:rPr lang="fr-FR" sz="1600">
                <a:latin typeface="Comic Sans MS" pitchFamily="66" charset="0"/>
              </a:rPr>
              <a:t>a</a:t>
            </a:r>
          </a:p>
        </p:txBody>
      </p:sp>
      <p:sp>
        <p:nvSpPr>
          <p:cNvPr id="247" name="Text Box 19"/>
          <p:cNvSpPr txBox="1">
            <a:spLocks noChangeArrowheads="1"/>
          </p:cNvSpPr>
          <p:nvPr/>
        </p:nvSpPr>
        <p:spPr bwMode="auto">
          <a:xfrm>
            <a:off x="2162769" y="2778652"/>
            <a:ext cx="473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>
              <a:buFont typeface="Comic Sans MS" pitchFamily="66" charset="0"/>
              <a:buNone/>
            </a:pPr>
            <a:r>
              <a:rPr lang="fr-FR" sz="1600">
                <a:latin typeface="Comic Sans MS" pitchFamily="66" charset="0"/>
              </a:rPr>
              <a:t>a+1</a:t>
            </a:r>
          </a:p>
        </p:txBody>
      </p:sp>
      <p:sp>
        <p:nvSpPr>
          <p:cNvPr id="238" name="Line 21"/>
          <p:cNvSpPr>
            <a:spLocks noChangeShapeType="1"/>
          </p:cNvSpPr>
          <p:nvPr/>
        </p:nvSpPr>
        <p:spPr bwMode="auto">
          <a:xfrm flipH="1">
            <a:off x="1195982" y="3880380"/>
            <a:ext cx="2284413" cy="1588"/>
          </a:xfrm>
          <a:prstGeom prst="line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" name="Line 22"/>
          <p:cNvSpPr>
            <a:spLocks noChangeShapeType="1"/>
          </p:cNvSpPr>
          <p:nvPr/>
        </p:nvSpPr>
        <p:spPr bwMode="auto">
          <a:xfrm flipH="1">
            <a:off x="1195982" y="5520636"/>
            <a:ext cx="2284413" cy="1588"/>
          </a:xfrm>
          <a:prstGeom prst="line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" name="Text Box 23"/>
          <p:cNvSpPr txBox="1">
            <a:spLocks noChangeArrowheads="1"/>
          </p:cNvSpPr>
          <p:nvPr/>
        </p:nvSpPr>
        <p:spPr bwMode="auto">
          <a:xfrm>
            <a:off x="3559770" y="5376174"/>
            <a:ext cx="2952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>
              <a:buFont typeface="Comic Sans MS" pitchFamily="66" charset="0"/>
              <a:buNone/>
            </a:pPr>
            <a:r>
              <a:rPr lang="fr-FR" sz="1600">
                <a:latin typeface="Comic Sans MS" pitchFamily="66" charset="0"/>
              </a:rPr>
              <a:t>l</a:t>
            </a:r>
            <a:r>
              <a:rPr lang="fr-FR" sz="1600" baseline="-25000">
                <a:latin typeface="Comic Sans MS" pitchFamily="66" charset="0"/>
              </a:rPr>
              <a:t>a</a:t>
            </a:r>
          </a:p>
        </p:txBody>
      </p:sp>
      <p:sp>
        <p:nvSpPr>
          <p:cNvPr id="241" name="Text Box 24"/>
          <p:cNvSpPr txBox="1">
            <a:spLocks noChangeArrowheads="1"/>
          </p:cNvSpPr>
          <p:nvPr/>
        </p:nvSpPr>
        <p:spPr bwMode="auto">
          <a:xfrm>
            <a:off x="3575645" y="3700992"/>
            <a:ext cx="4603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>
              <a:buFont typeface="Comic Sans MS" pitchFamily="66" charset="0"/>
              <a:buNone/>
            </a:pPr>
            <a:r>
              <a:rPr lang="fr-FR" sz="1600" dirty="0">
                <a:latin typeface="Comic Sans MS" pitchFamily="66" charset="0"/>
              </a:rPr>
              <a:t>l</a:t>
            </a:r>
            <a:r>
              <a:rPr lang="fr-FR" sz="1600" baseline="-25000" dirty="0">
                <a:latin typeface="Comic Sans MS" pitchFamily="66" charset="0"/>
              </a:rPr>
              <a:t>a</a:t>
            </a:r>
            <a:r>
              <a:rPr lang="fr-FR" sz="1400" dirty="0">
                <a:latin typeface="Comic Sans MS" pitchFamily="66" charset="0"/>
              </a:rPr>
              <a:t>+1</a:t>
            </a:r>
          </a:p>
        </p:txBody>
      </p:sp>
      <p:cxnSp>
        <p:nvCxnSpPr>
          <p:cNvPr id="233" name="Connecteur droit 7189"/>
          <p:cNvCxnSpPr>
            <a:cxnSpLocks noChangeShapeType="1"/>
          </p:cNvCxnSpPr>
          <p:nvPr/>
        </p:nvCxnSpPr>
        <p:spPr bwMode="auto">
          <a:xfrm flipV="1">
            <a:off x="1608730" y="3880379"/>
            <a:ext cx="1577976" cy="1640257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4" name="Connecteur droit 7189"/>
          <p:cNvCxnSpPr>
            <a:cxnSpLocks noChangeShapeType="1"/>
            <a:stCxn id="253" idx="5"/>
            <a:endCxn id="245" idx="1"/>
          </p:cNvCxnSpPr>
          <p:nvPr/>
        </p:nvCxnSpPr>
        <p:spPr bwMode="auto">
          <a:xfrm flipV="1">
            <a:off x="1583043" y="3403841"/>
            <a:ext cx="694313" cy="2066283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5" name="Connecteur droit 7189"/>
          <p:cNvCxnSpPr>
            <a:cxnSpLocks noChangeShapeType="1"/>
          </p:cNvCxnSpPr>
          <p:nvPr/>
        </p:nvCxnSpPr>
        <p:spPr bwMode="auto">
          <a:xfrm flipV="1">
            <a:off x="1559603" y="3642259"/>
            <a:ext cx="1118961" cy="1878377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6" name="Connecteur droit 7189"/>
          <p:cNvCxnSpPr>
            <a:cxnSpLocks noChangeShapeType="1"/>
            <a:stCxn id="249" idx="5"/>
          </p:cNvCxnSpPr>
          <p:nvPr/>
        </p:nvCxnSpPr>
        <p:spPr bwMode="auto">
          <a:xfrm flipV="1">
            <a:off x="1871968" y="3935153"/>
            <a:ext cx="1314738" cy="1798496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7" name="Connecteur droit 7189"/>
          <p:cNvCxnSpPr>
            <a:cxnSpLocks noChangeShapeType="1"/>
            <a:stCxn id="244" idx="5"/>
          </p:cNvCxnSpPr>
          <p:nvPr/>
        </p:nvCxnSpPr>
        <p:spPr bwMode="auto">
          <a:xfrm flipV="1">
            <a:off x="2159308" y="3945103"/>
            <a:ext cx="1030571" cy="2134254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" name="Rectangle 6"/>
          <p:cNvSpPr/>
          <p:nvPr/>
        </p:nvSpPr>
        <p:spPr bwMode="auto">
          <a:xfrm>
            <a:off x="1532530" y="3878097"/>
            <a:ext cx="1678074" cy="1651388"/>
          </a:xfrm>
          <a:prstGeom prst="rect">
            <a:avLst/>
          </a:prstGeom>
          <a:noFill/>
          <a:ln w="3175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Group 68"/>
          <p:cNvGrpSpPr>
            <a:grpSpLocks/>
          </p:cNvGrpSpPr>
          <p:nvPr/>
        </p:nvGrpSpPr>
        <p:grpSpPr bwMode="auto">
          <a:xfrm>
            <a:off x="4858782" y="2337584"/>
            <a:ext cx="4537076" cy="2727326"/>
            <a:chOff x="2992" y="3015"/>
            <a:chExt cx="2858" cy="1718"/>
          </a:xfrm>
        </p:grpSpPr>
        <p:sp>
          <p:nvSpPr>
            <p:cNvPr id="162" name="Rectangle 27"/>
            <p:cNvSpPr>
              <a:spLocks noChangeArrowheads="1"/>
            </p:cNvSpPr>
            <p:nvPr/>
          </p:nvSpPr>
          <p:spPr bwMode="auto">
            <a:xfrm rot="10800000" flipH="1" flipV="1">
              <a:off x="2992" y="3359"/>
              <a:ext cx="1420" cy="1374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Rectangle 28"/>
            <p:cNvSpPr>
              <a:spLocks noChangeArrowheads="1"/>
            </p:cNvSpPr>
            <p:nvPr/>
          </p:nvSpPr>
          <p:spPr bwMode="auto">
            <a:xfrm rot="10800000" flipH="1" flipV="1">
              <a:off x="4279" y="3015"/>
              <a:ext cx="1571" cy="139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9" name="Text Box 49"/>
          <p:cNvSpPr txBox="1">
            <a:spLocks noChangeArrowheads="1"/>
          </p:cNvSpPr>
          <p:nvPr/>
        </p:nvSpPr>
        <p:spPr bwMode="auto">
          <a:xfrm>
            <a:off x="6730445" y="5303652"/>
            <a:ext cx="30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>
              <a:buFont typeface="Comic Sans MS" pitchFamily="66" charset="0"/>
              <a:buNone/>
            </a:pPr>
            <a:r>
              <a:rPr lang="fr-FR" sz="1600">
                <a:latin typeface="Comic Sans MS" pitchFamily="66" charset="0"/>
              </a:rPr>
              <a:t>d</a:t>
            </a:r>
          </a:p>
        </p:txBody>
      </p:sp>
      <p:sp>
        <p:nvSpPr>
          <p:cNvPr id="130" name="Text Box 50"/>
          <p:cNvSpPr txBox="1">
            <a:spLocks noChangeArrowheads="1"/>
          </p:cNvSpPr>
          <p:nvPr/>
        </p:nvSpPr>
        <p:spPr bwMode="auto">
          <a:xfrm>
            <a:off x="6935232" y="5303652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>
              <a:buFont typeface="Comic Sans MS" pitchFamily="66" charset="0"/>
              <a:buNone/>
            </a:pPr>
            <a:r>
              <a:rPr lang="fr-FR" sz="1600">
                <a:latin typeface="Comic Sans MS" pitchFamily="66" charset="0"/>
              </a:rPr>
              <a:t>d+1</a:t>
            </a:r>
          </a:p>
        </p:txBody>
      </p:sp>
      <p:sp>
        <p:nvSpPr>
          <p:cNvPr id="151" name="Line 38"/>
          <p:cNvSpPr>
            <a:spLocks noChangeShapeType="1"/>
          </p:cNvSpPr>
          <p:nvPr/>
        </p:nvSpPr>
        <p:spPr bwMode="auto">
          <a:xfrm flipH="1">
            <a:off x="5984320" y="4534483"/>
            <a:ext cx="2284413" cy="1588"/>
          </a:xfrm>
          <a:prstGeom prst="line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Line 47"/>
          <p:cNvSpPr>
            <a:spLocks noChangeShapeType="1"/>
          </p:cNvSpPr>
          <p:nvPr/>
        </p:nvSpPr>
        <p:spPr bwMode="auto">
          <a:xfrm flipH="1">
            <a:off x="6057345" y="2888444"/>
            <a:ext cx="2284413" cy="1588"/>
          </a:xfrm>
          <a:prstGeom prst="line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" name="Text Box 51"/>
          <p:cNvSpPr txBox="1">
            <a:spLocks noChangeArrowheads="1"/>
          </p:cNvSpPr>
          <p:nvPr/>
        </p:nvSpPr>
        <p:spPr bwMode="auto">
          <a:xfrm>
            <a:off x="8311595" y="4369096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>
              <a:buFont typeface="Comic Sans MS" pitchFamily="66" charset="0"/>
              <a:buNone/>
            </a:pPr>
            <a:r>
              <a:rPr lang="fr-FR" sz="1600">
                <a:latin typeface="Comic Sans MS" pitchFamily="66" charset="0"/>
              </a:rPr>
              <a:t>l</a:t>
            </a:r>
            <a:r>
              <a:rPr lang="fr-FR" sz="1600" baseline="-25000">
                <a:latin typeface="Comic Sans MS" pitchFamily="66" charset="0"/>
              </a:rPr>
              <a:t>d</a:t>
            </a:r>
          </a:p>
        </p:txBody>
      </p:sp>
      <p:sp>
        <p:nvSpPr>
          <p:cNvPr id="154" name="Text Box 52"/>
          <p:cNvSpPr txBox="1">
            <a:spLocks noChangeArrowheads="1"/>
          </p:cNvSpPr>
          <p:nvPr/>
        </p:nvSpPr>
        <p:spPr bwMode="auto">
          <a:xfrm>
            <a:off x="8325883" y="2659844"/>
            <a:ext cx="484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>
              <a:buFont typeface="Comic Sans MS" pitchFamily="66" charset="0"/>
              <a:buNone/>
            </a:pPr>
            <a:r>
              <a:rPr lang="fr-FR" sz="1600">
                <a:latin typeface="Comic Sans MS" pitchFamily="66" charset="0"/>
              </a:rPr>
              <a:t>l</a:t>
            </a:r>
            <a:r>
              <a:rPr lang="fr-FR" sz="1600" baseline="-25000">
                <a:latin typeface="Comic Sans MS" pitchFamily="66" charset="0"/>
              </a:rPr>
              <a:t>d</a:t>
            </a:r>
            <a:r>
              <a:rPr lang="fr-FR" sz="1400">
                <a:latin typeface="Comic Sans MS" pitchFamily="66" charset="0"/>
              </a:rPr>
              <a:t>+1</a:t>
            </a:r>
          </a:p>
        </p:txBody>
      </p:sp>
      <p:sp>
        <p:nvSpPr>
          <p:cNvPr id="132" name="Line 29"/>
          <p:cNvSpPr>
            <a:spLocks noChangeShapeType="1"/>
          </p:cNvSpPr>
          <p:nvPr/>
        </p:nvSpPr>
        <p:spPr bwMode="auto">
          <a:xfrm>
            <a:off x="6898721" y="2024844"/>
            <a:ext cx="0" cy="3126346"/>
          </a:xfrm>
          <a:prstGeom prst="line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Line 30"/>
          <p:cNvSpPr>
            <a:spLocks noChangeShapeType="1"/>
          </p:cNvSpPr>
          <p:nvPr/>
        </p:nvSpPr>
        <p:spPr bwMode="auto">
          <a:xfrm>
            <a:off x="7116207" y="2024844"/>
            <a:ext cx="0" cy="3139186"/>
          </a:xfrm>
          <a:prstGeom prst="line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" name="Line 31"/>
          <p:cNvSpPr>
            <a:spLocks noChangeShapeType="1"/>
          </p:cNvSpPr>
          <p:nvPr/>
        </p:nvSpPr>
        <p:spPr bwMode="auto">
          <a:xfrm flipH="1">
            <a:off x="5992257" y="2347107"/>
            <a:ext cx="2347913" cy="1587"/>
          </a:xfrm>
          <a:prstGeom prst="line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Line 32"/>
          <p:cNvSpPr>
            <a:spLocks noChangeShapeType="1"/>
          </p:cNvSpPr>
          <p:nvPr/>
        </p:nvSpPr>
        <p:spPr bwMode="auto">
          <a:xfrm flipH="1">
            <a:off x="6003370" y="5061533"/>
            <a:ext cx="2284413" cy="1587"/>
          </a:xfrm>
          <a:prstGeom prst="line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6" name="Connecteur droit 7189"/>
          <p:cNvCxnSpPr>
            <a:cxnSpLocks noChangeShapeType="1"/>
            <a:stCxn id="141" idx="5"/>
            <a:endCxn id="144" idx="2"/>
          </p:cNvCxnSpPr>
          <p:nvPr/>
        </p:nvCxnSpPr>
        <p:spPr bwMode="auto">
          <a:xfrm>
            <a:off x="6944471" y="2388095"/>
            <a:ext cx="959136" cy="2149563"/>
          </a:xfrm>
          <a:prstGeom prst="line">
            <a:avLst/>
          </a:prstGeom>
          <a:noFill/>
          <a:ln w="28575" algn="ctr">
            <a:solidFill>
              <a:schemeClr val="accent6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7" name="Connecteur droit 7189"/>
          <p:cNvCxnSpPr>
            <a:cxnSpLocks noChangeShapeType="1"/>
            <a:stCxn id="145" idx="5"/>
          </p:cNvCxnSpPr>
          <p:nvPr/>
        </p:nvCxnSpPr>
        <p:spPr bwMode="auto">
          <a:xfrm>
            <a:off x="6657133" y="2677020"/>
            <a:ext cx="1267398" cy="1857463"/>
          </a:xfrm>
          <a:prstGeom prst="line">
            <a:avLst/>
          </a:prstGeom>
          <a:noFill/>
          <a:ln w="28575" algn="ctr">
            <a:solidFill>
              <a:schemeClr val="accent6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8" name="Connecteur droit 7189"/>
          <p:cNvCxnSpPr>
            <a:cxnSpLocks noChangeShapeType="1"/>
          </p:cNvCxnSpPr>
          <p:nvPr/>
        </p:nvCxnSpPr>
        <p:spPr bwMode="auto">
          <a:xfrm>
            <a:off x="6324044" y="2888445"/>
            <a:ext cx="1103597" cy="1909563"/>
          </a:xfrm>
          <a:prstGeom prst="line">
            <a:avLst/>
          </a:prstGeom>
          <a:noFill/>
          <a:ln w="28575" algn="ctr">
            <a:solidFill>
              <a:schemeClr val="accent6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9" name="Connecteur droit 7189"/>
          <p:cNvCxnSpPr>
            <a:cxnSpLocks noChangeShapeType="1"/>
            <a:endCxn id="144" idx="3"/>
          </p:cNvCxnSpPr>
          <p:nvPr/>
        </p:nvCxnSpPr>
        <p:spPr bwMode="auto">
          <a:xfrm>
            <a:off x="6324044" y="2912257"/>
            <a:ext cx="1600487" cy="1675914"/>
          </a:xfrm>
          <a:prstGeom prst="line">
            <a:avLst/>
          </a:prstGeom>
          <a:noFill/>
          <a:ln w="28575" algn="ctr">
            <a:solidFill>
              <a:schemeClr val="accent6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0" name="Connecteur droit 7189"/>
          <p:cNvCxnSpPr>
            <a:cxnSpLocks noChangeShapeType="1"/>
          </p:cNvCxnSpPr>
          <p:nvPr/>
        </p:nvCxnSpPr>
        <p:spPr bwMode="auto">
          <a:xfrm>
            <a:off x="6324044" y="2895677"/>
            <a:ext cx="765095" cy="2097593"/>
          </a:xfrm>
          <a:prstGeom prst="line">
            <a:avLst/>
          </a:prstGeom>
          <a:noFill/>
          <a:ln w="28575" algn="ctr">
            <a:solidFill>
              <a:schemeClr val="accent6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5" name="Rectangle 164"/>
          <p:cNvSpPr/>
          <p:nvPr/>
        </p:nvSpPr>
        <p:spPr bwMode="auto">
          <a:xfrm>
            <a:off x="6317694" y="2883086"/>
            <a:ext cx="1657350" cy="1657350"/>
          </a:xfrm>
          <a:prstGeom prst="rect">
            <a:avLst/>
          </a:prstGeom>
          <a:noFill/>
          <a:ln w="3175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 bwMode="auto">
          <a:xfrm>
            <a:off x="4955967" y="2886412"/>
            <a:ext cx="2160240" cy="2160240"/>
          </a:xfrm>
          <a:prstGeom prst="rect">
            <a:avLst/>
          </a:prstGeom>
          <a:noFill/>
          <a:ln w="3175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 bwMode="auto">
          <a:xfrm>
            <a:off x="6595975" y="2609167"/>
            <a:ext cx="1935957" cy="1935957"/>
          </a:xfrm>
          <a:prstGeom prst="rect">
            <a:avLst/>
          </a:prstGeom>
          <a:noFill/>
          <a:ln w="3175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 bwMode="auto">
          <a:xfrm>
            <a:off x="778236" y="3642748"/>
            <a:ext cx="1903731" cy="1873456"/>
          </a:xfrm>
          <a:prstGeom prst="rect">
            <a:avLst/>
          </a:prstGeom>
          <a:noFill/>
          <a:ln w="3175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 bwMode="auto">
          <a:xfrm>
            <a:off x="143000" y="3354715"/>
            <a:ext cx="2193041" cy="2158165"/>
          </a:xfrm>
          <a:prstGeom prst="rect">
            <a:avLst/>
          </a:prstGeom>
          <a:noFill/>
          <a:ln w="3175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 bwMode="auto">
          <a:xfrm>
            <a:off x="1836466" y="3893528"/>
            <a:ext cx="1903731" cy="1873456"/>
          </a:xfrm>
          <a:prstGeom prst="rect">
            <a:avLst/>
          </a:prstGeom>
          <a:noFill/>
          <a:ln w="3175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 bwMode="auto">
          <a:xfrm>
            <a:off x="2124498" y="3900502"/>
            <a:ext cx="2263771" cy="2227770"/>
          </a:xfrm>
          <a:prstGeom prst="rect">
            <a:avLst/>
          </a:prstGeom>
          <a:noFill/>
          <a:ln w="3175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 bwMode="auto">
          <a:xfrm>
            <a:off x="6920011" y="2348880"/>
            <a:ext cx="2187985" cy="2187985"/>
          </a:xfrm>
          <a:prstGeom prst="rect">
            <a:avLst/>
          </a:prstGeom>
          <a:noFill/>
          <a:ln w="3175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 bwMode="auto">
          <a:xfrm>
            <a:off x="5556832" y="2883085"/>
            <a:ext cx="1912419" cy="1912419"/>
          </a:xfrm>
          <a:prstGeom prst="rect">
            <a:avLst/>
          </a:prstGeom>
          <a:noFill/>
          <a:ln w="3175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e 23"/>
          <p:cNvGrpSpPr/>
          <p:nvPr/>
        </p:nvGrpSpPr>
        <p:grpSpPr>
          <a:xfrm>
            <a:off x="6246257" y="2266144"/>
            <a:ext cx="1800225" cy="2870001"/>
            <a:chOff x="6462789" y="3486288"/>
            <a:chExt cx="1800225" cy="2870001"/>
          </a:xfrm>
        </p:grpSpPr>
        <p:grpSp>
          <p:nvGrpSpPr>
            <p:cNvPr id="23" name="Groupe 22"/>
            <p:cNvGrpSpPr/>
            <p:nvPr/>
          </p:nvGrpSpPr>
          <p:grpSpPr>
            <a:xfrm>
              <a:off x="7258127" y="5686364"/>
              <a:ext cx="1004887" cy="669925"/>
              <a:chOff x="7258127" y="5686364"/>
              <a:chExt cx="1004887" cy="669925"/>
            </a:xfrm>
          </p:grpSpPr>
          <p:sp>
            <p:nvSpPr>
              <p:cNvPr id="142" name="Oval 37"/>
              <p:cNvSpPr>
                <a:spLocks noChangeArrowheads="1"/>
              </p:cNvSpPr>
              <p:nvPr/>
            </p:nvSpPr>
            <p:spPr bwMode="auto">
              <a:xfrm rot="10800000" flipH="1" flipV="1">
                <a:off x="7258127" y="6213414"/>
                <a:ext cx="142875" cy="14287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Oval 42"/>
              <p:cNvSpPr>
                <a:spLocks noChangeArrowheads="1"/>
              </p:cNvSpPr>
              <p:nvPr/>
            </p:nvSpPr>
            <p:spPr bwMode="auto">
              <a:xfrm rot="10800000" flipH="1" flipV="1">
                <a:off x="7616902" y="5922902"/>
                <a:ext cx="142875" cy="14287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Oval 43"/>
              <p:cNvSpPr>
                <a:spLocks noChangeArrowheads="1"/>
              </p:cNvSpPr>
              <p:nvPr/>
            </p:nvSpPr>
            <p:spPr bwMode="auto">
              <a:xfrm rot="10800000" flipH="1" flipV="1">
                <a:off x="8120139" y="5686364"/>
                <a:ext cx="142875" cy="14287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Oval 46"/>
              <p:cNvSpPr>
                <a:spLocks noChangeArrowheads="1"/>
              </p:cNvSpPr>
              <p:nvPr/>
            </p:nvSpPr>
            <p:spPr bwMode="auto">
              <a:xfrm rot="10800000" flipH="1" flipV="1">
                <a:off x="7977264" y="6068467"/>
                <a:ext cx="142875" cy="14287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" name="Groupe 21"/>
            <p:cNvGrpSpPr/>
            <p:nvPr/>
          </p:nvGrpSpPr>
          <p:grpSpPr>
            <a:xfrm>
              <a:off x="6462789" y="3486288"/>
              <a:ext cx="719138" cy="695325"/>
              <a:chOff x="6462789" y="3486288"/>
              <a:chExt cx="719138" cy="695325"/>
            </a:xfrm>
          </p:grpSpPr>
          <p:sp>
            <p:nvSpPr>
              <p:cNvPr id="141" name="Oval 36"/>
              <p:cNvSpPr>
                <a:spLocks noChangeArrowheads="1"/>
              </p:cNvSpPr>
              <p:nvPr/>
            </p:nvSpPr>
            <p:spPr bwMode="auto">
              <a:xfrm rot="10800000" flipH="1" flipV="1">
                <a:off x="7039052" y="3486288"/>
                <a:ext cx="142875" cy="14287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Oval 44"/>
              <p:cNvSpPr>
                <a:spLocks noChangeArrowheads="1"/>
              </p:cNvSpPr>
              <p:nvPr/>
            </p:nvSpPr>
            <p:spPr bwMode="auto">
              <a:xfrm rot="10800000" flipH="1" flipV="1">
                <a:off x="6751714" y="3775213"/>
                <a:ext cx="142875" cy="14287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Oval 45"/>
              <p:cNvSpPr>
                <a:spLocks noChangeArrowheads="1"/>
              </p:cNvSpPr>
              <p:nvPr/>
            </p:nvSpPr>
            <p:spPr bwMode="auto">
              <a:xfrm rot="10800000" flipH="1" flipV="1">
                <a:off x="6462789" y="3630664"/>
                <a:ext cx="142875" cy="14287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Oval 48"/>
              <p:cNvSpPr>
                <a:spLocks noChangeArrowheads="1"/>
              </p:cNvSpPr>
              <p:nvPr/>
            </p:nvSpPr>
            <p:spPr bwMode="auto">
              <a:xfrm rot="10800000" flipH="1" flipV="1">
                <a:off x="6462789" y="4038738"/>
                <a:ext cx="142875" cy="14287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5" name="Groupe 24"/>
          <p:cNvGrpSpPr/>
          <p:nvPr/>
        </p:nvGrpSpPr>
        <p:grpSpPr>
          <a:xfrm>
            <a:off x="1461092" y="3281890"/>
            <a:ext cx="1800225" cy="2919418"/>
            <a:chOff x="3084983" y="3536194"/>
            <a:chExt cx="1800225" cy="2919418"/>
          </a:xfrm>
        </p:grpSpPr>
        <p:grpSp>
          <p:nvGrpSpPr>
            <p:cNvPr id="20" name="Groupe 19"/>
            <p:cNvGrpSpPr/>
            <p:nvPr/>
          </p:nvGrpSpPr>
          <p:grpSpPr>
            <a:xfrm>
              <a:off x="3084983" y="5703504"/>
              <a:ext cx="719140" cy="752108"/>
              <a:chOff x="3084983" y="5703504"/>
              <a:chExt cx="719140" cy="752108"/>
            </a:xfrm>
          </p:grpSpPr>
          <p:sp>
            <p:nvSpPr>
              <p:cNvPr id="249" name="Oval 9"/>
              <p:cNvSpPr>
                <a:spLocks noChangeArrowheads="1"/>
              </p:cNvSpPr>
              <p:nvPr/>
            </p:nvSpPr>
            <p:spPr bwMode="auto">
              <a:xfrm flipV="1">
                <a:off x="3373908" y="5967029"/>
                <a:ext cx="142875" cy="14287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251" name="Oval 10"/>
              <p:cNvSpPr>
                <a:spLocks noChangeArrowheads="1"/>
              </p:cNvSpPr>
              <p:nvPr/>
            </p:nvSpPr>
            <p:spPr bwMode="auto">
              <a:xfrm flipV="1">
                <a:off x="3089746" y="6101967"/>
                <a:ext cx="142875" cy="14287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253" name="Oval 12"/>
              <p:cNvSpPr>
                <a:spLocks noChangeArrowheads="1"/>
              </p:cNvSpPr>
              <p:nvPr/>
            </p:nvSpPr>
            <p:spPr bwMode="auto">
              <a:xfrm flipV="1">
                <a:off x="3084983" y="5703504"/>
                <a:ext cx="142875" cy="14287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244" name="Oval 16"/>
              <p:cNvSpPr>
                <a:spLocks noChangeArrowheads="1"/>
              </p:cNvSpPr>
              <p:nvPr/>
            </p:nvSpPr>
            <p:spPr bwMode="auto">
              <a:xfrm flipV="1">
                <a:off x="3661248" y="6312737"/>
                <a:ext cx="142875" cy="14287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e 20"/>
            <p:cNvGrpSpPr/>
            <p:nvPr/>
          </p:nvGrpSpPr>
          <p:grpSpPr>
            <a:xfrm>
              <a:off x="3880323" y="3536194"/>
              <a:ext cx="1004885" cy="669928"/>
              <a:chOff x="3880323" y="3536194"/>
              <a:chExt cx="1004885" cy="669928"/>
            </a:xfrm>
          </p:grpSpPr>
          <p:sp>
            <p:nvSpPr>
              <p:cNvPr id="248" name="Oval 7"/>
              <p:cNvSpPr>
                <a:spLocks noChangeArrowheads="1"/>
              </p:cNvSpPr>
              <p:nvPr/>
            </p:nvSpPr>
            <p:spPr bwMode="auto">
              <a:xfrm flipV="1">
                <a:off x="4237508" y="3825122"/>
                <a:ext cx="142875" cy="14287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250" name="Oval 11"/>
              <p:cNvSpPr>
                <a:spLocks noChangeArrowheads="1"/>
              </p:cNvSpPr>
              <p:nvPr/>
            </p:nvSpPr>
            <p:spPr bwMode="auto">
              <a:xfrm flipV="1">
                <a:off x="4597871" y="3671134"/>
                <a:ext cx="142875" cy="14287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252" name="Oval 8"/>
              <p:cNvSpPr>
                <a:spLocks noChangeArrowheads="1"/>
              </p:cNvSpPr>
              <p:nvPr/>
            </p:nvSpPr>
            <p:spPr bwMode="auto">
              <a:xfrm flipV="1">
                <a:off x="4742333" y="4063247"/>
                <a:ext cx="142875" cy="14287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245" name="Oval 17"/>
              <p:cNvSpPr>
                <a:spLocks noChangeArrowheads="1"/>
              </p:cNvSpPr>
              <p:nvPr/>
            </p:nvSpPr>
            <p:spPr bwMode="auto">
              <a:xfrm flipV="1">
                <a:off x="3880323" y="3536194"/>
                <a:ext cx="142875" cy="14287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07227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67" grpId="0" animBg="1"/>
      <p:bldP spid="181" grpId="0" animBg="1"/>
      <p:bldP spid="182" grpId="0" animBg="1"/>
      <p:bldP spid="183" grpId="0" animBg="1"/>
      <p:bldP spid="184" grpId="0" animBg="1"/>
      <p:bldP spid="168" grpId="0" animBg="1"/>
      <p:bldP spid="16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48470" y="296652"/>
            <a:ext cx="7772400" cy="1312862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dirty="0" smtClean="0"/>
              <a:t>TS </a:t>
            </a:r>
            <a:r>
              <a:rPr lang="fr-FR" sz="3200" dirty="0" err="1"/>
              <a:t>without</a:t>
            </a:r>
            <a:r>
              <a:rPr lang="fr-FR" sz="3200" dirty="0"/>
              <a:t> </a:t>
            </a:r>
            <a:r>
              <a:rPr lang="fr-FR" sz="3200" dirty="0" err="1">
                <a:solidFill>
                  <a:schemeClr val="accent6"/>
                </a:solidFill>
              </a:rPr>
              <a:t>blue</a:t>
            </a:r>
            <a:r>
              <a:rPr lang="fr-FR" sz="3200" dirty="0">
                <a:solidFill>
                  <a:schemeClr val="accent6"/>
                </a:solidFill>
              </a:rPr>
              <a:t> </a:t>
            </a:r>
            <a:r>
              <a:rPr lang="fr-FR" sz="3200" dirty="0" err="1" smtClean="0">
                <a:solidFill>
                  <a:schemeClr val="accent6"/>
                </a:solidFill>
              </a:rPr>
              <a:t>anti-N</a:t>
            </a:r>
            <a:r>
              <a:rPr lang="fr-FR" sz="3200" dirty="0" smtClean="0">
                <a:solidFill>
                  <a:schemeClr val="accent6"/>
                </a:solidFill>
              </a:rPr>
              <a:t>  </a:t>
            </a:r>
            <a:r>
              <a:rPr lang="fr-FR" sz="3200" dirty="0"/>
              <a:t>or </a:t>
            </a:r>
            <a:r>
              <a:rPr lang="fr-FR" sz="3200" dirty="0" err="1">
                <a:solidFill>
                  <a:srgbClr val="FF0000"/>
                </a:solidFill>
              </a:rPr>
              <a:t>red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smtClean="0">
                <a:solidFill>
                  <a:srgbClr val="FF0000"/>
                </a:solidFill>
              </a:rPr>
              <a:t>N</a:t>
            </a:r>
            <a:br>
              <a:rPr lang="fr-FR" sz="3200" dirty="0" smtClean="0">
                <a:solidFill>
                  <a:srgbClr val="FF0000"/>
                </a:solidFill>
              </a:rPr>
            </a:br>
            <a:r>
              <a:rPr lang="fr-FR" sz="3200" dirty="0" smtClean="0">
                <a:solidFill>
                  <a:srgbClr val="002060"/>
                </a:solidFill>
              </a:rPr>
              <a:t> </a:t>
            </a:r>
            <a:r>
              <a:rPr lang="fr-FR" sz="3200" dirty="0">
                <a:solidFill>
                  <a:srgbClr val="002060"/>
                </a:solidFill>
                <a:sym typeface="Symbol"/>
              </a:rPr>
              <a:t></a:t>
            </a:r>
            <a:br>
              <a:rPr lang="fr-FR" sz="3200" dirty="0">
                <a:solidFill>
                  <a:srgbClr val="002060"/>
                </a:solidFill>
                <a:sym typeface="Symbol"/>
              </a:rPr>
            </a:br>
            <a:r>
              <a:rPr lang="fr-FR" sz="3200" dirty="0"/>
              <a:t>L</a:t>
            </a:r>
            <a:r>
              <a:rPr lang="fr-FR" altLang="en-US" sz="3200" baseline="-25000" dirty="0">
                <a:sym typeface="Symbol" pitchFamily="18" charset="2"/>
              </a:rPr>
              <a:t></a:t>
            </a:r>
            <a:r>
              <a:rPr lang="fr-FR" sz="3200" dirty="0"/>
              <a:t>-Delaunay triangulations</a:t>
            </a:r>
            <a:endParaRPr lang="fr-FR" sz="3200" dirty="0">
              <a:solidFill>
                <a:srgbClr val="00B97E"/>
              </a:solidFill>
            </a:endParaRPr>
          </a:p>
        </p:txBody>
      </p:sp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679671"/>
            <a:ext cx="3108705" cy="335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" name="Groupe 76"/>
          <p:cNvGrpSpPr/>
          <p:nvPr/>
        </p:nvGrpSpPr>
        <p:grpSpPr>
          <a:xfrm>
            <a:off x="225072" y="2705273"/>
            <a:ext cx="3099149" cy="3412173"/>
            <a:chOff x="4572000" y="1965746"/>
            <a:chExt cx="3780420" cy="4162254"/>
          </a:xfrm>
        </p:grpSpPr>
        <p:cxnSp>
          <p:nvCxnSpPr>
            <p:cNvPr id="78" name="Connecteur droit 7189"/>
            <p:cNvCxnSpPr>
              <a:cxnSpLocks noChangeShapeType="1"/>
            </p:cNvCxnSpPr>
            <p:nvPr/>
          </p:nvCxnSpPr>
          <p:spPr bwMode="auto">
            <a:xfrm flipH="1">
              <a:off x="5385186" y="4605296"/>
              <a:ext cx="233283" cy="331329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9" name="Connecteur droit 7189"/>
            <p:cNvCxnSpPr>
              <a:cxnSpLocks noChangeShapeType="1"/>
            </p:cNvCxnSpPr>
            <p:nvPr/>
          </p:nvCxnSpPr>
          <p:spPr bwMode="auto">
            <a:xfrm>
              <a:off x="5992003" y="2816295"/>
              <a:ext cx="294849" cy="691369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0" name="Connecteur droit 7189"/>
            <p:cNvCxnSpPr>
              <a:cxnSpLocks noChangeShapeType="1"/>
            </p:cNvCxnSpPr>
            <p:nvPr/>
          </p:nvCxnSpPr>
          <p:spPr bwMode="auto">
            <a:xfrm flipH="1">
              <a:off x="6348325" y="3147624"/>
              <a:ext cx="233283" cy="331329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1" name="Connecteur droit 7189"/>
            <p:cNvCxnSpPr>
              <a:cxnSpLocks noChangeShapeType="1"/>
            </p:cNvCxnSpPr>
            <p:nvPr/>
          </p:nvCxnSpPr>
          <p:spPr bwMode="auto">
            <a:xfrm flipH="1">
              <a:off x="7649549" y="5336575"/>
              <a:ext cx="233283" cy="331329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2" name="Connecteur droit 7189"/>
            <p:cNvCxnSpPr>
              <a:cxnSpLocks noChangeShapeType="1"/>
            </p:cNvCxnSpPr>
            <p:nvPr/>
          </p:nvCxnSpPr>
          <p:spPr bwMode="auto">
            <a:xfrm flipH="1">
              <a:off x="6672361" y="2465978"/>
              <a:ext cx="233284" cy="620173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3" name="Connecteur droit 7189"/>
            <p:cNvCxnSpPr>
              <a:cxnSpLocks noChangeShapeType="1"/>
            </p:cNvCxnSpPr>
            <p:nvPr/>
          </p:nvCxnSpPr>
          <p:spPr bwMode="auto">
            <a:xfrm flipH="1">
              <a:off x="5992095" y="2465978"/>
              <a:ext cx="881356" cy="30545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4" name="Connecteur droit 7189"/>
            <p:cNvCxnSpPr>
              <a:cxnSpLocks noChangeShapeType="1"/>
            </p:cNvCxnSpPr>
            <p:nvPr/>
          </p:nvCxnSpPr>
          <p:spPr bwMode="auto">
            <a:xfrm flipH="1">
              <a:off x="5037247" y="3867704"/>
              <a:ext cx="2181310" cy="32728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5" name="Connecteur droit 7189"/>
            <p:cNvCxnSpPr>
              <a:cxnSpLocks noChangeShapeType="1"/>
            </p:cNvCxnSpPr>
            <p:nvPr/>
          </p:nvCxnSpPr>
          <p:spPr bwMode="auto">
            <a:xfrm flipH="1">
              <a:off x="5679428" y="3932854"/>
              <a:ext cx="1539129" cy="65456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6" name="Connecteur droit 7189"/>
            <p:cNvCxnSpPr>
              <a:cxnSpLocks noChangeShapeType="1"/>
            </p:cNvCxnSpPr>
            <p:nvPr/>
          </p:nvCxnSpPr>
          <p:spPr bwMode="auto">
            <a:xfrm flipH="1">
              <a:off x="4998652" y="2849057"/>
              <a:ext cx="964164" cy="1345929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7" name="Connecteur droit 7189"/>
            <p:cNvCxnSpPr>
              <a:cxnSpLocks noChangeShapeType="1"/>
            </p:cNvCxnSpPr>
            <p:nvPr/>
          </p:nvCxnSpPr>
          <p:spPr bwMode="auto">
            <a:xfrm flipH="1">
              <a:off x="5037247" y="3569137"/>
              <a:ext cx="1249606" cy="59713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8" name="Connecteur droit 7189"/>
            <p:cNvCxnSpPr>
              <a:cxnSpLocks noChangeShapeType="1"/>
            </p:cNvCxnSpPr>
            <p:nvPr/>
          </p:nvCxnSpPr>
          <p:spPr bwMode="auto">
            <a:xfrm flipH="1">
              <a:off x="7310945" y="2128977"/>
              <a:ext cx="894654" cy="1688773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9" name="Connecteur droit 7189"/>
            <p:cNvCxnSpPr>
              <a:cxnSpLocks noChangeShapeType="1"/>
            </p:cNvCxnSpPr>
            <p:nvPr/>
          </p:nvCxnSpPr>
          <p:spPr bwMode="auto">
            <a:xfrm flipH="1">
              <a:off x="6951855" y="2067504"/>
              <a:ext cx="1253744" cy="357725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0" name="Connecteur droit 7189"/>
            <p:cNvCxnSpPr>
              <a:cxnSpLocks noChangeShapeType="1"/>
            </p:cNvCxnSpPr>
            <p:nvPr/>
          </p:nvCxnSpPr>
          <p:spPr bwMode="auto">
            <a:xfrm flipH="1">
              <a:off x="7928103" y="2128977"/>
              <a:ext cx="302965" cy="311741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1" name="Connecteur droit 7189"/>
            <p:cNvCxnSpPr>
              <a:cxnSpLocks noChangeShapeType="1"/>
            </p:cNvCxnSpPr>
            <p:nvPr/>
          </p:nvCxnSpPr>
          <p:spPr bwMode="auto">
            <a:xfrm flipH="1">
              <a:off x="4681273" y="4260136"/>
              <a:ext cx="294501" cy="176696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2" name="Connecteur droit 7189"/>
            <p:cNvCxnSpPr>
              <a:cxnSpLocks noChangeShapeType="1"/>
            </p:cNvCxnSpPr>
            <p:nvPr/>
          </p:nvCxnSpPr>
          <p:spPr bwMode="auto">
            <a:xfrm flipH="1">
              <a:off x="4681273" y="4952403"/>
              <a:ext cx="611881" cy="1074693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3" name="Connecteur droit 7189"/>
            <p:cNvCxnSpPr>
              <a:cxnSpLocks noChangeShapeType="1"/>
            </p:cNvCxnSpPr>
            <p:nvPr/>
          </p:nvCxnSpPr>
          <p:spPr bwMode="auto">
            <a:xfrm flipH="1">
              <a:off x="4681273" y="5658708"/>
              <a:ext cx="2927006" cy="36838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4" name="Connecteur droit 7189"/>
            <p:cNvCxnSpPr>
              <a:cxnSpLocks noChangeShapeType="1"/>
            </p:cNvCxnSpPr>
            <p:nvPr/>
          </p:nvCxnSpPr>
          <p:spPr bwMode="auto">
            <a:xfrm>
              <a:off x="4997281" y="4227744"/>
              <a:ext cx="294849" cy="691369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5" name="Connecteur droit 7189"/>
            <p:cNvCxnSpPr>
              <a:cxnSpLocks noChangeShapeType="1"/>
            </p:cNvCxnSpPr>
            <p:nvPr/>
          </p:nvCxnSpPr>
          <p:spPr bwMode="auto">
            <a:xfrm>
              <a:off x="5037247" y="4227744"/>
              <a:ext cx="572346" cy="359674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6" name="Connecteur droit 7189"/>
            <p:cNvCxnSpPr>
              <a:cxnSpLocks noChangeShapeType="1"/>
            </p:cNvCxnSpPr>
            <p:nvPr/>
          </p:nvCxnSpPr>
          <p:spPr bwMode="auto">
            <a:xfrm>
              <a:off x="6008771" y="2815802"/>
              <a:ext cx="592032" cy="333423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7" name="Connecteur droit 7189"/>
            <p:cNvCxnSpPr>
              <a:cxnSpLocks noChangeShapeType="1"/>
            </p:cNvCxnSpPr>
            <p:nvPr/>
          </p:nvCxnSpPr>
          <p:spPr bwMode="auto">
            <a:xfrm>
              <a:off x="6951845" y="2454817"/>
              <a:ext cx="328185" cy="1412887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8" name="Connecteur droit 7189"/>
            <p:cNvCxnSpPr>
              <a:cxnSpLocks noChangeShapeType="1"/>
            </p:cNvCxnSpPr>
            <p:nvPr/>
          </p:nvCxnSpPr>
          <p:spPr bwMode="auto">
            <a:xfrm>
              <a:off x="7313430" y="3898655"/>
              <a:ext cx="569402" cy="1405972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9" name="Connecteur droit 7189"/>
            <p:cNvCxnSpPr>
              <a:cxnSpLocks noChangeShapeType="1"/>
            </p:cNvCxnSpPr>
            <p:nvPr/>
          </p:nvCxnSpPr>
          <p:spPr bwMode="auto">
            <a:xfrm>
              <a:off x="5694681" y="4632491"/>
              <a:ext cx="2171948" cy="675373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0" name="Connecteur droit 7189"/>
            <p:cNvCxnSpPr>
              <a:cxnSpLocks noChangeShapeType="1"/>
            </p:cNvCxnSpPr>
            <p:nvPr/>
          </p:nvCxnSpPr>
          <p:spPr bwMode="auto">
            <a:xfrm>
              <a:off x="5335474" y="4958943"/>
              <a:ext cx="2262657" cy="691369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1" name="Connecteur droit 7189"/>
            <p:cNvCxnSpPr>
              <a:cxnSpLocks noChangeShapeType="1"/>
            </p:cNvCxnSpPr>
            <p:nvPr/>
          </p:nvCxnSpPr>
          <p:spPr bwMode="auto">
            <a:xfrm>
              <a:off x="7951059" y="5323860"/>
              <a:ext cx="316013" cy="641762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2" name="Connecteur droit 7189"/>
            <p:cNvCxnSpPr>
              <a:cxnSpLocks noChangeShapeType="1"/>
            </p:cNvCxnSpPr>
            <p:nvPr/>
          </p:nvCxnSpPr>
          <p:spPr bwMode="auto">
            <a:xfrm>
              <a:off x="7633160" y="5681411"/>
              <a:ext cx="597908" cy="356418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3" name="Connecteur droit 7189"/>
            <p:cNvCxnSpPr>
              <a:cxnSpLocks noChangeShapeType="1"/>
            </p:cNvCxnSpPr>
            <p:nvPr/>
          </p:nvCxnSpPr>
          <p:spPr bwMode="auto">
            <a:xfrm>
              <a:off x="6641459" y="3161260"/>
              <a:ext cx="592032" cy="656490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4" name="Connecteur droit 7189"/>
            <p:cNvCxnSpPr>
              <a:cxnSpLocks noChangeShapeType="1"/>
            </p:cNvCxnSpPr>
            <p:nvPr/>
          </p:nvCxnSpPr>
          <p:spPr bwMode="auto">
            <a:xfrm>
              <a:off x="6313613" y="3522021"/>
              <a:ext cx="904944" cy="328245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5" name="Connecteur droit 7189"/>
            <p:cNvCxnSpPr>
              <a:cxnSpLocks noChangeShapeType="1"/>
            </p:cNvCxnSpPr>
            <p:nvPr/>
          </p:nvCxnSpPr>
          <p:spPr bwMode="auto">
            <a:xfrm>
              <a:off x="4681273" y="2096984"/>
              <a:ext cx="2224372" cy="328245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6" name="Connecteur droit 7189"/>
            <p:cNvCxnSpPr>
              <a:cxnSpLocks noChangeShapeType="1"/>
            </p:cNvCxnSpPr>
            <p:nvPr/>
          </p:nvCxnSpPr>
          <p:spPr bwMode="auto">
            <a:xfrm>
              <a:off x="4681273" y="2096984"/>
              <a:ext cx="1295670" cy="684184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7" name="Connecteur droit 7189"/>
            <p:cNvCxnSpPr>
              <a:cxnSpLocks noChangeShapeType="1"/>
            </p:cNvCxnSpPr>
            <p:nvPr/>
          </p:nvCxnSpPr>
          <p:spPr bwMode="auto">
            <a:xfrm>
              <a:off x="4681273" y="2142787"/>
              <a:ext cx="305940" cy="2084113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8" name="Connecteur droit 7189"/>
            <p:cNvCxnSpPr>
              <a:cxnSpLocks noChangeShapeType="1"/>
            </p:cNvCxnSpPr>
            <p:nvPr/>
          </p:nvCxnSpPr>
          <p:spPr bwMode="auto">
            <a:xfrm>
              <a:off x="5638780" y="4649257"/>
              <a:ext cx="1959351" cy="957174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109" name="Groupe 108"/>
            <p:cNvGrpSpPr/>
            <p:nvPr/>
          </p:nvGrpSpPr>
          <p:grpSpPr>
            <a:xfrm>
              <a:off x="4572000" y="2006031"/>
              <a:ext cx="3756546" cy="4093271"/>
              <a:chOff x="5042857" y="1901898"/>
              <a:chExt cx="3756546" cy="4093271"/>
            </a:xfrm>
          </p:grpSpPr>
          <p:sp>
            <p:nvSpPr>
              <p:cNvPr id="115" name="Freeform 443"/>
              <p:cNvSpPr>
                <a:spLocks/>
              </p:cNvSpPr>
              <p:nvPr/>
            </p:nvSpPr>
            <p:spPr bwMode="auto">
              <a:xfrm flipH="1">
                <a:off x="8640452" y="1901898"/>
                <a:ext cx="122946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443"/>
              <p:cNvSpPr>
                <a:spLocks/>
              </p:cNvSpPr>
              <p:nvPr/>
            </p:nvSpPr>
            <p:spPr bwMode="auto">
              <a:xfrm flipH="1">
                <a:off x="5042857" y="5861489"/>
                <a:ext cx="122947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443"/>
              <p:cNvSpPr>
                <a:spLocks/>
              </p:cNvSpPr>
              <p:nvPr/>
            </p:nvSpPr>
            <p:spPr bwMode="auto">
              <a:xfrm flipH="1">
                <a:off x="5115144" y="1907758"/>
                <a:ext cx="122946" cy="122947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443"/>
              <p:cNvSpPr>
                <a:spLocks/>
              </p:cNvSpPr>
              <p:nvPr/>
            </p:nvSpPr>
            <p:spPr bwMode="auto">
              <a:xfrm>
                <a:off x="8676456" y="5872223"/>
                <a:ext cx="122947" cy="122946"/>
              </a:xfrm>
              <a:custGeom>
                <a:avLst/>
                <a:gdLst>
                  <a:gd name="T0" fmla="*/ 2147483647 w 57"/>
                  <a:gd name="T1" fmla="*/ 2147483647 h 57"/>
                  <a:gd name="T2" fmla="*/ 2147483647 w 57"/>
                  <a:gd name="T3" fmla="*/ 2147483647 h 57"/>
                  <a:gd name="T4" fmla="*/ 2147483647 w 57"/>
                  <a:gd name="T5" fmla="*/ 2147483647 h 57"/>
                  <a:gd name="T6" fmla="*/ 2147483647 w 57"/>
                  <a:gd name="T7" fmla="*/ 2147483647 h 57"/>
                  <a:gd name="T8" fmla="*/ 2147483647 w 57"/>
                  <a:gd name="T9" fmla="*/ 0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0 w 57"/>
                  <a:gd name="T17" fmla="*/ 2147483647 h 57"/>
                  <a:gd name="T18" fmla="*/ 2147483647 w 57"/>
                  <a:gd name="T19" fmla="*/ 2147483647 h 57"/>
                  <a:gd name="T20" fmla="*/ 2147483647 w 57"/>
                  <a:gd name="T21" fmla="*/ 2147483647 h 57"/>
                  <a:gd name="T22" fmla="*/ 2147483647 w 57"/>
                  <a:gd name="T23" fmla="*/ 2147483647 h 57"/>
                  <a:gd name="T24" fmla="*/ 2147483647 w 57"/>
                  <a:gd name="T25" fmla="*/ 2147483647 h 57"/>
                  <a:gd name="T26" fmla="*/ 2147483647 w 57"/>
                  <a:gd name="T27" fmla="*/ 2147483647 h 57"/>
                  <a:gd name="T28" fmla="*/ 2147483647 w 57"/>
                  <a:gd name="T29" fmla="*/ 2147483647 h 57"/>
                  <a:gd name="T30" fmla="*/ 2147483647 w 57"/>
                  <a:gd name="T31" fmla="*/ 2147483647 h 57"/>
                  <a:gd name="T32" fmla="*/ 2147483647 w 57"/>
                  <a:gd name="T33" fmla="*/ 2147483647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5" y="18"/>
                    </a:lnTo>
                    <a:lnTo>
                      <a:pt x="49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55"/>
                    </a:lnTo>
                    <a:lnTo>
                      <a:pt x="28" y="57"/>
                    </a:lnTo>
                    <a:lnTo>
                      <a:pt x="39" y="55"/>
                    </a:lnTo>
                    <a:lnTo>
                      <a:pt x="49" y="49"/>
                    </a:lnTo>
                    <a:lnTo>
                      <a:pt x="55" y="39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9" name="Groupe 118"/>
              <p:cNvGrpSpPr/>
              <p:nvPr/>
            </p:nvGrpSpPr>
            <p:grpSpPr>
              <a:xfrm>
                <a:off x="5385158" y="2261938"/>
                <a:ext cx="3075274" cy="3363306"/>
                <a:chOff x="5385158" y="2261938"/>
                <a:chExt cx="3075274" cy="3363306"/>
              </a:xfrm>
            </p:grpSpPr>
            <p:sp>
              <p:nvSpPr>
                <p:cNvPr id="120" name="Freeform 443"/>
                <p:cNvSpPr>
                  <a:spLocks/>
                </p:cNvSpPr>
                <p:nvPr/>
              </p:nvSpPr>
              <p:spPr bwMode="auto">
                <a:xfrm flipH="1">
                  <a:off x="5385158" y="406213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443"/>
                <p:cNvSpPr>
                  <a:spLocks/>
                </p:cNvSpPr>
                <p:nvPr/>
              </p:nvSpPr>
              <p:spPr bwMode="auto">
                <a:xfrm flipH="1">
                  <a:off x="5724128" y="478221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443"/>
                <p:cNvSpPr>
                  <a:spLocks/>
                </p:cNvSpPr>
                <p:nvPr/>
              </p:nvSpPr>
              <p:spPr bwMode="auto">
                <a:xfrm flipH="1">
                  <a:off x="6048164" y="442217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Freeform 443"/>
                <p:cNvSpPr>
                  <a:spLocks/>
                </p:cNvSpPr>
                <p:nvPr/>
              </p:nvSpPr>
              <p:spPr bwMode="auto">
                <a:xfrm flipH="1">
                  <a:off x="6696236" y="334205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 443"/>
                <p:cNvSpPr>
                  <a:spLocks/>
                </p:cNvSpPr>
                <p:nvPr/>
              </p:nvSpPr>
              <p:spPr bwMode="auto">
                <a:xfrm flipH="1">
                  <a:off x="7020272" y="298201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Freeform 443"/>
                <p:cNvSpPr>
                  <a:spLocks/>
                </p:cNvSpPr>
                <p:nvPr/>
              </p:nvSpPr>
              <p:spPr bwMode="auto">
                <a:xfrm flipH="1">
                  <a:off x="7344308" y="226193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Freeform 443"/>
                <p:cNvSpPr>
                  <a:spLocks/>
                </p:cNvSpPr>
                <p:nvPr/>
              </p:nvSpPr>
              <p:spPr bwMode="auto">
                <a:xfrm flipH="1">
                  <a:off x="6372200" y="262197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 443"/>
                <p:cNvSpPr>
                  <a:spLocks/>
                </p:cNvSpPr>
                <p:nvPr/>
              </p:nvSpPr>
              <p:spPr bwMode="auto">
                <a:xfrm flipH="1">
                  <a:off x="7689414" y="370209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443"/>
                <p:cNvSpPr>
                  <a:spLocks/>
                </p:cNvSpPr>
                <p:nvPr/>
              </p:nvSpPr>
              <p:spPr bwMode="auto">
                <a:xfrm flipH="1">
                  <a:off x="8028384" y="550229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443"/>
                <p:cNvSpPr>
                  <a:spLocks/>
                </p:cNvSpPr>
                <p:nvPr/>
              </p:nvSpPr>
              <p:spPr bwMode="auto">
                <a:xfrm flipH="1">
                  <a:off x="8337486" y="5142258"/>
                  <a:ext cx="122946" cy="122946"/>
                </a:xfrm>
                <a:custGeom>
                  <a:avLst/>
                  <a:gdLst>
                    <a:gd name="T0" fmla="*/ 2147483647 w 57"/>
                    <a:gd name="T1" fmla="*/ 2147483647 h 57"/>
                    <a:gd name="T2" fmla="*/ 2147483647 w 57"/>
                    <a:gd name="T3" fmla="*/ 2147483647 h 57"/>
                    <a:gd name="T4" fmla="*/ 2147483647 w 57"/>
                    <a:gd name="T5" fmla="*/ 2147483647 h 57"/>
                    <a:gd name="T6" fmla="*/ 2147483647 w 57"/>
                    <a:gd name="T7" fmla="*/ 2147483647 h 57"/>
                    <a:gd name="T8" fmla="*/ 2147483647 w 57"/>
                    <a:gd name="T9" fmla="*/ 0 h 57"/>
                    <a:gd name="T10" fmla="*/ 2147483647 w 57"/>
                    <a:gd name="T11" fmla="*/ 2147483647 h 57"/>
                    <a:gd name="T12" fmla="*/ 2147483647 w 57"/>
                    <a:gd name="T13" fmla="*/ 2147483647 h 57"/>
                    <a:gd name="T14" fmla="*/ 2147483647 w 57"/>
                    <a:gd name="T15" fmla="*/ 2147483647 h 57"/>
                    <a:gd name="T16" fmla="*/ 0 w 57"/>
                    <a:gd name="T17" fmla="*/ 2147483647 h 57"/>
                    <a:gd name="T18" fmla="*/ 2147483647 w 57"/>
                    <a:gd name="T19" fmla="*/ 2147483647 h 57"/>
                    <a:gd name="T20" fmla="*/ 2147483647 w 57"/>
                    <a:gd name="T21" fmla="*/ 2147483647 h 57"/>
                    <a:gd name="T22" fmla="*/ 2147483647 w 57"/>
                    <a:gd name="T23" fmla="*/ 2147483647 h 57"/>
                    <a:gd name="T24" fmla="*/ 2147483647 w 57"/>
                    <a:gd name="T25" fmla="*/ 2147483647 h 57"/>
                    <a:gd name="T26" fmla="*/ 2147483647 w 57"/>
                    <a:gd name="T27" fmla="*/ 2147483647 h 57"/>
                    <a:gd name="T28" fmla="*/ 2147483647 w 57"/>
                    <a:gd name="T29" fmla="*/ 2147483647 h 57"/>
                    <a:gd name="T30" fmla="*/ 2147483647 w 57"/>
                    <a:gd name="T31" fmla="*/ 2147483647 h 57"/>
                    <a:gd name="T32" fmla="*/ 2147483647 w 57"/>
                    <a:gd name="T33" fmla="*/ 2147483647 h 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" h="57">
                      <a:moveTo>
                        <a:pt x="57" y="29"/>
                      </a:moveTo>
                      <a:lnTo>
                        <a:pt x="55" y="18"/>
                      </a:lnTo>
                      <a:lnTo>
                        <a:pt x="49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8" y="55"/>
                      </a:lnTo>
                      <a:lnTo>
                        <a:pt x="28" y="57"/>
                      </a:lnTo>
                      <a:lnTo>
                        <a:pt x="39" y="55"/>
                      </a:lnTo>
                      <a:lnTo>
                        <a:pt x="49" y="49"/>
                      </a:lnTo>
                      <a:lnTo>
                        <a:pt x="55" y="39"/>
                      </a:lnTo>
                      <a:lnTo>
                        <a:pt x="57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0" name="Groupe 109"/>
            <p:cNvGrpSpPr/>
            <p:nvPr/>
          </p:nvGrpSpPr>
          <p:grpSpPr>
            <a:xfrm>
              <a:off x="4572000" y="1965746"/>
              <a:ext cx="3780420" cy="4162254"/>
              <a:chOff x="323528" y="1931042"/>
              <a:chExt cx="3780420" cy="4162254"/>
            </a:xfrm>
          </p:grpSpPr>
          <p:sp>
            <p:nvSpPr>
              <p:cNvPr id="111" name="Rectangle 110"/>
              <p:cNvSpPr/>
              <p:nvPr/>
            </p:nvSpPr>
            <p:spPr bwMode="auto">
              <a:xfrm>
                <a:off x="387639" y="1931042"/>
                <a:ext cx="133760" cy="14401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23528" y="5949280"/>
                <a:ext cx="133760" cy="14401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3970188" y="5913276"/>
                <a:ext cx="133760" cy="14401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3934184" y="1952836"/>
                <a:ext cx="133760" cy="14401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e 3"/>
          <p:cNvGrpSpPr/>
          <p:nvPr/>
        </p:nvGrpSpPr>
        <p:grpSpPr>
          <a:xfrm>
            <a:off x="4752020" y="2384884"/>
            <a:ext cx="3888432" cy="3600400"/>
            <a:chOff x="4590002" y="1700808"/>
            <a:chExt cx="4860540" cy="4176464"/>
          </a:xfrm>
        </p:grpSpPr>
        <p:cxnSp>
          <p:nvCxnSpPr>
            <p:cNvPr id="3" name="Connecteur droit 2"/>
            <p:cNvCxnSpPr/>
            <p:nvPr/>
          </p:nvCxnSpPr>
          <p:spPr bwMode="auto">
            <a:xfrm>
              <a:off x="4590002" y="5877272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34" name="Connecteur droit 133"/>
            <p:cNvCxnSpPr/>
            <p:nvPr/>
          </p:nvCxnSpPr>
          <p:spPr bwMode="auto">
            <a:xfrm>
              <a:off x="4590002" y="5733256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35" name="Connecteur droit 134"/>
            <p:cNvCxnSpPr/>
            <p:nvPr/>
          </p:nvCxnSpPr>
          <p:spPr bwMode="auto">
            <a:xfrm>
              <a:off x="4590002" y="5589240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6" name="Connecteur droit 155"/>
            <p:cNvCxnSpPr/>
            <p:nvPr/>
          </p:nvCxnSpPr>
          <p:spPr bwMode="auto">
            <a:xfrm>
              <a:off x="4590002" y="5445224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7" name="Connecteur droit 156"/>
            <p:cNvCxnSpPr/>
            <p:nvPr/>
          </p:nvCxnSpPr>
          <p:spPr bwMode="auto">
            <a:xfrm>
              <a:off x="4590002" y="5301208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8" name="Connecteur droit 157"/>
            <p:cNvCxnSpPr/>
            <p:nvPr/>
          </p:nvCxnSpPr>
          <p:spPr bwMode="auto">
            <a:xfrm>
              <a:off x="4590002" y="5157192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9" name="Connecteur droit 158"/>
            <p:cNvCxnSpPr/>
            <p:nvPr/>
          </p:nvCxnSpPr>
          <p:spPr bwMode="auto">
            <a:xfrm>
              <a:off x="4590002" y="5013176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0" name="Connecteur droit 159"/>
            <p:cNvCxnSpPr/>
            <p:nvPr/>
          </p:nvCxnSpPr>
          <p:spPr bwMode="auto">
            <a:xfrm>
              <a:off x="4590002" y="4869160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1" name="Connecteur droit 160"/>
            <p:cNvCxnSpPr/>
            <p:nvPr/>
          </p:nvCxnSpPr>
          <p:spPr bwMode="auto">
            <a:xfrm>
              <a:off x="4590002" y="4725144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4" name="Connecteur droit 163"/>
            <p:cNvCxnSpPr/>
            <p:nvPr/>
          </p:nvCxnSpPr>
          <p:spPr bwMode="auto">
            <a:xfrm>
              <a:off x="4590002" y="4581128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6" name="Connecteur droit 165"/>
            <p:cNvCxnSpPr/>
            <p:nvPr/>
          </p:nvCxnSpPr>
          <p:spPr bwMode="auto">
            <a:xfrm>
              <a:off x="4590002" y="4437112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0" name="Connecteur droit 169"/>
            <p:cNvCxnSpPr/>
            <p:nvPr/>
          </p:nvCxnSpPr>
          <p:spPr bwMode="auto">
            <a:xfrm>
              <a:off x="4590002" y="4293096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1" name="Connecteur droit 170"/>
            <p:cNvCxnSpPr/>
            <p:nvPr/>
          </p:nvCxnSpPr>
          <p:spPr bwMode="auto">
            <a:xfrm>
              <a:off x="4590002" y="4149080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2" name="Connecteur droit 171"/>
            <p:cNvCxnSpPr/>
            <p:nvPr/>
          </p:nvCxnSpPr>
          <p:spPr bwMode="auto">
            <a:xfrm>
              <a:off x="4590002" y="4005064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3" name="Connecteur droit 172"/>
            <p:cNvCxnSpPr/>
            <p:nvPr/>
          </p:nvCxnSpPr>
          <p:spPr bwMode="auto">
            <a:xfrm>
              <a:off x="4590002" y="3861048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4" name="Connecteur droit 173"/>
            <p:cNvCxnSpPr/>
            <p:nvPr/>
          </p:nvCxnSpPr>
          <p:spPr bwMode="auto">
            <a:xfrm>
              <a:off x="4590002" y="3717032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5" name="Connecteur droit 174"/>
            <p:cNvCxnSpPr/>
            <p:nvPr/>
          </p:nvCxnSpPr>
          <p:spPr bwMode="auto">
            <a:xfrm>
              <a:off x="4590002" y="3573016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6" name="Connecteur droit 175"/>
            <p:cNvCxnSpPr/>
            <p:nvPr/>
          </p:nvCxnSpPr>
          <p:spPr bwMode="auto">
            <a:xfrm>
              <a:off x="4590002" y="3429000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7" name="Connecteur droit 176"/>
            <p:cNvCxnSpPr/>
            <p:nvPr/>
          </p:nvCxnSpPr>
          <p:spPr bwMode="auto">
            <a:xfrm>
              <a:off x="4590002" y="3284984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8" name="Connecteur droit 177"/>
            <p:cNvCxnSpPr/>
            <p:nvPr/>
          </p:nvCxnSpPr>
          <p:spPr bwMode="auto">
            <a:xfrm>
              <a:off x="4590002" y="3140968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9" name="Connecteur droit 178"/>
            <p:cNvCxnSpPr/>
            <p:nvPr/>
          </p:nvCxnSpPr>
          <p:spPr bwMode="auto">
            <a:xfrm>
              <a:off x="4590002" y="2996952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0" name="Connecteur droit 179"/>
            <p:cNvCxnSpPr/>
            <p:nvPr/>
          </p:nvCxnSpPr>
          <p:spPr bwMode="auto">
            <a:xfrm>
              <a:off x="4590002" y="2852936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5" name="Connecteur droit 184"/>
            <p:cNvCxnSpPr/>
            <p:nvPr/>
          </p:nvCxnSpPr>
          <p:spPr bwMode="auto">
            <a:xfrm>
              <a:off x="4590002" y="2708920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6" name="Connecteur droit 185"/>
            <p:cNvCxnSpPr/>
            <p:nvPr/>
          </p:nvCxnSpPr>
          <p:spPr bwMode="auto">
            <a:xfrm>
              <a:off x="4590002" y="2564904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8" name="Connecteur droit 187"/>
            <p:cNvCxnSpPr/>
            <p:nvPr/>
          </p:nvCxnSpPr>
          <p:spPr bwMode="auto">
            <a:xfrm>
              <a:off x="4590002" y="2420888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9" name="Connecteur droit 188"/>
            <p:cNvCxnSpPr/>
            <p:nvPr/>
          </p:nvCxnSpPr>
          <p:spPr bwMode="auto">
            <a:xfrm>
              <a:off x="4590002" y="2276872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0" name="Connecteur droit 189"/>
            <p:cNvCxnSpPr/>
            <p:nvPr/>
          </p:nvCxnSpPr>
          <p:spPr bwMode="auto">
            <a:xfrm>
              <a:off x="4590002" y="2132856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1" name="Connecteur droit 190"/>
            <p:cNvCxnSpPr/>
            <p:nvPr/>
          </p:nvCxnSpPr>
          <p:spPr bwMode="auto">
            <a:xfrm>
              <a:off x="4590002" y="1988840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2" name="Connecteur droit 191"/>
            <p:cNvCxnSpPr/>
            <p:nvPr/>
          </p:nvCxnSpPr>
          <p:spPr bwMode="auto">
            <a:xfrm>
              <a:off x="4590002" y="1844824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3" name="Connecteur droit 192"/>
            <p:cNvCxnSpPr/>
            <p:nvPr/>
          </p:nvCxnSpPr>
          <p:spPr bwMode="auto">
            <a:xfrm>
              <a:off x="4590002" y="1700808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194" name="Groupe 193"/>
          <p:cNvGrpSpPr/>
          <p:nvPr/>
        </p:nvGrpSpPr>
        <p:grpSpPr>
          <a:xfrm rot="16200000">
            <a:off x="4762096" y="2410811"/>
            <a:ext cx="3868281" cy="3600400"/>
            <a:chOff x="4590002" y="1700808"/>
            <a:chExt cx="4860540" cy="4176464"/>
          </a:xfrm>
        </p:grpSpPr>
        <p:cxnSp>
          <p:nvCxnSpPr>
            <p:cNvPr id="195" name="Connecteur droit 194"/>
            <p:cNvCxnSpPr/>
            <p:nvPr/>
          </p:nvCxnSpPr>
          <p:spPr bwMode="auto">
            <a:xfrm>
              <a:off x="4590002" y="5877272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6" name="Connecteur droit 195"/>
            <p:cNvCxnSpPr/>
            <p:nvPr/>
          </p:nvCxnSpPr>
          <p:spPr bwMode="auto">
            <a:xfrm>
              <a:off x="4590002" y="5733256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7" name="Connecteur droit 196"/>
            <p:cNvCxnSpPr/>
            <p:nvPr/>
          </p:nvCxnSpPr>
          <p:spPr bwMode="auto">
            <a:xfrm>
              <a:off x="4590002" y="5589240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8" name="Connecteur droit 197"/>
            <p:cNvCxnSpPr/>
            <p:nvPr/>
          </p:nvCxnSpPr>
          <p:spPr bwMode="auto">
            <a:xfrm>
              <a:off x="4590002" y="5445224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9" name="Connecteur droit 198"/>
            <p:cNvCxnSpPr/>
            <p:nvPr/>
          </p:nvCxnSpPr>
          <p:spPr bwMode="auto">
            <a:xfrm>
              <a:off x="4590002" y="5301208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0" name="Connecteur droit 199"/>
            <p:cNvCxnSpPr/>
            <p:nvPr/>
          </p:nvCxnSpPr>
          <p:spPr bwMode="auto">
            <a:xfrm>
              <a:off x="4590002" y="5157192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1" name="Connecteur droit 200"/>
            <p:cNvCxnSpPr/>
            <p:nvPr/>
          </p:nvCxnSpPr>
          <p:spPr bwMode="auto">
            <a:xfrm>
              <a:off x="4590002" y="5013176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2" name="Connecteur droit 201"/>
            <p:cNvCxnSpPr/>
            <p:nvPr/>
          </p:nvCxnSpPr>
          <p:spPr bwMode="auto">
            <a:xfrm>
              <a:off x="4590002" y="4869160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3" name="Connecteur droit 202"/>
            <p:cNvCxnSpPr/>
            <p:nvPr/>
          </p:nvCxnSpPr>
          <p:spPr bwMode="auto">
            <a:xfrm>
              <a:off x="4590002" y="4725144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4" name="Connecteur droit 203"/>
            <p:cNvCxnSpPr/>
            <p:nvPr/>
          </p:nvCxnSpPr>
          <p:spPr bwMode="auto">
            <a:xfrm>
              <a:off x="4590002" y="4581128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5" name="Connecteur droit 204"/>
            <p:cNvCxnSpPr/>
            <p:nvPr/>
          </p:nvCxnSpPr>
          <p:spPr bwMode="auto">
            <a:xfrm>
              <a:off x="4590002" y="4437112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6" name="Connecteur droit 205"/>
            <p:cNvCxnSpPr/>
            <p:nvPr/>
          </p:nvCxnSpPr>
          <p:spPr bwMode="auto">
            <a:xfrm>
              <a:off x="4590002" y="4293096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7" name="Connecteur droit 206"/>
            <p:cNvCxnSpPr/>
            <p:nvPr/>
          </p:nvCxnSpPr>
          <p:spPr bwMode="auto">
            <a:xfrm>
              <a:off x="4590002" y="4149080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8" name="Connecteur droit 207"/>
            <p:cNvCxnSpPr/>
            <p:nvPr/>
          </p:nvCxnSpPr>
          <p:spPr bwMode="auto">
            <a:xfrm>
              <a:off x="4590002" y="4005064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9" name="Connecteur droit 208"/>
            <p:cNvCxnSpPr/>
            <p:nvPr/>
          </p:nvCxnSpPr>
          <p:spPr bwMode="auto">
            <a:xfrm>
              <a:off x="4590002" y="3861048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0" name="Connecteur droit 209"/>
            <p:cNvCxnSpPr/>
            <p:nvPr/>
          </p:nvCxnSpPr>
          <p:spPr bwMode="auto">
            <a:xfrm>
              <a:off x="4590002" y="3717032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1" name="Connecteur droit 210"/>
            <p:cNvCxnSpPr/>
            <p:nvPr/>
          </p:nvCxnSpPr>
          <p:spPr bwMode="auto">
            <a:xfrm>
              <a:off x="4590002" y="3573016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2" name="Connecteur droit 211"/>
            <p:cNvCxnSpPr/>
            <p:nvPr/>
          </p:nvCxnSpPr>
          <p:spPr bwMode="auto">
            <a:xfrm>
              <a:off x="4590002" y="3429000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3" name="Connecteur droit 212"/>
            <p:cNvCxnSpPr/>
            <p:nvPr/>
          </p:nvCxnSpPr>
          <p:spPr bwMode="auto">
            <a:xfrm>
              <a:off x="4590002" y="3284984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4" name="Connecteur droit 213"/>
            <p:cNvCxnSpPr/>
            <p:nvPr/>
          </p:nvCxnSpPr>
          <p:spPr bwMode="auto">
            <a:xfrm>
              <a:off x="4590002" y="3140968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5" name="Connecteur droit 214"/>
            <p:cNvCxnSpPr/>
            <p:nvPr/>
          </p:nvCxnSpPr>
          <p:spPr bwMode="auto">
            <a:xfrm>
              <a:off x="4590002" y="2996952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6" name="Connecteur droit 215"/>
            <p:cNvCxnSpPr/>
            <p:nvPr/>
          </p:nvCxnSpPr>
          <p:spPr bwMode="auto">
            <a:xfrm>
              <a:off x="4590002" y="2852936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7" name="Connecteur droit 216"/>
            <p:cNvCxnSpPr/>
            <p:nvPr/>
          </p:nvCxnSpPr>
          <p:spPr bwMode="auto">
            <a:xfrm>
              <a:off x="4590002" y="2708920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8" name="Connecteur droit 217"/>
            <p:cNvCxnSpPr/>
            <p:nvPr/>
          </p:nvCxnSpPr>
          <p:spPr bwMode="auto">
            <a:xfrm>
              <a:off x="4590002" y="2564904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9" name="Connecteur droit 218"/>
            <p:cNvCxnSpPr/>
            <p:nvPr/>
          </p:nvCxnSpPr>
          <p:spPr bwMode="auto">
            <a:xfrm>
              <a:off x="4590002" y="2420888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0" name="Connecteur droit 219"/>
            <p:cNvCxnSpPr/>
            <p:nvPr/>
          </p:nvCxnSpPr>
          <p:spPr bwMode="auto">
            <a:xfrm>
              <a:off x="4590002" y="2276872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1" name="Connecteur droit 220"/>
            <p:cNvCxnSpPr/>
            <p:nvPr/>
          </p:nvCxnSpPr>
          <p:spPr bwMode="auto">
            <a:xfrm>
              <a:off x="4590002" y="2132856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2" name="Connecteur droit 221"/>
            <p:cNvCxnSpPr/>
            <p:nvPr/>
          </p:nvCxnSpPr>
          <p:spPr bwMode="auto">
            <a:xfrm>
              <a:off x="4590002" y="1988840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3" name="Connecteur droit 222"/>
            <p:cNvCxnSpPr/>
            <p:nvPr/>
          </p:nvCxnSpPr>
          <p:spPr bwMode="auto">
            <a:xfrm>
              <a:off x="4590002" y="1844824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4" name="Connecteur droit 223"/>
            <p:cNvCxnSpPr/>
            <p:nvPr/>
          </p:nvCxnSpPr>
          <p:spPr bwMode="auto">
            <a:xfrm>
              <a:off x="4590002" y="1700808"/>
              <a:ext cx="4860540" cy="0"/>
            </a:xfrm>
            <a:prstGeom prst="line">
              <a:avLst/>
            </a:prstGeom>
            <a:solidFill>
              <a:schemeClr val="hlink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t="23306" r="50862" b="1168"/>
          <a:stretch/>
        </p:blipFill>
        <p:spPr bwMode="auto">
          <a:xfrm>
            <a:off x="4499992" y="2096852"/>
            <a:ext cx="4263801" cy="415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2935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Is every triangulation without non-facial triangle L</a:t>
            </a:r>
            <a:r>
              <a:rPr lang="en-US" altLang="en-US" baseline="-25000" dirty="0" smtClean="0">
                <a:sym typeface="Symbol" pitchFamily="18" charset="2"/>
              </a:rPr>
              <a:t></a:t>
            </a:r>
            <a:r>
              <a:rPr lang="en-US" sz="2800" dirty="0" smtClean="0"/>
              <a:t>-Delaunay realizable?</a:t>
            </a:r>
          </a:p>
          <a:p>
            <a:pPr lvl="1"/>
            <a:r>
              <a:rPr lang="en-US" sz="2400" dirty="0" smtClean="0"/>
              <a:t>Not so many progress on this question </a:t>
            </a:r>
            <a:r>
              <a:rPr lang="en-US" sz="2400" dirty="0" smtClean="0">
                <a:sym typeface="Wingdings" panose="05000000000000000000" pitchFamily="2" charset="2"/>
              </a:rPr>
              <a:t></a:t>
            </a:r>
            <a:endParaRPr lang="en-US" sz="2400" dirty="0" smtClean="0"/>
          </a:p>
          <a:p>
            <a:r>
              <a:rPr lang="en-US" sz="2800" dirty="0" smtClean="0"/>
              <a:t>If yes, can we compute efficiently a corresponding L</a:t>
            </a:r>
            <a:r>
              <a:rPr lang="en-US" altLang="en-US" sz="2800" baseline="-25000" dirty="0" smtClean="0">
                <a:sym typeface="Symbol" pitchFamily="18" charset="2"/>
              </a:rPr>
              <a:t></a:t>
            </a:r>
            <a:r>
              <a:rPr lang="en-US" sz="2800" dirty="0" smtClean="0"/>
              <a:t>-Delaunay triangulation?</a:t>
            </a:r>
          </a:p>
          <a:p>
            <a:r>
              <a:rPr lang="en-US" sz="2800" dirty="0" smtClean="0"/>
              <a:t>If not can we decide in polynomial time if a triangulation is L</a:t>
            </a:r>
            <a:r>
              <a:rPr lang="en-US" altLang="en-US" sz="2800" baseline="-25000" dirty="0" smtClean="0">
                <a:sym typeface="Symbol" pitchFamily="18" charset="2"/>
              </a:rPr>
              <a:t></a:t>
            </a:r>
            <a:r>
              <a:rPr lang="en-US" sz="2800" dirty="0" smtClean="0"/>
              <a:t>-Delaunay realizable?</a:t>
            </a:r>
          </a:p>
          <a:p>
            <a:r>
              <a:rPr lang="en-US" sz="2800" dirty="0" smtClean="0"/>
              <a:t>If not can we decide in polynomial time if a transversal structure is L</a:t>
            </a:r>
            <a:r>
              <a:rPr lang="en-US" altLang="en-US" sz="2800" baseline="-25000" dirty="0" smtClean="0">
                <a:sym typeface="Symbol" pitchFamily="18" charset="2"/>
              </a:rPr>
              <a:t></a:t>
            </a:r>
            <a:r>
              <a:rPr lang="en-US" sz="2800" dirty="0" smtClean="0"/>
              <a:t>-Delaunay realizable?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813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z="3600" smtClean="0"/>
              <a:t>Delaunay Triangulation</a:t>
            </a:r>
            <a:br>
              <a:rPr lang="fr-FR" altLang="en-US" sz="3600" smtClean="0"/>
            </a:br>
            <a:r>
              <a:rPr lang="fr-FR" altLang="en-US" sz="2400" smtClean="0"/>
              <a:t> </a:t>
            </a:r>
            <a:r>
              <a:rPr lang="fr-FR" altLang="en-US" sz="2400" smtClean="0">
                <a:solidFill>
                  <a:schemeClr val="accent1"/>
                </a:solidFill>
              </a:rPr>
              <a:t>[</a:t>
            </a:r>
            <a:r>
              <a:rPr lang="fr-FR" altLang="en-US" sz="1800" i="1" smtClean="0">
                <a:solidFill>
                  <a:schemeClr val="accent1"/>
                </a:solidFill>
              </a:rPr>
              <a:t>Boris</a:t>
            </a:r>
            <a:r>
              <a:rPr lang="fr-FR" altLang="en-US" sz="2400" smtClean="0">
                <a:solidFill>
                  <a:schemeClr val="accent1"/>
                </a:solidFill>
              </a:rPr>
              <a:t> Delaunay ’34]</a:t>
            </a:r>
            <a:r>
              <a:rPr lang="fr-FR" altLang="en-US" sz="2400" smtClean="0"/>
              <a:t> </a:t>
            </a:r>
          </a:p>
        </p:txBody>
      </p:sp>
      <p:pic>
        <p:nvPicPr>
          <p:cNvPr id="3075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4050" y="1820863"/>
            <a:ext cx="3086100" cy="30480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95253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820863"/>
            <a:ext cx="30861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54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1820863"/>
            <a:ext cx="30861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55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820863"/>
            <a:ext cx="30861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57" name="Picture 2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820863"/>
            <a:ext cx="30861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58" name="Picture 2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820863"/>
            <a:ext cx="30861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59" name="Picture 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820863"/>
            <a:ext cx="30861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60" name="Picture 2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820863"/>
            <a:ext cx="30861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4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14303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43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14303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85" name="Group 209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88975" y="4142147"/>
            <a:ext cx="2446338" cy="835025"/>
            <a:chOff x="1579" y="1245"/>
            <a:chExt cx="1541" cy="526"/>
          </a:xfrm>
        </p:grpSpPr>
        <p:sp>
          <p:nvSpPr>
            <p:cNvPr id="3318" name="Text Box 2095"/>
            <p:cNvSpPr txBox="1">
              <a:spLocks noChangeAspect="1" noChangeArrowheads="1"/>
            </p:cNvSpPr>
            <p:nvPr/>
          </p:nvSpPr>
          <p:spPr bwMode="auto">
            <a:xfrm>
              <a:off x="1579" y="1245"/>
              <a:ext cx="118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76212" rIns="0" bIns="4762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solidFill>
                    <a:srgbClr val="CC0066"/>
                  </a:solidFill>
                  <a:latin typeface="phvr8t"/>
                </a:rPr>
                <a:t>G</a:t>
              </a:r>
            </a:p>
          </p:txBody>
        </p:sp>
        <p:sp>
          <p:nvSpPr>
            <p:cNvPr id="3319" name="Text Box 2096"/>
            <p:cNvSpPr txBox="1">
              <a:spLocks noChangeAspect="1" noChangeArrowheads="1"/>
            </p:cNvSpPr>
            <p:nvPr/>
          </p:nvSpPr>
          <p:spPr bwMode="auto">
            <a:xfrm>
              <a:off x="1697" y="1276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solidFill>
                    <a:srgbClr val="CC0066"/>
                  </a:solidFill>
                  <a:latin typeface="phvr8t"/>
                </a:rPr>
                <a:t>e</a:t>
              </a:r>
            </a:p>
          </p:txBody>
        </p:sp>
        <p:sp>
          <p:nvSpPr>
            <p:cNvPr id="3320" name="Text Box 2097"/>
            <p:cNvSpPr txBox="1">
              <a:spLocks noChangeAspect="1" noChangeArrowheads="1"/>
            </p:cNvSpPr>
            <p:nvPr/>
          </p:nvSpPr>
          <p:spPr bwMode="auto">
            <a:xfrm>
              <a:off x="1781" y="1276"/>
              <a:ext cx="84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solidFill>
                    <a:srgbClr val="CC0066"/>
                  </a:solidFill>
                  <a:latin typeface="phvr8t"/>
                </a:rPr>
                <a:t>n</a:t>
              </a:r>
            </a:p>
          </p:txBody>
        </p:sp>
        <p:sp>
          <p:nvSpPr>
            <p:cNvPr id="3321" name="Text Box 2098"/>
            <p:cNvSpPr txBox="1">
              <a:spLocks noChangeAspect="1" noChangeArrowheads="1"/>
            </p:cNvSpPr>
            <p:nvPr/>
          </p:nvSpPr>
          <p:spPr bwMode="auto">
            <a:xfrm>
              <a:off x="1866" y="1276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solidFill>
                    <a:srgbClr val="CC0066"/>
                  </a:solidFill>
                  <a:latin typeface="phvr8t"/>
                </a:rPr>
                <a:t>e</a:t>
              </a:r>
            </a:p>
          </p:txBody>
        </p:sp>
        <p:sp>
          <p:nvSpPr>
            <p:cNvPr id="3322" name="Text Box 2099"/>
            <p:cNvSpPr txBox="1">
              <a:spLocks noChangeAspect="1" noChangeArrowheads="1"/>
            </p:cNvSpPr>
            <p:nvPr/>
          </p:nvSpPr>
          <p:spPr bwMode="auto">
            <a:xfrm>
              <a:off x="1950" y="1276"/>
              <a:ext cx="50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solidFill>
                    <a:srgbClr val="CC0066"/>
                  </a:solidFill>
                  <a:latin typeface="phvr8t"/>
                </a:rPr>
                <a:t>r</a:t>
              </a:r>
            </a:p>
          </p:txBody>
        </p:sp>
        <p:sp>
          <p:nvSpPr>
            <p:cNvPr id="3323" name="Text Box 2100"/>
            <p:cNvSpPr txBox="1">
              <a:spLocks noChangeAspect="1" noChangeArrowheads="1"/>
            </p:cNvSpPr>
            <p:nvPr/>
          </p:nvSpPr>
          <p:spPr bwMode="auto">
            <a:xfrm>
              <a:off x="1999" y="1276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solidFill>
                    <a:srgbClr val="CC0066"/>
                  </a:solidFill>
                  <a:latin typeface="phvr8t"/>
                </a:rPr>
                <a:t>a</a:t>
              </a:r>
            </a:p>
          </p:txBody>
        </p:sp>
        <p:sp>
          <p:nvSpPr>
            <p:cNvPr id="3324" name="Text Box 2101"/>
            <p:cNvSpPr txBox="1">
              <a:spLocks noChangeAspect="1" noChangeArrowheads="1"/>
            </p:cNvSpPr>
            <p:nvPr/>
          </p:nvSpPr>
          <p:spPr bwMode="auto">
            <a:xfrm>
              <a:off x="2083" y="1249"/>
              <a:ext cx="3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solidFill>
                    <a:srgbClr val="CC0066"/>
                  </a:solidFill>
                  <a:latin typeface="phvr8t"/>
                </a:rPr>
                <a:t>l</a:t>
              </a:r>
            </a:p>
          </p:txBody>
        </p:sp>
        <p:sp>
          <p:nvSpPr>
            <p:cNvPr id="3325" name="Text Box 2102"/>
            <p:cNvSpPr txBox="1">
              <a:spLocks noChangeAspect="1" noChangeArrowheads="1"/>
            </p:cNvSpPr>
            <p:nvPr/>
          </p:nvSpPr>
          <p:spPr bwMode="auto">
            <a:xfrm>
              <a:off x="2159" y="1249"/>
              <a:ext cx="101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solidFill>
                    <a:srgbClr val="CC0066"/>
                  </a:solidFill>
                  <a:latin typeface="phvr8t"/>
                </a:rPr>
                <a:t>P</a:t>
              </a:r>
            </a:p>
          </p:txBody>
        </p:sp>
        <p:sp>
          <p:nvSpPr>
            <p:cNvPr id="3326" name="Text Box 2103"/>
            <p:cNvSpPr txBox="1">
              <a:spLocks noChangeAspect="1" noChangeArrowheads="1"/>
            </p:cNvSpPr>
            <p:nvPr/>
          </p:nvSpPr>
          <p:spPr bwMode="auto">
            <a:xfrm>
              <a:off x="2252" y="1276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solidFill>
                    <a:srgbClr val="CC0066"/>
                  </a:solidFill>
                  <a:latin typeface="phvr8t"/>
                </a:rPr>
                <a:t>o</a:t>
              </a:r>
            </a:p>
          </p:txBody>
        </p:sp>
        <p:sp>
          <p:nvSpPr>
            <p:cNvPr id="3327" name="Text Box 2104"/>
            <p:cNvSpPr txBox="1">
              <a:spLocks noChangeAspect="1" noChangeArrowheads="1"/>
            </p:cNvSpPr>
            <p:nvPr/>
          </p:nvSpPr>
          <p:spPr bwMode="auto">
            <a:xfrm>
              <a:off x="2336" y="1276"/>
              <a:ext cx="76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solidFill>
                    <a:srgbClr val="CC0066"/>
                  </a:solidFill>
                  <a:latin typeface="phvr8t"/>
                </a:rPr>
                <a:t>s</a:t>
              </a:r>
            </a:p>
          </p:txBody>
        </p:sp>
        <p:sp>
          <p:nvSpPr>
            <p:cNvPr id="3328" name="Text Box 2105"/>
            <p:cNvSpPr txBox="1">
              <a:spLocks noChangeAspect="1" noChangeArrowheads="1"/>
            </p:cNvSpPr>
            <p:nvPr/>
          </p:nvSpPr>
          <p:spPr bwMode="auto">
            <a:xfrm>
              <a:off x="2412" y="1249"/>
              <a:ext cx="3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solidFill>
                    <a:srgbClr val="CC0066"/>
                  </a:solidFill>
                  <a:latin typeface="phvr8t"/>
                </a:rPr>
                <a:t>i</a:t>
              </a:r>
            </a:p>
          </p:txBody>
        </p:sp>
        <p:sp>
          <p:nvSpPr>
            <p:cNvPr id="3329" name="Text Box 2106"/>
            <p:cNvSpPr txBox="1">
              <a:spLocks noChangeAspect="1" noChangeArrowheads="1"/>
            </p:cNvSpPr>
            <p:nvPr/>
          </p:nvSpPr>
          <p:spPr bwMode="auto">
            <a:xfrm>
              <a:off x="2446" y="1254"/>
              <a:ext cx="42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1925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solidFill>
                    <a:srgbClr val="CC0066"/>
                  </a:solidFill>
                  <a:latin typeface="phvr8t"/>
                </a:rPr>
                <a:t>t</a:t>
              </a:r>
            </a:p>
          </p:txBody>
        </p:sp>
        <p:sp>
          <p:nvSpPr>
            <p:cNvPr id="3330" name="Text Box 2107"/>
            <p:cNvSpPr txBox="1">
              <a:spLocks noChangeAspect="1" noChangeArrowheads="1"/>
            </p:cNvSpPr>
            <p:nvPr/>
          </p:nvSpPr>
          <p:spPr bwMode="auto">
            <a:xfrm>
              <a:off x="2488" y="1249"/>
              <a:ext cx="3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solidFill>
                    <a:srgbClr val="CC0066"/>
                  </a:solidFill>
                  <a:latin typeface="phvr8t"/>
                </a:rPr>
                <a:t>i</a:t>
              </a:r>
            </a:p>
          </p:txBody>
        </p:sp>
        <p:sp>
          <p:nvSpPr>
            <p:cNvPr id="3331" name="Text Box 2108"/>
            <p:cNvSpPr txBox="1">
              <a:spLocks noChangeAspect="1" noChangeArrowheads="1"/>
            </p:cNvSpPr>
            <p:nvPr/>
          </p:nvSpPr>
          <p:spPr bwMode="auto">
            <a:xfrm>
              <a:off x="2521" y="1276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solidFill>
                    <a:srgbClr val="CC0066"/>
                  </a:solidFill>
                  <a:latin typeface="phvr8t"/>
                </a:rPr>
                <a:t>o</a:t>
              </a:r>
            </a:p>
          </p:txBody>
        </p:sp>
        <p:sp>
          <p:nvSpPr>
            <p:cNvPr id="3332" name="Text Box 2109"/>
            <p:cNvSpPr txBox="1">
              <a:spLocks noChangeAspect="1" noChangeArrowheads="1"/>
            </p:cNvSpPr>
            <p:nvPr/>
          </p:nvSpPr>
          <p:spPr bwMode="auto">
            <a:xfrm>
              <a:off x="2605" y="1276"/>
              <a:ext cx="84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solidFill>
                    <a:srgbClr val="CC0066"/>
                  </a:solidFill>
                  <a:latin typeface="phvr8t"/>
                </a:rPr>
                <a:t>n</a:t>
              </a:r>
            </a:p>
          </p:txBody>
        </p:sp>
        <p:sp>
          <p:nvSpPr>
            <p:cNvPr id="3333" name="Text Box 2110"/>
            <p:cNvSpPr txBox="1">
              <a:spLocks noChangeAspect="1" noChangeArrowheads="1"/>
            </p:cNvSpPr>
            <p:nvPr/>
          </p:nvSpPr>
          <p:spPr bwMode="auto">
            <a:xfrm>
              <a:off x="2690" y="1280"/>
              <a:ext cx="42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0650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:</a:t>
              </a:r>
            </a:p>
          </p:txBody>
        </p:sp>
        <p:sp>
          <p:nvSpPr>
            <p:cNvPr id="3334" name="Text Box 2111"/>
            <p:cNvSpPr txBox="1">
              <a:spLocks noChangeAspect="1" noChangeArrowheads="1"/>
            </p:cNvSpPr>
            <p:nvPr/>
          </p:nvSpPr>
          <p:spPr bwMode="auto">
            <a:xfrm>
              <a:off x="1579" y="1441"/>
              <a:ext cx="109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 dirty="0">
                  <a:latin typeface="phvr8t"/>
                </a:rPr>
                <a:t>N</a:t>
              </a:r>
            </a:p>
          </p:txBody>
        </p:sp>
        <p:sp>
          <p:nvSpPr>
            <p:cNvPr id="3335" name="Text Box 2112"/>
            <p:cNvSpPr txBox="1">
              <a:spLocks noChangeAspect="1" noChangeArrowheads="1"/>
            </p:cNvSpPr>
            <p:nvPr/>
          </p:nvSpPr>
          <p:spPr bwMode="auto">
            <a:xfrm>
              <a:off x="1689" y="1468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o</a:t>
              </a:r>
            </a:p>
          </p:txBody>
        </p:sp>
        <p:sp>
          <p:nvSpPr>
            <p:cNvPr id="3336" name="Text Box 2113"/>
            <p:cNvSpPr txBox="1">
              <a:spLocks noChangeAspect="1" noChangeArrowheads="1"/>
            </p:cNvSpPr>
            <p:nvPr/>
          </p:nvSpPr>
          <p:spPr bwMode="auto">
            <a:xfrm>
              <a:off x="1815" y="1441"/>
              <a:ext cx="84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4762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3</a:t>
              </a:r>
            </a:p>
          </p:txBody>
        </p:sp>
        <p:sp>
          <p:nvSpPr>
            <p:cNvPr id="3337" name="Text Box 2114"/>
            <p:cNvSpPr txBox="1">
              <a:spLocks noChangeAspect="1" noChangeArrowheads="1"/>
            </p:cNvSpPr>
            <p:nvPr/>
          </p:nvSpPr>
          <p:spPr bwMode="auto">
            <a:xfrm>
              <a:off x="1941" y="1468"/>
              <a:ext cx="84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49212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p</a:t>
              </a:r>
            </a:p>
          </p:txBody>
        </p:sp>
        <p:sp>
          <p:nvSpPr>
            <p:cNvPr id="3338" name="Text Box 2115"/>
            <p:cNvSpPr txBox="1">
              <a:spLocks noChangeAspect="1" noChangeArrowheads="1"/>
            </p:cNvSpPr>
            <p:nvPr/>
          </p:nvSpPr>
          <p:spPr bwMode="auto">
            <a:xfrm>
              <a:off x="2026" y="1468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o</a:t>
              </a:r>
            </a:p>
          </p:txBody>
        </p:sp>
        <p:sp>
          <p:nvSpPr>
            <p:cNvPr id="3339" name="Text Box 2116"/>
            <p:cNvSpPr txBox="1">
              <a:spLocks noChangeAspect="1" noChangeArrowheads="1"/>
            </p:cNvSpPr>
            <p:nvPr/>
          </p:nvSpPr>
          <p:spPr bwMode="auto">
            <a:xfrm>
              <a:off x="2110" y="1441"/>
              <a:ext cx="3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i</a:t>
              </a:r>
            </a:p>
          </p:txBody>
        </p:sp>
        <p:sp>
          <p:nvSpPr>
            <p:cNvPr id="3340" name="Text Box 2117"/>
            <p:cNvSpPr txBox="1">
              <a:spLocks noChangeAspect="1" noChangeArrowheads="1"/>
            </p:cNvSpPr>
            <p:nvPr/>
          </p:nvSpPr>
          <p:spPr bwMode="auto">
            <a:xfrm>
              <a:off x="2143" y="1468"/>
              <a:ext cx="84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n</a:t>
              </a:r>
            </a:p>
          </p:txBody>
        </p:sp>
        <p:sp>
          <p:nvSpPr>
            <p:cNvPr id="3341" name="Text Box 2118"/>
            <p:cNvSpPr txBox="1">
              <a:spLocks noChangeAspect="1" noChangeArrowheads="1"/>
            </p:cNvSpPr>
            <p:nvPr/>
          </p:nvSpPr>
          <p:spPr bwMode="auto">
            <a:xfrm>
              <a:off x="2228" y="1446"/>
              <a:ext cx="42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1925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t</a:t>
              </a:r>
            </a:p>
          </p:txBody>
        </p:sp>
        <p:sp>
          <p:nvSpPr>
            <p:cNvPr id="3342" name="Text Box 2119"/>
            <p:cNvSpPr txBox="1">
              <a:spLocks noChangeAspect="1" noChangeArrowheads="1"/>
            </p:cNvSpPr>
            <p:nvPr/>
          </p:nvSpPr>
          <p:spPr bwMode="auto">
            <a:xfrm>
              <a:off x="2270" y="1468"/>
              <a:ext cx="76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s</a:t>
              </a:r>
            </a:p>
          </p:txBody>
        </p:sp>
        <p:sp>
          <p:nvSpPr>
            <p:cNvPr id="3343" name="Text Box 2120"/>
            <p:cNvSpPr txBox="1">
              <a:spLocks noChangeAspect="1" noChangeArrowheads="1"/>
            </p:cNvSpPr>
            <p:nvPr/>
          </p:nvSpPr>
          <p:spPr bwMode="auto">
            <a:xfrm>
              <a:off x="2387" y="1468"/>
              <a:ext cx="76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c</a:t>
              </a:r>
            </a:p>
          </p:txBody>
        </p:sp>
        <p:sp>
          <p:nvSpPr>
            <p:cNvPr id="3344" name="Text Box 2121"/>
            <p:cNvSpPr txBox="1">
              <a:spLocks noChangeAspect="1" noChangeArrowheads="1"/>
            </p:cNvSpPr>
            <p:nvPr/>
          </p:nvSpPr>
          <p:spPr bwMode="auto">
            <a:xfrm>
              <a:off x="2463" y="1468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o</a:t>
              </a:r>
            </a:p>
          </p:txBody>
        </p:sp>
        <p:sp>
          <p:nvSpPr>
            <p:cNvPr id="3345" name="Text Box 2122"/>
            <p:cNvSpPr txBox="1">
              <a:spLocks noChangeAspect="1" noChangeArrowheads="1"/>
            </p:cNvSpPr>
            <p:nvPr/>
          </p:nvSpPr>
          <p:spPr bwMode="auto">
            <a:xfrm>
              <a:off x="2547" y="1441"/>
              <a:ext cx="3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l</a:t>
              </a:r>
            </a:p>
          </p:txBody>
        </p:sp>
        <p:sp>
          <p:nvSpPr>
            <p:cNvPr id="3346" name="Text Box 2123"/>
            <p:cNvSpPr txBox="1">
              <a:spLocks noChangeAspect="1" noChangeArrowheads="1"/>
            </p:cNvSpPr>
            <p:nvPr/>
          </p:nvSpPr>
          <p:spPr bwMode="auto">
            <a:xfrm>
              <a:off x="2581" y="1441"/>
              <a:ext cx="3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l</a:t>
              </a:r>
            </a:p>
          </p:txBody>
        </p:sp>
        <p:sp>
          <p:nvSpPr>
            <p:cNvPr id="3347" name="Text Box 2124"/>
            <p:cNvSpPr txBox="1">
              <a:spLocks noChangeAspect="1" noChangeArrowheads="1"/>
            </p:cNvSpPr>
            <p:nvPr/>
          </p:nvSpPr>
          <p:spPr bwMode="auto">
            <a:xfrm>
              <a:off x="2615" y="1441"/>
              <a:ext cx="3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i</a:t>
              </a:r>
            </a:p>
          </p:txBody>
        </p:sp>
        <p:sp>
          <p:nvSpPr>
            <p:cNvPr id="3348" name="Text Box 2125"/>
            <p:cNvSpPr txBox="1">
              <a:spLocks noChangeAspect="1" noChangeArrowheads="1"/>
            </p:cNvSpPr>
            <p:nvPr/>
          </p:nvSpPr>
          <p:spPr bwMode="auto">
            <a:xfrm>
              <a:off x="2648" y="1468"/>
              <a:ext cx="84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n</a:t>
              </a:r>
            </a:p>
          </p:txBody>
        </p:sp>
        <p:sp>
          <p:nvSpPr>
            <p:cNvPr id="3349" name="Text Box 2126"/>
            <p:cNvSpPr txBox="1">
              <a:spLocks noChangeAspect="1" noChangeArrowheads="1"/>
            </p:cNvSpPr>
            <p:nvPr/>
          </p:nvSpPr>
          <p:spPr bwMode="auto">
            <a:xfrm>
              <a:off x="2732" y="1468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e</a:t>
              </a:r>
            </a:p>
          </p:txBody>
        </p:sp>
        <p:sp>
          <p:nvSpPr>
            <p:cNvPr id="3350" name="Text Box 2127"/>
            <p:cNvSpPr txBox="1">
              <a:spLocks noChangeAspect="1" noChangeArrowheads="1"/>
            </p:cNvSpPr>
            <p:nvPr/>
          </p:nvSpPr>
          <p:spPr bwMode="auto">
            <a:xfrm>
              <a:off x="2817" y="1468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a</a:t>
              </a:r>
            </a:p>
          </p:txBody>
        </p:sp>
        <p:sp>
          <p:nvSpPr>
            <p:cNvPr id="3351" name="Text Box 2128"/>
            <p:cNvSpPr txBox="1">
              <a:spLocks noChangeAspect="1" noChangeArrowheads="1"/>
            </p:cNvSpPr>
            <p:nvPr/>
          </p:nvSpPr>
          <p:spPr bwMode="auto">
            <a:xfrm>
              <a:off x="2901" y="1468"/>
              <a:ext cx="50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r</a:t>
              </a:r>
            </a:p>
          </p:txBody>
        </p:sp>
        <p:sp>
          <p:nvSpPr>
            <p:cNvPr id="3352" name="Text Box 2129"/>
            <p:cNvSpPr txBox="1">
              <a:spLocks noChangeAspect="1" noChangeArrowheads="1"/>
            </p:cNvSpPr>
            <p:nvPr/>
          </p:nvSpPr>
          <p:spPr bwMode="auto">
            <a:xfrm>
              <a:off x="1579" y="1632"/>
              <a:ext cx="109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N</a:t>
              </a:r>
            </a:p>
          </p:txBody>
        </p:sp>
        <p:sp>
          <p:nvSpPr>
            <p:cNvPr id="3353" name="Text Box 2130"/>
            <p:cNvSpPr txBox="1">
              <a:spLocks noChangeAspect="1" noChangeArrowheads="1"/>
            </p:cNvSpPr>
            <p:nvPr/>
          </p:nvSpPr>
          <p:spPr bwMode="auto">
            <a:xfrm>
              <a:off x="1689" y="1659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o</a:t>
              </a:r>
            </a:p>
          </p:txBody>
        </p:sp>
        <p:sp>
          <p:nvSpPr>
            <p:cNvPr id="3354" name="Text Box 2131"/>
            <p:cNvSpPr txBox="1">
              <a:spLocks noChangeAspect="1" noChangeArrowheads="1"/>
            </p:cNvSpPr>
            <p:nvPr/>
          </p:nvSpPr>
          <p:spPr bwMode="auto">
            <a:xfrm>
              <a:off x="1815" y="1632"/>
              <a:ext cx="8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4</a:t>
              </a:r>
            </a:p>
          </p:txBody>
        </p:sp>
        <p:sp>
          <p:nvSpPr>
            <p:cNvPr id="3355" name="Text Box 2132"/>
            <p:cNvSpPr txBox="1">
              <a:spLocks noChangeAspect="1" noChangeArrowheads="1"/>
            </p:cNvSpPr>
            <p:nvPr/>
          </p:nvSpPr>
          <p:spPr bwMode="auto">
            <a:xfrm>
              <a:off x="1941" y="1659"/>
              <a:ext cx="84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49212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p</a:t>
              </a:r>
            </a:p>
          </p:txBody>
        </p:sp>
        <p:sp>
          <p:nvSpPr>
            <p:cNvPr id="3356" name="Text Box 2133"/>
            <p:cNvSpPr txBox="1">
              <a:spLocks noChangeAspect="1" noChangeArrowheads="1"/>
            </p:cNvSpPr>
            <p:nvPr/>
          </p:nvSpPr>
          <p:spPr bwMode="auto">
            <a:xfrm>
              <a:off x="2026" y="1659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o</a:t>
              </a:r>
            </a:p>
          </p:txBody>
        </p:sp>
        <p:sp>
          <p:nvSpPr>
            <p:cNvPr id="3357" name="Text Box 2134"/>
            <p:cNvSpPr txBox="1">
              <a:spLocks noChangeAspect="1" noChangeArrowheads="1"/>
            </p:cNvSpPr>
            <p:nvPr/>
          </p:nvSpPr>
          <p:spPr bwMode="auto">
            <a:xfrm>
              <a:off x="2110" y="1632"/>
              <a:ext cx="3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i</a:t>
              </a:r>
            </a:p>
          </p:txBody>
        </p:sp>
        <p:sp>
          <p:nvSpPr>
            <p:cNvPr id="3358" name="Text Box 2135"/>
            <p:cNvSpPr txBox="1">
              <a:spLocks noChangeAspect="1" noChangeArrowheads="1"/>
            </p:cNvSpPr>
            <p:nvPr/>
          </p:nvSpPr>
          <p:spPr bwMode="auto">
            <a:xfrm>
              <a:off x="2143" y="1659"/>
              <a:ext cx="84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n</a:t>
              </a:r>
            </a:p>
          </p:txBody>
        </p:sp>
        <p:sp>
          <p:nvSpPr>
            <p:cNvPr id="3359" name="Text Box 2136"/>
            <p:cNvSpPr txBox="1">
              <a:spLocks noChangeAspect="1" noChangeArrowheads="1"/>
            </p:cNvSpPr>
            <p:nvPr/>
          </p:nvSpPr>
          <p:spPr bwMode="auto">
            <a:xfrm>
              <a:off x="2228" y="1637"/>
              <a:ext cx="42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1925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t</a:t>
              </a:r>
            </a:p>
          </p:txBody>
        </p:sp>
        <p:sp>
          <p:nvSpPr>
            <p:cNvPr id="3360" name="Text Box 2137"/>
            <p:cNvSpPr txBox="1">
              <a:spLocks noChangeAspect="1" noChangeArrowheads="1"/>
            </p:cNvSpPr>
            <p:nvPr/>
          </p:nvSpPr>
          <p:spPr bwMode="auto">
            <a:xfrm>
              <a:off x="2270" y="1659"/>
              <a:ext cx="76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s</a:t>
              </a:r>
            </a:p>
          </p:txBody>
        </p:sp>
        <p:sp>
          <p:nvSpPr>
            <p:cNvPr id="3361" name="Text Box 2138"/>
            <p:cNvSpPr txBox="1">
              <a:spLocks noChangeAspect="1" noChangeArrowheads="1"/>
            </p:cNvSpPr>
            <p:nvPr/>
          </p:nvSpPr>
          <p:spPr bwMode="auto">
            <a:xfrm>
              <a:off x="2387" y="1659"/>
              <a:ext cx="76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c</a:t>
              </a:r>
            </a:p>
          </p:txBody>
        </p:sp>
        <p:sp>
          <p:nvSpPr>
            <p:cNvPr id="3362" name="Text Box 2139"/>
            <p:cNvSpPr txBox="1">
              <a:spLocks noChangeAspect="1" noChangeArrowheads="1"/>
            </p:cNvSpPr>
            <p:nvPr/>
          </p:nvSpPr>
          <p:spPr bwMode="auto">
            <a:xfrm>
              <a:off x="2463" y="1659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o</a:t>
              </a:r>
            </a:p>
          </p:txBody>
        </p:sp>
        <p:sp>
          <p:nvSpPr>
            <p:cNvPr id="3363" name="Text Box 2140"/>
            <p:cNvSpPr txBox="1">
              <a:spLocks noChangeAspect="1" noChangeArrowheads="1"/>
            </p:cNvSpPr>
            <p:nvPr/>
          </p:nvSpPr>
          <p:spPr bwMode="auto">
            <a:xfrm>
              <a:off x="2547" y="1691"/>
              <a:ext cx="50" cy="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31762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-</a:t>
              </a:r>
            </a:p>
          </p:txBody>
        </p:sp>
        <p:sp>
          <p:nvSpPr>
            <p:cNvPr id="3364" name="Text Box 2141"/>
            <p:cNvSpPr txBox="1">
              <a:spLocks noChangeAspect="1" noChangeArrowheads="1"/>
            </p:cNvSpPr>
            <p:nvPr/>
          </p:nvSpPr>
          <p:spPr bwMode="auto">
            <a:xfrm>
              <a:off x="2598" y="1659"/>
              <a:ext cx="76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c</a:t>
              </a:r>
            </a:p>
          </p:txBody>
        </p:sp>
        <p:sp>
          <p:nvSpPr>
            <p:cNvPr id="3365" name="Text Box 2142"/>
            <p:cNvSpPr txBox="1">
              <a:spLocks noChangeAspect="1" noChangeArrowheads="1"/>
            </p:cNvSpPr>
            <p:nvPr/>
          </p:nvSpPr>
          <p:spPr bwMode="auto">
            <a:xfrm>
              <a:off x="2673" y="1632"/>
              <a:ext cx="3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i</a:t>
              </a:r>
            </a:p>
          </p:txBody>
        </p:sp>
        <p:sp>
          <p:nvSpPr>
            <p:cNvPr id="3366" name="Text Box 2143"/>
            <p:cNvSpPr txBox="1">
              <a:spLocks noChangeAspect="1" noChangeArrowheads="1"/>
            </p:cNvSpPr>
            <p:nvPr/>
          </p:nvSpPr>
          <p:spPr bwMode="auto">
            <a:xfrm>
              <a:off x="2707" y="1659"/>
              <a:ext cx="50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r</a:t>
              </a:r>
            </a:p>
          </p:txBody>
        </p:sp>
        <p:sp>
          <p:nvSpPr>
            <p:cNvPr id="3367" name="Text Box 2144"/>
            <p:cNvSpPr txBox="1">
              <a:spLocks noChangeAspect="1" noChangeArrowheads="1"/>
            </p:cNvSpPr>
            <p:nvPr/>
          </p:nvSpPr>
          <p:spPr bwMode="auto">
            <a:xfrm>
              <a:off x="2758" y="1659"/>
              <a:ext cx="76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c</a:t>
              </a:r>
            </a:p>
          </p:txBody>
        </p:sp>
        <p:sp>
          <p:nvSpPr>
            <p:cNvPr id="3368" name="Text Box 2145"/>
            <p:cNvSpPr txBox="1">
              <a:spLocks noChangeAspect="1" noChangeArrowheads="1"/>
            </p:cNvSpPr>
            <p:nvPr/>
          </p:nvSpPr>
          <p:spPr bwMode="auto">
            <a:xfrm>
              <a:off x="2833" y="1659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u</a:t>
              </a:r>
            </a:p>
          </p:txBody>
        </p:sp>
        <p:sp>
          <p:nvSpPr>
            <p:cNvPr id="3369" name="Text Box 2146"/>
            <p:cNvSpPr txBox="1">
              <a:spLocks noChangeAspect="1" noChangeArrowheads="1"/>
            </p:cNvSpPr>
            <p:nvPr/>
          </p:nvSpPr>
          <p:spPr bwMode="auto">
            <a:xfrm>
              <a:off x="2917" y="1632"/>
              <a:ext cx="3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l</a:t>
              </a:r>
            </a:p>
          </p:txBody>
        </p:sp>
        <p:sp>
          <p:nvSpPr>
            <p:cNvPr id="3370" name="Text Box 2147"/>
            <p:cNvSpPr txBox="1">
              <a:spLocks noChangeAspect="1" noChangeArrowheads="1"/>
            </p:cNvSpPr>
            <p:nvPr/>
          </p:nvSpPr>
          <p:spPr bwMode="auto">
            <a:xfrm>
              <a:off x="2951" y="1659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a</a:t>
              </a:r>
            </a:p>
          </p:txBody>
        </p:sp>
        <p:sp>
          <p:nvSpPr>
            <p:cNvPr id="3371" name="Text Box 2148"/>
            <p:cNvSpPr txBox="1">
              <a:spLocks noChangeAspect="1" noChangeArrowheads="1"/>
            </p:cNvSpPr>
            <p:nvPr/>
          </p:nvSpPr>
          <p:spPr bwMode="auto">
            <a:xfrm>
              <a:off x="3035" y="1659"/>
              <a:ext cx="50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r</a:t>
              </a:r>
            </a:p>
          </p:txBody>
        </p:sp>
        <p:sp>
          <p:nvSpPr>
            <p:cNvPr id="3372" name="Text Box 2149"/>
            <p:cNvSpPr txBox="1">
              <a:spLocks noChangeAspect="1" noChangeArrowheads="1"/>
            </p:cNvSpPr>
            <p:nvPr/>
          </p:nvSpPr>
          <p:spPr bwMode="auto">
            <a:xfrm>
              <a:off x="3078" y="1723"/>
              <a:ext cx="42" cy="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25400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900">
                  <a:latin typeface="phvr8t"/>
                </a:rPr>
                <a:t>.</a:t>
              </a:r>
            </a:p>
          </p:txBody>
        </p:sp>
        <p:sp>
          <p:nvSpPr>
            <p:cNvPr id="3373" name="Rectangle 2150"/>
            <p:cNvSpPr>
              <a:spLocks noChangeAspect="1" noChangeArrowheads="1"/>
            </p:cNvSpPr>
            <p:nvPr/>
          </p:nvSpPr>
          <p:spPr bwMode="auto">
            <a:xfrm>
              <a:off x="1579" y="1245"/>
              <a:ext cx="1541" cy="52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Char char="–"/>
              </a:pPr>
              <a:endParaRPr lang="fr-FR" altLang="en-US" sz="1400"/>
            </a:p>
          </p:txBody>
        </p:sp>
      </p:grpSp>
      <p:sp>
        <p:nvSpPr>
          <p:cNvPr id="211452" name="Oval 2556"/>
          <p:cNvSpPr>
            <a:spLocks noChangeArrowheads="1"/>
          </p:cNvSpPr>
          <p:nvPr/>
        </p:nvSpPr>
        <p:spPr bwMode="auto">
          <a:xfrm>
            <a:off x="7235825" y="2565400"/>
            <a:ext cx="1008063" cy="1008063"/>
          </a:xfrm>
          <a:prstGeom prst="ellips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ts val="800"/>
              </a:spcBef>
              <a:buChar char="•"/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Char char="–"/>
            </a:pPr>
            <a:endParaRPr lang="fr-FR" altLang="en-US" sz="1400"/>
          </a:p>
        </p:txBody>
      </p:sp>
      <p:sp>
        <p:nvSpPr>
          <p:cNvPr id="211567" name="Oval 2671"/>
          <p:cNvSpPr>
            <a:spLocks noChangeArrowheads="1"/>
          </p:cNvSpPr>
          <p:nvPr/>
        </p:nvSpPr>
        <p:spPr bwMode="auto">
          <a:xfrm>
            <a:off x="7416800" y="3249613"/>
            <a:ext cx="1223963" cy="1223962"/>
          </a:xfrm>
          <a:prstGeom prst="ellips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ts val="800"/>
              </a:spcBef>
              <a:buChar char="•"/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Char char="–"/>
            </a:pPr>
            <a:endParaRPr lang="fr-FR" altLang="en-US" sz="1400"/>
          </a:p>
        </p:txBody>
      </p:sp>
      <p:pic>
        <p:nvPicPr>
          <p:cNvPr id="95261" name="Picture 29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844675"/>
            <a:ext cx="30861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1906" name="Group 301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50825" y="5132102"/>
            <a:ext cx="8729663" cy="565150"/>
            <a:chOff x="1340" y="1237"/>
            <a:chExt cx="5499" cy="356"/>
          </a:xfrm>
        </p:grpSpPr>
        <p:sp>
          <p:nvSpPr>
            <p:cNvPr id="3241" name="Text Box 3011"/>
            <p:cNvSpPr txBox="1">
              <a:spLocks noChangeAspect="1" noChangeArrowheads="1"/>
            </p:cNvSpPr>
            <p:nvPr/>
          </p:nvSpPr>
          <p:spPr bwMode="auto">
            <a:xfrm>
              <a:off x="1579" y="1249"/>
              <a:ext cx="101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solidFill>
                    <a:srgbClr val="CC0066"/>
                  </a:solidFill>
                  <a:latin typeface="phvr8t"/>
                </a:rPr>
                <a:t>A</a:t>
              </a:r>
            </a:p>
          </p:txBody>
        </p:sp>
        <p:sp>
          <p:nvSpPr>
            <p:cNvPr id="3242" name="Text Box 3012"/>
            <p:cNvSpPr txBox="1">
              <a:spLocks noChangeAspect="1" noChangeArrowheads="1"/>
            </p:cNvSpPr>
            <p:nvPr/>
          </p:nvSpPr>
          <p:spPr bwMode="auto">
            <a:xfrm>
              <a:off x="1680" y="1249"/>
              <a:ext cx="3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solidFill>
                    <a:srgbClr val="CC0066"/>
                  </a:solidFill>
                  <a:latin typeface="phvr8t"/>
                </a:rPr>
                <a:t>l</a:t>
              </a:r>
            </a:p>
          </p:txBody>
        </p:sp>
        <p:sp>
          <p:nvSpPr>
            <p:cNvPr id="3243" name="Text Box 3013"/>
            <p:cNvSpPr txBox="1">
              <a:spLocks noChangeAspect="1" noChangeArrowheads="1"/>
            </p:cNvSpPr>
            <p:nvPr/>
          </p:nvSpPr>
          <p:spPr bwMode="auto">
            <a:xfrm>
              <a:off x="1714" y="1254"/>
              <a:ext cx="42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1925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solidFill>
                    <a:srgbClr val="CC0066"/>
                  </a:solidFill>
                  <a:latin typeface="phvr8t"/>
                </a:rPr>
                <a:t>t</a:t>
              </a:r>
            </a:p>
          </p:txBody>
        </p:sp>
        <p:sp>
          <p:nvSpPr>
            <p:cNvPr id="3244" name="Text Box 3014"/>
            <p:cNvSpPr txBox="1">
              <a:spLocks noChangeAspect="1" noChangeArrowheads="1"/>
            </p:cNvSpPr>
            <p:nvPr/>
          </p:nvSpPr>
          <p:spPr bwMode="auto">
            <a:xfrm>
              <a:off x="1756" y="1276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solidFill>
                    <a:srgbClr val="CC0066"/>
                  </a:solidFill>
                  <a:latin typeface="phvr8t"/>
                </a:rPr>
                <a:t>e</a:t>
              </a:r>
            </a:p>
          </p:txBody>
        </p:sp>
        <p:sp>
          <p:nvSpPr>
            <p:cNvPr id="3245" name="Text Box 3015"/>
            <p:cNvSpPr txBox="1">
              <a:spLocks noChangeAspect="1" noChangeArrowheads="1"/>
            </p:cNvSpPr>
            <p:nvPr/>
          </p:nvSpPr>
          <p:spPr bwMode="auto">
            <a:xfrm>
              <a:off x="1840" y="1276"/>
              <a:ext cx="50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solidFill>
                    <a:srgbClr val="CC0066"/>
                  </a:solidFill>
                  <a:latin typeface="phvr8t"/>
                </a:rPr>
                <a:t>r</a:t>
              </a:r>
            </a:p>
          </p:txBody>
        </p:sp>
        <p:sp>
          <p:nvSpPr>
            <p:cNvPr id="3246" name="Text Box 3016"/>
            <p:cNvSpPr txBox="1">
              <a:spLocks noChangeAspect="1" noChangeArrowheads="1"/>
            </p:cNvSpPr>
            <p:nvPr/>
          </p:nvSpPr>
          <p:spPr bwMode="auto">
            <a:xfrm>
              <a:off x="1895" y="1276"/>
              <a:ext cx="84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solidFill>
                    <a:srgbClr val="CC0066"/>
                  </a:solidFill>
                  <a:latin typeface="phvr8t"/>
                </a:rPr>
                <a:t>n</a:t>
              </a:r>
            </a:p>
          </p:txBody>
        </p:sp>
        <p:sp>
          <p:nvSpPr>
            <p:cNvPr id="3247" name="Text Box 3017"/>
            <p:cNvSpPr txBox="1">
              <a:spLocks noChangeAspect="1" noChangeArrowheads="1"/>
            </p:cNvSpPr>
            <p:nvPr/>
          </p:nvSpPr>
          <p:spPr bwMode="auto">
            <a:xfrm>
              <a:off x="1979" y="1276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solidFill>
                    <a:srgbClr val="CC0066"/>
                  </a:solidFill>
                  <a:latin typeface="phvr8t"/>
                </a:rPr>
                <a:t>a</a:t>
              </a:r>
            </a:p>
          </p:txBody>
        </p:sp>
        <p:sp>
          <p:nvSpPr>
            <p:cNvPr id="3248" name="Text Box 3018"/>
            <p:cNvSpPr txBox="1">
              <a:spLocks noChangeAspect="1" noChangeArrowheads="1"/>
            </p:cNvSpPr>
            <p:nvPr/>
          </p:nvSpPr>
          <p:spPr bwMode="auto">
            <a:xfrm>
              <a:off x="2063" y="1254"/>
              <a:ext cx="42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1925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solidFill>
                    <a:srgbClr val="CC0066"/>
                  </a:solidFill>
                  <a:latin typeface="phvr8t"/>
                </a:rPr>
                <a:t>t</a:t>
              </a:r>
            </a:p>
          </p:txBody>
        </p:sp>
        <p:sp>
          <p:nvSpPr>
            <p:cNvPr id="3249" name="Text Box 3019"/>
            <p:cNvSpPr txBox="1">
              <a:spLocks noChangeAspect="1" noChangeArrowheads="1"/>
            </p:cNvSpPr>
            <p:nvPr/>
          </p:nvSpPr>
          <p:spPr bwMode="auto">
            <a:xfrm>
              <a:off x="2105" y="1249"/>
              <a:ext cx="3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solidFill>
                    <a:srgbClr val="CC0066"/>
                  </a:solidFill>
                  <a:latin typeface="phvr8t"/>
                </a:rPr>
                <a:t>i</a:t>
              </a:r>
            </a:p>
          </p:txBody>
        </p:sp>
        <p:sp>
          <p:nvSpPr>
            <p:cNvPr id="3250" name="Text Box 3020"/>
            <p:cNvSpPr txBox="1">
              <a:spLocks noChangeAspect="1" noChangeArrowheads="1"/>
            </p:cNvSpPr>
            <p:nvPr/>
          </p:nvSpPr>
          <p:spPr bwMode="auto">
            <a:xfrm>
              <a:off x="2139" y="1276"/>
              <a:ext cx="76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solidFill>
                    <a:srgbClr val="CC0066"/>
                  </a:solidFill>
                  <a:latin typeface="phvr8t"/>
                </a:rPr>
                <a:t>v</a:t>
              </a:r>
            </a:p>
          </p:txBody>
        </p:sp>
        <p:sp>
          <p:nvSpPr>
            <p:cNvPr id="3251" name="Text Box 3021"/>
            <p:cNvSpPr txBox="1">
              <a:spLocks noChangeAspect="1" noChangeArrowheads="1"/>
            </p:cNvSpPr>
            <p:nvPr/>
          </p:nvSpPr>
          <p:spPr bwMode="auto">
            <a:xfrm>
              <a:off x="2211" y="1276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solidFill>
                    <a:srgbClr val="CC0066"/>
                  </a:solidFill>
                  <a:latin typeface="phvr8t"/>
                </a:rPr>
                <a:t>e</a:t>
              </a:r>
            </a:p>
          </p:txBody>
        </p:sp>
        <p:sp>
          <p:nvSpPr>
            <p:cNvPr id="3252" name="Text Box 3022"/>
            <p:cNvSpPr txBox="1">
              <a:spLocks noChangeAspect="1" noChangeArrowheads="1"/>
            </p:cNvSpPr>
            <p:nvPr/>
          </p:nvSpPr>
          <p:spPr bwMode="auto">
            <a:xfrm>
              <a:off x="2340" y="1249"/>
              <a:ext cx="84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solidFill>
                    <a:srgbClr val="CC0066"/>
                  </a:solidFill>
                  <a:latin typeface="phvr8t"/>
                </a:rPr>
                <a:t>d</a:t>
              </a:r>
            </a:p>
          </p:txBody>
        </p:sp>
        <p:sp>
          <p:nvSpPr>
            <p:cNvPr id="3253" name="Text Box 3023"/>
            <p:cNvSpPr txBox="1">
              <a:spLocks noChangeAspect="1" noChangeArrowheads="1"/>
            </p:cNvSpPr>
            <p:nvPr/>
          </p:nvSpPr>
          <p:spPr bwMode="auto">
            <a:xfrm>
              <a:off x="2425" y="1276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solidFill>
                    <a:srgbClr val="CC0066"/>
                  </a:solidFill>
                  <a:latin typeface="phvr8t"/>
                </a:rPr>
                <a:t>e</a:t>
              </a:r>
            </a:p>
          </p:txBody>
        </p:sp>
        <p:sp>
          <p:nvSpPr>
            <p:cNvPr id="3254" name="Text Box 3024"/>
            <p:cNvSpPr txBox="1">
              <a:spLocks noChangeAspect="1" noChangeArrowheads="1"/>
            </p:cNvSpPr>
            <p:nvPr/>
          </p:nvSpPr>
          <p:spPr bwMode="auto">
            <a:xfrm>
              <a:off x="2509" y="1245"/>
              <a:ext cx="42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76212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solidFill>
                    <a:srgbClr val="CC0066"/>
                  </a:solidFill>
                  <a:latin typeface="phvr8t"/>
                </a:rPr>
                <a:t>f</a:t>
              </a:r>
            </a:p>
          </p:txBody>
        </p:sp>
        <p:sp>
          <p:nvSpPr>
            <p:cNvPr id="3255" name="Text Box 3025"/>
            <p:cNvSpPr txBox="1">
              <a:spLocks noChangeAspect="1" noChangeArrowheads="1"/>
            </p:cNvSpPr>
            <p:nvPr/>
          </p:nvSpPr>
          <p:spPr bwMode="auto">
            <a:xfrm>
              <a:off x="2551" y="1280"/>
              <a:ext cx="42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0650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:</a:t>
              </a:r>
            </a:p>
          </p:txBody>
        </p:sp>
        <p:sp>
          <p:nvSpPr>
            <p:cNvPr id="3256" name="Text Box 3026"/>
            <p:cNvSpPr txBox="1">
              <a:spLocks noChangeAspect="1" noChangeArrowheads="1"/>
            </p:cNvSpPr>
            <p:nvPr/>
          </p:nvSpPr>
          <p:spPr bwMode="auto">
            <a:xfrm>
              <a:off x="2652" y="1249"/>
              <a:ext cx="93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 dirty="0">
                  <a:latin typeface="phvr8t"/>
                </a:rPr>
                <a:t>T</a:t>
              </a:r>
            </a:p>
          </p:txBody>
        </p:sp>
        <p:sp>
          <p:nvSpPr>
            <p:cNvPr id="3257" name="Text Box 3027"/>
            <p:cNvSpPr txBox="1">
              <a:spLocks noChangeAspect="1" noChangeArrowheads="1"/>
            </p:cNvSpPr>
            <p:nvPr/>
          </p:nvSpPr>
          <p:spPr bwMode="auto">
            <a:xfrm>
              <a:off x="2745" y="1249"/>
              <a:ext cx="8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h</a:t>
              </a:r>
            </a:p>
          </p:txBody>
        </p:sp>
        <p:sp>
          <p:nvSpPr>
            <p:cNvPr id="3258" name="Text Box 3028"/>
            <p:cNvSpPr txBox="1">
              <a:spLocks noChangeAspect="1" noChangeArrowheads="1"/>
            </p:cNvSpPr>
            <p:nvPr/>
          </p:nvSpPr>
          <p:spPr bwMode="auto">
            <a:xfrm>
              <a:off x="2829" y="1276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e</a:t>
              </a:r>
            </a:p>
          </p:txBody>
        </p:sp>
        <p:sp>
          <p:nvSpPr>
            <p:cNvPr id="3259" name="Text Box 3029"/>
            <p:cNvSpPr txBox="1">
              <a:spLocks noChangeAspect="1" noChangeArrowheads="1"/>
            </p:cNvSpPr>
            <p:nvPr/>
          </p:nvSpPr>
          <p:spPr bwMode="auto">
            <a:xfrm>
              <a:off x="2913" y="1276"/>
              <a:ext cx="50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r</a:t>
              </a:r>
            </a:p>
          </p:txBody>
        </p:sp>
        <p:sp>
          <p:nvSpPr>
            <p:cNvPr id="3260" name="Text Box 3030"/>
            <p:cNvSpPr txBox="1">
              <a:spLocks noChangeAspect="1" noChangeArrowheads="1"/>
            </p:cNvSpPr>
            <p:nvPr/>
          </p:nvSpPr>
          <p:spPr bwMode="auto">
            <a:xfrm>
              <a:off x="2964" y="1276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e</a:t>
              </a:r>
            </a:p>
          </p:txBody>
        </p:sp>
        <p:sp>
          <p:nvSpPr>
            <p:cNvPr id="3261" name="Text Box 3031"/>
            <p:cNvSpPr txBox="1">
              <a:spLocks noChangeAspect="1" noChangeArrowheads="1"/>
            </p:cNvSpPr>
            <p:nvPr/>
          </p:nvSpPr>
          <p:spPr bwMode="auto">
            <a:xfrm>
              <a:off x="3093" y="1249"/>
              <a:ext cx="3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i</a:t>
              </a:r>
            </a:p>
          </p:txBody>
        </p:sp>
        <p:sp>
          <p:nvSpPr>
            <p:cNvPr id="3262" name="Text Box 3032"/>
            <p:cNvSpPr txBox="1">
              <a:spLocks noChangeAspect="1" noChangeArrowheads="1"/>
            </p:cNvSpPr>
            <p:nvPr/>
          </p:nvSpPr>
          <p:spPr bwMode="auto">
            <a:xfrm>
              <a:off x="3127" y="1276"/>
              <a:ext cx="76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s</a:t>
              </a:r>
            </a:p>
          </p:txBody>
        </p:sp>
        <p:sp>
          <p:nvSpPr>
            <p:cNvPr id="3263" name="Text Box 3033"/>
            <p:cNvSpPr txBox="1">
              <a:spLocks noChangeAspect="1" noChangeArrowheads="1"/>
            </p:cNvSpPr>
            <p:nvPr/>
          </p:nvSpPr>
          <p:spPr bwMode="auto">
            <a:xfrm>
              <a:off x="3248" y="1276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a</a:t>
              </a:r>
            </a:p>
          </p:txBody>
        </p:sp>
        <p:sp>
          <p:nvSpPr>
            <p:cNvPr id="3264" name="Text Box 3034"/>
            <p:cNvSpPr txBox="1">
              <a:spLocks noChangeAspect="1" noChangeArrowheads="1"/>
            </p:cNvSpPr>
            <p:nvPr/>
          </p:nvSpPr>
          <p:spPr bwMode="auto">
            <a:xfrm>
              <a:off x="3333" y="1276"/>
              <a:ext cx="84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n</a:t>
              </a:r>
            </a:p>
          </p:txBody>
        </p:sp>
        <p:sp>
          <p:nvSpPr>
            <p:cNvPr id="3265" name="Text Box 3035"/>
            <p:cNvSpPr txBox="1">
              <a:spLocks noChangeAspect="1" noChangeArrowheads="1"/>
            </p:cNvSpPr>
            <p:nvPr/>
          </p:nvSpPr>
          <p:spPr bwMode="auto">
            <a:xfrm>
              <a:off x="3462" y="1276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e</a:t>
              </a:r>
            </a:p>
          </p:txBody>
        </p:sp>
        <p:sp>
          <p:nvSpPr>
            <p:cNvPr id="3266" name="Text Box 3036"/>
            <p:cNvSpPr txBox="1">
              <a:spLocks noChangeAspect="1" noChangeArrowheads="1"/>
            </p:cNvSpPr>
            <p:nvPr/>
          </p:nvSpPr>
          <p:spPr bwMode="auto">
            <a:xfrm>
              <a:off x="3547" y="1249"/>
              <a:ext cx="84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d</a:t>
              </a:r>
            </a:p>
          </p:txBody>
        </p:sp>
        <p:sp>
          <p:nvSpPr>
            <p:cNvPr id="3267" name="Text Box 3037"/>
            <p:cNvSpPr txBox="1">
              <a:spLocks noChangeAspect="1" noChangeArrowheads="1"/>
            </p:cNvSpPr>
            <p:nvPr/>
          </p:nvSpPr>
          <p:spPr bwMode="auto">
            <a:xfrm>
              <a:off x="3631" y="1276"/>
              <a:ext cx="84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523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g</a:t>
              </a:r>
            </a:p>
          </p:txBody>
        </p:sp>
        <p:sp>
          <p:nvSpPr>
            <p:cNvPr id="3268" name="Text Box 3038"/>
            <p:cNvSpPr txBox="1">
              <a:spLocks noChangeAspect="1" noChangeArrowheads="1"/>
            </p:cNvSpPr>
            <p:nvPr/>
          </p:nvSpPr>
          <p:spPr bwMode="auto">
            <a:xfrm>
              <a:off x="3715" y="1276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e</a:t>
              </a:r>
            </a:p>
          </p:txBody>
        </p:sp>
        <p:sp>
          <p:nvSpPr>
            <p:cNvPr id="3269" name="Text Box 3039"/>
            <p:cNvSpPr txBox="1">
              <a:spLocks noChangeAspect="1" noChangeArrowheads="1"/>
            </p:cNvSpPr>
            <p:nvPr/>
          </p:nvSpPr>
          <p:spPr bwMode="auto">
            <a:xfrm>
              <a:off x="3845" y="1237"/>
              <a:ext cx="62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88912" rIns="0" bIns="61912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2000">
                  <a:latin typeface="cmr10" pitchFamily="34" charset="0"/>
                </a:rPr>
                <a:t>(</a:t>
              </a:r>
            </a:p>
          </p:txBody>
        </p:sp>
        <p:sp>
          <p:nvSpPr>
            <p:cNvPr id="3270" name="Text Box 3040"/>
            <p:cNvSpPr txBox="1">
              <a:spLocks noChangeAspect="1" noChangeArrowheads="1"/>
            </p:cNvSpPr>
            <p:nvPr/>
          </p:nvSpPr>
          <p:spPr bwMode="auto">
            <a:xfrm>
              <a:off x="3907" y="1288"/>
              <a:ext cx="75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07950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2000">
                  <a:latin typeface="cmmi10" pitchFamily="34" charset="0"/>
                </a:rPr>
                <a:t>s</a:t>
              </a:r>
            </a:p>
          </p:txBody>
        </p:sp>
        <p:sp>
          <p:nvSpPr>
            <p:cNvPr id="3271" name="Text Box 3041"/>
            <p:cNvSpPr txBox="1">
              <a:spLocks noChangeAspect="1" noChangeArrowheads="1"/>
            </p:cNvSpPr>
            <p:nvPr/>
          </p:nvSpPr>
          <p:spPr bwMode="auto">
            <a:xfrm>
              <a:off x="3981" y="1307"/>
              <a:ext cx="45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15888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400">
                  <a:latin typeface="cmmi7" pitchFamily="34" charset="0"/>
                </a:rPr>
                <a:t>i</a:t>
              </a:r>
            </a:p>
          </p:txBody>
        </p:sp>
        <p:sp>
          <p:nvSpPr>
            <p:cNvPr id="3272" name="Text Box 3042"/>
            <p:cNvSpPr txBox="1">
              <a:spLocks noChangeAspect="1" noChangeArrowheads="1"/>
            </p:cNvSpPr>
            <p:nvPr/>
          </p:nvSpPr>
          <p:spPr bwMode="auto">
            <a:xfrm>
              <a:off x="4035" y="1340"/>
              <a:ext cx="44" cy="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25400" rIns="0" bIns="47625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2000">
                  <a:latin typeface="cmmi10" pitchFamily="34" charset="0"/>
                </a:rPr>
                <a:t>;</a:t>
              </a:r>
            </a:p>
          </p:txBody>
        </p:sp>
        <p:sp>
          <p:nvSpPr>
            <p:cNvPr id="3273" name="Text Box 3043"/>
            <p:cNvSpPr txBox="1">
              <a:spLocks noChangeAspect="1" noChangeArrowheads="1"/>
            </p:cNvSpPr>
            <p:nvPr/>
          </p:nvSpPr>
          <p:spPr bwMode="auto">
            <a:xfrm>
              <a:off x="4105" y="1288"/>
              <a:ext cx="75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07950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2000">
                  <a:latin typeface="cmmi10" pitchFamily="34" charset="0"/>
                </a:rPr>
                <a:t>s</a:t>
              </a:r>
            </a:p>
          </p:txBody>
        </p:sp>
        <p:sp>
          <p:nvSpPr>
            <p:cNvPr id="3274" name="Text Box 3044"/>
            <p:cNvSpPr txBox="1">
              <a:spLocks noChangeAspect="1" noChangeArrowheads="1"/>
            </p:cNvSpPr>
            <p:nvPr/>
          </p:nvSpPr>
          <p:spPr bwMode="auto">
            <a:xfrm>
              <a:off x="4180" y="1307"/>
              <a:ext cx="5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15888" rIns="0" bIns="3333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400">
                  <a:latin typeface="cmmi7" pitchFamily="34" charset="0"/>
                </a:rPr>
                <a:t>j</a:t>
              </a:r>
            </a:p>
          </p:txBody>
        </p:sp>
        <p:sp>
          <p:nvSpPr>
            <p:cNvPr id="3275" name="Text Box 3045"/>
            <p:cNvSpPr txBox="1">
              <a:spLocks noChangeAspect="1" noChangeArrowheads="1"/>
            </p:cNvSpPr>
            <p:nvPr/>
          </p:nvSpPr>
          <p:spPr bwMode="auto">
            <a:xfrm>
              <a:off x="4247" y="1237"/>
              <a:ext cx="62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88912" rIns="0" bIns="61912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2000">
                  <a:latin typeface="cmr10" pitchFamily="34" charset="0"/>
                </a:rPr>
                <a:t>)</a:t>
              </a:r>
            </a:p>
          </p:txBody>
        </p:sp>
        <p:sp>
          <p:nvSpPr>
            <p:cNvPr id="3276" name="Text Box 3046"/>
            <p:cNvSpPr txBox="1">
              <a:spLocks noChangeAspect="1" noChangeArrowheads="1"/>
            </p:cNvSpPr>
            <p:nvPr/>
          </p:nvSpPr>
          <p:spPr bwMode="auto">
            <a:xfrm>
              <a:off x="4355" y="1249"/>
              <a:ext cx="3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i</a:t>
              </a:r>
            </a:p>
          </p:txBody>
        </p:sp>
        <p:sp>
          <p:nvSpPr>
            <p:cNvPr id="3277" name="Text Box 3047"/>
            <p:cNvSpPr txBox="1">
              <a:spLocks noChangeAspect="1" noChangeArrowheads="1"/>
            </p:cNvSpPr>
            <p:nvPr/>
          </p:nvSpPr>
          <p:spPr bwMode="auto">
            <a:xfrm>
              <a:off x="4389" y="1249"/>
              <a:ext cx="3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i</a:t>
              </a:r>
            </a:p>
          </p:txBody>
        </p:sp>
        <p:sp>
          <p:nvSpPr>
            <p:cNvPr id="3278" name="Text Box 3048"/>
            <p:cNvSpPr txBox="1">
              <a:spLocks noChangeAspect="1" noChangeArrowheads="1"/>
            </p:cNvSpPr>
            <p:nvPr/>
          </p:nvSpPr>
          <p:spPr bwMode="auto">
            <a:xfrm>
              <a:off x="4422" y="1245"/>
              <a:ext cx="42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76212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f</a:t>
              </a:r>
            </a:p>
          </p:txBody>
        </p:sp>
        <p:sp>
          <p:nvSpPr>
            <p:cNvPr id="3279" name="Text Box 3049"/>
            <p:cNvSpPr txBox="1">
              <a:spLocks noChangeAspect="1" noChangeArrowheads="1"/>
            </p:cNvSpPr>
            <p:nvPr/>
          </p:nvSpPr>
          <p:spPr bwMode="auto">
            <a:xfrm>
              <a:off x="4510" y="1254"/>
              <a:ext cx="42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1925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t</a:t>
              </a:r>
            </a:p>
          </p:txBody>
        </p:sp>
        <p:sp>
          <p:nvSpPr>
            <p:cNvPr id="3280" name="Text Box 3050"/>
            <p:cNvSpPr txBox="1">
              <a:spLocks noChangeAspect="1" noChangeArrowheads="1"/>
            </p:cNvSpPr>
            <p:nvPr/>
          </p:nvSpPr>
          <p:spPr bwMode="auto">
            <a:xfrm>
              <a:off x="4552" y="1249"/>
              <a:ext cx="8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h</a:t>
              </a:r>
            </a:p>
          </p:txBody>
        </p:sp>
        <p:sp>
          <p:nvSpPr>
            <p:cNvPr id="3281" name="Text Box 3051"/>
            <p:cNvSpPr txBox="1">
              <a:spLocks noChangeAspect="1" noChangeArrowheads="1"/>
            </p:cNvSpPr>
            <p:nvPr/>
          </p:nvSpPr>
          <p:spPr bwMode="auto">
            <a:xfrm>
              <a:off x="4636" y="1276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e</a:t>
              </a:r>
            </a:p>
          </p:txBody>
        </p:sp>
        <p:sp>
          <p:nvSpPr>
            <p:cNvPr id="3282" name="Text Box 3052"/>
            <p:cNvSpPr txBox="1">
              <a:spLocks noChangeAspect="1" noChangeArrowheads="1"/>
            </p:cNvSpPr>
            <p:nvPr/>
          </p:nvSpPr>
          <p:spPr bwMode="auto">
            <a:xfrm>
              <a:off x="4720" y="1276"/>
              <a:ext cx="50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r</a:t>
              </a:r>
            </a:p>
          </p:txBody>
        </p:sp>
        <p:sp>
          <p:nvSpPr>
            <p:cNvPr id="3283" name="Text Box 3053"/>
            <p:cNvSpPr txBox="1">
              <a:spLocks noChangeAspect="1" noChangeArrowheads="1"/>
            </p:cNvSpPr>
            <p:nvPr/>
          </p:nvSpPr>
          <p:spPr bwMode="auto">
            <a:xfrm>
              <a:off x="4771" y="1276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e</a:t>
              </a:r>
            </a:p>
          </p:txBody>
        </p:sp>
        <p:sp>
          <p:nvSpPr>
            <p:cNvPr id="3284" name="Text Box 3054"/>
            <p:cNvSpPr txBox="1">
              <a:spLocks noChangeAspect="1" noChangeArrowheads="1"/>
            </p:cNvSpPr>
            <p:nvPr/>
          </p:nvSpPr>
          <p:spPr bwMode="auto">
            <a:xfrm>
              <a:off x="4901" y="1249"/>
              <a:ext cx="3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i</a:t>
              </a:r>
            </a:p>
          </p:txBody>
        </p:sp>
        <p:sp>
          <p:nvSpPr>
            <p:cNvPr id="3285" name="Text Box 3055"/>
            <p:cNvSpPr txBox="1">
              <a:spLocks noChangeAspect="1" noChangeArrowheads="1"/>
            </p:cNvSpPr>
            <p:nvPr/>
          </p:nvSpPr>
          <p:spPr bwMode="auto">
            <a:xfrm>
              <a:off x="4934" y="1276"/>
              <a:ext cx="76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s</a:t>
              </a:r>
            </a:p>
          </p:txBody>
        </p:sp>
        <p:sp>
          <p:nvSpPr>
            <p:cNvPr id="3286" name="Text Box 3056"/>
            <p:cNvSpPr txBox="1">
              <a:spLocks noChangeAspect="1" noChangeArrowheads="1"/>
            </p:cNvSpPr>
            <p:nvPr/>
          </p:nvSpPr>
          <p:spPr bwMode="auto">
            <a:xfrm>
              <a:off x="5056" y="1276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a</a:t>
              </a:r>
            </a:p>
          </p:txBody>
        </p:sp>
        <p:sp>
          <p:nvSpPr>
            <p:cNvPr id="3287" name="Text Box 3057"/>
            <p:cNvSpPr txBox="1">
              <a:spLocks noChangeAspect="1" noChangeArrowheads="1"/>
            </p:cNvSpPr>
            <p:nvPr/>
          </p:nvSpPr>
          <p:spPr bwMode="auto">
            <a:xfrm>
              <a:off x="5140" y="1276"/>
              <a:ext cx="84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n</a:t>
              </a:r>
            </a:p>
          </p:txBody>
        </p:sp>
        <p:sp>
          <p:nvSpPr>
            <p:cNvPr id="3288" name="Text Box 3058"/>
            <p:cNvSpPr txBox="1">
              <a:spLocks noChangeAspect="1" noChangeArrowheads="1"/>
            </p:cNvSpPr>
            <p:nvPr/>
          </p:nvSpPr>
          <p:spPr bwMode="auto">
            <a:xfrm>
              <a:off x="5270" y="1276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e</a:t>
              </a:r>
            </a:p>
          </p:txBody>
        </p:sp>
        <p:sp>
          <p:nvSpPr>
            <p:cNvPr id="3289" name="Text Box 3059"/>
            <p:cNvSpPr txBox="1">
              <a:spLocks noChangeAspect="1" noChangeArrowheads="1"/>
            </p:cNvSpPr>
            <p:nvPr/>
          </p:nvSpPr>
          <p:spPr bwMode="auto">
            <a:xfrm>
              <a:off x="5354" y="1276"/>
              <a:ext cx="126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m</a:t>
              </a:r>
            </a:p>
          </p:txBody>
        </p:sp>
        <p:sp>
          <p:nvSpPr>
            <p:cNvPr id="3290" name="Text Box 3060"/>
            <p:cNvSpPr txBox="1">
              <a:spLocks noChangeAspect="1" noChangeArrowheads="1"/>
            </p:cNvSpPr>
            <p:nvPr/>
          </p:nvSpPr>
          <p:spPr bwMode="auto">
            <a:xfrm>
              <a:off x="5480" y="1276"/>
              <a:ext cx="84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49212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p</a:t>
              </a:r>
            </a:p>
          </p:txBody>
        </p:sp>
        <p:sp>
          <p:nvSpPr>
            <p:cNvPr id="3291" name="Text Box 3061"/>
            <p:cNvSpPr txBox="1">
              <a:spLocks noChangeAspect="1" noChangeArrowheads="1"/>
            </p:cNvSpPr>
            <p:nvPr/>
          </p:nvSpPr>
          <p:spPr bwMode="auto">
            <a:xfrm>
              <a:off x="5564" y="1254"/>
              <a:ext cx="42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1925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t</a:t>
              </a:r>
            </a:p>
          </p:txBody>
        </p:sp>
        <p:sp>
          <p:nvSpPr>
            <p:cNvPr id="3292" name="Text Box 3062"/>
            <p:cNvSpPr txBox="1">
              <a:spLocks noChangeAspect="1" noChangeArrowheads="1"/>
            </p:cNvSpPr>
            <p:nvPr/>
          </p:nvSpPr>
          <p:spPr bwMode="auto">
            <a:xfrm>
              <a:off x="5606" y="1276"/>
              <a:ext cx="76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49212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y</a:t>
              </a:r>
            </a:p>
          </p:txBody>
        </p:sp>
        <p:sp>
          <p:nvSpPr>
            <p:cNvPr id="3293" name="Text Box 3063"/>
            <p:cNvSpPr txBox="1">
              <a:spLocks noChangeAspect="1" noChangeArrowheads="1"/>
            </p:cNvSpPr>
            <p:nvPr/>
          </p:nvSpPr>
          <p:spPr bwMode="auto">
            <a:xfrm>
              <a:off x="5728" y="1276"/>
              <a:ext cx="76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c</a:t>
              </a:r>
            </a:p>
          </p:txBody>
        </p:sp>
        <p:sp>
          <p:nvSpPr>
            <p:cNvPr id="3294" name="Text Box 3064"/>
            <p:cNvSpPr txBox="1">
              <a:spLocks noChangeAspect="1" noChangeArrowheads="1"/>
            </p:cNvSpPr>
            <p:nvPr/>
          </p:nvSpPr>
          <p:spPr bwMode="auto">
            <a:xfrm>
              <a:off x="5803" y="1249"/>
              <a:ext cx="3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i</a:t>
              </a:r>
            </a:p>
          </p:txBody>
        </p:sp>
        <p:sp>
          <p:nvSpPr>
            <p:cNvPr id="3295" name="Text Box 3065"/>
            <p:cNvSpPr txBox="1">
              <a:spLocks noChangeAspect="1" noChangeArrowheads="1"/>
            </p:cNvSpPr>
            <p:nvPr/>
          </p:nvSpPr>
          <p:spPr bwMode="auto">
            <a:xfrm>
              <a:off x="5837" y="1276"/>
              <a:ext cx="50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r</a:t>
              </a:r>
            </a:p>
          </p:txBody>
        </p:sp>
        <p:sp>
          <p:nvSpPr>
            <p:cNvPr id="3296" name="Text Box 3066"/>
            <p:cNvSpPr txBox="1">
              <a:spLocks noChangeAspect="1" noChangeArrowheads="1"/>
            </p:cNvSpPr>
            <p:nvPr/>
          </p:nvSpPr>
          <p:spPr bwMode="auto">
            <a:xfrm>
              <a:off x="5887" y="1276"/>
              <a:ext cx="76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c</a:t>
              </a:r>
            </a:p>
          </p:txBody>
        </p:sp>
        <p:sp>
          <p:nvSpPr>
            <p:cNvPr id="3297" name="Text Box 3067"/>
            <p:cNvSpPr txBox="1">
              <a:spLocks noChangeAspect="1" noChangeArrowheads="1"/>
            </p:cNvSpPr>
            <p:nvPr/>
          </p:nvSpPr>
          <p:spPr bwMode="auto">
            <a:xfrm>
              <a:off x="5963" y="1249"/>
              <a:ext cx="3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l</a:t>
              </a:r>
            </a:p>
          </p:txBody>
        </p:sp>
        <p:sp>
          <p:nvSpPr>
            <p:cNvPr id="3298" name="Text Box 3068"/>
            <p:cNvSpPr txBox="1">
              <a:spLocks noChangeAspect="1" noChangeArrowheads="1"/>
            </p:cNvSpPr>
            <p:nvPr/>
          </p:nvSpPr>
          <p:spPr bwMode="auto">
            <a:xfrm>
              <a:off x="5997" y="1276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e</a:t>
              </a:r>
            </a:p>
          </p:txBody>
        </p:sp>
        <p:sp>
          <p:nvSpPr>
            <p:cNvPr id="3299" name="Text Box 3069"/>
            <p:cNvSpPr txBox="1">
              <a:spLocks noChangeAspect="1" noChangeArrowheads="1"/>
            </p:cNvSpPr>
            <p:nvPr/>
          </p:nvSpPr>
          <p:spPr bwMode="auto">
            <a:xfrm>
              <a:off x="6127" y="1276"/>
              <a:ext cx="76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s</a:t>
              </a:r>
            </a:p>
          </p:txBody>
        </p:sp>
        <p:sp>
          <p:nvSpPr>
            <p:cNvPr id="3300" name="Text Box 3070"/>
            <p:cNvSpPr txBox="1">
              <a:spLocks noChangeAspect="1" noChangeArrowheads="1"/>
            </p:cNvSpPr>
            <p:nvPr/>
          </p:nvSpPr>
          <p:spPr bwMode="auto">
            <a:xfrm>
              <a:off x="6202" y="1276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u</a:t>
              </a:r>
            </a:p>
          </p:txBody>
        </p:sp>
        <p:sp>
          <p:nvSpPr>
            <p:cNvPr id="3301" name="Text Box 3071"/>
            <p:cNvSpPr txBox="1">
              <a:spLocks noChangeAspect="1" noChangeArrowheads="1"/>
            </p:cNvSpPr>
            <p:nvPr/>
          </p:nvSpPr>
          <p:spPr bwMode="auto">
            <a:xfrm>
              <a:off x="6287" y="1276"/>
              <a:ext cx="84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49212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p</a:t>
              </a:r>
            </a:p>
          </p:txBody>
        </p:sp>
        <p:sp>
          <p:nvSpPr>
            <p:cNvPr id="3302" name="Text Box 3072"/>
            <p:cNvSpPr txBox="1">
              <a:spLocks noChangeAspect="1" noChangeArrowheads="1"/>
            </p:cNvSpPr>
            <p:nvPr/>
          </p:nvSpPr>
          <p:spPr bwMode="auto">
            <a:xfrm>
              <a:off x="6371" y="1276"/>
              <a:ext cx="84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49212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p</a:t>
              </a:r>
            </a:p>
          </p:txBody>
        </p:sp>
        <p:sp>
          <p:nvSpPr>
            <p:cNvPr id="3303" name="Text Box 3073"/>
            <p:cNvSpPr txBox="1">
              <a:spLocks noChangeAspect="1" noChangeArrowheads="1"/>
            </p:cNvSpPr>
            <p:nvPr/>
          </p:nvSpPr>
          <p:spPr bwMode="auto">
            <a:xfrm>
              <a:off x="6455" y="1276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o</a:t>
              </a:r>
            </a:p>
          </p:txBody>
        </p:sp>
        <p:sp>
          <p:nvSpPr>
            <p:cNvPr id="3304" name="Text Box 3074"/>
            <p:cNvSpPr txBox="1">
              <a:spLocks noChangeAspect="1" noChangeArrowheads="1"/>
            </p:cNvSpPr>
            <p:nvPr/>
          </p:nvSpPr>
          <p:spPr bwMode="auto">
            <a:xfrm>
              <a:off x="6539" y="1276"/>
              <a:ext cx="50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r</a:t>
              </a:r>
            </a:p>
          </p:txBody>
        </p:sp>
        <p:sp>
          <p:nvSpPr>
            <p:cNvPr id="3305" name="Text Box 3075"/>
            <p:cNvSpPr txBox="1">
              <a:spLocks noChangeAspect="1" noChangeArrowheads="1"/>
            </p:cNvSpPr>
            <p:nvPr/>
          </p:nvSpPr>
          <p:spPr bwMode="auto">
            <a:xfrm>
              <a:off x="6596" y="1254"/>
              <a:ext cx="42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1925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t</a:t>
              </a:r>
            </a:p>
          </p:txBody>
        </p:sp>
        <p:sp>
          <p:nvSpPr>
            <p:cNvPr id="3306" name="Text Box 3076"/>
            <p:cNvSpPr txBox="1">
              <a:spLocks noChangeAspect="1" noChangeArrowheads="1"/>
            </p:cNvSpPr>
            <p:nvPr/>
          </p:nvSpPr>
          <p:spPr bwMode="auto">
            <a:xfrm>
              <a:off x="6638" y="1249"/>
              <a:ext cx="3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i</a:t>
              </a:r>
            </a:p>
          </p:txBody>
        </p:sp>
        <p:sp>
          <p:nvSpPr>
            <p:cNvPr id="3307" name="Text Box 3077"/>
            <p:cNvSpPr txBox="1">
              <a:spLocks noChangeAspect="1" noChangeArrowheads="1"/>
            </p:cNvSpPr>
            <p:nvPr/>
          </p:nvSpPr>
          <p:spPr bwMode="auto">
            <a:xfrm>
              <a:off x="6671" y="1276"/>
              <a:ext cx="84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n</a:t>
              </a:r>
            </a:p>
          </p:txBody>
        </p:sp>
        <p:sp>
          <p:nvSpPr>
            <p:cNvPr id="3308" name="Text Box 3078"/>
            <p:cNvSpPr txBox="1">
              <a:spLocks noChangeAspect="1" noChangeArrowheads="1"/>
            </p:cNvSpPr>
            <p:nvPr/>
          </p:nvSpPr>
          <p:spPr bwMode="auto">
            <a:xfrm>
              <a:off x="6755" y="1276"/>
              <a:ext cx="84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523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g</a:t>
              </a:r>
            </a:p>
          </p:txBody>
        </p:sp>
        <p:sp>
          <p:nvSpPr>
            <p:cNvPr id="3309" name="Text Box 3079"/>
            <p:cNvSpPr txBox="1">
              <a:spLocks noChangeAspect="1" noChangeArrowheads="1"/>
            </p:cNvSpPr>
            <p:nvPr/>
          </p:nvSpPr>
          <p:spPr bwMode="auto">
            <a:xfrm>
              <a:off x="1340" y="1480"/>
              <a:ext cx="75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07950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2000">
                  <a:latin typeface="cmmi10" pitchFamily="34" charset="0"/>
                </a:rPr>
                <a:t>s</a:t>
              </a:r>
            </a:p>
          </p:txBody>
        </p:sp>
        <p:sp>
          <p:nvSpPr>
            <p:cNvPr id="3310" name="Text Box 3080"/>
            <p:cNvSpPr txBox="1">
              <a:spLocks noChangeAspect="1" noChangeArrowheads="1"/>
            </p:cNvSpPr>
            <p:nvPr/>
          </p:nvSpPr>
          <p:spPr bwMode="auto">
            <a:xfrm>
              <a:off x="1415" y="1498"/>
              <a:ext cx="45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15888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400">
                  <a:latin typeface="cmmi7" pitchFamily="34" charset="0"/>
                </a:rPr>
                <a:t>i</a:t>
              </a:r>
            </a:p>
          </p:txBody>
        </p:sp>
        <p:sp>
          <p:nvSpPr>
            <p:cNvPr id="3311" name="Text Box 3081"/>
            <p:cNvSpPr txBox="1">
              <a:spLocks noChangeAspect="1" noChangeArrowheads="1"/>
            </p:cNvSpPr>
            <p:nvPr/>
          </p:nvSpPr>
          <p:spPr bwMode="auto">
            <a:xfrm>
              <a:off x="1510" y="1468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a</a:t>
              </a:r>
            </a:p>
          </p:txBody>
        </p:sp>
        <p:sp>
          <p:nvSpPr>
            <p:cNvPr id="3312" name="Text Box 3082"/>
            <p:cNvSpPr txBox="1">
              <a:spLocks noChangeAspect="1" noChangeArrowheads="1"/>
            </p:cNvSpPr>
            <p:nvPr/>
          </p:nvSpPr>
          <p:spPr bwMode="auto">
            <a:xfrm>
              <a:off x="1594" y="1468"/>
              <a:ext cx="84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n</a:t>
              </a:r>
            </a:p>
          </p:txBody>
        </p:sp>
        <p:sp>
          <p:nvSpPr>
            <p:cNvPr id="3313" name="Text Box 3083"/>
            <p:cNvSpPr txBox="1">
              <a:spLocks noChangeAspect="1" noChangeArrowheads="1"/>
            </p:cNvSpPr>
            <p:nvPr/>
          </p:nvSpPr>
          <p:spPr bwMode="auto">
            <a:xfrm>
              <a:off x="1679" y="1441"/>
              <a:ext cx="84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d</a:t>
              </a:r>
            </a:p>
          </p:txBody>
        </p:sp>
        <p:sp>
          <p:nvSpPr>
            <p:cNvPr id="3314" name="Text Box 3084"/>
            <p:cNvSpPr txBox="1">
              <a:spLocks noChangeAspect="1" noChangeArrowheads="1"/>
            </p:cNvSpPr>
            <p:nvPr/>
          </p:nvSpPr>
          <p:spPr bwMode="auto">
            <a:xfrm>
              <a:off x="1805" y="1480"/>
              <a:ext cx="75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07950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2000">
                  <a:latin typeface="cmmi10" pitchFamily="34" charset="0"/>
                </a:rPr>
                <a:t>s</a:t>
              </a:r>
            </a:p>
          </p:txBody>
        </p:sp>
        <p:sp>
          <p:nvSpPr>
            <p:cNvPr id="3315" name="Text Box 3085"/>
            <p:cNvSpPr txBox="1">
              <a:spLocks noChangeAspect="1" noChangeArrowheads="1"/>
            </p:cNvSpPr>
            <p:nvPr/>
          </p:nvSpPr>
          <p:spPr bwMode="auto">
            <a:xfrm>
              <a:off x="1880" y="1498"/>
              <a:ext cx="5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15888" rIns="0" bIns="3333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400">
                  <a:latin typeface="cmmi7" pitchFamily="34" charset="0"/>
                </a:rPr>
                <a:t>j</a:t>
              </a:r>
            </a:p>
          </p:txBody>
        </p:sp>
        <p:sp>
          <p:nvSpPr>
            <p:cNvPr id="3316" name="Text Box 3086"/>
            <p:cNvSpPr txBox="1">
              <a:spLocks noChangeAspect="1" noChangeArrowheads="1"/>
            </p:cNvSpPr>
            <p:nvPr/>
          </p:nvSpPr>
          <p:spPr bwMode="auto">
            <a:xfrm>
              <a:off x="1947" y="1532"/>
              <a:ext cx="42" cy="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25400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.</a:t>
              </a:r>
            </a:p>
          </p:txBody>
        </p:sp>
        <p:sp>
          <p:nvSpPr>
            <p:cNvPr id="3317" name="Rectangle 3087"/>
            <p:cNvSpPr>
              <a:spLocks noChangeAspect="1" noChangeArrowheads="1"/>
            </p:cNvSpPr>
            <p:nvPr/>
          </p:nvSpPr>
          <p:spPr bwMode="auto">
            <a:xfrm>
              <a:off x="1340" y="1237"/>
              <a:ext cx="5499" cy="35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Char char="–"/>
              </a:pPr>
              <a:endParaRPr lang="fr-FR" altLang="en-US" sz="1400"/>
            </a:p>
          </p:txBody>
        </p:sp>
      </p:grpSp>
      <p:grpSp>
        <p:nvGrpSpPr>
          <p:cNvPr id="232543" name="Group 3167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647700" y="5949950"/>
            <a:ext cx="4886325" cy="227013"/>
            <a:chOff x="1579" y="1245"/>
            <a:chExt cx="3078" cy="143"/>
          </a:xfrm>
        </p:grpSpPr>
        <p:sp>
          <p:nvSpPr>
            <p:cNvPr id="3203" name="Text Box 3168"/>
            <p:cNvSpPr txBox="1">
              <a:spLocks noChangeAspect="1" noChangeArrowheads="1"/>
            </p:cNvSpPr>
            <p:nvPr/>
          </p:nvSpPr>
          <p:spPr bwMode="auto">
            <a:xfrm>
              <a:off x="1579" y="1298"/>
              <a:ext cx="159" cy="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5412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2000">
                  <a:solidFill>
                    <a:srgbClr val="CC0066"/>
                  </a:solidFill>
                  <a:latin typeface="cmsy10" pitchFamily="34" charset="0"/>
                </a:rPr>
                <a:t>)</a:t>
              </a:r>
            </a:p>
          </p:txBody>
        </p:sp>
        <p:sp>
          <p:nvSpPr>
            <p:cNvPr id="3204" name="Text Box 3169"/>
            <p:cNvSpPr txBox="1">
              <a:spLocks noChangeAspect="1" noChangeArrowheads="1"/>
            </p:cNvSpPr>
            <p:nvPr/>
          </p:nvSpPr>
          <p:spPr bwMode="auto">
            <a:xfrm>
              <a:off x="1739" y="1280"/>
              <a:ext cx="42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0650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:</a:t>
              </a:r>
            </a:p>
          </p:txBody>
        </p:sp>
        <p:sp>
          <p:nvSpPr>
            <p:cNvPr id="3205" name="Text Box 3170"/>
            <p:cNvSpPr txBox="1">
              <a:spLocks noChangeAspect="1" noChangeArrowheads="1"/>
            </p:cNvSpPr>
            <p:nvPr/>
          </p:nvSpPr>
          <p:spPr bwMode="auto">
            <a:xfrm>
              <a:off x="1833" y="1276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e</a:t>
              </a:r>
            </a:p>
          </p:txBody>
        </p:sp>
        <p:sp>
          <p:nvSpPr>
            <p:cNvPr id="3206" name="Text Box 3171"/>
            <p:cNvSpPr txBox="1">
              <a:spLocks noChangeAspect="1" noChangeArrowheads="1"/>
            </p:cNvSpPr>
            <p:nvPr/>
          </p:nvSpPr>
          <p:spPr bwMode="auto">
            <a:xfrm>
              <a:off x="1917" y="1276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a</a:t>
              </a:r>
            </a:p>
          </p:txBody>
        </p:sp>
        <p:sp>
          <p:nvSpPr>
            <p:cNvPr id="3207" name="Text Box 3172"/>
            <p:cNvSpPr txBox="1">
              <a:spLocks noChangeAspect="1" noChangeArrowheads="1"/>
            </p:cNvSpPr>
            <p:nvPr/>
          </p:nvSpPr>
          <p:spPr bwMode="auto">
            <a:xfrm>
              <a:off x="2001" y="1276"/>
              <a:ext cx="76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c</a:t>
              </a:r>
            </a:p>
          </p:txBody>
        </p:sp>
        <p:sp>
          <p:nvSpPr>
            <p:cNvPr id="3208" name="Text Box 3173"/>
            <p:cNvSpPr txBox="1">
              <a:spLocks noChangeAspect="1" noChangeArrowheads="1"/>
            </p:cNvSpPr>
            <p:nvPr/>
          </p:nvSpPr>
          <p:spPr bwMode="auto">
            <a:xfrm>
              <a:off x="2077" y="1249"/>
              <a:ext cx="8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h</a:t>
              </a:r>
            </a:p>
          </p:txBody>
        </p:sp>
        <p:sp>
          <p:nvSpPr>
            <p:cNvPr id="3209" name="Text Box 3174"/>
            <p:cNvSpPr txBox="1">
              <a:spLocks noChangeAspect="1" noChangeArrowheads="1"/>
            </p:cNvSpPr>
            <p:nvPr/>
          </p:nvSpPr>
          <p:spPr bwMode="auto">
            <a:xfrm>
              <a:off x="2203" y="1245"/>
              <a:ext cx="42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76212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f</a:t>
              </a:r>
            </a:p>
          </p:txBody>
        </p:sp>
        <p:sp>
          <p:nvSpPr>
            <p:cNvPr id="3210" name="Text Box 3175"/>
            <p:cNvSpPr txBox="1">
              <a:spLocks noChangeAspect="1" noChangeArrowheads="1"/>
            </p:cNvSpPr>
            <p:nvPr/>
          </p:nvSpPr>
          <p:spPr bwMode="auto">
            <a:xfrm>
              <a:off x="2241" y="1276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a</a:t>
              </a:r>
            </a:p>
          </p:txBody>
        </p:sp>
        <p:sp>
          <p:nvSpPr>
            <p:cNvPr id="3211" name="Text Box 3176"/>
            <p:cNvSpPr txBox="1">
              <a:spLocks noChangeAspect="1" noChangeArrowheads="1"/>
            </p:cNvSpPr>
            <p:nvPr/>
          </p:nvSpPr>
          <p:spPr bwMode="auto">
            <a:xfrm>
              <a:off x="2325" y="1276"/>
              <a:ext cx="76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c</a:t>
              </a:r>
            </a:p>
          </p:txBody>
        </p:sp>
        <p:sp>
          <p:nvSpPr>
            <p:cNvPr id="3212" name="Text Box 3177"/>
            <p:cNvSpPr txBox="1">
              <a:spLocks noChangeAspect="1" noChangeArrowheads="1"/>
            </p:cNvSpPr>
            <p:nvPr/>
          </p:nvSpPr>
          <p:spPr bwMode="auto">
            <a:xfrm>
              <a:off x="2401" y="1276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e</a:t>
              </a:r>
            </a:p>
          </p:txBody>
        </p:sp>
        <p:sp>
          <p:nvSpPr>
            <p:cNvPr id="3213" name="Text Box 3178"/>
            <p:cNvSpPr txBox="1">
              <a:spLocks noChangeAspect="1" noChangeArrowheads="1"/>
            </p:cNvSpPr>
            <p:nvPr/>
          </p:nvSpPr>
          <p:spPr bwMode="auto">
            <a:xfrm>
              <a:off x="2527" y="1249"/>
              <a:ext cx="3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i</a:t>
              </a:r>
            </a:p>
          </p:txBody>
        </p:sp>
        <p:sp>
          <p:nvSpPr>
            <p:cNvPr id="3214" name="Text Box 3179"/>
            <p:cNvSpPr txBox="1">
              <a:spLocks noChangeAspect="1" noChangeArrowheads="1"/>
            </p:cNvSpPr>
            <p:nvPr/>
          </p:nvSpPr>
          <p:spPr bwMode="auto">
            <a:xfrm>
              <a:off x="2561" y="1276"/>
              <a:ext cx="76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s</a:t>
              </a:r>
            </a:p>
          </p:txBody>
        </p:sp>
        <p:sp>
          <p:nvSpPr>
            <p:cNvPr id="3215" name="Text Box 3180"/>
            <p:cNvSpPr txBox="1">
              <a:spLocks noChangeAspect="1" noChangeArrowheads="1"/>
            </p:cNvSpPr>
            <p:nvPr/>
          </p:nvSpPr>
          <p:spPr bwMode="auto">
            <a:xfrm>
              <a:off x="2679" y="1276"/>
              <a:ext cx="76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s</a:t>
              </a:r>
            </a:p>
          </p:txBody>
        </p:sp>
        <p:sp>
          <p:nvSpPr>
            <p:cNvPr id="3216" name="Text Box 3181"/>
            <p:cNvSpPr txBox="1">
              <a:spLocks noChangeAspect="1" noChangeArrowheads="1"/>
            </p:cNvSpPr>
            <p:nvPr/>
          </p:nvSpPr>
          <p:spPr bwMode="auto">
            <a:xfrm>
              <a:off x="2754" y="1276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u</a:t>
              </a:r>
            </a:p>
          </p:txBody>
        </p:sp>
        <p:sp>
          <p:nvSpPr>
            <p:cNvPr id="3217" name="Text Box 3182"/>
            <p:cNvSpPr txBox="1">
              <a:spLocks noChangeAspect="1" noChangeArrowheads="1"/>
            </p:cNvSpPr>
            <p:nvPr/>
          </p:nvSpPr>
          <p:spPr bwMode="auto">
            <a:xfrm>
              <a:off x="2838" y="1276"/>
              <a:ext cx="84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49212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p</a:t>
              </a:r>
            </a:p>
          </p:txBody>
        </p:sp>
        <p:sp>
          <p:nvSpPr>
            <p:cNvPr id="3218" name="Text Box 3183"/>
            <p:cNvSpPr txBox="1">
              <a:spLocks noChangeAspect="1" noChangeArrowheads="1"/>
            </p:cNvSpPr>
            <p:nvPr/>
          </p:nvSpPr>
          <p:spPr bwMode="auto">
            <a:xfrm>
              <a:off x="2923" y="1276"/>
              <a:ext cx="84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49212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p</a:t>
              </a:r>
            </a:p>
          </p:txBody>
        </p:sp>
        <p:sp>
          <p:nvSpPr>
            <p:cNvPr id="3219" name="Text Box 3184"/>
            <p:cNvSpPr txBox="1">
              <a:spLocks noChangeAspect="1" noChangeArrowheads="1"/>
            </p:cNvSpPr>
            <p:nvPr/>
          </p:nvSpPr>
          <p:spPr bwMode="auto">
            <a:xfrm>
              <a:off x="3007" y="1276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o</a:t>
              </a:r>
            </a:p>
          </p:txBody>
        </p:sp>
        <p:sp>
          <p:nvSpPr>
            <p:cNvPr id="3220" name="Text Box 3185"/>
            <p:cNvSpPr txBox="1">
              <a:spLocks noChangeAspect="1" noChangeArrowheads="1"/>
            </p:cNvSpPr>
            <p:nvPr/>
          </p:nvSpPr>
          <p:spPr bwMode="auto">
            <a:xfrm>
              <a:off x="3091" y="1276"/>
              <a:ext cx="50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r</a:t>
              </a:r>
            </a:p>
          </p:txBody>
        </p:sp>
        <p:sp>
          <p:nvSpPr>
            <p:cNvPr id="3221" name="Text Box 3186"/>
            <p:cNvSpPr txBox="1">
              <a:spLocks noChangeAspect="1" noChangeArrowheads="1"/>
            </p:cNvSpPr>
            <p:nvPr/>
          </p:nvSpPr>
          <p:spPr bwMode="auto">
            <a:xfrm>
              <a:off x="3148" y="1254"/>
              <a:ext cx="42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1925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t</a:t>
              </a:r>
            </a:p>
          </p:txBody>
        </p:sp>
        <p:sp>
          <p:nvSpPr>
            <p:cNvPr id="3222" name="Text Box 3187"/>
            <p:cNvSpPr txBox="1">
              <a:spLocks noChangeAspect="1" noChangeArrowheads="1"/>
            </p:cNvSpPr>
            <p:nvPr/>
          </p:nvSpPr>
          <p:spPr bwMode="auto">
            <a:xfrm>
              <a:off x="3190" y="1276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e</a:t>
              </a:r>
            </a:p>
          </p:txBody>
        </p:sp>
        <p:sp>
          <p:nvSpPr>
            <p:cNvPr id="3223" name="Text Box 3188"/>
            <p:cNvSpPr txBox="1">
              <a:spLocks noChangeAspect="1" noChangeArrowheads="1"/>
            </p:cNvSpPr>
            <p:nvPr/>
          </p:nvSpPr>
          <p:spPr bwMode="auto">
            <a:xfrm>
              <a:off x="3274" y="1249"/>
              <a:ext cx="84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d</a:t>
              </a:r>
            </a:p>
          </p:txBody>
        </p:sp>
        <p:sp>
          <p:nvSpPr>
            <p:cNvPr id="3224" name="Text Box 3189"/>
            <p:cNvSpPr txBox="1">
              <a:spLocks noChangeAspect="1" noChangeArrowheads="1"/>
            </p:cNvSpPr>
            <p:nvPr/>
          </p:nvSpPr>
          <p:spPr bwMode="auto">
            <a:xfrm>
              <a:off x="3400" y="1249"/>
              <a:ext cx="84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b</a:t>
              </a:r>
            </a:p>
          </p:txBody>
        </p:sp>
        <p:sp>
          <p:nvSpPr>
            <p:cNvPr id="3225" name="Text Box 3190"/>
            <p:cNvSpPr txBox="1">
              <a:spLocks noChangeAspect="1" noChangeArrowheads="1"/>
            </p:cNvSpPr>
            <p:nvPr/>
          </p:nvSpPr>
          <p:spPr bwMode="auto">
            <a:xfrm>
              <a:off x="3481" y="1276"/>
              <a:ext cx="76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49212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y</a:t>
              </a:r>
            </a:p>
          </p:txBody>
        </p:sp>
        <p:sp>
          <p:nvSpPr>
            <p:cNvPr id="3226" name="Text Box 3191"/>
            <p:cNvSpPr txBox="1">
              <a:spLocks noChangeAspect="1" noChangeArrowheads="1"/>
            </p:cNvSpPr>
            <p:nvPr/>
          </p:nvSpPr>
          <p:spPr bwMode="auto">
            <a:xfrm>
              <a:off x="3599" y="1276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a</a:t>
              </a:r>
            </a:p>
          </p:txBody>
        </p:sp>
        <p:sp>
          <p:nvSpPr>
            <p:cNvPr id="3227" name="Text Box 3192"/>
            <p:cNvSpPr txBox="1">
              <a:spLocks noChangeAspect="1" noChangeArrowheads="1"/>
            </p:cNvSpPr>
            <p:nvPr/>
          </p:nvSpPr>
          <p:spPr bwMode="auto">
            <a:xfrm>
              <a:off x="3683" y="1276"/>
              <a:ext cx="84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n</a:t>
              </a:r>
            </a:p>
          </p:txBody>
        </p:sp>
        <p:sp>
          <p:nvSpPr>
            <p:cNvPr id="3228" name="Text Box 3193"/>
            <p:cNvSpPr txBox="1">
              <a:spLocks noChangeAspect="1" noChangeArrowheads="1"/>
            </p:cNvSpPr>
            <p:nvPr/>
          </p:nvSpPr>
          <p:spPr bwMode="auto">
            <a:xfrm>
              <a:off x="3810" y="1276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e</a:t>
              </a:r>
            </a:p>
          </p:txBody>
        </p:sp>
        <p:sp>
          <p:nvSpPr>
            <p:cNvPr id="3229" name="Text Box 3194"/>
            <p:cNvSpPr txBox="1">
              <a:spLocks noChangeAspect="1" noChangeArrowheads="1"/>
            </p:cNvSpPr>
            <p:nvPr/>
          </p:nvSpPr>
          <p:spPr bwMode="auto">
            <a:xfrm>
              <a:off x="3894" y="1276"/>
              <a:ext cx="126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m</a:t>
              </a:r>
            </a:p>
          </p:txBody>
        </p:sp>
        <p:sp>
          <p:nvSpPr>
            <p:cNvPr id="3230" name="Text Box 3195"/>
            <p:cNvSpPr txBox="1">
              <a:spLocks noChangeAspect="1" noChangeArrowheads="1"/>
            </p:cNvSpPr>
            <p:nvPr/>
          </p:nvSpPr>
          <p:spPr bwMode="auto">
            <a:xfrm>
              <a:off x="4020" y="1276"/>
              <a:ext cx="84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49212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p</a:t>
              </a:r>
            </a:p>
          </p:txBody>
        </p:sp>
        <p:sp>
          <p:nvSpPr>
            <p:cNvPr id="3231" name="Text Box 3196"/>
            <p:cNvSpPr txBox="1">
              <a:spLocks noChangeAspect="1" noChangeArrowheads="1"/>
            </p:cNvSpPr>
            <p:nvPr/>
          </p:nvSpPr>
          <p:spPr bwMode="auto">
            <a:xfrm>
              <a:off x="4104" y="1254"/>
              <a:ext cx="42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1925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t</a:t>
              </a:r>
            </a:p>
          </p:txBody>
        </p:sp>
        <p:sp>
          <p:nvSpPr>
            <p:cNvPr id="3232" name="Text Box 3197"/>
            <p:cNvSpPr txBox="1">
              <a:spLocks noChangeAspect="1" noChangeArrowheads="1"/>
            </p:cNvSpPr>
            <p:nvPr/>
          </p:nvSpPr>
          <p:spPr bwMode="auto">
            <a:xfrm>
              <a:off x="4146" y="1276"/>
              <a:ext cx="76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49212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y</a:t>
              </a:r>
            </a:p>
          </p:txBody>
        </p:sp>
        <p:sp>
          <p:nvSpPr>
            <p:cNvPr id="3233" name="Text Box 3198"/>
            <p:cNvSpPr txBox="1">
              <a:spLocks noChangeAspect="1" noChangeArrowheads="1"/>
            </p:cNvSpPr>
            <p:nvPr/>
          </p:nvSpPr>
          <p:spPr bwMode="auto">
            <a:xfrm>
              <a:off x="4264" y="1276"/>
              <a:ext cx="76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c</a:t>
              </a:r>
            </a:p>
          </p:txBody>
        </p:sp>
        <p:sp>
          <p:nvSpPr>
            <p:cNvPr id="3234" name="Text Box 3199"/>
            <p:cNvSpPr txBox="1">
              <a:spLocks noChangeAspect="1" noChangeArrowheads="1"/>
            </p:cNvSpPr>
            <p:nvPr/>
          </p:nvSpPr>
          <p:spPr bwMode="auto">
            <a:xfrm>
              <a:off x="4340" y="1249"/>
              <a:ext cx="3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i</a:t>
              </a:r>
            </a:p>
          </p:txBody>
        </p:sp>
        <p:sp>
          <p:nvSpPr>
            <p:cNvPr id="3235" name="Text Box 3200"/>
            <p:cNvSpPr txBox="1">
              <a:spLocks noChangeAspect="1" noChangeArrowheads="1"/>
            </p:cNvSpPr>
            <p:nvPr/>
          </p:nvSpPr>
          <p:spPr bwMode="auto">
            <a:xfrm>
              <a:off x="4373" y="1276"/>
              <a:ext cx="50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r</a:t>
              </a:r>
            </a:p>
          </p:txBody>
        </p:sp>
        <p:sp>
          <p:nvSpPr>
            <p:cNvPr id="3236" name="Text Box 3201"/>
            <p:cNvSpPr txBox="1">
              <a:spLocks noChangeAspect="1" noChangeArrowheads="1"/>
            </p:cNvSpPr>
            <p:nvPr/>
          </p:nvSpPr>
          <p:spPr bwMode="auto">
            <a:xfrm>
              <a:off x="4424" y="1276"/>
              <a:ext cx="76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c</a:t>
              </a:r>
            </a:p>
          </p:txBody>
        </p:sp>
        <p:sp>
          <p:nvSpPr>
            <p:cNvPr id="3237" name="Text Box 3202"/>
            <p:cNvSpPr txBox="1">
              <a:spLocks noChangeAspect="1" noChangeArrowheads="1"/>
            </p:cNvSpPr>
            <p:nvPr/>
          </p:nvSpPr>
          <p:spPr bwMode="auto">
            <a:xfrm>
              <a:off x="4500" y="1249"/>
              <a:ext cx="3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9862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l</a:t>
              </a:r>
            </a:p>
          </p:txBody>
        </p:sp>
        <p:sp>
          <p:nvSpPr>
            <p:cNvPr id="3238" name="Text Box 3203"/>
            <p:cNvSpPr txBox="1">
              <a:spLocks noChangeAspect="1" noChangeArrowheads="1"/>
            </p:cNvSpPr>
            <p:nvPr/>
          </p:nvSpPr>
          <p:spPr bwMode="auto">
            <a:xfrm>
              <a:off x="4533" y="1276"/>
              <a:ext cx="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7000" rIns="0" bIns="1588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e</a:t>
              </a:r>
            </a:p>
          </p:txBody>
        </p:sp>
        <p:sp>
          <p:nvSpPr>
            <p:cNvPr id="3239" name="Text Box 3204"/>
            <p:cNvSpPr txBox="1">
              <a:spLocks noChangeAspect="1" noChangeArrowheads="1"/>
            </p:cNvSpPr>
            <p:nvPr/>
          </p:nvSpPr>
          <p:spPr bwMode="auto">
            <a:xfrm>
              <a:off x="4615" y="1340"/>
              <a:ext cx="42" cy="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25400" rIns="0" bIns="0" anchor="b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900">
                  <a:latin typeface="phvr8t"/>
                </a:rPr>
                <a:t>.</a:t>
              </a:r>
            </a:p>
          </p:txBody>
        </p:sp>
        <p:sp>
          <p:nvSpPr>
            <p:cNvPr id="3240" name="Rectangle 3205"/>
            <p:cNvSpPr>
              <a:spLocks noChangeAspect="1" noChangeArrowheads="1"/>
            </p:cNvSpPr>
            <p:nvPr/>
          </p:nvSpPr>
          <p:spPr bwMode="auto">
            <a:xfrm>
              <a:off x="1579" y="1245"/>
              <a:ext cx="3078" cy="1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Char char="–"/>
              </a:pPr>
              <a:endParaRPr lang="fr-FR" altLang="en-US" sz="1400"/>
            </a:p>
          </p:txBody>
        </p:sp>
      </p:grpSp>
      <p:sp>
        <p:nvSpPr>
          <p:cNvPr id="232583" name="Oval 3207"/>
          <p:cNvSpPr>
            <a:spLocks noChangeArrowheads="1"/>
          </p:cNvSpPr>
          <p:nvPr/>
        </p:nvSpPr>
        <p:spPr bwMode="auto">
          <a:xfrm>
            <a:off x="7019925" y="5373688"/>
            <a:ext cx="1008063" cy="1008062"/>
          </a:xfrm>
          <a:prstGeom prst="ellips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>
              <a:spcBef>
                <a:spcPts val="800"/>
              </a:spcBef>
              <a:buChar char="•"/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Char char="–"/>
            </a:pPr>
            <a:endParaRPr lang="fr-FR" altLang="en-US" sz="1400"/>
          </a:p>
        </p:txBody>
      </p:sp>
      <p:sp>
        <p:nvSpPr>
          <p:cNvPr id="232584" name="Line 3208"/>
          <p:cNvSpPr>
            <a:spLocks noChangeShapeType="1"/>
          </p:cNvSpPr>
          <p:nvPr/>
        </p:nvSpPr>
        <p:spPr bwMode="auto">
          <a:xfrm flipV="1">
            <a:off x="7058025" y="5480050"/>
            <a:ext cx="719138" cy="3603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grpSp>
        <p:nvGrpSpPr>
          <p:cNvPr id="232585" name="Group 3209"/>
          <p:cNvGrpSpPr>
            <a:grpSpLocks/>
          </p:cNvGrpSpPr>
          <p:nvPr/>
        </p:nvGrpSpPr>
        <p:grpSpPr bwMode="auto">
          <a:xfrm>
            <a:off x="7021513" y="5445125"/>
            <a:ext cx="755650" cy="1189038"/>
            <a:chOff x="3266" y="2636"/>
            <a:chExt cx="476" cy="749"/>
          </a:xfrm>
        </p:grpSpPr>
        <p:sp>
          <p:nvSpPr>
            <p:cNvPr id="3200" name="Line 3210"/>
            <p:cNvSpPr>
              <a:spLocks noChangeShapeType="1"/>
            </p:cNvSpPr>
            <p:nvPr/>
          </p:nvSpPr>
          <p:spPr bwMode="auto">
            <a:xfrm>
              <a:off x="3266" y="2863"/>
              <a:ext cx="204" cy="4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3201" name="Line 3211"/>
            <p:cNvSpPr>
              <a:spLocks noChangeShapeType="1"/>
            </p:cNvSpPr>
            <p:nvPr/>
          </p:nvSpPr>
          <p:spPr bwMode="auto">
            <a:xfrm flipH="1">
              <a:off x="3470" y="2636"/>
              <a:ext cx="272" cy="72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3202" name="Oval 3212"/>
            <p:cNvSpPr>
              <a:spLocks noChangeArrowheads="1"/>
            </p:cNvSpPr>
            <p:nvPr/>
          </p:nvSpPr>
          <p:spPr bwMode="auto">
            <a:xfrm>
              <a:off x="3424" y="3317"/>
              <a:ext cx="68" cy="68"/>
            </a:xfrm>
            <a:prstGeom prst="ellipse">
              <a:avLst/>
            </a:prstGeom>
            <a:solidFill>
              <a:srgbClr val="F6FC04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Char char="–"/>
              </a:pPr>
              <a:endParaRPr lang="fr-FR" altLang="en-US" sz="1400"/>
            </a:p>
          </p:txBody>
        </p:sp>
      </p:grpSp>
      <p:sp>
        <p:nvSpPr>
          <p:cNvPr id="232589" name="Oval 3213"/>
          <p:cNvSpPr>
            <a:spLocks noChangeArrowheads="1"/>
          </p:cNvSpPr>
          <p:nvPr/>
        </p:nvSpPr>
        <p:spPr bwMode="auto">
          <a:xfrm>
            <a:off x="6985000" y="5805488"/>
            <a:ext cx="107950" cy="107950"/>
          </a:xfrm>
          <a:prstGeom prst="ellipse">
            <a:avLst/>
          </a:prstGeom>
          <a:solidFill>
            <a:srgbClr val="F6FC04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marL="739775" indent="-282575" algn="l">
              <a:spcBef>
                <a:spcPts val="800"/>
              </a:spcBef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Char char="–"/>
            </a:pPr>
            <a:endParaRPr lang="fr-FR" altLang="en-US" sz="1400"/>
          </a:p>
        </p:txBody>
      </p:sp>
      <p:sp>
        <p:nvSpPr>
          <p:cNvPr id="232590" name="Oval 3214"/>
          <p:cNvSpPr>
            <a:spLocks noChangeArrowheads="1"/>
          </p:cNvSpPr>
          <p:nvPr/>
        </p:nvSpPr>
        <p:spPr bwMode="auto">
          <a:xfrm>
            <a:off x="7705725" y="5408613"/>
            <a:ext cx="107950" cy="107950"/>
          </a:xfrm>
          <a:prstGeom prst="ellipse">
            <a:avLst/>
          </a:prstGeom>
          <a:solidFill>
            <a:srgbClr val="F6FC04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marL="739775" indent="-282575" algn="l">
              <a:spcBef>
                <a:spcPts val="800"/>
              </a:spcBef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Char char="–"/>
            </a:pPr>
            <a:endParaRPr lang="fr-FR" altLang="en-US" sz="1400"/>
          </a:p>
        </p:txBody>
      </p:sp>
      <p:sp>
        <p:nvSpPr>
          <p:cNvPr id="232591" name="Oval 3215"/>
          <p:cNvSpPr>
            <a:spLocks noChangeArrowheads="1"/>
          </p:cNvSpPr>
          <p:nvPr/>
        </p:nvSpPr>
        <p:spPr bwMode="auto">
          <a:xfrm>
            <a:off x="7272338" y="6524625"/>
            <a:ext cx="107950" cy="107950"/>
          </a:xfrm>
          <a:prstGeom prst="ellipse">
            <a:avLst/>
          </a:prstGeom>
          <a:solidFill>
            <a:srgbClr val="F6FC04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marL="739775" indent="-282575" algn="l">
              <a:spcBef>
                <a:spcPts val="800"/>
              </a:spcBef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Char char="–"/>
            </a:pPr>
            <a:endParaRPr lang="fr-FR" altLang="en-US" sz="1400"/>
          </a:p>
        </p:txBody>
      </p:sp>
      <p:sp>
        <p:nvSpPr>
          <p:cNvPr id="232592" name="Oval 3216"/>
          <p:cNvSpPr>
            <a:spLocks noChangeArrowheads="1"/>
          </p:cNvSpPr>
          <p:nvPr/>
        </p:nvSpPr>
        <p:spPr bwMode="auto">
          <a:xfrm>
            <a:off x="6804025" y="6308725"/>
            <a:ext cx="107950" cy="107950"/>
          </a:xfrm>
          <a:prstGeom prst="ellipse">
            <a:avLst/>
          </a:prstGeom>
          <a:solidFill>
            <a:srgbClr val="F6FC04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marL="739775" indent="-282575" algn="l">
              <a:spcBef>
                <a:spcPts val="800"/>
              </a:spcBef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Char char="–"/>
            </a:pPr>
            <a:endParaRPr lang="fr-FR" altLang="en-US" sz="1400"/>
          </a:p>
        </p:txBody>
      </p:sp>
      <p:sp>
        <p:nvSpPr>
          <p:cNvPr id="232593" name="Oval 3217"/>
          <p:cNvSpPr>
            <a:spLocks noChangeArrowheads="1"/>
          </p:cNvSpPr>
          <p:nvPr/>
        </p:nvSpPr>
        <p:spPr bwMode="auto">
          <a:xfrm>
            <a:off x="7127875" y="5300663"/>
            <a:ext cx="107950" cy="107950"/>
          </a:xfrm>
          <a:prstGeom prst="ellipse">
            <a:avLst/>
          </a:prstGeom>
          <a:solidFill>
            <a:srgbClr val="F6FC04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marL="739775" indent="-282575" algn="l">
              <a:spcBef>
                <a:spcPts val="800"/>
              </a:spcBef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Char char="–"/>
            </a:pPr>
            <a:endParaRPr lang="fr-FR" altLang="en-US" sz="1400"/>
          </a:p>
        </p:txBody>
      </p:sp>
      <p:sp>
        <p:nvSpPr>
          <p:cNvPr id="232594" name="Oval 3218"/>
          <p:cNvSpPr>
            <a:spLocks noChangeArrowheads="1"/>
          </p:cNvSpPr>
          <p:nvPr/>
        </p:nvSpPr>
        <p:spPr bwMode="auto">
          <a:xfrm>
            <a:off x="8243888" y="6308725"/>
            <a:ext cx="107950" cy="107950"/>
          </a:xfrm>
          <a:prstGeom prst="ellipse">
            <a:avLst/>
          </a:prstGeom>
          <a:solidFill>
            <a:srgbClr val="F6FC04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marL="739775" indent="-282575" algn="l">
              <a:spcBef>
                <a:spcPts val="800"/>
              </a:spcBef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Char char="–"/>
            </a:pPr>
            <a:endParaRPr lang="fr-FR" altLang="en-US" sz="1400"/>
          </a:p>
        </p:txBody>
      </p:sp>
      <p:grpSp>
        <p:nvGrpSpPr>
          <p:cNvPr id="3100" name="Group 305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677863" y="2557822"/>
            <a:ext cx="4003675" cy="547688"/>
            <a:chOff x="0" y="0"/>
            <a:chExt cx="5760" cy="788"/>
          </a:xfrm>
        </p:grpSpPr>
        <p:sp>
          <p:nvSpPr>
            <p:cNvPr id="3157" name="Freeform 306"/>
            <p:cNvSpPr>
              <a:spLocks noChangeAspect="1"/>
            </p:cNvSpPr>
            <p:nvPr/>
          </p:nvSpPr>
          <p:spPr bwMode="auto">
            <a:xfrm>
              <a:off x="0" y="0"/>
              <a:ext cx="229" cy="250"/>
            </a:xfrm>
            <a:custGeom>
              <a:avLst/>
              <a:gdLst>
                <a:gd name="T0" fmla="*/ 229 w 229"/>
                <a:gd name="T1" fmla="*/ 0 h 250"/>
                <a:gd name="T2" fmla="*/ 201 w 229"/>
                <a:gd name="T3" fmla="*/ 0 h 250"/>
                <a:gd name="T4" fmla="*/ 153 w 229"/>
                <a:gd name="T5" fmla="*/ 123 h 250"/>
                <a:gd name="T6" fmla="*/ 150 w 229"/>
                <a:gd name="T7" fmla="*/ 131 h 250"/>
                <a:gd name="T8" fmla="*/ 145 w 229"/>
                <a:gd name="T9" fmla="*/ 143 h 250"/>
                <a:gd name="T10" fmla="*/ 140 w 229"/>
                <a:gd name="T11" fmla="*/ 157 h 250"/>
                <a:gd name="T12" fmla="*/ 134 w 229"/>
                <a:gd name="T13" fmla="*/ 173 h 250"/>
                <a:gd name="T14" fmla="*/ 128 w 229"/>
                <a:gd name="T15" fmla="*/ 189 h 250"/>
                <a:gd name="T16" fmla="*/ 123 w 229"/>
                <a:gd name="T17" fmla="*/ 203 h 250"/>
                <a:gd name="T18" fmla="*/ 119 w 229"/>
                <a:gd name="T19" fmla="*/ 215 h 250"/>
                <a:gd name="T20" fmla="*/ 117 w 229"/>
                <a:gd name="T21" fmla="*/ 224 h 250"/>
                <a:gd name="T22" fmla="*/ 117 w 229"/>
                <a:gd name="T23" fmla="*/ 224 h 250"/>
                <a:gd name="T24" fmla="*/ 113 w 229"/>
                <a:gd name="T25" fmla="*/ 209 h 250"/>
                <a:gd name="T26" fmla="*/ 106 w 229"/>
                <a:gd name="T27" fmla="*/ 190 h 250"/>
                <a:gd name="T28" fmla="*/ 100 w 229"/>
                <a:gd name="T29" fmla="*/ 173 h 250"/>
                <a:gd name="T30" fmla="*/ 95 w 229"/>
                <a:gd name="T31" fmla="*/ 161 h 250"/>
                <a:gd name="T32" fmla="*/ 33 w 229"/>
                <a:gd name="T33" fmla="*/ 0 h 250"/>
                <a:gd name="T34" fmla="*/ 0 w 229"/>
                <a:gd name="T35" fmla="*/ 0 h 250"/>
                <a:gd name="T36" fmla="*/ 98 w 229"/>
                <a:gd name="T37" fmla="*/ 250 h 250"/>
                <a:gd name="T38" fmla="*/ 131 w 229"/>
                <a:gd name="T39" fmla="*/ 250 h 250"/>
                <a:gd name="T40" fmla="*/ 229 w 229"/>
                <a:gd name="T41" fmla="*/ 0 h 2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9" h="250">
                  <a:moveTo>
                    <a:pt x="229" y="0"/>
                  </a:moveTo>
                  <a:lnTo>
                    <a:pt x="201" y="0"/>
                  </a:lnTo>
                  <a:lnTo>
                    <a:pt x="153" y="123"/>
                  </a:lnTo>
                  <a:lnTo>
                    <a:pt x="150" y="131"/>
                  </a:lnTo>
                  <a:lnTo>
                    <a:pt x="145" y="143"/>
                  </a:lnTo>
                  <a:lnTo>
                    <a:pt x="140" y="157"/>
                  </a:lnTo>
                  <a:lnTo>
                    <a:pt x="134" y="173"/>
                  </a:lnTo>
                  <a:lnTo>
                    <a:pt x="128" y="189"/>
                  </a:lnTo>
                  <a:lnTo>
                    <a:pt x="123" y="203"/>
                  </a:lnTo>
                  <a:lnTo>
                    <a:pt x="119" y="215"/>
                  </a:lnTo>
                  <a:lnTo>
                    <a:pt x="117" y="224"/>
                  </a:lnTo>
                  <a:lnTo>
                    <a:pt x="113" y="209"/>
                  </a:lnTo>
                  <a:lnTo>
                    <a:pt x="106" y="190"/>
                  </a:lnTo>
                  <a:lnTo>
                    <a:pt x="100" y="173"/>
                  </a:lnTo>
                  <a:lnTo>
                    <a:pt x="95" y="16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98" y="250"/>
                  </a:lnTo>
                  <a:lnTo>
                    <a:pt x="131" y="250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Freeform 307"/>
            <p:cNvSpPr>
              <a:spLocks noChangeAspect="1" noEditPoints="1"/>
            </p:cNvSpPr>
            <p:nvPr/>
          </p:nvSpPr>
          <p:spPr bwMode="auto">
            <a:xfrm>
              <a:off x="235" y="84"/>
              <a:ext cx="158" cy="170"/>
            </a:xfrm>
            <a:custGeom>
              <a:avLst/>
              <a:gdLst>
                <a:gd name="T0" fmla="*/ 158 w 158"/>
                <a:gd name="T1" fmla="*/ 87 h 170"/>
                <a:gd name="T2" fmla="*/ 156 w 158"/>
                <a:gd name="T3" fmla="*/ 69 h 170"/>
                <a:gd name="T4" fmla="*/ 151 w 158"/>
                <a:gd name="T5" fmla="*/ 53 h 170"/>
                <a:gd name="T6" fmla="*/ 144 w 158"/>
                <a:gd name="T7" fmla="*/ 38 h 170"/>
                <a:gd name="T8" fmla="*/ 134 w 158"/>
                <a:gd name="T9" fmla="*/ 25 h 170"/>
                <a:gd name="T10" fmla="*/ 123 w 158"/>
                <a:gd name="T11" fmla="*/ 15 h 170"/>
                <a:gd name="T12" fmla="*/ 109 w 158"/>
                <a:gd name="T13" fmla="*/ 7 h 170"/>
                <a:gd name="T14" fmla="*/ 95 w 158"/>
                <a:gd name="T15" fmla="*/ 2 h 170"/>
                <a:gd name="T16" fmla="*/ 79 w 158"/>
                <a:gd name="T17" fmla="*/ 0 h 170"/>
                <a:gd name="T18" fmla="*/ 63 w 158"/>
                <a:gd name="T19" fmla="*/ 2 h 170"/>
                <a:gd name="T20" fmla="*/ 48 w 158"/>
                <a:gd name="T21" fmla="*/ 7 h 170"/>
                <a:gd name="T22" fmla="*/ 35 w 158"/>
                <a:gd name="T23" fmla="*/ 15 h 170"/>
                <a:gd name="T24" fmla="*/ 23 w 158"/>
                <a:gd name="T25" fmla="*/ 26 h 170"/>
                <a:gd name="T26" fmla="*/ 13 w 158"/>
                <a:gd name="T27" fmla="*/ 38 h 170"/>
                <a:gd name="T28" fmla="*/ 6 w 158"/>
                <a:gd name="T29" fmla="*/ 53 h 170"/>
                <a:gd name="T30" fmla="*/ 2 w 158"/>
                <a:gd name="T31" fmla="*/ 69 h 170"/>
                <a:gd name="T32" fmla="*/ 0 w 158"/>
                <a:gd name="T33" fmla="*/ 87 h 170"/>
                <a:gd name="T34" fmla="*/ 6 w 158"/>
                <a:gd name="T35" fmla="*/ 120 h 170"/>
                <a:gd name="T36" fmla="*/ 24 w 158"/>
                <a:gd name="T37" fmla="*/ 146 h 170"/>
                <a:gd name="T38" fmla="*/ 49 w 158"/>
                <a:gd name="T39" fmla="*/ 164 h 170"/>
                <a:gd name="T40" fmla="*/ 79 w 158"/>
                <a:gd name="T41" fmla="*/ 170 h 170"/>
                <a:gd name="T42" fmla="*/ 109 w 158"/>
                <a:gd name="T43" fmla="*/ 163 h 170"/>
                <a:gd name="T44" fmla="*/ 134 w 158"/>
                <a:gd name="T45" fmla="*/ 146 h 170"/>
                <a:gd name="T46" fmla="*/ 151 w 158"/>
                <a:gd name="T47" fmla="*/ 119 h 170"/>
                <a:gd name="T48" fmla="*/ 158 w 158"/>
                <a:gd name="T49" fmla="*/ 87 h 170"/>
                <a:gd name="T50" fmla="*/ 79 w 158"/>
                <a:gd name="T51" fmla="*/ 147 h 170"/>
                <a:gd name="T52" fmla="*/ 60 w 158"/>
                <a:gd name="T53" fmla="*/ 143 h 170"/>
                <a:gd name="T54" fmla="*/ 44 w 158"/>
                <a:gd name="T55" fmla="*/ 131 h 170"/>
                <a:gd name="T56" fmla="*/ 32 w 158"/>
                <a:gd name="T57" fmla="*/ 111 h 170"/>
                <a:gd name="T58" fmla="*/ 28 w 158"/>
                <a:gd name="T59" fmla="*/ 83 h 170"/>
                <a:gd name="T60" fmla="*/ 33 w 158"/>
                <a:gd name="T61" fmla="*/ 55 h 170"/>
                <a:gd name="T62" fmla="*/ 45 w 158"/>
                <a:gd name="T63" fmla="*/ 36 h 170"/>
                <a:gd name="T64" fmla="*/ 61 w 158"/>
                <a:gd name="T65" fmla="*/ 25 h 170"/>
                <a:gd name="T66" fmla="*/ 79 w 158"/>
                <a:gd name="T67" fmla="*/ 22 h 170"/>
                <a:gd name="T68" fmla="*/ 97 w 158"/>
                <a:gd name="T69" fmla="*/ 25 h 170"/>
                <a:gd name="T70" fmla="*/ 114 w 158"/>
                <a:gd name="T71" fmla="*/ 36 h 170"/>
                <a:gd name="T72" fmla="*/ 125 w 158"/>
                <a:gd name="T73" fmla="*/ 56 h 170"/>
                <a:gd name="T74" fmla="*/ 130 w 158"/>
                <a:gd name="T75" fmla="*/ 83 h 170"/>
                <a:gd name="T76" fmla="*/ 125 w 158"/>
                <a:gd name="T77" fmla="*/ 111 h 170"/>
                <a:gd name="T78" fmla="*/ 114 w 158"/>
                <a:gd name="T79" fmla="*/ 131 h 170"/>
                <a:gd name="T80" fmla="*/ 98 w 158"/>
                <a:gd name="T81" fmla="*/ 143 h 170"/>
                <a:gd name="T82" fmla="*/ 79 w 158"/>
                <a:gd name="T83" fmla="*/ 147 h 1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58" h="170">
                  <a:moveTo>
                    <a:pt x="158" y="87"/>
                  </a:moveTo>
                  <a:lnTo>
                    <a:pt x="156" y="69"/>
                  </a:lnTo>
                  <a:lnTo>
                    <a:pt x="151" y="53"/>
                  </a:lnTo>
                  <a:lnTo>
                    <a:pt x="144" y="38"/>
                  </a:lnTo>
                  <a:lnTo>
                    <a:pt x="134" y="25"/>
                  </a:lnTo>
                  <a:lnTo>
                    <a:pt x="123" y="15"/>
                  </a:lnTo>
                  <a:lnTo>
                    <a:pt x="109" y="7"/>
                  </a:lnTo>
                  <a:lnTo>
                    <a:pt x="95" y="2"/>
                  </a:lnTo>
                  <a:lnTo>
                    <a:pt x="79" y="0"/>
                  </a:lnTo>
                  <a:lnTo>
                    <a:pt x="63" y="2"/>
                  </a:lnTo>
                  <a:lnTo>
                    <a:pt x="48" y="7"/>
                  </a:lnTo>
                  <a:lnTo>
                    <a:pt x="35" y="15"/>
                  </a:lnTo>
                  <a:lnTo>
                    <a:pt x="23" y="26"/>
                  </a:lnTo>
                  <a:lnTo>
                    <a:pt x="13" y="38"/>
                  </a:lnTo>
                  <a:lnTo>
                    <a:pt x="6" y="53"/>
                  </a:lnTo>
                  <a:lnTo>
                    <a:pt x="2" y="69"/>
                  </a:lnTo>
                  <a:lnTo>
                    <a:pt x="0" y="87"/>
                  </a:lnTo>
                  <a:lnTo>
                    <a:pt x="6" y="120"/>
                  </a:lnTo>
                  <a:lnTo>
                    <a:pt x="24" y="146"/>
                  </a:lnTo>
                  <a:lnTo>
                    <a:pt x="49" y="164"/>
                  </a:lnTo>
                  <a:lnTo>
                    <a:pt x="79" y="170"/>
                  </a:lnTo>
                  <a:lnTo>
                    <a:pt x="109" y="163"/>
                  </a:lnTo>
                  <a:lnTo>
                    <a:pt x="134" y="146"/>
                  </a:lnTo>
                  <a:lnTo>
                    <a:pt x="151" y="119"/>
                  </a:lnTo>
                  <a:lnTo>
                    <a:pt x="158" y="87"/>
                  </a:lnTo>
                  <a:close/>
                  <a:moveTo>
                    <a:pt x="79" y="147"/>
                  </a:moveTo>
                  <a:lnTo>
                    <a:pt x="60" y="143"/>
                  </a:lnTo>
                  <a:lnTo>
                    <a:pt x="44" y="131"/>
                  </a:lnTo>
                  <a:lnTo>
                    <a:pt x="32" y="111"/>
                  </a:lnTo>
                  <a:lnTo>
                    <a:pt x="28" y="83"/>
                  </a:lnTo>
                  <a:lnTo>
                    <a:pt x="33" y="55"/>
                  </a:lnTo>
                  <a:lnTo>
                    <a:pt x="45" y="36"/>
                  </a:lnTo>
                  <a:lnTo>
                    <a:pt x="61" y="25"/>
                  </a:lnTo>
                  <a:lnTo>
                    <a:pt x="79" y="22"/>
                  </a:lnTo>
                  <a:lnTo>
                    <a:pt x="97" y="25"/>
                  </a:lnTo>
                  <a:lnTo>
                    <a:pt x="114" y="36"/>
                  </a:lnTo>
                  <a:lnTo>
                    <a:pt x="125" y="56"/>
                  </a:lnTo>
                  <a:lnTo>
                    <a:pt x="130" y="83"/>
                  </a:lnTo>
                  <a:lnTo>
                    <a:pt x="125" y="111"/>
                  </a:lnTo>
                  <a:lnTo>
                    <a:pt x="114" y="131"/>
                  </a:lnTo>
                  <a:lnTo>
                    <a:pt x="98" y="143"/>
                  </a:lnTo>
                  <a:lnTo>
                    <a:pt x="79" y="14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Freeform 308"/>
            <p:cNvSpPr>
              <a:spLocks noChangeAspect="1"/>
            </p:cNvSpPr>
            <p:nvPr/>
          </p:nvSpPr>
          <p:spPr bwMode="auto">
            <a:xfrm>
              <a:off x="423" y="86"/>
              <a:ext cx="88" cy="164"/>
            </a:xfrm>
            <a:custGeom>
              <a:avLst/>
              <a:gdLst>
                <a:gd name="T0" fmla="*/ 27 w 88"/>
                <a:gd name="T1" fmla="*/ 87 h 164"/>
                <a:gd name="T2" fmla="*/ 32 w 88"/>
                <a:gd name="T3" fmla="*/ 62 h 164"/>
                <a:gd name="T4" fmla="*/ 45 w 88"/>
                <a:gd name="T5" fmla="*/ 42 h 164"/>
                <a:gd name="T6" fmla="*/ 64 w 88"/>
                <a:gd name="T7" fmla="*/ 29 h 164"/>
                <a:gd name="T8" fmla="*/ 88 w 88"/>
                <a:gd name="T9" fmla="*/ 24 h 164"/>
                <a:gd name="T10" fmla="*/ 88 w 88"/>
                <a:gd name="T11" fmla="*/ 0 h 164"/>
                <a:gd name="T12" fmla="*/ 67 w 88"/>
                <a:gd name="T13" fmla="*/ 3 h 164"/>
                <a:gd name="T14" fmla="*/ 49 w 88"/>
                <a:gd name="T15" fmla="*/ 11 h 164"/>
                <a:gd name="T16" fmla="*/ 35 w 88"/>
                <a:gd name="T17" fmla="*/ 22 h 164"/>
                <a:gd name="T18" fmla="*/ 26 w 88"/>
                <a:gd name="T19" fmla="*/ 35 h 164"/>
                <a:gd name="T20" fmla="*/ 26 w 88"/>
                <a:gd name="T21" fmla="*/ 2 h 164"/>
                <a:gd name="T22" fmla="*/ 0 w 88"/>
                <a:gd name="T23" fmla="*/ 2 h 164"/>
                <a:gd name="T24" fmla="*/ 0 w 88"/>
                <a:gd name="T25" fmla="*/ 164 h 164"/>
                <a:gd name="T26" fmla="*/ 27 w 88"/>
                <a:gd name="T27" fmla="*/ 164 h 164"/>
                <a:gd name="T28" fmla="*/ 27 w 88"/>
                <a:gd name="T29" fmla="*/ 87 h 1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" h="164">
                  <a:moveTo>
                    <a:pt x="27" y="87"/>
                  </a:moveTo>
                  <a:lnTo>
                    <a:pt x="32" y="62"/>
                  </a:lnTo>
                  <a:lnTo>
                    <a:pt x="45" y="42"/>
                  </a:lnTo>
                  <a:lnTo>
                    <a:pt x="64" y="29"/>
                  </a:lnTo>
                  <a:lnTo>
                    <a:pt x="88" y="24"/>
                  </a:lnTo>
                  <a:lnTo>
                    <a:pt x="88" y="0"/>
                  </a:lnTo>
                  <a:lnTo>
                    <a:pt x="67" y="3"/>
                  </a:lnTo>
                  <a:lnTo>
                    <a:pt x="49" y="11"/>
                  </a:lnTo>
                  <a:lnTo>
                    <a:pt x="35" y="22"/>
                  </a:lnTo>
                  <a:lnTo>
                    <a:pt x="26" y="35"/>
                  </a:lnTo>
                  <a:lnTo>
                    <a:pt x="26" y="2"/>
                  </a:lnTo>
                  <a:lnTo>
                    <a:pt x="0" y="2"/>
                  </a:lnTo>
                  <a:lnTo>
                    <a:pt x="0" y="164"/>
                  </a:lnTo>
                  <a:lnTo>
                    <a:pt x="27" y="164"/>
                  </a:lnTo>
                  <a:lnTo>
                    <a:pt x="27" y="8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Freeform 309"/>
            <p:cNvSpPr>
              <a:spLocks noChangeAspect="1" noEditPoints="1"/>
            </p:cNvSpPr>
            <p:nvPr/>
          </p:nvSpPr>
          <p:spPr bwMode="auto">
            <a:xfrm>
              <a:off x="527" y="84"/>
              <a:ext cx="158" cy="170"/>
            </a:xfrm>
            <a:custGeom>
              <a:avLst/>
              <a:gdLst>
                <a:gd name="T0" fmla="*/ 158 w 158"/>
                <a:gd name="T1" fmla="*/ 87 h 170"/>
                <a:gd name="T2" fmla="*/ 156 w 158"/>
                <a:gd name="T3" fmla="*/ 69 h 170"/>
                <a:gd name="T4" fmla="*/ 152 w 158"/>
                <a:gd name="T5" fmla="*/ 53 h 170"/>
                <a:gd name="T6" fmla="*/ 144 w 158"/>
                <a:gd name="T7" fmla="*/ 38 h 170"/>
                <a:gd name="T8" fmla="*/ 135 w 158"/>
                <a:gd name="T9" fmla="*/ 25 h 170"/>
                <a:gd name="T10" fmla="*/ 123 w 158"/>
                <a:gd name="T11" fmla="*/ 15 h 170"/>
                <a:gd name="T12" fmla="*/ 110 w 158"/>
                <a:gd name="T13" fmla="*/ 7 h 170"/>
                <a:gd name="T14" fmla="*/ 95 w 158"/>
                <a:gd name="T15" fmla="*/ 2 h 170"/>
                <a:gd name="T16" fmla="*/ 79 w 158"/>
                <a:gd name="T17" fmla="*/ 0 h 170"/>
                <a:gd name="T18" fmla="*/ 63 w 158"/>
                <a:gd name="T19" fmla="*/ 2 h 170"/>
                <a:gd name="T20" fmla="*/ 48 w 158"/>
                <a:gd name="T21" fmla="*/ 7 h 170"/>
                <a:gd name="T22" fmla="*/ 35 w 158"/>
                <a:gd name="T23" fmla="*/ 15 h 170"/>
                <a:gd name="T24" fmla="*/ 23 w 158"/>
                <a:gd name="T25" fmla="*/ 26 h 170"/>
                <a:gd name="T26" fmla="*/ 14 w 158"/>
                <a:gd name="T27" fmla="*/ 38 h 170"/>
                <a:gd name="T28" fmla="*/ 6 w 158"/>
                <a:gd name="T29" fmla="*/ 53 h 170"/>
                <a:gd name="T30" fmla="*/ 2 w 158"/>
                <a:gd name="T31" fmla="*/ 69 h 170"/>
                <a:gd name="T32" fmla="*/ 0 w 158"/>
                <a:gd name="T33" fmla="*/ 87 h 170"/>
                <a:gd name="T34" fmla="*/ 7 w 158"/>
                <a:gd name="T35" fmla="*/ 120 h 170"/>
                <a:gd name="T36" fmla="*/ 24 w 158"/>
                <a:gd name="T37" fmla="*/ 146 h 170"/>
                <a:gd name="T38" fmla="*/ 49 w 158"/>
                <a:gd name="T39" fmla="*/ 164 h 170"/>
                <a:gd name="T40" fmla="*/ 79 w 158"/>
                <a:gd name="T41" fmla="*/ 170 h 170"/>
                <a:gd name="T42" fmla="*/ 109 w 158"/>
                <a:gd name="T43" fmla="*/ 163 h 170"/>
                <a:gd name="T44" fmla="*/ 135 w 158"/>
                <a:gd name="T45" fmla="*/ 146 h 170"/>
                <a:gd name="T46" fmla="*/ 152 w 158"/>
                <a:gd name="T47" fmla="*/ 119 h 170"/>
                <a:gd name="T48" fmla="*/ 158 w 158"/>
                <a:gd name="T49" fmla="*/ 87 h 170"/>
                <a:gd name="T50" fmla="*/ 79 w 158"/>
                <a:gd name="T51" fmla="*/ 147 h 170"/>
                <a:gd name="T52" fmla="*/ 61 w 158"/>
                <a:gd name="T53" fmla="*/ 143 h 170"/>
                <a:gd name="T54" fmla="*/ 44 w 158"/>
                <a:gd name="T55" fmla="*/ 131 h 170"/>
                <a:gd name="T56" fmla="*/ 33 w 158"/>
                <a:gd name="T57" fmla="*/ 111 h 170"/>
                <a:gd name="T58" fmla="*/ 28 w 158"/>
                <a:gd name="T59" fmla="*/ 83 h 170"/>
                <a:gd name="T60" fmla="*/ 33 w 158"/>
                <a:gd name="T61" fmla="*/ 55 h 170"/>
                <a:gd name="T62" fmla="*/ 45 w 158"/>
                <a:gd name="T63" fmla="*/ 36 h 170"/>
                <a:gd name="T64" fmla="*/ 61 w 158"/>
                <a:gd name="T65" fmla="*/ 25 h 170"/>
                <a:gd name="T66" fmla="*/ 79 w 158"/>
                <a:gd name="T67" fmla="*/ 22 h 170"/>
                <a:gd name="T68" fmla="*/ 97 w 158"/>
                <a:gd name="T69" fmla="*/ 25 h 170"/>
                <a:gd name="T70" fmla="*/ 114 w 158"/>
                <a:gd name="T71" fmla="*/ 36 h 170"/>
                <a:gd name="T72" fmla="*/ 125 w 158"/>
                <a:gd name="T73" fmla="*/ 56 h 170"/>
                <a:gd name="T74" fmla="*/ 130 w 158"/>
                <a:gd name="T75" fmla="*/ 83 h 170"/>
                <a:gd name="T76" fmla="*/ 126 w 158"/>
                <a:gd name="T77" fmla="*/ 111 h 170"/>
                <a:gd name="T78" fmla="*/ 114 w 158"/>
                <a:gd name="T79" fmla="*/ 131 h 170"/>
                <a:gd name="T80" fmla="*/ 98 w 158"/>
                <a:gd name="T81" fmla="*/ 143 h 170"/>
                <a:gd name="T82" fmla="*/ 79 w 158"/>
                <a:gd name="T83" fmla="*/ 147 h 1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58" h="170">
                  <a:moveTo>
                    <a:pt x="158" y="87"/>
                  </a:moveTo>
                  <a:lnTo>
                    <a:pt x="156" y="69"/>
                  </a:lnTo>
                  <a:lnTo>
                    <a:pt x="152" y="53"/>
                  </a:lnTo>
                  <a:lnTo>
                    <a:pt x="144" y="38"/>
                  </a:lnTo>
                  <a:lnTo>
                    <a:pt x="135" y="25"/>
                  </a:lnTo>
                  <a:lnTo>
                    <a:pt x="123" y="15"/>
                  </a:lnTo>
                  <a:lnTo>
                    <a:pt x="110" y="7"/>
                  </a:lnTo>
                  <a:lnTo>
                    <a:pt x="95" y="2"/>
                  </a:lnTo>
                  <a:lnTo>
                    <a:pt x="79" y="0"/>
                  </a:lnTo>
                  <a:lnTo>
                    <a:pt x="63" y="2"/>
                  </a:lnTo>
                  <a:lnTo>
                    <a:pt x="48" y="7"/>
                  </a:lnTo>
                  <a:lnTo>
                    <a:pt x="35" y="15"/>
                  </a:lnTo>
                  <a:lnTo>
                    <a:pt x="23" y="26"/>
                  </a:lnTo>
                  <a:lnTo>
                    <a:pt x="14" y="38"/>
                  </a:lnTo>
                  <a:lnTo>
                    <a:pt x="6" y="53"/>
                  </a:lnTo>
                  <a:lnTo>
                    <a:pt x="2" y="69"/>
                  </a:lnTo>
                  <a:lnTo>
                    <a:pt x="0" y="87"/>
                  </a:lnTo>
                  <a:lnTo>
                    <a:pt x="7" y="120"/>
                  </a:lnTo>
                  <a:lnTo>
                    <a:pt x="24" y="146"/>
                  </a:lnTo>
                  <a:lnTo>
                    <a:pt x="49" y="164"/>
                  </a:lnTo>
                  <a:lnTo>
                    <a:pt x="79" y="170"/>
                  </a:lnTo>
                  <a:lnTo>
                    <a:pt x="109" y="163"/>
                  </a:lnTo>
                  <a:lnTo>
                    <a:pt x="135" y="146"/>
                  </a:lnTo>
                  <a:lnTo>
                    <a:pt x="152" y="119"/>
                  </a:lnTo>
                  <a:lnTo>
                    <a:pt x="158" y="87"/>
                  </a:lnTo>
                  <a:close/>
                  <a:moveTo>
                    <a:pt x="79" y="147"/>
                  </a:moveTo>
                  <a:lnTo>
                    <a:pt x="61" y="143"/>
                  </a:lnTo>
                  <a:lnTo>
                    <a:pt x="44" y="131"/>
                  </a:lnTo>
                  <a:lnTo>
                    <a:pt x="33" y="111"/>
                  </a:lnTo>
                  <a:lnTo>
                    <a:pt x="28" y="83"/>
                  </a:lnTo>
                  <a:lnTo>
                    <a:pt x="33" y="55"/>
                  </a:lnTo>
                  <a:lnTo>
                    <a:pt x="45" y="36"/>
                  </a:lnTo>
                  <a:lnTo>
                    <a:pt x="61" y="25"/>
                  </a:lnTo>
                  <a:lnTo>
                    <a:pt x="79" y="22"/>
                  </a:lnTo>
                  <a:lnTo>
                    <a:pt x="97" y="25"/>
                  </a:lnTo>
                  <a:lnTo>
                    <a:pt x="114" y="36"/>
                  </a:lnTo>
                  <a:lnTo>
                    <a:pt x="125" y="56"/>
                  </a:lnTo>
                  <a:lnTo>
                    <a:pt x="130" y="83"/>
                  </a:lnTo>
                  <a:lnTo>
                    <a:pt x="126" y="111"/>
                  </a:lnTo>
                  <a:lnTo>
                    <a:pt x="114" y="131"/>
                  </a:lnTo>
                  <a:lnTo>
                    <a:pt x="98" y="143"/>
                  </a:lnTo>
                  <a:lnTo>
                    <a:pt x="79" y="14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Freeform 310"/>
            <p:cNvSpPr>
              <a:spLocks noChangeAspect="1"/>
            </p:cNvSpPr>
            <p:nvPr/>
          </p:nvSpPr>
          <p:spPr bwMode="auto">
            <a:xfrm>
              <a:off x="725" y="86"/>
              <a:ext cx="127" cy="164"/>
            </a:xfrm>
            <a:custGeom>
              <a:avLst/>
              <a:gdLst>
                <a:gd name="T0" fmla="*/ 127 w 127"/>
                <a:gd name="T1" fmla="*/ 56 h 164"/>
                <a:gd name="T2" fmla="*/ 126 w 127"/>
                <a:gd name="T3" fmla="*/ 38 h 164"/>
                <a:gd name="T4" fmla="*/ 119 w 127"/>
                <a:gd name="T5" fmla="*/ 19 h 164"/>
                <a:gd name="T6" fmla="*/ 104 w 127"/>
                <a:gd name="T7" fmla="*/ 5 h 164"/>
                <a:gd name="T8" fmla="*/ 78 w 127"/>
                <a:gd name="T9" fmla="*/ 0 h 164"/>
                <a:gd name="T10" fmla="*/ 67 w 127"/>
                <a:gd name="T11" fmla="*/ 1 h 164"/>
                <a:gd name="T12" fmla="*/ 57 w 127"/>
                <a:gd name="T13" fmla="*/ 4 h 164"/>
                <a:gd name="T14" fmla="*/ 48 w 127"/>
                <a:gd name="T15" fmla="*/ 8 h 164"/>
                <a:gd name="T16" fmla="*/ 41 w 127"/>
                <a:gd name="T17" fmla="*/ 13 h 164"/>
                <a:gd name="T18" fmla="*/ 35 w 127"/>
                <a:gd name="T19" fmla="*/ 17 h 164"/>
                <a:gd name="T20" fmla="*/ 31 w 127"/>
                <a:gd name="T21" fmla="*/ 22 h 164"/>
                <a:gd name="T22" fmla="*/ 28 w 127"/>
                <a:gd name="T23" fmla="*/ 25 h 164"/>
                <a:gd name="T24" fmla="*/ 26 w 127"/>
                <a:gd name="T25" fmla="*/ 27 h 164"/>
                <a:gd name="T26" fmla="*/ 26 w 127"/>
                <a:gd name="T27" fmla="*/ 2 h 164"/>
                <a:gd name="T28" fmla="*/ 0 w 127"/>
                <a:gd name="T29" fmla="*/ 2 h 164"/>
                <a:gd name="T30" fmla="*/ 0 w 127"/>
                <a:gd name="T31" fmla="*/ 164 h 164"/>
                <a:gd name="T32" fmla="*/ 28 w 127"/>
                <a:gd name="T33" fmla="*/ 164 h 164"/>
                <a:gd name="T34" fmla="*/ 28 w 127"/>
                <a:gd name="T35" fmla="*/ 76 h 164"/>
                <a:gd name="T36" fmla="*/ 29 w 127"/>
                <a:gd name="T37" fmla="*/ 66 h 164"/>
                <a:gd name="T38" fmla="*/ 30 w 127"/>
                <a:gd name="T39" fmla="*/ 57 h 164"/>
                <a:gd name="T40" fmla="*/ 33 w 127"/>
                <a:gd name="T41" fmla="*/ 48 h 164"/>
                <a:gd name="T42" fmla="*/ 36 w 127"/>
                <a:gd name="T43" fmla="*/ 40 h 164"/>
                <a:gd name="T44" fmla="*/ 41 w 127"/>
                <a:gd name="T45" fmla="*/ 33 h 164"/>
                <a:gd name="T46" fmla="*/ 47 w 127"/>
                <a:gd name="T47" fmla="*/ 27 h 164"/>
                <a:gd name="T48" fmla="*/ 55 w 127"/>
                <a:gd name="T49" fmla="*/ 23 h 164"/>
                <a:gd name="T50" fmla="*/ 64 w 127"/>
                <a:gd name="T51" fmla="*/ 22 h 164"/>
                <a:gd name="T52" fmla="*/ 76 w 127"/>
                <a:gd name="T53" fmla="*/ 23 h 164"/>
                <a:gd name="T54" fmla="*/ 85 w 127"/>
                <a:gd name="T55" fmla="*/ 26 h 164"/>
                <a:gd name="T56" fmla="*/ 91 w 127"/>
                <a:gd name="T57" fmla="*/ 31 h 164"/>
                <a:gd name="T58" fmla="*/ 95 w 127"/>
                <a:gd name="T59" fmla="*/ 36 h 164"/>
                <a:gd name="T60" fmla="*/ 97 w 127"/>
                <a:gd name="T61" fmla="*/ 42 h 164"/>
                <a:gd name="T62" fmla="*/ 99 w 127"/>
                <a:gd name="T63" fmla="*/ 48 h 164"/>
                <a:gd name="T64" fmla="*/ 99 w 127"/>
                <a:gd name="T65" fmla="*/ 54 h 164"/>
                <a:gd name="T66" fmla="*/ 99 w 127"/>
                <a:gd name="T67" fmla="*/ 59 h 164"/>
                <a:gd name="T68" fmla="*/ 99 w 127"/>
                <a:gd name="T69" fmla="*/ 164 h 164"/>
                <a:gd name="T70" fmla="*/ 127 w 127"/>
                <a:gd name="T71" fmla="*/ 164 h 164"/>
                <a:gd name="T72" fmla="*/ 127 w 127"/>
                <a:gd name="T73" fmla="*/ 56 h 1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7" h="164">
                  <a:moveTo>
                    <a:pt x="127" y="56"/>
                  </a:moveTo>
                  <a:lnTo>
                    <a:pt x="126" y="38"/>
                  </a:lnTo>
                  <a:lnTo>
                    <a:pt x="119" y="19"/>
                  </a:lnTo>
                  <a:lnTo>
                    <a:pt x="104" y="5"/>
                  </a:lnTo>
                  <a:lnTo>
                    <a:pt x="78" y="0"/>
                  </a:lnTo>
                  <a:lnTo>
                    <a:pt x="67" y="1"/>
                  </a:lnTo>
                  <a:lnTo>
                    <a:pt x="57" y="4"/>
                  </a:lnTo>
                  <a:lnTo>
                    <a:pt x="48" y="8"/>
                  </a:lnTo>
                  <a:lnTo>
                    <a:pt x="41" y="13"/>
                  </a:lnTo>
                  <a:lnTo>
                    <a:pt x="35" y="17"/>
                  </a:lnTo>
                  <a:lnTo>
                    <a:pt x="31" y="22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6" y="2"/>
                  </a:lnTo>
                  <a:lnTo>
                    <a:pt x="0" y="2"/>
                  </a:lnTo>
                  <a:lnTo>
                    <a:pt x="0" y="164"/>
                  </a:lnTo>
                  <a:lnTo>
                    <a:pt x="28" y="164"/>
                  </a:lnTo>
                  <a:lnTo>
                    <a:pt x="28" y="76"/>
                  </a:lnTo>
                  <a:lnTo>
                    <a:pt x="29" y="66"/>
                  </a:lnTo>
                  <a:lnTo>
                    <a:pt x="30" y="57"/>
                  </a:lnTo>
                  <a:lnTo>
                    <a:pt x="33" y="48"/>
                  </a:lnTo>
                  <a:lnTo>
                    <a:pt x="36" y="40"/>
                  </a:lnTo>
                  <a:lnTo>
                    <a:pt x="41" y="33"/>
                  </a:lnTo>
                  <a:lnTo>
                    <a:pt x="47" y="27"/>
                  </a:lnTo>
                  <a:lnTo>
                    <a:pt x="55" y="23"/>
                  </a:lnTo>
                  <a:lnTo>
                    <a:pt x="64" y="22"/>
                  </a:lnTo>
                  <a:lnTo>
                    <a:pt x="76" y="23"/>
                  </a:lnTo>
                  <a:lnTo>
                    <a:pt x="85" y="26"/>
                  </a:lnTo>
                  <a:lnTo>
                    <a:pt x="91" y="31"/>
                  </a:lnTo>
                  <a:lnTo>
                    <a:pt x="95" y="36"/>
                  </a:lnTo>
                  <a:lnTo>
                    <a:pt x="97" y="42"/>
                  </a:lnTo>
                  <a:lnTo>
                    <a:pt x="99" y="48"/>
                  </a:lnTo>
                  <a:lnTo>
                    <a:pt x="99" y="54"/>
                  </a:lnTo>
                  <a:lnTo>
                    <a:pt x="99" y="59"/>
                  </a:lnTo>
                  <a:lnTo>
                    <a:pt x="99" y="164"/>
                  </a:lnTo>
                  <a:lnTo>
                    <a:pt x="127" y="164"/>
                  </a:lnTo>
                  <a:lnTo>
                    <a:pt x="127" y="5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Freeform 311"/>
            <p:cNvSpPr>
              <a:spLocks noChangeAspect="1" noEditPoints="1"/>
            </p:cNvSpPr>
            <p:nvPr/>
          </p:nvSpPr>
          <p:spPr bwMode="auto">
            <a:xfrm>
              <a:off x="893" y="84"/>
              <a:ext cx="157" cy="170"/>
            </a:xfrm>
            <a:custGeom>
              <a:avLst/>
              <a:gdLst>
                <a:gd name="T0" fmla="*/ 157 w 157"/>
                <a:gd name="T1" fmla="*/ 87 h 170"/>
                <a:gd name="T2" fmla="*/ 155 w 157"/>
                <a:gd name="T3" fmla="*/ 69 h 170"/>
                <a:gd name="T4" fmla="*/ 151 w 157"/>
                <a:gd name="T5" fmla="*/ 53 h 170"/>
                <a:gd name="T6" fmla="*/ 143 w 157"/>
                <a:gd name="T7" fmla="*/ 38 h 170"/>
                <a:gd name="T8" fmla="*/ 134 w 157"/>
                <a:gd name="T9" fmla="*/ 25 h 170"/>
                <a:gd name="T10" fmla="*/ 122 w 157"/>
                <a:gd name="T11" fmla="*/ 15 h 170"/>
                <a:gd name="T12" fmla="*/ 109 w 157"/>
                <a:gd name="T13" fmla="*/ 7 h 170"/>
                <a:gd name="T14" fmla="*/ 94 w 157"/>
                <a:gd name="T15" fmla="*/ 2 h 170"/>
                <a:gd name="T16" fmla="*/ 79 w 157"/>
                <a:gd name="T17" fmla="*/ 0 h 170"/>
                <a:gd name="T18" fmla="*/ 62 w 157"/>
                <a:gd name="T19" fmla="*/ 2 h 170"/>
                <a:gd name="T20" fmla="*/ 48 w 157"/>
                <a:gd name="T21" fmla="*/ 7 h 170"/>
                <a:gd name="T22" fmla="*/ 34 w 157"/>
                <a:gd name="T23" fmla="*/ 15 h 170"/>
                <a:gd name="T24" fmla="*/ 22 w 157"/>
                <a:gd name="T25" fmla="*/ 26 h 170"/>
                <a:gd name="T26" fmla="*/ 13 w 157"/>
                <a:gd name="T27" fmla="*/ 38 h 170"/>
                <a:gd name="T28" fmla="*/ 6 w 157"/>
                <a:gd name="T29" fmla="*/ 53 h 170"/>
                <a:gd name="T30" fmla="*/ 1 w 157"/>
                <a:gd name="T31" fmla="*/ 69 h 170"/>
                <a:gd name="T32" fmla="*/ 0 w 157"/>
                <a:gd name="T33" fmla="*/ 87 h 170"/>
                <a:gd name="T34" fmla="*/ 6 w 157"/>
                <a:gd name="T35" fmla="*/ 120 h 170"/>
                <a:gd name="T36" fmla="*/ 23 w 157"/>
                <a:gd name="T37" fmla="*/ 146 h 170"/>
                <a:gd name="T38" fmla="*/ 48 w 157"/>
                <a:gd name="T39" fmla="*/ 164 h 170"/>
                <a:gd name="T40" fmla="*/ 78 w 157"/>
                <a:gd name="T41" fmla="*/ 170 h 170"/>
                <a:gd name="T42" fmla="*/ 109 w 157"/>
                <a:gd name="T43" fmla="*/ 163 h 170"/>
                <a:gd name="T44" fmla="*/ 134 w 157"/>
                <a:gd name="T45" fmla="*/ 146 h 170"/>
                <a:gd name="T46" fmla="*/ 151 w 157"/>
                <a:gd name="T47" fmla="*/ 119 h 170"/>
                <a:gd name="T48" fmla="*/ 157 w 157"/>
                <a:gd name="T49" fmla="*/ 87 h 170"/>
                <a:gd name="T50" fmla="*/ 78 w 157"/>
                <a:gd name="T51" fmla="*/ 147 h 170"/>
                <a:gd name="T52" fmla="*/ 60 w 157"/>
                <a:gd name="T53" fmla="*/ 143 h 170"/>
                <a:gd name="T54" fmla="*/ 44 w 157"/>
                <a:gd name="T55" fmla="*/ 131 h 170"/>
                <a:gd name="T56" fmla="*/ 32 w 157"/>
                <a:gd name="T57" fmla="*/ 111 h 170"/>
                <a:gd name="T58" fmla="*/ 28 w 157"/>
                <a:gd name="T59" fmla="*/ 83 h 170"/>
                <a:gd name="T60" fmla="*/ 32 w 157"/>
                <a:gd name="T61" fmla="*/ 55 h 170"/>
                <a:gd name="T62" fmla="*/ 44 w 157"/>
                <a:gd name="T63" fmla="*/ 36 h 170"/>
                <a:gd name="T64" fmla="*/ 60 w 157"/>
                <a:gd name="T65" fmla="*/ 25 h 170"/>
                <a:gd name="T66" fmla="*/ 78 w 157"/>
                <a:gd name="T67" fmla="*/ 22 h 170"/>
                <a:gd name="T68" fmla="*/ 97 w 157"/>
                <a:gd name="T69" fmla="*/ 25 h 170"/>
                <a:gd name="T70" fmla="*/ 113 w 157"/>
                <a:gd name="T71" fmla="*/ 36 h 170"/>
                <a:gd name="T72" fmla="*/ 125 w 157"/>
                <a:gd name="T73" fmla="*/ 56 h 170"/>
                <a:gd name="T74" fmla="*/ 129 w 157"/>
                <a:gd name="T75" fmla="*/ 83 h 170"/>
                <a:gd name="T76" fmla="*/ 125 w 157"/>
                <a:gd name="T77" fmla="*/ 111 h 170"/>
                <a:gd name="T78" fmla="*/ 114 w 157"/>
                <a:gd name="T79" fmla="*/ 131 h 170"/>
                <a:gd name="T80" fmla="*/ 97 w 157"/>
                <a:gd name="T81" fmla="*/ 143 h 170"/>
                <a:gd name="T82" fmla="*/ 78 w 157"/>
                <a:gd name="T83" fmla="*/ 147 h 1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57" h="170">
                  <a:moveTo>
                    <a:pt x="157" y="87"/>
                  </a:moveTo>
                  <a:lnTo>
                    <a:pt x="155" y="69"/>
                  </a:lnTo>
                  <a:lnTo>
                    <a:pt x="151" y="53"/>
                  </a:lnTo>
                  <a:lnTo>
                    <a:pt x="143" y="38"/>
                  </a:lnTo>
                  <a:lnTo>
                    <a:pt x="134" y="25"/>
                  </a:lnTo>
                  <a:lnTo>
                    <a:pt x="122" y="15"/>
                  </a:lnTo>
                  <a:lnTo>
                    <a:pt x="109" y="7"/>
                  </a:lnTo>
                  <a:lnTo>
                    <a:pt x="94" y="2"/>
                  </a:lnTo>
                  <a:lnTo>
                    <a:pt x="79" y="0"/>
                  </a:lnTo>
                  <a:lnTo>
                    <a:pt x="62" y="2"/>
                  </a:lnTo>
                  <a:lnTo>
                    <a:pt x="48" y="7"/>
                  </a:lnTo>
                  <a:lnTo>
                    <a:pt x="34" y="15"/>
                  </a:lnTo>
                  <a:lnTo>
                    <a:pt x="22" y="26"/>
                  </a:lnTo>
                  <a:lnTo>
                    <a:pt x="13" y="38"/>
                  </a:lnTo>
                  <a:lnTo>
                    <a:pt x="6" y="53"/>
                  </a:lnTo>
                  <a:lnTo>
                    <a:pt x="1" y="69"/>
                  </a:lnTo>
                  <a:lnTo>
                    <a:pt x="0" y="87"/>
                  </a:lnTo>
                  <a:lnTo>
                    <a:pt x="6" y="120"/>
                  </a:lnTo>
                  <a:lnTo>
                    <a:pt x="23" y="146"/>
                  </a:lnTo>
                  <a:lnTo>
                    <a:pt x="48" y="164"/>
                  </a:lnTo>
                  <a:lnTo>
                    <a:pt x="78" y="170"/>
                  </a:lnTo>
                  <a:lnTo>
                    <a:pt x="109" y="163"/>
                  </a:lnTo>
                  <a:lnTo>
                    <a:pt x="134" y="146"/>
                  </a:lnTo>
                  <a:lnTo>
                    <a:pt x="151" y="119"/>
                  </a:lnTo>
                  <a:lnTo>
                    <a:pt x="157" y="87"/>
                  </a:lnTo>
                  <a:close/>
                  <a:moveTo>
                    <a:pt x="78" y="147"/>
                  </a:moveTo>
                  <a:lnTo>
                    <a:pt x="60" y="143"/>
                  </a:lnTo>
                  <a:lnTo>
                    <a:pt x="44" y="131"/>
                  </a:lnTo>
                  <a:lnTo>
                    <a:pt x="32" y="111"/>
                  </a:lnTo>
                  <a:lnTo>
                    <a:pt x="28" y="83"/>
                  </a:lnTo>
                  <a:lnTo>
                    <a:pt x="32" y="55"/>
                  </a:lnTo>
                  <a:lnTo>
                    <a:pt x="44" y="36"/>
                  </a:lnTo>
                  <a:lnTo>
                    <a:pt x="60" y="25"/>
                  </a:lnTo>
                  <a:lnTo>
                    <a:pt x="78" y="22"/>
                  </a:lnTo>
                  <a:lnTo>
                    <a:pt x="97" y="25"/>
                  </a:lnTo>
                  <a:lnTo>
                    <a:pt x="113" y="36"/>
                  </a:lnTo>
                  <a:lnTo>
                    <a:pt x="125" y="56"/>
                  </a:lnTo>
                  <a:lnTo>
                    <a:pt x="129" y="83"/>
                  </a:lnTo>
                  <a:lnTo>
                    <a:pt x="125" y="111"/>
                  </a:lnTo>
                  <a:lnTo>
                    <a:pt x="114" y="131"/>
                  </a:lnTo>
                  <a:lnTo>
                    <a:pt x="97" y="143"/>
                  </a:lnTo>
                  <a:lnTo>
                    <a:pt x="78" y="14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Freeform 312"/>
            <p:cNvSpPr>
              <a:spLocks noChangeAspect="1" noEditPoints="1"/>
            </p:cNvSpPr>
            <p:nvPr/>
          </p:nvSpPr>
          <p:spPr bwMode="auto">
            <a:xfrm>
              <a:off x="1054" y="5"/>
              <a:ext cx="100" cy="30"/>
            </a:xfrm>
            <a:custGeom>
              <a:avLst/>
              <a:gdLst>
                <a:gd name="T0" fmla="*/ 30 w 100"/>
                <a:gd name="T1" fmla="*/ 0 h 30"/>
                <a:gd name="T2" fmla="*/ 0 w 100"/>
                <a:gd name="T3" fmla="*/ 0 h 30"/>
                <a:gd name="T4" fmla="*/ 0 w 100"/>
                <a:gd name="T5" fmla="*/ 30 h 30"/>
                <a:gd name="T6" fmla="*/ 30 w 100"/>
                <a:gd name="T7" fmla="*/ 30 h 30"/>
                <a:gd name="T8" fmla="*/ 30 w 100"/>
                <a:gd name="T9" fmla="*/ 0 h 30"/>
                <a:gd name="T10" fmla="*/ 100 w 100"/>
                <a:gd name="T11" fmla="*/ 0 h 30"/>
                <a:gd name="T12" fmla="*/ 70 w 100"/>
                <a:gd name="T13" fmla="*/ 0 h 30"/>
                <a:gd name="T14" fmla="*/ 70 w 100"/>
                <a:gd name="T15" fmla="*/ 30 h 30"/>
                <a:gd name="T16" fmla="*/ 100 w 100"/>
                <a:gd name="T17" fmla="*/ 30 h 30"/>
                <a:gd name="T18" fmla="*/ 100 w 100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0" h="30">
                  <a:moveTo>
                    <a:pt x="30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30" y="30"/>
                  </a:lnTo>
                  <a:lnTo>
                    <a:pt x="30" y="0"/>
                  </a:lnTo>
                  <a:close/>
                  <a:moveTo>
                    <a:pt x="100" y="0"/>
                  </a:moveTo>
                  <a:lnTo>
                    <a:pt x="70" y="0"/>
                  </a:lnTo>
                  <a:lnTo>
                    <a:pt x="70" y="30"/>
                  </a:lnTo>
                  <a:lnTo>
                    <a:pt x="100" y="3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Rectangle 313"/>
            <p:cNvSpPr>
              <a:spLocks noChangeAspect="1" noChangeArrowheads="1"/>
            </p:cNvSpPr>
            <p:nvPr/>
          </p:nvSpPr>
          <p:spPr bwMode="auto">
            <a:xfrm>
              <a:off x="1091" y="90"/>
              <a:ext cx="26" cy="160"/>
            </a:xfrm>
            <a:prstGeom prst="rect">
              <a:avLst/>
            </a:pr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Char char="–"/>
              </a:pPr>
              <a:endParaRPr lang="en-US" altLang="en-US" sz="1400"/>
            </a:p>
          </p:txBody>
        </p:sp>
        <p:sp>
          <p:nvSpPr>
            <p:cNvPr id="3165" name="Freeform 314"/>
            <p:cNvSpPr>
              <a:spLocks noChangeAspect="1"/>
            </p:cNvSpPr>
            <p:nvPr/>
          </p:nvSpPr>
          <p:spPr bwMode="auto">
            <a:xfrm>
              <a:off x="1280" y="84"/>
              <a:ext cx="135" cy="170"/>
            </a:xfrm>
            <a:custGeom>
              <a:avLst/>
              <a:gdLst>
                <a:gd name="T0" fmla="*/ 134 w 135"/>
                <a:gd name="T1" fmla="*/ 15 h 170"/>
                <a:gd name="T2" fmla="*/ 119 w 135"/>
                <a:gd name="T3" fmla="*/ 8 h 170"/>
                <a:gd name="T4" fmla="*/ 106 w 135"/>
                <a:gd name="T5" fmla="*/ 3 h 170"/>
                <a:gd name="T6" fmla="*/ 93 w 135"/>
                <a:gd name="T7" fmla="*/ 1 h 170"/>
                <a:gd name="T8" fmla="*/ 78 w 135"/>
                <a:gd name="T9" fmla="*/ 0 h 170"/>
                <a:gd name="T10" fmla="*/ 45 w 135"/>
                <a:gd name="T11" fmla="*/ 7 h 170"/>
                <a:gd name="T12" fmla="*/ 20 w 135"/>
                <a:gd name="T13" fmla="*/ 27 h 170"/>
                <a:gd name="T14" fmla="*/ 5 w 135"/>
                <a:gd name="T15" fmla="*/ 54 h 170"/>
                <a:gd name="T16" fmla="*/ 0 w 135"/>
                <a:gd name="T17" fmla="*/ 86 h 170"/>
                <a:gd name="T18" fmla="*/ 5 w 135"/>
                <a:gd name="T19" fmla="*/ 118 h 170"/>
                <a:gd name="T20" fmla="*/ 21 w 135"/>
                <a:gd name="T21" fmla="*/ 145 h 170"/>
                <a:gd name="T22" fmla="*/ 46 w 135"/>
                <a:gd name="T23" fmla="*/ 163 h 170"/>
                <a:gd name="T24" fmla="*/ 77 w 135"/>
                <a:gd name="T25" fmla="*/ 170 h 170"/>
                <a:gd name="T26" fmla="*/ 106 w 135"/>
                <a:gd name="T27" fmla="*/ 166 h 170"/>
                <a:gd name="T28" fmla="*/ 135 w 135"/>
                <a:gd name="T29" fmla="*/ 151 h 170"/>
                <a:gd name="T30" fmla="*/ 133 w 135"/>
                <a:gd name="T31" fmla="*/ 127 h 170"/>
                <a:gd name="T32" fmla="*/ 105 w 135"/>
                <a:gd name="T33" fmla="*/ 142 h 170"/>
                <a:gd name="T34" fmla="*/ 77 w 135"/>
                <a:gd name="T35" fmla="*/ 147 h 170"/>
                <a:gd name="T36" fmla="*/ 57 w 135"/>
                <a:gd name="T37" fmla="*/ 142 h 170"/>
                <a:gd name="T38" fmla="*/ 41 w 135"/>
                <a:gd name="T39" fmla="*/ 129 h 170"/>
                <a:gd name="T40" fmla="*/ 31 w 135"/>
                <a:gd name="T41" fmla="*/ 110 h 170"/>
                <a:gd name="T42" fmla="*/ 28 w 135"/>
                <a:gd name="T43" fmla="*/ 85 h 170"/>
                <a:gd name="T44" fmla="*/ 30 w 135"/>
                <a:gd name="T45" fmla="*/ 64 h 170"/>
                <a:gd name="T46" fmla="*/ 39 w 135"/>
                <a:gd name="T47" fmla="*/ 44 h 170"/>
                <a:gd name="T48" fmla="*/ 55 w 135"/>
                <a:gd name="T49" fmla="*/ 29 h 170"/>
                <a:gd name="T50" fmla="*/ 79 w 135"/>
                <a:gd name="T51" fmla="*/ 23 h 170"/>
                <a:gd name="T52" fmla="*/ 92 w 135"/>
                <a:gd name="T53" fmla="*/ 23 h 170"/>
                <a:gd name="T54" fmla="*/ 104 w 135"/>
                <a:gd name="T55" fmla="*/ 26 h 170"/>
                <a:gd name="T56" fmla="*/ 116 w 135"/>
                <a:gd name="T57" fmla="*/ 31 h 170"/>
                <a:gd name="T58" fmla="*/ 129 w 135"/>
                <a:gd name="T59" fmla="*/ 39 h 170"/>
                <a:gd name="T60" fmla="*/ 134 w 135"/>
                <a:gd name="T61" fmla="*/ 15 h 17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35" h="170">
                  <a:moveTo>
                    <a:pt x="134" y="15"/>
                  </a:moveTo>
                  <a:lnTo>
                    <a:pt x="119" y="8"/>
                  </a:lnTo>
                  <a:lnTo>
                    <a:pt x="106" y="3"/>
                  </a:lnTo>
                  <a:lnTo>
                    <a:pt x="93" y="1"/>
                  </a:lnTo>
                  <a:lnTo>
                    <a:pt x="78" y="0"/>
                  </a:lnTo>
                  <a:lnTo>
                    <a:pt x="45" y="7"/>
                  </a:lnTo>
                  <a:lnTo>
                    <a:pt x="20" y="27"/>
                  </a:lnTo>
                  <a:lnTo>
                    <a:pt x="5" y="54"/>
                  </a:lnTo>
                  <a:lnTo>
                    <a:pt x="0" y="86"/>
                  </a:lnTo>
                  <a:lnTo>
                    <a:pt x="5" y="118"/>
                  </a:lnTo>
                  <a:lnTo>
                    <a:pt x="21" y="145"/>
                  </a:lnTo>
                  <a:lnTo>
                    <a:pt x="46" y="163"/>
                  </a:lnTo>
                  <a:lnTo>
                    <a:pt x="77" y="170"/>
                  </a:lnTo>
                  <a:lnTo>
                    <a:pt x="106" y="166"/>
                  </a:lnTo>
                  <a:lnTo>
                    <a:pt x="135" y="151"/>
                  </a:lnTo>
                  <a:lnTo>
                    <a:pt x="133" y="127"/>
                  </a:lnTo>
                  <a:lnTo>
                    <a:pt x="105" y="142"/>
                  </a:lnTo>
                  <a:lnTo>
                    <a:pt x="77" y="147"/>
                  </a:lnTo>
                  <a:lnTo>
                    <a:pt x="57" y="142"/>
                  </a:lnTo>
                  <a:lnTo>
                    <a:pt x="41" y="129"/>
                  </a:lnTo>
                  <a:lnTo>
                    <a:pt x="31" y="110"/>
                  </a:lnTo>
                  <a:lnTo>
                    <a:pt x="28" y="85"/>
                  </a:lnTo>
                  <a:lnTo>
                    <a:pt x="30" y="64"/>
                  </a:lnTo>
                  <a:lnTo>
                    <a:pt x="39" y="44"/>
                  </a:lnTo>
                  <a:lnTo>
                    <a:pt x="55" y="29"/>
                  </a:lnTo>
                  <a:lnTo>
                    <a:pt x="79" y="23"/>
                  </a:lnTo>
                  <a:lnTo>
                    <a:pt x="92" y="23"/>
                  </a:lnTo>
                  <a:lnTo>
                    <a:pt x="104" y="26"/>
                  </a:lnTo>
                  <a:lnTo>
                    <a:pt x="116" y="31"/>
                  </a:lnTo>
                  <a:lnTo>
                    <a:pt x="129" y="39"/>
                  </a:lnTo>
                  <a:lnTo>
                    <a:pt x="134" y="1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Freeform 315"/>
            <p:cNvSpPr>
              <a:spLocks noChangeAspect="1" noEditPoints="1"/>
            </p:cNvSpPr>
            <p:nvPr/>
          </p:nvSpPr>
          <p:spPr bwMode="auto">
            <a:xfrm>
              <a:off x="1439" y="84"/>
              <a:ext cx="136" cy="170"/>
            </a:xfrm>
            <a:custGeom>
              <a:avLst/>
              <a:gdLst>
                <a:gd name="T0" fmla="*/ 136 w 136"/>
                <a:gd name="T1" fmla="*/ 87 h 170"/>
                <a:gd name="T2" fmla="*/ 135 w 136"/>
                <a:gd name="T3" fmla="*/ 75 h 170"/>
                <a:gd name="T4" fmla="*/ 134 w 136"/>
                <a:gd name="T5" fmla="*/ 60 h 170"/>
                <a:gd name="T6" fmla="*/ 129 w 136"/>
                <a:gd name="T7" fmla="*/ 43 h 170"/>
                <a:gd name="T8" fmla="*/ 121 w 136"/>
                <a:gd name="T9" fmla="*/ 26 h 170"/>
                <a:gd name="T10" fmla="*/ 109 w 136"/>
                <a:gd name="T11" fmla="*/ 12 h 170"/>
                <a:gd name="T12" fmla="*/ 96 w 136"/>
                <a:gd name="T13" fmla="*/ 5 h 170"/>
                <a:gd name="T14" fmla="*/ 83 w 136"/>
                <a:gd name="T15" fmla="*/ 1 h 170"/>
                <a:gd name="T16" fmla="*/ 72 w 136"/>
                <a:gd name="T17" fmla="*/ 0 h 170"/>
                <a:gd name="T18" fmla="*/ 44 w 136"/>
                <a:gd name="T19" fmla="*/ 6 h 170"/>
                <a:gd name="T20" fmla="*/ 21 w 136"/>
                <a:gd name="T21" fmla="*/ 25 h 170"/>
                <a:gd name="T22" fmla="*/ 5 w 136"/>
                <a:gd name="T23" fmla="*/ 52 h 170"/>
                <a:gd name="T24" fmla="*/ 0 w 136"/>
                <a:gd name="T25" fmla="*/ 84 h 170"/>
                <a:gd name="T26" fmla="*/ 6 w 136"/>
                <a:gd name="T27" fmla="*/ 118 h 170"/>
                <a:gd name="T28" fmla="*/ 22 w 136"/>
                <a:gd name="T29" fmla="*/ 145 h 170"/>
                <a:gd name="T30" fmla="*/ 47 w 136"/>
                <a:gd name="T31" fmla="*/ 163 h 170"/>
                <a:gd name="T32" fmla="*/ 77 w 136"/>
                <a:gd name="T33" fmla="*/ 170 h 170"/>
                <a:gd name="T34" fmla="*/ 109 w 136"/>
                <a:gd name="T35" fmla="*/ 164 h 170"/>
                <a:gd name="T36" fmla="*/ 134 w 136"/>
                <a:gd name="T37" fmla="*/ 151 h 170"/>
                <a:gd name="T38" fmla="*/ 132 w 136"/>
                <a:gd name="T39" fmla="*/ 128 h 170"/>
                <a:gd name="T40" fmla="*/ 115 w 136"/>
                <a:gd name="T41" fmla="*/ 139 h 170"/>
                <a:gd name="T42" fmla="*/ 99 w 136"/>
                <a:gd name="T43" fmla="*/ 145 h 170"/>
                <a:gd name="T44" fmla="*/ 86 w 136"/>
                <a:gd name="T45" fmla="*/ 147 h 170"/>
                <a:gd name="T46" fmla="*/ 78 w 136"/>
                <a:gd name="T47" fmla="*/ 148 h 170"/>
                <a:gd name="T48" fmla="*/ 57 w 136"/>
                <a:gd name="T49" fmla="*/ 143 h 170"/>
                <a:gd name="T50" fmla="*/ 41 w 136"/>
                <a:gd name="T51" fmla="*/ 131 h 170"/>
                <a:gd name="T52" fmla="*/ 30 w 136"/>
                <a:gd name="T53" fmla="*/ 111 h 170"/>
                <a:gd name="T54" fmla="*/ 25 w 136"/>
                <a:gd name="T55" fmla="*/ 87 h 170"/>
                <a:gd name="T56" fmla="*/ 136 w 136"/>
                <a:gd name="T57" fmla="*/ 87 h 170"/>
                <a:gd name="T58" fmla="*/ 27 w 136"/>
                <a:gd name="T59" fmla="*/ 67 h 170"/>
                <a:gd name="T60" fmla="*/ 33 w 136"/>
                <a:gd name="T61" fmla="*/ 48 h 170"/>
                <a:gd name="T62" fmla="*/ 44 w 136"/>
                <a:gd name="T63" fmla="*/ 34 h 170"/>
                <a:gd name="T64" fmla="*/ 57 w 136"/>
                <a:gd name="T65" fmla="*/ 25 h 170"/>
                <a:gd name="T66" fmla="*/ 72 w 136"/>
                <a:gd name="T67" fmla="*/ 22 h 170"/>
                <a:gd name="T68" fmla="*/ 86 w 136"/>
                <a:gd name="T69" fmla="*/ 24 h 170"/>
                <a:gd name="T70" fmla="*/ 99 w 136"/>
                <a:gd name="T71" fmla="*/ 32 h 170"/>
                <a:gd name="T72" fmla="*/ 109 w 136"/>
                <a:gd name="T73" fmla="*/ 46 h 170"/>
                <a:gd name="T74" fmla="*/ 115 w 136"/>
                <a:gd name="T75" fmla="*/ 67 h 170"/>
                <a:gd name="T76" fmla="*/ 27 w 136"/>
                <a:gd name="T77" fmla="*/ 67 h 17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36" h="170">
                  <a:moveTo>
                    <a:pt x="136" y="87"/>
                  </a:moveTo>
                  <a:lnTo>
                    <a:pt x="135" y="75"/>
                  </a:lnTo>
                  <a:lnTo>
                    <a:pt x="134" y="60"/>
                  </a:lnTo>
                  <a:lnTo>
                    <a:pt x="129" y="43"/>
                  </a:lnTo>
                  <a:lnTo>
                    <a:pt x="121" y="26"/>
                  </a:lnTo>
                  <a:lnTo>
                    <a:pt x="109" y="12"/>
                  </a:lnTo>
                  <a:lnTo>
                    <a:pt x="96" y="5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44" y="6"/>
                  </a:lnTo>
                  <a:lnTo>
                    <a:pt x="21" y="25"/>
                  </a:lnTo>
                  <a:lnTo>
                    <a:pt x="5" y="52"/>
                  </a:lnTo>
                  <a:lnTo>
                    <a:pt x="0" y="84"/>
                  </a:lnTo>
                  <a:lnTo>
                    <a:pt x="6" y="118"/>
                  </a:lnTo>
                  <a:lnTo>
                    <a:pt x="22" y="145"/>
                  </a:lnTo>
                  <a:lnTo>
                    <a:pt x="47" y="163"/>
                  </a:lnTo>
                  <a:lnTo>
                    <a:pt x="77" y="170"/>
                  </a:lnTo>
                  <a:lnTo>
                    <a:pt x="109" y="164"/>
                  </a:lnTo>
                  <a:lnTo>
                    <a:pt x="134" y="151"/>
                  </a:lnTo>
                  <a:lnTo>
                    <a:pt x="132" y="128"/>
                  </a:lnTo>
                  <a:lnTo>
                    <a:pt x="115" y="139"/>
                  </a:lnTo>
                  <a:lnTo>
                    <a:pt x="99" y="145"/>
                  </a:lnTo>
                  <a:lnTo>
                    <a:pt x="86" y="147"/>
                  </a:lnTo>
                  <a:lnTo>
                    <a:pt x="78" y="148"/>
                  </a:lnTo>
                  <a:lnTo>
                    <a:pt x="57" y="143"/>
                  </a:lnTo>
                  <a:lnTo>
                    <a:pt x="41" y="131"/>
                  </a:lnTo>
                  <a:lnTo>
                    <a:pt x="30" y="111"/>
                  </a:lnTo>
                  <a:lnTo>
                    <a:pt x="25" y="87"/>
                  </a:lnTo>
                  <a:lnTo>
                    <a:pt x="136" y="87"/>
                  </a:lnTo>
                  <a:close/>
                  <a:moveTo>
                    <a:pt x="27" y="67"/>
                  </a:moveTo>
                  <a:lnTo>
                    <a:pt x="33" y="48"/>
                  </a:lnTo>
                  <a:lnTo>
                    <a:pt x="44" y="34"/>
                  </a:lnTo>
                  <a:lnTo>
                    <a:pt x="57" y="25"/>
                  </a:lnTo>
                  <a:lnTo>
                    <a:pt x="72" y="22"/>
                  </a:lnTo>
                  <a:lnTo>
                    <a:pt x="86" y="24"/>
                  </a:lnTo>
                  <a:lnTo>
                    <a:pt x="99" y="32"/>
                  </a:lnTo>
                  <a:lnTo>
                    <a:pt x="109" y="46"/>
                  </a:lnTo>
                  <a:lnTo>
                    <a:pt x="115" y="67"/>
                  </a:lnTo>
                  <a:lnTo>
                    <a:pt x="27" y="6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Rectangle 316"/>
            <p:cNvSpPr>
              <a:spLocks noChangeAspect="1" noChangeArrowheads="1"/>
            </p:cNvSpPr>
            <p:nvPr/>
          </p:nvSpPr>
          <p:spPr bwMode="auto">
            <a:xfrm>
              <a:off x="1615" y="0"/>
              <a:ext cx="27" cy="250"/>
            </a:xfrm>
            <a:prstGeom prst="rect">
              <a:avLst/>
            </a:pr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Char char="–"/>
              </a:pPr>
              <a:endParaRPr lang="en-US" altLang="en-US" sz="1400"/>
            </a:p>
          </p:txBody>
        </p:sp>
        <p:sp>
          <p:nvSpPr>
            <p:cNvPr id="3168" name="Rectangle 317"/>
            <p:cNvSpPr>
              <a:spLocks noChangeAspect="1" noChangeArrowheads="1"/>
            </p:cNvSpPr>
            <p:nvPr/>
          </p:nvSpPr>
          <p:spPr bwMode="auto">
            <a:xfrm>
              <a:off x="1700" y="0"/>
              <a:ext cx="27" cy="250"/>
            </a:xfrm>
            <a:prstGeom prst="rect">
              <a:avLst/>
            </a:pr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Char char="–"/>
              </a:pPr>
              <a:endParaRPr lang="en-US" altLang="en-US" sz="1400"/>
            </a:p>
          </p:txBody>
        </p:sp>
        <p:sp>
          <p:nvSpPr>
            <p:cNvPr id="3169" name="Freeform 318"/>
            <p:cNvSpPr>
              <a:spLocks noChangeAspect="1" noEditPoints="1"/>
            </p:cNvSpPr>
            <p:nvPr/>
          </p:nvSpPr>
          <p:spPr bwMode="auto">
            <a:xfrm>
              <a:off x="1792" y="90"/>
              <a:ext cx="30" cy="160"/>
            </a:xfrm>
            <a:custGeom>
              <a:avLst/>
              <a:gdLst>
                <a:gd name="T0" fmla="*/ 30 w 30"/>
                <a:gd name="T1" fmla="*/ 0 h 160"/>
                <a:gd name="T2" fmla="*/ 0 w 30"/>
                <a:gd name="T3" fmla="*/ 0 h 160"/>
                <a:gd name="T4" fmla="*/ 0 w 30"/>
                <a:gd name="T5" fmla="*/ 30 h 160"/>
                <a:gd name="T6" fmla="*/ 30 w 30"/>
                <a:gd name="T7" fmla="*/ 30 h 160"/>
                <a:gd name="T8" fmla="*/ 30 w 30"/>
                <a:gd name="T9" fmla="*/ 0 h 160"/>
                <a:gd name="T10" fmla="*/ 0 w 30"/>
                <a:gd name="T11" fmla="*/ 130 h 160"/>
                <a:gd name="T12" fmla="*/ 0 w 30"/>
                <a:gd name="T13" fmla="*/ 160 h 160"/>
                <a:gd name="T14" fmla="*/ 30 w 30"/>
                <a:gd name="T15" fmla="*/ 160 h 160"/>
                <a:gd name="T16" fmla="*/ 30 w 30"/>
                <a:gd name="T17" fmla="*/ 130 h 160"/>
                <a:gd name="T18" fmla="*/ 0 w 30"/>
                <a:gd name="T19" fmla="*/ 130 h 1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160">
                  <a:moveTo>
                    <a:pt x="30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30" y="30"/>
                  </a:lnTo>
                  <a:lnTo>
                    <a:pt x="30" y="0"/>
                  </a:lnTo>
                  <a:close/>
                  <a:moveTo>
                    <a:pt x="0" y="130"/>
                  </a:moveTo>
                  <a:lnTo>
                    <a:pt x="0" y="160"/>
                  </a:lnTo>
                  <a:lnTo>
                    <a:pt x="30" y="160"/>
                  </a:lnTo>
                  <a:lnTo>
                    <a:pt x="3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Freeform 319"/>
            <p:cNvSpPr>
              <a:spLocks noChangeAspect="1"/>
            </p:cNvSpPr>
            <p:nvPr/>
          </p:nvSpPr>
          <p:spPr bwMode="auto">
            <a:xfrm>
              <a:off x="13" y="428"/>
              <a:ext cx="254" cy="262"/>
            </a:xfrm>
            <a:custGeom>
              <a:avLst/>
              <a:gdLst>
                <a:gd name="T0" fmla="*/ 254 w 254"/>
                <a:gd name="T1" fmla="*/ 2 h 262"/>
                <a:gd name="T2" fmla="*/ 249 w 254"/>
                <a:gd name="T3" fmla="*/ 1 h 262"/>
                <a:gd name="T4" fmla="*/ 220 w 254"/>
                <a:gd name="T5" fmla="*/ 32 h 262"/>
                <a:gd name="T6" fmla="*/ 204 w 254"/>
                <a:gd name="T7" fmla="*/ 14 h 262"/>
                <a:gd name="T8" fmla="*/ 161 w 254"/>
                <a:gd name="T9" fmla="*/ 0 h 262"/>
                <a:gd name="T10" fmla="*/ 102 w 254"/>
                <a:gd name="T11" fmla="*/ 14 h 262"/>
                <a:gd name="T12" fmla="*/ 50 w 254"/>
                <a:gd name="T13" fmla="*/ 50 h 262"/>
                <a:gd name="T14" fmla="*/ 14 w 254"/>
                <a:gd name="T15" fmla="*/ 103 h 262"/>
                <a:gd name="T16" fmla="*/ 0 w 254"/>
                <a:gd name="T17" fmla="*/ 163 h 262"/>
                <a:gd name="T18" fmla="*/ 7 w 254"/>
                <a:gd name="T19" fmla="*/ 204 h 262"/>
                <a:gd name="T20" fmla="*/ 28 w 254"/>
                <a:gd name="T21" fmla="*/ 235 h 262"/>
                <a:gd name="T22" fmla="*/ 59 w 254"/>
                <a:gd name="T23" fmla="*/ 255 h 262"/>
                <a:gd name="T24" fmla="*/ 97 w 254"/>
                <a:gd name="T25" fmla="*/ 262 h 262"/>
                <a:gd name="T26" fmla="*/ 140 w 254"/>
                <a:gd name="T27" fmla="*/ 253 h 262"/>
                <a:gd name="T28" fmla="*/ 174 w 254"/>
                <a:gd name="T29" fmla="*/ 231 h 262"/>
                <a:gd name="T30" fmla="*/ 207 w 254"/>
                <a:gd name="T31" fmla="*/ 189 h 262"/>
                <a:gd name="T32" fmla="*/ 214 w 254"/>
                <a:gd name="T33" fmla="*/ 168 h 262"/>
                <a:gd name="T34" fmla="*/ 210 w 254"/>
                <a:gd name="T35" fmla="*/ 164 h 262"/>
                <a:gd name="T36" fmla="*/ 205 w 254"/>
                <a:gd name="T37" fmla="*/ 168 h 262"/>
                <a:gd name="T38" fmla="*/ 195 w 254"/>
                <a:gd name="T39" fmla="*/ 192 h 262"/>
                <a:gd name="T40" fmla="*/ 169 w 254"/>
                <a:gd name="T41" fmla="*/ 225 h 262"/>
                <a:gd name="T42" fmla="*/ 103 w 254"/>
                <a:gd name="T43" fmla="*/ 251 h 262"/>
                <a:gd name="T44" fmla="*/ 78 w 254"/>
                <a:gd name="T45" fmla="*/ 247 h 262"/>
                <a:gd name="T46" fmla="*/ 55 w 254"/>
                <a:gd name="T47" fmla="*/ 235 h 262"/>
                <a:gd name="T48" fmla="*/ 39 w 254"/>
                <a:gd name="T49" fmla="*/ 211 h 262"/>
                <a:gd name="T50" fmla="*/ 32 w 254"/>
                <a:gd name="T51" fmla="*/ 176 h 262"/>
                <a:gd name="T52" fmla="*/ 41 w 254"/>
                <a:gd name="T53" fmla="*/ 124 h 262"/>
                <a:gd name="T54" fmla="*/ 76 w 254"/>
                <a:gd name="T55" fmla="*/ 55 h 262"/>
                <a:gd name="T56" fmla="*/ 116 w 254"/>
                <a:gd name="T57" fmla="*/ 24 h 262"/>
                <a:gd name="T58" fmla="*/ 163 w 254"/>
                <a:gd name="T59" fmla="*/ 11 h 262"/>
                <a:gd name="T60" fmla="*/ 206 w 254"/>
                <a:gd name="T61" fmla="*/ 31 h 262"/>
                <a:gd name="T62" fmla="*/ 221 w 254"/>
                <a:gd name="T63" fmla="*/ 81 h 262"/>
                <a:gd name="T64" fmla="*/ 221 w 254"/>
                <a:gd name="T65" fmla="*/ 94 h 262"/>
                <a:gd name="T66" fmla="*/ 220 w 254"/>
                <a:gd name="T67" fmla="*/ 99 h 262"/>
                <a:gd name="T68" fmla="*/ 225 w 254"/>
                <a:gd name="T69" fmla="*/ 103 h 262"/>
                <a:gd name="T70" fmla="*/ 230 w 254"/>
                <a:gd name="T71" fmla="*/ 102 h 262"/>
                <a:gd name="T72" fmla="*/ 232 w 254"/>
                <a:gd name="T73" fmla="*/ 96 h 2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54" h="262">
                  <a:moveTo>
                    <a:pt x="254" y="4"/>
                  </a:moveTo>
                  <a:lnTo>
                    <a:pt x="254" y="2"/>
                  </a:lnTo>
                  <a:lnTo>
                    <a:pt x="250" y="0"/>
                  </a:lnTo>
                  <a:lnTo>
                    <a:pt x="249" y="1"/>
                  </a:lnTo>
                  <a:lnTo>
                    <a:pt x="245" y="5"/>
                  </a:lnTo>
                  <a:lnTo>
                    <a:pt x="220" y="32"/>
                  </a:lnTo>
                  <a:lnTo>
                    <a:pt x="215" y="25"/>
                  </a:lnTo>
                  <a:lnTo>
                    <a:pt x="204" y="14"/>
                  </a:lnTo>
                  <a:lnTo>
                    <a:pt x="186" y="4"/>
                  </a:lnTo>
                  <a:lnTo>
                    <a:pt x="161" y="0"/>
                  </a:lnTo>
                  <a:lnTo>
                    <a:pt x="131" y="4"/>
                  </a:lnTo>
                  <a:lnTo>
                    <a:pt x="102" y="14"/>
                  </a:lnTo>
                  <a:lnTo>
                    <a:pt x="75" y="30"/>
                  </a:lnTo>
                  <a:lnTo>
                    <a:pt x="50" y="50"/>
                  </a:lnTo>
                  <a:lnTo>
                    <a:pt x="30" y="75"/>
                  </a:lnTo>
                  <a:lnTo>
                    <a:pt x="14" y="103"/>
                  </a:lnTo>
                  <a:lnTo>
                    <a:pt x="3" y="132"/>
                  </a:lnTo>
                  <a:lnTo>
                    <a:pt x="0" y="163"/>
                  </a:lnTo>
                  <a:lnTo>
                    <a:pt x="2" y="185"/>
                  </a:lnTo>
                  <a:lnTo>
                    <a:pt x="7" y="204"/>
                  </a:lnTo>
                  <a:lnTo>
                    <a:pt x="16" y="221"/>
                  </a:lnTo>
                  <a:lnTo>
                    <a:pt x="28" y="235"/>
                  </a:lnTo>
                  <a:lnTo>
                    <a:pt x="42" y="247"/>
                  </a:lnTo>
                  <a:lnTo>
                    <a:pt x="59" y="255"/>
                  </a:lnTo>
                  <a:lnTo>
                    <a:pt x="77" y="260"/>
                  </a:lnTo>
                  <a:lnTo>
                    <a:pt x="97" y="262"/>
                  </a:lnTo>
                  <a:lnTo>
                    <a:pt x="119" y="260"/>
                  </a:lnTo>
                  <a:lnTo>
                    <a:pt x="140" y="253"/>
                  </a:lnTo>
                  <a:lnTo>
                    <a:pt x="159" y="243"/>
                  </a:lnTo>
                  <a:lnTo>
                    <a:pt x="174" y="231"/>
                  </a:lnTo>
                  <a:lnTo>
                    <a:pt x="195" y="209"/>
                  </a:lnTo>
                  <a:lnTo>
                    <a:pt x="207" y="189"/>
                  </a:lnTo>
                  <a:lnTo>
                    <a:pt x="213" y="174"/>
                  </a:lnTo>
                  <a:lnTo>
                    <a:pt x="214" y="168"/>
                  </a:lnTo>
                  <a:lnTo>
                    <a:pt x="212" y="165"/>
                  </a:lnTo>
                  <a:lnTo>
                    <a:pt x="210" y="164"/>
                  </a:lnTo>
                  <a:lnTo>
                    <a:pt x="207" y="165"/>
                  </a:lnTo>
                  <a:lnTo>
                    <a:pt x="205" y="168"/>
                  </a:lnTo>
                  <a:lnTo>
                    <a:pt x="201" y="178"/>
                  </a:lnTo>
                  <a:lnTo>
                    <a:pt x="195" y="192"/>
                  </a:lnTo>
                  <a:lnTo>
                    <a:pt x="184" y="208"/>
                  </a:lnTo>
                  <a:lnTo>
                    <a:pt x="169" y="225"/>
                  </a:lnTo>
                  <a:lnTo>
                    <a:pt x="133" y="245"/>
                  </a:lnTo>
                  <a:lnTo>
                    <a:pt x="103" y="251"/>
                  </a:lnTo>
                  <a:lnTo>
                    <a:pt x="90" y="250"/>
                  </a:lnTo>
                  <a:lnTo>
                    <a:pt x="78" y="247"/>
                  </a:lnTo>
                  <a:lnTo>
                    <a:pt x="66" y="242"/>
                  </a:lnTo>
                  <a:lnTo>
                    <a:pt x="55" y="235"/>
                  </a:lnTo>
                  <a:lnTo>
                    <a:pt x="46" y="224"/>
                  </a:lnTo>
                  <a:lnTo>
                    <a:pt x="39" y="211"/>
                  </a:lnTo>
                  <a:lnTo>
                    <a:pt x="34" y="195"/>
                  </a:lnTo>
                  <a:lnTo>
                    <a:pt x="32" y="176"/>
                  </a:lnTo>
                  <a:lnTo>
                    <a:pt x="34" y="154"/>
                  </a:lnTo>
                  <a:lnTo>
                    <a:pt x="41" y="124"/>
                  </a:lnTo>
                  <a:lnTo>
                    <a:pt x="54" y="89"/>
                  </a:lnTo>
                  <a:lnTo>
                    <a:pt x="76" y="55"/>
                  </a:lnTo>
                  <a:lnTo>
                    <a:pt x="94" y="37"/>
                  </a:lnTo>
                  <a:lnTo>
                    <a:pt x="116" y="24"/>
                  </a:lnTo>
                  <a:lnTo>
                    <a:pt x="139" y="15"/>
                  </a:lnTo>
                  <a:lnTo>
                    <a:pt x="163" y="11"/>
                  </a:lnTo>
                  <a:lnTo>
                    <a:pt x="188" y="16"/>
                  </a:lnTo>
                  <a:lnTo>
                    <a:pt x="206" y="31"/>
                  </a:lnTo>
                  <a:lnTo>
                    <a:pt x="217" y="52"/>
                  </a:lnTo>
                  <a:lnTo>
                    <a:pt x="221" y="81"/>
                  </a:lnTo>
                  <a:lnTo>
                    <a:pt x="221" y="89"/>
                  </a:lnTo>
                  <a:lnTo>
                    <a:pt x="221" y="94"/>
                  </a:lnTo>
                  <a:lnTo>
                    <a:pt x="220" y="97"/>
                  </a:lnTo>
                  <a:lnTo>
                    <a:pt x="220" y="99"/>
                  </a:lnTo>
                  <a:lnTo>
                    <a:pt x="222" y="103"/>
                  </a:lnTo>
                  <a:lnTo>
                    <a:pt x="225" y="103"/>
                  </a:lnTo>
                  <a:lnTo>
                    <a:pt x="228" y="103"/>
                  </a:lnTo>
                  <a:lnTo>
                    <a:pt x="230" y="102"/>
                  </a:lnTo>
                  <a:lnTo>
                    <a:pt x="231" y="100"/>
                  </a:lnTo>
                  <a:lnTo>
                    <a:pt x="232" y="96"/>
                  </a:lnTo>
                  <a:lnTo>
                    <a:pt x="254" y="4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Freeform 320"/>
            <p:cNvSpPr>
              <a:spLocks noChangeAspect="1"/>
            </p:cNvSpPr>
            <p:nvPr/>
          </p:nvSpPr>
          <p:spPr bwMode="auto">
            <a:xfrm>
              <a:off x="312" y="412"/>
              <a:ext cx="84" cy="360"/>
            </a:xfrm>
            <a:custGeom>
              <a:avLst/>
              <a:gdLst>
                <a:gd name="T0" fmla="*/ 84 w 84"/>
                <a:gd name="T1" fmla="*/ 357 h 360"/>
                <a:gd name="T2" fmla="*/ 84 w 84"/>
                <a:gd name="T3" fmla="*/ 356 h 360"/>
                <a:gd name="T4" fmla="*/ 83 w 84"/>
                <a:gd name="T5" fmla="*/ 354 h 360"/>
                <a:gd name="T6" fmla="*/ 81 w 84"/>
                <a:gd name="T7" fmla="*/ 352 h 360"/>
                <a:gd name="T8" fmla="*/ 78 w 84"/>
                <a:gd name="T9" fmla="*/ 349 h 360"/>
                <a:gd name="T10" fmla="*/ 50 w 84"/>
                <a:gd name="T11" fmla="*/ 311 h 360"/>
                <a:gd name="T12" fmla="*/ 33 w 84"/>
                <a:gd name="T13" fmla="*/ 268 h 360"/>
                <a:gd name="T14" fmla="*/ 24 w 84"/>
                <a:gd name="T15" fmla="*/ 223 h 360"/>
                <a:gd name="T16" fmla="*/ 21 w 84"/>
                <a:gd name="T17" fmla="*/ 180 h 360"/>
                <a:gd name="T18" fmla="*/ 24 w 84"/>
                <a:gd name="T19" fmla="*/ 133 h 360"/>
                <a:gd name="T20" fmla="*/ 34 w 84"/>
                <a:gd name="T21" fmla="*/ 88 h 360"/>
                <a:gd name="T22" fmla="*/ 51 w 84"/>
                <a:gd name="T23" fmla="*/ 47 h 360"/>
                <a:gd name="T24" fmla="*/ 79 w 84"/>
                <a:gd name="T25" fmla="*/ 10 h 360"/>
                <a:gd name="T26" fmla="*/ 83 w 84"/>
                <a:gd name="T27" fmla="*/ 6 h 360"/>
                <a:gd name="T28" fmla="*/ 84 w 84"/>
                <a:gd name="T29" fmla="*/ 4 h 360"/>
                <a:gd name="T30" fmla="*/ 83 w 84"/>
                <a:gd name="T31" fmla="*/ 1 h 360"/>
                <a:gd name="T32" fmla="*/ 80 w 84"/>
                <a:gd name="T33" fmla="*/ 0 h 360"/>
                <a:gd name="T34" fmla="*/ 73 w 84"/>
                <a:gd name="T35" fmla="*/ 5 h 360"/>
                <a:gd name="T36" fmla="*/ 58 w 84"/>
                <a:gd name="T37" fmla="*/ 18 h 360"/>
                <a:gd name="T38" fmla="*/ 40 w 84"/>
                <a:gd name="T39" fmla="*/ 40 h 360"/>
                <a:gd name="T40" fmla="*/ 23 w 84"/>
                <a:gd name="T41" fmla="*/ 70 h 360"/>
                <a:gd name="T42" fmla="*/ 12 w 84"/>
                <a:gd name="T43" fmla="*/ 100 h 360"/>
                <a:gd name="T44" fmla="*/ 5 w 84"/>
                <a:gd name="T45" fmla="*/ 129 h 360"/>
                <a:gd name="T46" fmla="*/ 1 w 84"/>
                <a:gd name="T47" fmla="*/ 156 h 360"/>
                <a:gd name="T48" fmla="*/ 0 w 84"/>
                <a:gd name="T49" fmla="*/ 180 h 360"/>
                <a:gd name="T50" fmla="*/ 1 w 84"/>
                <a:gd name="T51" fmla="*/ 204 h 360"/>
                <a:gd name="T52" fmla="*/ 5 w 84"/>
                <a:gd name="T53" fmla="*/ 231 h 360"/>
                <a:gd name="T54" fmla="*/ 12 w 84"/>
                <a:gd name="T55" fmla="*/ 262 h 360"/>
                <a:gd name="T56" fmla="*/ 24 w 84"/>
                <a:gd name="T57" fmla="*/ 292 h 360"/>
                <a:gd name="T58" fmla="*/ 41 w 84"/>
                <a:gd name="T59" fmla="*/ 322 h 360"/>
                <a:gd name="T60" fmla="*/ 59 w 84"/>
                <a:gd name="T61" fmla="*/ 343 h 360"/>
                <a:gd name="T62" fmla="*/ 73 w 84"/>
                <a:gd name="T63" fmla="*/ 356 h 360"/>
                <a:gd name="T64" fmla="*/ 80 w 84"/>
                <a:gd name="T65" fmla="*/ 360 h 360"/>
                <a:gd name="T66" fmla="*/ 83 w 84"/>
                <a:gd name="T67" fmla="*/ 359 h 360"/>
                <a:gd name="T68" fmla="*/ 84 w 84"/>
                <a:gd name="T69" fmla="*/ 357 h 3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4" h="360">
                  <a:moveTo>
                    <a:pt x="84" y="357"/>
                  </a:moveTo>
                  <a:lnTo>
                    <a:pt x="84" y="356"/>
                  </a:lnTo>
                  <a:lnTo>
                    <a:pt x="83" y="354"/>
                  </a:lnTo>
                  <a:lnTo>
                    <a:pt x="81" y="352"/>
                  </a:lnTo>
                  <a:lnTo>
                    <a:pt x="78" y="349"/>
                  </a:lnTo>
                  <a:lnTo>
                    <a:pt x="50" y="311"/>
                  </a:lnTo>
                  <a:lnTo>
                    <a:pt x="33" y="268"/>
                  </a:lnTo>
                  <a:lnTo>
                    <a:pt x="24" y="223"/>
                  </a:lnTo>
                  <a:lnTo>
                    <a:pt x="21" y="180"/>
                  </a:lnTo>
                  <a:lnTo>
                    <a:pt x="24" y="133"/>
                  </a:lnTo>
                  <a:lnTo>
                    <a:pt x="34" y="88"/>
                  </a:lnTo>
                  <a:lnTo>
                    <a:pt x="51" y="47"/>
                  </a:lnTo>
                  <a:lnTo>
                    <a:pt x="79" y="10"/>
                  </a:lnTo>
                  <a:lnTo>
                    <a:pt x="83" y="6"/>
                  </a:lnTo>
                  <a:lnTo>
                    <a:pt x="84" y="4"/>
                  </a:lnTo>
                  <a:lnTo>
                    <a:pt x="83" y="1"/>
                  </a:lnTo>
                  <a:lnTo>
                    <a:pt x="80" y="0"/>
                  </a:lnTo>
                  <a:lnTo>
                    <a:pt x="73" y="5"/>
                  </a:lnTo>
                  <a:lnTo>
                    <a:pt x="58" y="18"/>
                  </a:lnTo>
                  <a:lnTo>
                    <a:pt x="40" y="40"/>
                  </a:lnTo>
                  <a:lnTo>
                    <a:pt x="23" y="70"/>
                  </a:lnTo>
                  <a:lnTo>
                    <a:pt x="12" y="100"/>
                  </a:lnTo>
                  <a:lnTo>
                    <a:pt x="5" y="129"/>
                  </a:lnTo>
                  <a:lnTo>
                    <a:pt x="1" y="156"/>
                  </a:lnTo>
                  <a:lnTo>
                    <a:pt x="0" y="180"/>
                  </a:lnTo>
                  <a:lnTo>
                    <a:pt x="1" y="204"/>
                  </a:lnTo>
                  <a:lnTo>
                    <a:pt x="5" y="231"/>
                  </a:lnTo>
                  <a:lnTo>
                    <a:pt x="12" y="262"/>
                  </a:lnTo>
                  <a:lnTo>
                    <a:pt x="24" y="292"/>
                  </a:lnTo>
                  <a:lnTo>
                    <a:pt x="41" y="322"/>
                  </a:lnTo>
                  <a:lnTo>
                    <a:pt x="59" y="343"/>
                  </a:lnTo>
                  <a:lnTo>
                    <a:pt x="73" y="356"/>
                  </a:lnTo>
                  <a:lnTo>
                    <a:pt x="80" y="360"/>
                  </a:lnTo>
                  <a:lnTo>
                    <a:pt x="83" y="359"/>
                  </a:lnTo>
                  <a:lnTo>
                    <a:pt x="84" y="357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Freeform 321"/>
            <p:cNvSpPr>
              <a:spLocks noChangeAspect="1"/>
            </p:cNvSpPr>
            <p:nvPr/>
          </p:nvSpPr>
          <p:spPr bwMode="auto">
            <a:xfrm>
              <a:off x="435" y="523"/>
              <a:ext cx="132" cy="163"/>
            </a:xfrm>
            <a:custGeom>
              <a:avLst/>
              <a:gdLst>
                <a:gd name="T0" fmla="*/ 115 w 132"/>
                <a:gd name="T1" fmla="*/ 26 h 163"/>
                <a:gd name="T2" fmla="*/ 106 w 132"/>
                <a:gd name="T3" fmla="*/ 35 h 163"/>
                <a:gd name="T4" fmla="*/ 105 w 132"/>
                <a:gd name="T5" fmla="*/ 44 h 163"/>
                <a:gd name="T6" fmla="*/ 111 w 132"/>
                <a:gd name="T7" fmla="*/ 50 h 163"/>
                <a:gd name="T8" fmla="*/ 122 w 132"/>
                <a:gd name="T9" fmla="*/ 50 h 163"/>
                <a:gd name="T10" fmla="*/ 131 w 132"/>
                <a:gd name="T11" fmla="*/ 40 h 163"/>
                <a:gd name="T12" fmla="*/ 130 w 132"/>
                <a:gd name="T13" fmla="*/ 19 h 163"/>
                <a:gd name="T14" fmla="*/ 108 w 132"/>
                <a:gd name="T15" fmla="*/ 3 h 163"/>
                <a:gd name="T16" fmla="*/ 60 w 132"/>
                <a:gd name="T17" fmla="*/ 6 h 163"/>
                <a:gd name="T18" fmla="*/ 32 w 132"/>
                <a:gd name="T19" fmla="*/ 38 h 163"/>
                <a:gd name="T20" fmla="*/ 30 w 132"/>
                <a:gd name="T21" fmla="*/ 62 h 163"/>
                <a:gd name="T22" fmla="*/ 38 w 132"/>
                <a:gd name="T23" fmla="*/ 76 h 163"/>
                <a:gd name="T24" fmla="*/ 50 w 132"/>
                <a:gd name="T25" fmla="*/ 83 h 163"/>
                <a:gd name="T26" fmla="*/ 61 w 132"/>
                <a:gd name="T27" fmla="*/ 87 h 163"/>
                <a:gd name="T28" fmla="*/ 80 w 132"/>
                <a:gd name="T29" fmla="*/ 91 h 163"/>
                <a:gd name="T30" fmla="*/ 100 w 132"/>
                <a:gd name="T31" fmla="*/ 103 h 163"/>
                <a:gd name="T32" fmla="*/ 103 w 132"/>
                <a:gd name="T33" fmla="*/ 120 h 163"/>
                <a:gd name="T34" fmla="*/ 98 w 132"/>
                <a:gd name="T35" fmla="*/ 132 h 163"/>
                <a:gd name="T36" fmla="*/ 87 w 132"/>
                <a:gd name="T37" fmla="*/ 145 h 163"/>
                <a:gd name="T38" fmla="*/ 67 w 132"/>
                <a:gd name="T39" fmla="*/ 154 h 163"/>
                <a:gd name="T40" fmla="*/ 49 w 132"/>
                <a:gd name="T41" fmla="*/ 155 h 163"/>
                <a:gd name="T42" fmla="*/ 39 w 132"/>
                <a:gd name="T43" fmla="*/ 154 h 163"/>
                <a:gd name="T44" fmla="*/ 26 w 132"/>
                <a:gd name="T45" fmla="*/ 150 h 163"/>
                <a:gd name="T46" fmla="*/ 15 w 132"/>
                <a:gd name="T47" fmla="*/ 142 h 163"/>
                <a:gd name="T48" fmla="*/ 20 w 132"/>
                <a:gd name="T49" fmla="*/ 135 h 163"/>
                <a:gd name="T50" fmla="*/ 32 w 132"/>
                <a:gd name="T51" fmla="*/ 124 h 163"/>
                <a:gd name="T52" fmla="*/ 33 w 132"/>
                <a:gd name="T53" fmla="*/ 112 h 163"/>
                <a:gd name="T54" fmla="*/ 26 w 132"/>
                <a:gd name="T55" fmla="*/ 105 h 163"/>
                <a:gd name="T56" fmla="*/ 13 w 132"/>
                <a:gd name="T57" fmla="*/ 106 h 163"/>
                <a:gd name="T58" fmla="*/ 2 w 132"/>
                <a:gd name="T59" fmla="*/ 118 h 163"/>
                <a:gd name="T60" fmla="*/ 4 w 132"/>
                <a:gd name="T61" fmla="*/ 142 h 163"/>
                <a:gd name="T62" fmla="*/ 31 w 132"/>
                <a:gd name="T63" fmla="*/ 161 h 163"/>
                <a:gd name="T64" fmla="*/ 72 w 132"/>
                <a:gd name="T65" fmla="*/ 161 h 163"/>
                <a:gd name="T66" fmla="*/ 100 w 132"/>
                <a:gd name="T67" fmla="*/ 148 h 163"/>
                <a:gd name="T68" fmla="*/ 116 w 132"/>
                <a:gd name="T69" fmla="*/ 129 h 163"/>
                <a:gd name="T70" fmla="*/ 123 w 132"/>
                <a:gd name="T71" fmla="*/ 111 h 163"/>
                <a:gd name="T72" fmla="*/ 123 w 132"/>
                <a:gd name="T73" fmla="*/ 94 h 163"/>
                <a:gd name="T74" fmla="*/ 116 w 132"/>
                <a:gd name="T75" fmla="*/ 81 h 163"/>
                <a:gd name="T76" fmla="*/ 105 w 132"/>
                <a:gd name="T77" fmla="*/ 71 h 163"/>
                <a:gd name="T78" fmla="*/ 88 w 132"/>
                <a:gd name="T79" fmla="*/ 64 h 163"/>
                <a:gd name="T80" fmla="*/ 67 w 132"/>
                <a:gd name="T81" fmla="*/ 60 h 163"/>
                <a:gd name="T82" fmla="*/ 52 w 132"/>
                <a:gd name="T83" fmla="*/ 50 h 163"/>
                <a:gd name="T84" fmla="*/ 50 w 132"/>
                <a:gd name="T85" fmla="*/ 36 h 163"/>
                <a:gd name="T86" fmla="*/ 54 w 132"/>
                <a:gd name="T87" fmla="*/ 25 h 163"/>
                <a:gd name="T88" fmla="*/ 63 w 132"/>
                <a:gd name="T89" fmla="*/ 15 h 163"/>
                <a:gd name="T90" fmla="*/ 79 w 132"/>
                <a:gd name="T91" fmla="*/ 9 h 163"/>
                <a:gd name="T92" fmla="*/ 98 w 132"/>
                <a:gd name="T93" fmla="*/ 9 h 163"/>
                <a:gd name="T94" fmla="*/ 116 w 132"/>
                <a:gd name="T95" fmla="*/ 16 h 16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32" h="163">
                  <a:moveTo>
                    <a:pt x="122" y="25"/>
                  </a:moveTo>
                  <a:lnTo>
                    <a:pt x="115" y="26"/>
                  </a:lnTo>
                  <a:lnTo>
                    <a:pt x="110" y="30"/>
                  </a:lnTo>
                  <a:lnTo>
                    <a:pt x="106" y="35"/>
                  </a:lnTo>
                  <a:lnTo>
                    <a:pt x="105" y="41"/>
                  </a:lnTo>
                  <a:lnTo>
                    <a:pt x="105" y="44"/>
                  </a:lnTo>
                  <a:lnTo>
                    <a:pt x="107" y="48"/>
                  </a:lnTo>
                  <a:lnTo>
                    <a:pt x="111" y="50"/>
                  </a:lnTo>
                  <a:lnTo>
                    <a:pt x="116" y="51"/>
                  </a:lnTo>
                  <a:lnTo>
                    <a:pt x="122" y="50"/>
                  </a:lnTo>
                  <a:lnTo>
                    <a:pt x="127" y="46"/>
                  </a:lnTo>
                  <a:lnTo>
                    <a:pt x="131" y="40"/>
                  </a:lnTo>
                  <a:lnTo>
                    <a:pt x="132" y="31"/>
                  </a:lnTo>
                  <a:lnTo>
                    <a:pt x="130" y="19"/>
                  </a:lnTo>
                  <a:lnTo>
                    <a:pt x="121" y="9"/>
                  </a:lnTo>
                  <a:lnTo>
                    <a:pt x="108" y="3"/>
                  </a:lnTo>
                  <a:lnTo>
                    <a:pt x="90" y="0"/>
                  </a:lnTo>
                  <a:lnTo>
                    <a:pt x="60" y="6"/>
                  </a:lnTo>
                  <a:lnTo>
                    <a:pt x="42" y="20"/>
                  </a:lnTo>
                  <a:lnTo>
                    <a:pt x="32" y="38"/>
                  </a:lnTo>
                  <a:lnTo>
                    <a:pt x="29" y="53"/>
                  </a:lnTo>
                  <a:lnTo>
                    <a:pt x="30" y="62"/>
                  </a:lnTo>
                  <a:lnTo>
                    <a:pt x="33" y="70"/>
                  </a:lnTo>
                  <a:lnTo>
                    <a:pt x="38" y="76"/>
                  </a:lnTo>
                  <a:lnTo>
                    <a:pt x="44" y="80"/>
                  </a:lnTo>
                  <a:lnTo>
                    <a:pt x="50" y="83"/>
                  </a:lnTo>
                  <a:lnTo>
                    <a:pt x="56" y="86"/>
                  </a:lnTo>
                  <a:lnTo>
                    <a:pt x="61" y="87"/>
                  </a:lnTo>
                  <a:lnTo>
                    <a:pt x="66" y="88"/>
                  </a:lnTo>
                  <a:lnTo>
                    <a:pt x="80" y="91"/>
                  </a:lnTo>
                  <a:lnTo>
                    <a:pt x="92" y="96"/>
                  </a:lnTo>
                  <a:lnTo>
                    <a:pt x="100" y="103"/>
                  </a:lnTo>
                  <a:lnTo>
                    <a:pt x="103" y="116"/>
                  </a:lnTo>
                  <a:lnTo>
                    <a:pt x="103" y="120"/>
                  </a:lnTo>
                  <a:lnTo>
                    <a:pt x="101" y="126"/>
                  </a:lnTo>
                  <a:lnTo>
                    <a:pt x="98" y="132"/>
                  </a:lnTo>
                  <a:lnTo>
                    <a:pt x="94" y="139"/>
                  </a:lnTo>
                  <a:lnTo>
                    <a:pt x="87" y="145"/>
                  </a:lnTo>
                  <a:lnTo>
                    <a:pt x="78" y="150"/>
                  </a:lnTo>
                  <a:lnTo>
                    <a:pt x="67" y="154"/>
                  </a:lnTo>
                  <a:lnTo>
                    <a:pt x="52" y="155"/>
                  </a:lnTo>
                  <a:lnTo>
                    <a:pt x="49" y="155"/>
                  </a:lnTo>
                  <a:lnTo>
                    <a:pt x="45" y="155"/>
                  </a:lnTo>
                  <a:lnTo>
                    <a:pt x="39" y="154"/>
                  </a:lnTo>
                  <a:lnTo>
                    <a:pt x="33" y="153"/>
                  </a:lnTo>
                  <a:lnTo>
                    <a:pt x="26" y="150"/>
                  </a:lnTo>
                  <a:lnTo>
                    <a:pt x="20" y="147"/>
                  </a:lnTo>
                  <a:lnTo>
                    <a:pt x="15" y="142"/>
                  </a:lnTo>
                  <a:lnTo>
                    <a:pt x="11" y="136"/>
                  </a:lnTo>
                  <a:lnTo>
                    <a:pt x="20" y="135"/>
                  </a:lnTo>
                  <a:lnTo>
                    <a:pt x="28" y="131"/>
                  </a:lnTo>
                  <a:lnTo>
                    <a:pt x="32" y="124"/>
                  </a:lnTo>
                  <a:lnTo>
                    <a:pt x="34" y="117"/>
                  </a:lnTo>
                  <a:lnTo>
                    <a:pt x="33" y="112"/>
                  </a:lnTo>
                  <a:lnTo>
                    <a:pt x="30" y="108"/>
                  </a:lnTo>
                  <a:lnTo>
                    <a:pt x="26" y="105"/>
                  </a:lnTo>
                  <a:lnTo>
                    <a:pt x="21" y="104"/>
                  </a:lnTo>
                  <a:lnTo>
                    <a:pt x="13" y="106"/>
                  </a:lnTo>
                  <a:lnTo>
                    <a:pt x="7" y="110"/>
                  </a:lnTo>
                  <a:lnTo>
                    <a:pt x="2" y="118"/>
                  </a:lnTo>
                  <a:lnTo>
                    <a:pt x="0" y="128"/>
                  </a:lnTo>
                  <a:lnTo>
                    <a:pt x="4" y="142"/>
                  </a:lnTo>
                  <a:lnTo>
                    <a:pt x="15" y="153"/>
                  </a:lnTo>
                  <a:lnTo>
                    <a:pt x="31" y="161"/>
                  </a:lnTo>
                  <a:lnTo>
                    <a:pt x="52" y="163"/>
                  </a:lnTo>
                  <a:lnTo>
                    <a:pt x="72" y="161"/>
                  </a:lnTo>
                  <a:lnTo>
                    <a:pt x="88" y="156"/>
                  </a:lnTo>
                  <a:lnTo>
                    <a:pt x="100" y="148"/>
                  </a:lnTo>
                  <a:lnTo>
                    <a:pt x="109" y="139"/>
                  </a:lnTo>
                  <a:lnTo>
                    <a:pt x="116" y="129"/>
                  </a:lnTo>
                  <a:lnTo>
                    <a:pt x="121" y="119"/>
                  </a:lnTo>
                  <a:lnTo>
                    <a:pt x="123" y="111"/>
                  </a:lnTo>
                  <a:lnTo>
                    <a:pt x="124" y="103"/>
                  </a:lnTo>
                  <a:lnTo>
                    <a:pt x="123" y="94"/>
                  </a:lnTo>
                  <a:lnTo>
                    <a:pt x="120" y="87"/>
                  </a:lnTo>
                  <a:lnTo>
                    <a:pt x="116" y="81"/>
                  </a:lnTo>
                  <a:lnTo>
                    <a:pt x="113" y="77"/>
                  </a:lnTo>
                  <a:lnTo>
                    <a:pt x="105" y="71"/>
                  </a:lnTo>
                  <a:lnTo>
                    <a:pt x="97" y="67"/>
                  </a:lnTo>
                  <a:lnTo>
                    <a:pt x="88" y="64"/>
                  </a:lnTo>
                  <a:lnTo>
                    <a:pt x="77" y="62"/>
                  </a:lnTo>
                  <a:lnTo>
                    <a:pt x="67" y="60"/>
                  </a:lnTo>
                  <a:lnTo>
                    <a:pt x="58" y="56"/>
                  </a:lnTo>
                  <a:lnTo>
                    <a:pt x="52" y="50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51" y="31"/>
                  </a:lnTo>
                  <a:lnTo>
                    <a:pt x="54" y="25"/>
                  </a:lnTo>
                  <a:lnTo>
                    <a:pt x="58" y="20"/>
                  </a:lnTo>
                  <a:lnTo>
                    <a:pt x="63" y="15"/>
                  </a:lnTo>
                  <a:lnTo>
                    <a:pt x="70" y="11"/>
                  </a:lnTo>
                  <a:lnTo>
                    <a:pt x="79" y="9"/>
                  </a:lnTo>
                  <a:lnTo>
                    <a:pt x="90" y="8"/>
                  </a:lnTo>
                  <a:lnTo>
                    <a:pt x="98" y="9"/>
                  </a:lnTo>
                  <a:lnTo>
                    <a:pt x="107" y="11"/>
                  </a:lnTo>
                  <a:lnTo>
                    <a:pt x="116" y="16"/>
                  </a:lnTo>
                  <a:lnTo>
                    <a:pt x="122" y="25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Freeform 322"/>
            <p:cNvSpPr>
              <a:spLocks noChangeAspect="1" noEditPoints="1"/>
            </p:cNvSpPr>
            <p:nvPr/>
          </p:nvSpPr>
          <p:spPr bwMode="auto">
            <a:xfrm>
              <a:off x="597" y="569"/>
              <a:ext cx="76" cy="170"/>
            </a:xfrm>
            <a:custGeom>
              <a:avLst/>
              <a:gdLst>
                <a:gd name="T0" fmla="*/ 69 w 76"/>
                <a:gd name="T1" fmla="*/ 6 h 170"/>
                <a:gd name="T2" fmla="*/ 64 w 76"/>
                <a:gd name="T3" fmla="*/ 1 h 170"/>
                <a:gd name="T4" fmla="*/ 54 w 76"/>
                <a:gd name="T5" fmla="*/ 1 h 170"/>
                <a:gd name="T6" fmla="*/ 47 w 76"/>
                <a:gd name="T7" fmla="*/ 9 h 170"/>
                <a:gd name="T8" fmla="*/ 48 w 76"/>
                <a:gd name="T9" fmla="*/ 20 h 170"/>
                <a:gd name="T10" fmla="*/ 61 w 76"/>
                <a:gd name="T11" fmla="*/ 22 h 170"/>
                <a:gd name="T12" fmla="*/ 68 w 76"/>
                <a:gd name="T13" fmla="*/ 15 h 170"/>
                <a:gd name="T14" fmla="*/ 18 w 76"/>
                <a:gd name="T15" fmla="*/ 138 h 170"/>
                <a:gd name="T16" fmla="*/ 16 w 76"/>
                <a:gd name="T17" fmla="*/ 148 h 170"/>
                <a:gd name="T18" fmla="*/ 23 w 76"/>
                <a:gd name="T19" fmla="*/ 163 h 170"/>
                <a:gd name="T20" fmla="*/ 40 w 76"/>
                <a:gd name="T21" fmla="*/ 170 h 170"/>
                <a:gd name="T22" fmla="*/ 56 w 76"/>
                <a:gd name="T23" fmla="*/ 164 h 170"/>
                <a:gd name="T24" fmla="*/ 67 w 76"/>
                <a:gd name="T25" fmla="*/ 152 h 170"/>
                <a:gd name="T26" fmla="*/ 74 w 76"/>
                <a:gd name="T27" fmla="*/ 139 h 170"/>
                <a:gd name="T28" fmla="*/ 76 w 76"/>
                <a:gd name="T29" fmla="*/ 131 h 170"/>
                <a:gd name="T30" fmla="*/ 72 w 76"/>
                <a:gd name="T31" fmla="*/ 128 h 170"/>
                <a:gd name="T32" fmla="*/ 67 w 76"/>
                <a:gd name="T33" fmla="*/ 132 h 170"/>
                <a:gd name="T34" fmla="*/ 55 w 76"/>
                <a:gd name="T35" fmla="*/ 155 h 170"/>
                <a:gd name="T36" fmla="*/ 41 w 76"/>
                <a:gd name="T37" fmla="*/ 163 h 170"/>
                <a:gd name="T38" fmla="*/ 34 w 76"/>
                <a:gd name="T39" fmla="*/ 154 h 170"/>
                <a:gd name="T40" fmla="*/ 38 w 76"/>
                <a:gd name="T41" fmla="*/ 138 h 170"/>
                <a:gd name="T42" fmla="*/ 49 w 76"/>
                <a:gd name="T43" fmla="*/ 110 h 170"/>
                <a:gd name="T44" fmla="*/ 56 w 76"/>
                <a:gd name="T45" fmla="*/ 91 h 170"/>
                <a:gd name="T46" fmla="*/ 60 w 76"/>
                <a:gd name="T47" fmla="*/ 77 h 170"/>
                <a:gd name="T48" fmla="*/ 53 w 76"/>
                <a:gd name="T49" fmla="*/ 62 h 170"/>
                <a:gd name="T50" fmla="*/ 36 w 76"/>
                <a:gd name="T51" fmla="*/ 56 h 170"/>
                <a:gd name="T52" fmla="*/ 20 w 76"/>
                <a:gd name="T53" fmla="*/ 61 h 170"/>
                <a:gd name="T54" fmla="*/ 9 w 76"/>
                <a:gd name="T55" fmla="*/ 74 h 170"/>
                <a:gd name="T56" fmla="*/ 2 w 76"/>
                <a:gd name="T57" fmla="*/ 87 h 170"/>
                <a:gd name="T58" fmla="*/ 0 w 76"/>
                <a:gd name="T59" fmla="*/ 94 h 170"/>
                <a:gd name="T60" fmla="*/ 4 w 76"/>
                <a:gd name="T61" fmla="*/ 98 h 170"/>
                <a:gd name="T62" fmla="*/ 9 w 76"/>
                <a:gd name="T63" fmla="*/ 94 h 170"/>
                <a:gd name="T64" fmla="*/ 21 w 76"/>
                <a:gd name="T65" fmla="*/ 70 h 170"/>
                <a:gd name="T66" fmla="*/ 35 w 76"/>
                <a:gd name="T67" fmla="*/ 63 h 170"/>
                <a:gd name="T68" fmla="*/ 42 w 76"/>
                <a:gd name="T69" fmla="*/ 72 h 170"/>
                <a:gd name="T70" fmla="*/ 40 w 76"/>
                <a:gd name="T71" fmla="*/ 81 h 170"/>
                <a:gd name="T72" fmla="*/ 34 w 76"/>
                <a:gd name="T73" fmla="*/ 97 h 1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6" h="170">
                  <a:moveTo>
                    <a:pt x="69" y="10"/>
                  </a:moveTo>
                  <a:lnTo>
                    <a:pt x="69" y="6"/>
                  </a:lnTo>
                  <a:lnTo>
                    <a:pt x="67" y="3"/>
                  </a:lnTo>
                  <a:lnTo>
                    <a:pt x="64" y="1"/>
                  </a:lnTo>
                  <a:lnTo>
                    <a:pt x="59" y="0"/>
                  </a:lnTo>
                  <a:lnTo>
                    <a:pt x="54" y="1"/>
                  </a:lnTo>
                  <a:lnTo>
                    <a:pt x="50" y="4"/>
                  </a:lnTo>
                  <a:lnTo>
                    <a:pt x="47" y="9"/>
                  </a:lnTo>
                  <a:lnTo>
                    <a:pt x="45" y="14"/>
                  </a:lnTo>
                  <a:lnTo>
                    <a:pt x="48" y="20"/>
                  </a:lnTo>
                  <a:lnTo>
                    <a:pt x="55" y="24"/>
                  </a:lnTo>
                  <a:lnTo>
                    <a:pt x="61" y="22"/>
                  </a:lnTo>
                  <a:lnTo>
                    <a:pt x="65" y="19"/>
                  </a:lnTo>
                  <a:lnTo>
                    <a:pt x="68" y="15"/>
                  </a:lnTo>
                  <a:lnTo>
                    <a:pt x="69" y="10"/>
                  </a:lnTo>
                  <a:close/>
                  <a:moveTo>
                    <a:pt x="18" y="138"/>
                  </a:moveTo>
                  <a:lnTo>
                    <a:pt x="17" y="143"/>
                  </a:lnTo>
                  <a:lnTo>
                    <a:pt x="16" y="148"/>
                  </a:lnTo>
                  <a:lnTo>
                    <a:pt x="18" y="157"/>
                  </a:lnTo>
                  <a:lnTo>
                    <a:pt x="23" y="163"/>
                  </a:lnTo>
                  <a:lnTo>
                    <a:pt x="30" y="168"/>
                  </a:lnTo>
                  <a:lnTo>
                    <a:pt x="40" y="170"/>
                  </a:lnTo>
                  <a:lnTo>
                    <a:pt x="49" y="168"/>
                  </a:lnTo>
                  <a:lnTo>
                    <a:pt x="56" y="164"/>
                  </a:lnTo>
                  <a:lnTo>
                    <a:pt x="62" y="159"/>
                  </a:lnTo>
                  <a:lnTo>
                    <a:pt x="67" y="152"/>
                  </a:lnTo>
                  <a:lnTo>
                    <a:pt x="71" y="145"/>
                  </a:lnTo>
                  <a:lnTo>
                    <a:pt x="74" y="139"/>
                  </a:lnTo>
                  <a:lnTo>
                    <a:pt x="75" y="134"/>
                  </a:lnTo>
                  <a:lnTo>
                    <a:pt x="76" y="131"/>
                  </a:lnTo>
                  <a:lnTo>
                    <a:pt x="74" y="128"/>
                  </a:lnTo>
                  <a:lnTo>
                    <a:pt x="72" y="128"/>
                  </a:lnTo>
                  <a:lnTo>
                    <a:pt x="68" y="129"/>
                  </a:lnTo>
                  <a:lnTo>
                    <a:pt x="67" y="132"/>
                  </a:lnTo>
                  <a:lnTo>
                    <a:pt x="62" y="145"/>
                  </a:lnTo>
                  <a:lnTo>
                    <a:pt x="55" y="155"/>
                  </a:lnTo>
                  <a:lnTo>
                    <a:pt x="48" y="161"/>
                  </a:lnTo>
                  <a:lnTo>
                    <a:pt x="41" y="163"/>
                  </a:lnTo>
                  <a:lnTo>
                    <a:pt x="36" y="160"/>
                  </a:lnTo>
                  <a:lnTo>
                    <a:pt x="34" y="154"/>
                  </a:lnTo>
                  <a:lnTo>
                    <a:pt x="35" y="146"/>
                  </a:lnTo>
                  <a:lnTo>
                    <a:pt x="38" y="138"/>
                  </a:lnTo>
                  <a:lnTo>
                    <a:pt x="46" y="118"/>
                  </a:lnTo>
                  <a:lnTo>
                    <a:pt x="49" y="110"/>
                  </a:lnTo>
                  <a:lnTo>
                    <a:pt x="53" y="100"/>
                  </a:lnTo>
                  <a:lnTo>
                    <a:pt x="56" y="91"/>
                  </a:lnTo>
                  <a:lnTo>
                    <a:pt x="59" y="86"/>
                  </a:lnTo>
                  <a:lnTo>
                    <a:pt x="60" y="77"/>
                  </a:lnTo>
                  <a:lnTo>
                    <a:pt x="58" y="69"/>
                  </a:lnTo>
                  <a:lnTo>
                    <a:pt x="53" y="62"/>
                  </a:lnTo>
                  <a:lnTo>
                    <a:pt x="46" y="58"/>
                  </a:lnTo>
                  <a:lnTo>
                    <a:pt x="36" y="56"/>
                  </a:lnTo>
                  <a:lnTo>
                    <a:pt x="27" y="57"/>
                  </a:lnTo>
                  <a:lnTo>
                    <a:pt x="20" y="61"/>
                  </a:lnTo>
                  <a:lnTo>
                    <a:pt x="14" y="67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2" y="97"/>
                  </a:lnTo>
                  <a:lnTo>
                    <a:pt x="4" y="98"/>
                  </a:lnTo>
                  <a:lnTo>
                    <a:pt x="7" y="97"/>
                  </a:lnTo>
                  <a:lnTo>
                    <a:pt x="9" y="94"/>
                  </a:lnTo>
                  <a:lnTo>
                    <a:pt x="14" y="80"/>
                  </a:lnTo>
                  <a:lnTo>
                    <a:pt x="21" y="70"/>
                  </a:lnTo>
                  <a:lnTo>
                    <a:pt x="28" y="65"/>
                  </a:lnTo>
                  <a:lnTo>
                    <a:pt x="35" y="63"/>
                  </a:lnTo>
                  <a:lnTo>
                    <a:pt x="40" y="65"/>
                  </a:lnTo>
                  <a:lnTo>
                    <a:pt x="42" y="72"/>
                  </a:lnTo>
                  <a:lnTo>
                    <a:pt x="41" y="76"/>
                  </a:lnTo>
                  <a:lnTo>
                    <a:pt x="40" y="81"/>
                  </a:lnTo>
                  <a:lnTo>
                    <a:pt x="38" y="87"/>
                  </a:lnTo>
                  <a:lnTo>
                    <a:pt x="34" y="97"/>
                  </a:lnTo>
                  <a:lnTo>
                    <a:pt x="18" y="138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" name="Freeform 323"/>
            <p:cNvSpPr>
              <a:spLocks noChangeAspect="1"/>
            </p:cNvSpPr>
            <p:nvPr/>
          </p:nvSpPr>
          <p:spPr bwMode="auto">
            <a:xfrm>
              <a:off x="725" y="412"/>
              <a:ext cx="83" cy="360"/>
            </a:xfrm>
            <a:custGeom>
              <a:avLst/>
              <a:gdLst>
                <a:gd name="T0" fmla="*/ 83 w 83"/>
                <a:gd name="T1" fmla="*/ 180 h 360"/>
                <a:gd name="T2" fmla="*/ 82 w 83"/>
                <a:gd name="T3" fmla="*/ 156 h 360"/>
                <a:gd name="T4" fmla="*/ 79 w 83"/>
                <a:gd name="T5" fmla="*/ 129 h 360"/>
                <a:gd name="T6" fmla="*/ 72 w 83"/>
                <a:gd name="T7" fmla="*/ 99 h 360"/>
                <a:gd name="T8" fmla="*/ 60 w 83"/>
                <a:gd name="T9" fmla="*/ 68 h 360"/>
                <a:gd name="T10" fmla="*/ 42 w 83"/>
                <a:gd name="T11" fmla="*/ 38 h 360"/>
                <a:gd name="T12" fmla="*/ 25 w 83"/>
                <a:gd name="T13" fmla="*/ 17 h 360"/>
                <a:gd name="T14" fmla="*/ 11 w 83"/>
                <a:gd name="T15" fmla="*/ 4 h 360"/>
                <a:gd name="T16" fmla="*/ 4 w 83"/>
                <a:gd name="T17" fmla="*/ 0 h 360"/>
                <a:gd name="T18" fmla="*/ 1 w 83"/>
                <a:gd name="T19" fmla="*/ 1 h 360"/>
                <a:gd name="T20" fmla="*/ 0 w 83"/>
                <a:gd name="T21" fmla="*/ 4 h 360"/>
                <a:gd name="T22" fmla="*/ 0 w 83"/>
                <a:gd name="T23" fmla="*/ 4 h 360"/>
                <a:gd name="T24" fmla="*/ 1 w 83"/>
                <a:gd name="T25" fmla="*/ 6 h 360"/>
                <a:gd name="T26" fmla="*/ 3 w 83"/>
                <a:gd name="T27" fmla="*/ 8 h 360"/>
                <a:gd name="T28" fmla="*/ 7 w 83"/>
                <a:gd name="T29" fmla="*/ 12 h 360"/>
                <a:gd name="T30" fmla="*/ 30 w 83"/>
                <a:gd name="T31" fmla="*/ 43 h 360"/>
                <a:gd name="T32" fmla="*/ 48 w 83"/>
                <a:gd name="T33" fmla="*/ 81 h 360"/>
                <a:gd name="T34" fmla="*/ 59 w 83"/>
                <a:gd name="T35" fmla="*/ 127 h 360"/>
                <a:gd name="T36" fmla="*/ 63 w 83"/>
                <a:gd name="T37" fmla="*/ 180 h 360"/>
                <a:gd name="T38" fmla="*/ 60 w 83"/>
                <a:gd name="T39" fmla="*/ 226 h 360"/>
                <a:gd name="T40" fmla="*/ 50 w 83"/>
                <a:gd name="T41" fmla="*/ 271 h 360"/>
                <a:gd name="T42" fmla="*/ 33 w 83"/>
                <a:gd name="T43" fmla="*/ 313 h 360"/>
                <a:gd name="T44" fmla="*/ 5 w 83"/>
                <a:gd name="T45" fmla="*/ 351 h 360"/>
                <a:gd name="T46" fmla="*/ 1 w 83"/>
                <a:gd name="T47" fmla="*/ 355 h 360"/>
                <a:gd name="T48" fmla="*/ 0 w 83"/>
                <a:gd name="T49" fmla="*/ 357 h 360"/>
                <a:gd name="T50" fmla="*/ 1 w 83"/>
                <a:gd name="T51" fmla="*/ 359 h 360"/>
                <a:gd name="T52" fmla="*/ 4 w 83"/>
                <a:gd name="T53" fmla="*/ 360 h 360"/>
                <a:gd name="T54" fmla="*/ 11 w 83"/>
                <a:gd name="T55" fmla="*/ 356 h 360"/>
                <a:gd name="T56" fmla="*/ 26 w 83"/>
                <a:gd name="T57" fmla="*/ 342 h 360"/>
                <a:gd name="T58" fmla="*/ 43 w 83"/>
                <a:gd name="T59" fmla="*/ 320 h 360"/>
                <a:gd name="T60" fmla="*/ 61 w 83"/>
                <a:gd name="T61" fmla="*/ 290 h 360"/>
                <a:gd name="T62" fmla="*/ 72 w 83"/>
                <a:gd name="T63" fmla="*/ 260 h 360"/>
                <a:gd name="T64" fmla="*/ 79 w 83"/>
                <a:gd name="T65" fmla="*/ 231 h 360"/>
                <a:gd name="T66" fmla="*/ 82 w 83"/>
                <a:gd name="T67" fmla="*/ 204 h 360"/>
                <a:gd name="T68" fmla="*/ 83 w 83"/>
                <a:gd name="T69" fmla="*/ 180 h 3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3" h="360">
                  <a:moveTo>
                    <a:pt x="83" y="180"/>
                  </a:moveTo>
                  <a:lnTo>
                    <a:pt x="82" y="156"/>
                  </a:lnTo>
                  <a:lnTo>
                    <a:pt x="79" y="129"/>
                  </a:lnTo>
                  <a:lnTo>
                    <a:pt x="72" y="99"/>
                  </a:lnTo>
                  <a:lnTo>
                    <a:pt x="60" y="68"/>
                  </a:lnTo>
                  <a:lnTo>
                    <a:pt x="42" y="38"/>
                  </a:lnTo>
                  <a:lnTo>
                    <a:pt x="25" y="17"/>
                  </a:lnTo>
                  <a:lnTo>
                    <a:pt x="11" y="4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0" y="43"/>
                  </a:lnTo>
                  <a:lnTo>
                    <a:pt x="48" y="81"/>
                  </a:lnTo>
                  <a:lnTo>
                    <a:pt x="59" y="127"/>
                  </a:lnTo>
                  <a:lnTo>
                    <a:pt x="63" y="180"/>
                  </a:lnTo>
                  <a:lnTo>
                    <a:pt x="60" y="226"/>
                  </a:lnTo>
                  <a:lnTo>
                    <a:pt x="50" y="271"/>
                  </a:lnTo>
                  <a:lnTo>
                    <a:pt x="33" y="313"/>
                  </a:lnTo>
                  <a:lnTo>
                    <a:pt x="5" y="351"/>
                  </a:lnTo>
                  <a:lnTo>
                    <a:pt x="1" y="355"/>
                  </a:lnTo>
                  <a:lnTo>
                    <a:pt x="0" y="357"/>
                  </a:lnTo>
                  <a:lnTo>
                    <a:pt x="1" y="359"/>
                  </a:lnTo>
                  <a:lnTo>
                    <a:pt x="4" y="360"/>
                  </a:lnTo>
                  <a:lnTo>
                    <a:pt x="11" y="356"/>
                  </a:lnTo>
                  <a:lnTo>
                    <a:pt x="26" y="342"/>
                  </a:lnTo>
                  <a:lnTo>
                    <a:pt x="43" y="320"/>
                  </a:lnTo>
                  <a:lnTo>
                    <a:pt x="61" y="290"/>
                  </a:lnTo>
                  <a:lnTo>
                    <a:pt x="72" y="260"/>
                  </a:lnTo>
                  <a:lnTo>
                    <a:pt x="79" y="231"/>
                  </a:lnTo>
                  <a:lnTo>
                    <a:pt x="82" y="204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" name="Freeform 324"/>
            <p:cNvSpPr>
              <a:spLocks noChangeAspect="1" noEditPoints="1"/>
            </p:cNvSpPr>
            <p:nvPr/>
          </p:nvSpPr>
          <p:spPr bwMode="auto">
            <a:xfrm>
              <a:off x="964" y="550"/>
              <a:ext cx="239" cy="84"/>
            </a:xfrm>
            <a:custGeom>
              <a:avLst/>
              <a:gdLst>
                <a:gd name="T0" fmla="*/ 227 w 239"/>
                <a:gd name="T1" fmla="*/ 14 h 84"/>
                <a:gd name="T2" fmla="*/ 231 w 239"/>
                <a:gd name="T3" fmla="*/ 14 h 84"/>
                <a:gd name="T4" fmla="*/ 235 w 239"/>
                <a:gd name="T5" fmla="*/ 13 h 84"/>
                <a:gd name="T6" fmla="*/ 238 w 239"/>
                <a:gd name="T7" fmla="*/ 11 h 84"/>
                <a:gd name="T8" fmla="*/ 239 w 239"/>
                <a:gd name="T9" fmla="*/ 7 h 84"/>
                <a:gd name="T10" fmla="*/ 238 w 239"/>
                <a:gd name="T11" fmla="*/ 3 h 84"/>
                <a:gd name="T12" fmla="*/ 235 w 239"/>
                <a:gd name="T13" fmla="*/ 1 h 84"/>
                <a:gd name="T14" fmla="*/ 231 w 239"/>
                <a:gd name="T15" fmla="*/ 0 h 84"/>
                <a:gd name="T16" fmla="*/ 227 w 239"/>
                <a:gd name="T17" fmla="*/ 0 h 84"/>
                <a:gd name="T18" fmla="*/ 12 w 239"/>
                <a:gd name="T19" fmla="*/ 0 h 84"/>
                <a:gd name="T20" fmla="*/ 8 w 239"/>
                <a:gd name="T21" fmla="*/ 0 h 84"/>
                <a:gd name="T22" fmla="*/ 4 w 239"/>
                <a:gd name="T23" fmla="*/ 1 h 84"/>
                <a:gd name="T24" fmla="*/ 1 w 239"/>
                <a:gd name="T25" fmla="*/ 3 h 84"/>
                <a:gd name="T26" fmla="*/ 0 w 239"/>
                <a:gd name="T27" fmla="*/ 7 h 84"/>
                <a:gd name="T28" fmla="*/ 1 w 239"/>
                <a:gd name="T29" fmla="*/ 11 h 84"/>
                <a:gd name="T30" fmla="*/ 4 w 239"/>
                <a:gd name="T31" fmla="*/ 13 h 84"/>
                <a:gd name="T32" fmla="*/ 8 w 239"/>
                <a:gd name="T33" fmla="*/ 14 h 84"/>
                <a:gd name="T34" fmla="*/ 12 w 239"/>
                <a:gd name="T35" fmla="*/ 14 h 84"/>
                <a:gd name="T36" fmla="*/ 227 w 239"/>
                <a:gd name="T37" fmla="*/ 14 h 84"/>
                <a:gd name="T38" fmla="*/ 227 w 239"/>
                <a:gd name="T39" fmla="*/ 84 h 84"/>
                <a:gd name="T40" fmla="*/ 231 w 239"/>
                <a:gd name="T41" fmla="*/ 84 h 84"/>
                <a:gd name="T42" fmla="*/ 235 w 239"/>
                <a:gd name="T43" fmla="*/ 83 h 84"/>
                <a:gd name="T44" fmla="*/ 238 w 239"/>
                <a:gd name="T45" fmla="*/ 81 h 84"/>
                <a:gd name="T46" fmla="*/ 239 w 239"/>
                <a:gd name="T47" fmla="*/ 77 h 84"/>
                <a:gd name="T48" fmla="*/ 238 w 239"/>
                <a:gd name="T49" fmla="*/ 73 h 84"/>
                <a:gd name="T50" fmla="*/ 235 w 239"/>
                <a:gd name="T51" fmla="*/ 71 h 84"/>
                <a:gd name="T52" fmla="*/ 231 w 239"/>
                <a:gd name="T53" fmla="*/ 70 h 84"/>
                <a:gd name="T54" fmla="*/ 227 w 239"/>
                <a:gd name="T55" fmla="*/ 70 h 84"/>
                <a:gd name="T56" fmla="*/ 12 w 239"/>
                <a:gd name="T57" fmla="*/ 70 h 84"/>
                <a:gd name="T58" fmla="*/ 8 w 239"/>
                <a:gd name="T59" fmla="*/ 70 h 84"/>
                <a:gd name="T60" fmla="*/ 4 w 239"/>
                <a:gd name="T61" fmla="*/ 71 h 84"/>
                <a:gd name="T62" fmla="*/ 1 w 239"/>
                <a:gd name="T63" fmla="*/ 73 h 84"/>
                <a:gd name="T64" fmla="*/ 0 w 239"/>
                <a:gd name="T65" fmla="*/ 77 h 84"/>
                <a:gd name="T66" fmla="*/ 1 w 239"/>
                <a:gd name="T67" fmla="*/ 81 h 84"/>
                <a:gd name="T68" fmla="*/ 4 w 239"/>
                <a:gd name="T69" fmla="*/ 83 h 84"/>
                <a:gd name="T70" fmla="*/ 8 w 239"/>
                <a:gd name="T71" fmla="*/ 84 h 84"/>
                <a:gd name="T72" fmla="*/ 12 w 239"/>
                <a:gd name="T73" fmla="*/ 84 h 84"/>
                <a:gd name="T74" fmla="*/ 227 w 239"/>
                <a:gd name="T75" fmla="*/ 84 h 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39" h="84">
                  <a:moveTo>
                    <a:pt x="227" y="14"/>
                  </a:moveTo>
                  <a:lnTo>
                    <a:pt x="231" y="14"/>
                  </a:lnTo>
                  <a:lnTo>
                    <a:pt x="235" y="13"/>
                  </a:lnTo>
                  <a:lnTo>
                    <a:pt x="238" y="11"/>
                  </a:lnTo>
                  <a:lnTo>
                    <a:pt x="239" y="7"/>
                  </a:lnTo>
                  <a:lnTo>
                    <a:pt x="238" y="3"/>
                  </a:lnTo>
                  <a:lnTo>
                    <a:pt x="235" y="1"/>
                  </a:lnTo>
                  <a:lnTo>
                    <a:pt x="231" y="0"/>
                  </a:lnTo>
                  <a:lnTo>
                    <a:pt x="227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227" y="14"/>
                  </a:lnTo>
                  <a:close/>
                  <a:moveTo>
                    <a:pt x="227" y="84"/>
                  </a:moveTo>
                  <a:lnTo>
                    <a:pt x="231" y="84"/>
                  </a:lnTo>
                  <a:lnTo>
                    <a:pt x="235" y="83"/>
                  </a:lnTo>
                  <a:lnTo>
                    <a:pt x="238" y="81"/>
                  </a:lnTo>
                  <a:lnTo>
                    <a:pt x="239" y="77"/>
                  </a:lnTo>
                  <a:lnTo>
                    <a:pt x="238" y="73"/>
                  </a:lnTo>
                  <a:lnTo>
                    <a:pt x="235" y="71"/>
                  </a:lnTo>
                  <a:lnTo>
                    <a:pt x="231" y="70"/>
                  </a:lnTo>
                  <a:lnTo>
                    <a:pt x="227" y="70"/>
                  </a:lnTo>
                  <a:lnTo>
                    <a:pt x="12" y="70"/>
                  </a:lnTo>
                  <a:lnTo>
                    <a:pt x="8" y="70"/>
                  </a:lnTo>
                  <a:lnTo>
                    <a:pt x="4" y="71"/>
                  </a:lnTo>
                  <a:lnTo>
                    <a:pt x="1" y="73"/>
                  </a:lnTo>
                  <a:lnTo>
                    <a:pt x="0" y="77"/>
                  </a:lnTo>
                  <a:lnTo>
                    <a:pt x="1" y="81"/>
                  </a:lnTo>
                  <a:lnTo>
                    <a:pt x="4" y="83"/>
                  </a:lnTo>
                  <a:lnTo>
                    <a:pt x="8" y="84"/>
                  </a:lnTo>
                  <a:lnTo>
                    <a:pt x="12" y="84"/>
                  </a:lnTo>
                  <a:lnTo>
                    <a:pt x="227" y="84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Freeform 325"/>
            <p:cNvSpPr>
              <a:spLocks noChangeAspect="1"/>
            </p:cNvSpPr>
            <p:nvPr/>
          </p:nvSpPr>
          <p:spPr bwMode="auto">
            <a:xfrm>
              <a:off x="1349" y="412"/>
              <a:ext cx="127" cy="360"/>
            </a:xfrm>
            <a:custGeom>
              <a:avLst/>
              <a:gdLst>
                <a:gd name="T0" fmla="*/ 76 w 127"/>
                <a:gd name="T1" fmla="*/ 42 h 360"/>
                <a:gd name="T2" fmla="*/ 81 w 127"/>
                <a:gd name="T3" fmla="*/ 30 h 360"/>
                <a:gd name="T4" fmla="*/ 92 w 127"/>
                <a:gd name="T5" fmla="*/ 18 h 360"/>
                <a:gd name="T6" fmla="*/ 111 w 127"/>
                <a:gd name="T7" fmla="*/ 10 h 360"/>
                <a:gd name="T8" fmla="*/ 126 w 127"/>
                <a:gd name="T9" fmla="*/ 7 h 360"/>
                <a:gd name="T10" fmla="*/ 126 w 127"/>
                <a:gd name="T11" fmla="*/ 1 h 360"/>
                <a:gd name="T12" fmla="*/ 95 w 127"/>
                <a:gd name="T13" fmla="*/ 3 h 360"/>
                <a:gd name="T14" fmla="*/ 58 w 127"/>
                <a:gd name="T15" fmla="*/ 27 h 360"/>
                <a:gd name="T16" fmla="*/ 52 w 127"/>
                <a:gd name="T17" fmla="*/ 127 h 360"/>
                <a:gd name="T18" fmla="*/ 50 w 127"/>
                <a:gd name="T19" fmla="*/ 147 h 360"/>
                <a:gd name="T20" fmla="*/ 37 w 127"/>
                <a:gd name="T21" fmla="*/ 165 h 360"/>
                <a:gd name="T22" fmla="*/ 18 w 127"/>
                <a:gd name="T23" fmla="*/ 174 h 360"/>
                <a:gd name="T24" fmla="*/ 3 w 127"/>
                <a:gd name="T25" fmla="*/ 176 h 360"/>
                <a:gd name="T26" fmla="*/ 0 w 127"/>
                <a:gd name="T27" fmla="*/ 180 h 360"/>
                <a:gd name="T28" fmla="*/ 6 w 127"/>
                <a:gd name="T29" fmla="*/ 184 h 360"/>
                <a:gd name="T30" fmla="*/ 36 w 127"/>
                <a:gd name="T31" fmla="*/ 194 h 360"/>
                <a:gd name="T32" fmla="*/ 51 w 127"/>
                <a:gd name="T33" fmla="*/ 216 h 360"/>
                <a:gd name="T34" fmla="*/ 52 w 127"/>
                <a:gd name="T35" fmla="*/ 222 h 360"/>
                <a:gd name="T36" fmla="*/ 52 w 127"/>
                <a:gd name="T37" fmla="*/ 234 h 360"/>
                <a:gd name="T38" fmla="*/ 52 w 127"/>
                <a:gd name="T39" fmla="*/ 316 h 360"/>
                <a:gd name="T40" fmla="*/ 59 w 127"/>
                <a:gd name="T41" fmla="*/ 336 h 360"/>
                <a:gd name="T42" fmla="*/ 81 w 127"/>
                <a:gd name="T43" fmla="*/ 352 h 360"/>
                <a:gd name="T44" fmla="*/ 109 w 127"/>
                <a:gd name="T45" fmla="*/ 359 h 360"/>
                <a:gd name="T46" fmla="*/ 126 w 127"/>
                <a:gd name="T47" fmla="*/ 360 h 360"/>
                <a:gd name="T48" fmla="*/ 126 w 127"/>
                <a:gd name="T49" fmla="*/ 353 h 360"/>
                <a:gd name="T50" fmla="*/ 106 w 127"/>
                <a:gd name="T51" fmla="*/ 349 h 360"/>
                <a:gd name="T52" fmla="*/ 83 w 127"/>
                <a:gd name="T53" fmla="*/ 333 h 360"/>
                <a:gd name="T54" fmla="*/ 76 w 127"/>
                <a:gd name="T55" fmla="*/ 319 h 360"/>
                <a:gd name="T56" fmla="*/ 76 w 127"/>
                <a:gd name="T57" fmla="*/ 312 h 360"/>
                <a:gd name="T58" fmla="*/ 76 w 127"/>
                <a:gd name="T59" fmla="*/ 228 h 360"/>
                <a:gd name="T60" fmla="*/ 73 w 127"/>
                <a:gd name="T61" fmla="*/ 209 h 360"/>
                <a:gd name="T62" fmla="*/ 61 w 127"/>
                <a:gd name="T63" fmla="*/ 194 h 360"/>
                <a:gd name="T64" fmla="*/ 33 w 127"/>
                <a:gd name="T65" fmla="*/ 180 h 360"/>
                <a:gd name="T66" fmla="*/ 66 w 127"/>
                <a:gd name="T67" fmla="*/ 162 h 360"/>
                <a:gd name="T68" fmla="*/ 76 w 127"/>
                <a:gd name="T69" fmla="*/ 134 h 3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7" h="360">
                  <a:moveTo>
                    <a:pt x="76" y="48"/>
                  </a:moveTo>
                  <a:lnTo>
                    <a:pt x="76" y="42"/>
                  </a:lnTo>
                  <a:lnTo>
                    <a:pt x="78" y="36"/>
                  </a:lnTo>
                  <a:lnTo>
                    <a:pt x="81" y="30"/>
                  </a:lnTo>
                  <a:lnTo>
                    <a:pt x="85" y="24"/>
                  </a:lnTo>
                  <a:lnTo>
                    <a:pt x="92" y="18"/>
                  </a:lnTo>
                  <a:lnTo>
                    <a:pt x="100" y="13"/>
                  </a:lnTo>
                  <a:lnTo>
                    <a:pt x="111" y="10"/>
                  </a:lnTo>
                  <a:lnTo>
                    <a:pt x="124" y="8"/>
                  </a:lnTo>
                  <a:lnTo>
                    <a:pt x="126" y="7"/>
                  </a:lnTo>
                  <a:lnTo>
                    <a:pt x="127" y="4"/>
                  </a:lnTo>
                  <a:lnTo>
                    <a:pt x="126" y="1"/>
                  </a:lnTo>
                  <a:lnTo>
                    <a:pt x="121" y="0"/>
                  </a:lnTo>
                  <a:lnTo>
                    <a:pt x="95" y="3"/>
                  </a:lnTo>
                  <a:lnTo>
                    <a:pt x="73" y="13"/>
                  </a:lnTo>
                  <a:lnTo>
                    <a:pt x="58" y="27"/>
                  </a:lnTo>
                  <a:lnTo>
                    <a:pt x="52" y="45"/>
                  </a:lnTo>
                  <a:lnTo>
                    <a:pt x="52" y="127"/>
                  </a:lnTo>
                  <a:lnTo>
                    <a:pt x="51" y="137"/>
                  </a:lnTo>
                  <a:lnTo>
                    <a:pt x="50" y="147"/>
                  </a:lnTo>
                  <a:lnTo>
                    <a:pt x="46" y="156"/>
                  </a:lnTo>
                  <a:lnTo>
                    <a:pt x="37" y="165"/>
                  </a:lnTo>
                  <a:lnTo>
                    <a:pt x="28" y="171"/>
                  </a:lnTo>
                  <a:lnTo>
                    <a:pt x="18" y="174"/>
                  </a:lnTo>
                  <a:lnTo>
                    <a:pt x="10" y="176"/>
                  </a:lnTo>
                  <a:lnTo>
                    <a:pt x="3" y="176"/>
                  </a:lnTo>
                  <a:lnTo>
                    <a:pt x="1" y="177"/>
                  </a:lnTo>
                  <a:lnTo>
                    <a:pt x="0" y="180"/>
                  </a:lnTo>
                  <a:lnTo>
                    <a:pt x="2" y="183"/>
                  </a:lnTo>
                  <a:lnTo>
                    <a:pt x="6" y="184"/>
                  </a:lnTo>
                  <a:lnTo>
                    <a:pt x="22" y="187"/>
                  </a:lnTo>
                  <a:lnTo>
                    <a:pt x="36" y="194"/>
                  </a:lnTo>
                  <a:lnTo>
                    <a:pt x="45" y="204"/>
                  </a:lnTo>
                  <a:lnTo>
                    <a:pt x="51" y="216"/>
                  </a:lnTo>
                  <a:lnTo>
                    <a:pt x="51" y="219"/>
                  </a:lnTo>
                  <a:lnTo>
                    <a:pt x="52" y="222"/>
                  </a:lnTo>
                  <a:lnTo>
                    <a:pt x="52" y="226"/>
                  </a:lnTo>
                  <a:lnTo>
                    <a:pt x="52" y="234"/>
                  </a:lnTo>
                  <a:lnTo>
                    <a:pt x="52" y="305"/>
                  </a:lnTo>
                  <a:lnTo>
                    <a:pt x="52" y="316"/>
                  </a:lnTo>
                  <a:lnTo>
                    <a:pt x="54" y="326"/>
                  </a:lnTo>
                  <a:lnTo>
                    <a:pt x="59" y="336"/>
                  </a:lnTo>
                  <a:lnTo>
                    <a:pt x="69" y="345"/>
                  </a:lnTo>
                  <a:lnTo>
                    <a:pt x="81" y="352"/>
                  </a:lnTo>
                  <a:lnTo>
                    <a:pt x="95" y="357"/>
                  </a:lnTo>
                  <a:lnTo>
                    <a:pt x="109" y="359"/>
                  </a:lnTo>
                  <a:lnTo>
                    <a:pt x="121" y="360"/>
                  </a:lnTo>
                  <a:lnTo>
                    <a:pt x="126" y="360"/>
                  </a:lnTo>
                  <a:lnTo>
                    <a:pt x="127" y="356"/>
                  </a:lnTo>
                  <a:lnTo>
                    <a:pt x="126" y="353"/>
                  </a:lnTo>
                  <a:lnTo>
                    <a:pt x="122" y="352"/>
                  </a:lnTo>
                  <a:lnTo>
                    <a:pt x="106" y="349"/>
                  </a:lnTo>
                  <a:lnTo>
                    <a:pt x="92" y="343"/>
                  </a:lnTo>
                  <a:lnTo>
                    <a:pt x="83" y="333"/>
                  </a:lnTo>
                  <a:lnTo>
                    <a:pt x="77" y="321"/>
                  </a:lnTo>
                  <a:lnTo>
                    <a:pt x="76" y="319"/>
                  </a:lnTo>
                  <a:lnTo>
                    <a:pt x="76" y="316"/>
                  </a:lnTo>
                  <a:lnTo>
                    <a:pt x="76" y="312"/>
                  </a:lnTo>
                  <a:lnTo>
                    <a:pt x="76" y="304"/>
                  </a:lnTo>
                  <a:lnTo>
                    <a:pt x="76" y="228"/>
                  </a:lnTo>
                  <a:lnTo>
                    <a:pt x="75" y="218"/>
                  </a:lnTo>
                  <a:lnTo>
                    <a:pt x="73" y="209"/>
                  </a:lnTo>
                  <a:lnTo>
                    <a:pt x="69" y="202"/>
                  </a:lnTo>
                  <a:lnTo>
                    <a:pt x="61" y="194"/>
                  </a:lnTo>
                  <a:lnTo>
                    <a:pt x="48" y="185"/>
                  </a:lnTo>
                  <a:lnTo>
                    <a:pt x="33" y="180"/>
                  </a:lnTo>
                  <a:lnTo>
                    <a:pt x="52" y="172"/>
                  </a:lnTo>
                  <a:lnTo>
                    <a:pt x="66" y="162"/>
                  </a:lnTo>
                  <a:lnTo>
                    <a:pt x="73" y="149"/>
                  </a:lnTo>
                  <a:lnTo>
                    <a:pt x="76" y="134"/>
                  </a:lnTo>
                  <a:lnTo>
                    <a:pt x="76" y="48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Freeform 326"/>
            <p:cNvSpPr>
              <a:spLocks noChangeAspect="1"/>
            </p:cNvSpPr>
            <p:nvPr/>
          </p:nvSpPr>
          <p:spPr bwMode="auto">
            <a:xfrm>
              <a:off x="1513" y="523"/>
              <a:ext cx="179" cy="163"/>
            </a:xfrm>
            <a:custGeom>
              <a:avLst/>
              <a:gdLst>
                <a:gd name="T0" fmla="*/ 111 w 179"/>
                <a:gd name="T1" fmla="*/ 46 h 163"/>
                <a:gd name="T2" fmla="*/ 115 w 179"/>
                <a:gd name="T3" fmla="*/ 33 h 163"/>
                <a:gd name="T4" fmla="*/ 123 w 179"/>
                <a:gd name="T5" fmla="*/ 19 h 163"/>
                <a:gd name="T6" fmla="*/ 136 w 179"/>
                <a:gd name="T7" fmla="*/ 9 h 163"/>
                <a:gd name="T8" fmla="*/ 148 w 179"/>
                <a:gd name="T9" fmla="*/ 8 h 163"/>
                <a:gd name="T10" fmla="*/ 157 w 179"/>
                <a:gd name="T11" fmla="*/ 10 h 163"/>
                <a:gd name="T12" fmla="*/ 156 w 179"/>
                <a:gd name="T13" fmla="*/ 15 h 163"/>
                <a:gd name="T14" fmla="*/ 147 w 179"/>
                <a:gd name="T15" fmla="*/ 26 h 163"/>
                <a:gd name="T16" fmla="*/ 147 w 179"/>
                <a:gd name="T17" fmla="*/ 36 h 163"/>
                <a:gd name="T18" fmla="*/ 153 w 179"/>
                <a:gd name="T19" fmla="*/ 44 h 163"/>
                <a:gd name="T20" fmla="*/ 166 w 179"/>
                <a:gd name="T21" fmla="*/ 43 h 163"/>
                <a:gd name="T22" fmla="*/ 177 w 179"/>
                <a:gd name="T23" fmla="*/ 33 h 163"/>
                <a:gd name="T24" fmla="*/ 175 w 179"/>
                <a:gd name="T25" fmla="*/ 12 h 163"/>
                <a:gd name="T26" fmla="*/ 156 w 179"/>
                <a:gd name="T27" fmla="*/ 1 h 163"/>
                <a:gd name="T28" fmla="*/ 131 w 179"/>
                <a:gd name="T29" fmla="*/ 3 h 163"/>
                <a:gd name="T30" fmla="*/ 113 w 179"/>
                <a:gd name="T31" fmla="*/ 20 h 163"/>
                <a:gd name="T32" fmla="*/ 99 w 179"/>
                <a:gd name="T33" fmla="*/ 13 h 163"/>
                <a:gd name="T34" fmla="*/ 78 w 179"/>
                <a:gd name="T35" fmla="*/ 1 h 163"/>
                <a:gd name="T36" fmla="*/ 44 w 179"/>
                <a:gd name="T37" fmla="*/ 7 h 163"/>
                <a:gd name="T38" fmla="*/ 15 w 179"/>
                <a:gd name="T39" fmla="*/ 43 h 163"/>
                <a:gd name="T40" fmla="*/ 13 w 179"/>
                <a:gd name="T41" fmla="*/ 59 h 163"/>
                <a:gd name="T42" fmla="*/ 19 w 179"/>
                <a:gd name="T43" fmla="*/ 58 h 163"/>
                <a:gd name="T44" fmla="*/ 25 w 179"/>
                <a:gd name="T45" fmla="*/ 42 h 163"/>
                <a:gd name="T46" fmla="*/ 38 w 179"/>
                <a:gd name="T47" fmla="*/ 23 h 163"/>
                <a:gd name="T48" fmla="*/ 51 w 179"/>
                <a:gd name="T49" fmla="*/ 13 h 163"/>
                <a:gd name="T50" fmla="*/ 63 w 179"/>
                <a:gd name="T51" fmla="*/ 8 h 163"/>
                <a:gd name="T52" fmla="*/ 74 w 179"/>
                <a:gd name="T53" fmla="*/ 9 h 163"/>
                <a:gd name="T54" fmla="*/ 86 w 179"/>
                <a:gd name="T55" fmla="*/ 19 h 163"/>
                <a:gd name="T56" fmla="*/ 86 w 179"/>
                <a:gd name="T57" fmla="*/ 43 h 163"/>
                <a:gd name="T58" fmla="*/ 77 w 179"/>
                <a:gd name="T59" fmla="*/ 85 h 163"/>
                <a:gd name="T60" fmla="*/ 63 w 179"/>
                <a:gd name="T61" fmla="*/ 133 h 163"/>
                <a:gd name="T62" fmla="*/ 45 w 179"/>
                <a:gd name="T63" fmla="*/ 153 h 163"/>
                <a:gd name="T64" fmla="*/ 32 w 179"/>
                <a:gd name="T65" fmla="*/ 155 h 163"/>
                <a:gd name="T66" fmla="*/ 22 w 179"/>
                <a:gd name="T67" fmla="*/ 153 h 163"/>
                <a:gd name="T68" fmla="*/ 23 w 179"/>
                <a:gd name="T69" fmla="*/ 148 h 163"/>
                <a:gd name="T70" fmla="*/ 32 w 179"/>
                <a:gd name="T71" fmla="*/ 138 h 163"/>
                <a:gd name="T72" fmla="*/ 32 w 179"/>
                <a:gd name="T73" fmla="*/ 125 h 163"/>
                <a:gd name="T74" fmla="*/ 24 w 179"/>
                <a:gd name="T75" fmla="*/ 119 h 163"/>
                <a:gd name="T76" fmla="*/ 12 w 179"/>
                <a:gd name="T77" fmla="*/ 120 h 163"/>
                <a:gd name="T78" fmla="*/ 2 w 179"/>
                <a:gd name="T79" fmla="*/ 131 h 163"/>
                <a:gd name="T80" fmla="*/ 3 w 179"/>
                <a:gd name="T81" fmla="*/ 150 h 163"/>
                <a:gd name="T82" fmla="*/ 22 w 179"/>
                <a:gd name="T83" fmla="*/ 162 h 163"/>
                <a:gd name="T84" fmla="*/ 42 w 179"/>
                <a:gd name="T85" fmla="*/ 162 h 163"/>
                <a:gd name="T86" fmla="*/ 56 w 179"/>
                <a:gd name="T87" fmla="*/ 155 h 163"/>
                <a:gd name="T88" fmla="*/ 65 w 179"/>
                <a:gd name="T89" fmla="*/ 145 h 163"/>
                <a:gd name="T90" fmla="*/ 71 w 179"/>
                <a:gd name="T91" fmla="*/ 138 h 163"/>
                <a:gd name="T92" fmla="*/ 76 w 179"/>
                <a:gd name="T93" fmla="*/ 146 h 163"/>
                <a:gd name="T94" fmla="*/ 96 w 179"/>
                <a:gd name="T95" fmla="*/ 161 h 163"/>
                <a:gd name="T96" fmla="*/ 135 w 179"/>
                <a:gd name="T97" fmla="*/ 156 h 163"/>
                <a:gd name="T98" fmla="*/ 164 w 179"/>
                <a:gd name="T99" fmla="*/ 120 h 163"/>
                <a:gd name="T100" fmla="*/ 166 w 179"/>
                <a:gd name="T101" fmla="*/ 104 h 163"/>
                <a:gd name="T102" fmla="*/ 160 w 179"/>
                <a:gd name="T103" fmla="*/ 105 h 163"/>
                <a:gd name="T104" fmla="*/ 154 w 179"/>
                <a:gd name="T105" fmla="*/ 121 h 163"/>
                <a:gd name="T106" fmla="*/ 141 w 179"/>
                <a:gd name="T107" fmla="*/ 140 h 163"/>
                <a:gd name="T108" fmla="*/ 128 w 179"/>
                <a:gd name="T109" fmla="*/ 150 h 163"/>
                <a:gd name="T110" fmla="*/ 116 w 179"/>
                <a:gd name="T111" fmla="*/ 155 h 163"/>
                <a:gd name="T112" fmla="*/ 102 w 179"/>
                <a:gd name="T113" fmla="*/ 153 h 163"/>
                <a:gd name="T114" fmla="*/ 92 w 179"/>
                <a:gd name="T115" fmla="*/ 140 h 163"/>
                <a:gd name="T116" fmla="*/ 92 w 179"/>
                <a:gd name="T117" fmla="*/ 125 h 163"/>
                <a:gd name="T118" fmla="*/ 95 w 179"/>
                <a:gd name="T119" fmla="*/ 110 h 163"/>
                <a:gd name="T120" fmla="*/ 110 w 179"/>
                <a:gd name="T121" fmla="*/ 50 h 1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9" h="163">
                  <a:moveTo>
                    <a:pt x="110" y="50"/>
                  </a:moveTo>
                  <a:lnTo>
                    <a:pt x="111" y="46"/>
                  </a:lnTo>
                  <a:lnTo>
                    <a:pt x="113" y="40"/>
                  </a:lnTo>
                  <a:lnTo>
                    <a:pt x="115" y="33"/>
                  </a:lnTo>
                  <a:lnTo>
                    <a:pt x="119" y="26"/>
                  </a:lnTo>
                  <a:lnTo>
                    <a:pt x="123" y="19"/>
                  </a:lnTo>
                  <a:lnTo>
                    <a:pt x="129" y="13"/>
                  </a:lnTo>
                  <a:lnTo>
                    <a:pt x="136" y="9"/>
                  </a:lnTo>
                  <a:lnTo>
                    <a:pt x="145" y="8"/>
                  </a:lnTo>
                  <a:lnTo>
                    <a:pt x="148" y="8"/>
                  </a:lnTo>
                  <a:lnTo>
                    <a:pt x="152" y="9"/>
                  </a:lnTo>
                  <a:lnTo>
                    <a:pt x="157" y="10"/>
                  </a:lnTo>
                  <a:lnTo>
                    <a:pt x="163" y="13"/>
                  </a:lnTo>
                  <a:lnTo>
                    <a:pt x="156" y="15"/>
                  </a:lnTo>
                  <a:lnTo>
                    <a:pt x="151" y="20"/>
                  </a:lnTo>
                  <a:lnTo>
                    <a:pt x="147" y="26"/>
                  </a:lnTo>
                  <a:lnTo>
                    <a:pt x="146" y="32"/>
                  </a:lnTo>
                  <a:lnTo>
                    <a:pt x="147" y="36"/>
                  </a:lnTo>
                  <a:lnTo>
                    <a:pt x="149" y="41"/>
                  </a:lnTo>
                  <a:lnTo>
                    <a:pt x="153" y="44"/>
                  </a:lnTo>
                  <a:lnTo>
                    <a:pt x="159" y="45"/>
                  </a:lnTo>
                  <a:lnTo>
                    <a:pt x="166" y="43"/>
                  </a:lnTo>
                  <a:lnTo>
                    <a:pt x="172" y="40"/>
                  </a:lnTo>
                  <a:lnTo>
                    <a:pt x="177" y="33"/>
                  </a:lnTo>
                  <a:lnTo>
                    <a:pt x="179" y="24"/>
                  </a:lnTo>
                  <a:lnTo>
                    <a:pt x="175" y="12"/>
                  </a:lnTo>
                  <a:lnTo>
                    <a:pt x="167" y="5"/>
                  </a:lnTo>
                  <a:lnTo>
                    <a:pt x="156" y="1"/>
                  </a:lnTo>
                  <a:lnTo>
                    <a:pt x="146" y="0"/>
                  </a:lnTo>
                  <a:lnTo>
                    <a:pt x="131" y="3"/>
                  </a:lnTo>
                  <a:lnTo>
                    <a:pt x="120" y="11"/>
                  </a:lnTo>
                  <a:lnTo>
                    <a:pt x="113" y="20"/>
                  </a:lnTo>
                  <a:lnTo>
                    <a:pt x="108" y="27"/>
                  </a:lnTo>
                  <a:lnTo>
                    <a:pt x="99" y="13"/>
                  </a:lnTo>
                  <a:lnTo>
                    <a:pt x="89" y="5"/>
                  </a:lnTo>
                  <a:lnTo>
                    <a:pt x="78" y="1"/>
                  </a:lnTo>
                  <a:lnTo>
                    <a:pt x="69" y="0"/>
                  </a:lnTo>
                  <a:lnTo>
                    <a:pt x="44" y="7"/>
                  </a:lnTo>
                  <a:lnTo>
                    <a:pt x="26" y="24"/>
                  </a:lnTo>
                  <a:lnTo>
                    <a:pt x="15" y="43"/>
                  </a:lnTo>
                  <a:lnTo>
                    <a:pt x="11" y="55"/>
                  </a:lnTo>
                  <a:lnTo>
                    <a:pt x="13" y="59"/>
                  </a:lnTo>
                  <a:lnTo>
                    <a:pt x="16" y="59"/>
                  </a:lnTo>
                  <a:lnTo>
                    <a:pt x="19" y="58"/>
                  </a:lnTo>
                  <a:lnTo>
                    <a:pt x="20" y="55"/>
                  </a:lnTo>
                  <a:lnTo>
                    <a:pt x="25" y="42"/>
                  </a:lnTo>
                  <a:lnTo>
                    <a:pt x="31" y="32"/>
                  </a:lnTo>
                  <a:lnTo>
                    <a:pt x="38" y="23"/>
                  </a:lnTo>
                  <a:lnTo>
                    <a:pt x="44" y="17"/>
                  </a:lnTo>
                  <a:lnTo>
                    <a:pt x="51" y="13"/>
                  </a:lnTo>
                  <a:lnTo>
                    <a:pt x="57" y="10"/>
                  </a:lnTo>
                  <a:lnTo>
                    <a:pt x="63" y="8"/>
                  </a:lnTo>
                  <a:lnTo>
                    <a:pt x="68" y="8"/>
                  </a:lnTo>
                  <a:lnTo>
                    <a:pt x="74" y="9"/>
                  </a:lnTo>
                  <a:lnTo>
                    <a:pt x="80" y="12"/>
                  </a:lnTo>
                  <a:lnTo>
                    <a:pt x="86" y="19"/>
                  </a:lnTo>
                  <a:lnTo>
                    <a:pt x="88" y="32"/>
                  </a:lnTo>
                  <a:lnTo>
                    <a:pt x="86" y="43"/>
                  </a:lnTo>
                  <a:lnTo>
                    <a:pt x="83" y="60"/>
                  </a:lnTo>
                  <a:lnTo>
                    <a:pt x="77" y="85"/>
                  </a:lnTo>
                  <a:lnTo>
                    <a:pt x="68" y="118"/>
                  </a:lnTo>
                  <a:lnTo>
                    <a:pt x="63" y="133"/>
                  </a:lnTo>
                  <a:lnTo>
                    <a:pt x="55" y="145"/>
                  </a:lnTo>
                  <a:lnTo>
                    <a:pt x="45" y="153"/>
                  </a:lnTo>
                  <a:lnTo>
                    <a:pt x="34" y="155"/>
                  </a:lnTo>
                  <a:lnTo>
                    <a:pt x="32" y="155"/>
                  </a:lnTo>
                  <a:lnTo>
                    <a:pt x="27" y="155"/>
                  </a:lnTo>
                  <a:lnTo>
                    <a:pt x="22" y="153"/>
                  </a:lnTo>
                  <a:lnTo>
                    <a:pt x="16" y="150"/>
                  </a:lnTo>
                  <a:lnTo>
                    <a:pt x="23" y="148"/>
                  </a:lnTo>
                  <a:lnTo>
                    <a:pt x="28" y="144"/>
                  </a:lnTo>
                  <a:lnTo>
                    <a:pt x="32" y="138"/>
                  </a:lnTo>
                  <a:lnTo>
                    <a:pt x="33" y="131"/>
                  </a:lnTo>
                  <a:lnTo>
                    <a:pt x="32" y="125"/>
                  </a:lnTo>
                  <a:lnTo>
                    <a:pt x="28" y="121"/>
                  </a:lnTo>
                  <a:lnTo>
                    <a:pt x="24" y="119"/>
                  </a:lnTo>
                  <a:lnTo>
                    <a:pt x="20" y="118"/>
                  </a:lnTo>
                  <a:lnTo>
                    <a:pt x="12" y="120"/>
                  </a:lnTo>
                  <a:lnTo>
                    <a:pt x="6" y="125"/>
                  </a:lnTo>
                  <a:lnTo>
                    <a:pt x="2" y="131"/>
                  </a:lnTo>
                  <a:lnTo>
                    <a:pt x="0" y="139"/>
                  </a:lnTo>
                  <a:lnTo>
                    <a:pt x="3" y="150"/>
                  </a:lnTo>
                  <a:lnTo>
                    <a:pt x="11" y="158"/>
                  </a:lnTo>
                  <a:lnTo>
                    <a:pt x="22" y="162"/>
                  </a:lnTo>
                  <a:lnTo>
                    <a:pt x="34" y="163"/>
                  </a:lnTo>
                  <a:lnTo>
                    <a:pt x="42" y="162"/>
                  </a:lnTo>
                  <a:lnTo>
                    <a:pt x="50" y="159"/>
                  </a:lnTo>
                  <a:lnTo>
                    <a:pt x="56" y="155"/>
                  </a:lnTo>
                  <a:lnTo>
                    <a:pt x="61" y="150"/>
                  </a:lnTo>
                  <a:lnTo>
                    <a:pt x="65" y="145"/>
                  </a:lnTo>
                  <a:lnTo>
                    <a:pt x="68" y="141"/>
                  </a:lnTo>
                  <a:lnTo>
                    <a:pt x="71" y="138"/>
                  </a:lnTo>
                  <a:lnTo>
                    <a:pt x="72" y="136"/>
                  </a:lnTo>
                  <a:lnTo>
                    <a:pt x="76" y="146"/>
                  </a:lnTo>
                  <a:lnTo>
                    <a:pt x="84" y="154"/>
                  </a:lnTo>
                  <a:lnTo>
                    <a:pt x="96" y="161"/>
                  </a:lnTo>
                  <a:lnTo>
                    <a:pt x="110" y="163"/>
                  </a:lnTo>
                  <a:lnTo>
                    <a:pt x="135" y="156"/>
                  </a:lnTo>
                  <a:lnTo>
                    <a:pt x="153" y="139"/>
                  </a:lnTo>
                  <a:lnTo>
                    <a:pt x="164" y="120"/>
                  </a:lnTo>
                  <a:lnTo>
                    <a:pt x="168" y="108"/>
                  </a:lnTo>
                  <a:lnTo>
                    <a:pt x="166" y="104"/>
                  </a:lnTo>
                  <a:lnTo>
                    <a:pt x="163" y="104"/>
                  </a:lnTo>
                  <a:lnTo>
                    <a:pt x="160" y="105"/>
                  </a:lnTo>
                  <a:lnTo>
                    <a:pt x="159" y="108"/>
                  </a:lnTo>
                  <a:lnTo>
                    <a:pt x="154" y="121"/>
                  </a:lnTo>
                  <a:lnTo>
                    <a:pt x="148" y="132"/>
                  </a:lnTo>
                  <a:lnTo>
                    <a:pt x="141" y="140"/>
                  </a:lnTo>
                  <a:lnTo>
                    <a:pt x="135" y="146"/>
                  </a:lnTo>
                  <a:lnTo>
                    <a:pt x="128" y="150"/>
                  </a:lnTo>
                  <a:lnTo>
                    <a:pt x="122" y="153"/>
                  </a:lnTo>
                  <a:lnTo>
                    <a:pt x="116" y="155"/>
                  </a:lnTo>
                  <a:lnTo>
                    <a:pt x="111" y="155"/>
                  </a:lnTo>
                  <a:lnTo>
                    <a:pt x="102" y="153"/>
                  </a:lnTo>
                  <a:lnTo>
                    <a:pt x="96" y="148"/>
                  </a:lnTo>
                  <a:lnTo>
                    <a:pt x="92" y="140"/>
                  </a:lnTo>
                  <a:lnTo>
                    <a:pt x="91" y="132"/>
                  </a:lnTo>
                  <a:lnTo>
                    <a:pt x="92" y="125"/>
                  </a:lnTo>
                  <a:lnTo>
                    <a:pt x="93" y="119"/>
                  </a:lnTo>
                  <a:lnTo>
                    <a:pt x="95" y="110"/>
                  </a:lnTo>
                  <a:lnTo>
                    <a:pt x="97" y="100"/>
                  </a:lnTo>
                  <a:lnTo>
                    <a:pt x="110" y="5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Freeform 327"/>
            <p:cNvSpPr>
              <a:spLocks noChangeAspect="1"/>
            </p:cNvSpPr>
            <p:nvPr/>
          </p:nvSpPr>
          <p:spPr bwMode="auto">
            <a:xfrm>
              <a:off x="1728" y="412"/>
              <a:ext cx="139" cy="360"/>
            </a:xfrm>
            <a:custGeom>
              <a:avLst/>
              <a:gdLst>
                <a:gd name="T0" fmla="*/ 137 w 139"/>
                <a:gd name="T1" fmla="*/ 14 h 360"/>
                <a:gd name="T2" fmla="*/ 139 w 139"/>
                <a:gd name="T3" fmla="*/ 9 h 360"/>
                <a:gd name="T4" fmla="*/ 139 w 139"/>
                <a:gd name="T5" fmla="*/ 7 h 360"/>
                <a:gd name="T6" fmla="*/ 137 w 139"/>
                <a:gd name="T7" fmla="*/ 2 h 360"/>
                <a:gd name="T8" fmla="*/ 132 w 139"/>
                <a:gd name="T9" fmla="*/ 0 h 360"/>
                <a:gd name="T10" fmla="*/ 128 w 139"/>
                <a:gd name="T11" fmla="*/ 1 h 360"/>
                <a:gd name="T12" fmla="*/ 126 w 139"/>
                <a:gd name="T13" fmla="*/ 3 h 360"/>
                <a:gd name="T14" fmla="*/ 1 w 139"/>
                <a:gd name="T15" fmla="*/ 347 h 360"/>
                <a:gd name="T16" fmla="*/ 0 w 139"/>
                <a:gd name="T17" fmla="*/ 351 h 360"/>
                <a:gd name="T18" fmla="*/ 0 w 139"/>
                <a:gd name="T19" fmla="*/ 353 h 360"/>
                <a:gd name="T20" fmla="*/ 2 w 139"/>
                <a:gd name="T21" fmla="*/ 358 h 360"/>
                <a:gd name="T22" fmla="*/ 7 w 139"/>
                <a:gd name="T23" fmla="*/ 360 h 360"/>
                <a:gd name="T24" fmla="*/ 12 w 139"/>
                <a:gd name="T25" fmla="*/ 358 h 360"/>
                <a:gd name="T26" fmla="*/ 15 w 139"/>
                <a:gd name="T27" fmla="*/ 352 h 360"/>
                <a:gd name="T28" fmla="*/ 137 w 139"/>
                <a:gd name="T29" fmla="*/ 14 h 3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9" h="360">
                  <a:moveTo>
                    <a:pt x="137" y="14"/>
                  </a:moveTo>
                  <a:lnTo>
                    <a:pt x="139" y="9"/>
                  </a:lnTo>
                  <a:lnTo>
                    <a:pt x="139" y="7"/>
                  </a:lnTo>
                  <a:lnTo>
                    <a:pt x="137" y="2"/>
                  </a:lnTo>
                  <a:lnTo>
                    <a:pt x="132" y="0"/>
                  </a:lnTo>
                  <a:lnTo>
                    <a:pt x="128" y="1"/>
                  </a:lnTo>
                  <a:lnTo>
                    <a:pt x="126" y="3"/>
                  </a:lnTo>
                  <a:lnTo>
                    <a:pt x="1" y="347"/>
                  </a:lnTo>
                  <a:lnTo>
                    <a:pt x="0" y="351"/>
                  </a:lnTo>
                  <a:lnTo>
                    <a:pt x="0" y="353"/>
                  </a:lnTo>
                  <a:lnTo>
                    <a:pt x="2" y="358"/>
                  </a:lnTo>
                  <a:lnTo>
                    <a:pt x="7" y="360"/>
                  </a:lnTo>
                  <a:lnTo>
                    <a:pt x="12" y="358"/>
                  </a:lnTo>
                  <a:lnTo>
                    <a:pt x="15" y="352"/>
                  </a:lnTo>
                  <a:lnTo>
                    <a:pt x="137" y="14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Freeform 328"/>
            <p:cNvSpPr>
              <a:spLocks noChangeAspect="1" noEditPoints="1"/>
            </p:cNvSpPr>
            <p:nvPr/>
          </p:nvSpPr>
          <p:spPr bwMode="auto">
            <a:xfrm>
              <a:off x="1902" y="432"/>
              <a:ext cx="171" cy="254"/>
            </a:xfrm>
            <a:custGeom>
              <a:avLst/>
              <a:gdLst>
                <a:gd name="T0" fmla="*/ 170 w 171"/>
                <a:gd name="T1" fmla="*/ 2 h 254"/>
                <a:gd name="T2" fmla="*/ 158 w 171"/>
                <a:gd name="T3" fmla="*/ 1 h 254"/>
                <a:gd name="T4" fmla="*/ 129 w 171"/>
                <a:gd name="T5" fmla="*/ 3 h 254"/>
                <a:gd name="T6" fmla="*/ 117 w 171"/>
                <a:gd name="T7" fmla="*/ 6 h 254"/>
                <a:gd name="T8" fmla="*/ 118 w 171"/>
                <a:gd name="T9" fmla="*/ 15 h 254"/>
                <a:gd name="T10" fmla="*/ 134 w 171"/>
                <a:gd name="T11" fmla="*/ 16 h 254"/>
                <a:gd name="T12" fmla="*/ 142 w 171"/>
                <a:gd name="T13" fmla="*/ 19 h 254"/>
                <a:gd name="T14" fmla="*/ 141 w 171"/>
                <a:gd name="T15" fmla="*/ 29 h 254"/>
                <a:gd name="T16" fmla="*/ 114 w 171"/>
                <a:gd name="T17" fmla="*/ 105 h 254"/>
                <a:gd name="T18" fmla="*/ 97 w 171"/>
                <a:gd name="T19" fmla="*/ 93 h 254"/>
                <a:gd name="T20" fmla="*/ 71 w 171"/>
                <a:gd name="T21" fmla="*/ 93 h 254"/>
                <a:gd name="T22" fmla="*/ 40 w 171"/>
                <a:gd name="T23" fmla="*/ 111 h 254"/>
                <a:gd name="T24" fmla="*/ 16 w 171"/>
                <a:gd name="T25" fmla="*/ 140 h 254"/>
                <a:gd name="T26" fmla="*/ 2 w 171"/>
                <a:gd name="T27" fmla="*/ 177 h 254"/>
                <a:gd name="T28" fmla="*/ 3 w 171"/>
                <a:gd name="T29" fmla="*/ 220 h 254"/>
                <a:gd name="T30" fmla="*/ 28 w 171"/>
                <a:gd name="T31" fmla="*/ 250 h 254"/>
                <a:gd name="T32" fmla="*/ 55 w 171"/>
                <a:gd name="T33" fmla="*/ 254 h 254"/>
                <a:gd name="T34" fmla="*/ 79 w 171"/>
                <a:gd name="T35" fmla="*/ 242 h 254"/>
                <a:gd name="T36" fmla="*/ 98 w 171"/>
                <a:gd name="T37" fmla="*/ 238 h 254"/>
                <a:gd name="T38" fmla="*/ 115 w 171"/>
                <a:gd name="T39" fmla="*/ 252 h 254"/>
                <a:gd name="T40" fmla="*/ 136 w 171"/>
                <a:gd name="T41" fmla="*/ 253 h 254"/>
                <a:gd name="T42" fmla="*/ 149 w 171"/>
                <a:gd name="T43" fmla="*/ 242 h 254"/>
                <a:gd name="T44" fmla="*/ 158 w 171"/>
                <a:gd name="T45" fmla="*/ 223 h 254"/>
                <a:gd name="T46" fmla="*/ 163 w 171"/>
                <a:gd name="T47" fmla="*/ 203 h 254"/>
                <a:gd name="T48" fmla="*/ 163 w 171"/>
                <a:gd name="T49" fmla="*/ 195 h 254"/>
                <a:gd name="T50" fmla="*/ 156 w 171"/>
                <a:gd name="T51" fmla="*/ 196 h 254"/>
                <a:gd name="T52" fmla="*/ 150 w 171"/>
                <a:gd name="T53" fmla="*/ 218 h 254"/>
                <a:gd name="T54" fmla="*/ 137 w 171"/>
                <a:gd name="T55" fmla="*/ 243 h 254"/>
                <a:gd name="T56" fmla="*/ 122 w 171"/>
                <a:gd name="T57" fmla="*/ 245 h 254"/>
                <a:gd name="T58" fmla="*/ 117 w 171"/>
                <a:gd name="T59" fmla="*/ 235 h 254"/>
                <a:gd name="T60" fmla="*/ 117 w 171"/>
                <a:gd name="T61" fmla="*/ 220 h 254"/>
                <a:gd name="T62" fmla="*/ 171 w 171"/>
                <a:gd name="T63" fmla="*/ 4 h 254"/>
                <a:gd name="T64" fmla="*/ 95 w 171"/>
                <a:gd name="T65" fmla="*/ 211 h 254"/>
                <a:gd name="T66" fmla="*/ 92 w 171"/>
                <a:gd name="T67" fmla="*/ 217 h 254"/>
                <a:gd name="T68" fmla="*/ 77 w 171"/>
                <a:gd name="T69" fmla="*/ 233 h 254"/>
                <a:gd name="T70" fmla="*/ 57 w 171"/>
                <a:gd name="T71" fmla="*/ 245 h 254"/>
                <a:gd name="T72" fmla="*/ 37 w 171"/>
                <a:gd name="T73" fmla="*/ 243 h 254"/>
                <a:gd name="T74" fmla="*/ 26 w 171"/>
                <a:gd name="T75" fmla="*/ 224 h 254"/>
                <a:gd name="T76" fmla="*/ 27 w 171"/>
                <a:gd name="T77" fmla="*/ 195 h 254"/>
                <a:gd name="T78" fmla="*/ 39 w 171"/>
                <a:gd name="T79" fmla="*/ 150 h 254"/>
                <a:gd name="T80" fmla="*/ 54 w 171"/>
                <a:gd name="T81" fmla="*/ 119 h 254"/>
                <a:gd name="T82" fmla="*/ 76 w 171"/>
                <a:gd name="T83" fmla="*/ 101 h 254"/>
                <a:gd name="T84" fmla="*/ 95 w 171"/>
                <a:gd name="T85" fmla="*/ 100 h 254"/>
                <a:gd name="T86" fmla="*/ 106 w 171"/>
                <a:gd name="T87" fmla="*/ 108 h 254"/>
                <a:gd name="T88" fmla="*/ 112 w 171"/>
                <a:gd name="T89" fmla="*/ 120 h 254"/>
                <a:gd name="T90" fmla="*/ 115 w 171"/>
                <a:gd name="T91" fmla="*/ 129 h 254"/>
                <a:gd name="T92" fmla="*/ 114 w 171"/>
                <a:gd name="T93" fmla="*/ 137 h 2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71" h="254">
                  <a:moveTo>
                    <a:pt x="171" y="4"/>
                  </a:moveTo>
                  <a:lnTo>
                    <a:pt x="170" y="2"/>
                  </a:lnTo>
                  <a:lnTo>
                    <a:pt x="166" y="0"/>
                  </a:lnTo>
                  <a:lnTo>
                    <a:pt x="158" y="1"/>
                  </a:lnTo>
                  <a:lnTo>
                    <a:pt x="143" y="2"/>
                  </a:lnTo>
                  <a:lnTo>
                    <a:pt x="129" y="3"/>
                  </a:lnTo>
                  <a:lnTo>
                    <a:pt x="120" y="4"/>
                  </a:lnTo>
                  <a:lnTo>
                    <a:pt x="117" y="6"/>
                  </a:lnTo>
                  <a:lnTo>
                    <a:pt x="115" y="11"/>
                  </a:lnTo>
                  <a:lnTo>
                    <a:pt x="118" y="15"/>
                  </a:lnTo>
                  <a:lnTo>
                    <a:pt x="124" y="15"/>
                  </a:lnTo>
                  <a:lnTo>
                    <a:pt x="134" y="16"/>
                  </a:lnTo>
                  <a:lnTo>
                    <a:pt x="140" y="17"/>
                  </a:lnTo>
                  <a:lnTo>
                    <a:pt x="142" y="19"/>
                  </a:lnTo>
                  <a:lnTo>
                    <a:pt x="142" y="22"/>
                  </a:lnTo>
                  <a:lnTo>
                    <a:pt x="141" y="29"/>
                  </a:lnTo>
                  <a:lnTo>
                    <a:pt x="119" y="114"/>
                  </a:lnTo>
                  <a:lnTo>
                    <a:pt x="114" y="105"/>
                  </a:lnTo>
                  <a:lnTo>
                    <a:pt x="107" y="97"/>
                  </a:lnTo>
                  <a:lnTo>
                    <a:pt x="97" y="93"/>
                  </a:lnTo>
                  <a:lnTo>
                    <a:pt x="86" y="91"/>
                  </a:lnTo>
                  <a:lnTo>
                    <a:pt x="71" y="93"/>
                  </a:lnTo>
                  <a:lnTo>
                    <a:pt x="55" y="100"/>
                  </a:lnTo>
                  <a:lnTo>
                    <a:pt x="40" y="111"/>
                  </a:lnTo>
                  <a:lnTo>
                    <a:pt x="27" y="124"/>
                  </a:lnTo>
                  <a:lnTo>
                    <a:pt x="16" y="140"/>
                  </a:lnTo>
                  <a:lnTo>
                    <a:pt x="8" y="158"/>
                  </a:lnTo>
                  <a:lnTo>
                    <a:pt x="2" y="177"/>
                  </a:lnTo>
                  <a:lnTo>
                    <a:pt x="0" y="197"/>
                  </a:lnTo>
                  <a:lnTo>
                    <a:pt x="3" y="220"/>
                  </a:lnTo>
                  <a:lnTo>
                    <a:pt x="13" y="238"/>
                  </a:lnTo>
                  <a:lnTo>
                    <a:pt x="28" y="250"/>
                  </a:lnTo>
                  <a:lnTo>
                    <a:pt x="48" y="254"/>
                  </a:lnTo>
                  <a:lnTo>
                    <a:pt x="55" y="254"/>
                  </a:lnTo>
                  <a:lnTo>
                    <a:pt x="66" y="250"/>
                  </a:lnTo>
                  <a:lnTo>
                    <a:pt x="79" y="242"/>
                  </a:lnTo>
                  <a:lnTo>
                    <a:pt x="94" y="227"/>
                  </a:lnTo>
                  <a:lnTo>
                    <a:pt x="98" y="238"/>
                  </a:lnTo>
                  <a:lnTo>
                    <a:pt x="105" y="246"/>
                  </a:lnTo>
                  <a:lnTo>
                    <a:pt x="115" y="252"/>
                  </a:lnTo>
                  <a:lnTo>
                    <a:pt x="127" y="254"/>
                  </a:lnTo>
                  <a:lnTo>
                    <a:pt x="136" y="253"/>
                  </a:lnTo>
                  <a:lnTo>
                    <a:pt x="143" y="249"/>
                  </a:lnTo>
                  <a:lnTo>
                    <a:pt x="149" y="242"/>
                  </a:lnTo>
                  <a:lnTo>
                    <a:pt x="153" y="234"/>
                  </a:lnTo>
                  <a:lnTo>
                    <a:pt x="158" y="223"/>
                  </a:lnTo>
                  <a:lnTo>
                    <a:pt x="161" y="212"/>
                  </a:lnTo>
                  <a:lnTo>
                    <a:pt x="163" y="203"/>
                  </a:lnTo>
                  <a:lnTo>
                    <a:pt x="164" y="199"/>
                  </a:lnTo>
                  <a:lnTo>
                    <a:pt x="163" y="195"/>
                  </a:lnTo>
                  <a:lnTo>
                    <a:pt x="160" y="195"/>
                  </a:lnTo>
                  <a:lnTo>
                    <a:pt x="156" y="196"/>
                  </a:lnTo>
                  <a:lnTo>
                    <a:pt x="155" y="202"/>
                  </a:lnTo>
                  <a:lnTo>
                    <a:pt x="150" y="218"/>
                  </a:lnTo>
                  <a:lnTo>
                    <a:pt x="144" y="233"/>
                  </a:lnTo>
                  <a:lnTo>
                    <a:pt x="137" y="243"/>
                  </a:lnTo>
                  <a:lnTo>
                    <a:pt x="128" y="246"/>
                  </a:lnTo>
                  <a:lnTo>
                    <a:pt x="122" y="245"/>
                  </a:lnTo>
                  <a:lnTo>
                    <a:pt x="119" y="241"/>
                  </a:lnTo>
                  <a:lnTo>
                    <a:pt x="117" y="235"/>
                  </a:lnTo>
                  <a:lnTo>
                    <a:pt x="117" y="230"/>
                  </a:lnTo>
                  <a:lnTo>
                    <a:pt x="117" y="220"/>
                  </a:lnTo>
                  <a:lnTo>
                    <a:pt x="119" y="212"/>
                  </a:lnTo>
                  <a:lnTo>
                    <a:pt x="171" y="4"/>
                  </a:lnTo>
                  <a:close/>
                  <a:moveTo>
                    <a:pt x="96" y="207"/>
                  </a:moveTo>
                  <a:lnTo>
                    <a:pt x="95" y="211"/>
                  </a:lnTo>
                  <a:lnTo>
                    <a:pt x="94" y="214"/>
                  </a:lnTo>
                  <a:lnTo>
                    <a:pt x="92" y="217"/>
                  </a:lnTo>
                  <a:lnTo>
                    <a:pt x="89" y="221"/>
                  </a:lnTo>
                  <a:lnTo>
                    <a:pt x="77" y="233"/>
                  </a:lnTo>
                  <a:lnTo>
                    <a:pt x="66" y="241"/>
                  </a:lnTo>
                  <a:lnTo>
                    <a:pt x="57" y="245"/>
                  </a:lnTo>
                  <a:lnTo>
                    <a:pt x="48" y="246"/>
                  </a:lnTo>
                  <a:lnTo>
                    <a:pt x="37" y="243"/>
                  </a:lnTo>
                  <a:lnTo>
                    <a:pt x="30" y="235"/>
                  </a:lnTo>
                  <a:lnTo>
                    <a:pt x="26" y="224"/>
                  </a:lnTo>
                  <a:lnTo>
                    <a:pt x="25" y="212"/>
                  </a:lnTo>
                  <a:lnTo>
                    <a:pt x="27" y="195"/>
                  </a:lnTo>
                  <a:lnTo>
                    <a:pt x="32" y="172"/>
                  </a:lnTo>
                  <a:lnTo>
                    <a:pt x="39" y="150"/>
                  </a:lnTo>
                  <a:lnTo>
                    <a:pt x="45" y="133"/>
                  </a:lnTo>
                  <a:lnTo>
                    <a:pt x="54" y="119"/>
                  </a:lnTo>
                  <a:lnTo>
                    <a:pt x="65" y="108"/>
                  </a:lnTo>
                  <a:lnTo>
                    <a:pt x="76" y="101"/>
                  </a:lnTo>
                  <a:lnTo>
                    <a:pt x="87" y="99"/>
                  </a:lnTo>
                  <a:lnTo>
                    <a:pt x="95" y="100"/>
                  </a:lnTo>
                  <a:lnTo>
                    <a:pt x="101" y="103"/>
                  </a:lnTo>
                  <a:lnTo>
                    <a:pt x="106" y="108"/>
                  </a:lnTo>
                  <a:lnTo>
                    <a:pt x="110" y="114"/>
                  </a:lnTo>
                  <a:lnTo>
                    <a:pt x="112" y="120"/>
                  </a:lnTo>
                  <a:lnTo>
                    <a:pt x="114" y="125"/>
                  </a:lnTo>
                  <a:lnTo>
                    <a:pt x="115" y="129"/>
                  </a:lnTo>
                  <a:lnTo>
                    <a:pt x="115" y="131"/>
                  </a:lnTo>
                  <a:lnTo>
                    <a:pt x="114" y="137"/>
                  </a:lnTo>
                  <a:lnTo>
                    <a:pt x="96" y="207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Freeform 329"/>
            <p:cNvSpPr>
              <a:spLocks noChangeAspect="1"/>
            </p:cNvSpPr>
            <p:nvPr/>
          </p:nvSpPr>
          <p:spPr bwMode="auto">
            <a:xfrm>
              <a:off x="2110" y="412"/>
              <a:ext cx="83" cy="360"/>
            </a:xfrm>
            <a:custGeom>
              <a:avLst/>
              <a:gdLst>
                <a:gd name="T0" fmla="*/ 83 w 83"/>
                <a:gd name="T1" fmla="*/ 357 h 360"/>
                <a:gd name="T2" fmla="*/ 83 w 83"/>
                <a:gd name="T3" fmla="*/ 356 h 360"/>
                <a:gd name="T4" fmla="*/ 82 w 83"/>
                <a:gd name="T5" fmla="*/ 354 h 360"/>
                <a:gd name="T6" fmla="*/ 81 w 83"/>
                <a:gd name="T7" fmla="*/ 352 h 360"/>
                <a:gd name="T8" fmla="*/ 77 w 83"/>
                <a:gd name="T9" fmla="*/ 349 h 360"/>
                <a:gd name="T10" fmla="*/ 49 w 83"/>
                <a:gd name="T11" fmla="*/ 311 h 360"/>
                <a:gd name="T12" fmla="*/ 32 w 83"/>
                <a:gd name="T13" fmla="*/ 268 h 360"/>
                <a:gd name="T14" fmla="*/ 23 w 83"/>
                <a:gd name="T15" fmla="*/ 223 h 360"/>
                <a:gd name="T16" fmla="*/ 21 w 83"/>
                <a:gd name="T17" fmla="*/ 180 h 360"/>
                <a:gd name="T18" fmla="*/ 23 w 83"/>
                <a:gd name="T19" fmla="*/ 133 h 360"/>
                <a:gd name="T20" fmla="*/ 33 w 83"/>
                <a:gd name="T21" fmla="*/ 88 h 360"/>
                <a:gd name="T22" fmla="*/ 51 w 83"/>
                <a:gd name="T23" fmla="*/ 47 h 360"/>
                <a:gd name="T24" fmla="*/ 78 w 83"/>
                <a:gd name="T25" fmla="*/ 10 h 360"/>
                <a:gd name="T26" fmla="*/ 83 w 83"/>
                <a:gd name="T27" fmla="*/ 6 h 360"/>
                <a:gd name="T28" fmla="*/ 83 w 83"/>
                <a:gd name="T29" fmla="*/ 4 h 360"/>
                <a:gd name="T30" fmla="*/ 82 w 83"/>
                <a:gd name="T31" fmla="*/ 1 h 360"/>
                <a:gd name="T32" fmla="*/ 79 w 83"/>
                <a:gd name="T33" fmla="*/ 0 h 360"/>
                <a:gd name="T34" fmla="*/ 72 w 83"/>
                <a:gd name="T35" fmla="*/ 5 h 360"/>
                <a:gd name="T36" fmla="*/ 58 w 83"/>
                <a:gd name="T37" fmla="*/ 18 h 360"/>
                <a:gd name="T38" fmla="*/ 40 w 83"/>
                <a:gd name="T39" fmla="*/ 40 h 360"/>
                <a:gd name="T40" fmla="*/ 23 w 83"/>
                <a:gd name="T41" fmla="*/ 70 h 360"/>
                <a:gd name="T42" fmla="*/ 11 w 83"/>
                <a:gd name="T43" fmla="*/ 100 h 360"/>
                <a:gd name="T44" fmla="*/ 4 w 83"/>
                <a:gd name="T45" fmla="*/ 129 h 360"/>
                <a:gd name="T46" fmla="*/ 1 w 83"/>
                <a:gd name="T47" fmla="*/ 156 h 360"/>
                <a:gd name="T48" fmla="*/ 0 w 83"/>
                <a:gd name="T49" fmla="*/ 180 h 360"/>
                <a:gd name="T50" fmla="*/ 1 w 83"/>
                <a:gd name="T51" fmla="*/ 204 h 360"/>
                <a:gd name="T52" fmla="*/ 4 w 83"/>
                <a:gd name="T53" fmla="*/ 231 h 360"/>
                <a:gd name="T54" fmla="*/ 12 w 83"/>
                <a:gd name="T55" fmla="*/ 262 h 360"/>
                <a:gd name="T56" fmla="*/ 24 w 83"/>
                <a:gd name="T57" fmla="*/ 292 h 360"/>
                <a:gd name="T58" fmla="*/ 41 w 83"/>
                <a:gd name="T59" fmla="*/ 322 h 360"/>
                <a:gd name="T60" fmla="*/ 58 w 83"/>
                <a:gd name="T61" fmla="*/ 343 h 360"/>
                <a:gd name="T62" fmla="*/ 72 w 83"/>
                <a:gd name="T63" fmla="*/ 356 h 360"/>
                <a:gd name="T64" fmla="*/ 79 w 83"/>
                <a:gd name="T65" fmla="*/ 360 h 360"/>
                <a:gd name="T66" fmla="*/ 82 w 83"/>
                <a:gd name="T67" fmla="*/ 359 h 360"/>
                <a:gd name="T68" fmla="*/ 83 w 83"/>
                <a:gd name="T69" fmla="*/ 357 h 3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3" h="360">
                  <a:moveTo>
                    <a:pt x="83" y="357"/>
                  </a:moveTo>
                  <a:lnTo>
                    <a:pt x="83" y="356"/>
                  </a:lnTo>
                  <a:lnTo>
                    <a:pt x="82" y="354"/>
                  </a:lnTo>
                  <a:lnTo>
                    <a:pt x="81" y="352"/>
                  </a:lnTo>
                  <a:lnTo>
                    <a:pt x="77" y="349"/>
                  </a:lnTo>
                  <a:lnTo>
                    <a:pt x="49" y="311"/>
                  </a:lnTo>
                  <a:lnTo>
                    <a:pt x="32" y="268"/>
                  </a:lnTo>
                  <a:lnTo>
                    <a:pt x="23" y="223"/>
                  </a:lnTo>
                  <a:lnTo>
                    <a:pt x="21" y="180"/>
                  </a:lnTo>
                  <a:lnTo>
                    <a:pt x="23" y="133"/>
                  </a:lnTo>
                  <a:lnTo>
                    <a:pt x="33" y="88"/>
                  </a:lnTo>
                  <a:lnTo>
                    <a:pt x="51" y="47"/>
                  </a:lnTo>
                  <a:lnTo>
                    <a:pt x="78" y="10"/>
                  </a:lnTo>
                  <a:lnTo>
                    <a:pt x="83" y="6"/>
                  </a:lnTo>
                  <a:lnTo>
                    <a:pt x="83" y="4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2" y="5"/>
                  </a:lnTo>
                  <a:lnTo>
                    <a:pt x="58" y="18"/>
                  </a:lnTo>
                  <a:lnTo>
                    <a:pt x="40" y="40"/>
                  </a:lnTo>
                  <a:lnTo>
                    <a:pt x="23" y="70"/>
                  </a:lnTo>
                  <a:lnTo>
                    <a:pt x="11" y="100"/>
                  </a:lnTo>
                  <a:lnTo>
                    <a:pt x="4" y="129"/>
                  </a:lnTo>
                  <a:lnTo>
                    <a:pt x="1" y="156"/>
                  </a:lnTo>
                  <a:lnTo>
                    <a:pt x="0" y="180"/>
                  </a:lnTo>
                  <a:lnTo>
                    <a:pt x="1" y="204"/>
                  </a:lnTo>
                  <a:lnTo>
                    <a:pt x="4" y="231"/>
                  </a:lnTo>
                  <a:lnTo>
                    <a:pt x="12" y="262"/>
                  </a:lnTo>
                  <a:lnTo>
                    <a:pt x="24" y="292"/>
                  </a:lnTo>
                  <a:lnTo>
                    <a:pt x="41" y="322"/>
                  </a:lnTo>
                  <a:lnTo>
                    <a:pt x="58" y="343"/>
                  </a:lnTo>
                  <a:lnTo>
                    <a:pt x="72" y="356"/>
                  </a:lnTo>
                  <a:lnTo>
                    <a:pt x="79" y="360"/>
                  </a:lnTo>
                  <a:lnTo>
                    <a:pt x="82" y="359"/>
                  </a:lnTo>
                  <a:lnTo>
                    <a:pt x="83" y="357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Freeform 330"/>
            <p:cNvSpPr>
              <a:spLocks noChangeAspect="1"/>
            </p:cNvSpPr>
            <p:nvPr/>
          </p:nvSpPr>
          <p:spPr bwMode="auto">
            <a:xfrm>
              <a:off x="2233" y="523"/>
              <a:ext cx="132" cy="163"/>
            </a:xfrm>
            <a:custGeom>
              <a:avLst/>
              <a:gdLst>
                <a:gd name="T0" fmla="*/ 114 w 132"/>
                <a:gd name="T1" fmla="*/ 26 h 163"/>
                <a:gd name="T2" fmla="*/ 105 w 132"/>
                <a:gd name="T3" fmla="*/ 35 h 163"/>
                <a:gd name="T4" fmla="*/ 105 w 132"/>
                <a:gd name="T5" fmla="*/ 44 h 163"/>
                <a:gd name="T6" fmla="*/ 110 w 132"/>
                <a:gd name="T7" fmla="*/ 50 h 163"/>
                <a:gd name="T8" fmla="*/ 121 w 132"/>
                <a:gd name="T9" fmla="*/ 50 h 163"/>
                <a:gd name="T10" fmla="*/ 130 w 132"/>
                <a:gd name="T11" fmla="*/ 40 h 163"/>
                <a:gd name="T12" fmla="*/ 129 w 132"/>
                <a:gd name="T13" fmla="*/ 19 h 163"/>
                <a:gd name="T14" fmla="*/ 107 w 132"/>
                <a:gd name="T15" fmla="*/ 3 h 163"/>
                <a:gd name="T16" fmla="*/ 60 w 132"/>
                <a:gd name="T17" fmla="*/ 6 h 163"/>
                <a:gd name="T18" fmla="*/ 31 w 132"/>
                <a:gd name="T19" fmla="*/ 38 h 163"/>
                <a:gd name="T20" fmla="*/ 30 w 132"/>
                <a:gd name="T21" fmla="*/ 62 h 163"/>
                <a:gd name="T22" fmla="*/ 37 w 132"/>
                <a:gd name="T23" fmla="*/ 76 h 163"/>
                <a:gd name="T24" fmla="*/ 49 w 132"/>
                <a:gd name="T25" fmla="*/ 83 h 163"/>
                <a:gd name="T26" fmla="*/ 61 w 132"/>
                <a:gd name="T27" fmla="*/ 87 h 163"/>
                <a:gd name="T28" fmla="*/ 79 w 132"/>
                <a:gd name="T29" fmla="*/ 91 h 163"/>
                <a:gd name="T30" fmla="*/ 99 w 132"/>
                <a:gd name="T31" fmla="*/ 103 h 163"/>
                <a:gd name="T32" fmla="*/ 102 w 132"/>
                <a:gd name="T33" fmla="*/ 120 h 163"/>
                <a:gd name="T34" fmla="*/ 98 w 132"/>
                <a:gd name="T35" fmla="*/ 132 h 163"/>
                <a:gd name="T36" fmla="*/ 87 w 132"/>
                <a:gd name="T37" fmla="*/ 145 h 163"/>
                <a:gd name="T38" fmla="*/ 66 w 132"/>
                <a:gd name="T39" fmla="*/ 154 h 163"/>
                <a:gd name="T40" fmla="*/ 49 w 132"/>
                <a:gd name="T41" fmla="*/ 155 h 163"/>
                <a:gd name="T42" fmla="*/ 38 w 132"/>
                <a:gd name="T43" fmla="*/ 154 h 163"/>
                <a:gd name="T44" fmla="*/ 26 w 132"/>
                <a:gd name="T45" fmla="*/ 150 h 163"/>
                <a:gd name="T46" fmla="*/ 15 w 132"/>
                <a:gd name="T47" fmla="*/ 142 h 163"/>
                <a:gd name="T48" fmla="*/ 20 w 132"/>
                <a:gd name="T49" fmla="*/ 135 h 163"/>
                <a:gd name="T50" fmla="*/ 32 w 132"/>
                <a:gd name="T51" fmla="*/ 124 h 163"/>
                <a:gd name="T52" fmla="*/ 32 w 132"/>
                <a:gd name="T53" fmla="*/ 112 h 163"/>
                <a:gd name="T54" fmla="*/ 25 w 132"/>
                <a:gd name="T55" fmla="*/ 105 h 163"/>
                <a:gd name="T56" fmla="*/ 13 w 132"/>
                <a:gd name="T57" fmla="*/ 106 h 163"/>
                <a:gd name="T58" fmla="*/ 2 w 132"/>
                <a:gd name="T59" fmla="*/ 118 h 163"/>
                <a:gd name="T60" fmla="*/ 3 w 132"/>
                <a:gd name="T61" fmla="*/ 142 h 163"/>
                <a:gd name="T62" fmla="*/ 30 w 132"/>
                <a:gd name="T63" fmla="*/ 161 h 163"/>
                <a:gd name="T64" fmla="*/ 71 w 132"/>
                <a:gd name="T65" fmla="*/ 161 h 163"/>
                <a:gd name="T66" fmla="*/ 99 w 132"/>
                <a:gd name="T67" fmla="*/ 148 h 163"/>
                <a:gd name="T68" fmla="*/ 116 w 132"/>
                <a:gd name="T69" fmla="*/ 129 h 163"/>
                <a:gd name="T70" fmla="*/ 122 w 132"/>
                <a:gd name="T71" fmla="*/ 111 h 163"/>
                <a:gd name="T72" fmla="*/ 122 w 132"/>
                <a:gd name="T73" fmla="*/ 94 h 163"/>
                <a:gd name="T74" fmla="*/ 116 w 132"/>
                <a:gd name="T75" fmla="*/ 81 h 163"/>
                <a:gd name="T76" fmla="*/ 105 w 132"/>
                <a:gd name="T77" fmla="*/ 71 h 163"/>
                <a:gd name="T78" fmla="*/ 87 w 132"/>
                <a:gd name="T79" fmla="*/ 64 h 163"/>
                <a:gd name="T80" fmla="*/ 67 w 132"/>
                <a:gd name="T81" fmla="*/ 60 h 163"/>
                <a:gd name="T82" fmla="*/ 51 w 132"/>
                <a:gd name="T83" fmla="*/ 50 h 163"/>
                <a:gd name="T84" fmla="*/ 49 w 132"/>
                <a:gd name="T85" fmla="*/ 36 h 163"/>
                <a:gd name="T86" fmla="*/ 53 w 132"/>
                <a:gd name="T87" fmla="*/ 25 h 163"/>
                <a:gd name="T88" fmla="*/ 63 w 132"/>
                <a:gd name="T89" fmla="*/ 15 h 163"/>
                <a:gd name="T90" fmla="*/ 78 w 132"/>
                <a:gd name="T91" fmla="*/ 9 h 163"/>
                <a:gd name="T92" fmla="*/ 97 w 132"/>
                <a:gd name="T93" fmla="*/ 9 h 163"/>
                <a:gd name="T94" fmla="*/ 115 w 132"/>
                <a:gd name="T95" fmla="*/ 16 h 16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32" h="163">
                  <a:moveTo>
                    <a:pt x="121" y="25"/>
                  </a:moveTo>
                  <a:lnTo>
                    <a:pt x="114" y="26"/>
                  </a:lnTo>
                  <a:lnTo>
                    <a:pt x="109" y="30"/>
                  </a:lnTo>
                  <a:lnTo>
                    <a:pt x="105" y="35"/>
                  </a:lnTo>
                  <a:lnTo>
                    <a:pt x="104" y="41"/>
                  </a:lnTo>
                  <a:lnTo>
                    <a:pt x="105" y="44"/>
                  </a:lnTo>
                  <a:lnTo>
                    <a:pt x="107" y="48"/>
                  </a:lnTo>
                  <a:lnTo>
                    <a:pt x="110" y="50"/>
                  </a:lnTo>
                  <a:lnTo>
                    <a:pt x="115" y="51"/>
                  </a:lnTo>
                  <a:lnTo>
                    <a:pt x="121" y="50"/>
                  </a:lnTo>
                  <a:lnTo>
                    <a:pt x="127" y="46"/>
                  </a:lnTo>
                  <a:lnTo>
                    <a:pt x="130" y="40"/>
                  </a:lnTo>
                  <a:lnTo>
                    <a:pt x="132" y="31"/>
                  </a:lnTo>
                  <a:lnTo>
                    <a:pt x="129" y="19"/>
                  </a:lnTo>
                  <a:lnTo>
                    <a:pt x="121" y="9"/>
                  </a:lnTo>
                  <a:lnTo>
                    <a:pt x="107" y="3"/>
                  </a:lnTo>
                  <a:lnTo>
                    <a:pt x="89" y="0"/>
                  </a:lnTo>
                  <a:lnTo>
                    <a:pt x="60" y="6"/>
                  </a:lnTo>
                  <a:lnTo>
                    <a:pt x="41" y="20"/>
                  </a:lnTo>
                  <a:lnTo>
                    <a:pt x="31" y="38"/>
                  </a:lnTo>
                  <a:lnTo>
                    <a:pt x="28" y="53"/>
                  </a:lnTo>
                  <a:lnTo>
                    <a:pt x="30" y="62"/>
                  </a:lnTo>
                  <a:lnTo>
                    <a:pt x="33" y="70"/>
                  </a:lnTo>
                  <a:lnTo>
                    <a:pt x="37" y="76"/>
                  </a:lnTo>
                  <a:lnTo>
                    <a:pt x="43" y="80"/>
                  </a:lnTo>
                  <a:lnTo>
                    <a:pt x="49" y="83"/>
                  </a:lnTo>
                  <a:lnTo>
                    <a:pt x="55" y="86"/>
                  </a:lnTo>
                  <a:lnTo>
                    <a:pt x="61" y="87"/>
                  </a:lnTo>
                  <a:lnTo>
                    <a:pt x="65" y="88"/>
                  </a:lnTo>
                  <a:lnTo>
                    <a:pt x="79" y="91"/>
                  </a:lnTo>
                  <a:lnTo>
                    <a:pt x="91" y="96"/>
                  </a:lnTo>
                  <a:lnTo>
                    <a:pt x="99" y="103"/>
                  </a:lnTo>
                  <a:lnTo>
                    <a:pt x="103" y="116"/>
                  </a:lnTo>
                  <a:lnTo>
                    <a:pt x="102" y="120"/>
                  </a:lnTo>
                  <a:lnTo>
                    <a:pt x="101" y="126"/>
                  </a:lnTo>
                  <a:lnTo>
                    <a:pt x="98" y="132"/>
                  </a:lnTo>
                  <a:lnTo>
                    <a:pt x="93" y="139"/>
                  </a:lnTo>
                  <a:lnTo>
                    <a:pt x="87" y="145"/>
                  </a:lnTo>
                  <a:lnTo>
                    <a:pt x="78" y="150"/>
                  </a:lnTo>
                  <a:lnTo>
                    <a:pt x="66" y="154"/>
                  </a:lnTo>
                  <a:lnTo>
                    <a:pt x="51" y="155"/>
                  </a:lnTo>
                  <a:lnTo>
                    <a:pt x="49" y="155"/>
                  </a:lnTo>
                  <a:lnTo>
                    <a:pt x="44" y="155"/>
                  </a:lnTo>
                  <a:lnTo>
                    <a:pt x="38" y="154"/>
                  </a:lnTo>
                  <a:lnTo>
                    <a:pt x="32" y="153"/>
                  </a:lnTo>
                  <a:lnTo>
                    <a:pt x="26" y="150"/>
                  </a:lnTo>
                  <a:lnTo>
                    <a:pt x="20" y="147"/>
                  </a:lnTo>
                  <a:lnTo>
                    <a:pt x="15" y="142"/>
                  </a:lnTo>
                  <a:lnTo>
                    <a:pt x="11" y="136"/>
                  </a:lnTo>
                  <a:lnTo>
                    <a:pt x="20" y="135"/>
                  </a:lnTo>
                  <a:lnTo>
                    <a:pt x="27" y="131"/>
                  </a:lnTo>
                  <a:lnTo>
                    <a:pt x="32" y="124"/>
                  </a:lnTo>
                  <a:lnTo>
                    <a:pt x="33" y="117"/>
                  </a:lnTo>
                  <a:lnTo>
                    <a:pt x="32" y="112"/>
                  </a:lnTo>
                  <a:lnTo>
                    <a:pt x="29" y="108"/>
                  </a:lnTo>
                  <a:lnTo>
                    <a:pt x="25" y="105"/>
                  </a:lnTo>
                  <a:lnTo>
                    <a:pt x="20" y="104"/>
                  </a:lnTo>
                  <a:lnTo>
                    <a:pt x="13" y="106"/>
                  </a:lnTo>
                  <a:lnTo>
                    <a:pt x="6" y="110"/>
                  </a:lnTo>
                  <a:lnTo>
                    <a:pt x="2" y="118"/>
                  </a:lnTo>
                  <a:lnTo>
                    <a:pt x="0" y="128"/>
                  </a:lnTo>
                  <a:lnTo>
                    <a:pt x="3" y="142"/>
                  </a:lnTo>
                  <a:lnTo>
                    <a:pt x="14" y="153"/>
                  </a:lnTo>
                  <a:lnTo>
                    <a:pt x="30" y="161"/>
                  </a:lnTo>
                  <a:lnTo>
                    <a:pt x="51" y="163"/>
                  </a:lnTo>
                  <a:lnTo>
                    <a:pt x="71" y="161"/>
                  </a:lnTo>
                  <a:lnTo>
                    <a:pt x="87" y="156"/>
                  </a:lnTo>
                  <a:lnTo>
                    <a:pt x="99" y="148"/>
                  </a:lnTo>
                  <a:lnTo>
                    <a:pt x="109" y="139"/>
                  </a:lnTo>
                  <a:lnTo>
                    <a:pt x="116" y="129"/>
                  </a:lnTo>
                  <a:lnTo>
                    <a:pt x="120" y="119"/>
                  </a:lnTo>
                  <a:lnTo>
                    <a:pt x="122" y="111"/>
                  </a:lnTo>
                  <a:lnTo>
                    <a:pt x="123" y="103"/>
                  </a:lnTo>
                  <a:lnTo>
                    <a:pt x="122" y="94"/>
                  </a:lnTo>
                  <a:lnTo>
                    <a:pt x="119" y="87"/>
                  </a:lnTo>
                  <a:lnTo>
                    <a:pt x="116" y="81"/>
                  </a:lnTo>
                  <a:lnTo>
                    <a:pt x="112" y="77"/>
                  </a:lnTo>
                  <a:lnTo>
                    <a:pt x="105" y="71"/>
                  </a:lnTo>
                  <a:lnTo>
                    <a:pt x="96" y="67"/>
                  </a:lnTo>
                  <a:lnTo>
                    <a:pt x="87" y="64"/>
                  </a:lnTo>
                  <a:lnTo>
                    <a:pt x="76" y="62"/>
                  </a:lnTo>
                  <a:lnTo>
                    <a:pt x="67" y="60"/>
                  </a:lnTo>
                  <a:lnTo>
                    <a:pt x="58" y="56"/>
                  </a:lnTo>
                  <a:lnTo>
                    <a:pt x="51" y="50"/>
                  </a:lnTo>
                  <a:lnTo>
                    <a:pt x="49" y="40"/>
                  </a:lnTo>
                  <a:lnTo>
                    <a:pt x="49" y="36"/>
                  </a:lnTo>
                  <a:lnTo>
                    <a:pt x="51" y="31"/>
                  </a:lnTo>
                  <a:lnTo>
                    <a:pt x="53" y="25"/>
                  </a:lnTo>
                  <a:lnTo>
                    <a:pt x="57" y="20"/>
                  </a:lnTo>
                  <a:lnTo>
                    <a:pt x="63" y="15"/>
                  </a:lnTo>
                  <a:lnTo>
                    <a:pt x="69" y="11"/>
                  </a:lnTo>
                  <a:lnTo>
                    <a:pt x="78" y="9"/>
                  </a:lnTo>
                  <a:lnTo>
                    <a:pt x="89" y="8"/>
                  </a:lnTo>
                  <a:lnTo>
                    <a:pt x="97" y="9"/>
                  </a:lnTo>
                  <a:lnTo>
                    <a:pt x="107" y="11"/>
                  </a:lnTo>
                  <a:lnTo>
                    <a:pt x="115" y="16"/>
                  </a:lnTo>
                  <a:lnTo>
                    <a:pt x="121" y="25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Freeform 331"/>
            <p:cNvSpPr>
              <a:spLocks noChangeAspect="1" noEditPoints="1"/>
            </p:cNvSpPr>
            <p:nvPr/>
          </p:nvSpPr>
          <p:spPr bwMode="auto">
            <a:xfrm>
              <a:off x="2394" y="569"/>
              <a:ext cx="76" cy="170"/>
            </a:xfrm>
            <a:custGeom>
              <a:avLst/>
              <a:gdLst>
                <a:gd name="T0" fmla="*/ 69 w 76"/>
                <a:gd name="T1" fmla="*/ 6 h 170"/>
                <a:gd name="T2" fmla="*/ 64 w 76"/>
                <a:gd name="T3" fmla="*/ 1 h 170"/>
                <a:gd name="T4" fmla="*/ 55 w 76"/>
                <a:gd name="T5" fmla="*/ 1 h 170"/>
                <a:gd name="T6" fmla="*/ 47 w 76"/>
                <a:gd name="T7" fmla="*/ 9 h 170"/>
                <a:gd name="T8" fmla="*/ 48 w 76"/>
                <a:gd name="T9" fmla="*/ 20 h 170"/>
                <a:gd name="T10" fmla="*/ 61 w 76"/>
                <a:gd name="T11" fmla="*/ 22 h 170"/>
                <a:gd name="T12" fmla="*/ 69 w 76"/>
                <a:gd name="T13" fmla="*/ 15 h 170"/>
                <a:gd name="T14" fmla="*/ 18 w 76"/>
                <a:gd name="T15" fmla="*/ 138 h 170"/>
                <a:gd name="T16" fmla="*/ 16 w 76"/>
                <a:gd name="T17" fmla="*/ 148 h 170"/>
                <a:gd name="T18" fmla="*/ 23 w 76"/>
                <a:gd name="T19" fmla="*/ 163 h 170"/>
                <a:gd name="T20" fmla="*/ 40 w 76"/>
                <a:gd name="T21" fmla="*/ 170 h 170"/>
                <a:gd name="T22" fmla="*/ 56 w 76"/>
                <a:gd name="T23" fmla="*/ 164 h 170"/>
                <a:gd name="T24" fmla="*/ 68 w 76"/>
                <a:gd name="T25" fmla="*/ 152 h 170"/>
                <a:gd name="T26" fmla="*/ 74 w 76"/>
                <a:gd name="T27" fmla="*/ 139 h 170"/>
                <a:gd name="T28" fmla="*/ 76 w 76"/>
                <a:gd name="T29" fmla="*/ 131 h 170"/>
                <a:gd name="T30" fmla="*/ 72 w 76"/>
                <a:gd name="T31" fmla="*/ 128 h 170"/>
                <a:gd name="T32" fmla="*/ 68 w 76"/>
                <a:gd name="T33" fmla="*/ 132 h 170"/>
                <a:gd name="T34" fmla="*/ 56 w 76"/>
                <a:gd name="T35" fmla="*/ 155 h 170"/>
                <a:gd name="T36" fmla="*/ 41 w 76"/>
                <a:gd name="T37" fmla="*/ 163 h 170"/>
                <a:gd name="T38" fmla="*/ 35 w 76"/>
                <a:gd name="T39" fmla="*/ 154 h 170"/>
                <a:gd name="T40" fmla="*/ 39 w 76"/>
                <a:gd name="T41" fmla="*/ 138 h 170"/>
                <a:gd name="T42" fmla="*/ 49 w 76"/>
                <a:gd name="T43" fmla="*/ 110 h 170"/>
                <a:gd name="T44" fmla="*/ 57 w 76"/>
                <a:gd name="T45" fmla="*/ 91 h 170"/>
                <a:gd name="T46" fmla="*/ 61 w 76"/>
                <a:gd name="T47" fmla="*/ 77 h 170"/>
                <a:gd name="T48" fmla="*/ 54 w 76"/>
                <a:gd name="T49" fmla="*/ 62 h 170"/>
                <a:gd name="T50" fmla="*/ 37 w 76"/>
                <a:gd name="T51" fmla="*/ 56 h 170"/>
                <a:gd name="T52" fmla="*/ 21 w 76"/>
                <a:gd name="T53" fmla="*/ 61 h 170"/>
                <a:gd name="T54" fmla="*/ 9 w 76"/>
                <a:gd name="T55" fmla="*/ 74 h 170"/>
                <a:gd name="T56" fmla="*/ 2 w 76"/>
                <a:gd name="T57" fmla="*/ 87 h 170"/>
                <a:gd name="T58" fmla="*/ 0 w 76"/>
                <a:gd name="T59" fmla="*/ 94 h 170"/>
                <a:gd name="T60" fmla="*/ 5 w 76"/>
                <a:gd name="T61" fmla="*/ 98 h 170"/>
                <a:gd name="T62" fmla="*/ 9 w 76"/>
                <a:gd name="T63" fmla="*/ 94 h 170"/>
                <a:gd name="T64" fmla="*/ 21 w 76"/>
                <a:gd name="T65" fmla="*/ 70 h 170"/>
                <a:gd name="T66" fmla="*/ 36 w 76"/>
                <a:gd name="T67" fmla="*/ 63 h 170"/>
                <a:gd name="T68" fmla="*/ 42 w 76"/>
                <a:gd name="T69" fmla="*/ 72 h 170"/>
                <a:gd name="T70" fmla="*/ 41 w 76"/>
                <a:gd name="T71" fmla="*/ 81 h 170"/>
                <a:gd name="T72" fmla="*/ 34 w 76"/>
                <a:gd name="T73" fmla="*/ 97 h 1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6" h="170">
                  <a:moveTo>
                    <a:pt x="70" y="10"/>
                  </a:moveTo>
                  <a:lnTo>
                    <a:pt x="69" y="6"/>
                  </a:lnTo>
                  <a:lnTo>
                    <a:pt x="67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0" y="4"/>
                  </a:lnTo>
                  <a:lnTo>
                    <a:pt x="47" y="9"/>
                  </a:lnTo>
                  <a:lnTo>
                    <a:pt x="46" y="14"/>
                  </a:lnTo>
                  <a:lnTo>
                    <a:pt x="48" y="20"/>
                  </a:lnTo>
                  <a:lnTo>
                    <a:pt x="56" y="24"/>
                  </a:lnTo>
                  <a:lnTo>
                    <a:pt x="61" y="22"/>
                  </a:lnTo>
                  <a:lnTo>
                    <a:pt x="66" y="19"/>
                  </a:lnTo>
                  <a:lnTo>
                    <a:pt x="69" y="15"/>
                  </a:lnTo>
                  <a:lnTo>
                    <a:pt x="70" y="10"/>
                  </a:lnTo>
                  <a:close/>
                  <a:moveTo>
                    <a:pt x="18" y="138"/>
                  </a:moveTo>
                  <a:lnTo>
                    <a:pt x="17" y="143"/>
                  </a:lnTo>
                  <a:lnTo>
                    <a:pt x="16" y="148"/>
                  </a:lnTo>
                  <a:lnTo>
                    <a:pt x="18" y="157"/>
                  </a:lnTo>
                  <a:lnTo>
                    <a:pt x="23" y="163"/>
                  </a:lnTo>
                  <a:lnTo>
                    <a:pt x="31" y="168"/>
                  </a:lnTo>
                  <a:lnTo>
                    <a:pt x="40" y="170"/>
                  </a:lnTo>
                  <a:lnTo>
                    <a:pt x="49" y="168"/>
                  </a:lnTo>
                  <a:lnTo>
                    <a:pt x="56" y="164"/>
                  </a:lnTo>
                  <a:lnTo>
                    <a:pt x="63" y="159"/>
                  </a:lnTo>
                  <a:lnTo>
                    <a:pt x="68" y="152"/>
                  </a:lnTo>
                  <a:lnTo>
                    <a:pt x="72" y="145"/>
                  </a:lnTo>
                  <a:lnTo>
                    <a:pt x="74" y="139"/>
                  </a:lnTo>
                  <a:lnTo>
                    <a:pt x="76" y="134"/>
                  </a:lnTo>
                  <a:lnTo>
                    <a:pt x="76" y="131"/>
                  </a:lnTo>
                  <a:lnTo>
                    <a:pt x="75" y="128"/>
                  </a:lnTo>
                  <a:lnTo>
                    <a:pt x="72" y="128"/>
                  </a:lnTo>
                  <a:lnTo>
                    <a:pt x="69" y="129"/>
                  </a:lnTo>
                  <a:lnTo>
                    <a:pt x="68" y="132"/>
                  </a:lnTo>
                  <a:lnTo>
                    <a:pt x="62" y="145"/>
                  </a:lnTo>
                  <a:lnTo>
                    <a:pt x="56" y="155"/>
                  </a:lnTo>
                  <a:lnTo>
                    <a:pt x="48" y="161"/>
                  </a:lnTo>
                  <a:lnTo>
                    <a:pt x="41" y="163"/>
                  </a:lnTo>
                  <a:lnTo>
                    <a:pt x="36" y="160"/>
                  </a:lnTo>
                  <a:lnTo>
                    <a:pt x="35" y="154"/>
                  </a:lnTo>
                  <a:lnTo>
                    <a:pt x="36" y="146"/>
                  </a:lnTo>
                  <a:lnTo>
                    <a:pt x="39" y="138"/>
                  </a:lnTo>
                  <a:lnTo>
                    <a:pt x="47" y="118"/>
                  </a:lnTo>
                  <a:lnTo>
                    <a:pt x="49" y="110"/>
                  </a:lnTo>
                  <a:lnTo>
                    <a:pt x="53" y="100"/>
                  </a:lnTo>
                  <a:lnTo>
                    <a:pt x="57" y="91"/>
                  </a:lnTo>
                  <a:lnTo>
                    <a:pt x="59" y="86"/>
                  </a:lnTo>
                  <a:lnTo>
                    <a:pt x="61" y="77"/>
                  </a:lnTo>
                  <a:lnTo>
                    <a:pt x="59" y="69"/>
                  </a:lnTo>
                  <a:lnTo>
                    <a:pt x="54" y="62"/>
                  </a:lnTo>
                  <a:lnTo>
                    <a:pt x="46" y="58"/>
                  </a:lnTo>
                  <a:lnTo>
                    <a:pt x="37" y="56"/>
                  </a:lnTo>
                  <a:lnTo>
                    <a:pt x="28" y="57"/>
                  </a:lnTo>
                  <a:lnTo>
                    <a:pt x="21" y="61"/>
                  </a:lnTo>
                  <a:lnTo>
                    <a:pt x="14" y="67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2" y="87"/>
                  </a:lnTo>
                  <a:lnTo>
                    <a:pt x="1" y="92"/>
                  </a:lnTo>
                  <a:lnTo>
                    <a:pt x="0" y="94"/>
                  </a:lnTo>
                  <a:lnTo>
                    <a:pt x="2" y="97"/>
                  </a:lnTo>
                  <a:lnTo>
                    <a:pt x="5" y="98"/>
                  </a:lnTo>
                  <a:lnTo>
                    <a:pt x="8" y="97"/>
                  </a:lnTo>
                  <a:lnTo>
                    <a:pt x="9" y="94"/>
                  </a:lnTo>
                  <a:lnTo>
                    <a:pt x="15" y="80"/>
                  </a:lnTo>
                  <a:lnTo>
                    <a:pt x="21" y="70"/>
                  </a:lnTo>
                  <a:lnTo>
                    <a:pt x="29" y="65"/>
                  </a:lnTo>
                  <a:lnTo>
                    <a:pt x="36" y="63"/>
                  </a:lnTo>
                  <a:lnTo>
                    <a:pt x="41" y="65"/>
                  </a:lnTo>
                  <a:lnTo>
                    <a:pt x="42" y="72"/>
                  </a:lnTo>
                  <a:lnTo>
                    <a:pt x="42" y="76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4" y="97"/>
                  </a:lnTo>
                  <a:lnTo>
                    <a:pt x="18" y="138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Freeform 332"/>
            <p:cNvSpPr>
              <a:spLocks noChangeAspect="1"/>
            </p:cNvSpPr>
            <p:nvPr/>
          </p:nvSpPr>
          <p:spPr bwMode="auto">
            <a:xfrm>
              <a:off x="2533" y="644"/>
              <a:ext cx="42" cy="108"/>
            </a:xfrm>
            <a:custGeom>
              <a:avLst/>
              <a:gdLst>
                <a:gd name="T0" fmla="*/ 42 w 42"/>
                <a:gd name="T1" fmla="*/ 38 h 108"/>
                <a:gd name="T2" fmla="*/ 40 w 42"/>
                <a:gd name="T3" fmla="*/ 22 h 108"/>
                <a:gd name="T4" fmla="*/ 36 w 42"/>
                <a:gd name="T5" fmla="*/ 10 h 108"/>
                <a:gd name="T6" fmla="*/ 28 w 42"/>
                <a:gd name="T7" fmla="*/ 3 h 108"/>
                <a:gd name="T8" fmla="*/ 19 w 42"/>
                <a:gd name="T9" fmla="*/ 0 h 108"/>
                <a:gd name="T10" fmla="*/ 11 w 42"/>
                <a:gd name="T11" fmla="*/ 2 h 108"/>
                <a:gd name="T12" fmla="*/ 5 w 42"/>
                <a:gd name="T13" fmla="*/ 6 h 108"/>
                <a:gd name="T14" fmla="*/ 1 w 42"/>
                <a:gd name="T15" fmla="*/ 12 h 108"/>
                <a:gd name="T16" fmla="*/ 0 w 42"/>
                <a:gd name="T17" fmla="*/ 19 h 108"/>
                <a:gd name="T18" fmla="*/ 1 w 42"/>
                <a:gd name="T19" fmla="*/ 26 h 108"/>
                <a:gd name="T20" fmla="*/ 5 w 42"/>
                <a:gd name="T21" fmla="*/ 32 h 108"/>
                <a:gd name="T22" fmla="*/ 11 w 42"/>
                <a:gd name="T23" fmla="*/ 37 h 108"/>
                <a:gd name="T24" fmla="*/ 19 w 42"/>
                <a:gd name="T25" fmla="*/ 38 h 108"/>
                <a:gd name="T26" fmla="*/ 26 w 42"/>
                <a:gd name="T27" fmla="*/ 37 h 108"/>
                <a:gd name="T28" fmla="*/ 32 w 42"/>
                <a:gd name="T29" fmla="*/ 33 h 108"/>
                <a:gd name="T30" fmla="*/ 33 w 42"/>
                <a:gd name="T31" fmla="*/ 32 h 108"/>
                <a:gd name="T32" fmla="*/ 34 w 42"/>
                <a:gd name="T33" fmla="*/ 33 h 108"/>
                <a:gd name="T34" fmla="*/ 34 w 42"/>
                <a:gd name="T35" fmla="*/ 38 h 108"/>
                <a:gd name="T36" fmla="*/ 32 w 42"/>
                <a:gd name="T37" fmla="*/ 57 h 108"/>
                <a:gd name="T38" fmla="*/ 26 w 42"/>
                <a:gd name="T39" fmla="*/ 73 h 108"/>
                <a:gd name="T40" fmla="*/ 19 w 42"/>
                <a:gd name="T41" fmla="*/ 87 h 108"/>
                <a:gd name="T42" fmla="*/ 10 w 42"/>
                <a:gd name="T43" fmla="*/ 98 h 108"/>
                <a:gd name="T44" fmla="*/ 6 w 42"/>
                <a:gd name="T45" fmla="*/ 102 h 108"/>
                <a:gd name="T46" fmla="*/ 6 w 42"/>
                <a:gd name="T47" fmla="*/ 104 h 108"/>
                <a:gd name="T48" fmla="*/ 7 w 42"/>
                <a:gd name="T49" fmla="*/ 107 h 108"/>
                <a:gd name="T50" fmla="*/ 9 w 42"/>
                <a:gd name="T51" fmla="*/ 108 h 108"/>
                <a:gd name="T52" fmla="*/ 16 w 42"/>
                <a:gd name="T53" fmla="*/ 103 h 108"/>
                <a:gd name="T54" fmla="*/ 27 w 42"/>
                <a:gd name="T55" fmla="*/ 89 h 108"/>
                <a:gd name="T56" fmla="*/ 37 w 42"/>
                <a:gd name="T57" fmla="*/ 67 h 108"/>
                <a:gd name="T58" fmla="*/ 42 w 42"/>
                <a:gd name="T59" fmla="*/ 38 h 10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2" h="108">
                  <a:moveTo>
                    <a:pt x="42" y="38"/>
                  </a:moveTo>
                  <a:lnTo>
                    <a:pt x="40" y="22"/>
                  </a:lnTo>
                  <a:lnTo>
                    <a:pt x="36" y="10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1" y="37"/>
                  </a:lnTo>
                  <a:lnTo>
                    <a:pt x="19" y="38"/>
                  </a:lnTo>
                  <a:lnTo>
                    <a:pt x="26" y="37"/>
                  </a:lnTo>
                  <a:lnTo>
                    <a:pt x="32" y="33"/>
                  </a:lnTo>
                  <a:lnTo>
                    <a:pt x="33" y="32"/>
                  </a:lnTo>
                  <a:lnTo>
                    <a:pt x="34" y="33"/>
                  </a:lnTo>
                  <a:lnTo>
                    <a:pt x="34" y="38"/>
                  </a:lnTo>
                  <a:lnTo>
                    <a:pt x="32" y="57"/>
                  </a:lnTo>
                  <a:lnTo>
                    <a:pt x="26" y="73"/>
                  </a:lnTo>
                  <a:lnTo>
                    <a:pt x="19" y="87"/>
                  </a:lnTo>
                  <a:lnTo>
                    <a:pt x="10" y="98"/>
                  </a:lnTo>
                  <a:lnTo>
                    <a:pt x="6" y="102"/>
                  </a:lnTo>
                  <a:lnTo>
                    <a:pt x="6" y="104"/>
                  </a:lnTo>
                  <a:lnTo>
                    <a:pt x="7" y="107"/>
                  </a:lnTo>
                  <a:lnTo>
                    <a:pt x="9" y="108"/>
                  </a:lnTo>
                  <a:lnTo>
                    <a:pt x="16" y="103"/>
                  </a:lnTo>
                  <a:lnTo>
                    <a:pt x="27" y="89"/>
                  </a:lnTo>
                  <a:lnTo>
                    <a:pt x="37" y="67"/>
                  </a:lnTo>
                  <a:lnTo>
                    <a:pt x="42" y="38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Freeform 333"/>
            <p:cNvSpPr>
              <a:spLocks noChangeAspect="1"/>
            </p:cNvSpPr>
            <p:nvPr/>
          </p:nvSpPr>
          <p:spPr bwMode="auto">
            <a:xfrm>
              <a:off x="2672" y="523"/>
              <a:ext cx="179" cy="163"/>
            </a:xfrm>
            <a:custGeom>
              <a:avLst/>
              <a:gdLst>
                <a:gd name="T0" fmla="*/ 111 w 179"/>
                <a:gd name="T1" fmla="*/ 46 h 163"/>
                <a:gd name="T2" fmla="*/ 115 w 179"/>
                <a:gd name="T3" fmla="*/ 33 h 163"/>
                <a:gd name="T4" fmla="*/ 123 w 179"/>
                <a:gd name="T5" fmla="*/ 19 h 163"/>
                <a:gd name="T6" fmla="*/ 136 w 179"/>
                <a:gd name="T7" fmla="*/ 9 h 163"/>
                <a:gd name="T8" fmla="*/ 148 w 179"/>
                <a:gd name="T9" fmla="*/ 8 h 163"/>
                <a:gd name="T10" fmla="*/ 157 w 179"/>
                <a:gd name="T11" fmla="*/ 10 h 163"/>
                <a:gd name="T12" fmla="*/ 156 w 179"/>
                <a:gd name="T13" fmla="*/ 15 h 163"/>
                <a:gd name="T14" fmla="*/ 147 w 179"/>
                <a:gd name="T15" fmla="*/ 26 h 163"/>
                <a:gd name="T16" fmla="*/ 147 w 179"/>
                <a:gd name="T17" fmla="*/ 36 h 163"/>
                <a:gd name="T18" fmla="*/ 153 w 179"/>
                <a:gd name="T19" fmla="*/ 44 h 163"/>
                <a:gd name="T20" fmla="*/ 166 w 179"/>
                <a:gd name="T21" fmla="*/ 43 h 163"/>
                <a:gd name="T22" fmla="*/ 177 w 179"/>
                <a:gd name="T23" fmla="*/ 33 h 163"/>
                <a:gd name="T24" fmla="*/ 175 w 179"/>
                <a:gd name="T25" fmla="*/ 12 h 163"/>
                <a:gd name="T26" fmla="*/ 156 w 179"/>
                <a:gd name="T27" fmla="*/ 1 h 163"/>
                <a:gd name="T28" fmla="*/ 131 w 179"/>
                <a:gd name="T29" fmla="*/ 3 h 163"/>
                <a:gd name="T30" fmla="*/ 112 w 179"/>
                <a:gd name="T31" fmla="*/ 20 h 163"/>
                <a:gd name="T32" fmla="*/ 99 w 179"/>
                <a:gd name="T33" fmla="*/ 13 h 163"/>
                <a:gd name="T34" fmla="*/ 78 w 179"/>
                <a:gd name="T35" fmla="*/ 1 h 163"/>
                <a:gd name="T36" fmla="*/ 44 w 179"/>
                <a:gd name="T37" fmla="*/ 7 h 163"/>
                <a:gd name="T38" fmla="*/ 15 w 179"/>
                <a:gd name="T39" fmla="*/ 43 h 163"/>
                <a:gd name="T40" fmla="*/ 13 w 179"/>
                <a:gd name="T41" fmla="*/ 59 h 163"/>
                <a:gd name="T42" fmla="*/ 19 w 179"/>
                <a:gd name="T43" fmla="*/ 58 h 163"/>
                <a:gd name="T44" fmla="*/ 25 w 179"/>
                <a:gd name="T45" fmla="*/ 42 h 163"/>
                <a:gd name="T46" fmla="*/ 38 w 179"/>
                <a:gd name="T47" fmla="*/ 23 h 163"/>
                <a:gd name="T48" fmla="*/ 51 w 179"/>
                <a:gd name="T49" fmla="*/ 13 h 163"/>
                <a:gd name="T50" fmla="*/ 63 w 179"/>
                <a:gd name="T51" fmla="*/ 8 h 163"/>
                <a:gd name="T52" fmla="*/ 74 w 179"/>
                <a:gd name="T53" fmla="*/ 9 h 163"/>
                <a:gd name="T54" fmla="*/ 86 w 179"/>
                <a:gd name="T55" fmla="*/ 19 h 163"/>
                <a:gd name="T56" fmla="*/ 87 w 179"/>
                <a:gd name="T57" fmla="*/ 43 h 163"/>
                <a:gd name="T58" fmla="*/ 77 w 179"/>
                <a:gd name="T59" fmla="*/ 85 h 163"/>
                <a:gd name="T60" fmla="*/ 63 w 179"/>
                <a:gd name="T61" fmla="*/ 133 h 163"/>
                <a:gd name="T62" fmla="*/ 45 w 179"/>
                <a:gd name="T63" fmla="*/ 153 h 163"/>
                <a:gd name="T64" fmla="*/ 32 w 179"/>
                <a:gd name="T65" fmla="*/ 155 h 163"/>
                <a:gd name="T66" fmla="*/ 22 w 179"/>
                <a:gd name="T67" fmla="*/ 153 h 163"/>
                <a:gd name="T68" fmla="*/ 23 w 179"/>
                <a:gd name="T69" fmla="*/ 148 h 163"/>
                <a:gd name="T70" fmla="*/ 32 w 179"/>
                <a:gd name="T71" fmla="*/ 138 h 163"/>
                <a:gd name="T72" fmla="*/ 32 w 179"/>
                <a:gd name="T73" fmla="*/ 125 h 163"/>
                <a:gd name="T74" fmla="*/ 24 w 179"/>
                <a:gd name="T75" fmla="*/ 119 h 163"/>
                <a:gd name="T76" fmla="*/ 12 w 179"/>
                <a:gd name="T77" fmla="*/ 120 h 163"/>
                <a:gd name="T78" fmla="*/ 2 w 179"/>
                <a:gd name="T79" fmla="*/ 131 h 163"/>
                <a:gd name="T80" fmla="*/ 3 w 179"/>
                <a:gd name="T81" fmla="*/ 150 h 163"/>
                <a:gd name="T82" fmla="*/ 22 w 179"/>
                <a:gd name="T83" fmla="*/ 162 h 163"/>
                <a:gd name="T84" fmla="*/ 42 w 179"/>
                <a:gd name="T85" fmla="*/ 162 h 163"/>
                <a:gd name="T86" fmla="*/ 56 w 179"/>
                <a:gd name="T87" fmla="*/ 155 h 163"/>
                <a:gd name="T88" fmla="*/ 65 w 179"/>
                <a:gd name="T89" fmla="*/ 145 h 163"/>
                <a:gd name="T90" fmla="*/ 71 w 179"/>
                <a:gd name="T91" fmla="*/ 138 h 163"/>
                <a:gd name="T92" fmla="*/ 76 w 179"/>
                <a:gd name="T93" fmla="*/ 146 h 163"/>
                <a:gd name="T94" fmla="*/ 96 w 179"/>
                <a:gd name="T95" fmla="*/ 161 h 163"/>
                <a:gd name="T96" fmla="*/ 135 w 179"/>
                <a:gd name="T97" fmla="*/ 156 h 163"/>
                <a:gd name="T98" fmla="*/ 164 w 179"/>
                <a:gd name="T99" fmla="*/ 120 h 163"/>
                <a:gd name="T100" fmla="*/ 166 w 179"/>
                <a:gd name="T101" fmla="*/ 104 h 163"/>
                <a:gd name="T102" fmla="*/ 160 w 179"/>
                <a:gd name="T103" fmla="*/ 105 h 163"/>
                <a:gd name="T104" fmla="*/ 154 w 179"/>
                <a:gd name="T105" fmla="*/ 121 h 163"/>
                <a:gd name="T106" fmla="*/ 141 w 179"/>
                <a:gd name="T107" fmla="*/ 140 h 163"/>
                <a:gd name="T108" fmla="*/ 128 w 179"/>
                <a:gd name="T109" fmla="*/ 150 h 163"/>
                <a:gd name="T110" fmla="*/ 116 w 179"/>
                <a:gd name="T111" fmla="*/ 155 h 163"/>
                <a:gd name="T112" fmla="*/ 102 w 179"/>
                <a:gd name="T113" fmla="*/ 153 h 163"/>
                <a:gd name="T114" fmla="*/ 92 w 179"/>
                <a:gd name="T115" fmla="*/ 140 h 163"/>
                <a:gd name="T116" fmla="*/ 92 w 179"/>
                <a:gd name="T117" fmla="*/ 125 h 163"/>
                <a:gd name="T118" fmla="*/ 95 w 179"/>
                <a:gd name="T119" fmla="*/ 110 h 163"/>
                <a:gd name="T120" fmla="*/ 110 w 179"/>
                <a:gd name="T121" fmla="*/ 50 h 1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9" h="163">
                  <a:moveTo>
                    <a:pt x="110" y="50"/>
                  </a:moveTo>
                  <a:lnTo>
                    <a:pt x="111" y="46"/>
                  </a:lnTo>
                  <a:lnTo>
                    <a:pt x="112" y="40"/>
                  </a:lnTo>
                  <a:lnTo>
                    <a:pt x="115" y="33"/>
                  </a:lnTo>
                  <a:lnTo>
                    <a:pt x="119" y="26"/>
                  </a:lnTo>
                  <a:lnTo>
                    <a:pt x="123" y="19"/>
                  </a:lnTo>
                  <a:lnTo>
                    <a:pt x="129" y="13"/>
                  </a:lnTo>
                  <a:lnTo>
                    <a:pt x="136" y="9"/>
                  </a:lnTo>
                  <a:lnTo>
                    <a:pt x="145" y="8"/>
                  </a:lnTo>
                  <a:lnTo>
                    <a:pt x="148" y="8"/>
                  </a:lnTo>
                  <a:lnTo>
                    <a:pt x="152" y="9"/>
                  </a:lnTo>
                  <a:lnTo>
                    <a:pt x="157" y="10"/>
                  </a:lnTo>
                  <a:lnTo>
                    <a:pt x="163" y="13"/>
                  </a:lnTo>
                  <a:lnTo>
                    <a:pt x="156" y="15"/>
                  </a:lnTo>
                  <a:lnTo>
                    <a:pt x="151" y="20"/>
                  </a:lnTo>
                  <a:lnTo>
                    <a:pt x="147" y="26"/>
                  </a:lnTo>
                  <a:lnTo>
                    <a:pt x="146" y="32"/>
                  </a:lnTo>
                  <a:lnTo>
                    <a:pt x="147" y="36"/>
                  </a:lnTo>
                  <a:lnTo>
                    <a:pt x="149" y="41"/>
                  </a:lnTo>
                  <a:lnTo>
                    <a:pt x="153" y="44"/>
                  </a:lnTo>
                  <a:lnTo>
                    <a:pt x="160" y="45"/>
                  </a:lnTo>
                  <a:lnTo>
                    <a:pt x="166" y="43"/>
                  </a:lnTo>
                  <a:lnTo>
                    <a:pt x="172" y="40"/>
                  </a:lnTo>
                  <a:lnTo>
                    <a:pt x="177" y="33"/>
                  </a:lnTo>
                  <a:lnTo>
                    <a:pt x="179" y="24"/>
                  </a:lnTo>
                  <a:lnTo>
                    <a:pt x="175" y="12"/>
                  </a:lnTo>
                  <a:lnTo>
                    <a:pt x="167" y="5"/>
                  </a:lnTo>
                  <a:lnTo>
                    <a:pt x="156" y="1"/>
                  </a:lnTo>
                  <a:lnTo>
                    <a:pt x="145" y="0"/>
                  </a:lnTo>
                  <a:lnTo>
                    <a:pt x="131" y="3"/>
                  </a:lnTo>
                  <a:lnTo>
                    <a:pt x="120" y="11"/>
                  </a:lnTo>
                  <a:lnTo>
                    <a:pt x="112" y="20"/>
                  </a:lnTo>
                  <a:lnTo>
                    <a:pt x="108" y="27"/>
                  </a:lnTo>
                  <a:lnTo>
                    <a:pt x="99" y="13"/>
                  </a:lnTo>
                  <a:lnTo>
                    <a:pt x="89" y="5"/>
                  </a:lnTo>
                  <a:lnTo>
                    <a:pt x="78" y="1"/>
                  </a:lnTo>
                  <a:lnTo>
                    <a:pt x="69" y="0"/>
                  </a:lnTo>
                  <a:lnTo>
                    <a:pt x="44" y="7"/>
                  </a:lnTo>
                  <a:lnTo>
                    <a:pt x="26" y="24"/>
                  </a:lnTo>
                  <a:lnTo>
                    <a:pt x="15" y="43"/>
                  </a:lnTo>
                  <a:lnTo>
                    <a:pt x="11" y="55"/>
                  </a:lnTo>
                  <a:lnTo>
                    <a:pt x="13" y="59"/>
                  </a:lnTo>
                  <a:lnTo>
                    <a:pt x="15" y="59"/>
                  </a:lnTo>
                  <a:lnTo>
                    <a:pt x="19" y="58"/>
                  </a:lnTo>
                  <a:lnTo>
                    <a:pt x="20" y="55"/>
                  </a:lnTo>
                  <a:lnTo>
                    <a:pt x="25" y="42"/>
                  </a:lnTo>
                  <a:lnTo>
                    <a:pt x="31" y="32"/>
                  </a:lnTo>
                  <a:lnTo>
                    <a:pt x="38" y="23"/>
                  </a:lnTo>
                  <a:lnTo>
                    <a:pt x="44" y="17"/>
                  </a:lnTo>
                  <a:lnTo>
                    <a:pt x="51" y="13"/>
                  </a:lnTo>
                  <a:lnTo>
                    <a:pt x="57" y="10"/>
                  </a:lnTo>
                  <a:lnTo>
                    <a:pt x="63" y="8"/>
                  </a:lnTo>
                  <a:lnTo>
                    <a:pt x="68" y="8"/>
                  </a:lnTo>
                  <a:lnTo>
                    <a:pt x="74" y="9"/>
                  </a:lnTo>
                  <a:lnTo>
                    <a:pt x="81" y="12"/>
                  </a:lnTo>
                  <a:lnTo>
                    <a:pt x="86" y="19"/>
                  </a:lnTo>
                  <a:lnTo>
                    <a:pt x="88" y="32"/>
                  </a:lnTo>
                  <a:lnTo>
                    <a:pt x="87" y="43"/>
                  </a:lnTo>
                  <a:lnTo>
                    <a:pt x="83" y="60"/>
                  </a:lnTo>
                  <a:lnTo>
                    <a:pt x="77" y="85"/>
                  </a:lnTo>
                  <a:lnTo>
                    <a:pt x="68" y="118"/>
                  </a:lnTo>
                  <a:lnTo>
                    <a:pt x="63" y="133"/>
                  </a:lnTo>
                  <a:lnTo>
                    <a:pt x="55" y="145"/>
                  </a:lnTo>
                  <a:lnTo>
                    <a:pt x="45" y="153"/>
                  </a:lnTo>
                  <a:lnTo>
                    <a:pt x="34" y="155"/>
                  </a:lnTo>
                  <a:lnTo>
                    <a:pt x="32" y="155"/>
                  </a:lnTo>
                  <a:lnTo>
                    <a:pt x="27" y="155"/>
                  </a:lnTo>
                  <a:lnTo>
                    <a:pt x="22" y="153"/>
                  </a:lnTo>
                  <a:lnTo>
                    <a:pt x="16" y="150"/>
                  </a:lnTo>
                  <a:lnTo>
                    <a:pt x="23" y="148"/>
                  </a:lnTo>
                  <a:lnTo>
                    <a:pt x="28" y="144"/>
                  </a:lnTo>
                  <a:lnTo>
                    <a:pt x="32" y="138"/>
                  </a:lnTo>
                  <a:lnTo>
                    <a:pt x="33" y="131"/>
                  </a:lnTo>
                  <a:lnTo>
                    <a:pt x="32" y="125"/>
                  </a:lnTo>
                  <a:lnTo>
                    <a:pt x="29" y="121"/>
                  </a:lnTo>
                  <a:lnTo>
                    <a:pt x="24" y="119"/>
                  </a:lnTo>
                  <a:lnTo>
                    <a:pt x="20" y="118"/>
                  </a:lnTo>
                  <a:lnTo>
                    <a:pt x="12" y="120"/>
                  </a:lnTo>
                  <a:lnTo>
                    <a:pt x="6" y="125"/>
                  </a:lnTo>
                  <a:lnTo>
                    <a:pt x="2" y="131"/>
                  </a:lnTo>
                  <a:lnTo>
                    <a:pt x="0" y="139"/>
                  </a:lnTo>
                  <a:lnTo>
                    <a:pt x="3" y="150"/>
                  </a:lnTo>
                  <a:lnTo>
                    <a:pt x="11" y="158"/>
                  </a:lnTo>
                  <a:lnTo>
                    <a:pt x="22" y="162"/>
                  </a:lnTo>
                  <a:lnTo>
                    <a:pt x="34" y="163"/>
                  </a:lnTo>
                  <a:lnTo>
                    <a:pt x="42" y="162"/>
                  </a:lnTo>
                  <a:lnTo>
                    <a:pt x="49" y="159"/>
                  </a:lnTo>
                  <a:lnTo>
                    <a:pt x="56" y="155"/>
                  </a:lnTo>
                  <a:lnTo>
                    <a:pt x="61" y="150"/>
                  </a:lnTo>
                  <a:lnTo>
                    <a:pt x="65" y="145"/>
                  </a:lnTo>
                  <a:lnTo>
                    <a:pt x="69" y="141"/>
                  </a:lnTo>
                  <a:lnTo>
                    <a:pt x="71" y="138"/>
                  </a:lnTo>
                  <a:lnTo>
                    <a:pt x="71" y="136"/>
                  </a:lnTo>
                  <a:lnTo>
                    <a:pt x="76" y="146"/>
                  </a:lnTo>
                  <a:lnTo>
                    <a:pt x="84" y="154"/>
                  </a:lnTo>
                  <a:lnTo>
                    <a:pt x="96" y="161"/>
                  </a:lnTo>
                  <a:lnTo>
                    <a:pt x="110" y="163"/>
                  </a:lnTo>
                  <a:lnTo>
                    <a:pt x="135" y="156"/>
                  </a:lnTo>
                  <a:lnTo>
                    <a:pt x="153" y="139"/>
                  </a:lnTo>
                  <a:lnTo>
                    <a:pt x="164" y="120"/>
                  </a:lnTo>
                  <a:lnTo>
                    <a:pt x="168" y="108"/>
                  </a:lnTo>
                  <a:lnTo>
                    <a:pt x="166" y="104"/>
                  </a:lnTo>
                  <a:lnTo>
                    <a:pt x="163" y="104"/>
                  </a:lnTo>
                  <a:lnTo>
                    <a:pt x="160" y="105"/>
                  </a:lnTo>
                  <a:lnTo>
                    <a:pt x="159" y="108"/>
                  </a:lnTo>
                  <a:lnTo>
                    <a:pt x="154" y="121"/>
                  </a:lnTo>
                  <a:lnTo>
                    <a:pt x="148" y="132"/>
                  </a:lnTo>
                  <a:lnTo>
                    <a:pt x="141" y="140"/>
                  </a:lnTo>
                  <a:lnTo>
                    <a:pt x="135" y="146"/>
                  </a:lnTo>
                  <a:lnTo>
                    <a:pt x="128" y="150"/>
                  </a:lnTo>
                  <a:lnTo>
                    <a:pt x="122" y="153"/>
                  </a:lnTo>
                  <a:lnTo>
                    <a:pt x="116" y="155"/>
                  </a:lnTo>
                  <a:lnTo>
                    <a:pt x="111" y="155"/>
                  </a:lnTo>
                  <a:lnTo>
                    <a:pt x="102" y="153"/>
                  </a:lnTo>
                  <a:lnTo>
                    <a:pt x="96" y="148"/>
                  </a:lnTo>
                  <a:lnTo>
                    <a:pt x="92" y="140"/>
                  </a:lnTo>
                  <a:lnTo>
                    <a:pt x="91" y="132"/>
                  </a:lnTo>
                  <a:lnTo>
                    <a:pt x="92" y="125"/>
                  </a:lnTo>
                  <a:lnTo>
                    <a:pt x="93" y="119"/>
                  </a:lnTo>
                  <a:lnTo>
                    <a:pt x="95" y="110"/>
                  </a:lnTo>
                  <a:lnTo>
                    <a:pt x="97" y="100"/>
                  </a:lnTo>
                  <a:lnTo>
                    <a:pt x="110" y="5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Freeform 334"/>
            <p:cNvSpPr>
              <a:spLocks noChangeAspect="1"/>
            </p:cNvSpPr>
            <p:nvPr/>
          </p:nvSpPr>
          <p:spPr bwMode="auto">
            <a:xfrm>
              <a:off x="2887" y="412"/>
              <a:ext cx="84" cy="360"/>
            </a:xfrm>
            <a:custGeom>
              <a:avLst/>
              <a:gdLst>
                <a:gd name="T0" fmla="*/ 84 w 84"/>
                <a:gd name="T1" fmla="*/ 180 h 360"/>
                <a:gd name="T2" fmla="*/ 83 w 84"/>
                <a:gd name="T3" fmla="*/ 156 h 360"/>
                <a:gd name="T4" fmla="*/ 79 w 84"/>
                <a:gd name="T5" fmla="*/ 129 h 360"/>
                <a:gd name="T6" fmla="*/ 72 w 84"/>
                <a:gd name="T7" fmla="*/ 99 h 360"/>
                <a:gd name="T8" fmla="*/ 60 w 84"/>
                <a:gd name="T9" fmla="*/ 68 h 360"/>
                <a:gd name="T10" fmla="*/ 43 w 84"/>
                <a:gd name="T11" fmla="*/ 38 h 360"/>
                <a:gd name="T12" fmla="*/ 25 w 84"/>
                <a:gd name="T13" fmla="*/ 17 h 360"/>
                <a:gd name="T14" fmla="*/ 11 w 84"/>
                <a:gd name="T15" fmla="*/ 4 h 360"/>
                <a:gd name="T16" fmla="*/ 4 w 84"/>
                <a:gd name="T17" fmla="*/ 0 h 360"/>
                <a:gd name="T18" fmla="*/ 1 w 84"/>
                <a:gd name="T19" fmla="*/ 1 h 360"/>
                <a:gd name="T20" fmla="*/ 0 w 84"/>
                <a:gd name="T21" fmla="*/ 4 h 360"/>
                <a:gd name="T22" fmla="*/ 0 w 84"/>
                <a:gd name="T23" fmla="*/ 4 h 360"/>
                <a:gd name="T24" fmla="*/ 1 w 84"/>
                <a:gd name="T25" fmla="*/ 6 h 360"/>
                <a:gd name="T26" fmla="*/ 3 w 84"/>
                <a:gd name="T27" fmla="*/ 8 h 360"/>
                <a:gd name="T28" fmla="*/ 7 w 84"/>
                <a:gd name="T29" fmla="*/ 12 h 360"/>
                <a:gd name="T30" fmla="*/ 31 w 84"/>
                <a:gd name="T31" fmla="*/ 43 h 360"/>
                <a:gd name="T32" fmla="*/ 48 w 84"/>
                <a:gd name="T33" fmla="*/ 81 h 360"/>
                <a:gd name="T34" fmla="*/ 59 w 84"/>
                <a:gd name="T35" fmla="*/ 127 h 360"/>
                <a:gd name="T36" fmla="*/ 63 w 84"/>
                <a:gd name="T37" fmla="*/ 180 h 360"/>
                <a:gd name="T38" fmla="*/ 60 w 84"/>
                <a:gd name="T39" fmla="*/ 226 h 360"/>
                <a:gd name="T40" fmla="*/ 51 w 84"/>
                <a:gd name="T41" fmla="*/ 271 h 360"/>
                <a:gd name="T42" fmla="*/ 33 w 84"/>
                <a:gd name="T43" fmla="*/ 313 h 360"/>
                <a:gd name="T44" fmla="*/ 5 w 84"/>
                <a:gd name="T45" fmla="*/ 351 h 360"/>
                <a:gd name="T46" fmla="*/ 1 w 84"/>
                <a:gd name="T47" fmla="*/ 355 h 360"/>
                <a:gd name="T48" fmla="*/ 0 w 84"/>
                <a:gd name="T49" fmla="*/ 357 h 360"/>
                <a:gd name="T50" fmla="*/ 1 w 84"/>
                <a:gd name="T51" fmla="*/ 359 h 360"/>
                <a:gd name="T52" fmla="*/ 4 w 84"/>
                <a:gd name="T53" fmla="*/ 360 h 360"/>
                <a:gd name="T54" fmla="*/ 11 w 84"/>
                <a:gd name="T55" fmla="*/ 356 h 360"/>
                <a:gd name="T56" fmla="*/ 26 w 84"/>
                <a:gd name="T57" fmla="*/ 342 h 360"/>
                <a:gd name="T58" fmla="*/ 44 w 84"/>
                <a:gd name="T59" fmla="*/ 320 h 360"/>
                <a:gd name="T60" fmla="*/ 61 w 84"/>
                <a:gd name="T61" fmla="*/ 290 h 360"/>
                <a:gd name="T62" fmla="*/ 72 w 84"/>
                <a:gd name="T63" fmla="*/ 260 h 360"/>
                <a:gd name="T64" fmla="*/ 79 w 84"/>
                <a:gd name="T65" fmla="*/ 231 h 360"/>
                <a:gd name="T66" fmla="*/ 83 w 84"/>
                <a:gd name="T67" fmla="*/ 204 h 360"/>
                <a:gd name="T68" fmla="*/ 84 w 84"/>
                <a:gd name="T69" fmla="*/ 180 h 3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4" h="360">
                  <a:moveTo>
                    <a:pt x="84" y="180"/>
                  </a:moveTo>
                  <a:lnTo>
                    <a:pt x="83" y="156"/>
                  </a:lnTo>
                  <a:lnTo>
                    <a:pt x="79" y="129"/>
                  </a:lnTo>
                  <a:lnTo>
                    <a:pt x="72" y="99"/>
                  </a:lnTo>
                  <a:lnTo>
                    <a:pt x="60" y="68"/>
                  </a:lnTo>
                  <a:lnTo>
                    <a:pt x="43" y="38"/>
                  </a:lnTo>
                  <a:lnTo>
                    <a:pt x="25" y="17"/>
                  </a:lnTo>
                  <a:lnTo>
                    <a:pt x="11" y="4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1" y="43"/>
                  </a:lnTo>
                  <a:lnTo>
                    <a:pt x="48" y="81"/>
                  </a:lnTo>
                  <a:lnTo>
                    <a:pt x="59" y="127"/>
                  </a:lnTo>
                  <a:lnTo>
                    <a:pt x="63" y="180"/>
                  </a:lnTo>
                  <a:lnTo>
                    <a:pt x="60" y="226"/>
                  </a:lnTo>
                  <a:lnTo>
                    <a:pt x="51" y="271"/>
                  </a:lnTo>
                  <a:lnTo>
                    <a:pt x="33" y="313"/>
                  </a:lnTo>
                  <a:lnTo>
                    <a:pt x="5" y="351"/>
                  </a:lnTo>
                  <a:lnTo>
                    <a:pt x="1" y="355"/>
                  </a:lnTo>
                  <a:lnTo>
                    <a:pt x="0" y="357"/>
                  </a:lnTo>
                  <a:lnTo>
                    <a:pt x="1" y="359"/>
                  </a:lnTo>
                  <a:lnTo>
                    <a:pt x="4" y="360"/>
                  </a:lnTo>
                  <a:lnTo>
                    <a:pt x="11" y="356"/>
                  </a:lnTo>
                  <a:lnTo>
                    <a:pt x="26" y="342"/>
                  </a:lnTo>
                  <a:lnTo>
                    <a:pt x="44" y="320"/>
                  </a:lnTo>
                  <a:lnTo>
                    <a:pt x="61" y="290"/>
                  </a:lnTo>
                  <a:lnTo>
                    <a:pt x="72" y="260"/>
                  </a:lnTo>
                  <a:lnTo>
                    <a:pt x="79" y="231"/>
                  </a:lnTo>
                  <a:lnTo>
                    <a:pt x="83" y="204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Freeform 335"/>
            <p:cNvSpPr>
              <a:spLocks noChangeAspect="1" noEditPoints="1"/>
            </p:cNvSpPr>
            <p:nvPr/>
          </p:nvSpPr>
          <p:spPr bwMode="auto">
            <a:xfrm>
              <a:off x="3136" y="453"/>
              <a:ext cx="219" cy="279"/>
            </a:xfrm>
            <a:custGeom>
              <a:avLst/>
              <a:gdLst>
                <a:gd name="T0" fmla="*/ 213 w 219"/>
                <a:gd name="T1" fmla="*/ 15 h 279"/>
                <a:gd name="T2" fmla="*/ 218 w 219"/>
                <a:gd name="T3" fmla="*/ 12 h 279"/>
                <a:gd name="T4" fmla="*/ 219 w 219"/>
                <a:gd name="T5" fmla="*/ 7 h 279"/>
                <a:gd name="T6" fmla="*/ 217 w 219"/>
                <a:gd name="T7" fmla="*/ 2 h 279"/>
                <a:gd name="T8" fmla="*/ 212 w 219"/>
                <a:gd name="T9" fmla="*/ 0 h 279"/>
                <a:gd name="T10" fmla="*/ 209 w 219"/>
                <a:gd name="T11" fmla="*/ 1 h 279"/>
                <a:gd name="T12" fmla="*/ 206 w 219"/>
                <a:gd name="T13" fmla="*/ 2 h 279"/>
                <a:gd name="T14" fmla="*/ 7 w 219"/>
                <a:gd name="T15" fmla="*/ 96 h 279"/>
                <a:gd name="T16" fmla="*/ 1 w 219"/>
                <a:gd name="T17" fmla="*/ 100 h 279"/>
                <a:gd name="T18" fmla="*/ 0 w 219"/>
                <a:gd name="T19" fmla="*/ 105 h 279"/>
                <a:gd name="T20" fmla="*/ 2 w 219"/>
                <a:gd name="T21" fmla="*/ 109 h 279"/>
                <a:gd name="T22" fmla="*/ 7 w 219"/>
                <a:gd name="T23" fmla="*/ 112 h 279"/>
                <a:gd name="T24" fmla="*/ 206 w 219"/>
                <a:gd name="T25" fmla="*/ 206 h 279"/>
                <a:gd name="T26" fmla="*/ 210 w 219"/>
                <a:gd name="T27" fmla="*/ 208 h 279"/>
                <a:gd name="T28" fmla="*/ 212 w 219"/>
                <a:gd name="T29" fmla="*/ 209 h 279"/>
                <a:gd name="T30" fmla="*/ 217 w 219"/>
                <a:gd name="T31" fmla="*/ 207 h 279"/>
                <a:gd name="T32" fmla="*/ 219 w 219"/>
                <a:gd name="T33" fmla="*/ 202 h 279"/>
                <a:gd name="T34" fmla="*/ 218 w 219"/>
                <a:gd name="T35" fmla="*/ 197 h 279"/>
                <a:gd name="T36" fmla="*/ 212 w 219"/>
                <a:gd name="T37" fmla="*/ 193 h 279"/>
                <a:gd name="T38" fmla="*/ 24 w 219"/>
                <a:gd name="T39" fmla="*/ 105 h 279"/>
                <a:gd name="T40" fmla="*/ 213 w 219"/>
                <a:gd name="T41" fmla="*/ 15 h 279"/>
                <a:gd name="T42" fmla="*/ 207 w 219"/>
                <a:gd name="T43" fmla="*/ 279 h 279"/>
                <a:gd name="T44" fmla="*/ 211 w 219"/>
                <a:gd name="T45" fmla="*/ 278 h 279"/>
                <a:gd name="T46" fmla="*/ 215 w 219"/>
                <a:gd name="T47" fmla="*/ 278 h 279"/>
                <a:gd name="T48" fmla="*/ 218 w 219"/>
                <a:gd name="T49" fmla="*/ 275 h 279"/>
                <a:gd name="T50" fmla="*/ 219 w 219"/>
                <a:gd name="T51" fmla="*/ 271 h 279"/>
                <a:gd name="T52" fmla="*/ 218 w 219"/>
                <a:gd name="T53" fmla="*/ 267 h 279"/>
                <a:gd name="T54" fmla="*/ 215 w 219"/>
                <a:gd name="T55" fmla="*/ 265 h 279"/>
                <a:gd name="T56" fmla="*/ 211 w 219"/>
                <a:gd name="T57" fmla="*/ 264 h 279"/>
                <a:gd name="T58" fmla="*/ 206 w 219"/>
                <a:gd name="T59" fmla="*/ 264 h 279"/>
                <a:gd name="T60" fmla="*/ 13 w 219"/>
                <a:gd name="T61" fmla="*/ 264 h 279"/>
                <a:gd name="T62" fmla="*/ 9 w 219"/>
                <a:gd name="T63" fmla="*/ 264 h 279"/>
                <a:gd name="T64" fmla="*/ 4 w 219"/>
                <a:gd name="T65" fmla="*/ 265 h 279"/>
                <a:gd name="T66" fmla="*/ 1 w 219"/>
                <a:gd name="T67" fmla="*/ 267 h 279"/>
                <a:gd name="T68" fmla="*/ 0 w 219"/>
                <a:gd name="T69" fmla="*/ 271 h 279"/>
                <a:gd name="T70" fmla="*/ 1 w 219"/>
                <a:gd name="T71" fmla="*/ 275 h 279"/>
                <a:gd name="T72" fmla="*/ 4 w 219"/>
                <a:gd name="T73" fmla="*/ 278 h 279"/>
                <a:gd name="T74" fmla="*/ 8 w 219"/>
                <a:gd name="T75" fmla="*/ 278 h 279"/>
                <a:gd name="T76" fmla="*/ 13 w 219"/>
                <a:gd name="T77" fmla="*/ 279 h 279"/>
                <a:gd name="T78" fmla="*/ 207 w 219"/>
                <a:gd name="T79" fmla="*/ 279 h 27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9" h="279">
                  <a:moveTo>
                    <a:pt x="213" y="15"/>
                  </a:moveTo>
                  <a:lnTo>
                    <a:pt x="218" y="12"/>
                  </a:lnTo>
                  <a:lnTo>
                    <a:pt x="219" y="7"/>
                  </a:lnTo>
                  <a:lnTo>
                    <a:pt x="217" y="2"/>
                  </a:lnTo>
                  <a:lnTo>
                    <a:pt x="212" y="0"/>
                  </a:lnTo>
                  <a:lnTo>
                    <a:pt x="209" y="1"/>
                  </a:lnTo>
                  <a:lnTo>
                    <a:pt x="206" y="2"/>
                  </a:lnTo>
                  <a:lnTo>
                    <a:pt x="7" y="96"/>
                  </a:lnTo>
                  <a:lnTo>
                    <a:pt x="1" y="100"/>
                  </a:lnTo>
                  <a:lnTo>
                    <a:pt x="0" y="105"/>
                  </a:lnTo>
                  <a:lnTo>
                    <a:pt x="2" y="109"/>
                  </a:lnTo>
                  <a:lnTo>
                    <a:pt x="7" y="112"/>
                  </a:lnTo>
                  <a:lnTo>
                    <a:pt x="206" y="206"/>
                  </a:lnTo>
                  <a:lnTo>
                    <a:pt x="210" y="208"/>
                  </a:lnTo>
                  <a:lnTo>
                    <a:pt x="212" y="209"/>
                  </a:lnTo>
                  <a:lnTo>
                    <a:pt x="217" y="207"/>
                  </a:lnTo>
                  <a:lnTo>
                    <a:pt x="219" y="202"/>
                  </a:lnTo>
                  <a:lnTo>
                    <a:pt x="218" y="197"/>
                  </a:lnTo>
                  <a:lnTo>
                    <a:pt x="212" y="193"/>
                  </a:lnTo>
                  <a:lnTo>
                    <a:pt x="24" y="105"/>
                  </a:lnTo>
                  <a:lnTo>
                    <a:pt x="213" y="15"/>
                  </a:lnTo>
                  <a:close/>
                  <a:moveTo>
                    <a:pt x="207" y="279"/>
                  </a:moveTo>
                  <a:lnTo>
                    <a:pt x="211" y="278"/>
                  </a:lnTo>
                  <a:lnTo>
                    <a:pt x="215" y="278"/>
                  </a:lnTo>
                  <a:lnTo>
                    <a:pt x="218" y="275"/>
                  </a:lnTo>
                  <a:lnTo>
                    <a:pt x="219" y="271"/>
                  </a:lnTo>
                  <a:lnTo>
                    <a:pt x="218" y="267"/>
                  </a:lnTo>
                  <a:lnTo>
                    <a:pt x="215" y="265"/>
                  </a:lnTo>
                  <a:lnTo>
                    <a:pt x="211" y="264"/>
                  </a:lnTo>
                  <a:lnTo>
                    <a:pt x="206" y="264"/>
                  </a:lnTo>
                  <a:lnTo>
                    <a:pt x="13" y="264"/>
                  </a:lnTo>
                  <a:lnTo>
                    <a:pt x="9" y="264"/>
                  </a:lnTo>
                  <a:lnTo>
                    <a:pt x="4" y="265"/>
                  </a:lnTo>
                  <a:lnTo>
                    <a:pt x="1" y="267"/>
                  </a:lnTo>
                  <a:lnTo>
                    <a:pt x="0" y="271"/>
                  </a:lnTo>
                  <a:lnTo>
                    <a:pt x="1" y="275"/>
                  </a:lnTo>
                  <a:lnTo>
                    <a:pt x="4" y="278"/>
                  </a:lnTo>
                  <a:lnTo>
                    <a:pt x="8" y="278"/>
                  </a:lnTo>
                  <a:lnTo>
                    <a:pt x="13" y="279"/>
                  </a:lnTo>
                  <a:lnTo>
                    <a:pt x="207" y="279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Freeform 336"/>
            <p:cNvSpPr>
              <a:spLocks noChangeAspect="1" noEditPoints="1"/>
            </p:cNvSpPr>
            <p:nvPr/>
          </p:nvSpPr>
          <p:spPr bwMode="auto">
            <a:xfrm>
              <a:off x="3500" y="432"/>
              <a:ext cx="171" cy="254"/>
            </a:xfrm>
            <a:custGeom>
              <a:avLst/>
              <a:gdLst>
                <a:gd name="T0" fmla="*/ 170 w 171"/>
                <a:gd name="T1" fmla="*/ 2 h 254"/>
                <a:gd name="T2" fmla="*/ 157 w 171"/>
                <a:gd name="T3" fmla="*/ 1 h 254"/>
                <a:gd name="T4" fmla="*/ 129 w 171"/>
                <a:gd name="T5" fmla="*/ 3 h 254"/>
                <a:gd name="T6" fmla="*/ 117 w 171"/>
                <a:gd name="T7" fmla="*/ 6 h 254"/>
                <a:gd name="T8" fmla="*/ 118 w 171"/>
                <a:gd name="T9" fmla="*/ 15 h 254"/>
                <a:gd name="T10" fmla="*/ 134 w 171"/>
                <a:gd name="T11" fmla="*/ 16 h 254"/>
                <a:gd name="T12" fmla="*/ 141 w 171"/>
                <a:gd name="T13" fmla="*/ 19 h 254"/>
                <a:gd name="T14" fmla="*/ 141 w 171"/>
                <a:gd name="T15" fmla="*/ 29 h 254"/>
                <a:gd name="T16" fmla="*/ 114 w 171"/>
                <a:gd name="T17" fmla="*/ 105 h 254"/>
                <a:gd name="T18" fmla="*/ 97 w 171"/>
                <a:gd name="T19" fmla="*/ 93 h 254"/>
                <a:gd name="T20" fmla="*/ 70 w 171"/>
                <a:gd name="T21" fmla="*/ 93 h 254"/>
                <a:gd name="T22" fmla="*/ 40 w 171"/>
                <a:gd name="T23" fmla="*/ 111 h 254"/>
                <a:gd name="T24" fmla="*/ 16 w 171"/>
                <a:gd name="T25" fmla="*/ 140 h 254"/>
                <a:gd name="T26" fmla="*/ 2 w 171"/>
                <a:gd name="T27" fmla="*/ 177 h 254"/>
                <a:gd name="T28" fmla="*/ 3 w 171"/>
                <a:gd name="T29" fmla="*/ 220 h 254"/>
                <a:gd name="T30" fmla="*/ 28 w 171"/>
                <a:gd name="T31" fmla="*/ 250 h 254"/>
                <a:gd name="T32" fmla="*/ 55 w 171"/>
                <a:gd name="T33" fmla="*/ 254 h 254"/>
                <a:gd name="T34" fmla="*/ 79 w 171"/>
                <a:gd name="T35" fmla="*/ 242 h 254"/>
                <a:gd name="T36" fmla="*/ 98 w 171"/>
                <a:gd name="T37" fmla="*/ 238 h 254"/>
                <a:gd name="T38" fmla="*/ 115 w 171"/>
                <a:gd name="T39" fmla="*/ 252 h 254"/>
                <a:gd name="T40" fmla="*/ 135 w 171"/>
                <a:gd name="T41" fmla="*/ 253 h 254"/>
                <a:gd name="T42" fmla="*/ 148 w 171"/>
                <a:gd name="T43" fmla="*/ 242 h 254"/>
                <a:gd name="T44" fmla="*/ 158 w 171"/>
                <a:gd name="T45" fmla="*/ 223 h 254"/>
                <a:gd name="T46" fmla="*/ 163 w 171"/>
                <a:gd name="T47" fmla="*/ 203 h 254"/>
                <a:gd name="T48" fmla="*/ 162 w 171"/>
                <a:gd name="T49" fmla="*/ 195 h 254"/>
                <a:gd name="T50" fmla="*/ 156 w 171"/>
                <a:gd name="T51" fmla="*/ 196 h 254"/>
                <a:gd name="T52" fmla="*/ 150 w 171"/>
                <a:gd name="T53" fmla="*/ 218 h 254"/>
                <a:gd name="T54" fmla="*/ 137 w 171"/>
                <a:gd name="T55" fmla="*/ 243 h 254"/>
                <a:gd name="T56" fmla="*/ 122 w 171"/>
                <a:gd name="T57" fmla="*/ 245 h 254"/>
                <a:gd name="T58" fmla="*/ 117 w 171"/>
                <a:gd name="T59" fmla="*/ 235 h 254"/>
                <a:gd name="T60" fmla="*/ 117 w 171"/>
                <a:gd name="T61" fmla="*/ 220 h 254"/>
                <a:gd name="T62" fmla="*/ 171 w 171"/>
                <a:gd name="T63" fmla="*/ 4 h 254"/>
                <a:gd name="T64" fmla="*/ 95 w 171"/>
                <a:gd name="T65" fmla="*/ 211 h 254"/>
                <a:gd name="T66" fmla="*/ 92 w 171"/>
                <a:gd name="T67" fmla="*/ 217 h 254"/>
                <a:gd name="T68" fmla="*/ 77 w 171"/>
                <a:gd name="T69" fmla="*/ 233 h 254"/>
                <a:gd name="T70" fmla="*/ 56 w 171"/>
                <a:gd name="T71" fmla="*/ 245 h 254"/>
                <a:gd name="T72" fmla="*/ 37 w 171"/>
                <a:gd name="T73" fmla="*/ 243 h 254"/>
                <a:gd name="T74" fmla="*/ 26 w 171"/>
                <a:gd name="T75" fmla="*/ 224 h 254"/>
                <a:gd name="T76" fmla="*/ 27 w 171"/>
                <a:gd name="T77" fmla="*/ 195 h 254"/>
                <a:gd name="T78" fmla="*/ 38 w 171"/>
                <a:gd name="T79" fmla="*/ 150 h 254"/>
                <a:gd name="T80" fmla="*/ 54 w 171"/>
                <a:gd name="T81" fmla="*/ 119 h 254"/>
                <a:gd name="T82" fmla="*/ 75 w 171"/>
                <a:gd name="T83" fmla="*/ 101 h 254"/>
                <a:gd name="T84" fmla="*/ 95 w 171"/>
                <a:gd name="T85" fmla="*/ 100 h 254"/>
                <a:gd name="T86" fmla="*/ 106 w 171"/>
                <a:gd name="T87" fmla="*/ 108 h 254"/>
                <a:gd name="T88" fmla="*/ 112 w 171"/>
                <a:gd name="T89" fmla="*/ 120 h 254"/>
                <a:gd name="T90" fmla="*/ 115 w 171"/>
                <a:gd name="T91" fmla="*/ 129 h 254"/>
                <a:gd name="T92" fmla="*/ 114 w 171"/>
                <a:gd name="T93" fmla="*/ 137 h 2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71" h="254">
                  <a:moveTo>
                    <a:pt x="171" y="4"/>
                  </a:moveTo>
                  <a:lnTo>
                    <a:pt x="170" y="2"/>
                  </a:lnTo>
                  <a:lnTo>
                    <a:pt x="166" y="0"/>
                  </a:lnTo>
                  <a:lnTo>
                    <a:pt x="157" y="1"/>
                  </a:lnTo>
                  <a:lnTo>
                    <a:pt x="143" y="2"/>
                  </a:lnTo>
                  <a:lnTo>
                    <a:pt x="129" y="3"/>
                  </a:lnTo>
                  <a:lnTo>
                    <a:pt x="120" y="4"/>
                  </a:lnTo>
                  <a:lnTo>
                    <a:pt x="117" y="6"/>
                  </a:lnTo>
                  <a:lnTo>
                    <a:pt x="115" y="11"/>
                  </a:lnTo>
                  <a:lnTo>
                    <a:pt x="118" y="15"/>
                  </a:lnTo>
                  <a:lnTo>
                    <a:pt x="124" y="15"/>
                  </a:lnTo>
                  <a:lnTo>
                    <a:pt x="134" y="16"/>
                  </a:lnTo>
                  <a:lnTo>
                    <a:pt x="139" y="17"/>
                  </a:lnTo>
                  <a:lnTo>
                    <a:pt x="141" y="19"/>
                  </a:lnTo>
                  <a:lnTo>
                    <a:pt x="142" y="22"/>
                  </a:lnTo>
                  <a:lnTo>
                    <a:pt x="141" y="29"/>
                  </a:lnTo>
                  <a:lnTo>
                    <a:pt x="119" y="114"/>
                  </a:lnTo>
                  <a:lnTo>
                    <a:pt x="114" y="105"/>
                  </a:lnTo>
                  <a:lnTo>
                    <a:pt x="106" y="97"/>
                  </a:lnTo>
                  <a:lnTo>
                    <a:pt x="97" y="93"/>
                  </a:lnTo>
                  <a:lnTo>
                    <a:pt x="86" y="91"/>
                  </a:lnTo>
                  <a:lnTo>
                    <a:pt x="70" y="93"/>
                  </a:lnTo>
                  <a:lnTo>
                    <a:pt x="55" y="100"/>
                  </a:lnTo>
                  <a:lnTo>
                    <a:pt x="40" y="111"/>
                  </a:lnTo>
                  <a:lnTo>
                    <a:pt x="27" y="124"/>
                  </a:lnTo>
                  <a:lnTo>
                    <a:pt x="16" y="140"/>
                  </a:lnTo>
                  <a:lnTo>
                    <a:pt x="7" y="158"/>
                  </a:lnTo>
                  <a:lnTo>
                    <a:pt x="2" y="177"/>
                  </a:lnTo>
                  <a:lnTo>
                    <a:pt x="0" y="197"/>
                  </a:lnTo>
                  <a:lnTo>
                    <a:pt x="3" y="220"/>
                  </a:lnTo>
                  <a:lnTo>
                    <a:pt x="13" y="238"/>
                  </a:lnTo>
                  <a:lnTo>
                    <a:pt x="28" y="250"/>
                  </a:lnTo>
                  <a:lnTo>
                    <a:pt x="47" y="254"/>
                  </a:lnTo>
                  <a:lnTo>
                    <a:pt x="55" y="254"/>
                  </a:lnTo>
                  <a:lnTo>
                    <a:pt x="65" y="250"/>
                  </a:lnTo>
                  <a:lnTo>
                    <a:pt x="79" y="242"/>
                  </a:lnTo>
                  <a:lnTo>
                    <a:pt x="94" y="227"/>
                  </a:lnTo>
                  <a:lnTo>
                    <a:pt x="98" y="238"/>
                  </a:lnTo>
                  <a:lnTo>
                    <a:pt x="105" y="246"/>
                  </a:lnTo>
                  <a:lnTo>
                    <a:pt x="115" y="252"/>
                  </a:lnTo>
                  <a:lnTo>
                    <a:pt x="127" y="254"/>
                  </a:lnTo>
                  <a:lnTo>
                    <a:pt x="135" y="253"/>
                  </a:lnTo>
                  <a:lnTo>
                    <a:pt x="143" y="249"/>
                  </a:lnTo>
                  <a:lnTo>
                    <a:pt x="148" y="242"/>
                  </a:lnTo>
                  <a:lnTo>
                    <a:pt x="153" y="234"/>
                  </a:lnTo>
                  <a:lnTo>
                    <a:pt x="158" y="223"/>
                  </a:lnTo>
                  <a:lnTo>
                    <a:pt x="161" y="212"/>
                  </a:lnTo>
                  <a:lnTo>
                    <a:pt x="163" y="203"/>
                  </a:lnTo>
                  <a:lnTo>
                    <a:pt x="164" y="199"/>
                  </a:lnTo>
                  <a:lnTo>
                    <a:pt x="162" y="195"/>
                  </a:lnTo>
                  <a:lnTo>
                    <a:pt x="160" y="195"/>
                  </a:lnTo>
                  <a:lnTo>
                    <a:pt x="156" y="196"/>
                  </a:lnTo>
                  <a:lnTo>
                    <a:pt x="155" y="202"/>
                  </a:lnTo>
                  <a:lnTo>
                    <a:pt x="150" y="218"/>
                  </a:lnTo>
                  <a:lnTo>
                    <a:pt x="144" y="233"/>
                  </a:lnTo>
                  <a:lnTo>
                    <a:pt x="137" y="243"/>
                  </a:lnTo>
                  <a:lnTo>
                    <a:pt x="127" y="246"/>
                  </a:lnTo>
                  <a:lnTo>
                    <a:pt x="122" y="245"/>
                  </a:lnTo>
                  <a:lnTo>
                    <a:pt x="118" y="241"/>
                  </a:lnTo>
                  <a:lnTo>
                    <a:pt x="117" y="235"/>
                  </a:lnTo>
                  <a:lnTo>
                    <a:pt x="117" y="230"/>
                  </a:lnTo>
                  <a:lnTo>
                    <a:pt x="117" y="220"/>
                  </a:lnTo>
                  <a:lnTo>
                    <a:pt x="119" y="212"/>
                  </a:lnTo>
                  <a:lnTo>
                    <a:pt x="171" y="4"/>
                  </a:lnTo>
                  <a:close/>
                  <a:moveTo>
                    <a:pt x="96" y="207"/>
                  </a:moveTo>
                  <a:lnTo>
                    <a:pt x="95" y="211"/>
                  </a:lnTo>
                  <a:lnTo>
                    <a:pt x="94" y="214"/>
                  </a:lnTo>
                  <a:lnTo>
                    <a:pt x="92" y="217"/>
                  </a:lnTo>
                  <a:lnTo>
                    <a:pt x="89" y="221"/>
                  </a:lnTo>
                  <a:lnTo>
                    <a:pt x="77" y="233"/>
                  </a:lnTo>
                  <a:lnTo>
                    <a:pt x="66" y="241"/>
                  </a:lnTo>
                  <a:lnTo>
                    <a:pt x="56" y="245"/>
                  </a:lnTo>
                  <a:lnTo>
                    <a:pt x="48" y="246"/>
                  </a:lnTo>
                  <a:lnTo>
                    <a:pt x="37" y="243"/>
                  </a:lnTo>
                  <a:lnTo>
                    <a:pt x="30" y="235"/>
                  </a:lnTo>
                  <a:lnTo>
                    <a:pt x="26" y="224"/>
                  </a:lnTo>
                  <a:lnTo>
                    <a:pt x="25" y="212"/>
                  </a:lnTo>
                  <a:lnTo>
                    <a:pt x="27" y="195"/>
                  </a:lnTo>
                  <a:lnTo>
                    <a:pt x="32" y="172"/>
                  </a:lnTo>
                  <a:lnTo>
                    <a:pt x="38" y="150"/>
                  </a:lnTo>
                  <a:lnTo>
                    <a:pt x="45" y="133"/>
                  </a:lnTo>
                  <a:lnTo>
                    <a:pt x="54" y="119"/>
                  </a:lnTo>
                  <a:lnTo>
                    <a:pt x="64" y="108"/>
                  </a:lnTo>
                  <a:lnTo>
                    <a:pt x="75" y="101"/>
                  </a:lnTo>
                  <a:lnTo>
                    <a:pt x="86" y="99"/>
                  </a:lnTo>
                  <a:lnTo>
                    <a:pt x="95" y="100"/>
                  </a:lnTo>
                  <a:lnTo>
                    <a:pt x="101" y="103"/>
                  </a:lnTo>
                  <a:lnTo>
                    <a:pt x="106" y="108"/>
                  </a:lnTo>
                  <a:lnTo>
                    <a:pt x="109" y="114"/>
                  </a:lnTo>
                  <a:lnTo>
                    <a:pt x="112" y="120"/>
                  </a:lnTo>
                  <a:lnTo>
                    <a:pt x="114" y="125"/>
                  </a:lnTo>
                  <a:lnTo>
                    <a:pt x="115" y="129"/>
                  </a:lnTo>
                  <a:lnTo>
                    <a:pt x="115" y="131"/>
                  </a:lnTo>
                  <a:lnTo>
                    <a:pt x="114" y="137"/>
                  </a:lnTo>
                  <a:lnTo>
                    <a:pt x="96" y="207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Freeform 337"/>
            <p:cNvSpPr>
              <a:spLocks noChangeAspect="1"/>
            </p:cNvSpPr>
            <p:nvPr/>
          </p:nvSpPr>
          <p:spPr bwMode="auto">
            <a:xfrm>
              <a:off x="3708" y="412"/>
              <a:ext cx="83" cy="360"/>
            </a:xfrm>
            <a:custGeom>
              <a:avLst/>
              <a:gdLst>
                <a:gd name="T0" fmla="*/ 83 w 83"/>
                <a:gd name="T1" fmla="*/ 357 h 360"/>
                <a:gd name="T2" fmla="*/ 83 w 83"/>
                <a:gd name="T3" fmla="*/ 356 h 360"/>
                <a:gd name="T4" fmla="*/ 82 w 83"/>
                <a:gd name="T5" fmla="*/ 354 h 360"/>
                <a:gd name="T6" fmla="*/ 80 w 83"/>
                <a:gd name="T7" fmla="*/ 352 h 360"/>
                <a:gd name="T8" fmla="*/ 77 w 83"/>
                <a:gd name="T9" fmla="*/ 349 h 360"/>
                <a:gd name="T10" fmla="*/ 49 w 83"/>
                <a:gd name="T11" fmla="*/ 311 h 360"/>
                <a:gd name="T12" fmla="*/ 32 w 83"/>
                <a:gd name="T13" fmla="*/ 268 h 360"/>
                <a:gd name="T14" fmla="*/ 23 w 83"/>
                <a:gd name="T15" fmla="*/ 223 h 360"/>
                <a:gd name="T16" fmla="*/ 20 w 83"/>
                <a:gd name="T17" fmla="*/ 180 h 360"/>
                <a:gd name="T18" fmla="*/ 23 w 83"/>
                <a:gd name="T19" fmla="*/ 133 h 360"/>
                <a:gd name="T20" fmla="*/ 33 w 83"/>
                <a:gd name="T21" fmla="*/ 88 h 360"/>
                <a:gd name="T22" fmla="*/ 51 w 83"/>
                <a:gd name="T23" fmla="*/ 47 h 360"/>
                <a:gd name="T24" fmla="*/ 78 w 83"/>
                <a:gd name="T25" fmla="*/ 10 h 360"/>
                <a:gd name="T26" fmla="*/ 82 w 83"/>
                <a:gd name="T27" fmla="*/ 6 h 360"/>
                <a:gd name="T28" fmla="*/ 83 w 83"/>
                <a:gd name="T29" fmla="*/ 4 h 360"/>
                <a:gd name="T30" fmla="*/ 82 w 83"/>
                <a:gd name="T31" fmla="*/ 1 h 360"/>
                <a:gd name="T32" fmla="*/ 79 w 83"/>
                <a:gd name="T33" fmla="*/ 0 h 360"/>
                <a:gd name="T34" fmla="*/ 72 w 83"/>
                <a:gd name="T35" fmla="*/ 5 h 360"/>
                <a:gd name="T36" fmla="*/ 58 w 83"/>
                <a:gd name="T37" fmla="*/ 18 h 360"/>
                <a:gd name="T38" fmla="*/ 40 w 83"/>
                <a:gd name="T39" fmla="*/ 40 h 360"/>
                <a:gd name="T40" fmla="*/ 22 w 83"/>
                <a:gd name="T41" fmla="*/ 70 h 360"/>
                <a:gd name="T42" fmla="*/ 11 w 83"/>
                <a:gd name="T43" fmla="*/ 100 h 360"/>
                <a:gd name="T44" fmla="*/ 4 w 83"/>
                <a:gd name="T45" fmla="*/ 129 h 360"/>
                <a:gd name="T46" fmla="*/ 1 w 83"/>
                <a:gd name="T47" fmla="*/ 156 h 360"/>
                <a:gd name="T48" fmla="*/ 0 w 83"/>
                <a:gd name="T49" fmla="*/ 180 h 360"/>
                <a:gd name="T50" fmla="*/ 1 w 83"/>
                <a:gd name="T51" fmla="*/ 204 h 360"/>
                <a:gd name="T52" fmla="*/ 4 w 83"/>
                <a:gd name="T53" fmla="*/ 231 h 360"/>
                <a:gd name="T54" fmla="*/ 11 w 83"/>
                <a:gd name="T55" fmla="*/ 262 h 360"/>
                <a:gd name="T56" fmla="*/ 23 w 83"/>
                <a:gd name="T57" fmla="*/ 292 h 360"/>
                <a:gd name="T58" fmla="*/ 41 w 83"/>
                <a:gd name="T59" fmla="*/ 322 h 360"/>
                <a:gd name="T60" fmla="*/ 58 w 83"/>
                <a:gd name="T61" fmla="*/ 343 h 360"/>
                <a:gd name="T62" fmla="*/ 72 w 83"/>
                <a:gd name="T63" fmla="*/ 356 h 360"/>
                <a:gd name="T64" fmla="*/ 79 w 83"/>
                <a:gd name="T65" fmla="*/ 360 h 360"/>
                <a:gd name="T66" fmla="*/ 82 w 83"/>
                <a:gd name="T67" fmla="*/ 359 h 360"/>
                <a:gd name="T68" fmla="*/ 83 w 83"/>
                <a:gd name="T69" fmla="*/ 357 h 3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3" h="360">
                  <a:moveTo>
                    <a:pt x="83" y="357"/>
                  </a:moveTo>
                  <a:lnTo>
                    <a:pt x="83" y="356"/>
                  </a:lnTo>
                  <a:lnTo>
                    <a:pt x="82" y="354"/>
                  </a:lnTo>
                  <a:lnTo>
                    <a:pt x="80" y="352"/>
                  </a:lnTo>
                  <a:lnTo>
                    <a:pt x="77" y="349"/>
                  </a:lnTo>
                  <a:lnTo>
                    <a:pt x="49" y="311"/>
                  </a:lnTo>
                  <a:lnTo>
                    <a:pt x="32" y="268"/>
                  </a:lnTo>
                  <a:lnTo>
                    <a:pt x="23" y="223"/>
                  </a:lnTo>
                  <a:lnTo>
                    <a:pt x="20" y="180"/>
                  </a:lnTo>
                  <a:lnTo>
                    <a:pt x="23" y="133"/>
                  </a:lnTo>
                  <a:lnTo>
                    <a:pt x="33" y="88"/>
                  </a:lnTo>
                  <a:lnTo>
                    <a:pt x="51" y="47"/>
                  </a:lnTo>
                  <a:lnTo>
                    <a:pt x="78" y="10"/>
                  </a:lnTo>
                  <a:lnTo>
                    <a:pt x="82" y="6"/>
                  </a:lnTo>
                  <a:lnTo>
                    <a:pt x="83" y="4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2" y="5"/>
                  </a:lnTo>
                  <a:lnTo>
                    <a:pt x="58" y="18"/>
                  </a:lnTo>
                  <a:lnTo>
                    <a:pt x="40" y="40"/>
                  </a:lnTo>
                  <a:lnTo>
                    <a:pt x="22" y="70"/>
                  </a:lnTo>
                  <a:lnTo>
                    <a:pt x="11" y="100"/>
                  </a:lnTo>
                  <a:lnTo>
                    <a:pt x="4" y="129"/>
                  </a:lnTo>
                  <a:lnTo>
                    <a:pt x="1" y="156"/>
                  </a:lnTo>
                  <a:lnTo>
                    <a:pt x="0" y="180"/>
                  </a:lnTo>
                  <a:lnTo>
                    <a:pt x="1" y="204"/>
                  </a:lnTo>
                  <a:lnTo>
                    <a:pt x="4" y="231"/>
                  </a:lnTo>
                  <a:lnTo>
                    <a:pt x="11" y="262"/>
                  </a:lnTo>
                  <a:lnTo>
                    <a:pt x="23" y="292"/>
                  </a:lnTo>
                  <a:lnTo>
                    <a:pt x="41" y="322"/>
                  </a:lnTo>
                  <a:lnTo>
                    <a:pt x="58" y="343"/>
                  </a:lnTo>
                  <a:lnTo>
                    <a:pt x="72" y="356"/>
                  </a:lnTo>
                  <a:lnTo>
                    <a:pt x="79" y="360"/>
                  </a:lnTo>
                  <a:lnTo>
                    <a:pt x="82" y="359"/>
                  </a:lnTo>
                  <a:lnTo>
                    <a:pt x="83" y="357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Freeform 338"/>
            <p:cNvSpPr>
              <a:spLocks noChangeAspect="1"/>
            </p:cNvSpPr>
            <p:nvPr/>
          </p:nvSpPr>
          <p:spPr bwMode="auto">
            <a:xfrm>
              <a:off x="3831" y="523"/>
              <a:ext cx="132" cy="163"/>
            </a:xfrm>
            <a:custGeom>
              <a:avLst/>
              <a:gdLst>
                <a:gd name="T0" fmla="*/ 114 w 132"/>
                <a:gd name="T1" fmla="*/ 26 h 163"/>
                <a:gd name="T2" fmla="*/ 105 w 132"/>
                <a:gd name="T3" fmla="*/ 35 h 163"/>
                <a:gd name="T4" fmla="*/ 105 w 132"/>
                <a:gd name="T5" fmla="*/ 44 h 163"/>
                <a:gd name="T6" fmla="*/ 110 w 132"/>
                <a:gd name="T7" fmla="*/ 50 h 163"/>
                <a:gd name="T8" fmla="*/ 121 w 132"/>
                <a:gd name="T9" fmla="*/ 50 h 163"/>
                <a:gd name="T10" fmla="*/ 130 w 132"/>
                <a:gd name="T11" fmla="*/ 40 h 163"/>
                <a:gd name="T12" fmla="*/ 129 w 132"/>
                <a:gd name="T13" fmla="*/ 19 h 163"/>
                <a:gd name="T14" fmla="*/ 107 w 132"/>
                <a:gd name="T15" fmla="*/ 3 h 163"/>
                <a:gd name="T16" fmla="*/ 59 w 132"/>
                <a:gd name="T17" fmla="*/ 6 h 163"/>
                <a:gd name="T18" fmla="*/ 31 w 132"/>
                <a:gd name="T19" fmla="*/ 38 h 163"/>
                <a:gd name="T20" fmla="*/ 29 w 132"/>
                <a:gd name="T21" fmla="*/ 62 h 163"/>
                <a:gd name="T22" fmla="*/ 37 w 132"/>
                <a:gd name="T23" fmla="*/ 76 h 163"/>
                <a:gd name="T24" fmla="*/ 49 w 132"/>
                <a:gd name="T25" fmla="*/ 83 h 163"/>
                <a:gd name="T26" fmla="*/ 61 w 132"/>
                <a:gd name="T27" fmla="*/ 87 h 163"/>
                <a:gd name="T28" fmla="*/ 79 w 132"/>
                <a:gd name="T29" fmla="*/ 91 h 163"/>
                <a:gd name="T30" fmla="*/ 99 w 132"/>
                <a:gd name="T31" fmla="*/ 103 h 163"/>
                <a:gd name="T32" fmla="*/ 102 w 132"/>
                <a:gd name="T33" fmla="*/ 120 h 163"/>
                <a:gd name="T34" fmla="*/ 98 w 132"/>
                <a:gd name="T35" fmla="*/ 132 h 163"/>
                <a:gd name="T36" fmla="*/ 86 w 132"/>
                <a:gd name="T37" fmla="*/ 145 h 163"/>
                <a:gd name="T38" fmla="*/ 66 w 132"/>
                <a:gd name="T39" fmla="*/ 154 h 163"/>
                <a:gd name="T40" fmla="*/ 48 w 132"/>
                <a:gd name="T41" fmla="*/ 155 h 163"/>
                <a:gd name="T42" fmla="*/ 38 w 132"/>
                <a:gd name="T43" fmla="*/ 154 h 163"/>
                <a:gd name="T44" fmla="*/ 25 w 132"/>
                <a:gd name="T45" fmla="*/ 150 h 163"/>
                <a:gd name="T46" fmla="*/ 14 w 132"/>
                <a:gd name="T47" fmla="*/ 142 h 163"/>
                <a:gd name="T48" fmla="*/ 20 w 132"/>
                <a:gd name="T49" fmla="*/ 135 h 163"/>
                <a:gd name="T50" fmla="*/ 31 w 132"/>
                <a:gd name="T51" fmla="*/ 124 h 163"/>
                <a:gd name="T52" fmla="*/ 32 w 132"/>
                <a:gd name="T53" fmla="*/ 112 h 163"/>
                <a:gd name="T54" fmla="*/ 25 w 132"/>
                <a:gd name="T55" fmla="*/ 105 h 163"/>
                <a:gd name="T56" fmla="*/ 13 w 132"/>
                <a:gd name="T57" fmla="*/ 106 h 163"/>
                <a:gd name="T58" fmla="*/ 1 w 132"/>
                <a:gd name="T59" fmla="*/ 118 h 163"/>
                <a:gd name="T60" fmla="*/ 3 w 132"/>
                <a:gd name="T61" fmla="*/ 142 h 163"/>
                <a:gd name="T62" fmla="*/ 30 w 132"/>
                <a:gd name="T63" fmla="*/ 161 h 163"/>
                <a:gd name="T64" fmla="*/ 71 w 132"/>
                <a:gd name="T65" fmla="*/ 161 h 163"/>
                <a:gd name="T66" fmla="*/ 99 w 132"/>
                <a:gd name="T67" fmla="*/ 148 h 163"/>
                <a:gd name="T68" fmla="*/ 116 w 132"/>
                <a:gd name="T69" fmla="*/ 129 h 163"/>
                <a:gd name="T70" fmla="*/ 122 w 132"/>
                <a:gd name="T71" fmla="*/ 111 h 163"/>
                <a:gd name="T72" fmla="*/ 122 w 132"/>
                <a:gd name="T73" fmla="*/ 94 h 163"/>
                <a:gd name="T74" fmla="*/ 115 w 132"/>
                <a:gd name="T75" fmla="*/ 81 h 163"/>
                <a:gd name="T76" fmla="*/ 104 w 132"/>
                <a:gd name="T77" fmla="*/ 71 h 163"/>
                <a:gd name="T78" fmla="*/ 87 w 132"/>
                <a:gd name="T79" fmla="*/ 64 h 163"/>
                <a:gd name="T80" fmla="*/ 66 w 132"/>
                <a:gd name="T81" fmla="*/ 60 h 163"/>
                <a:gd name="T82" fmla="*/ 51 w 132"/>
                <a:gd name="T83" fmla="*/ 50 h 163"/>
                <a:gd name="T84" fmla="*/ 49 w 132"/>
                <a:gd name="T85" fmla="*/ 36 h 163"/>
                <a:gd name="T86" fmla="*/ 53 w 132"/>
                <a:gd name="T87" fmla="*/ 25 h 163"/>
                <a:gd name="T88" fmla="*/ 62 w 132"/>
                <a:gd name="T89" fmla="*/ 15 h 163"/>
                <a:gd name="T90" fmla="*/ 78 w 132"/>
                <a:gd name="T91" fmla="*/ 9 h 163"/>
                <a:gd name="T92" fmla="*/ 97 w 132"/>
                <a:gd name="T93" fmla="*/ 9 h 163"/>
                <a:gd name="T94" fmla="*/ 115 w 132"/>
                <a:gd name="T95" fmla="*/ 16 h 16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32" h="163">
                  <a:moveTo>
                    <a:pt x="121" y="25"/>
                  </a:moveTo>
                  <a:lnTo>
                    <a:pt x="114" y="26"/>
                  </a:lnTo>
                  <a:lnTo>
                    <a:pt x="109" y="30"/>
                  </a:lnTo>
                  <a:lnTo>
                    <a:pt x="105" y="35"/>
                  </a:lnTo>
                  <a:lnTo>
                    <a:pt x="104" y="41"/>
                  </a:lnTo>
                  <a:lnTo>
                    <a:pt x="105" y="44"/>
                  </a:lnTo>
                  <a:lnTo>
                    <a:pt x="107" y="48"/>
                  </a:lnTo>
                  <a:lnTo>
                    <a:pt x="110" y="50"/>
                  </a:lnTo>
                  <a:lnTo>
                    <a:pt x="115" y="51"/>
                  </a:lnTo>
                  <a:lnTo>
                    <a:pt x="121" y="50"/>
                  </a:lnTo>
                  <a:lnTo>
                    <a:pt x="126" y="46"/>
                  </a:lnTo>
                  <a:lnTo>
                    <a:pt x="130" y="40"/>
                  </a:lnTo>
                  <a:lnTo>
                    <a:pt x="132" y="31"/>
                  </a:lnTo>
                  <a:lnTo>
                    <a:pt x="129" y="19"/>
                  </a:lnTo>
                  <a:lnTo>
                    <a:pt x="121" y="9"/>
                  </a:lnTo>
                  <a:lnTo>
                    <a:pt x="107" y="3"/>
                  </a:lnTo>
                  <a:lnTo>
                    <a:pt x="89" y="0"/>
                  </a:lnTo>
                  <a:lnTo>
                    <a:pt x="59" y="6"/>
                  </a:lnTo>
                  <a:lnTo>
                    <a:pt x="41" y="20"/>
                  </a:lnTo>
                  <a:lnTo>
                    <a:pt x="31" y="38"/>
                  </a:lnTo>
                  <a:lnTo>
                    <a:pt x="28" y="53"/>
                  </a:lnTo>
                  <a:lnTo>
                    <a:pt x="29" y="62"/>
                  </a:lnTo>
                  <a:lnTo>
                    <a:pt x="33" y="70"/>
                  </a:lnTo>
                  <a:lnTo>
                    <a:pt x="37" y="76"/>
                  </a:lnTo>
                  <a:lnTo>
                    <a:pt x="43" y="80"/>
                  </a:lnTo>
                  <a:lnTo>
                    <a:pt x="49" y="83"/>
                  </a:lnTo>
                  <a:lnTo>
                    <a:pt x="55" y="86"/>
                  </a:lnTo>
                  <a:lnTo>
                    <a:pt x="61" y="87"/>
                  </a:lnTo>
                  <a:lnTo>
                    <a:pt x="65" y="88"/>
                  </a:lnTo>
                  <a:lnTo>
                    <a:pt x="79" y="91"/>
                  </a:lnTo>
                  <a:lnTo>
                    <a:pt x="91" y="96"/>
                  </a:lnTo>
                  <a:lnTo>
                    <a:pt x="99" y="103"/>
                  </a:lnTo>
                  <a:lnTo>
                    <a:pt x="103" y="116"/>
                  </a:lnTo>
                  <a:lnTo>
                    <a:pt x="102" y="120"/>
                  </a:lnTo>
                  <a:lnTo>
                    <a:pt x="100" y="126"/>
                  </a:lnTo>
                  <a:lnTo>
                    <a:pt x="98" y="132"/>
                  </a:lnTo>
                  <a:lnTo>
                    <a:pt x="93" y="139"/>
                  </a:lnTo>
                  <a:lnTo>
                    <a:pt x="86" y="145"/>
                  </a:lnTo>
                  <a:lnTo>
                    <a:pt x="77" y="150"/>
                  </a:lnTo>
                  <a:lnTo>
                    <a:pt x="66" y="154"/>
                  </a:lnTo>
                  <a:lnTo>
                    <a:pt x="51" y="155"/>
                  </a:lnTo>
                  <a:lnTo>
                    <a:pt x="48" y="155"/>
                  </a:lnTo>
                  <a:lnTo>
                    <a:pt x="44" y="155"/>
                  </a:lnTo>
                  <a:lnTo>
                    <a:pt x="38" y="154"/>
                  </a:lnTo>
                  <a:lnTo>
                    <a:pt x="32" y="153"/>
                  </a:lnTo>
                  <a:lnTo>
                    <a:pt x="25" y="150"/>
                  </a:lnTo>
                  <a:lnTo>
                    <a:pt x="19" y="147"/>
                  </a:lnTo>
                  <a:lnTo>
                    <a:pt x="14" y="142"/>
                  </a:lnTo>
                  <a:lnTo>
                    <a:pt x="10" y="136"/>
                  </a:lnTo>
                  <a:lnTo>
                    <a:pt x="20" y="135"/>
                  </a:lnTo>
                  <a:lnTo>
                    <a:pt x="27" y="131"/>
                  </a:lnTo>
                  <a:lnTo>
                    <a:pt x="31" y="124"/>
                  </a:lnTo>
                  <a:lnTo>
                    <a:pt x="33" y="117"/>
                  </a:lnTo>
                  <a:lnTo>
                    <a:pt x="32" y="112"/>
                  </a:lnTo>
                  <a:lnTo>
                    <a:pt x="29" y="108"/>
                  </a:lnTo>
                  <a:lnTo>
                    <a:pt x="25" y="105"/>
                  </a:lnTo>
                  <a:lnTo>
                    <a:pt x="20" y="104"/>
                  </a:lnTo>
                  <a:lnTo>
                    <a:pt x="13" y="106"/>
                  </a:lnTo>
                  <a:lnTo>
                    <a:pt x="6" y="110"/>
                  </a:lnTo>
                  <a:lnTo>
                    <a:pt x="1" y="118"/>
                  </a:lnTo>
                  <a:lnTo>
                    <a:pt x="0" y="128"/>
                  </a:lnTo>
                  <a:lnTo>
                    <a:pt x="3" y="142"/>
                  </a:lnTo>
                  <a:lnTo>
                    <a:pt x="14" y="153"/>
                  </a:lnTo>
                  <a:lnTo>
                    <a:pt x="30" y="161"/>
                  </a:lnTo>
                  <a:lnTo>
                    <a:pt x="51" y="163"/>
                  </a:lnTo>
                  <a:lnTo>
                    <a:pt x="71" y="161"/>
                  </a:lnTo>
                  <a:lnTo>
                    <a:pt x="87" y="156"/>
                  </a:lnTo>
                  <a:lnTo>
                    <a:pt x="99" y="148"/>
                  </a:lnTo>
                  <a:lnTo>
                    <a:pt x="109" y="139"/>
                  </a:lnTo>
                  <a:lnTo>
                    <a:pt x="116" y="129"/>
                  </a:lnTo>
                  <a:lnTo>
                    <a:pt x="120" y="119"/>
                  </a:lnTo>
                  <a:lnTo>
                    <a:pt x="122" y="111"/>
                  </a:lnTo>
                  <a:lnTo>
                    <a:pt x="123" y="103"/>
                  </a:lnTo>
                  <a:lnTo>
                    <a:pt x="122" y="94"/>
                  </a:lnTo>
                  <a:lnTo>
                    <a:pt x="119" y="87"/>
                  </a:lnTo>
                  <a:lnTo>
                    <a:pt x="115" y="81"/>
                  </a:lnTo>
                  <a:lnTo>
                    <a:pt x="112" y="77"/>
                  </a:lnTo>
                  <a:lnTo>
                    <a:pt x="104" y="71"/>
                  </a:lnTo>
                  <a:lnTo>
                    <a:pt x="96" y="67"/>
                  </a:lnTo>
                  <a:lnTo>
                    <a:pt x="87" y="64"/>
                  </a:lnTo>
                  <a:lnTo>
                    <a:pt x="76" y="62"/>
                  </a:lnTo>
                  <a:lnTo>
                    <a:pt x="66" y="60"/>
                  </a:lnTo>
                  <a:lnTo>
                    <a:pt x="58" y="56"/>
                  </a:lnTo>
                  <a:lnTo>
                    <a:pt x="51" y="50"/>
                  </a:lnTo>
                  <a:lnTo>
                    <a:pt x="49" y="40"/>
                  </a:lnTo>
                  <a:lnTo>
                    <a:pt x="49" y="36"/>
                  </a:lnTo>
                  <a:lnTo>
                    <a:pt x="51" y="31"/>
                  </a:lnTo>
                  <a:lnTo>
                    <a:pt x="53" y="25"/>
                  </a:lnTo>
                  <a:lnTo>
                    <a:pt x="57" y="20"/>
                  </a:lnTo>
                  <a:lnTo>
                    <a:pt x="62" y="15"/>
                  </a:lnTo>
                  <a:lnTo>
                    <a:pt x="69" y="11"/>
                  </a:lnTo>
                  <a:lnTo>
                    <a:pt x="78" y="9"/>
                  </a:lnTo>
                  <a:lnTo>
                    <a:pt x="89" y="8"/>
                  </a:lnTo>
                  <a:lnTo>
                    <a:pt x="97" y="9"/>
                  </a:lnTo>
                  <a:lnTo>
                    <a:pt x="107" y="11"/>
                  </a:lnTo>
                  <a:lnTo>
                    <a:pt x="115" y="16"/>
                  </a:lnTo>
                  <a:lnTo>
                    <a:pt x="121" y="25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" name="Freeform 339"/>
            <p:cNvSpPr>
              <a:spLocks noChangeAspect="1" noEditPoints="1"/>
            </p:cNvSpPr>
            <p:nvPr/>
          </p:nvSpPr>
          <p:spPr bwMode="auto">
            <a:xfrm>
              <a:off x="3980" y="569"/>
              <a:ext cx="111" cy="219"/>
            </a:xfrm>
            <a:custGeom>
              <a:avLst/>
              <a:gdLst>
                <a:gd name="T0" fmla="*/ 108 w 111"/>
                <a:gd name="T1" fmla="*/ 3 h 219"/>
                <a:gd name="T2" fmla="*/ 95 w 111"/>
                <a:gd name="T3" fmla="*/ 1 h 219"/>
                <a:gd name="T4" fmla="*/ 88 w 111"/>
                <a:gd name="T5" fmla="*/ 9 h 219"/>
                <a:gd name="T6" fmla="*/ 87 w 111"/>
                <a:gd name="T7" fmla="*/ 17 h 219"/>
                <a:gd name="T8" fmla="*/ 92 w 111"/>
                <a:gd name="T9" fmla="*/ 22 h 219"/>
                <a:gd name="T10" fmla="*/ 102 w 111"/>
                <a:gd name="T11" fmla="*/ 22 h 219"/>
                <a:gd name="T12" fmla="*/ 109 w 111"/>
                <a:gd name="T13" fmla="*/ 15 h 219"/>
                <a:gd name="T14" fmla="*/ 57 w 111"/>
                <a:gd name="T15" fmla="*/ 180 h 219"/>
                <a:gd name="T16" fmla="*/ 45 w 111"/>
                <a:gd name="T17" fmla="*/ 202 h 219"/>
                <a:gd name="T18" fmla="*/ 25 w 111"/>
                <a:gd name="T19" fmla="*/ 212 h 219"/>
                <a:gd name="T20" fmla="*/ 23 w 111"/>
                <a:gd name="T21" fmla="*/ 204 h 219"/>
                <a:gd name="T22" fmla="*/ 21 w 111"/>
                <a:gd name="T23" fmla="*/ 190 h 219"/>
                <a:gd name="T24" fmla="*/ 9 w 111"/>
                <a:gd name="T25" fmla="*/ 189 h 219"/>
                <a:gd name="T26" fmla="*/ 1 w 111"/>
                <a:gd name="T27" fmla="*/ 197 h 219"/>
                <a:gd name="T28" fmla="*/ 2 w 111"/>
                <a:gd name="T29" fmla="*/ 209 h 219"/>
                <a:gd name="T30" fmla="*/ 15 w 111"/>
                <a:gd name="T31" fmla="*/ 217 h 219"/>
                <a:gd name="T32" fmla="*/ 31 w 111"/>
                <a:gd name="T33" fmla="*/ 218 h 219"/>
                <a:gd name="T34" fmla="*/ 46 w 111"/>
                <a:gd name="T35" fmla="*/ 214 h 219"/>
                <a:gd name="T36" fmla="*/ 61 w 111"/>
                <a:gd name="T37" fmla="*/ 205 h 219"/>
                <a:gd name="T38" fmla="*/ 73 w 111"/>
                <a:gd name="T39" fmla="*/ 189 h 219"/>
                <a:gd name="T40" fmla="*/ 100 w 111"/>
                <a:gd name="T41" fmla="*/ 88 h 219"/>
                <a:gd name="T42" fmla="*/ 99 w 111"/>
                <a:gd name="T43" fmla="*/ 70 h 219"/>
                <a:gd name="T44" fmla="*/ 85 w 111"/>
                <a:gd name="T45" fmla="*/ 58 h 219"/>
                <a:gd name="T46" fmla="*/ 64 w 111"/>
                <a:gd name="T47" fmla="*/ 57 h 219"/>
                <a:gd name="T48" fmla="*/ 48 w 111"/>
                <a:gd name="T49" fmla="*/ 67 h 219"/>
                <a:gd name="T50" fmla="*/ 37 w 111"/>
                <a:gd name="T51" fmla="*/ 81 h 219"/>
                <a:gd name="T52" fmla="*/ 31 w 111"/>
                <a:gd name="T53" fmla="*/ 92 h 219"/>
                <a:gd name="T54" fmla="*/ 32 w 111"/>
                <a:gd name="T55" fmla="*/ 97 h 219"/>
                <a:gd name="T56" fmla="*/ 38 w 111"/>
                <a:gd name="T57" fmla="*/ 97 h 219"/>
                <a:gd name="T58" fmla="*/ 46 w 111"/>
                <a:gd name="T59" fmla="*/ 82 h 219"/>
                <a:gd name="T60" fmla="*/ 63 w 111"/>
                <a:gd name="T61" fmla="*/ 66 h 219"/>
                <a:gd name="T62" fmla="*/ 80 w 111"/>
                <a:gd name="T63" fmla="*/ 66 h 219"/>
                <a:gd name="T64" fmla="*/ 82 w 111"/>
                <a:gd name="T65" fmla="*/ 80 h 219"/>
                <a:gd name="T66" fmla="*/ 57 w 111"/>
                <a:gd name="T67" fmla="*/ 180 h 2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1" h="219">
                  <a:moveTo>
                    <a:pt x="111" y="10"/>
                  </a:moveTo>
                  <a:lnTo>
                    <a:pt x="108" y="3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1" y="4"/>
                  </a:lnTo>
                  <a:lnTo>
                    <a:pt x="88" y="9"/>
                  </a:lnTo>
                  <a:lnTo>
                    <a:pt x="86" y="14"/>
                  </a:lnTo>
                  <a:lnTo>
                    <a:pt x="87" y="17"/>
                  </a:lnTo>
                  <a:lnTo>
                    <a:pt x="89" y="20"/>
                  </a:lnTo>
                  <a:lnTo>
                    <a:pt x="92" y="22"/>
                  </a:lnTo>
                  <a:lnTo>
                    <a:pt x="96" y="24"/>
                  </a:lnTo>
                  <a:lnTo>
                    <a:pt x="102" y="22"/>
                  </a:lnTo>
                  <a:lnTo>
                    <a:pt x="106" y="19"/>
                  </a:lnTo>
                  <a:lnTo>
                    <a:pt x="109" y="15"/>
                  </a:lnTo>
                  <a:lnTo>
                    <a:pt x="111" y="10"/>
                  </a:lnTo>
                  <a:close/>
                  <a:moveTo>
                    <a:pt x="57" y="180"/>
                  </a:moveTo>
                  <a:lnTo>
                    <a:pt x="52" y="192"/>
                  </a:lnTo>
                  <a:lnTo>
                    <a:pt x="45" y="202"/>
                  </a:lnTo>
                  <a:lnTo>
                    <a:pt x="36" y="209"/>
                  </a:lnTo>
                  <a:lnTo>
                    <a:pt x="25" y="212"/>
                  </a:lnTo>
                  <a:lnTo>
                    <a:pt x="16" y="210"/>
                  </a:lnTo>
                  <a:lnTo>
                    <a:pt x="23" y="204"/>
                  </a:lnTo>
                  <a:lnTo>
                    <a:pt x="24" y="197"/>
                  </a:lnTo>
                  <a:lnTo>
                    <a:pt x="21" y="190"/>
                  </a:lnTo>
                  <a:lnTo>
                    <a:pt x="14" y="188"/>
                  </a:lnTo>
                  <a:lnTo>
                    <a:pt x="9" y="189"/>
                  </a:lnTo>
                  <a:lnTo>
                    <a:pt x="4" y="192"/>
                  </a:lnTo>
                  <a:lnTo>
                    <a:pt x="1" y="197"/>
                  </a:lnTo>
                  <a:lnTo>
                    <a:pt x="0" y="203"/>
                  </a:lnTo>
                  <a:lnTo>
                    <a:pt x="2" y="209"/>
                  </a:lnTo>
                  <a:lnTo>
                    <a:pt x="7" y="214"/>
                  </a:lnTo>
                  <a:lnTo>
                    <a:pt x="15" y="217"/>
                  </a:lnTo>
                  <a:lnTo>
                    <a:pt x="25" y="219"/>
                  </a:lnTo>
                  <a:lnTo>
                    <a:pt x="31" y="218"/>
                  </a:lnTo>
                  <a:lnTo>
                    <a:pt x="39" y="217"/>
                  </a:lnTo>
                  <a:lnTo>
                    <a:pt x="46" y="214"/>
                  </a:lnTo>
                  <a:lnTo>
                    <a:pt x="54" y="210"/>
                  </a:lnTo>
                  <a:lnTo>
                    <a:pt x="61" y="205"/>
                  </a:lnTo>
                  <a:lnTo>
                    <a:pt x="68" y="198"/>
                  </a:lnTo>
                  <a:lnTo>
                    <a:pt x="73" y="189"/>
                  </a:lnTo>
                  <a:lnTo>
                    <a:pt x="77" y="179"/>
                  </a:lnTo>
                  <a:lnTo>
                    <a:pt x="100" y="88"/>
                  </a:lnTo>
                  <a:lnTo>
                    <a:pt x="101" y="80"/>
                  </a:lnTo>
                  <a:lnTo>
                    <a:pt x="99" y="70"/>
                  </a:lnTo>
                  <a:lnTo>
                    <a:pt x="93" y="63"/>
                  </a:lnTo>
                  <a:lnTo>
                    <a:pt x="85" y="58"/>
                  </a:lnTo>
                  <a:lnTo>
                    <a:pt x="74" y="56"/>
                  </a:lnTo>
                  <a:lnTo>
                    <a:pt x="64" y="57"/>
                  </a:lnTo>
                  <a:lnTo>
                    <a:pt x="56" y="62"/>
                  </a:lnTo>
                  <a:lnTo>
                    <a:pt x="48" y="67"/>
                  </a:lnTo>
                  <a:lnTo>
                    <a:pt x="42" y="74"/>
                  </a:lnTo>
                  <a:lnTo>
                    <a:pt x="37" y="81"/>
                  </a:lnTo>
                  <a:lnTo>
                    <a:pt x="33" y="87"/>
                  </a:lnTo>
                  <a:lnTo>
                    <a:pt x="31" y="92"/>
                  </a:lnTo>
                  <a:lnTo>
                    <a:pt x="30" y="94"/>
                  </a:lnTo>
                  <a:lnTo>
                    <a:pt x="32" y="97"/>
                  </a:lnTo>
                  <a:lnTo>
                    <a:pt x="35" y="98"/>
                  </a:lnTo>
                  <a:lnTo>
                    <a:pt x="38" y="97"/>
                  </a:lnTo>
                  <a:lnTo>
                    <a:pt x="40" y="93"/>
                  </a:lnTo>
                  <a:lnTo>
                    <a:pt x="46" y="82"/>
                  </a:lnTo>
                  <a:lnTo>
                    <a:pt x="53" y="73"/>
                  </a:lnTo>
                  <a:lnTo>
                    <a:pt x="63" y="66"/>
                  </a:lnTo>
                  <a:lnTo>
                    <a:pt x="74" y="63"/>
                  </a:lnTo>
                  <a:lnTo>
                    <a:pt x="80" y="66"/>
                  </a:lnTo>
                  <a:lnTo>
                    <a:pt x="82" y="75"/>
                  </a:lnTo>
                  <a:lnTo>
                    <a:pt x="82" y="80"/>
                  </a:lnTo>
                  <a:lnTo>
                    <a:pt x="81" y="83"/>
                  </a:lnTo>
                  <a:lnTo>
                    <a:pt x="57" y="18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" name="Freeform 340"/>
            <p:cNvSpPr>
              <a:spLocks noChangeAspect="1"/>
            </p:cNvSpPr>
            <p:nvPr/>
          </p:nvSpPr>
          <p:spPr bwMode="auto">
            <a:xfrm>
              <a:off x="4163" y="644"/>
              <a:ext cx="42" cy="108"/>
            </a:xfrm>
            <a:custGeom>
              <a:avLst/>
              <a:gdLst>
                <a:gd name="T0" fmla="*/ 42 w 42"/>
                <a:gd name="T1" fmla="*/ 38 h 108"/>
                <a:gd name="T2" fmla="*/ 40 w 42"/>
                <a:gd name="T3" fmla="*/ 22 h 108"/>
                <a:gd name="T4" fmla="*/ 35 w 42"/>
                <a:gd name="T5" fmla="*/ 10 h 108"/>
                <a:gd name="T6" fmla="*/ 28 w 42"/>
                <a:gd name="T7" fmla="*/ 3 h 108"/>
                <a:gd name="T8" fmla="*/ 19 w 42"/>
                <a:gd name="T9" fmla="*/ 0 h 108"/>
                <a:gd name="T10" fmla="*/ 11 w 42"/>
                <a:gd name="T11" fmla="*/ 2 h 108"/>
                <a:gd name="T12" fmla="*/ 5 w 42"/>
                <a:gd name="T13" fmla="*/ 6 h 108"/>
                <a:gd name="T14" fmla="*/ 1 w 42"/>
                <a:gd name="T15" fmla="*/ 12 h 108"/>
                <a:gd name="T16" fmla="*/ 0 w 42"/>
                <a:gd name="T17" fmla="*/ 19 h 108"/>
                <a:gd name="T18" fmla="*/ 1 w 42"/>
                <a:gd name="T19" fmla="*/ 26 h 108"/>
                <a:gd name="T20" fmla="*/ 5 w 42"/>
                <a:gd name="T21" fmla="*/ 32 h 108"/>
                <a:gd name="T22" fmla="*/ 11 w 42"/>
                <a:gd name="T23" fmla="*/ 37 h 108"/>
                <a:gd name="T24" fmla="*/ 19 w 42"/>
                <a:gd name="T25" fmla="*/ 38 h 108"/>
                <a:gd name="T26" fmla="*/ 25 w 42"/>
                <a:gd name="T27" fmla="*/ 37 h 108"/>
                <a:gd name="T28" fmla="*/ 31 w 42"/>
                <a:gd name="T29" fmla="*/ 33 h 108"/>
                <a:gd name="T30" fmla="*/ 33 w 42"/>
                <a:gd name="T31" fmla="*/ 32 h 108"/>
                <a:gd name="T32" fmla="*/ 34 w 42"/>
                <a:gd name="T33" fmla="*/ 33 h 108"/>
                <a:gd name="T34" fmla="*/ 34 w 42"/>
                <a:gd name="T35" fmla="*/ 38 h 108"/>
                <a:gd name="T36" fmla="*/ 32 w 42"/>
                <a:gd name="T37" fmla="*/ 57 h 108"/>
                <a:gd name="T38" fmla="*/ 26 w 42"/>
                <a:gd name="T39" fmla="*/ 73 h 108"/>
                <a:gd name="T40" fmla="*/ 18 w 42"/>
                <a:gd name="T41" fmla="*/ 87 h 108"/>
                <a:gd name="T42" fmla="*/ 9 w 42"/>
                <a:gd name="T43" fmla="*/ 98 h 108"/>
                <a:gd name="T44" fmla="*/ 6 w 42"/>
                <a:gd name="T45" fmla="*/ 102 h 108"/>
                <a:gd name="T46" fmla="*/ 5 w 42"/>
                <a:gd name="T47" fmla="*/ 104 h 108"/>
                <a:gd name="T48" fmla="*/ 7 w 42"/>
                <a:gd name="T49" fmla="*/ 107 h 108"/>
                <a:gd name="T50" fmla="*/ 9 w 42"/>
                <a:gd name="T51" fmla="*/ 108 h 108"/>
                <a:gd name="T52" fmla="*/ 16 w 42"/>
                <a:gd name="T53" fmla="*/ 103 h 108"/>
                <a:gd name="T54" fmla="*/ 27 w 42"/>
                <a:gd name="T55" fmla="*/ 89 h 108"/>
                <a:gd name="T56" fmla="*/ 37 w 42"/>
                <a:gd name="T57" fmla="*/ 67 h 108"/>
                <a:gd name="T58" fmla="*/ 42 w 42"/>
                <a:gd name="T59" fmla="*/ 38 h 10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2" h="108">
                  <a:moveTo>
                    <a:pt x="42" y="38"/>
                  </a:moveTo>
                  <a:lnTo>
                    <a:pt x="40" y="22"/>
                  </a:lnTo>
                  <a:lnTo>
                    <a:pt x="35" y="10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1" y="37"/>
                  </a:lnTo>
                  <a:lnTo>
                    <a:pt x="19" y="38"/>
                  </a:lnTo>
                  <a:lnTo>
                    <a:pt x="25" y="37"/>
                  </a:lnTo>
                  <a:lnTo>
                    <a:pt x="31" y="33"/>
                  </a:lnTo>
                  <a:lnTo>
                    <a:pt x="33" y="32"/>
                  </a:lnTo>
                  <a:lnTo>
                    <a:pt x="34" y="33"/>
                  </a:lnTo>
                  <a:lnTo>
                    <a:pt x="34" y="38"/>
                  </a:lnTo>
                  <a:lnTo>
                    <a:pt x="32" y="57"/>
                  </a:lnTo>
                  <a:lnTo>
                    <a:pt x="26" y="73"/>
                  </a:lnTo>
                  <a:lnTo>
                    <a:pt x="18" y="87"/>
                  </a:lnTo>
                  <a:lnTo>
                    <a:pt x="9" y="98"/>
                  </a:lnTo>
                  <a:lnTo>
                    <a:pt x="6" y="102"/>
                  </a:lnTo>
                  <a:lnTo>
                    <a:pt x="5" y="104"/>
                  </a:lnTo>
                  <a:lnTo>
                    <a:pt x="7" y="107"/>
                  </a:lnTo>
                  <a:lnTo>
                    <a:pt x="9" y="108"/>
                  </a:lnTo>
                  <a:lnTo>
                    <a:pt x="16" y="103"/>
                  </a:lnTo>
                  <a:lnTo>
                    <a:pt x="27" y="89"/>
                  </a:lnTo>
                  <a:lnTo>
                    <a:pt x="37" y="67"/>
                  </a:lnTo>
                  <a:lnTo>
                    <a:pt x="42" y="38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" name="Freeform 341"/>
            <p:cNvSpPr>
              <a:spLocks noChangeAspect="1"/>
            </p:cNvSpPr>
            <p:nvPr/>
          </p:nvSpPr>
          <p:spPr bwMode="auto">
            <a:xfrm>
              <a:off x="4302" y="523"/>
              <a:ext cx="178" cy="163"/>
            </a:xfrm>
            <a:custGeom>
              <a:avLst/>
              <a:gdLst>
                <a:gd name="T0" fmla="*/ 110 w 178"/>
                <a:gd name="T1" fmla="*/ 46 h 163"/>
                <a:gd name="T2" fmla="*/ 115 w 178"/>
                <a:gd name="T3" fmla="*/ 33 h 163"/>
                <a:gd name="T4" fmla="*/ 123 w 178"/>
                <a:gd name="T5" fmla="*/ 19 h 163"/>
                <a:gd name="T6" fmla="*/ 136 w 178"/>
                <a:gd name="T7" fmla="*/ 9 h 163"/>
                <a:gd name="T8" fmla="*/ 147 w 178"/>
                <a:gd name="T9" fmla="*/ 8 h 163"/>
                <a:gd name="T10" fmla="*/ 157 w 178"/>
                <a:gd name="T11" fmla="*/ 10 h 163"/>
                <a:gd name="T12" fmla="*/ 156 w 178"/>
                <a:gd name="T13" fmla="*/ 15 h 163"/>
                <a:gd name="T14" fmla="*/ 147 w 178"/>
                <a:gd name="T15" fmla="*/ 26 h 163"/>
                <a:gd name="T16" fmla="*/ 146 w 178"/>
                <a:gd name="T17" fmla="*/ 36 h 163"/>
                <a:gd name="T18" fmla="*/ 153 w 178"/>
                <a:gd name="T19" fmla="*/ 44 h 163"/>
                <a:gd name="T20" fmla="*/ 165 w 178"/>
                <a:gd name="T21" fmla="*/ 43 h 163"/>
                <a:gd name="T22" fmla="*/ 177 w 178"/>
                <a:gd name="T23" fmla="*/ 33 h 163"/>
                <a:gd name="T24" fmla="*/ 175 w 178"/>
                <a:gd name="T25" fmla="*/ 12 h 163"/>
                <a:gd name="T26" fmla="*/ 155 w 178"/>
                <a:gd name="T27" fmla="*/ 1 h 163"/>
                <a:gd name="T28" fmla="*/ 131 w 178"/>
                <a:gd name="T29" fmla="*/ 3 h 163"/>
                <a:gd name="T30" fmla="*/ 112 w 178"/>
                <a:gd name="T31" fmla="*/ 20 h 163"/>
                <a:gd name="T32" fmla="*/ 99 w 178"/>
                <a:gd name="T33" fmla="*/ 13 h 163"/>
                <a:gd name="T34" fmla="*/ 78 w 178"/>
                <a:gd name="T35" fmla="*/ 1 h 163"/>
                <a:gd name="T36" fmla="*/ 44 w 178"/>
                <a:gd name="T37" fmla="*/ 7 h 163"/>
                <a:gd name="T38" fmla="*/ 15 w 178"/>
                <a:gd name="T39" fmla="*/ 43 h 163"/>
                <a:gd name="T40" fmla="*/ 13 w 178"/>
                <a:gd name="T41" fmla="*/ 59 h 163"/>
                <a:gd name="T42" fmla="*/ 18 w 178"/>
                <a:gd name="T43" fmla="*/ 58 h 163"/>
                <a:gd name="T44" fmla="*/ 25 w 178"/>
                <a:gd name="T45" fmla="*/ 42 h 163"/>
                <a:gd name="T46" fmla="*/ 37 w 178"/>
                <a:gd name="T47" fmla="*/ 23 h 163"/>
                <a:gd name="T48" fmla="*/ 51 w 178"/>
                <a:gd name="T49" fmla="*/ 13 h 163"/>
                <a:gd name="T50" fmla="*/ 63 w 178"/>
                <a:gd name="T51" fmla="*/ 8 h 163"/>
                <a:gd name="T52" fmla="*/ 74 w 178"/>
                <a:gd name="T53" fmla="*/ 9 h 163"/>
                <a:gd name="T54" fmla="*/ 85 w 178"/>
                <a:gd name="T55" fmla="*/ 19 h 163"/>
                <a:gd name="T56" fmla="*/ 86 w 178"/>
                <a:gd name="T57" fmla="*/ 43 h 163"/>
                <a:gd name="T58" fmla="*/ 77 w 178"/>
                <a:gd name="T59" fmla="*/ 85 h 163"/>
                <a:gd name="T60" fmla="*/ 62 w 178"/>
                <a:gd name="T61" fmla="*/ 133 h 163"/>
                <a:gd name="T62" fmla="*/ 45 w 178"/>
                <a:gd name="T63" fmla="*/ 153 h 163"/>
                <a:gd name="T64" fmla="*/ 31 w 178"/>
                <a:gd name="T65" fmla="*/ 155 h 163"/>
                <a:gd name="T66" fmla="*/ 22 w 178"/>
                <a:gd name="T67" fmla="*/ 153 h 163"/>
                <a:gd name="T68" fmla="*/ 22 w 178"/>
                <a:gd name="T69" fmla="*/ 148 h 163"/>
                <a:gd name="T70" fmla="*/ 31 w 178"/>
                <a:gd name="T71" fmla="*/ 138 h 163"/>
                <a:gd name="T72" fmla="*/ 32 w 178"/>
                <a:gd name="T73" fmla="*/ 125 h 163"/>
                <a:gd name="T74" fmla="*/ 24 w 178"/>
                <a:gd name="T75" fmla="*/ 119 h 163"/>
                <a:gd name="T76" fmla="*/ 12 w 178"/>
                <a:gd name="T77" fmla="*/ 120 h 163"/>
                <a:gd name="T78" fmla="*/ 1 w 178"/>
                <a:gd name="T79" fmla="*/ 131 h 163"/>
                <a:gd name="T80" fmla="*/ 3 w 178"/>
                <a:gd name="T81" fmla="*/ 150 h 163"/>
                <a:gd name="T82" fmla="*/ 22 w 178"/>
                <a:gd name="T83" fmla="*/ 162 h 163"/>
                <a:gd name="T84" fmla="*/ 42 w 178"/>
                <a:gd name="T85" fmla="*/ 162 h 163"/>
                <a:gd name="T86" fmla="*/ 56 w 178"/>
                <a:gd name="T87" fmla="*/ 155 h 163"/>
                <a:gd name="T88" fmla="*/ 65 w 178"/>
                <a:gd name="T89" fmla="*/ 145 h 163"/>
                <a:gd name="T90" fmla="*/ 70 w 178"/>
                <a:gd name="T91" fmla="*/ 138 h 163"/>
                <a:gd name="T92" fmla="*/ 76 w 178"/>
                <a:gd name="T93" fmla="*/ 146 h 163"/>
                <a:gd name="T94" fmla="*/ 95 w 178"/>
                <a:gd name="T95" fmla="*/ 161 h 163"/>
                <a:gd name="T96" fmla="*/ 135 w 178"/>
                <a:gd name="T97" fmla="*/ 156 h 163"/>
                <a:gd name="T98" fmla="*/ 164 w 178"/>
                <a:gd name="T99" fmla="*/ 120 h 163"/>
                <a:gd name="T100" fmla="*/ 166 w 178"/>
                <a:gd name="T101" fmla="*/ 104 h 163"/>
                <a:gd name="T102" fmla="*/ 160 w 178"/>
                <a:gd name="T103" fmla="*/ 105 h 163"/>
                <a:gd name="T104" fmla="*/ 153 w 178"/>
                <a:gd name="T105" fmla="*/ 121 h 163"/>
                <a:gd name="T106" fmla="*/ 141 w 178"/>
                <a:gd name="T107" fmla="*/ 140 h 163"/>
                <a:gd name="T108" fmla="*/ 128 w 178"/>
                <a:gd name="T109" fmla="*/ 150 h 163"/>
                <a:gd name="T110" fmla="*/ 115 w 178"/>
                <a:gd name="T111" fmla="*/ 155 h 163"/>
                <a:gd name="T112" fmla="*/ 102 w 178"/>
                <a:gd name="T113" fmla="*/ 153 h 163"/>
                <a:gd name="T114" fmla="*/ 92 w 178"/>
                <a:gd name="T115" fmla="*/ 140 h 163"/>
                <a:gd name="T116" fmla="*/ 91 w 178"/>
                <a:gd name="T117" fmla="*/ 125 h 163"/>
                <a:gd name="T118" fmla="*/ 94 w 178"/>
                <a:gd name="T119" fmla="*/ 110 h 163"/>
                <a:gd name="T120" fmla="*/ 109 w 178"/>
                <a:gd name="T121" fmla="*/ 50 h 1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8" h="163">
                  <a:moveTo>
                    <a:pt x="109" y="50"/>
                  </a:moveTo>
                  <a:lnTo>
                    <a:pt x="110" y="46"/>
                  </a:lnTo>
                  <a:lnTo>
                    <a:pt x="112" y="40"/>
                  </a:lnTo>
                  <a:lnTo>
                    <a:pt x="115" y="33"/>
                  </a:lnTo>
                  <a:lnTo>
                    <a:pt x="118" y="26"/>
                  </a:lnTo>
                  <a:lnTo>
                    <a:pt x="123" y="19"/>
                  </a:lnTo>
                  <a:lnTo>
                    <a:pt x="129" y="13"/>
                  </a:lnTo>
                  <a:lnTo>
                    <a:pt x="136" y="9"/>
                  </a:lnTo>
                  <a:lnTo>
                    <a:pt x="145" y="8"/>
                  </a:lnTo>
                  <a:lnTo>
                    <a:pt x="147" y="8"/>
                  </a:lnTo>
                  <a:lnTo>
                    <a:pt x="152" y="9"/>
                  </a:lnTo>
                  <a:lnTo>
                    <a:pt x="157" y="10"/>
                  </a:lnTo>
                  <a:lnTo>
                    <a:pt x="163" y="13"/>
                  </a:lnTo>
                  <a:lnTo>
                    <a:pt x="156" y="15"/>
                  </a:lnTo>
                  <a:lnTo>
                    <a:pt x="150" y="20"/>
                  </a:lnTo>
                  <a:lnTo>
                    <a:pt x="147" y="26"/>
                  </a:lnTo>
                  <a:lnTo>
                    <a:pt x="146" y="32"/>
                  </a:lnTo>
                  <a:lnTo>
                    <a:pt x="146" y="36"/>
                  </a:lnTo>
                  <a:lnTo>
                    <a:pt x="149" y="41"/>
                  </a:lnTo>
                  <a:lnTo>
                    <a:pt x="153" y="44"/>
                  </a:lnTo>
                  <a:lnTo>
                    <a:pt x="159" y="45"/>
                  </a:lnTo>
                  <a:lnTo>
                    <a:pt x="165" y="43"/>
                  </a:lnTo>
                  <a:lnTo>
                    <a:pt x="172" y="40"/>
                  </a:lnTo>
                  <a:lnTo>
                    <a:pt x="177" y="33"/>
                  </a:lnTo>
                  <a:lnTo>
                    <a:pt x="178" y="24"/>
                  </a:lnTo>
                  <a:lnTo>
                    <a:pt x="175" y="12"/>
                  </a:lnTo>
                  <a:lnTo>
                    <a:pt x="166" y="5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3"/>
                  </a:lnTo>
                  <a:lnTo>
                    <a:pt x="120" y="11"/>
                  </a:lnTo>
                  <a:lnTo>
                    <a:pt x="112" y="20"/>
                  </a:lnTo>
                  <a:lnTo>
                    <a:pt x="107" y="27"/>
                  </a:lnTo>
                  <a:lnTo>
                    <a:pt x="99" y="13"/>
                  </a:lnTo>
                  <a:lnTo>
                    <a:pt x="89" y="5"/>
                  </a:lnTo>
                  <a:lnTo>
                    <a:pt x="78" y="1"/>
                  </a:lnTo>
                  <a:lnTo>
                    <a:pt x="69" y="0"/>
                  </a:lnTo>
                  <a:lnTo>
                    <a:pt x="44" y="7"/>
                  </a:lnTo>
                  <a:lnTo>
                    <a:pt x="26" y="24"/>
                  </a:lnTo>
                  <a:lnTo>
                    <a:pt x="15" y="43"/>
                  </a:lnTo>
                  <a:lnTo>
                    <a:pt x="11" y="55"/>
                  </a:lnTo>
                  <a:lnTo>
                    <a:pt x="13" y="59"/>
                  </a:lnTo>
                  <a:lnTo>
                    <a:pt x="15" y="59"/>
                  </a:lnTo>
                  <a:lnTo>
                    <a:pt x="18" y="58"/>
                  </a:lnTo>
                  <a:lnTo>
                    <a:pt x="20" y="55"/>
                  </a:lnTo>
                  <a:lnTo>
                    <a:pt x="25" y="42"/>
                  </a:lnTo>
                  <a:lnTo>
                    <a:pt x="31" y="32"/>
                  </a:lnTo>
                  <a:lnTo>
                    <a:pt x="37" y="23"/>
                  </a:lnTo>
                  <a:lnTo>
                    <a:pt x="44" y="17"/>
                  </a:lnTo>
                  <a:lnTo>
                    <a:pt x="51" y="13"/>
                  </a:lnTo>
                  <a:lnTo>
                    <a:pt x="57" y="10"/>
                  </a:lnTo>
                  <a:lnTo>
                    <a:pt x="63" y="8"/>
                  </a:lnTo>
                  <a:lnTo>
                    <a:pt x="68" y="8"/>
                  </a:lnTo>
                  <a:lnTo>
                    <a:pt x="74" y="9"/>
                  </a:lnTo>
                  <a:lnTo>
                    <a:pt x="80" y="12"/>
                  </a:lnTo>
                  <a:lnTo>
                    <a:pt x="85" y="19"/>
                  </a:lnTo>
                  <a:lnTo>
                    <a:pt x="87" y="32"/>
                  </a:lnTo>
                  <a:lnTo>
                    <a:pt x="86" y="43"/>
                  </a:lnTo>
                  <a:lnTo>
                    <a:pt x="83" y="60"/>
                  </a:lnTo>
                  <a:lnTo>
                    <a:pt x="77" y="85"/>
                  </a:lnTo>
                  <a:lnTo>
                    <a:pt x="68" y="118"/>
                  </a:lnTo>
                  <a:lnTo>
                    <a:pt x="62" y="133"/>
                  </a:lnTo>
                  <a:lnTo>
                    <a:pt x="55" y="145"/>
                  </a:lnTo>
                  <a:lnTo>
                    <a:pt x="45" y="153"/>
                  </a:lnTo>
                  <a:lnTo>
                    <a:pt x="34" y="155"/>
                  </a:lnTo>
                  <a:lnTo>
                    <a:pt x="31" y="155"/>
                  </a:lnTo>
                  <a:lnTo>
                    <a:pt x="27" y="155"/>
                  </a:lnTo>
                  <a:lnTo>
                    <a:pt x="22" y="153"/>
                  </a:lnTo>
                  <a:lnTo>
                    <a:pt x="16" y="150"/>
                  </a:lnTo>
                  <a:lnTo>
                    <a:pt x="22" y="148"/>
                  </a:lnTo>
                  <a:lnTo>
                    <a:pt x="28" y="144"/>
                  </a:lnTo>
                  <a:lnTo>
                    <a:pt x="31" y="138"/>
                  </a:lnTo>
                  <a:lnTo>
                    <a:pt x="33" y="131"/>
                  </a:lnTo>
                  <a:lnTo>
                    <a:pt x="32" y="125"/>
                  </a:lnTo>
                  <a:lnTo>
                    <a:pt x="28" y="121"/>
                  </a:lnTo>
                  <a:lnTo>
                    <a:pt x="24" y="119"/>
                  </a:lnTo>
                  <a:lnTo>
                    <a:pt x="20" y="118"/>
                  </a:lnTo>
                  <a:lnTo>
                    <a:pt x="12" y="120"/>
                  </a:lnTo>
                  <a:lnTo>
                    <a:pt x="6" y="125"/>
                  </a:lnTo>
                  <a:lnTo>
                    <a:pt x="1" y="131"/>
                  </a:lnTo>
                  <a:lnTo>
                    <a:pt x="0" y="139"/>
                  </a:lnTo>
                  <a:lnTo>
                    <a:pt x="3" y="150"/>
                  </a:lnTo>
                  <a:lnTo>
                    <a:pt x="11" y="158"/>
                  </a:lnTo>
                  <a:lnTo>
                    <a:pt x="22" y="162"/>
                  </a:lnTo>
                  <a:lnTo>
                    <a:pt x="34" y="163"/>
                  </a:lnTo>
                  <a:lnTo>
                    <a:pt x="42" y="162"/>
                  </a:lnTo>
                  <a:lnTo>
                    <a:pt x="49" y="159"/>
                  </a:lnTo>
                  <a:lnTo>
                    <a:pt x="56" y="155"/>
                  </a:lnTo>
                  <a:lnTo>
                    <a:pt x="61" y="150"/>
                  </a:lnTo>
                  <a:lnTo>
                    <a:pt x="65" y="145"/>
                  </a:lnTo>
                  <a:lnTo>
                    <a:pt x="68" y="141"/>
                  </a:lnTo>
                  <a:lnTo>
                    <a:pt x="70" y="138"/>
                  </a:lnTo>
                  <a:lnTo>
                    <a:pt x="71" y="136"/>
                  </a:lnTo>
                  <a:lnTo>
                    <a:pt x="76" y="146"/>
                  </a:lnTo>
                  <a:lnTo>
                    <a:pt x="84" y="154"/>
                  </a:lnTo>
                  <a:lnTo>
                    <a:pt x="95" y="161"/>
                  </a:lnTo>
                  <a:lnTo>
                    <a:pt x="110" y="163"/>
                  </a:lnTo>
                  <a:lnTo>
                    <a:pt x="135" y="156"/>
                  </a:lnTo>
                  <a:lnTo>
                    <a:pt x="153" y="139"/>
                  </a:lnTo>
                  <a:lnTo>
                    <a:pt x="164" y="120"/>
                  </a:lnTo>
                  <a:lnTo>
                    <a:pt x="167" y="108"/>
                  </a:lnTo>
                  <a:lnTo>
                    <a:pt x="166" y="104"/>
                  </a:lnTo>
                  <a:lnTo>
                    <a:pt x="163" y="104"/>
                  </a:lnTo>
                  <a:lnTo>
                    <a:pt x="160" y="105"/>
                  </a:lnTo>
                  <a:lnTo>
                    <a:pt x="158" y="108"/>
                  </a:lnTo>
                  <a:lnTo>
                    <a:pt x="153" y="121"/>
                  </a:lnTo>
                  <a:lnTo>
                    <a:pt x="148" y="132"/>
                  </a:lnTo>
                  <a:lnTo>
                    <a:pt x="141" y="140"/>
                  </a:lnTo>
                  <a:lnTo>
                    <a:pt x="134" y="146"/>
                  </a:lnTo>
                  <a:lnTo>
                    <a:pt x="128" y="150"/>
                  </a:lnTo>
                  <a:lnTo>
                    <a:pt x="121" y="153"/>
                  </a:lnTo>
                  <a:lnTo>
                    <a:pt x="115" y="155"/>
                  </a:lnTo>
                  <a:lnTo>
                    <a:pt x="111" y="155"/>
                  </a:lnTo>
                  <a:lnTo>
                    <a:pt x="102" y="153"/>
                  </a:lnTo>
                  <a:lnTo>
                    <a:pt x="96" y="148"/>
                  </a:lnTo>
                  <a:lnTo>
                    <a:pt x="92" y="140"/>
                  </a:lnTo>
                  <a:lnTo>
                    <a:pt x="91" y="132"/>
                  </a:lnTo>
                  <a:lnTo>
                    <a:pt x="91" y="125"/>
                  </a:lnTo>
                  <a:lnTo>
                    <a:pt x="92" y="119"/>
                  </a:lnTo>
                  <a:lnTo>
                    <a:pt x="94" y="110"/>
                  </a:lnTo>
                  <a:lnTo>
                    <a:pt x="97" y="100"/>
                  </a:lnTo>
                  <a:lnTo>
                    <a:pt x="109" y="5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" name="Freeform 342"/>
            <p:cNvSpPr>
              <a:spLocks noChangeAspect="1"/>
            </p:cNvSpPr>
            <p:nvPr/>
          </p:nvSpPr>
          <p:spPr bwMode="auto">
            <a:xfrm>
              <a:off x="4517" y="412"/>
              <a:ext cx="83" cy="360"/>
            </a:xfrm>
            <a:custGeom>
              <a:avLst/>
              <a:gdLst>
                <a:gd name="T0" fmla="*/ 83 w 83"/>
                <a:gd name="T1" fmla="*/ 180 h 360"/>
                <a:gd name="T2" fmla="*/ 82 w 83"/>
                <a:gd name="T3" fmla="*/ 156 h 360"/>
                <a:gd name="T4" fmla="*/ 79 w 83"/>
                <a:gd name="T5" fmla="*/ 129 h 360"/>
                <a:gd name="T6" fmla="*/ 72 w 83"/>
                <a:gd name="T7" fmla="*/ 99 h 360"/>
                <a:gd name="T8" fmla="*/ 60 w 83"/>
                <a:gd name="T9" fmla="*/ 68 h 360"/>
                <a:gd name="T10" fmla="*/ 42 w 83"/>
                <a:gd name="T11" fmla="*/ 38 h 360"/>
                <a:gd name="T12" fmla="*/ 25 w 83"/>
                <a:gd name="T13" fmla="*/ 17 h 360"/>
                <a:gd name="T14" fmla="*/ 11 w 83"/>
                <a:gd name="T15" fmla="*/ 4 h 360"/>
                <a:gd name="T16" fmla="*/ 4 w 83"/>
                <a:gd name="T17" fmla="*/ 0 h 360"/>
                <a:gd name="T18" fmla="*/ 1 w 83"/>
                <a:gd name="T19" fmla="*/ 1 h 360"/>
                <a:gd name="T20" fmla="*/ 0 w 83"/>
                <a:gd name="T21" fmla="*/ 4 h 360"/>
                <a:gd name="T22" fmla="*/ 0 w 83"/>
                <a:gd name="T23" fmla="*/ 4 h 360"/>
                <a:gd name="T24" fmla="*/ 1 w 83"/>
                <a:gd name="T25" fmla="*/ 6 h 360"/>
                <a:gd name="T26" fmla="*/ 3 w 83"/>
                <a:gd name="T27" fmla="*/ 8 h 360"/>
                <a:gd name="T28" fmla="*/ 7 w 83"/>
                <a:gd name="T29" fmla="*/ 12 h 360"/>
                <a:gd name="T30" fmla="*/ 30 w 83"/>
                <a:gd name="T31" fmla="*/ 43 h 360"/>
                <a:gd name="T32" fmla="*/ 48 w 83"/>
                <a:gd name="T33" fmla="*/ 81 h 360"/>
                <a:gd name="T34" fmla="*/ 59 w 83"/>
                <a:gd name="T35" fmla="*/ 127 h 360"/>
                <a:gd name="T36" fmla="*/ 62 w 83"/>
                <a:gd name="T37" fmla="*/ 180 h 360"/>
                <a:gd name="T38" fmla="*/ 60 w 83"/>
                <a:gd name="T39" fmla="*/ 226 h 360"/>
                <a:gd name="T40" fmla="*/ 50 w 83"/>
                <a:gd name="T41" fmla="*/ 271 h 360"/>
                <a:gd name="T42" fmla="*/ 32 w 83"/>
                <a:gd name="T43" fmla="*/ 313 h 360"/>
                <a:gd name="T44" fmla="*/ 5 w 83"/>
                <a:gd name="T45" fmla="*/ 351 h 360"/>
                <a:gd name="T46" fmla="*/ 1 w 83"/>
                <a:gd name="T47" fmla="*/ 355 h 360"/>
                <a:gd name="T48" fmla="*/ 0 w 83"/>
                <a:gd name="T49" fmla="*/ 357 h 360"/>
                <a:gd name="T50" fmla="*/ 1 w 83"/>
                <a:gd name="T51" fmla="*/ 359 h 360"/>
                <a:gd name="T52" fmla="*/ 4 w 83"/>
                <a:gd name="T53" fmla="*/ 360 h 360"/>
                <a:gd name="T54" fmla="*/ 11 w 83"/>
                <a:gd name="T55" fmla="*/ 356 h 360"/>
                <a:gd name="T56" fmla="*/ 25 w 83"/>
                <a:gd name="T57" fmla="*/ 342 h 360"/>
                <a:gd name="T58" fmla="*/ 43 w 83"/>
                <a:gd name="T59" fmla="*/ 320 h 360"/>
                <a:gd name="T60" fmla="*/ 61 w 83"/>
                <a:gd name="T61" fmla="*/ 290 h 360"/>
                <a:gd name="T62" fmla="*/ 72 w 83"/>
                <a:gd name="T63" fmla="*/ 260 h 360"/>
                <a:gd name="T64" fmla="*/ 79 w 83"/>
                <a:gd name="T65" fmla="*/ 231 h 360"/>
                <a:gd name="T66" fmla="*/ 82 w 83"/>
                <a:gd name="T67" fmla="*/ 204 h 360"/>
                <a:gd name="T68" fmla="*/ 83 w 83"/>
                <a:gd name="T69" fmla="*/ 180 h 3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3" h="360">
                  <a:moveTo>
                    <a:pt x="83" y="180"/>
                  </a:moveTo>
                  <a:lnTo>
                    <a:pt x="82" y="156"/>
                  </a:lnTo>
                  <a:lnTo>
                    <a:pt x="79" y="129"/>
                  </a:lnTo>
                  <a:lnTo>
                    <a:pt x="72" y="99"/>
                  </a:lnTo>
                  <a:lnTo>
                    <a:pt x="60" y="68"/>
                  </a:lnTo>
                  <a:lnTo>
                    <a:pt x="42" y="38"/>
                  </a:lnTo>
                  <a:lnTo>
                    <a:pt x="25" y="17"/>
                  </a:lnTo>
                  <a:lnTo>
                    <a:pt x="11" y="4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7" y="12"/>
                  </a:lnTo>
                  <a:lnTo>
                    <a:pt x="30" y="43"/>
                  </a:lnTo>
                  <a:lnTo>
                    <a:pt x="48" y="81"/>
                  </a:lnTo>
                  <a:lnTo>
                    <a:pt x="59" y="127"/>
                  </a:lnTo>
                  <a:lnTo>
                    <a:pt x="62" y="180"/>
                  </a:lnTo>
                  <a:lnTo>
                    <a:pt x="60" y="226"/>
                  </a:lnTo>
                  <a:lnTo>
                    <a:pt x="50" y="271"/>
                  </a:lnTo>
                  <a:lnTo>
                    <a:pt x="32" y="313"/>
                  </a:lnTo>
                  <a:lnTo>
                    <a:pt x="5" y="351"/>
                  </a:lnTo>
                  <a:lnTo>
                    <a:pt x="1" y="355"/>
                  </a:lnTo>
                  <a:lnTo>
                    <a:pt x="0" y="357"/>
                  </a:lnTo>
                  <a:lnTo>
                    <a:pt x="1" y="359"/>
                  </a:lnTo>
                  <a:lnTo>
                    <a:pt x="4" y="360"/>
                  </a:lnTo>
                  <a:lnTo>
                    <a:pt x="11" y="356"/>
                  </a:lnTo>
                  <a:lnTo>
                    <a:pt x="25" y="342"/>
                  </a:lnTo>
                  <a:lnTo>
                    <a:pt x="43" y="320"/>
                  </a:lnTo>
                  <a:lnTo>
                    <a:pt x="61" y="290"/>
                  </a:lnTo>
                  <a:lnTo>
                    <a:pt x="72" y="260"/>
                  </a:lnTo>
                  <a:lnTo>
                    <a:pt x="79" y="231"/>
                  </a:lnTo>
                  <a:lnTo>
                    <a:pt x="82" y="204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" name="Freeform 343"/>
            <p:cNvSpPr>
              <a:spLocks noChangeAspect="1" noEditPoints="1"/>
            </p:cNvSpPr>
            <p:nvPr/>
          </p:nvSpPr>
          <p:spPr bwMode="auto">
            <a:xfrm>
              <a:off x="4636" y="432"/>
              <a:ext cx="200" cy="258"/>
            </a:xfrm>
            <a:custGeom>
              <a:avLst/>
              <a:gdLst>
                <a:gd name="T0" fmla="*/ 198 w 200"/>
                <a:gd name="T1" fmla="*/ 14 h 258"/>
                <a:gd name="T2" fmla="*/ 200 w 200"/>
                <a:gd name="T3" fmla="*/ 10 h 258"/>
                <a:gd name="T4" fmla="*/ 200 w 200"/>
                <a:gd name="T5" fmla="*/ 7 h 258"/>
                <a:gd name="T6" fmla="*/ 198 w 200"/>
                <a:gd name="T7" fmla="*/ 3 h 258"/>
                <a:gd name="T8" fmla="*/ 193 w 200"/>
                <a:gd name="T9" fmla="*/ 0 h 258"/>
                <a:gd name="T10" fmla="*/ 187 w 200"/>
                <a:gd name="T11" fmla="*/ 3 h 258"/>
                <a:gd name="T12" fmla="*/ 184 w 200"/>
                <a:gd name="T13" fmla="*/ 9 h 258"/>
                <a:gd name="T14" fmla="*/ 155 w 200"/>
                <a:gd name="T15" fmla="*/ 88 h 258"/>
                <a:gd name="T16" fmla="*/ 45 w 200"/>
                <a:gd name="T17" fmla="*/ 88 h 258"/>
                <a:gd name="T18" fmla="*/ 16 w 200"/>
                <a:gd name="T19" fmla="*/ 9 h 258"/>
                <a:gd name="T20" fmla="*/ 13 w 200"/>
                <a:gd name="T21" fmla="*/ 3 h 258"/>
                <a:gd name="T22" fmla="*/ 8 w 200"/>
                <a:gd name="T23" fmla="*/ 0 h 258"/>
                <a:gd name="T24" fmla="*/ 3 w 200"/>
                <a:gd name="T25" fmla="*/ 3 h 258"/>
                <a:gd name="T26" fmla="*/ 0 w 200"/>
                <a:gd name="T27" fmla="*/ 7 h 258"/>
                <a:gd name="T28" fmla="*/ 1 w 200"/>
                <a:gd name="T29" fmla="*/ 9 h 258"/>
                <a:gd name="T30" fmla="*/ 2 w 200"/>
                <a:gd name="T31" fmla="*/ 14 h 258"/>
                <a:gd name="T32" fmla="*/ 92 w 200"/>
                <a:gd name="T33" fmla="*/ 250 h 258"/>
                <a:gd name="T34" fmla="*/ 95 w 200"/>
                <a:gd name="T35" fmla="*/ 256 h 258"/>
                <a:gd name="T36" fmla="*/ 100 w 200"/>
                <a:gd name="T37" fmla="*/ 258 h 258"/>
                <a:gd name="T38" fmla="*/ 105 w 200"/>
                <a:gd name="T39" fmla="*/ 256 h 258"/>
                <a:gd name="T40" fmla="*/ 108 w 200"/>
                <a:gd name="T41" fmla="*/ 251 h 258"/>
                <a:gd name="T42" fmla="*/ 198 w 200"/>
                <a:gd name="T43" fmla="*/ 14 h 258"/>
                <a:gd name="T44" fmla="*/ 51 w 200"/>
                <a:gd name="T45" fmla="*/ 102 h 258"/>
                <a:gd name="T46" fmla="*/ 149 w 200"/>
                <a:gd name="T47" fmla="*/ 102 h 258"/>
                <a:gd name="T48" fmla="*/ 100 w 200"/>
                <a:gd name="T49" fmla="*/ 230 h 258"/>
                <a:gd name="T50" fmla="*/ 51 w 200"/>
                <a:gd name="T51" fmla="*/ 102 h 2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0" h="258">
                  <a:moveTo>
                    <a:pt x="198" y="14"/>
                  </a:moveTo>
                  <a:lnTo>
                    <a:pt x="200" y="10"/>
                  </a:lnTo>
                  <a:lnTo>
                    <a:pt x="200" y="7"/>
                  </a:lnTo>
                  <a:lnTo>
                    <a:pt x="198" y="3"/>
                  </a:lnTo>
                  <a:lnTo>
                    <a:pt x="193" y="0"/>
                  </a:lnTo>
                  <a:lnTo>
                    <a:pt x="187" y="3"/>
                  </a:lnTo>
                  <a:lnTo>
                    <a:pt x="184" y="9"/>
                  </a:lnTo>
                  <a:lnTo>
                    <a:pt x="155" y="88"/>
                  </a:lnTo>
                  <a:lnTo>
                    <a:pt x="45" y="88"/>
                  </a:lnTo>
                  <a:lnTo>
                    <a:pt x="16" y="9"/>
                  </a:lnTo>
                  <a:lnTo>
                    <a:pt x="13" y="3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2" y="14"/>
                  </a:lnTo>
                  <a:lnTo>
                    <a:pt x="92" y="250"/>
                  </a:lnTo>
                  <a:lnTo>
                    <a:pt x="95" y="256"/>
                  </a:lnTo>
                  <a:lnTo>
                    <a:pt x="100" y="258"/>
                  </a:lnTo>
                  <a:lnTo>
                    <a:pt x="105" y="256"/>
                  </a:lnTo>
                  <a:lnTo>
                    <a:pt x="108" y="251"/>
                  </a:lnTo>
                  <a:lnTo>
                    <a:pt x="198" y="14"/>
                  </a:lnTo>
                  <a:close/>
                  <a:moveTo>
                    <a:pt x="51" y="102"/>
                  </a:moveTo>
                  <a:lnTo>
                    <a:pt x="149" y="102"/>
                  </a:lnTo>
                  <a:lnTo>
                    <a:pt x="100" y="230"/>
                  </a:lnTo>
                  <a:lnTo>
                    <a:pt x="51" y="102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" name="Freeform 344"/>
            <p:cNvSpPr>
              <a:spLocks noChangeAspect="1" noEditPoints="1"/>
            </p:cNvSpPr>
            <p:nvPr/>
          </p:nvSpPr>
          <p:spPr bwMode="auto">
            <a:xfrm>
              <a:off x="4846" y="444"/>
              <a:ext cx="95" cy="242"/>
            </a:xfrm>
            <a:custGeom>
              <a:avLst/>
              <a:gdLst>
                <a:gd name="T0" fmla="*/ 91 w 95"/>
                <a:gd name="T1" fmla="*/ 8 h 242"/>
                <a:gd name="T2" fmla="*/ 84 w 95"/>
                <a:gd name="T3" fmla="*/ 1 h 242"/>
                <a:gd name="T4" fmla="*/ 72 w 95"/>
                <a:gd name="T5" fmla="*/ 2 h 242"/>
                <a:gd name="T6" fmla="*/ 61 w 95"/>
                <a:gd name="T7" fmla="*/ 12 h 242"/>
                <a:gd name="T8" fmla="*/ 60 w 95"/>
                <a:gd name="T9" fmla="*/ 24 h 242"/>
                <a:gd name="T10" fmla="*/ 67 w 95"/>
                <a:gd name="T11" fmla="*/ 31 h 242"/>
                <a:gd name="T12" fmla="*/ 79 w 95"/>
                <a:gd name="T13" fmla="*/ 31 h 242"/>
                <a:gd name="T14" fmla="*/ 90 w 95"/>
                <a:gd name="T15" fmla="*/ 21 h 242"/>
                <a:gd name="T16" fmla="*/ 65 w 95"/>
                <a:gd name="T17" fmla="*/ 149 h 242"/>
                <a:gd name="T18" fmla="*/ 69 w 95"/>
                <a:gd name="T19" fmla="*/ 138 h 242"/>
                <a:gd name="T20" fmla="*/ 72 w 95"/>
                <a:gd name="T21" fmla="*/ 128 h 242"/>
                <a:gd name="T22" fmla="*/ 77 w 95"/>
                <a:gd name="T23" fmla="*/ 109 h 242"/>
                <a:gd name="T24" fmla="*/ 69 w 95"/>
                <a:gd name="T25" fmla="*/ 88 h 242"/>
                <a:gd name="T26" fmla="*/ 48 w 95"/>
                <a:gd name="T27" fmla="*/ 79 h 242"/>
                <a:gd name="T28" fmla="*/ 11 w 95"/>
                <a:gd name="T29" fmla="*/ 105 h 242"/>
                <a:gd name="T30" fmla="*/ 0 w 95"/>
                <a:gd name="T31" fmla="*/ 134 h 242"/>
                <a:gd name="T32" fmla="*/ 5 w 95"/>
                <a:gd name="T33" fmla="*/ 138 h 242"/>
                <a:gd name="T34" fmla="*/ 10 w 95"/>
                <a:gd name="T35" fmla="*/ 132 h 242"/>
                <a:gd name="T36" fmla="*/ 28 w 95"/>
                <a:gd name="T37" fmla="*/ 96 h 242"/>
                <a:gd name="T38" fmla="*/ 47 w 95"/>
                <a:gd name="T39" fmla="*/ 87 h 242"/>
                <a:gd name="T40" fmla="*/ 52 w 95"/>
                <a:gd name="T41" fmla="*/ 88 h 242"/>
                <a:gd name="T42" fmla="*/ 56 w 95"/>
                <a:gd name="T43" fmla="*/ 98 h 242"/>
                <a:gd name="T44" fmla="*/ 52 w 95"/>
                <a:gd name="T45" fmla="*/ 117 h 242"/>
                <a:gd name="T46" fmla="*/ 40 w 95"/>
                <a:gd name="T47" fmla="*/ 148 h 242"/>
                <a:gd name="T48" fmla="*/ 27 w 95"/>
                <a:gd name="T49" fmla="*/ 184 h 242"/>
                <a:gd name="T50" fmla="*/ 19 w 95"/>
                <a:gd name="T51" fmla="*/ 213 h 242"/>
                <a:gd name="T52" fmla="*/ 27 w 95"/>
                <a:gd name="T53" fmla="*/ 234 h 242"/>
                <a:gd name="T54" fmla="*/ 48 w 95"/>
                <a:gd name="T55" fmla="*/ 242 h 242"/>
                <a:gd name="T56" fmla="*/ 84 w 95"/>
                <a:gd name="T57" fmla="*/ 216 h 242"/>
                <a:gd name="T58" fmla="*/ 95 w 95"/>
                <a:gd name="T59" fmla="*/ 187 h 242"/>
                <a:gd name="T60" fmla="*/ 91 w 95"/>
                <a:gd name="T61" fmla="*/ 183 h 242"/>
                <a:gd name="T62" fmla="*/ 85 w 95"/>
                <a:gd name="T63" fmla="*/ 190 h 242"/>
                <a:gd name="T64" fmla="*/ 72 w 95"/>
                <a:gd name="T65" fmla="*/ 220 h 242"/>
                <a:gd name="T66" fmla="*/ 49 w 95"/>
                <a:gd name="T67" fmla="*/ 234 h 242"/>
                <a:gd name="T68" fmla="*/ 40 w 95"/>
                <a:gd name="T69" fmla="*/ 222 h 242"/>
                <a:gd name="T70" fmla="*/ 42 w 95"/>
                <a:gd name="T71" fmla="*/ 209 h 242"/>
                <a:gd name="T72" fmla="*/ 51 w 95"/>
                <a:gd name="T73" fmla="*/ 186 h 2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5" h="242">
                  <a:moveTo>
                    <a:pt x="92" y="13"/>
                  </a:moveTo>
                  <a:lnTo>
                    <a:pt x="91" y="8"/>
                  </a:lnTo>
                  <a:lnTo>
                    <a:pt x="88" y="4"/>
                  </a:lnTo>
                  <a:lnTo>
                    <a:pt x="84" y="1"/>
                  </a:lnTo>
                  <a:lnTo>
                    <a:pt x="79" y="0"/>
                  </a:lnTo>
                  <a:lnTo>
                    <a:pt x="72" y="2"/>
                  </a:lnTo>
                  <a:lnTo>
                    <a:pt x="65" y="6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60" y="24"/>
                  </a:lnTo>
                  <a:lnTo>
                    <a:pt x="63" y="28"/>
                  </a:lnTo>
                  <a:lnTo>
                    <a:pt x="67" y="31"/>
                  </a:lnTo>
                  <a:lnTo>
                    <a:pt x="73" y="32"/>
                  </a:lnTo>
                  <a:lnTo>
                    <a:pt x="79" y="31"/>
                  </a:lnTo>
                  <a:lnTo>
                    <a:pt x="85" y="27"/>
                  </a:lnTo>
                  <a:lnTo>
                    <a:pt x="90" y="21"/>
                  </a:lnTo>
                  <a:lnTo>
                    <a:pt x="92" y="13"/>
                  </a:lnTo>
                  <a:close/>
                  <a:moveTo>
                    <a:pt x="65" y="149"/>
                  </a:moveTo>
                  <a:lnTo>
                    <a:pt x="67" y="142"/>
                  </a:lnTo>
                  <a:lnTo>
                    <a:pt x="69" y="138"/>
                  </a:lnTo>
                  <a:lnTo>
                    <a:pt x="70" y="134"/>
                  </a:lnTo>
                  <a:lnTo>
                    <a:pt x="72" y="128"/>
                  </a:lnTo>
                  <a:lnTo>
                    <a:pt x="76" y="118"/>
                  </a:lnTo>
                  <a:lnTo>
                    <a:pt x="77" y="109"/>
                  </a:lnTo>
                  <a:lnTo>
                    <a:pt x="75" y="97"/>
                  </a:lnTo>
                  <a:lnTo>
                    <a:pt x="69" y="88"/>
                  </a:lnTo>
                  <a:lnTo>
                    <a:pt x="60" y="81"/>
                  </a:lnTo>
                  <a:lnTo>
                    <a:pt x="48" y="79"/>
                  </a:lnTo>
                  <a:lnTo>
                    <a:pt x="26" y="87"/>
                  </a:lnTo>
                  <a:lnTo>
                    <a:pt x="11" y="105"/>
                  </a:lnTo>
                  <a:lnTo>
                    <a:pt x="3" y="124"/>
                  </a:lnTo>
                  <a:lnTo>
                    <a:pt x="0" y="134"/>
                  </a:lnTo>
                  <a:lnTo>
                    <a:pt x="2" y="138"/>
                  </a:lnTo>
                  <a:lnTo>
                    <a:pt x="5" y="138"/>
                  </a:lnTo>
                  <a:lnTo>
                    <a:pt x="8" y="137"/>
                  </a:lnTo>
                  <a:lnTo>
                    <a:pt x="10" y="132"/>
                  </a:lnTo>
                  <a:lnTo>
                    <a:pt x="18" y="110"/>
                  </a:lnTo>
                  <a:lnTo>
                    <a:pt x="28" y="96"/>
                  </a:lnTo>
                  <a:lnTo>
                    <a:pt x="37" y="89"/>
                  </a:lnTo>
                  <a:lnTo>
                    <a:pt x="47" y="87"/>
                  </a:lnTo>
                  <a:lnTo>
                    <a:pt x="49" y="87"/>
                  </a:lnTo>
                  <a:lnTo>
                    <a:pt x="52" y="88"/>
                  </a:lnTo>
                  <a:lnTo>
                    <a:pt x="55" y="92"/>
                  </a:lnTo>
                  <a:lnTo>
                    <a:pt x="56" y="98"/>
                  </a:lnTo>
                  <a:lnTo>
                    <a:pt x="54" y="109"/>
                  </a:lnTo>
                  <a:lnTo>
                    <a:pt x="52" y="117"/>
                  </a:lnTo>
                  <a:lnTo>
                    <a:pt x="47" y="129"/>
                  </a:lnTo>
                  <a:lnTo>
                    <a:pt x="40" y="148"/>
                  </a:lnTo>
                  <a:lnTo>
                    <a:pt x="33" y="168"/>
                  </a:lnTo>
                  <a:lnTo>
                    <a:pt x="27" y="184"/>
                  </a:lnTo>
                  <a:lnTo>
                    <a:pt x="21" y="199"/>
                  </a:lnTo>
                  <a:lnTo>
                    <a:pt x="19" y="213"/>
                  </a:lnTo>
                  <a:lnTo>
                    <a:pt x="21" y="224"/>
                  </a:lnTo>
                  <a:lnTo>
                    <a:pt x="27" y="234"/>
                  </a:lnTo>
                  <a:lnTo>
                    <a:pt x="36" y="240"/>
                  </a:lnTo>
                  <a:lnTo>
                    <a:pt x="48" y="242"/>
                  </a:lnTo>
                  <a:lnTo>
                    <a:pt x="70" y="234"/>
                  </a:lnTo>
                  <a:lnTo>
                    <a:pt x="84" y="216"/>
                  </a:lnTo>
                  <a:lnTo>
                    <a:pt x="92" y="197"/>
                  </a:lnTo>
                  <a:lnTo>
                    <a:pt x="95" y="187"/>
                  </a:lnTo>
                  <a:lnTo>
                    <a:pt x="93" y="183"/>
                  </a:lnTo>
                  <a:lnTo>
                    <a:pt x="91" y="183"/>
                  </a:lnTo>
                  <a:lnTo>
                    <a:pt x="87" y="184"/>
                  </a:lnTo>
                  <a:lnTo>
                    <a:pt x="85" y="190"/>
                  </a:lnTo>
                  <a:lnTo>
                    <a:pt x="79" y="206"/>
                  </a:lnTo>
                  <a:lnTo>
                    <a:pt x="72" y="220"/>
                  </a:lnTo>
                  <a:lnTo>
                    <a:pt x="61" y="230"/>
                  </a:lnTo>
                  <a:lnTo>
                    <a:pt x="49" y="234"/>
                  </a:lnTo>
                  <a:lnTo>
                    <a:pt x="42" y="231"/>
                  </a:lnTo>
                  <a:lnTo>
                    <a:pt x="40" y="222"/>
                  </a:lnTo>
                  <a:lnTo>
                    <a:pt x="41" y="216"/>
                  </a:lnTo>
                  <a:lnTo>
                    <a:pt x="42" y="209"/>
                  </a:lnTo>
                  <a:lnTo>
                    <a:pt x="45" y="200"/>
                  </a:lnTo>
                  <a:lnTo>
                    <a:pt x="51" y="186"/>
                  </a:lnTo>
                  <a:lnTo>
                    <a:pt x="65" y="149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6" name="Freeform 345"/>
            <p:cNvSpPr>
              <a:spLocks noChangeAspect="1"/>
            </p:cNvSpPr>
            <p:nvPr/>
          </p:nvSpPr>
          <p:spPr bwMode="auto">
            <a:xfrm>
              <a:off x="5109" y="424"/>
              <a:ext cx="179" cy="336"/>
            </a:xfrm>
            <a:custGeom>
              <a:avLst/>
              <a:gdLst>
                <a:gd name="T0" fmla="*/ 176 w 179"/>
                <a:gd name="T1" fmla="*/ 14 h 336"/>
                <a:gd name="T2" fmla="*/ 179 w 179"/>
                <a:gd name="T3" fmla="*/ 10 h 336"/>
                <a:gd name="T4" fmla="*/ 179 w 179"/>
                <a:gd name="T5" fmla="*/ 7 h 336"/>
                <a:gd name="T6" fmla="*/ 177 w 179"/>
                <a:gd name="T7" fmla="*/ 3 h 336"/>
                <a:gd name="T8" fmla="*/ 172 w 179"/>
                <a:gd name="T9" fmla="*/ 0 h 336"/>
                <a:gd name="T10" fmla="*/ 167 w 179"/>
                <a:gd name="T11" fmla="*/ 2 h 336"/>
                <a:gd name="T12" fmla="*/ 164 w 179"/>
                <a:gd name="T13" fmla="*/ 7 h 336"/>
                <a:gd name="T14" fmla="*/ 3 w 179"/>
                <a:gd name="T15" fmla="*/ 322 h 336"/>
                <a:gd name="T16" fmla="*/ 0 w 179"/>
                <a:gd name="T17" fmla="*/ 327 h 336"/>
                <a:gd name="T18" fmla="*/ 0 w 179"/>
                <a:gd name="T19" fmla="*/ 329 h 336"/>
                <a:gd name="T20" fmla="*/ 2 w 179"/>
                <a:gd name="T21" fmla="*/ 333 h 336"/>
                <a:gd name="T22" fmla="*/ 7 w 179"/>
                <a:gd name="T23" fmla="*/ 336 h 336"/>
                <a:gd name="T24" fmla="*/ 12 w 179"/>
                <a:gd name="T25" fmla="*/ 334 h 336"/>
                <a:gd name="T26" fmla="*/ 15 w 179"/>
                <a:gd name="T27" fmla="*/ 329 h 336"/>
                <a:gd name="T28" fmla="*/ 176 w 179"/>
                <a:gd name="T29" fmla="*/ 14 h 3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9" h="336">
                  <a:moveTo>
                    <a:pt x="176" y="14"/>
                  </a:moveTo>
                  <a:lnTo>
                    <a:pt x="179" y="10"/>
                  </a:lnTo>
                  <a:lnTo>
                    <a:pt x="179" y="7"/>
                  </a:lnTo>
                  <a:lnTo>
                    <a:pt x="177" y="3"/>
                  </a:lnTo>
                  <a:lnTo>
                    <a:pt x="172" y="0"/>
                  </a:lnTo>
                  <a:lnTo>
                    <a:pt x="167" y="2"/>
                  </a:lnTo>
                  <a:lnTo>
                    <a:pt x="164" y="7"/>
                  </a:lnTo>
                  <a:lnTo>
                    <a:pt x="3" y="322"/>
                  </a:lnTo>
                  <a:lnTo>
                    <a:pt x="0" y="327"/>
                  </a:lnTo>
                  <a:lnTo>
                    <a:pt x="0" y="329"/>
                  </a:lnTo>
                  <a:lnTo>
                    <a:pt x="2" y="333"/>
                  </a:lnTo>
                  <a:lnTo>
                    <a:pt x="7" y="336"/>
                  </a:lnTo>
                  <a:lnTo>
                    <a:pt x="12" y="334"/>
                  </a:lnTo>
                  <a:lnTo>
                    <a:pt x="15" y="329"/>
                  </a:lnTo>
                  <a:lnTo>
                    <a:pt x="176" y="14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7" name="Freeform 346"/>
            <p:cNvSpPr>
              <a:spLocks noChangeAspect="1" noEditPoints="1"/>
            </p:cNvSpPr>
            <p:nvPr/>
          </p:nvSpPr>
          <p:spPr bwMode="auto">
            <a:xfrm>
              <a:off x="5079" y="550"/>
              <a:ext cx="239" cy="84"/>
            </a:xfrm>
            <a:custGeom>
              <a:avLst/>
              <a:gdLst>
                <a:gd name="T0" fmla="*/ 227 w 239"/>
                <a:gd name="T1" fmla="*/ 14 h 84"/>
                <a:gd name="T2" fmla="*/ 231 w 239"/>
                <a:gd name="T3" fmla="*/ 14 h 84"/>
                <a:gd name="T4" fmla="*/ 235 w 239"/>
                <a:gd name="T5" fmla="*/ 13 h 84"/>
                <a:gd name="T6" fmla="*/ 238 w 239"/>
                <a:gd name="T7" fmla="*/ 11 h 84"/>
                <a:gd name="T8" fmla="*/ 239 w 239"/>
                <a:gd name="T9" fmla="*/ 7 h 84"/>
                <a:gd name="T10" fmla="*/ 238 w 239"/>
                <a:gd name="T11" fmla="*/ 3 h 84"/>
                <a:gd name="T12" fmla="*/ 235 w 239"/>
                <a:gd name="T13" fmla="*/ 1 h 84"/>
                <a:gd name="T14" fmla="*/ 231 w 239"/>
                <a:gd name="T15" fmla="*/ 0 h 84"/>
                <a:gd name="T16" fmla="*/ 227 w 239"/>
                <a:gd name="T17" fmla="*/ 0 h 84"/>
                <a:gd name="T18" fmla="*/ 12 w 239"/>
                <a:gd name="T19" fmla="*/ 0 h 84"/>
                <a:gd name="T20" fmla="*/ 8 w 239"/>
                <a:gd name="T21" fmla="*/ 0 h 84"/>
                <a:gd name="T22" fmla="*/ 4 w 239"/>
                <a:gd name="T23" fmla="*/ 1 h 84"/>
                <a:gd name="T24" fmla="*/ 1 w 239"/>
                <a:gd name="T25" fmla="*/ 3 h 84"/>
                <a:gd name="T26" fmla="*/ 0 w 239"/>
                <a:gd name="T27" fmla="*/ 7 h 84"/>
                <a:gd name="T28" fmla="*/ 1 w 239"/>
                <a:gd name="T29" fmla="*/ 11 h 84"/>
                <a:gd name="T30" fmla="*/ 4 w 239"/>
                <a:gd name="T31" fmla="*/ 13 h 84"/>
                <a:gd name="T32" fmla="*/ 8 w 239"/>
                <a:gd name="T33" fmla="*/ 14 h 84"/>
                <a:gd name="T34" fmla="*/ 13 w 239"/>
                <a:gd name="T35" fmla="*/ 14 h 84"/>
                <a:gd name="T36" fmla="*/ 227 w 239"/>
                <a:gd name="T37" fmla="*/ 14 h 84"/>
                <a:gd name="T38" fmla="*/ 227 w 239"/>
                <a:gd name="T39" fmla="*/ 84 h 84"/>
                <a:gd name="T40" fmla="*/ 231 w 239"/>
                <a:gd name="T41" fmla="*/ 84 h 84"/>
                <a:gd name="T42" fmla="*/ 235 w 239"/>
                <a:gd name="T43" fmla="*/ 83 h 84"/>
                <a:gd name="T44" fmla="*/ 238 w 239"/>
                <a:gd name="T45" fmla="*/ 81 h 84"/>
                <a:gd name="T46" fmla="*/ 239 w 239"/>
                <a:gd name="T47" fmla="*/ 77 h 84"/>
                <a:gd name="T48" fmla="*/ 238 w 239"/>
                <a:gd name="T49" fmla="*/ 73 h 84"/>
                <a:gd name="T50" fmla="*/ 235 w 239"/>
                <a:gd name="T51" fmla="*/ 71 h 84"/>
                <a:gd name="T52" fmla="*/ 231 w 239"/>
                <a:gd name="T53" fmla="*/ 70 h 84"/>
                <a:gd name="T54" fmla="*/ 227 w 239"/>
                <a:gd name="T55" fmla="*/ 70 h 84"/>
                <a:gd name="T56" fmla="*/ 13 w 239"/>
                <a:gd name="T57" fmla="*/ 70 h 84"/>
                <a:gd name="T58" fmla="*/ 8 w 239"/>
                <a:gd name="T59" fmla="*/ 70 h 84"/>
                <a:gd name="T60" fmla="*/ 4 w 239"/>
                <a:gd name="T61" fmla="*/ 71 h 84"/>
                <a:gd name="T62" fmla="*/ 1 w 239"/>
                <a:gd name="T63" fmla="*/ 73 h 84"/>
                <a:gd name="T64" fmla="*/ 0 w 239"/>
                <a:gd name="T65" fmla="*/ 77 h 84"/>
                <a:gd name="T66" fmla="*/ 1 w 239"/>
                <a:gd name="T67" fmla="*/ 81 h 84"/>
                <a:gd name="T68" fmla="*/ 4 w 239"/>
                <a:gd name="T69" fmla="*/ 83 h 84"/>
                <a:gd name="T70" fmla="*/ 8 w 239"/>
                <a:gd name="T71" fmla="*/ 84 h 84"/>
                <a:gd name="T72" fmla="*/ 12 w 239"/>
                <a:gd name="T73" fmla="*/ 84 h 84"/>
                <a:gd name="T74" fmla="*/ 227 w 239"/>
                <a:gd name="T75" fmla="*/ 84 h 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39" h="84">
                  <a:moveTo>
                    <a:pt x="227" y="14"/>
                  </a:moveTo>
                  <a:lnTo>
                    <a:pt x="231" y="14"/>
                  </a:lnTo>
                  <a:lnTo>
                    <a:pt x="235" y="13"/>
                  </a:lnTo>
                  <a:lnTo>
                    <a:pt x="238" y="11"/>
                  </a:lnTo>
                  <a:lnTo>
                    <a:pt x="239" y="7"/>
                  </a:lnTo>
                  <a:lnTo>
                    <a:pt x="238" y="3"/>
                  </a:lnTo>
                  <a:lnTo>
                    <a:pt x="235" y="1"/>
                  </a:lnTo>
                  <a:lnTo>
                    <a:pt x="231" y="0"/>
                  </a:lnTo>
                  <a:lnTo>
                    <a:pt x="227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13" y="14"/>
                  </a:lnTo>
                  <a:lnTo>
                    <a:pt x="227" y="14"/>
                  </a:lnTo>
                  <a:close/>
                  <a:moveTo>
                    <a:pt x="227" y="84"/>
                  </a:moveTo>
                  <a:lnTo>
                    <a:pt x="231" y="84"/>
                  </a:lnTo>
                  <a:lnTo>
                    <a:pt x="235" y="83"/>
                  </a:lnTo>
                  <a:lnTo>
                    <a:pt x="238" y="81"/>
                  </a:lnTo>
                  <a:lnTo>
                    <a:pt x="239" y="77"/>
                  </a:lnTo>
                  <a:lnTo>
                    <a:pt x="238" y="73"/>
                  </a:lnTo>
                  <a:lnTo>
                    <a:pt x="235" y="71"/>
                  </a:lnTo>
                  <a:lnTo>
                    <a:pt x="231" y="70"/>
                  </a:lnTo>
                  <a:lnTo>
                    <a:pt x="227" y="70"/>
                  </a:lnTo>
                  <a:lnTo>
                    <a:pt x="13" y="70"/>
                  </a:lnTo>
                  <a:lnTo>
                    <a:pt x="8" y="70"/>
                  </a:lnTo>
                  <a:lnTo>
                    <a:pt x="4" y="71"/>
                  </a:lnTo>
                  <a:lnTo>
                    <a:pt x="1" y="73"/>
                  </a:lnTo>
                  <a:lnTo>
                    <a:pt x="0" y="77"/>
                  </a:lnTo>
                  <a:lnTo>
                    <a:pt x="1" y="81"/>
                  </a:lnTo>
                  <a:lnTo>
                    <a:pt x="4" y="83"/>
                  </a:lnTo>
                  <a:lnTo>
                    <a:pt x="8" y="84"/>
                  </a:lnTo>
                  <a:lnTo>
                    <a:pt x="12" y="84"/>
                  </a:lnTo>
                  <a:lnTo>
                    <a:pt x="227" y="84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8" name="Freeform 347"/>
            <p:cNvSpPr>
              <a:spLocks noChangeAspect="1" noEditPoints="1"/>
            </p:cNvSpPr>
            <p:nvPr/>
          </p:nvSpPr>
          <p:spPr bwMode="auto">
            <a:xfrm>
              <a:off x="5434" y="444"/>
              <a:ext cx="147" cy="312"/>
            </a:xfrm>
            <a:custGeom>
              <a:avLst/>
              <a:gdLst>
                <a:gd name="T0" fmla="*/ 146 w 147"/>
                <a:gd name="T1" fmla="*/ 8 h 312"/>
                <a:gd name="T2" fmla="*/ 139 w 147"/>
                <a:gd name="T3" fmla="*/ 1 h 312"/>
                <a:gd name="T4" fmla="*/ 127 w 147"/>
                <a:gd name="T5" fmla="*/ 2 h 312"/>
                <a:gd name="T6" fmla="*/ 116 w 147"/>
                <a:gd name="T7" fmla="*/ 12 h 312"/>
                <a:gd name="T8" fmla="*/ 115 w 147"/>
                <a:gd name="T9" fmla="*/ 24 h 312"/>
                <a:gd name="T10" fmla="*/ 122 w 147"/>
                <a:gd name="T11" fmla="*/ 31 h 312"/>
                <a:gd name="T12" fmla="*/ 134 w 147"/>
                <a:gd name="T13" fmla="*/ 31 h 312"/>
                <a:gd name="T14" fmla="*/ 145 w 147"/>
                <a:gd name="T15" fmla="*/ 20 h 312"/>
                <a:gd name="T16" fmla="*/ 75 w 147"/>
                <a:gd name="T17" fmla="*/ 256 h 312"/>
                <a:gd name="T18" fmla="*/ 57 w 147"/>
                <a:gd name="T19" fmla="*/ 290 h 312"/>
                <a:gd name="T20" fmla="*/ 30 w 147"/>
                <a:gd name="T21" fmla="*/ 304 h 312"/>
                <a:gd name="T22" fmla="*/ 16 w 147"/>
                <a:gd name="T23" fmla="*/ 301 h 312"/>
                <a:gd name="T24" fmla="*/ 29 w 147"/>
                <a:gd name="T25" fmla="*/ 293 h 312"/>
                <a:gd name="T26" fmla="*/ 33 w 147"/>
                <a:gd name="T27" fmla="*/ 282 h 312"/>
                <a:gd name="T28" fmla="*/ 29 w 147"/>
                <a:gd name="T29" fmla="*/ 273 h 312"/>
                <a:gd name="T30" fmla="*/ 19 w 147"/>
                <a:gd name="T31" fmla="*/ 269 h 312"/>
                <a:gd name="T32" fmla="*/ 6 w 147"/>
                <a:gd name="T33" fmla="*/ 275 h 312"/>
                <a:gd name="T34" fmla="*/ 0 w 147"/>
                <a:gd name="T35" fmla="*/ 290 h 312"/>
                <a:gd name="T36" fmla="*/ 9 w 147"/>
                <a:gd name="T37" fmla="*/ 306 h 312"/>
                <a:gd name="T38" fmla="*/ 31 w 147"/>
                <a:gd name="T39" fmla="*/ 312 h 312"/>
                <a:gd name="T40" fmla="*/ 71 w 147"/>
                <a:gd name="T41" fmla="*/ 298 h 312"/>
                <a:gd name="T42" fmla="*/ 99 w 147"/>
                <a:gd name="T43" fmla="*/ 257 h 312"/>
                <a:gd name="T44" fmla="*/ 133 w 147"/>
                <a:gd name="T45" fmla="*/ 116 h 312"/>
                <a:gd name="T46" fmla="*/ 131 w 147"/>
                <a:gd name="T47" fmla="*/ 98 h 312"/>
                <a:gd name="T48" fmla="*/ 113 w 147"/>
                <a:gd name="T49" fmla="*/ 81 h 312"/>
                <a:gd name="T50" fmla="*/ 76 w 147"/>
                <a:gd name="T51" fmla="*/ 87 h 312"/>
                <a:gd name="T52" fmla="*/ 47 w 147"/>
                <a:gd name="T53" fmla="*/ 124 h 312"/>
                <a:gd name="T54" fmla="*/ 45 w 147"/>
                <a:gd name="T55" fmla="*/ 138 h 312"/>
                <a:gd name="T56" fmla="*/ 50 w 147"/>
                <a:gd name="T57" fmla="*/ 138 h 312"/>
                <a:gd name="T58" fmla="*/ 52 w 147"/>
                <a:gd name="T59" fmla="*/ 135 h 312"/>
                <a:gd name="T60" fmla="*/ 62 w 147"/>
                <a:gd name="T61" fmla="*/ 115 h 312"/>
                <a:gd name="T62" fmla="*/ 85 w 147"/>
                <a:gd name="T63" fmla="*/ 91 h 312"/>
                <a:gd name="T64" fmla="*/ 103 w 147"/>
                <a:gd name="T65" fmla="*/ 87 h 312"/>
                <a:gd name="T66" fmla="*/ 110 w 147"/>
                <a:gd name="T67" fmla="*/ 94 h 312"/>
                <a:gd name="T68" fmla="*/ 110 w 147"/>
                <a:gd name="T69" fmla="*/ 114 h 312"/>
                <a:gd name="T70" fmla="*/ 75 w 147"/>
                <a:gd name="T71" fmla="*/ 256 h 3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47" h="312">
                  <a:moveTo>
                    <a:pt x="147" y="13"/>
                  </a:moveTo>
                  <a:lnTo>
                    <a:pt x="146" y="8"/>
                  </a:lnTo>
                  <a:lnTo>
                    <a:pt x="143" y="4"/>
                  </a:lnTo>
                  <a:lnTo>
                    <a:pt x="139" y="1"/>
                  </a:lnTo>
                  <a:lnTo>
                    <a:pt x="133" y="0"/>
                  </a:lnTo>
                  <a:lnTo>
                    <a:pt x="127" y="2"/>
                  </a:lnTo>
                  <a:lnTo>
                    <a:pt x="120" y="6"/>
                  </a:lnTo>
                  <a:lnTo>
                    <a:pt x="116" y="12"/>
                  </a:lnTo>
                  <a:lnTo>
                    <a:pt x="114" y="19"/>
                  </a:lnTo>
                  <a:lnTo>
                    <a:pt x="115" y="24"/>
                  </a:lnTo>
                  <a:lnTo>
                    <a:pt x="118" y="28"/>
                  </a:lnTo>
                  <a:lnTo>
                    <a:pt x="122" y="31"/>
                  </a:lnTo>
                  <a:lnTo>
                    <a:pt x="127" y="32"/>
                  </a:lnTo>
                  <a:lnTo>
                    <a:pt x="134" y="31"/>
                  </a:lnTo>
                  <a:lnTo>
                    <a:pt x="141" y="26"/>
                  </a:lnTo>
                  <a:lnTo>
                    <a:pt x="145" y="20"/>
                  </a:lnTo>
                  <a:lnTo>
                    <a:pt x="147" y="13"/>
                  </a:lnTo>
                  <a:close/>
                  <a:moveTo>
                    <a:pt x="75" y="256"/>
                  </a:moveTo>
                  <a:lnTo>
                    <a:pt x="67" y="275"/>
                  </a:lnTo>
                  <a:lnTo>
                    <a:pt x="57" y="290"/>
                  </a:lnTo>
                  <a:lnTo>
                    <a:pt x="45" y="300"/>
                  </a:lnTo>
                  <a:lnTo>
                    <a:pt x="30" y="304"/>
                  </a:lnTo>
                  <a:lnTo>
                    <a:pt x="25" y="304"/>
                  </a:lnTo>
                  <a:lnTo>
                    <a:pt x="16" y="301"/>
                  </a:lnTo>
                  <a:lnTo>
                    <a:pt x="23" y="298"/>
                  </a:lnTo>
                  <a:lnTo>
                    <a:pt x="29" y="293"/>
                  </a:lnTo>
                  <a:lnTo>
                    <a:pt x="32" y="287"/>
                  </a:lnTo>
                  <a:lnTo>
                    <a:pt x="33" y="282"/>
                  </a:lnTo>
                  <a:lnTo>
                    <a:pt x="32" y="277"/>
                  </a:lnTo>
                  <a:lnTo>
                    <a:pt x="29" y="273"/>
                  </a:lnTo>
                  <a:lnTo>
                    <a:pt x="25" y="270"/>
                  </a:lnTo>
                  <a:lnTo>
                    <a:pt x="19" y="269"/>
                  </a:lnTo>
                  <a:lnTo>
                    <a:pt x="12" y="270"/>
                  </a:lnTo>
                  <a:lnTo>
                    <a:pt x="6" y="275"/>
                  </a:lnTo>
                  <a:lnTo>
                    <a:pt x="1" y="281"/>
                  </a:lnTo>
                  <a:lnTo>
                    <a:pt x="0" y="290"/>
                  </a:lnTo>
                  <a:lnTo>
                    <a:pt x="2" y="299"/>
                  </a:lnTo>
                  <a:lnTo>
                    <a:pt x="9" y="306"/>
                  </a:lnTo>
                  <a:lnTo>
                    <a:pt x="19" y="310"/>
                  </a:lnTo>
                  <a:lnTo>
                    <a:pt x="31" y="312"/>
                  </a:lnTo>
                  <a:lnTo>
                    <a:pt x="51" y="308"/>
                  </a:lnTo>
                  <a:lnTo>
                    <a:pt x="71" y="298"/>
                  </a:lnTo>
                  <a:lnTo>
                    <a:pt x="88" y="281"/>
                  </a:lnTo>
                  <a:lnTo>
                    <a:pt x="99" y="257"/>
                  </a:lnTo>
                  <a:lnTo>
                    <a:pt x="132" y="125"/>
                  </a:lnTo>
                  <a:lnTo>
                    <a:pt x="133" y="116"/>
                  </a:lnTo>
                  <a:lnTo>
                    <a:pt x="133" y="112"/>
                  </a:lnTo>
                  <a:lnTo>
                    <a:pt x="131" y="98"/>
                  </a:lnTo>
                  <a:lnTo>
                    <a:pt x="124" y="88"/>
                  </a:lnTo>
                  <a:lnTo>
                    <a:pt x="113" y="81"/>
                  </a:lnTo>
                  <a:lnTo>
                    <a:pt x="100" y="79"/>
                  </a:lnTo>
                  <a:lnTo>
                    <a:pt x="76" y="87"/>
                  </a:lnTo>
                  <a:lnTo>
                    <a:pt x="58" y="105"/>
                  </a:lnTo>
                  <a:lnTo>
                    <a:pt x="47" y="124"/>
                  </a:lnTo>
                  <a:lnTo>
                    <a:pt x="43" y="134"/>
                  </a:lnTo>
                  <a:lnTo>
                    <a:pt x="45" y="138"/>
                  </a:lnTo>
                  <a:lnTo>
                    <a:pt x="48" y="138"/>
                  </a:lnTo>
                  <a:lnTo>
                    <a:pt x="50" y="138"/>
                  </a:lnTo>
                  <a:lnTo>
                    <a:pt x="51" y="137"/>
                  </a:lnTo>
                  <a:lnTo>
                    <a:pt x="52" y="135"/>
                  </a:lnTo>
                  <a:lnTo>
                    <a:pt x="54" y="131"/>
                  </a:lnTo>
                  <a:lnTo>
                    <a:pt x="62" y="115"/>
                  </a:lnTo>
                  <a:lnTo>
                    <a:pt x="73" y="101"/>
                  </a:lnTo>
                  <a:lnTo>
                    <a:pt x="85" y="91"/>
                  </a:lnTo>
                  <a:lnTo>
                    <a:pt x="99" y="87"/>
                  </a:lnTo>
                  <a:lnTo>
                    <a:pt x="103" y="87"/>
                  </a:lnTo>
                  <a:lnTo>
                    <a:pt x="107" y="89"/>
                  </a:lnTo>
                  <a:lnTo>
                    <a:pt x="110" y="94"/>
                  </a:lnTo>
                  <a:lnTo>
                    <a:pt x="111" y="104"/>
                  </a:lnTo>
                  <a:lnTo>
                    <a:pt x="110" y="114"/>
                  </a:lnTo>
                  <a:lnTo>
                    <a:pt x="108" y="122"/>
                  </a:lnTo>
                  <a:lnTo>
                    <a:pt x="75" y="256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Freeform 348"/>
            <p:cNvSpPr>
              <a:spLocks noChangeAspect="1"/>
            </p:cNvSpPr>
            <p:nvPr/>
          </p:nvSpPr>
          <p:spPr bwMode="auto">
            <a:xfrm>
              <a:off x="5632" y="412"/>
              <a:ext cx="128" cy="360"/>
            </a:xfrm>
            <a:custGeom>
              <a:avLst/>
              <a:gdLst>
                <a:gd name="T0" fmla="*/ 52 w 128"/>
                <a:gd name="T1" fmla="*/ 318 h 360"/>
                <a:gd name="T2" fmla="*/ 47 w 128"/>
                <a:gd name="T3" fmla="*/ 331 h 360"/>
                <a:gd name="T4" fmla="*/ 36 w 128"/>
                <a:gd name="T5" fmla="*/ 342 h 360"/>
                <a:gd name="T6" fmla="*/ 17 w 128"/>
                <a:gd name="T7" fmla="*/ 350 h 360"/>
                <a:gd name="T8" fmla="*/ 2 w 128"/>
                <a:gd name="T9" fmla="*/ 354 h 360"/>
                <a:gd name="T10" fmla="*/ 3 w 128"/>
                <a:gd name="T11" fmla="*/ 360 h 360"/>
                <a:gd name="T12" fmla="*/ 33 w 128"/>
                <a:gd name="T13" fmla="*/ 357 h 360"/>
                <a:gd name="T14" fmla="*/ 70 w 128"/>
                <a:gd name="T15" fmla="*/ 334 h 360"/>
                <a:gd name="T16" fmla="*/ 76 w 128"/>
                <a:gd name="T17" fmla="*/ 233 h 360"/>
                <a:gd name="T18" fmla="*/ 78 w 128"/>
                <a:gd name="T19" fmla="*/ 214 h 360"/>
                <a:gd name="T20" fmla="*/ 91 w 128"/>
                <a:gd name="T21" fmla="*/ 196 h 360"/>
                <a:gd name="T22" fmla="*/ 109 w 128"/>
                <a:gd name="T23" fmla="*/ 186 h 360"/>
                <a:gd name="T24" fmla="*/ 125 w 128"/>
                <a:gd name="T25" fmla="*/ 184 h 360"/>
                <a:gd name="T26" fmla="*/ 128 w 128"/>
                <a:gd name="T27" fmla="*/ 180 h 360"/>
                <a:gd name="T28" fmla="*/ 122 w 128"/>
                <a:gd name="T29" fmla="*/ 176 h 360"/>
                <a:gd name="T30" fmla="*/ 92 w 128"/>
                <a:gd name="T31" fmla="*/ 166 h 360"/>
                <a:gd name="T32" fmla="*/ 77 w 128"/>
                <a:gd name="T33" fmla="*/ 144 h 360"/>
                <a:gd name="T34" fmla="*/ 76 w 128"/>
                <a:gd name="T35" fmla="*/ 139 h 360"/>
                <a:gd name="T36" fmla="*/ 76 w 128"/>
                <a:gd name="T37" fmla="*/ 126 h 360"/>
                <a:gd name="T38" fmla="*/ 76 w 128"/>
                <a:gd name="T39" fmla="*/ 44 h 360"/>
                <a:gd name="T40" fmla="*/ 69 w 128"/>
                <a:gd name="T41" fmla="*/ 25 h 360"/>
                <a:gd name="T42" fmla="*/ 47 w 128"/>
                <a:gd name="T43" fmla="*/ 8 h 360"/>
                <a:gd name="T44" fmla="*/ 19 w 128"/>
                <a:gd name="T45" fmla="*/ 1 h 360"/>
                <a:gd name="T46" fmla="*/ 3 w 128"/>
                <a:gd name="T47" fmla="*/ 1 h 360"/>
                <a:gd name="T48" fmla="*/ 2 w 128"/>
                <a:gd name="T49" fmla="*/ 7 h 360"/>
                <a:gd name="T50" fmla="*/ 22 w 128"/>
                <a:gd name="T51" fmla="*/ 11 h 360"/>
                <a:gd name="T52" fmla="*/ 45 w 128"/>
                <a:gd name="T53" fmla="*/ 27 h 360"/>
                <a:gd name="T54" fmla="*/ 52 w 128"/>
                <a:gd name="T55" fmla="*/ 42 h 360"/>
                <a:gd name="T56" fmla="*/ 52 w 128"/>
                <a:gd name="T57" fmla="*/ 49 h 360"/>
                <a:gd name="T58" fmla="*/ 52 w 128"/>
                <a:gd name="T59" fmla="*/ 132 h 360"/>
                <a:gd name="T60" fmla="*/ 55 w 128"/>
                <a:gd name="T61" fmla="*/ 151 h 360"/>
                <a:gd name="T62" fmla="*/ 67 w 128"/>
                <a:gd name="T63" fmla="*/ 166 h 360"/>
                <a:gd name="T64" fmla="*/ 95 w 128"/>
                <a:gd name="T65" fmla="*/ 180 h 360"/>
                <a:gd name="T66" fmla="*/ 62 w 128"/>
                <a:gd name="T67" fmla="*/ 198 h 360"/>
                <a:gd name="T68" fmla="*/ 52 w 128"/>
                <a:gd name="T69" fmla="*/ 226 h 3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8" h="360">
                  <a:moveTo>
                    <a:pt x="52" y="312"/>
                  </a:moveTo>
                  <a:lnTo>
                    <a:pt x="52" y="318"/>
                  </a:lnTo>
                  <a:lnTo>
                    <a:pt x="50" y="324"/>
                  </a:lnTo>
                  <a:lnTo>
                    <a:pt x="47" y="331"/>
                  </a:lnTo>
                  <a:lnTo>
                    <a:pt x="43" y="337"/>
                  </a:lnTo>
                  <a:lnTo>
                    <a:pt x="36" y="342"/>
                  </a:lnTo>
                  <a:lnTo>
                    <a:pt x="28" y="347"/>
                  </a:lnTo>
                  <a:lnTo>
                    <a:pt x="17" y="350"/>
                  </a:lnTo>
                  <a:lnTo>
                    <a:pt x="4" y="352"/>
                  </a:lnTo>
                  <a:lnTo>
                    <a:pt x="2" y="354"/>
                  </a:lnTo>
                  <a:lnTo>
                    <a:pt x="0" y="356"/>
                  </a:lnTo>
                  <a:lnTo>
                    <a:pt x="3" y="360"/>
                  </a:lnTo>
                  <a:lnTo>
                    <a:pt x="8" y="360"/>
                  </a:lnTo>
                  <a:lnTo>
                    <a:pt x="33" y="357"/>
                  </a:lnTo>
                  <a:lnTo>
                    <a:pt x="55" y="348"/>
                  </a:lnTo>
                  <a:lnTo>
                    <a:pt x="70" y="334"/>
                  </a:lnTo>
                  <a:lnTo>
                    <a:pt x="76" y="315"/>
                  </a:lnTo>
                  <a:lnTo>
                    <a:pt x="76" y="233"/>
                  </a:lnTo>
                  <a:lnTo>
                    <a:pt x="77" y="223"/>
                  </a:lnTo>
                  <a:lnTo>
                    <a:pt x="78" y="214"/>
                  </a:lnTo>
                  <a:lnTo>
                    <a:pt x="82" y="204"/>
                  </a:lnTo>
                  <a:lnTo>
                    <a:pt x="91" y="196"/>
                  </a:lnTo>
                  <a:lnTo>
                    <a:pt x="100" y="189"/>
                  </a:lnTo>
                  <a:lnTo>
                    <a:pt x="109" y="186"/>
                  </a:lnTo>
                  <a:lnTo>
                    <a:pt x="118" y="185"/>
                  </a:lnTo>
                  <a:lnTo>
                    <a:pt x="125" y="184"/>
                  </a:lnTo>
                  <a:lnTo>
                    <a:pt x="127" y="183"/>
                  </a:lnTo>
                  <a:lnTo>
                    <a:pt x="128" y="180"/>
                  </a:lnTo>
                  <a:lnTo>
                    <a:pt x="126" y="177"/>
                  </a:lnTo>
                  <a:lnTo>
                    <a:pt x="122" y="176"/>
                  </a:lnTo>
                  <a:lnTo>
                    <a:pt x="106" y="173"/>
                  </a:lnTo>
                  <a:lnTo>
                    <a:pt x="92" y="166"/>
                  </a:lnTo>
                  <a:lnTo>
                    <a:pt x="83" y="156"/>
                  </a:lnTo>
                  <a:lnTo>
                    <a:pt x="77" y="144"/>
                  </a:lnTo>
                  <a:lnTo>
                    <a:pt x="77" y="141"/>
                  </a:lnTo>
                  <a:lnTo>
                    <a:pt x="76" y="139"/>
                  </a:lnTo>
                  <a:lnTo>
                    <a:pt x="76" y="134"/>
                  </a:lnTo>
                  <a:lnTo>
                    <a:pt x="76" y="126"/>
                  </a:lnTo>
                  <a:lnTo>
                    <a:pt x="76" y="55"/>
                  </a:lnTo>
                  <a:lnTo>
                    <a:pt x="76" y="44"/>
                  </a:lnTo>
                  <a:lnTo>
                    <a:pt x="74" y="34"/>
                  </a:lnTo>
                  <a:lnTo>
                    <a:pt x="69" y="25"/>
                  </a:lnTo>
                  <a:lnTo>
                    <a:pt x="59" y="15"/>
                  </a:lnTo>
                  <a:lnTo>
                    <a:pt x="47" y="8"/>
                  </a:lnTo>
                  <a:lnTo>
                    <a:pt x="33" y="3"/>
                  </a:lnTo>
                  <a:lnTo>
                    <a:pt x="19" y="1"/>
                  </a:lnTo>
                  <a:lnTo>
                    <a:pt x="8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2" y="7"/>
                  </a:lnTo>
                  <a:lnTo>
                    <a:pt x="6" y="8"/>
                  </a:lnTo>
                  <a:lnTo>
                    <a:pt x="22" y="11"/>
                  </a:lnTo>
                  <a:lnTo>
                    <a:pt x="35" y="17"/>
                  </a:lnTo>
                  <a:lnTo>
                    <a:pt x="45" y="27"/>
                  </a:lnTo>
                  <a:lnTo>
                    <a:pt x="51" y="39"/>
                  </a:lnTo>
                  <a:lnTo>
                    <a:pt x="52" y="42"/>
                  </a:lnTo>
                  <a:lnTo>
                    <a:pt x="52" y="44"/>
                  </a:lnTo>
                  <a:lnTo>
                    <a:pt x="52" y="49"/>
                  </a:lnTo>
                  <a:lnTo>
                    <a:pt x="52" y="56"/>
                  </a:lnTo>
                  <a:lnTo>
                    <a:pt x="52" y="132"/>
                  </a:lnTo>
                  <a:lnTo>
                    <a:pt x="53" y="143"/>
                  </a:lnTo>
                  <a:lnTo>
                    <a:pt x="55" y="151"/>
                  </a:lnTo>
                  <a:lnTo>
                    <a:pt x="60" y="158"/>
                  </a:lnTo>
                  <a:lnTo>
                    <a:pt x="67" y="166"/>
                  </a:lnTo>
                  <a:lnTo>
                    <a:pt x="80" y="175"/>
                  </a:lnTo>
                  <a:lnTo>
                    <a:pt x="95" y="180"/>
                  </a:lnTo>
                  <a:lnTo>
                    <a:pt x="75" y="188"/>
                  </a:lnTo>
                  <a:lnTo>
                    <a:pt x="62" y="198"/>
                  </a:lnTo>
                  <a:lnTo>
                    <a:pt x="55" y="211"/>
                  </a:lnTo>
                  <a:lnTo>
                    <a:pt x="52" y="226"/>
                  </a:lnTo>
                  <a:lnTo>
                    <a:pt x="52" y="312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01" name="Group 351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663575" y="3378560"/>
            <a:ext cx="4519613" cy="547687"/>
            <a:chOff x="0" y="0"/>
            <a:chExt cx="5760" cy="698"/>
          </a:xfrm>
        </p:grpSpPr>
        <p:sp>
          <p:nvSpPr>
            <p:cNvPr id="3102" name="Freeform 352"/>
            <p:cNvSpPr>
              <a:spLocks noChangeAspect="1" noEditPoints="1"/>
            </p:cNvSpPr>
            <p:nvPr/>
          </p:nvSpPr>
          <p:spPr bwMode="auto">
            <a:xfrm>
              <a:off x="14" y="0"/>
              <a:ext cx="182" cy="221"/>
            </a:xfrm>
            <a:custGeom>
              <a:avLst/>
              <a:gdLst>
                <a:gd name="T0" fmla="*/ 0 w 182"/>
                <a:gd name="T1" fmla="*/ 0 h 221"/>
                <a:gd name="T2" fmla="*/ 0 w 182"/>
                <a:gd name="T3" fmla="*/ 221 h 221"/>
                <a:gd name="T4" fmla="*/ 84 w 182"/>
                <a:gd name="T5" fmla="*/ 221 h 221"/>
                <a:gd name="T6" fmla="*/ 104 w 182"/>
                <a:gd name="T7" fmla="*/ 219 h 221"/>
                <a:gd name="T8" fmla="*/ 122 w 182"/>
                <a:gd name="T9" fmla="*/ 213 h 221"/>
                <a:gd name="T10" fmla="*/ 139 w 182"/>
                <a:gd name="T11" fmla="*/ 203 h 221"/>
                <a:gd name="T12" fmla="*/ 153 w 182"/>
                <a:gd name="T13" fmla="*/ 189 h 221"/>
                <a:gd name="T14" fmla="*/ 165 w 182"/>
                <a:gd name="T15" fmla="*/ 173 h 221"/>
                <a:gd name="T16" fmla="*/ 174 w 182"/>
                <a:gd name="T17" fmla="*/ 155 h 221"/>
                <a:gd name="T18" fmla="*/ 180 w 182"/>
                <a:gd name="T19" fmla="*/ 134 h 221"/>
                <a:gd name="T20" fmla="*/ 182 w 182"/>
                <a:gd name="T21" fmla="*/ 112 h 221"/>
                <a:gd name="T22" fmla="*/ 180 w 182"/>
                <a:gd name="T23" fmla="*/ 90 h 221"/>
                <a:gd name="T24" fmla="*/ 174 w 182"/>
                <a:gd name="T25" fmla="*/ 69 h 221"/>
                <a:gd name="T26" fmla="*/ 165 w 182"/>
                <a:gd name="T27" fmla="*/ 50 h 221"/>
                <a:gd name="T28" fmla="*/ 153 w 182"/>
                <a:gd name="T29" fmla="*/ 33 h 221"/>
                <a:gd name="T30" fmla="*/ 139 w 182"/>
                <a:gd name="T31" fmla="*/ 19 h 221"/>
                <a:gd name="T32" fmla="*/ 122 w 182"/>
                <a:gd name="T33" fmla="*/ 9 h 221"/>
                <a:gd name="T34" fmla="*/ 104 w 182"/>
                <a:gd name="T35" fmla="*/ 2 h 221"/>
                <a:gd name="T36" fmla="*/ 84 w 182"/>
                <a:gd name="T37" fmla="*/ 0 h 221"/>
                <a:gd name="T38" fmla="*/ 0 w 182"/>
                <a:gd name="T39" fmla="*/ 0 h 221"/>
                <a:gd name="T40" fmla="*/ 28 w 182"/>
                <a:gd name="T41" fmla="*/ 203 h 221"/>
                <a:gd name="T42" fmla="*/ 28 w 182"/>
                <a:gd name="T43" fmla="*/ 18 h 221"/>
                <a:gd name="T44" fmla="*/ 77 w 182"/>
                <a:gd name="T45" fmla="*/ 18 h 221"/>
                <a:gd name="T46" fmla="*/ 93 w 182"/>
                <a:gd name="T47" fmla="*/ 19 h 221"/>
                <a:gd name="T48" fmla="*/ 107 w 182"/>
                <a:gd name="T49" fmla="*/ 25 h 221"/>
                <a:gd name="T50" fmla="*/ 121 w 182"/>
                <a:gd name="T51" fmla="*/ 33 h 221"/>
                <a:gd name="T52" fmla="*/ 132 w 182"/>
                <a:gd name="T53" fmla="*/ 44 h 221"/>
                <a:gd name="T54" fmla="*/ 141 w 182"/>
                <a:gd name="T55" fmla="*/ 58 h 221"/>
                <a:gd name="T56" fmla="*/ 148 w 182"/>
                <a:gd name="T57" fmla="*/ 74 h 221"/>
                <a:gd name="T58" fmla="*/ 153 w 182"/>
                <a:gd name="T59" fmla="*/ 92 h 221"/>
                <a:gd name="T60" fmla="*/ 154 w 182"/>
                <a:gd name="T61" fmla="*/ 112 h 221"/>
                <a:gd name="T62" fmla="*/ 153 w 182"/>
                <a:gd name="T63" fmla="*/ 132 h 221"/>
                <a:gd name="T64" fmla="*/ 148 w 182"/>
                <a:gd name="T65" fmla="*/ 149 h 221"/>
                <a:gd name="T66" fmla="*/ 141 w 182"/>
                <a:gd name="T67" fmla="*/ 165 h 221"/>
                <a:gd name="T68" fmla="*/ 132 w 182"/>
                <a:gd name="T69" fmla="*/ 178 h 221"/>
                <a:gd name="T70" fmla="*/ 121 w 182"/>
                <a:gd name="T71" fmla="*/ 189 h 221"/>
                <a:gd name="T72" fmla="*/ 107 w 182"/>
                <a:gd name="T73" fmla="*/ 197 h 221"/>
                <a:gd name="T74" fmla="*/ 93 w 182"/>
                <a:gd name="T75" fmla="*/ 202 h 221"/>
                <a:gd name="T76" fmla="*/ 77 w 182"/>
                <a:gd name="T77" fmla="*/ 203 h 221"/>
                <a:gd name="T78" fmla="*/ 28 w 182"/>
                <a:gd name="T79" fmla="*/ 203 h 22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2" h="221">
                  <a:moveTo>
                    <a:pt x="0" y="0"/>
                  </a:moveTo>
                  <a:lnTo>
                    <a:pt x="0" y="221"/>
                  </a:lnTo>
                  <a:lnTo>
                    <a:pt x="84" y="221"/>
                  </a:lnTo>
                  <a:lnTo>
                    <a:pt x="104" y="219"/>
                  </a:lnTo>
                  <a:lnTo>
                    <a:pt x="122" y="213"/>
                  </a:lnTo>
                  <a:lnTo>
                    <a:pt x="139" y="203"/>
                  </a:lnTo>
                  <a:lnTo>
                    <a:pt x="153" y="189"/>
                  </a:lnTo>
                  <a:lnTo>
                    <a:pt x="165" y="173"/>
                  </a:lnTo>
                  <a:lnTo>
                    <a:pt x="174" y="155"/>
                  </a:lnTo>
                  <a:lnTo>
                    <a:pt x="180" y="134"/>
                  </a:lnTo>
                  <a:lnTo>
                    <a:pt x="182" y="112"/>
                  </a:lnTo>
                  <a:lnTo>
                    <a:pt x="180" y="90"/>
                  </a:lnTo>
                  <a:lnTo>
                    <a:pt x="174" y="69"/>
                  </a:lnTo>
                  <a:lnTo>
                    <a:pt x="165" y="50"/>
                  </a:lnTo>
                  <a:lnTo>
                    <a:pt x="153" y="33"/>
                  </a:lnTo>
                  <a:lnTo>
                    <a:pt x="139" y="19"/>
                  </a:lnTo>
                  <a:lnTo>
                    <a:pt x="122" y="9"/>
                  </a:lnTo>
                  <a:lnTo>
                    <a:pt x="104" y="2"/>
                  </a:lnTo>
                  <a:lnTo>
                    <a:pt x="84" y="0"/>
                  </a:lnTo>
                  <a:lnTo>
                    <a:pt x="0" y="0"/>
                  </a:lnTo>
                  <a:close/>
                  <a:moveTo>
                    <a:pt x="28" y="203"/>
                  </a:moveTo>
                  <a:lnTo>
                    <a:pt x="28" y="18"/>
                  </a:lnTo>
                  <a:lnTo>
                    <a:pt x="77" y="18"/>
                  </a:lnTo>
                  <a:lnTo>
                    <a:pt x="93" y="19"/>
                  </a:lnTo>
                  <a:lnTo>
                    <a:pt x="107" y="25"/>
                  </a:lnTo>
                  <a:lnTo>
                    <a:pt x="121" y="33"/>
                  </a:lnTo>
                  <a:lnTo>
                    <a:pt x="132" y="44"/>
                  </a:lnTo>
                  <a:lnTo>
                    <a:pt x="141" y="58"/>
                  </a:lnTo>
                  <a:lnTo>
                    <a:pt x="148" y="74"/>
                  </a:lnTo>
                  <a:lnTo>
                    <a:pt x="153" y="92"/>
                  </a:lnTo>
                  <a:lnTo>
                    <a:pt x="154" y="112"/>
                  </a:lnTo>
                  <a:lnTo>
                    <a:pt x="153" y="132"/>
                  </a:lnTo>
                  <a:lnTo>
                    <a:pt x="148" y="149"/>
                  </a:lnTo>
                  <a:lnTo>
                    <a:pt x="141" y="165"/>
                  </a:lnTo>
                  <a:lnTo>
                    <a:pt x="132" y="178"/>
                  </a:lnTo>
                  <a:lnTo>
                    <a:pt x="121" y="189"/>
                  </a:lnTo>
                  <a:lnTo>
                    <a:pt x="107" y="197"/>
                  </a:lnTo>
                  <a:lnTo>
                    <a:pt x="93" y="202"/>
                  </a:lnTo>
                  <a:lnTo>
                    <a:pt x="77" y="203"/>
                  </a:lnTo>
                  <a:lnTo>
                    <a:pt x="28" y="20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353"/>
            <p:cNvSpPr>
              <a:spLocks noChangeAspect="1" noEditPoints="1"/>
            </p:cNvSpPr>
            <p:nvPr/>
          </p:nvSpPr>
          <p:spPr bwMode="auto">
            <a:xfrm>
              <a:off x="225" y="74"/>
              <a:ext cx="120" cy="151"/>
            </a:xfrm>
            <a:custGeom>
              <a:avLst/>
              <a:gdLst>
                <a:gd name="T0" fmla="*/ 120 w 120"/>
                <a:gd name="T1" fmla="*/ 77 h 151"/>
                <a:gd name="T2" fmla="*/ 120 w 120"/>
                <a:gd name="T3" fmla="*/ 67 h 151"/>
                <a:gd name="T4" fmla="*/ 119 w 120"/>
                <a:gd name="T5" fmla="*/ 54 h 151"/>
                <a:gd name="T6" fmla="*/ 115 w 120"/>
                <a:gd name="T7" fmla="*/ 38 h 151"/>
                <a:gd name="T8" fmla="*/ 108 w 120"/>
                <a:gd name="T9" fmla="*/ 23 h 151"/>
                <a:gd name="T10" fmla="*/ 97 w 120"/>
                <a:gd name="T11" fmla="*/ 11 h 151"/>
                <a:gd name="T12" fmla="*/ 85 w 120"/>
                <a:gd name="T13" fmla="*/ 4 h 151"/>
                <a:gd name="T14" fmla="*/ 74 w 120"/>
                <a:gd name="T15" fmla="*/ 1 h 151"/>
                <a:gd name="T16" fmla="*/ 64 w 120"/>
                <a:gd name="T17" fmla="*/ 0 h 151"/>
                <a:gd name="T18" fmla="*/ 39 w 120"/>
                <a:gd name="T19" fmla="*/ 6 h 151"/>
                <a:gd name="T20" fmla="*/ 19 w 120"/>
                <a:gd name="T21" fmla="*/ 22 h 151"/>
                <a:gd name="T22" fmla="*/ 5 w 120"/>
                <a:gd name="T23" fmla="*/ 46 h 151"/>
                <a:gd name="T24" fmla="*/ 0 w 120"/>
                <a:gd name="T25" fmla="*/ 75 h 151"/>
                <a:gd name="T26" fmla="*/ 5 w 120"/>
                <a:gd name="T27" fmla="*/ 105 h 151"/>
                <a:gd name="T28" fmla="*/ 20 w 120"/>
                <a:gd name="T29" fmla="*/ 129 h 151"/>
                <a:gd name="T30" fmla="*/ 42 w 120"/>
                <a:gd name="T31" fmla="*/ 145 h 151"/>
                <a:gd name="T32" fmla="*/ 69 w 120"/>
                <a:gd name="T33" fmla="*/ 151 h 151"/>
                <a:gd name="T34" fmla="*/ 97 w 120"/>
                <a:gd name="T35" fmla="*/ 146 h 151"/>
                <a:gd name="T36" fmla="*/ 119 w 120"/>
                <a:gd name="T37" fmla="*/ 134 h 151"/>
                <a:gd name="T38" fmla="*/ 117 w 120"/>
                <a:gd name="T39" fmla="*/ 113 h 151"/>
                <a:gd name="T40" fmla="*/ 102 w 120"/>
                <a:gd name="T41" fmla="*/ 123 h 151"/>
                <a:gd name="T42" fmla="*/ 88 w 120"/>
                <a:gd name="T43" fmla="*/ 129 h 151"/>
                <a:gd name="T44" fmla="*/ 77 w 120"/>
                <a:gd name="T45" fmla="*/ 131 h 151"/>
                <a:gd name="T46" fmla="*/ 69 w 120"/>
                <a:gd name="T47" fmla="*/ 131 h 151"/>
                <a:gd name="T48" fmla="*/ 51 w 120"/>
                <a:gd name="T49" fmla="*/ 127 h 151"/>
                <a:gd name="T50" fmla="*/ 36 w 120"/>
                <a:gd name="T51" fmla="*/ 116 h 151"/>
                <a:gd name="T52" fmla="*/ 26 w 120"/>
                <a:gd name="T53" fmla="*/ 99 h 151"/>
                <a:gd name="T54" fmla="*/ 22 w 120"/>
                <a:gd name="T55" fmla="*/ 77 h 151"/>
                <a:gd name="T56" fmla="*/ 120 w 120"/>
                <a:gd name="T57" fmla="*/ 77 h 151"/>
                <a:gd name="T58" fmla="*/ 24 w 120"/>
                <a:gd name="T59" fmla="*/ 60 h 151"/>
                <a:gd name="T60" fmla="*/ 30 w 120"/>
                <a:gd name="T61" fmla="*/ 43 h 151"/>
                <a:gd name="T62" fmla="*/ 39 w 120"/>
                <a:gd name="T63" fmla="*/ 31 h 151"/>
                <a:gd name="T64" fmla="*/ 51 w 120"/>
                <a:gd name="T65" fmla="*/ 23 h 151"/>
                <a:gd name="T66" fmla="*/ 64 w 120"/>
                <a:gd name="T67" fmla="*/ 20 h 151"/>
                <a:gd name="T68" fmla="*/ 76 w 120"/>
                <a:gd name="T69" fmla="*/ 22 h 151"/>
                <a:gd name="T70" fmla="*/ 88 w 120"/>
                <a:gd name="T71" fmla="*/ 29 h 151"/>
                <a:gd name="T72" fmla="*/ 97 w 120"/>
                <a:gd name="T73" fmla="*/ 41 h 151"/>
                <a:gd name="T74" fmla="*/ 102 w 120"/>
                <a:gd name="T75" fmla="*/ 60 h 151"/>
                <a:gd name="T76" fmla="*/ 24 w 120"/>
                <a:gd name="T77" fmla="*/ 60 h 1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0" h="151">
                  <a:moveTo>
                    <a:pt x="120" y="77"/>
                  </a:moveTo>
                  <a:lnTo>
                    <a:pt x="120" y="67"/>
                  </a:lnTo>
                  <a:lnTo>
                    <a:pt x="119" y="54"/>
                  </a:lnTo>
                  <a:lnTo>
                    <a:pt x="115" y="38"/>
                  </a:lnTo>
                  <a:lnTo>
                    <a:pt x="108" y="23"/>
                  </a:lnTo>
                  <a:lnTo>
                    <a:pt x="97" y="11"/>
                  </a:lnTo>
                  <a:lnTo>
                    <a:pt x="85" y="4"/>
                  </a:lnTo>
                  <a:lnTo>
                    <a:pt x="74" y="1"/>
                  </a:lnTo>
                  <a:lnTo>
                    <a:pt x="64" y="0"/>
                  </a:lnTo>
                  <a:lnTo>
                    <a:pt x="39" y="6"/>
                  </a:lnTo>
                  <a:lnTo>
                    <a:pt x="19" y="22"/>
                  </a:lnTo>
                  <a:lnTo>
                    <a:pt x="5" y="46"/>
                  </a:lnTo>
                  <a:lnTo>
                    <a:pt x="0" y="75"/>
                  </a:lnTo>
                  <a:lnTo>
                    <a:pt x="5" y="105"/>
                  </a:lnTo>
                  <a:lnTo>
                    <a:pt x="20" y="129"/>
                  </a:lnTo>
                  <a:lnTo>
                    <a:pt x="42" y="145"/>
                  </a:lnTo>
                  <a:lnTo>
                    <a:pt x="69" y="151"/>
                  </a:lnTo>
                  <a:lnTo>
                    <a:pt x="97" y="146"/>
                  </a:lnTo>
                  <a:lnTo>
                    <a:pt x="119" y="134"/>
                  </a:lnTo>
                  <a:lnTo>
                    <a:pt x="117" y="113"/>
                  </a:lnTo>
                  <a:lnTo>
                    <a:pt x="102" y="123"/>
                  </a:lnTo>
                  <a:lnTo>
                    <a:pt x="88" y="129"/>
                  </a:lnTo>
                  <a:lnTo>
                    <a:pt x="77" y="131"/>
                  </a:lnTo>
                  <a:lnTo>
                    <a:pt x="69" y="131"/>
                  </a:lnTo>
                  <a:lnTo>
                    <a:pt x="51" y="127"/>
                  </a:lnTo>
                  <a:lnTo>
                    <a:pt x="36" y="116"/>
                  </a:lnTo>
                  <a:lnTo>
                    <a:pt x="26" y="99"/>
                  </a:lnTo>
                  <a:lnTo>
                    <a:pt x="22" y="77"/>
                  </a:lnTo>
                  <a:lnTo>
                    <a:pt x="120" y="77"/>
                  </a:lnTo>
                  <a:close/>
                  <a:moveTo>
                    <a:pt x="24" y="60"/>
                  </a:moveTo>
                  <a:lnTo>
                    <a:pt x="30" y="43"/>
                  </a:lnTo>
                  <a:lnTo>
                    <a:pt x="39" y="31"/>
                  </a:lnTo>
                  <a:lnTo>
                    <a:pt x="51" y="23"/>
                  </a:lnTo>
                  <a:lnTo>
                    <a:pt x="64" y="20"/>
                  </a:lnTo>
                  <a:lnTo>
                    <a:pt x="76" y="22"/>
                  </a:lnTo>
                  <a:lnTo>
                    <a:pt x="88" y="29"/>
                  </a:lnTo>
                  <a:lnTo>
                    <a:pt x="97" y="41"/>
                  </a:lnTo>
                  <a:lnTo>
                    <a:pt x="102" y="60"/>
                  </a:lnTo>
                  <a:lnTo>
                    <a:pt x="24" y="6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Rectangle 354"/>
            <p:cNvSpPr>
              <a:spLocks noChangeAspect="1" noChangeArrowheads="1"/>
            </p:cNvSpPr>
            <p:nvPr/>
          </p:nvSpPr>
          <p:spPr bwMode="auto">
            <a:xfrm>
              <a:off x="381" y="0"/>
              <a:ext cx="24" cy="221"/>
            </a:xfrm>
            <a:prstGeom prst="rect">
              <a:avLst/>
            </a:pr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Char char="–"/>
              </a:pPr>
              <a:endParaRPr lang="en-US" altLang="en-US" sz="1400"/>
            </a:p>
          </p:txBody>
        </p:sp>
        <p:sp>
          <p:nvSpPr>
            <p:cNvPr id="3105" name="Freeform 355"/>
            <p:cNvSpPr>
              <a:spLocks noChangeAspect="1" noEditPoints="1"/>
            </p:cNvSpPr>
            <p:nvPr/>
          </p:nvSpPr>
          <p:spPr bwMode="auto">
            <a:xfrm>
              <a:off x="445" y="74"/>
              <a:ext cx="113" cy="151"/>
            </a:xfrm>
            <a:custGeom>
              <a:avLst/>
              <a:gdLst>
                <a:gd name="T0" fmla="*/ 113 w 113"/>
                <a:gd name="T1" fmla="*/ 55 h 151"/>
                <a:gd name="T2" fmla="*/ 109 w 113"/>
                <a:gd name="T3" fmla="*/ 33 h 151"/>
                <a:gd name="T4" fmla="*/ 98 w 113"/>
                <a:gd name="T5" fmla="*/ 15 h 151"/>
                <a:gd name="T6" fmla="*/ 81 w 113"/>
                <a:gd name="T7" fmla="*/ 4 h 151"/>
                <a:gd name="T8" fmla="*/ 61 w 113"/>
                <a:gd name="T9" fmla="*/ 0 h 151"/>
                <a:gd name="T10" fmla="*/ 33 w 113"/>
                <a:gd name="T11" fmla="*/ 4 h 151"/>
                <a:gd name="T12" fmla="*/ 11 w 113"/>
                <a:gd name="T13" fmla="*/ 14 h 151"/>
                <a:gd name="T14" fmla="*/ 12 w 113"/>
                <a:gd name="T15" fmla="*/ 35 h 151"/>
                <a:gd name="T16" fmla="*/ 25 w 113"/>
                <a:gd name="T17" fmla="*/ 27 h 151"/>
                <a:gd name="T18" fmla="*/ 37 w 113"/>
                <a:gd name="T19" fmla="*/ 23 h 151"/>
                <a:gd name="T20" fmla="*/ 49 w 113"/>
                <a:gd name="T21" fmla="*/ 20 h 151"/>
                <a:gd name="T22" fmla="*/ 61 w 113"/>
                <a:gd name="T23" fmla="*/ 19 h 151"/>
                <a:gd name="T24" fmla="*/ 71 w 113"/>
                <a:gd name="T25" fmla="*/ 21 h 151"/>
                <a:gd name="T26" fmla="*/ 80 w 113"/>
                <a:gd name="T27" fmla="*/ 28 h 151"/>
                <a:gd name="T28" fmla="*/ 86 w 113"/>
                <a:gd name="T29" fmla="*/ 40 h 151"/>
                <a:gd name="T30" fmla="*/ 88 w 113"/>
                <a:gd name="T31" fmla="*/ 55 h 151"/>
                <a:gd name="T32" fmla="*/ 88 w 113"/>
                <a:gd name="T33" fmla="*/ 69 h 151"/>
                <a:gd name="T34" fmla="*/ 54 w 113"/>
                <a:gd name="T35" fmla="*/ 72 h 151"/>
                <a:gd name="T36" fmla="*/ 26 w 113"/>
                <a:gd name="T37" fmla="*/ 80 h 151"/>
                <a:gd name="T38" fmla="*/ 7 w 113"/>
                <a:gd name="T39" fmla="*/ 93 h 151"/>
                <a:gd name="T40" fmla="*/ 0 w 113"/>
                <a:gd name="T41" fmla="*/ 111 h 151"/>
                <a:gd name="T42" fmla="*/ 0 w 113"/>
                <a:gd name="T43" fmla="*/ 117 h 151"/>
                <a:gd name="T44" fmla="*/ 2 w 113"/>
                <a:gd name="T45" fmla="*/ 123 h 151"/>
                <a:gd name="T46" fmla="*/ 4 w 113"/>
                <a:gd name="T47" fmla="*/ 130 h 151"/>
                <a:gd name="T48" fmla="*/ 8 w 113"/>
                <a:gd name="T49" fmla="*/ 136 h 151"/>
                <a:gd name="T50" fmla="*/ 13 w 113"/>
                <a:gd name="T51" fmla="*/ 142 h 151"/>
                <a:gd name="T52" fmla="*/ 19 w 113"/>
                <a:gd name="T53" fmla="*/ 147 h 151"/>
                <a:gd name="T54" fmla="*/ 27 w 113"/>
                <a:gd name="T55" fmla="*/ 150 h 151"/>
                <a:gd name="T56" fmla="*/ 36 w 113"/>
                <a:gd name="T57" fmla="*/ 151 h 151"/>
                <a:gd name="T58" fmla="*/ 44 w 113"/>
                <a:gd name="T59" fmla="*/ 150 h 151"/>
                <a:gd name="T60" fmla="*/ 58 w 113"/>
                <a:gd name="T61" fmla="*/ 149 h 151"/>
                <a:gd name="T62" fmla="*/ 74 w 113"/>
                <a:gd name="T63" fmla="*/ 144 h 151"/>
                <a:gd name="T64" fmla="*/ 89 w 113"/>
                <a:gd name="T65" fmla="*/ 136 h 151"/>
                <a:gd name="T66" fmla="*/ 89 w 113"/>
                <a:gd name="T67" fmla="*/ 147 h 151"/>
                <a:gd name="T68" fmla="*/ 113 w 113"/>
                <a:gd name="T69" fmla="*/ 147 h 151"/>
                <a:gd name="T70" fmla="*/ 113 w 113"/>
                <a:gd name="T71" fmla="*/ 55 h 151"/>
                <a:gd name="T72" fmla="*/ 88 w 113"/>
                <a:gd name="T73" fmla="*/ 105 h 151"/>
                <a:gd name="T74" fmla="*/ 88 w 113"/>
                <a:gd name="T75" fmla="*/ 110 h 151"/>
                <a:gd name="T76" fmla="*/ 87 w 113"/>
                <a:gd name="T77" fmla="*/ 115 h 151"/>
                <a:gd name="T78" fmla="*/ 84 w 113"/>
                <a:gd name="T79" fmla="*/ 120 h 151"/>
                <a:gd name="T80" fmla="*/ 77 w 113"/>
                <a:gd name="T81" fmla="*/ 125 h 151"/>
                <a:gd name="T82" fmla="*/ 70 w 113"/>
                <a:gd name="T83" fmla="*/ 129 h 151"/>
                <a:gd name="T84" fmla="*/ 63 w 113"/>
                <a:gd name="T85" fmla="*/ 130 h 151"/>
                <a:gd name="T86" fmla="*/ 57 w 113"/>
                <a:gd name="T87" fmla="*/ 131 h 151"/>
                <a:gd name="T88" fmla="*/ 53 w 113"/>
                <a:gd name="T89" fmla="*/ 131 h 151"/>
                <a:gd name="T90" fmla="*/ 42 w 113"/>
                <a:gd name="T91" fmla="*/ 130 h 151"/>
                <a:gd name="T92" fmla="*/ 32 w 113"/>
                <a:gd name="T93" fmla="*/ 126 h 151"/>
                <a:gd name="T94" fmla="*/ 25 w 113"/>
                <a:gd name="T95" fmla="*/ 119 h 151"/>
                <a:gd name="T96" fmla="*/ 23 w 113"/>
                <a:gd name="T97" fmla="*/ 111 h 151"/>
                <a:gd name="T98" fmla="*/ 25 w 113"/>
                <a:gd name="T99" fmla="*/ 103 h 151"/>
                <a:gd name="T100" fmla="*/ 31 w 113"/>
                <a:gd name="T101" fmla="*/ 97 h 151"/>
                <a:gd name="T102" fmla="*/ 40 w 113"/>
                <a:gd name="T103" fmla="*/ 93 h 151"/>
                <a:gd name="T104" fmla="*/ 50 w 113"/>
                <a:gd name="T105" fmla="*/ 90 h 151"/>
                <a:gd name="T106" fmla="*/ 62 w 113"/>
                <a:gd name="T107" fmla="*/ 88 h 151"/>
                <a:gd name="T108" fmla="*/ 72 w 113"/>
                <a:gd name="T109" fmla="*/ 86 h 151"/>
                <a:gd name="T110" fmla="*/ 81 w 113"/>
                <a:gd name="T111" fmla="*/ 86 h 151"/>
                <a:gd name="T112" fmla="*/ 88 w 113"/>
                <a:gd name="T113" fmla="*/ 85 h 151"/>
                <a:gd name="T114" fmla="*/ 88 w 113"/>
                <a:gd name="T115" fmla="*/ 105 h 1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13" h="151">
                  <a:moveTo>
                    <a:pt x="113" y="55"/>
                  </a:moveTo>
                  <a:lnTo>
                    <a:pt x="109" y="33"/>
                  </a:lnTo>
                  <a:lnTo>
                    <a:pt x="98" y="15"/>
                  </a:lnTo>
                  <a:lnTo>
                    <a:pt x="81" y="4"/>
                  </a:lnTo>
                  <a:lnTo>
                    <a:pt x="61" y="0"/>
                  </a:lnTo>
                  <a:lnTo>
                    <a:pt x="33" y="4"/>
                  </a:lnTo>
                  <a:lnTo>
                    <a:pt x="11" y="14"/>
                  </a:lnTo>
                  <a:lnTo>
                    <a:pt x="12" y="35"/>
                  </a:lnTo>
                  <a:lnTo>
                    <a:pt x="25" y="27"/>
                  </a:lnTo>
                  <a:lnTo>
                    <a:pt x="37" y="23"/>
                  </a:lnTo>
                  <a:lnTo>
                    <a:pt x="49" y="20"/>
                  </a:lnTo>
                  <a:lnTo>
                    <a:pt x="61" y="19"/>
                  </a:lnTo>
                  <a:lnTo>
                    <a:pt x="71" y="21"/>
                  </a:lnTo>
                  <a:lnTo>
                    <a:pt x="80" y="28"/>
                  </a:lnTo>
                  <a:lnTo>
                    <a:pt x="86" y="40"/>
                  </a:lnTo>
                  <a:lnTo>
                    <a:pt x="88" y="55"/>
                  </a:lnTo>
                  <a:lnTo>
                    <a:pt x="88" y="69"/>
                  </a:lnTo>
                  <a:lnTo>
                    <a:pt x="54" y="72"/>
                  </a:lnTo>
                  <a:lnTo>
                    <a:pt x="26" y="80"/>
                  </a:lnTo>
                  <a:lnTo>
                    <a:pt x="7" y="93"/>
                  </a:lnTo>
                  <a:lnTo>
                    <a:pt x="0" y="111"/>
                  </a:lnTo>
                  <a:lnTo>
                    <a:pt x="0" y="117"/>
                  </a:lnTo>
                  <a:lnTo>
                    <a:pt x="2" y="123"/>
                  </a:lnTo>
                  <a:lnTo>
                    <a:pt x="4" y="130"/>
                  </a:lnTo>
                  <a:lnTo>
                    <a:pt x="8" y="136"/>
                  </a:lnTo>
                  <a:lnTo>
                    <a:pt x="13" y="142"/>
                  </a:lnTo>
                  <a:lnTo>
                    <a:pt x="19" y="147"/>
                  </a:lnTo>
                  <a:lnTo>
                    <a:pt x="27" y="150"/>
                  </a:lnTo>
                  <a:lnTo>
                    <a:pt x="36" y="151"/>
                  </a:lnTo>
                  <a:lnTo>
                    <a:pt x="44" y="150"/>
                  </a:lnTo>
                  <a:lnTo>
                    <a:pt x="58" y="149"/>
                  </a:lnTo>
                  <a:lnTo>
                    <a:pt x="74" y="144"/>
                  </a:lnTo>
                  <a:lnTo>
                    <a:pt x="89" y="136"/>
                  </a:lnTo>
                  <a:lnTo>
                    <a:pt x="89" y="147"/>
                  </a:lnTo>
                  <a:lnTo>
                    <a:pt x="113" y="147"/>
                  </a:lnTo>
                  <a:lnTo>
                    <a:pt x="113" y="55"/>
                  </a:lnTo>
                  <a:close/>
                  <a:moveTo>
                    <a:pt x="88" y="105"/>
                  </a:moveTo>
                  <a:lnTo>
                    <a:pt x="88" y="110"/>
                  </a:lnTo>
                  <a:lnTo>
                    <a:pt x="87" y="115"/>
                  </a:lnTo>
                  <a:lnTo>
                    <a:pt x="84" y="120"/>
                  </a:lnTo>
                  <a:lnTo>
                    <a:pt x="77" y="125"/>
                  </a:lnTo>
                  <a:lnTo>
                    <a:pt x="70" y="129"/>
                  </a:lnTo>
                  <a:lnTo>
                    <a:pt x="63" y="130"/>
                  </a:lnTo>
                  <a:lnTo>
                    <a:pt x="57" y="131"/>
                  </a:lnTo>
                  <a:lnTo>
                    <a:pt x="53" y="131"/>
                  </a:lnTo>
                  <a:lnTo>
                    <a:pt x="42" y="130"/>
                  </a:lnTo>
                  <a:lnTo>
                    <a:pt x="32" y="126"/>
                  </a:lnTo>
                  <a:lnTo>
                    <a:pt x="25" y="119"/>
                  </a:lnTo>
                  <a:lnTo>
                    <a:pt x="23" y="111"/>
                  </a:lnTo>
                  <a:lnTo>
                    <a:pt x="25" y="103"/>
                  </a:lnTo>
                  <a:lnTo>
                    <a:pt x="31" y="97"/>
                  </a:lnTo>
                  <a:lnTo>
                    <a:pt x="40" y="93"/>
                  </a:lnTo>
                  <a:lnTo>
                    <a:pt x="50" y="90"/>
                  </a:lnTo>
                  <a:lnTo>
                    <a:pt x="62" y="88"/>
                  </a:lnTo>
                  <a:lnTo>
                    <a:pt x="72" y="86"/>
                  </a:lnTo>
                  <a:lnTo>
                    <a:pt x="81" y="86"/>
                  </a:lnTo>
                  <a:lnTo>
                    <a:pt x="88" y="85"/>
                  </a:lnTo>
                  <a:lnTo>
                    <a:pt x="88" y="10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356"/>
            <p:cNvSpPr>
              <a:spLocks noChangeAspect="1"/>
            </p:cNvSpPr>
            <p:nvPr/>
          </p:nvSpPr>
          <p:spPr bwMode="auto">
            <a:xfrm>
              <a:off x="610" y="80"/>
              <a:ext cx="112" cy="145"/>
            </a:xfrm>
            <a:custGeom>
              <a:avLst/>
              <a:gdLst>
                <a:gd name="T0" fmla="*/ 112 w 112"/>
                <a:gd name="T1" fmla="*/ 0 h 145"/>
                <a:gd name="T2" fmla="*/ 88 w 112"/>
                <a:gd name="T3" fmla="*/ 0 h 145"/>
                <a:gd name="T4" fmla="*/ 88 w 112"/>
                <a:gd name="T5" fmla="*/ 92 h 145"/>
                <a:gd name="T6" fmla="*/ 85 w 112"/>
                <a:gd name="T7" fmla="*/ 108 h 145"/>
                <a:gd name="T8" fmla="*/ 76 w 112"/>
                <a:gd name="T9" fmla="*/ 119 h 145"/>
                <a:gd name="T10" fmla="*/ 64 w 112"/>
                <a:gd name="T11" fmla="*/ 125 h 145"/>
                <a:gd name="T12" fmla="*/ 50 w 112"/>
                <a:gd name="T13" fmla="*/ 127 h 145"/>
                <a:gd name="T14" fmla="*/ 36 w 112"/>
                <a:gd name="T15" fmla="*/ 126 h 145"/>
                <a:gd name="T16" fmla="*/ 29 w 112"/>
                <a:gd name="T17" fmla="*/ 121 h 145"/>
                <a:gd name="T18" fmla="*/ 25 w 112"/>
                <a:gd name="T19" fmla="*/ 114 h 145"/>
                <a:gd name="T20" fmla="*/ 25 w 112"/>
                <a:gd name="T21" fmla="*/ 105 h 145"/>
                <a:gd name="T22" fmla="*/ 25 w 112"/>
                <a:gd name="T23" fmla="*/ 0 h 145"/>
                <a:gd name="T24" fmla="*/ 0 w 112"/>
                <a:gd name="T25" fmla="*/ 0 h 145"/>
                <a:gd name="T26" fmla="*/ 0 w 112"/>
                <a:gd name="T27" fmla="*/ 106 h 145"/>
                <a:gd name="T28" fmla="*/ 0 w 112"/>
                <a:gd name="T29" fmla="*/ 115 h 145"/>
                <a:gd name="T30" fmla="*/ 1 w 112"/>
                <a:gd name="T31" fmla="*/ 122 h 145"/>
                <a:gd name="T32" fmla="*/ 4 w 112"/>
                <a:gd name="T33" fmla="*/ 129 h 145"/>
                <a:gd name="T34" fmla="*/ 7 w 112"/>
                <a:gd name="T35" fmla="*/ 134 h 145"/>
                <a:gd name="T36" fmla="*/ 11 w 112"/>
                <a:gd name="T37" fmla="*/ 139 h 145"/>
                <a:gd name="T38" fmla="*/ 17 w 112"/>
                <a:gd name="T39" fmla="*/ 142 h 145"/>
                <a:gd name="T40" fmla="*/ 24 w 112"/>
                <a:gd name="T41" fmla="*/ 144 h 145"/>
                <a:gd name="T42" fmla="*/ 34 w 112"/>
                <a:gd name="T43" fmla="*/ 145 h 145"/>
                <a:gd name="T44" fmla="*/ 62 w 112"/>
                <a:gd name="T45" fmla="*/ 140 h 145"/>
                <a:gd name="T46" fmla="*/ 88 w 112"/>
                <a:gd name="T47" fmla="*/ 126 h 145"/>
                <a:gd name="T48" fmla="*/ 88 w 112"/>
                <a:gd name="T49" fmla="*/ 141 h 145"/>
                <a:gd name="T50" fmla="*/ 112 w 112"/>
                <a:gd name="T51" fmla="*/ 141 h 145"/>
                <a:gd name="T52" fmla="*/ 112 w 112"/>
                <a:gd name="T53" fmla="*/ 0 h 1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2" h="145">
                  <a:moveTo>
                    <a:pt x="112" y="0"/>
                  </a:moveTo>
                  <a:lnTo>
                    <a:pt x="88" y="0"/>
                  </a:lnTo>
                  <a:lnTo>
                    <a:pt x="88" y="92"/>
                  </a:lnTo>
                  <a:lnTo>
                    <a:pt x="85" y="108"/>
                  </a:lnTo>
                  <a:lnTo>
                    <a:pt x="76" y="119"/>
                  </a:lnTo>
                  <a:lnTo>
                    <a:pt x="64" y="125"/>
                  </a:lnTo>
                  <a:lnTo>
                    <a:pt x="50" y="127"/>
                  </a:lnTo>
                  <a:lnTo>
                    <a:pt x="36" y="126"/>
                  </a:lnTo>
                  <a:lnTo>
                    <a:pt x="29" y="121"/>
                  </a:lnTo>
                  <a:lnTo>
                    <a:pt x="25" y="114"/>
                  </a:lnTo>
                  <a:lnTo>
                    <a:pt x="25" y="10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0" y="115"/>
                  </a:lnTo>
                  <a:lnTo>
                    <a:pt x="1" y="122"/>
                  </a:lnTo>
                  <a:lnTo>
                    <a:pt x="4" y="129"/>
                  </a:lnTo>
                  <a:lnTo>
                    <a:pt x="7" y="134"/>
                  </a:lnTo>
                  <a:lnTo>
                    <a:pt x="11" y="139"/>
                  </a:lnTo>
                  <a:lnTo>
                    <a:pt x="17" y="142"/>
                  </a:lnTo>
                  <a:lnTo>
                    <a:pt x="24" y="144"/>
                  </a:lnTo>
                  <a:lnTo>
                    <a:pt x="34" y="145"/>
                  </a:lnTo>
                  <a:lnTo>
                    <a:pt x="62" y="140"/>
                  </a:lnTo>
                  <a:lnTo>
                    <a:pt x="88" y="126"/>
                  </a:lnTo>
                  <a:lnTo>
                    <a:pt x="88" y="141"/>
                  </a:lnTo>
                  <a:lnTo>
                    <a:pt x="112" y="141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357"/>
            <p:cNvSpPr>
              <a:spLocks noChangeAspect="1"/>
            </p:cNvSpPr>
            <p:nvPr/>
          </p:nvSpPr>
          <p:spPr bwMode="auto">
            <a:xfrm>
              <a:off x="774" y="76"/>
              <a:ext cx="113" cy="145"/>
            </a:xfrm>
            <a:custGeom>
              <a:avLst/>
              <a:gdLst>
                <a:gd name="T0" fmla="*/ 113 w 113"/>
                <a:gd name="T1" fmla="*/ 50 h 145"/>
                <a:gd name="T2" fmla="*/ 112 w 113"/>
                <a:gd name="T3" fmla="*/ 34 h 145"/>
                <a:gd name="T4" fmla="*/ 106 w 113"/>
                <a:gd name="T5" fmla="*/ 17 h 145"/>
                <a:gd name="T6" fmla="*/ 93 w 113"/>
                <a:gd name="T7" fmla="*/ 5 h 145"/>
                <a:gd name="T8" fmla="*/ 69 w 113"/>
                <a:gd name="T9" fmla="*/ 0 h 145"/>
                <a:gd name="T10" fmla="*/ 59 w 113"/>
                <a:gd name="T11" fmla="*/ 1 h 145"/>
                <a:gd name="T12" fmla="*/ 50 w 113"/>
                <a:gd name="T13" fmla="*/ 3 h 145"/>
                <a:gd name="T14" fmla="*/ 43 w 113"/>
                <a:gd name="T15" fmla="*/ 7 h 145"/>
                <a:gd name="T16" fmla="*/ 36 w 113"/>
                <a:gd name="T17" fmla="*/ 11 h 145"/>
                <a:gd name="T18" fmla="*/ 31 w 113"/>
                <a:gd name="T19" fmla="*/ 16 h 145"/>
                <a:gd name="T20" fmla="*/ 27 w 113"/>
                <a:gd name="T21" fmla="*/ 19 h 145"/>
                <a:gd name="T22" fmla="*/ 25 w 113"/>
                <a:gd name="T23" fmla="*/ 23 h 145"/>
                <a:gd name="T24" fmla="*/ 23 w 113"/>
                <a:gd name="T25" fmla="*/ 24 h 145"/>
                <a:gd name="T26" fmla="*/ 23 w 113"/>
                <a:gd name="T27" fmla="*/ 2 h 145"/>
                <a:gd name="T28" fmla="*/ 0 w 113"/>
                <a:gd name="T29" fmla="*/ 2 h 145"/>
                <a:gd name="T30" fmla="*/ 0 w 113"/>
                <a:gd name="T31" fmla="*/ 145 h 145"/>
                <a:gd name="T32" fmla="*/ 25 w 113"/>
                <a:gd name="T33" fmla="*/ 145 h 145"/>
                <a:gd name="T34" fmla="*/ 25 w 113"/>
                <a:gd name="T35" fmla="*/ 67 h 145"/>
                <a:gd name="T36" fmla="*/ 26 w 113"/>
                <a:gd name="T37" fmla="*/ 59 h 145"/>
                <a:gd name="T38" fmla="*/ 27 w 113"/>
                <a:gd name="T39" fmla="*/ 51 h 145"/>
                <a:gd name="T40" fmla="*/ 29 w 113"/>
                <a:gd name="T41" fmla="*/ 43 h 145"/>
                <a:gd name="T42" fmla="*/ 32 w 113"/>
                <a:gd name="T43" fmla="*/ 35 h 145"/>
                <a:gd name="T44" fmla="*/ 36 w 113"/>
                <a:gd name="T45" fmla="*/ 29 h 145"/>
                <a:gd name="T46" fmla="*/ 42 w 113"/>
                <a:gd name="T47" fmla="*/ 24 h 145"/>
                <a:gd name="T48" fmla="*/ 49 w 113"/>
                <a:gd name="T49" fmla="*/ 21 h 145"/>
                <a:gd name="T50" fmla="*/ 57 w 113"/>
                <a:gd name="T51" fmla="*/ 20 h 145"/>
                <a:gd name="T52" fmla="*/ 67 w 113"/>
                <a:gd name="T53" fmla="*/ 21 h 145"/>
                <a:gd name="T54" fmla="*/ 75 w 113"/>
                <a:gd name="T55" fmla="*/ 23 h 145"/>
                <a:gd name="T56" fmla="*/ 80 w 113"/>
                <a:gd name="T57" fmla="*/ 27 h 145"/>
                <a:gd name="T58" fmla="*/ 84 w 113"/>
                <a:gd name="T59" fmla="*/ 32 h 145"/>
                <a:gd name="T60" fmla="*/ 86 w 113"/>
                <a:gd name="T61" fmla="*/ 37 h 145"/>
                <a:gd name="T62" fmla="*/ 88 w 113"/>
                <a:gd name="T63" fmla="*/ 43 h 145"/>
                <a:gd name="T64" fmla="*/ 88 w 113"/>
                <a:gd name="T65" fmla="*/ 48 h 145"/>
                <a:gd name="T66" fmla="*/ 88 w 113"/>
                <a:gd name="T67" fmla="*/ 52 h 145"/>
                <a:gd name="T68" fmla="*/ 88 w 113"/>
                <a:gd name="T69" fmla="*/ 145 h 145"/>
                <a:gd name="T70" fmla="*/ 113 w 113"/>
                <a:gd name="T71" fmla="*/ 145 h 145"/>
                <a:gd name="T72" fmla="*/ 113 w 113"/>
                <a:gd name="T73" fmla="*/ 50 h 14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3" h="145">
                  <a:moveTo>
                    <a:pt x="113" y="50"/>
                  </a:moveTo>
                  <a:lnTo>
                    <a:pt x="112" y="34"/>
                  </a:lnTo>
                  <a:lnTo>
                    <a:pt x="106" y="17"/>
                  </a:lnTo>
                  <a:lnTo>
                    <a:pt x="93" y="5"/>
                  </a:lnTo>
                  <a:lnTo>
                    <a:pt x="69" y="0"/>
                  </a:lnTo>
                  <a:lnTo>
                    <a:pt x="59" y="1"/>
                  </a:lnTo>
                  <a:lnTo>
                    <a:pt x="50" y="3"/>
                  </a:lnTo>
                  <a:lnTo>
                    <a:pt x="43" y="7"/>
                  </a:lnTo>
                  <a:lnTo>
                    <a:pt x="36" y="11"/>
                  </a:lnTo>
                  <a:lnTo>
                    <a:pt x="31" y="16"/>
                  </a:lnTo>
                  <a:lnTo>
                    <a:pt x="27" y="19"/>
                  </a:lnTo>
                  <a:lnTo>
                    <a:pt x="25" y="23"/>
                  </a:lnTo>
                  <a:lnTo>
                    <a:pt x="23" y="24"/>
                  </a:lnTo>
                  <a:lnTo>
                    <a:pt x="23" y="2"/>
                  </a:lnTo>
                  <a:lnTo>
                    <a:pt x="0" y="2"/>
                  </a:lnTo>
                  <a:lnTo>
                    <a:pt x="0" y="145"/>
                  </a:lnTo>
                  <a:lnTo>
                    <a:pt x="25" y="145"/>
                  </a:lnTo>
                  <a:lnTo>
                    <a:pt x="25" y="67"/>
                  </a:lnTo>
                  <a:lnTo>
                    <a:pt x="26" y="59"/>
                  </a:lnTo>
                  <a:lnTo>
                    <a:pt x="27" y="51"/>
                  </a:lnTo>
                  <a:lnTo>
                    <a:pt x="29" y="43"/>
                  </a:lnTo>
                  <a:lnTo>
                    <a:pt x="32" y="35"/>
                  </a:lnTo>
                  <a:lnTo>
                    <a:pt x="36" y="29"/>
                  </a:lnTo>
                  <a:lnTo>
                    <a:pt x="42" y="24"/>
                  </a:lnTo>
                  <a:lnTo>
                    <a:pt x="49" y="21"/>
                  </a:lnTo>
                  <a:lnTo>
                    <a:pt x="57" y="20"/>
                  </a:lnTo>
                  <a:lnTo>
                    <a:pt x="67" y="21"/>
                  </a:lnTo>
                  <a:lnTo>
                    <a:pt x="75" y="23"/>
                  </a:lnTo>
                  <a:lnTo>
                    <a:pt x="80" y="27"/>
                  </a:lnTo>
                  <a:lnTo>
                    <a:pt x="84" y="32"/>
                  </a:lnTo>
                  <a:lnTo>
                    <a:pt x="86" y="37"/>
                  </a:lnTo>
                  <a:lnTo>
                    <a:pt x="88" y="43"/>
                  </a:lnTo>
                  <a:lnTo>
                    <a:pt x="88" y="48"/>
                  </a:lnTo>
                  <a:lnTo>
                    <a:pt x="88" y="52"/>
                  </a:lnTo>
                  <a:lnTo>
                    <a:pt x="88" y="145"/>
                  </a:lnTo>
                  <a:lnTo>
                    <a:pt x="113" y="145"/>
                  </a:lnTo>
                  <a:lnTo>
                    <a:pt x="113" y="5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Freeform 358"/>
            <p:cNvSpPr>
              <a:spLocks noChangeAspect="1" noEditPoints="1"/>
            </p:cNvSpPr>
            <p:nvPr/>
          </p:nvSpPr>
          <p:spPr bwMode="auto">
            <a:xfrm>
              <a:off x="927" y="74"/>
              <a:ext cx="113" cy="151"/>
            </a:xfrm>
            <a:custGeom>
              <a:avLst/>
              <a:gdLst>
                <a:gd name="T0" fmla="*/ 113 w 113"/>
                <a:gd name="T1" fmla="*/ 55 h 151"/>
                <a:gd name="T2" fmla="*/ 109 w 113"/>
                <a:gd name="T3" fmla="*/ 33 h 151"/>
                <a:gd name="T4" fmla="*/ 98 w 113"/>
                <a:gd name="T5" fmla="*/ 15 h 151"/>
                <a:gd name="T6" fmla="*/ 81 w 113"/>
                <a:gd name="T7" fmla="*/ 4 h 151"/>
                <a:gd name="T8" fmla="*/ 61 w 113"/>
                <a:gd name="T9" fmla="*/ 0 h 151"/>
                <a:gd name="T10" fmla="*/ 33 w 113"/>
                <a:gd name="T11" fmla="*/ 4 h 151"/>
                <a:gd name="T12" fmla="*/ 10 w 113"/>
                <a:gd name="T13" fmla="*/ 14 h 151"/>
                <a:gd name="T14" fmla="*/ 12 w 113"/>
                <a:gd name="T15" fmla="*/ 35 h 151"/>
                <a:gd name="T16" fmla="*/ 25 w 113"/>
                <a:gd name="T17" fmla="*/ 27 h 151"/>
                <a:gd name="T18" fmla="*/ 37 w 113"/>
                <a:gd name="T19" fmla="*/ 23 h 151"/>
                <a:gd name="T20" fmla="*/ 49 w 113"/>
                <a:gd name="T21" fmla="*/ 20 h 151"/>
                <a:gd name="T22" fmla="*/ 61 w 113"/>
                <a:gd name="T23" fmla="*/ 19 h 151"/>
                <a:gd name="T24" fmla="*/ 71 w 113"/>
                <a:gd name="T25" fmla="*/ 21 h 151"/>
                <a:gd name="T26" fmla="*/ 80 w 113"/>
                <a:gd name="T27" fmla="*/ 28 h 151"/>
                <a:gd name="T28" fmla="*/ 86 w 113"/>
                <a:gd name="T29" fmla="*/ 40 h 151"/>
                <a:gd name="T30" fmla="*/ 88 w 113"/>
                <a:gd name="T31" fmla="*/ 55 h 151"/>
                <a:gd name="T32" fmla="*/ 88 w 113"/>
                <a:gd name="T33" fmla="*/ 69 h 151"/>
                <a:gd name="T34" fmla="*/ 54 w 113"/>
                <a:gd name="T35" fmla="*/ 72 h 151"/>
                <a:gd name="T36" fmla="*/ 26 w 113"/>
                <a:gd name="T37" fmla="*/ 80 h 151"/>
                <a:gd name="T38" fmla="*/ 7 w 113"/>
                <a:gd name="T39" fmla="*/ 93 h 151"/>
                <a:gd name="T40" fmla="*/ 0 w 113"/>
                <a:gd name="T41" fmla="*/ 111 h 151"/>
                <a:gd name="T42" fmla="*/ 0 w 113"/>
                <a:gd name="T43" fmla="*/ 117 h 151"/>
                <a:gd name="T44" fmla="*/ 2 w 113"/>
                <a:gd name="T45" fmla="*/ 123 h 151"/>
                <a:gd name="T46" fmla="*/ 4 w 113"/>
                <a:gd name="T47" fmla="*/ 130 h 151"/>
                <a:gd name="T48" fmla="*/ 8 w 113"/>
                <a:gd name="T49" fmla="*/ 136 h 151"/>
                <a:gd name="T50" fmla="*/ 13 w 113"/>
                <a:gd name="T51" fmla="*/ 142 h 151"/>
                <a:gd name="T52" fmla="*/ 19 w 113"/>
                <a:gd name="T53" fmla="*/ 147 h 151"/>
                <a:gd name="T54" fmla="*/ 27 w 113"/>
                <a:gd name="T55" fmla="*/ 150 h 151"/>
                <a:gd name="T56" fmla="*/ 36 w 113"/>
                <a:gd name="T57" fmla="*/ 151 h 151"/>
                <a:gd name="T58" fmla="*/ 44 w 113"/>
                <a:gd name="T59" fmla="*/ 150 h 151"/>
                <a:gd name="T60" fmla="*/ 58 w 113"/>
                <a:gd name="T61" fmla="*/ 149 h 151"/>
                <a:gd name="T62" fmla="*/ 74 w 113"/>
                <a:gd name="T63" fmla="*/ 144 h 151"/>
                <a:gd name="T64" fmla="*/ 89 w 113"/>
                <a:gd name="T65" fmla="*/ 136 h 151"/>
                <a:gd name="T66" fmla="*/ 89 w 113"/>
                <a:gd name="T67" fmla="*/ 147 h 151"/>
                <a:gd name="T68" fmla="*/ 113 w 113"/>
                <a:gd name="T69" fmla="*/ 147 h 151"/>
                <a:gd name="T70" fmla="*/ 113 w 113"/>
                <a:gd name="T71" fmla="*/ 55 h 151"/>
                <a:gd name="T72" fmla="*/ 88 w 113"/>
                <a:gd name="T73" fmla="*/ 105 h 151"/>
                <a:gd name="T74" fmla="*/ 88 w 113"/>
                <a:gd name="T75" fmla="*/ 110 h 151"/>
                <a:gd name="T76" fmla="*/ 87 w 113"/>
                <a:gd name="T77" fmla="*/ 115 h 151"/>
                <a:gd name="T78" fmla="*/ 84 w 113"/>
                <a:gd name="T79" fmla="*/ 120 h 151"/>
                <a:gd name="T80" fmla="*/ 77 w 113"/>
                <a:gd name="T81" fmla="*/ 125 h 151"/>
                <a:gd name="T82" fmla="*/ 70 w 113"/>
                <a:gd name="T83" fmla="*/ 129 h 151"/>
                <a:gd name="T84" fmla="*/ 63 w 113"/>
                <a:gd name="T85" fmla="*/ 130 h 151"/>
                <a:gd name="T86" fmla="*/ 57 w 113"/>
                <a:gd name="T87" fmla="*/ 131 h 151"/>
                <a:gd name="T88" fmla="*/ 52 w 113"/>
                <a:gd name="T89" fmla="*/ 131 h 151"/>
                <a:gd name="T90" fmla="*/ 42 w 113"/>
                <a:gd name="T91" fmla="*/ 130 h 151"/>
                <a:gd name="T92" fmla="*/ 32 w 113"/>
                <a:gd name="T93" fmla="*/ 126 h 151"/>
                <a:gd name="T94" fmla="*/ 25 w 113"/>
                <a:gd name="T95" fmla="*/ 119 h 151"/>
                <a:gd name="T96" fmla="*/ 23 w 113"/>
                <a:gd name="T97" fmla="*/ 111 h 151"/>
                <a:gd name="T98" fmla="*/ 25 w 113"/>
                <a:gd name="T99" fmla="*/ 103 h 151"/>
                <a:gd name="T100" fmla="*/ 31 w 113"/>
                <a:gd name="T101" fmla="*/ 97 h 151"/>
                <a:gd name="T102" fmla="*/ 40 w 113"/>
                <a:gd name="T103" fmla="*/ 93 h 151"/>
                <a:gd name="T104" fmla="*/ 51 w 113"/>
                <a:gd name="T105" fmla="*/ 90 h 151"/>
                <a:gd name="T106" fmla="*/ 62 w 113"/>
                <a:gd name="T107" fmla="*/ 88 h 151"/>
                <a:gd name="T108" fmla="*/ 72 w 113"/>
                <a:gd name="T109" fmla="*/ 86 h 151"/>
                <a:gd name="T110" fmla="*/ 81 w 113"/>
                <a:gd name="T111" fmla="*/ 86 h 151"/>
                <a:gd name="T112" fmla="*/ 88 w 113"/>
                <a:gd name="T113" fmla="*/ 85 h 151"/>
                <a:gd name="T114" fmla="*/ 88 w 113"/>
                <a:gd name="T115" fmla="*/ 105 h 1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13" h="151">
                  <a:moveTo>
                    <a:pt x="113" y="55"/>
                  </a:moveTo>
                  <a:lnTo>
                    <a:pt x="109" y="33"/>
                  </a:lnTo>
                  <a:lnTo>
                    <a:pt x="98" y="15"/>
                  </a:lnTo>
                  <a:lnTo>
                    <a:pt x="81" y="4"/>
                  </a:lnTo>
                  <a:lnTo>
                    <a:pt x="61" y="0"/>
                  </a:lnTo>
                  <a:lnTo>
                    <a:pt x="33" y="4"/>
                  </a:lnTo>
                  <a:lnTo>
                    <a:pt x="10" y="14"/>
                  </a:lnTo>
                  <a:lnTo>
                    <a:pt x="12" y="35"/>
                  </a:lnTo>
                  <a:lnTo>
                    <a:pt x="25" y="27"/>
                  </a:lnTo>
                  <a:lnTo>
                    <a:pt x="37" y="23"/>
                  </a:lnTo>
                  <a:lnTo>
                    <a:pt x="49" y="20"/>
                  </a:lnTo>
                  <a:lnTo>
                    <a:pt x="61" y="19"/>
                  </a:lnTo>
                  <a:lnTo>
                    <a:pt x="71" y="21"/>
                  </a:lnTo>
                  <a:lnTo>
                    <a:pt x="80" y="28"/>
                  </a:lnTo>
                  <a:lnTo>
                    <a:pt x="86" y="40"/>
                  </a:lnTo>
                  <a:lnTo>
                    <a:pt x="88" y="55"/>
                  </a:lnTo>
                  <a:lnTo>
                    <a:pt x="88" y="69"/>
                  </a:lnTo>
                  <a:lnTo>
                    <a:pt x="54" y="72"/>
                  </a:lnTo>
                  <a:lnTo>
                    <a:pt x="26" y="80"/>
                  </a:lnTo>
                  <a:lnTo>
                    <a:pt x="7" y="93"/>
                  </a:lnTo>
                  <a:lnTo>
                    <a:pt x="0" y="111"/>
                  </a:lnTo>
                  <a:lnTo>
                    <a:pt x="0" y="117"/>
                  </a:lnTo>
                  <a:lnTo>
                    <a:pt x="2" y="123"/>
                  </a:lnTo>
                  <a:lnTo>
                    <a:pt x="4" y="130"/>
                  </a:lnTo>
                  <a:lnTo>
                    <a:pt x="8" y="136"/>
                  </a:lnTo>
                  <a:lnTo>
                    <a:pt x="13" y="142"/>
                  </a:lnTo>
                  <a:lnTo>
                    <a:pt x="19" y="147"/>
                  </a:lnTo>
                  <a:lnTo>
                    <a:pt x="27" y="150"/>
                  </a:lnTo>
                  <a:lnTo>
                    <a:pt x="36" y="151"/>
                  </a:lnTo>
                  <a:lnTo>
                    <a:pt x="44" y="150"/>
                  </a:lnTo>
                  <a:lnTo>
                    <a:pt x="58" y="149"/>
                  </a:lnTo>
                  <a:lnTo>
                    <a:pt x="74" y="144"/>
                  </a:lnTo>
                  <a:lnTo>
                    <a:pt x="89" y="136"/>
                  </a:lnTo>
                  <a:lnTo>
                    <a:pt x="89" y="147"/>
                  </a:lnTo>
                  <a:lnTo>
                    <a:pt x="113" y="147"/>
                  </a:lnTo>
                  <a:lnTo>
                    <a:pt x="113" y="55"/>
                  </a:lnTo>
                  <a:close/>
                  <a:moveTo>
                    <a:pt x="88" y="105"/>
                  </a:moveTo>
                  <a:lnTo>
                    <a:pt x="88" y="110"/>
                  </a:lnTo>
                  <a:lnTo>
                    <a:pt x="87" y="115"/>
                  </a:lnTo>
                  <a:lnTo>
                    <a:pt x="84" y="120"/>
                  </a:lnTo>
                  <a:lnTo>
                    <a:pt x="77" y="125"/>
                  </a:lnTo>
                  <a:lnTo>
                    <a:pt x="70" y="129"/>
                  </a:lnTo>
                  <a:lnTo>
                    <a:pt x="63" y="130"/>
                  </a:lnTo>
                  <a:lnTo>
                    <a:pt x="57" y="131"/>
                  </a:lnTo>
                  <a:lnTo>
                    <a:pt x="52" y="131"/>
                  </a:lnTo>
                  <a:lnTo>
                    <a:pt x="42" y="130"/>
                  </a:lnTo>
                  <a:lnTo>
                    <a:pt x="32" y="126"/>
                  </a:lnTo>
                  <a:lnTo>
                    <a:pt x="25" y="119"/>
                  </a:lnTo>
                  <a:lnTo>
                    <a:pt x="23" y="111"/>
                  </a:lnTo>
                  <a:lnTo>
                    <a:pt x="25" y="103"/>
                  </a:lnTo>
                  <a:lnTo>
                    <a:pt x="31" y="97"/>
                  </a:lnTo>
                  <a:lnTo>
                    <a:pt x="40" y="93"/>
                  </a:lnTo>
                  <a:lnTo>
                    <a:pt x="51" y="90"/>
                  </a:lnTo>
                  <a:lnTo>
                    <a:pt x="62" y="88"/>
                  </a:lnTo>
                  <a:lnTo>
                    <a:pt x="72" y="86"/>
                  </a:lnTo>
                  <a:lnTo>
                    <a:pt x="81" y="86"/>
                  </a:lnTo>
                  <a:lnTo>
                    <a:pt x="88" y="85"/>
                  </a:lnTo>
                  <a:lnTo>
                    <a:pt x="88" y="10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Freeform 359"/>
            <p:cNvSpPr>
              <a:spLocks noChangeAspect="1"/>
            </p:cNvSpPr>
            <p:nvPr/>
          </p:nvSpPr>
          <p:spPr bwMode="auto">
            <a:xfrm>
              <a:off x="1062" y="80"/>
              <a:ext cx="137" cy="207"/>
            </a:xfrm>
            <a:custGeom>
              <a:avLst/>
              <a:gdLst>
                <a:gd name="T0" fmla="*/ 137 w 137"/>
                <a:gd name="T1" fmla="*/ 0 h 207"/>
                <a:gd name="T2" fmla="*/ 113 w 137"/>
                <a:gd name="T3" fmla="*/ 0 h 207"/>
                <a:gd name="T4" fmla="*/ 100 w 137"/>
                <a:gd name="T5" fmla="*/ 34 h 207"/>
                <a:gd name="T6" fmla="*/ 89 w 137"/>
                <a:gd name="T7" fmla="*/ 61 h 207"/>
                <a:gd name="T8" fmla="*/ 82 w 137"/>
                <a:gd name="T9" fmla="*/ 81 h 207"/>
                <a:gd name="T10" fmla="*/ 77 w 137"/>
                <a:gd name="T11" fmla="*/ 97 h 207"/>
                <a:gd name="T12" fmla="*/ 74 w 137"/>
                <a:gd name="T13" fmla="*/ 107 h 207"/>
                <a:gd name="T14" fmla="*/ 72 w 137"/>
                <a:gd name="T15" fmla="*/ 115 h 207"/>
                <a:gd name="T16" fmla="*/ 71 w 137"/>
                <a:gd name="T17" fmla="*/ 120 h 207"/>
                <a:gd name="T18" fmla="*/ 71 w 137"/>
                <a:gd name="T19" fmla="*/ 123 h 207"/>
                <a:gd name="T20" fmla="*/ 71 w 137"/>
                <a:gd name="T21" fmla="*/ 123 h 207"/>
                <a:gd name="T22" fmla="*/ 69 w 137"/>
                <a:gd name="T23" fmla="*/ 113 h 207"/>
                <a:gd name="T24" fmla="*/ 66 w 137"/>
                <a:gd name="T25" fmla="*/ 101 h 207"/>
                <a:gd name="T26" fmla="*/ 61 w 137"/>
                <a:gd name="T27" fmla="*/ 88 h 207"/>
                <a:gd name="T28" fmla="*/ 56 w 137"/>
                <a:gd name="T29" fmla="*/ 74 h 207"/>
                <a:gd name="T30" fmla="*/ 51 w 137"/>
                <a:gd name="T31" fmla="*/ 62 h 207"/>
                <a:gd name="T32" fmla="*/ 47 w 137"/>
                <a:gd name="T33" fmla="*/ 51 h 207"/>
                <a:gd name="T34" fmla="*/ 43 w 137"/>
                <a:gd name="T35" fmla="*/ 43 h 207"/>
                <a:gd name="T36" fmla="*/ 42 w 137"/>
                <a:gd name="T37" fmla="*/ 39 h 207"/>
                <a:gd name="T38" fmla="*/ 25 w 137"/>
                <a:gd name="T39" fmla="*/ 0 h 207"/>
                <a:gd name="T40" fmla="*/ 0 w 137"/>
                <a:gd name="T41" fmla="*/ 0 h 207"/>
                <a:gd name="T42" fmla="*/ 61 w 137"/>
                <a:gd name="T43" fmla="*/ 141 h 207"/>
                <a:gd name="T44" fmla="*/ 58 w 137"/>
                <a:gd name="T45" fmla="*/ 149 h 207"/>
                <a:gd name="T46" fmla="*/ 55 w 137"/>
                <a:gd name="T47" fmla="*/ 158 h 207"/>
                <a:gd name="T48" fmla="*/ 52 w 137"/>
                <a:gd name="T49" fmla="*/ 166 h 207"/>
                <a:gd name="T50" fmla="*/ 50 w 137"/>
                <a:gd name="T51" fmla="*/ 170 h 207"/>
                <a:gd name="T52" fmla="*/ 44 w 137"/>
                <a:gd name="T53" fmla="*/ 181 h 207"/>
                <a:gd name="T54" fmla="*/ 39 w 137"/>
                <a:gd name="T55" fmla="*/ 186 h 207"/>
                <a:gd name="T56" fmla="*/ 35 w 137"/>
                <a:gd name="T57" fmla="*/ 188 h 207"/>
                <a:gd name="T58" fmla="*/ 32 w 137"/>
                <a:gd name="T59" fmla="*/ 188 h 207"/>
                <a:gd name="T60" fmla="*/ 21 w 137"/>
                <a:gd name="T61" fmla="*/ 187 h 207"/>
                <a:gd name="T62" fmla="*/ 7 w 137"/>
                <a:gd name="T63" fmla="*/ 183 h 207"/>
                <a:gd name="T64" fmla="*/ 9 w 137"/>
                <a:gd name="T65" fmla="*/ 204 h 207"/>
                <a:gd name="T66" fmla="*/ 20 w 137"/>
                <a:gd name="T67" fmla="*/ 206 h 207"/>
                <a:gd name="T68" fmla="*/ 32 w 137"/>
                <a:gd name="T69" fmla="*/ 207 h 207"/>
                <a:gd name="T70" fmla="*/ 40 w 137"/>
                <a:gd name="T71" fmla="*/ 205 h 207"/>
                <a:gd name="T72" fmla="*/ 49 w 137"/>
                <a:gd name="T73" fmla="*/ 201 h 207"/>
                <a:gd name="T74" fmla="*/ 58 w 137"/>
                <a:gd name="T75" fmla="*/ 190 h 207"/>
                <a:gd name="T76" fmla="*/ 68 w 137"/>
                <a:gd name="T77" fmla="*/ 170 h 207"/>
                <a:gd name="T78" fmla="*/ 137 w 137"/>
                <a:gd name="T79" fmla="*/ 0 h 20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37" h="207">
                  <a:moveTo>
                    <a:pt x="137" y="0"/>
                  </a:moveTo>
                  <a:lnTo>
                    <a:pt x="113" y="0"/>
                  </a:lnTo>
                  <a:lnTo>
                    <a:pt x="100" y="34"/>
                  </a:lnTo>
                  <a:lnTo>
                    <a:pt x="89" y="61"/>
                  </a:lnTo>
                  <a:lnTo>
                    <a:pt x="82" y="81"/>
                  </a:lnTo>
                  <a:lnTo>
                    <a:pt x="77" y="97"/>
                  </a:lnTo>
                  <a:lnTo>
                    <a:pt x="74" y="107"/>
                  </a:lnTo>
                  <a:lnTo>
                    <a:pt x="72" y="115"/>
                  </a:lnTo>
                  <a:lnTo>
                    <a:pt x="71" y="120"/>
                  </a:lnTo>
                  <a:lnTo>
                    <a:pt x="71" y="123"/>
                  </a:lnTo>
                  <a:lnTo>
                    <a:pt x="69" y="113"/>
                  </a:lnTo>
                  <a:lnTo>
                    <a:pt x="66" y="101"/>
                  </a:lnTo>
                  <a:lnTo>
                    <a:pt x="61" y="88"/>
                  </a:lnTo>
                  <a:lnTo>
                    <a:pt x="56" y="74"/>
                  </a:lnTo>
                  <a:lnTo>
                    <a:pt x="51" y="62"/>
                  </a:lnTo>
                  <a:lnTo>
                    <a:pt x="47" y="51"/>
                  </a:lnTo>
                  <a:lnTo>
                    <a:pt x="43" y="43"/>
                  </a:lnTo>
                  <a:lnTo>
                    <a:pt x="42" y="3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61" y="141"/>
                  </a:lnTo>
                  <a:lnTo>
                    <a:pt x="58" y="149"/>
                  </a:lnTo>
                  <a:lnTo>
                    <a:pt x="55" y="158"/>
                  </a:lnTo>
                  <a:lnTo>
                    <a:pt x="52" y="166"/>
                  </a:lnTo>
                  <a:lnTo>
                    <a:pt x="50" y="170"/>
                  </a:lnTo>
                  <a:lnTo>
                    <a:pt x="44" y="181"/>
                  </a:lnTo>
                  <a:lnTo>
                    <a:pt x="39" y="186"/>
                  </a:lnTo>
                  <a:lnTo>
                    <a:pt x="35" y="188"/>
                  </a:lnTo>
                  <a:lnTo>
                    <a:pt x="32" y="188"/>
                  </a:lnTo>
                  <a:lnTo>
                    <a:pt x="21" y="187"/>
                  </a:lnTo>
                  <a:lnTo>
                    <a:pt x="7" y="183"/>
                  </a:lnTo>
                  <a:lnTo>
                    <a:pt x="9" y="204"/>
                  </a:lnTo>
                  <a:lnTo>
                    <a:pt x="20" y="206"/>
                  </a:lnTo>
                  <a:lnTo>
                    <a:pt x="32" y="207"/>
                  </a:lnTo>
                  <a:lnTo>
                    <a:pt x="40" y="205"/>
                  </a:lnTo>
                  <a:lnTo>
                    <a:pt x="49" y="201"/>
                  </a:lnTo>
                  <a:lnTo>
                    <a:pt x="58" y="190"/>
                  </a:lnTo>
                  <a:lnTo>
                    <a:pt x="68" y="17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Freeform 360"/>
            <p:cNvSpPr>
              <a:spLocks noChangeAspect="1"/>
            </p:cNvSpPr>
            <p:nvPr/>
          </p:nvSpPr>
          <p:spPr bwMode="auto">
            <a:xfrm>
              <a:off x="1322" y="2"/>
              <a:ext cx="193" cy="219"/>
            </a:xfrm>
            <a:custGeom>
              <a:avLst/>
              <a:gdLst>
                <a:gd name="T0" fmla="*/ 111 w 193"/>
                <a:gd name="T1" fmla="*/ 20 h 219"/>
                <a:gd name="T2" fmla="*/ 139 w 193"/>
                <a:gd name="T3" fmla="*/ 20 h 219"/>
                <a:gd name="T4" fmla="*/ 150 w 193"/>
                <a:gd name="T5" fmla="*/ 21 h 219"/>
                <a:gd name="T6" fmla="*/ 193 w 193"/>
                <a:gd name="T7" fmla="*/ 21 h 219"/>
                <a:gd name="T8" fmla="*/ 193 w 193"/>
                <a:gd name="T9" fmla="*/ 0 h 219"/>
                <a:gd name="T10" fmla="*/ 0 w 193"/>
                <a:gd name="T11" fmla="*/ 0 h 219"/>
                <a:gd name="T12" fmla="*/ 0 w 193"/>
                <a:gd name="T13" fmla="*/ 21 h 219"/>
                <a:gd name="T14" fmla="*/ 42 w 193"/>
                <a:gd name="T15" fmla="*/ 21 h 219"/>
                <a:gd name="T16" fmla="*/ 54 w 193"/>
                <a:gd name="T17" fmla="*/ 20 h 219"/>
                <a:gd name="T18" fmla="*/ 82 w 193"/>
                <a:gd name="T19" fmla="*/ 20 h 219"/>
                <a:gd name="T20" fmla="*/ 82 w 193"/>
                <a:gd name="T21" fmla="*/ 219 h 219"/>
                <a:gd name="T22" fmla="*/ 111 w 193"/>
                <a:gd name="T23" fmla="*/ 219 h 219"/>
                <a:gd name="T24" fmla="*/ 111 w 193"/>
                <a:gd name="T25" fmla="*/ 20 h 2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3" h="219">
                  <a:moveTo>
                    <a:pt x="111" y="20"/>
                  </a:moveTo>
                  <a:lnTo>
                    <a:pt x="139" y="20"/>
                  </a:lnTo>
                  <a:lnTo>
                    <a:pt x="150" y="21"/>
                  </a:lnTo>
                  <a:lnTo>
                    <a:pt x="193" y="21"/>
                  </a:lnTo>
                  <a:lnTo>
                    <a:pt x="193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42" y="21"/>
                  </a:lnTo>
                  <a:lnTo>
                    <a:pt x="54" y="20"/>
                  </a:lnTo>
                  <a:lnTo>
                    <a:pt x="82" y="20"/>
                  </a:lnTo>
                  <a:lnTo>
                    <a:pt x="82" y="219"/>
                  </a:lnTo>
                  <a:lnTo>
                    <a:pt x="111" y="219"/>
                  </a:lnTo>
                  <a:lnTo>
                    <a:pt x="111" y="2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361"/>
            <p:cNvSpPr>
              <a:spLocks noChangeAspect="1"/>
            </p:cNvSpPr>
            <p:nvPr/>
          </p:nvSpPr>
          <p:spPr bwMode="auto">
            <a:xfrm>
              <a:off x="1526" y="76"/>
              <a:ext cx="78" cy="145"/>
            </a:xfrm>
            <a:custGeom>
              <a:avLst/>
              <a:gdLst>
                <a:gd name="T0" fmla="*/ 24 w 78"/>
                <a:gd name="T1" fmla="*/ 77 h 145"/>
                <a:gd name="T2" fmla="*/ 28 w 78"/>
                <a:gd name="T3" fmla="*/ 55 h 145"/>
                <a:gd name="T4" fmla="*/ 40 w 78"/>
                <a:gd name="T5" fmla="*/ 37 h 145"/>
                <a:gd name="T6" fmla="*/ 57 w 78"/>
                <a:gd name="T7" fmla="*/ 26 h 145"/>
                <a:gd name="T8" fmla="*/ 78 w 78"/>
                <a:gd name="T9" fmla="*/ 21 h 145"/>
                <a:gd name="T10" fmla="*/ 78 w 78"/>
                <a:gd name="T11" fmla="*/ 0 h 145"/>
                <a:gd name="T12" fmla="*/ 59 w 78"/>
                <a:gd name="T13" fmla="*/ 3 h 145"/>
                <a:gd name="T14" fmla="*/ 43 w 78"/>
                <a:gd name="T15" fmla="*/ 10 h 145"/>
                <a:gd name="T16" fmla="*/ 31 w 78"/>
                <a:gd name="T17" fmla="*/ 20 h 145"/>
                <a:gd name="T18" fmla="*/ 23 w 78"/>
                <a:gd name="T19" fmla="*/ 31 h 145"/>
                <a:gd name="T20" fmla="*/ 23 w 78"/>
                <a:gd name="T21" fmla="*/ 2 h 145"/>
                <a:gd name="T22" fmla="*/ 0 w 78"/>
                <a:gd name="T23" fmla="*/ 2 h 145"/>
                <a:gd name="T24" fmla="*/ 0 w 78"/>
                <a:gd name="T25" fmla="*/ 145 h 145"/>
                <a:gd name="T26" fmla="*/ 24 w 78"/>
                <a:gd name="T27" fmla="*/ 145 h 145"/>
                <a:gd name="T28" fmla="*/ 24 w 78"/>
                <a:gd name="T29" fmla="*/ 77 h 1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8" h="145">
                  <a:moveTo>
                    <a:pt x="24" y="77"/>
                  </a:moveTo>
                  <a:lnTo>
                    <a:pt x="28" y="55"/>
                  </a:lnTo>
                  <a:lnTo>
                    <a:pt x="40" y="37"/>
                  </a:lnTo>
                  <a:lnTo>
                    <a:pt x="57" y="26"/>
                  </a:lnTo>
                  <a:lnTo>
                    <a:pt x="78" y="21"/>
                  </a:lnTo>
                  <a:lnTo>
                    <a:pt x="78" y="0"/>
                  </a:lnTo>
                  <a:lnTo>
                    <a:pt x="59" y="3"/>
                  </a:lnTo>
                  <a:lnTo>
                    <a:pt x="43" y="10"/>
                  </a:lnTo>
                  <a:lnTo>
                    <a:pt x="31" y="20"/>
                  </a:lnTo>
                  <a:lnTo>
                    <a:pt x="23" y="31"/>
                  </a:lnTo>
                  <a:lnTo>
                    <a:pt x="23" y="2"/>
                  </a:lnTo>
                  <a:lnTo>
                    <a:pt x="0" y="2"/>
                  </a:lnTo>
                  <a:lnTo>
                    <a:pt x="0" y="145"/>
                  </a:lnTo>
                  <a:lnTo>
                    <a:pt x="24" y="145"/>
                  </a:lnTo>
                  <a:lnTo>
                    <a:pt x="24" y="7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362"/>
            <p:cNvSpPr>
              <a:spLocks noChangeAspect="1" noEditPoints="1"/>
            </p:cNvSpPr>
            <p:nvPr/>
          </p:nvSpPr>
          <p:spPr bwMode="auto">
            <a:xfrm>
              <a:off x="1632" y="4"/>
              <a:ext cx="29" cy="217"/>
            </a:xfrm>
            <a:custGeom>
              <a:avLst/>
              <a:gdLst>
                <a:gd name="T0" fmla="*/ 29 w 29"/>
                <a:gd name="T1" fmla="*/ 0 h 217"/>
                <a:gd name="T2" fmla="*/ 0 w 29"/>
                <a:gd name="T3" fmla="*/ 0 h 217"/>
                <a:gd name="T4" fmla="*/ 0 w 29"/>
                <a:gd name="T5" fmla="*/ 29 h 217"/>
                <a:gd name="T6" fmla="*/ 29 w 29"/>
                <a:gd name="T7" fmla="*/ 29 h 217"/>
                <a:gd name="T8" fmla="*/ 29 w 29"/>
                <a:gd name="T9" fmla="*/ 0 h 217"/>
                <a:gd name="T10" fmla="*/ 27 w 29"/>
                <a:gd name="T11" fmla="*/ 76 h 217"/>
                <a:gd name="T12" fmla="*/ 3 w 29"/>
                <a:gd name="T13" fmla="*/ 76 h 217"/>
                <a:gd name="T14" fmla="*/ 3 w 29"/>
                <a:gd name="T15" fmla="*/ 217 h 217"/>
                <a:gd name="T16" fmla="*/ 27 w 29"/>
                <a:gd name="T17" fmla="*/ 217 h 217"/>
                <a:gd name="T18" fmla="*/ 27 w 29"/>
                <a:gd name="T19" fmla="*/ 76 h 2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217">
                  <a:moveTo>
                    <a:pt x="29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29" y="29"/>
                  </a:lnTo>
                  <a:lnTo>
                    <a:pt x="29" y="0"/>
                  </a:lnTo>
                  <a:close/>
                  <a:moveTo>
                    <a:pt x="27" y="76"/>
                  </a:moveTo>
                  <a:lnTo>
                    <a:pt x="3" y="76"/>
                  </a:lnTo>
                  <a:lnTo>
                    <a:pt x="3" y="217"/>
                  </a:lnTo>
                  <a:lnTo>
                    <a:pt x="27" y="217"/>
                  </a:lnTo>
                  <a:lnTo>
                    <a:pt x="27" y="7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363"/>
            <p:cNvSpPr>
              <a:spLocks noChangeAspect="1" noEditPoints="1"/>
            </p:cNvSpPr>
            <p:nvPr/>
          </p:nvSpPr>
          <p:spPr bwMode="auto">
            <a:xfrm>
              <a:off x="1699" y="74"/>
              <a:ext cx="113" cy="151"/>
            </a:xfrm>
            <a:custGeom>
              <a:avLst/>
              <a:gdLst>
                <a:gd name="T0" fmla="*/ 113 w 113"/>
                <a:gd name="T1" fmla="*/ 55 h 151"/>
                <a:gd name="T2" fmla="*/ 109 w 113"/>
                <a:gd name="T3" fmla="*/ 33 h 151"/>
                <a:gd name="T4" fmla="*/ 97 w 113"/>
                <a:gd name="T5" fmla="*/ 15 h 151"/>
                <a:gd name="T6" fmla="*/ 81 w 113"/>
                <a:gd name="T7" fmla="*/ 4 h 151"/>
                <a:gd name="T8" fmla="*/ 60 w 113"/>
                <a:gd name="T9" fmla="*/ 0 h 151"/>
                <a:gd name="T10" fmla="*/ 33 w 113"/>
                <a:gd name="T11" fmla="*/ 4 h 151"/>
                <a:gd name="T12" fmla="*/ 10 w 113"/>
                <a:gd name="T13" fmla="*/ 14 h 151"/>
                <a:gd name="T14" fmla="*/ 12 w 113"/>
                <a:gd name="T15" fmla="*/ 35 h 151"/>
                <a:gd name="T16" fmla="*/ 25 w 113"/>
                <a:gd name="T17" fmla="*/ 27 h 151"/>
                <a:gd name="T18" fmla="*/ 37 w 113"/>
                <a:gd name="T19" fmla="*/ 23 h 151"/>
                <a:gd name="T20" fmla="*/ 49 w 113"/>
                <a:gd name="T21" fmla="*/ 20 h 151"/>
                <a:gd name="T22" fmla="*/ 60 w 113"/>
                <a:gd name="T23" fmla="*/ 19 h 151"/>
                <a:gd name="T24" fmla="*/ 71 w 113"/>
                <a:gd name="T25" fmla="*/ 21 h 151"/>
                <a:gd name="T26" fmla="*/ 80 w 113"/>
                <a:gd name="T27" fmla="*/ 28 h 151"/>
                <a:gd name="T28" fmla="*/ 86 w 113"/>
                <a:gd name="T29" fmla="*/ 40 h 151"/>
                <a:gd name="T30" fmla="*/ 88 w 113"/>
                <a:gd name="T31" fmla="*/ 55 h 151"/>
                <a:gd name="T32" fmla="*/ 88 w 113"/>
                <a:gd name="T33" fmla="*/ 69 h 151"/>
                <a:gd name="T34" fmla="*/ 54 w 113"/>
                <a:gd name="T35" fmla="*/ 72 h 151"/>
                <a:gd name="T36" fmla="*/ 26 w 113"/>
                <a:gd name="T37" fmla="*/ 80 h 151"/>
                <a:gd name="T38" fmla="*/ 7 w 113"/>
                <a:gd name="T39" fmla="*/ 93 h 151"/>
                <a:gd name="T40" fmla="*/ 0 w 113"/>
                <a:gd name="T41" fmla="*/ 111 h 151"/>
                <a:gd name="T42" fmla="*/ 0 w 113"/>
                <a:gd name="T43" fmla="*/ 117 h 151"/>
                <a:gd name="T44" fmla="*/ 2 w 113"/>
                <a:gd name="T45" fmla="*/ 123 h 151"/>
                <a:gd name="T46" fmla="*/ 4 w 113"/>
                <a:gd name="T47" fmla="*/ 130 h 151"/>
                <a:gd name="T48" fmla="*/ 8 w 113"/>
                <a:gd name="T49" fmla="*/ 136 h 151"/>
                <a:gd name="T50" fmla="*/ 13 w 113"/>
                <a:gd name="T51" fmla="*/ 142 h 151"/>
                <a:gd name="T52" fmla="*/ 19 w 113"/>
                <a:gd name="T53" fmla="*/ 147 h 151"/>
                <a:gd name="T54" fmla="*/ 27 w 113"/>
                <a:gd name="T55" fmla="*/ 150 h 151"/>
                <a:gd name="T56" fmla="*/ 36 w 113"/>
                <a:gd name="T57" fmla="*/ 151 h 151"/>
                <a:gd name="T58" fmla="*/ 44 w 113"/>
                <a:gd name="T59" fmla="*/ 150 h 151"/>
                <a:gd name="T60" fmla="*/ 57 w 113"/>
                <a:gd name="T61" fmla="*/ 149 h 151"/>
                <a:gd name="T62" fmla="*/ 74 w 113"/>
                <a:gd name="T63" fmla="*/ 144 h 151"/>
                <a:gd name="T64" fmla="*/ 89 w 113"/>
                <a:gd name="T65" fmla="*/ 136 h 151"/>
                <a:gd name="T66" fmla="*/ 89 w 113"/>
                <a:gd name="T67" fmla="*/ 147 h 151"/>
                <a:gd name="T68" fmla="*/ 113 w 113"/>
                <a:gd name="T69" fmla="*/ 147 h 151"/>
                <a:gd name="T70" fmla="*/ 113 w 113"/>
                <a:gd name="T71" fmla="*/ 55 h 151"/>
                <a:gd name="T72" fmla="*/ 88 w 113"/>
                <a:gd name="T73" fmla="*/ 105 h 151"/>
                <a:gd name="T74" fmla="*/ 88 w 113"/>
                <a:gd name="T75" fmla="*/ 110 h 151"/>
                <a:gd name="T76" fmla="*/ 87 w 113"/>
                <a:gd name="T77" fmla="*/ 115 h 151"/>
                <a:gd name="T78" fmla="*/ 83 w 113"/>
                <a:gd name="T79" fmla="*/ 120 h 151"/>
                <a:gd name="T80" fmla="*/ 77 w 113"/>
                <a:gd name="T81" fmla="*/ 125 h 151"/>
                <a:gd name="T82" fmla="*/ 70 w 113"/>
                <a:gd name="T83" fmla="*/ 129 h 151"/>
                <a:gd name="T84" fmla="*/ 63 w 113"/>
                <a:gd name="T85" fmla="*/ 130 h 151"/>
                <a:gd name="T86" fmla="*/ 56 w 113"/>
                <a:gd name="T87" fmla="*/ 131 h 151"/>
                <a:gd name="T88" fmla="*/ 52 w 113"/>
                <a:gd name="T89" fmla="*/ 131 h 151"/>
                <a:gd name="T90" fmla="*/ 41 w 113"/>
                <a:gd name="T91" fmla="*/ 130 h 151"/>
                <a:gd name="T92" fmla="*/ 32 w 113"/>
                <a:gd name="T93" fmla="*/ 126 h 151"/>
                <a:gd name="T94" fmla="*/ 25 w 113"/>
                <a:gd name="T95" fmla="*/ 119 h 151"/>
                <a:gd name="T96" fmla="*/ 23 w 113"/>
                <a:gd name="T97" fmla="*/ 111 h 151"/>
                <a:gd name="T98" fmla="*/ 25 w 113"/>
                <a:gd name="T99" fmla="*/ 103 h 151"/>
                <a:gd name="T100" fmla="*/ 31 w 113"/>
                <a:gd name="T101" fmla="*/ 97 h 151"/>
                <a:gd name="T102" fmla="*/ 40 w 113"/>
                <a:gd name="T103" fmla="*/ 93 h 151"/>
                <a:gd name="T104" fmla="*/ 50 w 113"/>
                <a:gd name="T105" fmla="*/ 90 h 151"/>
                <a:gd name="T106" fmla="*/ 61 w 113"/>
                <a:gd name="T107" fmla="*/ 88 h 151"/>
                <a:gd name="T108" fmla="*/ 72 w 113"/>
                <a:gd name="T109" fmla="*/ 86 h 151"/>
                <a:gd name="T110" fmla="*/ 81 w 113"/>
                <a:gd name="T111" fmla="*/ 86 h 151"/>
                <a:gd name="T112" fmla="*/ 88 w 113"/>
                <a:gd name="T113" fmla="*/ 85 h 151"/>
                <a:gd name="T114" fmla="*/ 88 w 113"/>
                <a:gd name="T115" fmla="*/ 105 h 1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13" h="151">
                  <a:moveTo>
                    <a:pt x="113" y="55"/>
                  </a:moveTo>
                  <a:lnTo>
                    <a:pt x="109" y="33"/>
                  </a:lnTo>
                  <a:lnTo>
                    <a:pt x="97" y="15"/>
                  </a:lnTo>
                  <a:lnTo>
                    <a:pt x="81" y="4"/>
                  </a:lnTo>
                  <a:lnTo>
                    <a:pt x="60" y="0"/>
                  </a:lnTo>
                  <a:lnTo>
                    <a:pt x="33" y="4"/>
                  </a:lnTo>
                  <a:lnTo>
                    <a:pt x="10" y="14"/>
                  </a:lnTo>
                  <a:lnTo>
                    <a:pt x="12" y="35"/>
                  </a:lnTo>
                  <a:lnTo>
                    <a:pt x="25" y="27"/>
                  </a:lnTo>
                  <a:lnTo>
                    <a:pt x="37" y="23"/>
                  </a:lnTo>
                  <a:lnTo>
                    <a:pt x="49" y="20"/>
                  </a:lnTo>
                  <a:lnTo>
                    <a:pt x="60" y="19"/>
                  </a:lnTo>
                  <a:lnTo>
                    <a:pt x="71" y="21"/>
                  </a:lnTo>
                  <a:lnTo>
                    <a:pt x="80" y="28"/>
                  </a:lnTo>
                  <a:lnTo>
                    <a:pt x="86" y="40"/>
                  </a:lnTo>
                  <a:lnTo>
                    <a:pt x="88" y="55"/>
                  </a:lnTo>
                  <a:lnTo>
                    <a:pt x="88" y="69"/>
                  </a:lnTo>
                  <a:lnTo>
                    <a:pt x="54" y="72"/>
                  </a:lnTo>
                  <a:lnTo>
                    <a:pt x="26" y="80"/>
                  </a:lnTo>
                  <a:lnTo>
                    <a:pt x="7" y="93"/>
                  </a:lnTo>
                  <a:lnTo>
                    <a:pt x="0" y="111"/>
                  </a:lnTo>
                  <a:lnTo>
                    <a:pt x="0" y="117"/>
                  </a:lnTo>
                  <a:lnTo>
                    <a:pt x="2" y="123"/>
                  </a:lnTo>
                  <a:lnTo>
                    <a:pt x="4" y="130"/>
                  </a:lnTo>
                  <a:lnTo>
                    <a:pt x="8" y="136"/>
                  </a:lnTo>
                  <a:lnTo>
                    <a:pt x="13" y="142"/>
                  </a:lnTo>
                  <a:lnTo>
                    <a:pt x="19" y="147"/>
                  </a:lnTo>
                  <a:lnTo>
                    <a:pt x="27" y="150"/>
                  </a:lnTo>
                  <a:lnTo>
                    <a:pt x="36" y="151"/>
                  </a:lnTo>
                  <a:lnTo>
                    <a:pt x="44" y="150"/>
                  </a:lnTo>
                  <a:lnTo>
                    <a:pt x="57" y="149"/>
                  </a:lnTo>
                  <a:lnTo>
                    <a:pt x="74" y="144"/>
                  </a:lnTo>
                  <a:lnTo>
                    <a:pt x="89" y="136"/>
                  </a:lnTo>
                  <a:lnTo>
                    <a:pt x="89" y="147"/>
                  </a:lnTo>
                  <a:lnTo>
                    <a:pt x="113" y="147"/>
                  </a:lnTo>
                  <a:lnTo>
                    <a:pt x="113" y="55"/>
                  </a:lnTo>
                  <a:close/>
                  <a:moveTo>
                    <a:pt x="88" y="105"/>
                  </a:moveTo>
                  <a:lnTo>
                    <a:pt x="88" y="110"/>
                  </a:lnTo>
                  <a:lnTo>
                    <a:pt x="87" y="115"/>
                  </a:lnTo>
                  <a:lnTo>
                    <a:pt x="83" y="120"/>
                  </a:lnTo>
                  <a:lnTo>
                    <a:pt x="77" y="125"/>
                  </a:lnTo>
                  <a:lnTo>
                    <a:pt x="70" y="129"/>
                  </a:lnTo>
                  <a:lnTo>
                    <a:pt x="63" y="130"/>
                  </a:lnTo>
                  <a:lnTo>
                    <a:pt x="56" y="131"/>
                  </a:lnTo>
                  <a:lnTo>
                    <a:pt x="52" y="131"/>
                  </a:lnTo>
                  <a:lnTo>
                    <a:pt x="41" y="130"/>
                  </a:lnTo>
                  <a:lnTo>
                    <a:pt x="32" y="126"/>
                  </a:lnTo>
                  <a:lnTo>
                    <a:pt x="25" y="119"/>
                  </a:lnTo>
                  <a:lnTo>
                    <a:pt x="23" y="111"/>
                  </a:lnTo>
                  <a:lnTo>
                    <a:pt x="25" y="103"/>
                  </a:lnTo>
                  <a:lnTo>
                    <a:pt x="31" y="97"/>
                  </a:lnTo>
                  <a:lnTo>
                    <a:pt x="40" y="93"/>
                  </a:lnTo>
                  <a:lnTo>
                    <a:pt x="50" y="90"/>
                  </a:lnTo>
                  <a:lnTo>
                    <a:pt x="61" y="88"/>
                  </a:lnTo>
                  <a:lnTo>
                    <a:pt x="72" y="86"/>
                  </a:lnTo>
                  <a:lnTo>
                    <a:pt x="81" y="86"/>
                  </a:lnTo>
                  <a:lnTo>
                    <a:pt x="88" y="85"/>
                  </a:lnTo>
                  <a:lnTo>
                    <a:pt x="88" y="10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364"/>
            <p:cNvSpPr>
              <a:spLocks noChangeAspect="1"/>
            </p:cNvSpPr>
            <p:nvPr/>
          </p:nvSpPr>
          <p:spPr bwMode="auto">
            <a:xfrm>
              <a:off x="1864" y="76"/>
              <a:ext cx="112" cy="145"/>
            </a:xfrm>
            <a:custGeom>
              <a:avLst/>
              <a:gdLst>
                <a:gd name="T0" fmla="*/ 112 w 112"/>
                <a:gd name="T1" fmla="*/ 50 h 145"/>
                <a:gd name="T2" fmla="*/ 111 w 112"/>
                <a:gd name="T3" fmla="*/ 34 h 145"/>
                <a:gd name="T4" fmla="*/ 105 w 112"/>
                <a:gd name="T5" fmla="*/ 17 h 145"/>
                <a:gd name="T6" fmla="*/ 92 w 112"/>
                <a:gd name="T7" fmla="*/ 5 h 145"/>
                <a:gd name="T8" fmla="*/ 69 w 112"/>
                <a:gd name="T9" fmla="*/ 0 h 145"/>
                <a:gd name="T10" fmla="*/ 59 w 112"/>
                <a:gd name="T11" fmla="*/ 1 h 145"/>
                <a:gd name="T12" fmla="*/ 50 w 112"/>
                <a:gd name="T13" fmla="*/ 3 h 145"/>
                <a:gd name="T14" fmla="*/ 42 w 112"/>
                <a:gd name="T15" fmla="*/ 7 h 145"/>
                <a:gd name="T16" fmla="*/ 36 w 112"/>
                <a:gd name="T17" fmla="*/ 11 h 145"/>
                <a:gd name="T18" fmla="*/ 30 w 112"/>
                <a:gd name="T19" fmla="*/ 16 h 145"/>
                <a:gd name="T20" fmla="*/ 26 w 112"/>
                <a:gd name="T21" fmla="*/ 19 h 145"/>
                <a:gd name="T22" fmla="*/ 24 w 112"/>
                <a:gd name="T23" fmla="*/ 23 h 145"/>
                <a:gd name="T24" fmla="*/ 23 w 112"/>
                <a:gd name="T25" fmla="*/ 24 h 145"/>
                <a:gd name="T26" fmla="*/ 23 w 112"/>
                <a:gd name="T27" fmla="*/ 2 h 145"/>
                <a:gd name="T28" fmla="*/ 0 w 112"/>
                <a:gd name="T29" fmla="*/ 2 h 145"/>
                <a:gd name="T30" fmla="*/ 0 w 112"/>
                <a:gd name="T31" fmla="*/ 145 h 145"/>
                <a:gd name="T32" fmla="*/ 25 w 112"/>
                <a:gd name="T33" fmla="*/ 145 h 145"/>
                <a:gd name="T34" fmla="*/ 25 w 112"/>
                <a:gd name="T35" fmla="*/ 67 h 145"/>
                <a:gd name="T36" fmla="*/ 25 w 112"/>
                <a:gd name="T37" fmla="*/ 59 h 145"/>
                <a:gd name="T38" fmla="*/ 26 w 112"/>
                <a:gd name="T39" fmla="*/ 51 h 145"/>
                <a:gd name="T40" fmla="*/ 28 w 112"/>
                <a:gd name="T41" fmla="*/ 43 h 145"/>
                <a:gd name="T42" fmla="*/ 32 w 112"/>
                <a:gd name="T43" fmla="*/ 35 h 145"/>
                <a:gd name="T44" fmla="*/ 36 w 112"/>
                <a:gd name="T45" fmla="*/ 29 h 145"/>
                <a:gd name="T46" fmla="*/ 41 w 112"/>
                <a:gd name="T47" fmla="*/ 24 h 145"/>
                <a:gd name="T48" fmla="*/ 48 w 112"/>
                <a:gd name="T49" fmla="*/ 21 h 145"/>
                <a:gd name="T50" fmla="*/ 57 w 112"/>
                <a:gd name="T51" fmla="*/ 20 h 145"/>
                <a:gd name="T52" fmla="*/ 67 w 112"/>
                <a:gd name="T53" fmla="*/ 21 h 145"/>
                <a:gd name="T54" fmla="*/ 74 w 112"/>
                <a:gd name="T55" fmla="*/ 23 h 145"/>
                <a:gd name="T56" fmla="*/ 80 w 112"/>
                <a:gd name="T57" fmla="*/ 27 h 145"/>
                <a:gd name="T58" fmla="*/ 83 w 112"/>
                <a:gd name="T59" fmla="*/ 32 h 145"/>
                <a:gd name="T60" fmla="*/ 86 w 112"/>
                <a:gd name="T61" fmla="*/ 37 h 145"/>
                <a:gd name="T62" fmla="*/ 87 w 112"/>
                <a:gd name="T63" fmla="*/ 43 h 145"/>
                <a:gd name="T64" fmla="*/ 87 w 112"/>
                <a:gd name="T65" fmla="*/ 48 h 145"/>
                <a:gd name="T66" fmla="*/ 87 w 112"/>
                <a:gd name="T67" fmla="*/ 52 h 145"/>
                <a:gd name="T68" fmla="*/ 87 w 112"/>
                <a:gd name="T69" fmla="*/ 145 h 145"/>
                <a:gd name="T70" fmla="*/ 112 w 112"/>
                <a:gd name="T71" fmla="*/ 145 h 145"/>
                <a:gd name="T72" fmla="*/ 112 w 112"/>
                <a:gd name="T73" fmla="*/ 50 h 14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2" h="145">
                  <a:moveTo>
                    <a:pt x="112" y="50"/>
                  </a:moveTo>
                  <a:lnTo>
                    <a:pt x="111" y="34"/>
                  </a:lnTo>
                  <a:lnTo>
                    <a:pt x="105" y="17"/>
                  </a:lnTo>
                  <a:lnTo>
                    <a:pt x="92" y="5"/>
                  </a:lnTo>
                  <a:lnTo>
                    <a:pt x="69" y="0"/>
                  </a:lnTo>
                  <a:lnTo>
                    <a:pt x="59" y="1"/>
                  </a:lnTo>
                  <a:lnTo>
                    <a:pt x="50" y="3"/>
                  </a:lnTo>
                  <a:lnTo>
                    <a:pt x="42" y="7"/>
                  </a:lnTo>
                  <a:lnTo>
                    <a:pt x="36" y="11"/>
                  </a:lnTo>
                  <a:lnTo>
                    <a:pt x="30" y="16"/>
                  </a:lnTo>
                  <a:lnTo>
                    <a:pt x="26" y="19"/>
                  </a:lnTo>
                  <a:lnTo>
                    <a:pt x="24" y="23"/>
                  </a:lnTo>
                  <a:lnTo>
                    <a:pt x="23" y="24"/>
                  </a:lnTo>
                  <a:lnTo>
                    <a:pt x="23" y="2"/>
                  </a:lnTo>
                  <a:lnTo>
                    <a:pt x="0" y="2"/>
                  </a:lnTo>
                  <a:lnTo>
                    <a:pt x="0" y="145"/>
                  </a:lnTo>
                  <a:lnTo>
                    <a:pt x="25" y="145"/>
                  </a:lnTo>
                  <a:lnTo>
                    <a:pt x="25" y="67"/>
                  </a:lnTo>
                  <a:lnTo>
                    <a:pt x="25" y="59"/>
                  </a:lnTo>
                  <a:lnTo>
                    <a:pt x="26" y="51"/>
                  </a:lnTo>
                  <a:lnTo>
                    <a:pt x="28" y="43"/>
                  </a:lnTo>
                  <a:lnTo>
                    <a:pt x="32" y="35"/>
                  </a:lnTo>
                  <a:lnTo>
                    <a:pt x="36" y="29"/>
                  </a:lnTo>
                  <a:lnTo>
                    <a:pt x="41" y="24"/>
                  </a:lnTo>
                  <a:lnTo>
                    <a:pt x="48" y="21"/>
                  </a:lnTo>
                  <a:lnTo>
                    <a:pt x="57" y="20"/>
                  </a:lnTo>
                  <a:lnTo>
                    <a:pt x="67" y="21"/>
                  </a:lnTo>
                  <a:lnTo>
                    <a:pt x="74" y="23"/>
                  </a:lnTo>
                  <a:lnTo>
                    <a:pt x="80" y="27"/>
                  </a:lnTo>
                  <a:lnTo>
                    <a:pt x="83" y="32"/>
                  </a:lnTo>
                  <a:lnTo>
                    <a:pt x="86" y="37"/>
                  </a:lnTo>
                  <a:lnTo>
                    <a:pt x="87" y="43"/>
                  </a:lnTo>
                  <a:lnTo>
                    <a:pt x="87" y="48"/>
                  </a:lnTo>
                  <a:lnTo>
                    <a:pt x="87" y="52"/>
                  </a:lnTo>
                  <a:lnTo>
                    <a:pt x="87" y="145"/>
                  </a:lnTo>
                  <a:lnTo>
                    <a:pt x="112" y="145"/>
                  </a:lnTo>
                  <a:lnTo>
                    <a:pt x="112" y="5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365"/>
            <p:cNvSpPr>
              <a:spLocks noChangeAspect="1" noEditPoints="1"/>
            </p:cNvSpPr>
            <p:nvPr/>
          </p:nvSpPr>
          <p:spPr bwMode="auto">
            <a:xfrm>
              <a:off x="2011" y="76"/>
              <a:ext cx="146" cy="211"/>
            </a:xfrm>
            <a:custGeom>
              <a:avLst/>
              <a:gdLst>
                <a:gd name="T0" fmla="*/ 115 w 146"/>
                <a:gd name="T1" fmla="*/ 20 h 211"/>
                <a:gd name="T2" fmla="*/ 132 w 146"/>
                <a:gd name="T3" fmla="*/ 19 h 211"/>
                <a:gd name="T4" fmla="*/ 143 w 146"/>
                <a:gd name="T5" fmla="*/ 20 h 211"/>
                <a:gd name="T6" fmla="*/ 142 w 146"/>
                <a:gd name="T7" fmla="*/ 0 h 211"/>
                <a:gd name="T8" fmla="*/ 92 w 146"/>
                <a:gd name="T9" fmla="*/ 10 h 211"/>
                <a:gd name="T10" fmla="*/ 79 w 146"/>
                <a:gd name="T11" fmla="*/ 3 h 211"/>
                <a:gd name="T12" fmla="*/ 62 w 146"/>
                <a:gd name="T13" fmla="*/ 0 h 211"/>
                <a:gd name="T14" fmla="*/ 26 w 146"/>
                <a:gd name="T15" fmla="*/ 15 h 211"/>
                <a:gd name="T16" fmla="*/ 11 w 146"/>
                <a:gd name="T17" fmla="*/ 52 h 211"/>
                <a:gd name="T18" fmla="*/ 22 w 146"/>
                <a:gd name="T19" fmla="*/ 84 h 211"/>
                <a:gd name="T20" fmla="*/ 14 w 146"/>
                <a:gd name="T21" fmla="*/ 102 h 211"/>
                <a:gd name="T22" fmla="*/ 12 w 146"/>
                <a:gd name="T23" fmla="*/ 111 h 211"/>
                <a:gd name="T24" fmla="*/ 21 w 146"/>
                <a:gd name="T25" fmla="*/ 135 h 211"/>
                <a:gd name="T26" fmla="*/ 4 w 146"/>
                <a:gd name="T27" fmla="*/ 152 h 211"/>
                <a:gd name="T28" fmla="*/ 0 w 146"/>
                <a:gd name="T29" fmla="*/ 168 h 211"/>
                <a:gd name="T30" fmla="*/ 21 w 146"/>
                <a:gd name="T31" fmla="*/ 198 h 211"/>
                <a:gd name="T32" fmla="*/ 71 w 146"/>
                <a:gd name="T33" fmla="*/ 211 h 211"/>
                <a:gd name="T34" fmla="*/ 121 w 146"/>
                <a:gd name="T35" fmla="*/ 198 h 211"/>
                <a:gd name="T36" fmla="*/ 141 w 146"/>
                <a:gd name="T37" fmla="*/ 168 h 211"/>
                <a:gd name="T38" fmla="*/ 133 w 146"/>
                <a:gd name="T39" fmla="*/ 142 h 211"/>
                <a:gd name="T40" fmla="*/ 113 w 146"/>
                <a:gd name="T41" fmla="*/ 129 h 211"/>
                <a:gd name="T42" fmla="*/ 91 w 146"/>
                <a:gd name="T43" fmla="*/ 124 h 211"/>
                <a:gd name="T44" fmla="*/ 76 w 146"/>
                <a:gd name="T45" fmla="*/ 123 h 211"/>
                <a:gd name="T46" fmla="*/ 43 w 146"/>
                <a:gd name="T47" fmla="*/ 123 h 211"/>
                <a:gd name="T48" fmla="*/ 31 w 146"/>
                <a:gd name="T49" fmla="*/ 116 h 211"/>
                <a:gd name="T50" fmla="*/ 30 w 146"/>
                <a:gd name="T51" fmla="*/ 100 h 211"/>
                <a:gd name="T52" fmla="*/ 38 w 146"/>
                <a:gd name="T53" fmla="*/ 98 h 211"/>
                <a:gd name="T54" fmla="*/ 53 w 146"/>
                <a:gd name="T55" fmla="*/ 103 h 211"/>
                <a:gd name="T56" fmla="*/ 82 w 146"/>
                <a:gd name="T57" fmla="*/ 100 h 211"/>
                <a:gd name="T58" fmla="*/ 109 w 146"/>
                <a:gd name="T59" fmla="*/ 72 h 211"/>
                <a:gd name="T60" fmla="*/ 111 w 146"/>
                <a:gd name="T61" fmla="*/ 41 h 211"/>
                <a:gd name="T62" fmla="*/ 105 w 146"/>
                <a:gd name="T63" fmla="*/ 25 h 211"/>
                <a:gd name="T64" fmla="*/ 103 w 146"/>
                <a:gd name="T65" fmla="*/ 21 h 211"/>
                <a:gd name="T66" fmla="*/ 57 w 146"/>
                <a:gd name="T67" fmla="*/ 86 h 211"/>
                <a:gd name="T68" fmla="*/ 48 w 146"/>
                <a:gd name="T69" fmla="*/ 82 h 211"/>
                <a:gd name="T70" fmla="*/ 39 w 146"/>
                <a:gd name="T71" fmla="*/ 74 h 211"/>
                <a:gd name="T72" fmla="*/ 34 w 146"/>
                <a:gd name="T73" fmla="*/ 61 h 211"/>
                <a:gd name="T74" fmla="*/ 34 w 146"/>
                <a:gd name="T75" fmla="*/ 43 h 211"/>
                <a:gd name="T76" fmla="*/ 39 w 146"/>
                <a:gd name="T77" fmla="*/ 30 h 211"/>
                <a:gd name="T78" fmla="*/ 48 w 146"/>
                <a:gd name="T79" fmla="*/ 22 h 211"/>
                <a:gd name="T80" fmla="*/ 57 w 146"/>
                <a:gd name="T81" fmla="*/ 19 h 211"/>
                <a:gd name="T82" fmla="*/ 72 w 146"/>
                <a:gd name="T83" fmla="*/ 20 h 211"/>
                <a:gd name="T84" fmla="*/ 88 w 146"/>
                <a:gd name="T85" fmla="*/ 36 h 211"/>
                <a:gd name="T86" fmla="*/ 88 w 146"/>
                <a:gd name="T87" fmla="*/ 68 h 211"/>
                <a:gd name="T88" fmla="*/ 72 w 146"/>
                <a:gd name="T89" fmla="*/ 84 h 211"/>
                <a:gd name="T90" fmla="*/ 76 w 146"/>
                <a:gd name="T91" fmla="*/ 146 h 211"/>
                <a:gd name="T92" fmla="*/ 86 w 146"/>
                <a:gd name="T93" fmla="*/ 147 h 211"/>
                <a:gd name="T94" fmla="*/ 100 w 146"/>
                <a:gd name="T95" fmla="*/ 149 h 211"/>
                <a:gd name="T96" fmla="*/ 113 w 146"/>
                <a:gd name="T97" fmla="*/ 155 h 211"/>
                <a:gd name="T98" fmla="*/ 119 w 146"/>
                <a:gd name="T99" fmla="*/ 168 h 211"/>
                <a:gd name="T100" fmla="*/ 115 w 146"/>
                <a:gd name="T101" fmla="*/ 178 h 211"/>
                <a:gd name="T102" fmla="*/ 105 w 146"/>
                <a:gd name="T103" fmla="*/ 186 h 211"/>
                <a:gd name="T104" fmla="*/ 89 w 146"/>
                <a:gd name="T105" fmla="*/ 191 h 211"/>
                <a:gd name="T106" fmla="*/ 71 w 146"/>
                <a:gd name="T107" fmla="*/ 193 h 211"/>
                <a:gd name="T108" fmla="*/ 52 w 146"/>
                <a:gd name="T109" fmla="*/ 191 h 211"/>
                <a:gd name="T110" fmla="*/ 37 w 146"/>
                <a:gd name="T111" fmla="*/ 186 h 211"/>
                <a:gd name="T112" fmla="*/ 26 w 146"/>
                <a:gd name="T113" fmla="*/ 178 h 211"/>
                <a:gd name="T114" fmla="*/ 22 w 146"/>
                <a:gd name="T115" fmla="*/ 168 h 211"/>
                <a:gd name="T116" fmla="*/ 23 w 146"/>
                <a:gd name="T117" fmla="*/ 164 h 211"/>
                <a:gd name="T118" fmla="*/ 26 w 146"/>
                <a:gd name="T119" fmla="*/ 157 h 211"/>
                <a:gd name="T120" fmla="*/ 33 w 146"/>
                <a:gd name="T121" fmla="*/ 149 h 211"/>
                <a:gd name="T122" fmla="*/ 47 w 146"/>
                <a:gd name="T123" fmla="*/ 146 h 21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6" h="211">
                  <a:moveTo>
                    <a:pt x="103" y="21"/>
                  </a:moveTo>
                  <a:lnTo>
                    <a:pt x="115" y="20"/>
                  </a:lnTo>
                  <a:lnTo>
                    <a:pt x="127" y="19"/>
                  </a:lnTo>
                  <a:lnTo>
                    <a:pt x="132" y="19"/>
                  </a:lnTo>
                  <a:lnTo>
                    <a:pt x="138" y="20"/>
                  </a:lnTo>
                  <a:lnTo>
                    <a:pt x="143" y="20"/>
                  </a:lnTo>
                  <a:lnTo>
                    <a:pt x="146" y="20"/>
                  </a:lnTo>
                  <a:lnTo>
                    <a:pt x="142" y="0"/>
                  </a:lnTo>
                  <a:lnTo>
                    <a:pt x="112" y="4"/>
                  </a:lnTo>
                  <a:lnTo>
                    <a:pt x="92" y="10"/>
                  </a:lnTo>
                  <a:lnTo>
                    <a:pt x="86" y="6"/>
                  </a:lnTo>
                  <a:lnTo>
                    <a:pt x="79" y="3"/>
                  </a:lnTo>
                  <a:lnTo>
                    <a:pt x="71" y="1"/>
                  </a:lnTo>
                  <a:lnTo>
                    <a:pt x="62" y="0"/>
                  </a:lnTo>
                  <a:lnTo>
                    <a:pt x="42" y="4"/>
                  </a:lnTo>
                  <a:lnTo>
                    <a:pt x="26" y="15"/>
                  </a:lnTo>
                  <a:lnTo>
                    <a:pt x="15" y="32"/>
                  </a:lnTo>
                  <a:lnTo>
                    <a:pt x="11" y="52"/>
                  </a:lnTo>
                  <a:lnTo>
                    <a:pt x="14" y="69"/>
                  </a:lnTo>
                  <a:lnTo>
                    <a:pt x="22" y="84"/>
                  </a:lnTo>
                  <a:lnTo>
                    <a:pt x="16" y="93"/>
                  </a:lnTo>
                  <a:lnTo>
                    <a:pt x="14" y="102"/>
                  </a:lnTo>
                  <a:lnTo>
                    <a:pt x="13" y="108"/>
                  </a:lnTo>
                  <a:lnTo>
                    <a:pt x="12" y="111"/>
                  </a:lnTo>
                  <a:lnTo>
                    <a:pt x="14" y="124"/>
                  </a:lnTo>
                  <a:lnTo>
                    <a:pt x="21" y="135"/>
                  </a:lnTo>
                  <a:lnTo>
                    <a:pt x="10" y="143"/>
                  </a:lnTo>
                  <a:lnTo>
                    <a:pt x="4" y="152"/>
                  </a:lnTo>
                  <a:lnTo>
                    <a:pt x="1" y="161"/>
                  </a:lnTo>
                  <a:lnTo>
                    <a:pt x="0" y="168"/>
                  </a:lnTo>
                  <a:lnTo>
                    <a:pt x="6" y="185"/>
                  </a:lnTo>
                  <a:lnTo>
                    <a:pt x="21" y="198"/>
                  </a:lnTo>
                  <a:lnTo>
                    <a:pt x="43" y="208"/>
                  </a:lnTo>
                  <a:lnTo>
                    <a:pt x="71" y="211"/>
                  </a:lnTo>
                  <a:lnTo>
                    <a:pt x="98" y="208"/>
                  </a:lnTo>
                  <a:lnTo>
                    <a:pt x="121" y="198"/>
                  </a:lnTo>
                  <a:lnTo>
                    <a:pt x="136" y="185"/>
                  </a:lnTo>
                  <a:lnTo>
                    <a:pt x="141" y="168"/>
                  </a:lnTo>
                  <a:lnTo>
                    <a:pt x="139" y="153"/>
                  </a:lnTo>
                  <a:lnTo>
                    <a:pt x="133" y="142"/>
                  </a:lnTo>
                  <a:lnTo>
                    <a:pt x="124" y="134"/>
                  </a:lnTo>
                  <a:lnTo>
                    <a:pt x="113" y="129"/>
                  </a:lnTo>
                  <a:lnTo>
                    <a:pt x="102" y="126"/>
                  </a:lnTo>
                  <a:lnTo>
                    <a:pt x="91" y="124"/>
                  </a:lnTo>
                  <a:lnTo>
                    <a:pt x="82" y="123"/>
                  </a:lnTo>
                  <a:lnTo>
                    <a:pt x="76" y="123"/>
                  </a:lnTo>
                  <a:lnTo>
                    <a:pt x="48" y="123"/>
                  </a:lnTo>
                  <a:lnTo>
                    <a:pt x="43" y="123"/>
                  </a:lnTo>
                  <a:lnTo>
                    <a:pt x="37" y="121"/>
                  </a:lnTo>
                  <a:lnTo>
                    <a:pt x="31" y="116"/>
                  </a:lnTo>
                  <a:lnTo>
                    <a:pt x="29" y="106"/>
                  </a:lnTo>
                  <a:lnTo>
                    <a:pt x="30" y="100"/>
                  </a:lnTo>
                  <a:lnTo>
                    <a:pt x="33" y="95"/>
                  </a:lnTo>
                  <a:lnTo>
                    <a:pt x="38" y="98"/>
                  </a:lnTo>
                  <a:lnTo>
                    <a:pt x="45" y="101"/>
                  </a:lnTo>
                  <a:lnTo>
                    <a:pt x="53" y="103"/>
                  </a:lnTo>
                  <a:lnTo>
                    <a:pt x="62" y="104"/>
                  </a:lnTo>
                  <a:lnTo>
                    <a:pt x="82" y="100"/>
                  </a:lnTo>
                  <a:lnTo>
                    <a:pt x="98" y="89"/>
                  </a:lnTo>
                  <a:lnTo>
                    <a:pt x="109" y="72"/>
                  </a:lnTo>
                  <a:lnTo>
                    <a:pt x="113" y="52"/>
                  </a:lnTo>
                  <a:lnTo>
                    <a:pt x="111" y="41"/>
                  </a:lnTo>
                  <a:lnTo>
                    <a:pt x="109" y="32"/>
                  </a:lnTo>
                  <a:lnTo>
                    <a:pt x="105" y="25"/>
                  </a:lnTo>
                  <a:lnTo>
                    <a:pt x="102" y="20"/>
                  </a:lnTo>
                  <a:lnTo>
                    <a:pt x="103" y="21"/>
                  </a:lnTo>
                  <a:close/>
                  <a:moveTo>
                    <a:pt x="62" y="86"/>
                  </a:moveTo>
                  <a:lnTo>
                    <a:pt x="57" y="86"/>
                  </a:lnTo>
                  <a:lnTo>
                    <a:pt x="52" y="84"/>
                  </a:lnTo>
                  <a:lnTo>
                    <a:pt x="48" y="82"/>
                  </a:lnTo>
                  <a:lnTo>
                    <a:pt x="43" y="79"/>
                  </a:lnTo>
                  <a:lnTo>
                    <a:pt x="39" y="74"/>
                  </a:lnTo>
                  <a:lnTo>
                    <a:pt x="36" y="69"/>
                  </a:lnTo>
                  <a:lnTo>
                    <a:pt x="34" y="61"/>
                  </a:lnTo>
                  <a:lnTo>
                    <a:pt x="33" y="52"/>
                  </a:lnTo>
                  <a:lnTo>
                    <a:pt x="34" y="43"/>
                  </a:lnTo>
                  <a:lnTo>
                    <a:pt x="36" y="36"/>
                  </a:lnTo>
                  <a:lnTo>
                    <a:pt x="39" y="30"/>
                  </a:lnTo>
                  <a:lnTo>
                    <a:pt x="43" y="25"/>
                  </a:lnTo>
                  <a:lnTo>
                    <a:pt x="48" y="22"/>
                  </a:lnTo>
                  <a:lnTo>
                    <a:pt x="52" y="20"/>
                  </a:lnTo>
                  <a:lnTo>
                    <a:pt x="57" y="19"/>
                  </a:lnTo>
                  <a:lnTo>
                    <a:pt x="62" y="18"/>
                  </a:lnTo>
                  <a:lnTo>
                    <a:pt x="72" y="20"/>
                  </a:lnTo>
                  <a:lnTo>
                    <a:pt x="81" y="26"/>
                  </a:lnTo>
                  <a:lnTo>
                    <a:pt x="88" y="36"/>
                  </a:lnTo>
                  <a:lnTo>
                    <a:pt x="90" y="52"/>
                  </a:lnTo>
                  <a:lnTo>
                    <a:pt x="88" y="68"/>
                  </a:lnTo>
                  <a:lnTo>
                    <a:pt x="81" y="78"/>
                  </a:lnTo>
                  <a:lnTo>
                    <a:pt x="72" y="84"/>
                  </a:lnTo>
                  <a:lnTo>
                    <a:pt x="62" y="86"/>
                  </a:lnTo>
                  <a:close/>
                  <a:moveTo>
                    <a:pt x="76" y="146"/>
                  </a:moveTo>
                  <a:lnTo>
                    <a:pt x="80" y="146"/>
                  </a:lnTo>
                  <a:lnTo>
                    <a:pt x="86" y="147"/>
                  </a:lnTo>
                  <a:lnTo>
                    <a:pt x="93" y="147"/>
                  </a:lnTo>
                  <a:lnTo>
                    <a:pt x="100" y="149"/>
                  </a:lnTo>
                  <a:lnTo>
                    <a:pt x="107" y="152"/>
                  </a:lnTo>
                  <a:lnTo>
                    <a:pt x="113" y="155"/>
                  </a:lnTo>
                  <a:lnTo>
                    <a:pt x="117" y="161"/>
                  </a:lnTo>
                  <a:lnTo>
                    <a:pt x="119" y="168"/>
                  </a:lnTo>
                  <a:lnTo>
                    <a:pt x="118" y="173"/>
                  </a:lnTo>
                  <a:lnTo>
                    <a:pt x="115" y="178"/>
                  </a:lnTo>
                  <a:lnTo>
                    <a:pt x="111" y="182"/>
                  </a:lnTo>
                  <a:lnTo>
                    <a:pt x="105" y="186"/>
                  </a:lnTo>
                  <a:lnTo>
                    <a:pt x="98" y="189"/>
                  </a:lnTo>
                  <a:lnTo>
                    <a:pt x="89" y="191"/>
                  </a:lnTo>
                  <a:lnTo>
                    <a:pt x="80" y="192"/>
                  </a:lnTo>
                  <a:lnTo>
                    <a:pt x="71" y="193"/>
                  </a:lnTo>
                  <a:lnTo>
                    <a:pt x="61" y="192"/>
                  </a:lnTo>
                  <a:lnTo>
                    <a:pt x="52" y="191"/>
                  </a:lnTo>
                  <a:lnTo>
                    <a:pt x="44" y="189"/>
                  </a:lnTo>
                  <a:lnTo>
                    <a:pt x="37" y="186"/>
                  </a:lnTo>
                  <a:lnTo>
                    <a:pt x="31" y="182"/>
                  </a:lnTo>
                  <a:lnTo>
                    <a:pt x="26" y="178"/>
                  </a:lnTo>
                  <a:lnTo>
                    <a:pt x="24" y="173"/>
                  </a:lnTo>
                  <a:lnTo>
                    <a:pt x="22" y="168"/>
                  </a:lnTo>
                  <a:lnTo>
                    <a:pt x="23" y="167"/>
                  </a:lnTo>
                  <a:lnTo>
                    <a:pt x="23" y="164"/>
                  </a:lnTo>
                  <a:lnTo>
                    <a:pt x="24" y="161"/>
                  </a:lnTo>
                  <a:lnTo>
                    <a:pt x="26" y="157"/>
                  </a:lnTo>
                  <a:lnTo>
                    <a:pt x="29" y="153"/>
                  </a:lnTo>
                  <a:lnTo>
                    <a:pt x="33" y="149"/>
                  </a:lnTo>
                  <a:lnTo>
                    <a:pt x="39" y="147"/>
                  </a:lnTo>
                  <a:lnTo>
                    <a:pt x="47" y="146"/>
                  </a:lnTo>
                  <a:lnTo>
                    <a:pt x="76" y="14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Freeform 366"/>
            <p:cNvSpPr>
              <a:spLocks noChangeAspect="1"/>
            </p:cNvSpPr>
            <p:nvPr/>
          </p:nvSpPr>
          <p:spPr bwMode="auto">
            <a:xfrm>
              <a:off x="2187" y="80"/>
              <a:ext cx="113" cy="145"/>
            </a:xfrm>
            <a:custGeom>
              <a:avLst/>
              <a:gdLst>
                <a:gd name="T0" fmla="*/ 113 w 113"/>
                <a:gd name="T1" fmla="*/ 0 h 145"/>
                <a:gd name="T2" fmla="*/ 88 w 113"/>
                <a:gd name="T3" fmla="*/ 0 h 145"/>
                <a:gd name="T4" fmla="*/ 88 w 113"/>
                <a:gd name="T5" fmla="*/ 92 h 145"/>
                <a:gd name="T6" fmla="*/ 85 w 113"/>
                <a:gd name="T7" fmla="*/ 108 h 145"/>
                <a:gd name="T8" fmla="*/ 77 w 113"/>
                <a:gd name="T9" fmla="*/ 119 h 145"/>
                <a:gd name="T10" fmla="*/ 65 w 113"/>
                <a:gd name="T11" fmla="*/ 125 h 145"/>
                <a:gd name="T12" fmla="*/ 50 w 113"/>
                <a:gd name="T13" fmla="*/ 127 h 145"/>
                <a:gd name="T14" fmla="*/ 37 w 113"/>
                <a:gd name="T15" fmla="*/ 126 h 145"/>
                <a:gd name="T16" fmla="*/ 29 w 113"/>
                <a:gd name="T17" fmla="*/ 121 h 145"/>
                <a:gd name="T18" fmla="*/ 26 w 113"/>
                <a:gd name="T19" fmla="*/ 114 h 145"/>
                <a:gd name="T20" fmla="*/ 25 w 113"/>
                <a:gd name="T21" fmla="*/ 105 h 145"/>
                <a:gd name="T22" fmla="*/ 25 w 113"/>
                <a:gd name="T23" fmla="*/ 0 h 145"/>
                <a:gd name="T24" fmla="*/ 0 w 113"/>
                <a:gd name="T25" fmla="*/ 0 h 145"/>
                <a:gd name="T26" fmla="*/ 0 w 113"/>
                <a:gd name="T27" fmla="*/ 106 h 145"/>
                <a:gd name="T28" fmla="*/ 1 w 113"/>
                <a:gd name="T29" fmla="*/ 115 h 145"/>
                <a:gd name="T30" fmla="*/ 2 w 113"/>
                <a:gd name="T31" fmla="*/ 122 h 145"/>
                <a:gd name="T32" fmla="*/ 4 w 113"/>
                <a:gd name="T33" fmla="*/ 129 h 145"/>
                <a:gd name="T34" fmla="*/ 7 w 113"/>
                <a:gd name="T35" fmla="*/ 134 h 145"/>
                <a:gd name="T36" fmla="*/ 12 w 113"/>
                <a:gd name="T37" fmla="*/ 139 h 145"/>
                <a:gd name="T38" fmla="*/ 18 w 113"/>
                <a:gd name="T39" fmla="*/ 142 h 145"/>
                <a:gd name="T40" fmla="*/ 25 w 113"/>
                <a:gd name="T41" fmla="*/ 144 h 145"/>
                <a:gd name="T42" fmla="*/ 34 w 113"/>
                <a:gd name="T43" fmla="*/ 145 h 145"/>
                <a:gd name="T44" fmla="*/ 62 w 113"/>
                <a:gd name="T45" fmla="*/ 140 h 145"/>
                <a:gd name="T46" fmla="*/ 89 w 113"/>
                <a:gd name="T47" fmla="*/ 126 h 145"/>
                <a:gd name="T48" fmla="*/ 89 w 113"/>
                <a:gd name="T49" fmla="*/ 141 h 145"/>
                <a:gd name="T50" fmla="*/ 113 w 113"/>
                <a:gd name="T51" fmla="*/ 141 h 145"/>
                <a:gd name="T52" fmla="*/ 113 w 113"/>
                <a:gd name="T53" fmla="*/ 0 h 1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3" h="145">
                  <a:moveTo>
                    <a:pt x="113" y="0"/>
                  </a:moveTo>
                  <a:lnTo>
                    <a:pt x="88" y="0"/>
                  </a:lnTo>
                  <a:lnTo>
                    <a:pt x="88" y="92"/>
                  </a:lnTo>
                  <a:lnTo>
                    <a:pt x="85" y="108"/>
                  </a:lnTo>
                  <a:lnTo>
                    <a:pt x="77" y="119"/>
                  </a:lnTo>
                  <a:lnTo>
                    <a:pt x="65" y="125"/>
                  </a:lnTo>
                  <a:lnTo>
                    <a:pt x="50" y="127"/>
                  </a:lnTo>
                  <a:lnTo>
                    <a:pt x="37" y="126"/>
                  </a:lnTo>
                  <a:lnTo>
                    <a:pt x="29" y="121"/>
                  </a:lnTo>
                  <a:lnTo>
                    <a:pt x="26" y="114"/>
                  </a:lnTo>
                  <a:lnTo>
                    <a:pt x="25" y="10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1" y="115"/>
                  </a:lnTo>
                  <a:lnTo>
                    <a:pt x="2" y="122"/>
                  </a:lnTo>
                  <a:lnTo>
                    <a:pt x="4" y="129"/>
                  </a:lnTo>
                  <a:lnTo>
                    <a:pt x="7" y="134"/>
                  </a:lnTo>
                  <a:lnTo>
                    <a:pt x="12" y="139"/>
                  </a:lnTo>
                  <a:lnTo>
                    <a:pt x="18" y="142"/>
                  </a:lnTo>
                  <a:lnTo>
                    <a:pt x="25" y="144"/>
                  </a:lnTo>
                  <a:lnTo>
                    <a:pt x="34" y="145"/>
                  </a:lnTo>
                  <a:lnTo>
                    <a:pt x="62" y="140"/>
                  </a:lnTo>
                  <a:lnTo>
                    <a:pt x="89" y="126"/>
                  </a:lnTo>
                  <a:lnTo>
                    <a:pt x="89" y="141"/>
                  </a:lnTo>
                  <a:lnTo>
                    <a:pt x="113" y="141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Rectangle 367"/>
            <p:cNvSpPr>
              <a:spLocks noChangeAspect="1" noChangeArrowheads="1"/>
            </p:cNvSpPr>
            <p:nvPr/>
          </p:nvSpPr>
          <p:spPr bwMode="auto">
            <a:xfrm>
              <a:off x="2352" y="0"/>
              <a:ext cx="24" cy="221"/>
            </a:xfrm>
            <a:prstGeom prst="rect">
              <a:avLst/>
            </a:pr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spcBef>
                  <a:spcPts val="800"/>
                </a:spcBef>
                <a:buChar char="•"/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Char char="–"/>
              </a:pPr>
              <a:endParaRPr lang="en-US" altLang="en-US" sz="1400"/>
            </a:p>
          </p:txBody>
        </p:sp>
        <p:sp>
          <p:nvSpPr>
            <p:cNvPr id="3118" name="Freeform 368"/>
            <p:cNvSpPr>
              <a:spLocks noChangeAspect="1" noEditPoints="1"/>
            </p:cNvSpPr>
            <p:nvPr/>
          </p:nvSpPr>
          <p:spPr bwMode="auto">
            <a:xfrm>
              <a:off x="2416" y="74"/>
              <a:ext cx="113" cy="151"/>
            </a:xfrm>
            <a:custGeom>
              <a:avLst/>
              <a:gdLst>
                <a:gd name="T0" fmla="*/ 113 w 113"/>
                <a:gd name="T1" fmla="*/ 55 h 151"/>
                <a:gd name="T2" fmla="*/ 109 w 113"/>
                <a:gd name="T3" fmla="*/ 33 h 151"/>
                <a:gd name="T4" fmla="*/ 98 w 113"/>
                <a:gd name="T5" fmla="*/ 15 h 151"/>
                <a:gd name="T6" fmla="*/ 81 w 113"/>
                <a:gd name="T7" fmla="*/ 4 h 151"/>
                <a:gd name="T8" fmla="*/ 60 w 113"/>
                <a:gd name="T9" fmla="*/ 0 h 151"/>
                <a:gd name="T10" fmla="*/ 33 w 113"/>
                <a:gd name="T11" fmla="*/ 4 h 151"/>
                <a:gd name="T12" fmla="*/ 10 w 113"/>
                <a:gd name="T13" fmla="*/ 14 h 151"/>
                <a:gd name="T14" fmla="*/ 12 w 113"/>
                <a:gd name="T15" fmla="*/ 35 h 151"/>
                <a:gd name="T16" fmla="*/ 25 w 113"/>
                <a:gd name="T17" fmla="*/ 27 h 151"/>
                <a:gd name="T18" fmla="*/ 37 w 113"/>
                <a:gd name="T19" fmla="*/ 23 h 151"/>
                <a:gd name="T20" fmla="*/ 49 w 113"/>
                <a:gd name="T21" fmla="*/ 20 h 151"/>
                <a:gd name="T22" fmla="*/ 60 w 113"/>
                <a:gd name="T23" fmla="*/ 19 h 151"/>
                <a:gd name="T24" fmla="*/ 71 w 113"/>
                <a:gd name="T25" fmla="*/ 21 h 151"/>
                <a:gd name="T26" fmla="*/ 80 w 113"/>
                <a:gd name="T27" fmla="*/ 28 h 151"/>
                <a:gd name="T28" fmla="*/ 86 w 113"/>
                <a:gd name="T29" fmla="*/ 40 h 151"/>
                <a:gd name="T30" fmla="*/ 88 w 113"/>
                <a:gd name="T31" fmla="*/ 55 h 151"/>
                <a:gd name="T32" fmla="*/ 88 w 113"/>
                <a:gd name="T33" fmla="*/ 69 h 151"/>
                <a:gd name="T34" fmla="*/ 54 w 113"/>
                <a:gd name="T35" fmla="*/ 72 h 151"/>
                <a:gd name="T36" fmla="*/ 26 w 113"/>
                <a:gd name="T37" fmla="*/ 80 h 151"/>
                <a:gd name="T38" fmla="*/ 7 w 113"/>
                <a:gd name="T39" fmla="*/ 93 h 151"/>
                <a:gd name="T40" fmla="*/ 0 w 113"/>
                <a:gd name="T41" fmla="*/ 111 h 151"/>
                <a:gd name="T42" fmla="*/ 0 w 113"/>
                <a:gd name="T43" fmla="*/ 117 h 151"/>
                <a:gd name="T44" fmla="*/ 2 w 113"/>
                <a:gd name="T45" fmla="*/ 123 h 151"/>
                <a:gd name="T46" fmla="*/ 4 w 113"/>
                <a:gd name="T47" fmla="*/ 130 h 151"/>
                <a:gd name="T48" fmla="*/ 8 w 113"/>
                <a:gd name="T49" fmla="*/ 136 h 151"/>
                <a:gd name="T50" fmla="*/ 13 w 113"/>
                <a:gd name="T51" fmla="*/ 142 h 151"/>
                <a:gd name="T52" fmla="*/ 19 w 113"/>
                <a:gd name="T53" fmla="*/ 147 h 151"/>
                <a:gd name="T54" fmla="*/ 27 w 113"/>
                <a:gd name="T55" fmla="*/ 150 h 151"/>
                <a:gd name="T56" fmla="*/ 36 w 113"/>
                <a:gd name="T57" fmla="*/ 151 h 151"/>
                <a:gd name="T58" fmla="*/ 44 w 113"/>
                <a:gd name="T59" fmla="*/ 150 h 151"/>
                <a:gd name="T60" fmla="*/ 57 w 113"/>
                <a:gd name="T61" fmla="*/ 149 h 151"/>
                <a:gd name="T62" fmla="*/ 74 w 113"/>
                <a:gd name="T63" fmla="*/ 144 h 151"/>
                <a:gd name="T64" fmla="*/ 89 w 113"/>
                <a:gd name="T65" fmla="*/ 136 h 151"/>
                <a:gd name="T66" fmla="*/ 89 w 113"/>
                <a:gd name="T67" fmla="*/ 147 h 151"/>
                <a:gd name="T68" fmla="*/ 113 w 113"/>
                <a:gd name="T69" fmla="*/ 147 h 151"/>
                <a:gd name="T70" fmla="*/ 113 w 113"/>
                <a:gd name="T71" fmla="*/ 55 h 151"/>
                <a:gd name="T72" fmla="*/ 88 w 113"/>
                <a:gd name="T73" fmla="*/ 105 h 151"/>
                <a:gd name="T74" fmla="*/ 88 w 113"/>
                <a:gd name="T75" fmla="*/ 110 h 151"/>
                <a:gd name="T76" fmla="*/ 87 w 113"/>
                <a:gd name="T77" fmla="*/ 115 h 151"/>
                <a:gd name="T78" fmla="*/ 83 w 113"/>
                <a:gd name="T79" fmla="*/ 120 h 151"/>
                <a:gd name="T80" fmla="*/ 77 w 113"/>
                <a:gd name="T81" fmla="*/ 125 h 151"/>
                <a:gd name="T82" fmla="*/ 70 w 113"/>
                <a:gd name="T83" fmla="*/ 129 h 151"/>
                <a:gd name="T84" fmla="*/ 63 w 113"/>
                <a:gd name="T85" fmla="*/ 130 h 151"/>
                <a:gd name="T86" fmla="*/ 57 w 113"/>
                <a:gd name="T87" fmla="*/ 131 h 151"/>
                <a:gd name="T88" fmla="*/ 52 w 113"/>
                <a:gd name="T89" fmla="*/ 131 h 151"/>
                <a:gd name="T90" fmla="*/ 41 w 113"/>
                <a:gd name="T91" fmla="*/ 130 h 151"/>
                <a:gd name="T92" fmla="*/ 32 w 113"/>
                <a:gd name="T93" fmla="*/ 126 h 151"/>
                <a:gd name="T94" fmla="*/ 25 w 113"/>
                <a:gd name="T95" fmla="*/ 119 h 151"/>
                <a:gd name="T96" fmla="*/ 23 w 113"/>
                <a:gd name="T97" fmla="*/ 111 h 151"/>
                <a:gd name="T98" fmla="*/ 25 w 113"/>
                <a:gd name="T99" fmla="*/ 103 h 151"/>
                <a:gd name="T100" fmla="*/ 31 w 113"/>
                <a:gd name="T101" fmla="*/ 97 h 151"/>
                <a:gd name="T102" fmla="*/ 40 w 113"/>
                <a:gd name="T103" fmla="*/ 93 h 151"/>
                <a:gd name="T104" fmla="*/ 50 w 113"/>
                <a:gd name="T105" fmla="*/ 90 h 151"/>
                <a:gd name="T106" fmla="*/ 61 w 113"/>
                <a:gd name="T107" fmla="*/ 88 h 151"/>
                <a:gd name="T108" fmla="*/ 72 w 113"/>
                <a:gd name="T109" fmla="*/ 86 h 151"/>
                <a:gd name="T110" fmla="*/ 81 w 113"/>
                <a:gd name="T111" fmla="*/ 86 h 151"/>
                <a:gd name="T112" fmla="*/ 88 w 113"/>
                <a:gd name="T113" fmla="*/ 85 h 151"/>
                <a:gd name="T114" fmla="*/ 88 w 113"/>
                <a:gd name="T115" fmla="*/ 105 h 1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13" h="151">
                  <a:moveTo>
                    <a:pt x="113" y="55"/>
                  </a:moveTo>
                  <a:lnTo>
                    <a:pt x="109" y="33"/>
                  </a:lnTo>
                  <a:lnTo>
                    <a:pt x="98" y="15"/>
                  </a:lnTo>
                  <a:lnTo>
                    <a:pt x="81" y="4"/>
                  </a:lnTo>
                  <a:lnTo>
                    <a:pt x="60" y="0"/>
                  </a:lnTo>
                  <a:lnTo>
                    <a:pt x="33" y="4"/>
                  </a:lnTo>
                  <a:lnTo>
                    <a:pt x="10" y="14"/>
                  </a:lnTo>
                  <a:lnTo>
                    <a:pt x="12" y="35"/>
                  </a:lnTo>
                  <a:lnTo>
                    <a:pt x="25" y="27"/>
                  </a:lnTo>
                  <a:lnTo>
                    <a:pt x="37" y="23"/>
                  </a:lnTo>
                  <a:lnTo>
                    <a:pt x="49" y="20"/>
                  </a:lnTo>
                  <a:lnTo>
                    <a:pt x="60" y="19"/>
                  </a:lnTo>
                  <a:lnTo>
                    <a:pt x="71" y="21"/>
                  </a:lnTo>
                  <a:lnTo>
                    <a:pt x="80" y="28"/>
                  </a:lnTo>
                  <a:lnTo>
                    <a:pt x="86" y="40"/>
                  </a:lnTo>
                  <a:lnTo>
                    <a:pt x="88" y="55"/>
                  </a:lnTo>
                  <a:lnTo>
                    <a:pt x="88" y="69"/>
                  </a:lnTo>
                  <a:lnTo>
                    <a:pt x="54" y="72"/>
                  </a:lnTo>
                  <a:lnTo>
                    <a:pt x="26" y="80"/>
                  </a:lnTo>
                  <a:lnTo>
                    <a:pt x="7" y="93"/>
                  </a:lnTo>
                  <a:lnTo>
                    <a:pt x="0" y="111"/>
                  </a:lnTo>
                  <a:lnTo>
                    <a:pt x="0" y="117"/>
                  </a:lnTo>
                  <a:lnTo>
                    <a:pt x="2" y="123"/>
                  </a:lnTo>
                  <a:lnTo>
                    <a:pt x="4" y="130"/>
                  </a:lnTo>
                  <a:lnTo>
                    <a:pt x="8" y="136"/>
                  </a:lnTo>
                  <a:lnTo>
                    <a:pt x="13" y="142"/>
                  </a:lnTo>
                  <a:lnTo>
                    <a:pt x="19" y="147"/>
                  </a:lnTo>
                  <a:lnTo>
                    <a:pt x="27" y="150"/>
                  </a:lnTo>
                  <a:lnTo>
                    <a:pt x="36" y="151"/>
                  </a:lnTo>
                  <a:lnTo>
                    <a:pt x="44" y="150"/>
                  </a:lnTo>
                  <a:lnTo>
                    <a:pt x="57" y="149"/>
                  </a:lnTo>
                  <a:lnTo>
                    <a:pt x="74" y="144"/>
                  </a:lnTo>
                  <a:lnTo>
                    <a:pt x="89" y="136"/>
                  </a:lnTo>
                  <a:lnTo>
                    <a:pt x="89" y="147"/>
                  </a:lnTo>
                  <a:lnTo>
                    <a:pt x="113" y="147"/>
                  </a:lnTo>
                  <a:lnTo>
                    <a:pt x="113" y="55"/>
                  </a:lnTo>
                  <a:close/>
                  <a:moveTo>
                    <a:pt x="88" y="105"/>
                  </a:moveTo>
                  <a:lnTo>
                    <a:pt x="88" y="110"/>
                  </a:lnTo>
                  <a:lnTo>
                    <a:pt x="87" y="115"/>
                  </a:lnTo>
                  <a:lnTo>
                    <a:pt x="83" y="120"/>
                  </a:lnTo>
                  <a:lnTo>
                    <a:pt x="77" y="125"/>
                  </a:lnTo>
                  <a:lnTo>
                    <a:pt x="70" y="129"/>
                  </a:lnTo>
                  <a:lnTo>
                    <a:pt x="63" y="130"/>
                  </a:lnTo>
                  <a:lnTo>
                    <a:pt x="57" y="131"/>
                  </a:lnTo>
                  <a:lnTo>
                    <a:pt x="52" y="131"/>
                  </a:lnTo>
                  <a:lnTo>
                    <a:pt x="41" y="130"/>
                  </a:lnTo>
                  <a:lnTo>
                    <a:pt x="32" y="126"/>
                  </a:lnTo>
                  <a:lnTo>
                    <a:pt x="25" y="119"/>
                  </a:lnTo>
                  <a:lnTo>
                    <a:pt x="23" y="111"/>
                  </a:lnTo>
                  <a:lnTo>
                    <a:pt x="25" y="103"/>
                  </a:lnTo>
                  <a:lnTo>
                    <a:pt x="31" y="97"/>
                  </a:lnTo>
                  <a:lnTo>
                    <a:pt x="40" y="93"/>
                  </a:lnTo>
                  <a:lnTo>
                    <a:pt x="50" y="90"/>
                  </a:lnTo>
                  <a:lnTo>
                    <a:pt x="61" y="88"/>
                  </a:lnTo>
                  <a:lnTo>
                    <a:pt x="72" y="86"/>
                  </a:lnTo>
                  <a:lnTo>
                    <a:pt x="81" y="86"/>
                  </a:lnTo>
                  <a:lnTo>
                    <a:pt x="88" y="85"/>
                  </a:lnTo>
                  <a:lnTo>
                    <a:pt x="88" y="10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369"/>
            <p:cNvSpPr>
              <a:spLocks noChangeAspect="1"/>
            </p:cNvSpPr>
            <p:nvPr/>
          </p:nvSpPr>
          <p:spPr bwMode="auto">
            <a:xfrm>
              <a:off x="2561" y="39"/>
              <a:ext cx="100" cy="186"/>
            </a:xfrm>
            <a:custGeom>
              <a:avLst/>
              <a:gdLst>
                <a:gd name="T0" fmla="*/ 50 w 100"/>
                <a:gd name="T1" fmla="*/ 59 h 186"/>
                <a:gd name="T2" fmla="*/ 94 w 100"/>
                <a:gd name="T3" fmla="*/ 59 h 186"/>
                <a:gd name="T4" fmla="*/ 94 w 100"/>
                <a:gd name="T5" fmla="*/ 41 h 186"/>
                <a:gd name="T6" fmla="*/ 50 w 100"/>
                <a:gd name="T7" fmla="*/ 41 h 186"/>
                <a:gd name="T8" fmla="*/ 50 w 100"/>
                <a:gd name="T9" fmla="*/ 0 h 186"/>
                <a:gd name="T10" fmla="*/ 28 w 100"/>
                <a:gd name="T11" fmla="*/ 0 h 186"/>
                <a:gd name="T12" fmla="*/ 28 w 100"/>
                <a:gd name="T13" fmla="*/ 41 h 186"/>
                <a:gd name="T14" fmla="*/ 0 w 100"/>
                <a:gd name="T15" fmla="*/ 41 h 186"/>
                <a:gd name="T16" fmla="*/ 0 w 100"/>
                <a:gd name="T17" fmla="*/ 59 h 186"/>
                <a:gd name="T18" fmla="*/ 27 w 100"/>
                <a:gd name="T19" fmla="*/ 59 h 186"/>
                <a:gd name="T20" fmla="*/ 27 w 100"/>
                <a:gd name="T21" fmla="*/ 144 h 186"/>
                <a:gd name="T22" fmla="*/ 27 w 100"/>
                <a:gd name="T23" fmla="*/ 152 h 186"/>
                <a:gd name="T24" fmla="*/ 28 w 100"/>
                <a:gd name="T25" fmla="*/ 159 h 186"/>
                <a:gd name="T26" fmla="*/ 29 w 100"/>
                <a:gd name="T27" fmla="*/ 166 h 186"/>
                <a:gd name="T28" fmla="*/ 32 w 100"/>
                <a:gd name="T29" fmla="*/ 172 h 186"/>
                <a:gd name="T30" fmla="*/ 35 w 100"/>
                <a:gd name="T31" fmla="*/ 178 h 186"/>
                <a:gd name="T32" fmla="*/ 40 w 100"/>
                <a:gd name="T33" fmla="*/ 182 h 186"/>
                <a:gd name="T34" fmla="*/ 46 w 100"/>
                <a:gd name="T35" fmla="*/ 185 h 186"/>
                <a:gd name="T36" fmla="*/ 53 w 100"/>
                <a:gd name="T37" fmla="*/ 186 h 186"/>
                <a:gd name="T38" fmla="*/ 69 w 100"/>
                <a:gd name="T39" fmla="*/ 184 h 186"/>
                <a:gd name="T40" fmla="*/ 82 w 100"/>
                <a:gd name="T41" fmla="*/ 181 h 186"/>
                <a:gd name="T42" fmla="*/ 92 w 100"/>
                <a:gd name="T43" fmla="*/ 177 h 186"/>
                <a:gd name="T44" fmla="*/ 100 w 100"/>
                <a:gd name="T45" fmla="*/ 174 h 186"/>
                <a:gd name="T46" fmla="*/ 94 w 100"/>
                <a:gd name="T47" fmla="*/ 155 h 186"/>
                <a:gd name="T48" fmla="*/ 81 w 100"/>
                <a:gd name="T49" fmla="*/ 163 h 186"/>
                <a:gd name="T50" fmla="*/ 66 w 100"/>
                <a:gd name="T51" fmla="*/ 165 h 186"/>
                <a:gd name="T52" fmla="*/ 58 w 100"/>
                <a:gd name="T53" fmla="*/ 164 h 186"/>
                <a:gd name="T54" fmla="*/ 53 w 100"/>
                <a:gd name="T55" fmla="*/ 158 h 186"/>
                <a:gd name="T56" fmla="*/ 50 w 100"/>
                <a:gd name="T57" fmla="*/ 150 h 186"/>
                <a:gd name="T58" fmla="*/ 50 w 100"/>
                <a:gd name="T59" fmla="*/ 139 h 186"/>
                <a:gd name="T60" fmla="*/ 50 w 100"/>
                <a:gd name="T61" fmla="*/ 59 h 1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86">
                  <a:moveTo>
                    <a:pt x="50" y="59"/>
                  </a:moveTo>
                  <a:lnTo>
                    <a:pt x="94" y="59"/>
                  </a:lnTo>
                  <a:lnTo>
                    <a:pt x="94" y="41"/>
                  </a:lnTo>
                  <a:lnTo>
                    <a:pt x="50" y="41"/>
                  </a:lnTo>
                  <a:lnTo>
                    <a:pt x="50" y="0"/>
                  </a:lnTo>
                  <a:lnTo>
                    <a:pt x="28" y="0"/>
                  </a:lnTo>
                  <a:lnTo>
                    <a:pt x="28" y="41"/>
                  </a:lnTo>
                  <a:lnTo>
                    <a:pt x="0" y="41"/>
                  </a:lnTo>
                  <a:lnTo>
                    <a:pt x="0" y="59"/>
                  </a:lnTo>
                  <a:lnTo>
                    <a:pt x="27" y="59"/>
                  </a:lnTo>
                  <a:lnTo>
                    <a:pt x="27" y="144"/>
                  </a:lnTo>
                  <a:lnTo>
                    <a:pt x="27" y="152"/>
                  </a:lnTo>
                  <a:lnTo>
                    <a:pt x="28" y="159"/>
                  </a:lnTo>
                  <a:lnTo>
                    <a:pt x="29" y="166"/>
                  </a:lnTo>
                  <a:lnTo>
                    <a:pt x="32" y="172"/>
                  </a:lnTo>
                  <a:lnTo>
                    <a:pt x="35" y="178"/>
                  </a:lnTo>
                  <a:lnTo>
                    <a:pt x="40" y="182"/>
                  </a:lnTo>
                  <a:lnTo>
                    <a:pt x="46" y="185"/>
                  </a:lnTo>
                  <a:lnTo>
                    <a:pt x="53" y="186"/>
                  </a:lnTo>
                  <a:lnTo>
                    <a:pt x="69" y="184"/>
                  </a:lnTo>
                  <a:lnTo>
                    <a:pt x="82" y="181"/>
                  </a:lnTo>
                  <a:lnTo>
                    <a:pt x="92" y="177"/>
                  </a:lnTo>
                  <a:lnTo>
                    <a:pt x="100" y="174"/>
                  </a:lnTo>
                  <a:lnTo>
                    <a:pt x="94" y="155"/>
                  </a:lnTo>
                  <a:lnTo>
                    <a:pt x="81" y="163"/>
                  </a:lnTo>
                  <a:lnTo>
                    <a:pt x="66" y="165"/>
                  </a:lnTo>
                  <a:lnTo>
                    <a:pt x="58" y="164"/>
                  </a:lnTo>
                  <a:lnTo>
                    <a:pt x="53" y="158"/>
                  </a:lnTo>
                  <a:lnTo>
                    <a:pt x="50" y="150"/>
                  </a:lnTo>
                  <a:lnTo>
                    <a:pt x="50" y="139"/>
                  </a:lnTo>
                  <a:lnTo>
                    <a:pt x="50" y="5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Freeform 370"/>
            <p:cNvSpPr>
              <a:spLocks noChangeAspect="1" noEditPoints="1"/>
            </p:cNvSpPr>
            <p:nvPr/>
          </p:nvSpPr>
          <p:spPr bwMode="auto">
            <a:xfrm>
              <a:off x="2693" y="4"/>
              <a:ext cx="29" cy="217"/>
            </a:xfrm>
            <a:custGeom>
              <a:avLst/>
              <a:gdLst>
                <a:gd name="T0" fmla="*/ 29 w 29"/>
                <a:gd name="T1" fmla="*/ 0 h 217"/>
                <a:gd name="T2" fmla="*/ 0 w 29"/>
                <a:gd name="T3" fmla="*/ 0 h 217"/>
                <a:gd name="T4" fmla="*/ 0 w 29"/>
                <a:gd name="T5" fmla="*/ 29 h 217"/>
                <a:gd name="T6" fmla="*/ 29 w 29"/>
                <a:gd name="T7" fmla="*/ 29 h 217"/>
                <a:gd name="T8" fmla="*/ 29 w 29"/>
                <a:gd name="T9" fmla="*/ 0 h 217"/>
                <a:gd name="T10" fmla="*/ 26 w 29"/>
                <a:gd name="T11" fmla="*/ 76 h 217"/>
                <a:gd name="T12" fmla="*/ 3 w 29"/>
                <a:gd name="T13" fmla="*/ 76 h 217"/>
                <a:gd name="T14" fmla="*/ 3 w 29"/>
                <a:gd name="T15" fmla="*/ 217 h 217"/>
                <a:gd name="T16" fmla="*/ 26 w 29"/>
                <a:gd name="T17" fmla="*/ 217 h 217"/>
                <a:gd name="T18" fmla="*/ 26 w 29"/>
                <a:gd name="T19" fmla="*/ 76 h 2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217">
                  <a:moveTo>
                    <a:pt x="29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29" y="29"/>
                  </a:lnTo>
                  <a:lnTo>
                    <a:pt x="29" y="0"/>
                  </a:lnTo>
                  <a:close/>
                  <a:moveTo>
                    <a:pt x="26" y="76"/>
                  </a:moveTo>
                  <a:lnTo>
                    <a:pt x="3" y="76"/>
                  </a:lnTo>
                  <a:lnTo>
                    <a:pt x="3" y="217"/>
                  </a:lnTo>
                  <a:lnTo>
                    <a:pt x="26" y="217"/>
                  </a:lnTo>
                  <a:lnTo>
                    <a:pt x="26" y="7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Freeform 371"/>
            <p:cNvSpPr>
              <a:spLocks noChangeAspect="1" noEditPoints="1"/>
            </p:cNvSpPr>
            <p:nvPr/>
          </p:nvSpPr>
          <p:spPr bwMode="auto">
            <a:xfrm>
              <a:off x="2755" y="74"/>
              <a:ext cx="140" cy="151"/>
            </a:xfrm>
            <a:custGeom>
              <a:avLst/>
              <a:gdLst>
                <a:gd name="T0" fmla="*/ 140 w 140"/>
                <a:gd name="T1" fmla="*/ 77 h 151"/>
                <a:gd name="T2" fmla="*/ 139 w 140"/>
                <a:gd name="T3" fmla="*/ 61 h 151"/>
                <a:gd name="T4" fmla="*/ 134 w 140"/>
                <a:gd name="T5" fmla="*/ 47 h 151"/>
                <a:gd name="T6" fmla="*/ 128 w 140"/>
                <a:gd name="T7" fmla="*/ 34 h 151"/>
                <a:gd name="T8" fmla="*/ 119 w 140"/>
                <a:gd name="T9" fmla="*/ 23 h 151"/>
                <a:gd name="T10" fmla="*/ 109 w 140"/>
                <a:gd name="T11" fmla="*/ 13 h 151"/>
                <a:gd name="T12" fmla="*/ 97 w 140"/>
                <a:gd name="T13" fmla="*/ 6 h 151"/>
                <a:gd name="T14" fmla="*/ 84 w 140"/>
                <a:gd name="T15" fmla="*/ 2 h 151"/>
                <a:gd name="T16" fmla="*/ 70 w 140"/>
                <a:gd name="T17" fmla="*/ 0 h 151"/>
                <a:gd name="T18" fmla="*/ 56 w 140"/>
                <a:gd name="T19" fmla="*/ 2 h 151"/>
                <a:gd name="T20" fmla="*/ 43 w 140"/>
                <a:gd name="T21" fmla="*/ 6 h 151"/>
                <a:gd name="T22" fmla="*/ 31 w 140"/>
                <a:gd name="T23" fmla="*/ 14 h 151"/>
                <a:gd name="T24" fmla="*/ 21 w 140"/>
                <a:gd name="T25" fmla="*/ 23 h 151"/>
                <a:gd name="T26" fmla="*/ 12 w 140"/>
                <a:gd name="T27" fmla="*/ 34 h 151"/>
                <a:gd name="T28" fmla="*/ 6 w 140"/>
                <a:gd name="T29" fmla="*/ 47 h 151"/>
                <a:gd name="T30" fmla="*/ 2 w 140"/>
                <a:gd name="T31" fmla="*/ 62 h 151"/>
                <a:gd name="T32" fmla="*/ 0 w 140"/>
                <a:gd name="T33" fmla="*/ 77 h 151"/>
                <a:gd name="T34" fmla="*/ 6 w 140"/>
                <a:gd name="T35" fmla="*/ 106 h 151"/>
                <a:gd name="T36" fmla="*/ 21 w 140"/>
                <a:gd name="T37" fmla="*/ 130 h 151"/>
                <a:gd name="T38" fmla="*/ 43 w 140"/>
                <a:gd name="T39" fmla="*/ 145 h 151"/>
                <a:gd name="T40" fmla="*/ 70 w 140"/>
                <a:gd name="T41" fmla="*/ 151 h 151"/>
                <a:gd name="T42" fmla="*/ 97 w 140"/>
                <a:gd name="T43" fmla="*/ 145 h 151"/>
                <a:gd name="T44" fmla="*/ 119 w 140"/>
                <a:gd name="T45" fmla="*/ 129 h 151"/>
                <a:gd name="T46" fmla="*/ 134 w 140"/>
                <a:gd name="T47" fmla="*/ 106 h 151"/>
                <a:gd name="T48" fmla="*/ 140 w 140"/>
                <a:gd name="T49" fmla="*/ 77 h 151"/>
                <a:gd name="T50" fmla="*/ 70 w 140"/>
                <a:gd name="T51" fmla="*/ 130 h 151"/>
                <a:gd name="T52" fmla="*/ 54 w 140"/>
                <a:gd name="T53" fmla="*/ 127 h 151"/>
                <a:gd name="T54" fmla="*/ 39 w 140"/>
                <a:gd name="T55" fmla="*/ 117 h 151"/>
                <a:gd name="T56" fmla="*/ 29 w 140"/>
                <a:gd name="T57" fmla="*/ 99 h 151"/>
                <a:gd name="T58" fmla="*/ 25 w 140"/>
                <a:gd name="T59" fmla="*/ 74 h 151"/>
                <a:gd name="T60" fmla="*/ 29 w 140"/>
                <a:gd name="T61" fmla="*/ 49 h 151"/>
                <a:gd name="T62" fmla="*/ 40 w 140"/>
                <a:gd name="T63" fmla="*/ 32 h 151"/>
                <a:gd name="T64" fmla="*/ 54 w 140"/>
                <a:gd name="T65" fmla="*/ 23 h 151"/>
                <a:gd name="T66" fmla="*/ 70 w 140"/>
                <a:gd name="T67" fmla="*/ 20 h 151"/>
                <a:gd name="T68" fmla="*/ 86 w 140"/>
                <a:gd name="T69" fmla="*/ 23 h 151"/>
                <a:gd name="T70" fmla="*/ 101 w 140"/>
                <a:gd name="T71" fmla="*/ 33 h 151"/>
                <a:gd name="T72" fmla="*/ 111 w 140"/>
                <a:gd name="T73" fmla="*/ 50 h 151"/>
                <a:gd name="T74" fmla="*/ 115 w 140"/>
                <a:gd name="T75" fmla="*/ 74 h 151"/>
                <a:gd name="T76" fmla="*/ 111 w 140"/>
                <a:gd name="T77" fmla="*/ 99 h 151"/>
                <a:gd name="T78" fmla="*/ 101 w 140"/>
                <a:gd name="T79" fmla="*/ 116 h 151"/>
                <a:gd name="T80" fmla="*/ 87 w 140"/>
                <a:gd name="T81" fmla="*/ 127 h 151"/>
                <a:gd name="T82" fmla="*/ 70 w 140"/>
                <a:gd name="T83" fmla="*/ 130 h 15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0" h="151">
                  <a:moveTo>
                    <a:pt x="140" y="77"/>
                  </a:moveTo>
                  <a:lnTo>
                    <a:pt x="139" y="61"/>
                  </a:lnTo>
                  <a:lnTo>
                    <a:pt x="134" y="47"/>
                  </a:lnTo>
                  <a:lnTo>
                    <a:pt x="128" y="34"/>
                  </a:lnTo>
                  <a:lnTo>
                    <a:pt x="119" y="23"/>
                  </a:lnTo>
                  <a:lnTo>
                    <a:pt x="109" y="13"/>
                  </a:lnTo>
                  <a:lnTo>
                    <a:pt x="97" y="6"/>
                  </a:lnTo>
                  <a:lnTo>
                    <a:pt x="84" y="2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3" y="6"/>
                  </a:lnTo>
                  <a:lnTo>
                    <a:pt x="31" y="14"/>
                  </a:lnTo>
                  <a:lnTo>
                    <a:pt x="21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2" y="62"/>
                  </a:lnTo>
                  <a:lnTo>
                    <a:pt x="0" y="77"/>
                  </a:lnTo>
                  <a:lnTo>
                    <a:pt x="6" y="106"/>
                  </a:lnTo>
                  <a:lnTo>
                    <a:pt x="21" y="130"/>
                  </a:lnTo>
                  <a:lnTo>
                    <a:pt x="43" y="145"/>
                  </a:lnTo>
                  <a:lnTo>
                    <a:pt x="70" y="151"/>
                  </a:lnTo>
                  <a:lnTo>
                    <a:pt x="97" y="145"/>
                  </a:lnTo>
                  <a:lnTo>
                    <a:pt x="119" y="129"/>
                  </a:lnTo>
                  <a:lnTo>
                    <a:pt x="134" y="106"/>
                  </a:lnTo>
                  <a:lnTo>
                    <a:pt x="140" y="77"/>
                  </a:lnTo>
                  <a:close/>
                  <a:moveTo>
                    <a:pt x="70" y="130"/>
                  </a:moveTo>
                  <a:lnTo>
                    <a:pt x="54" y="127"/>
                  </a:lnTo>
                  <a:lnTo>
                    <a:pt x="39" y="117"/>
                  </a:lnTo>
                  <a:lnTo>
                    <a:pt x="29" y="99"/>
                  </a:lnTo>
                  <a:lnTo>
                    <a:pt x="25" y="74"/>
                  </a:lnTo>
                  <a:lnTo>
                    <a:pt x="29" y="49"/>
                  </a:lnTo>
                  <a:lnTo>
                    <a:pt x="40" y="32"/>
                  </a:lnTo>
                  <a:lnTo>
                    <a:pt x="54" y="23"/>
                  </a:lnTo>
                  <a:lnTo>
                    <a:pt x="70" y="20"/>
                  </a:lnTo>
                  <a:lnTo>
                    <a:pt x="86" y="23"/>
                  </a:lnTo>
                  <a:lnTo>
                    <a:pt x="101" y="33"/>
                  </a:lnTo>
                  <a:lnTo>
                    <a:pt x="111" y="50"/>
                  </a:lnTo>
                  <a:lnTo>
                    <a:pt x="115" y="74"/>
                  </a:lnTo>
                  <a:lnTo>
                    <a:pt x="111" y="99"/>
                  </a:lnTo>
                  <a:lnTo>
                    <a:pt x="101" y="116"/>
                  </a:lnTo>
                  <a:lnTo>
                    <a:pt x="87" y="127"/>
                  </a:lnTo>
                  <a:lnTo>
                    <a:pt x="70" y="1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Freeform 372"/>
            <p:cNvSpPr>
              <a:spLocks noChangeAspect="1"/>
            </p:cNvSpPr>
            <p:nvPr/>
          </p:nvSpPr>
          <p:spPr bwMode="auto">
            <a:xfrm>
              <a:off x="2931" y="76"/>
              <a:ext cx="112" cy="145"/>
            </a:xfrm>
            <a:custGeom>
              <a:avLst/>
              <a:gdLst>
                <a:gd name="T0" fmla="*/ 112 w 112"/>
                <a:gd name="T1" fmla="*/ 50 h 145"/>
                <a:gd name="T2" fmla="*/ 111 w 112"/>
                <a:gd name="T3" fmla="*/ 34 h 145"/>
                <a:gd name="T4" fmla="*/ 105 w 112"/>
                <a:gd name="T5" fmla="*/ 17 h 145"/>
                <a:gd name="T6" fmla="*/ 92 w 112"/>
                <a:gd name="T7" fmla="*/ 5 h 145"/>
                <a:gd name="T8" fmla="*/ 69 w 112"/>
                <a:gd name="T9" fmla="*/ 0 h 145"/>
                <a:gd name="T10" fmla="*/ 59 w 112"/>
                <a:gd name="T11" fmla="*/ 1 h 145"/>
                <a:gd name="T12" fmla="*/ 50 w 112"/>
                <a:gd name="T13" fmla="*/ 3 h 145"/>
                <a:gd name="T14" fmla="*/ 42 w 112"/>
                <a:gd name="T15" fmla="*/ 7 h 145"/>
                <a:gd name="T16" fmla="*/ 36 w 112"/>
                <a:gd name="T17" fmla="*/ 11 h 145"/>
                <a:gd name="T18" fmla="*/ 31 w 112"/>
                <a:gd name="T19" fmla="*/ 16 h 145"/>
                <a:gd name="T20" fmla="*/ 27 w 112"/>
                <a:gd name="T21" fmla="*/ 19 h 145"/>
                <a:gd name="T22" fmla="*/ 24 w 112"/>
                <a:gd name="T23" fmla="*/ 23 h 145"/>
                <a:gd name="T24" fmla="*/ 23 w 112"/>
                <a:gd name="T25" fmla="*/ 24 h 145"/>
                <a:gd name="T26" fmla="*/ 23 w 112"/>
                <a:gd name="T27" fmla="*/ 2 h 145"/>
                <a:gd name="T28" fmla="*/ 0 w 112"/>
                <a:gd name="T29" fmla="*/ 2 h 145"/>
                <a:gd name="T30" fmla="*/ 0 w 112"/>
                <a:gd name="T31" fmla="*/ 145 h 145"/>
                <a:gd name="T32" fmla="*/ 24 w 112"/>
                <a:gd name="T33" fmla="*/ 145 h 145"/>
                <a:gd name="T34" fmla="*/ 24 w 112"/>
                <a:gd name="T35" fmla="*/ 67 h 145"/>
                <a:gd name="T36" fmla="*/ 25 w 112"/>
                <a:gd name="T37" fmla="*/ 59 h 145"/>
                <a:gd name="T38" fmla="*/ 26 w 112"/>
                <a:gd name="T39" fmla="*/ 51 h 145"/>
                <a:gd name="T40" fmla="*/ 28 w 112"/>
                <a:gd name="T41" fmla="*/ 43 h 145"/>
                <a:gd name="T42" fmla="*/ 32 w 112"/>
                <a:gd name="T43" fmla="*/ 35 h 145"/>
                <a:gd name="T44" fmla="*/ 36 w 112"/>
                <a:gd name="T45" fmla="*/ 29 h 145"/>
                <a:gd name="T46" fmla="*/ 41 w 112"/>
                <a:gd name="T47" fmla="*/ 24 h 145"/>
                <a:gd name="T48" fmla="*/ 48 w 112"/>
                <a:gd name="T49" fmla="*/ 21 h 145"/>
                <a:gd name="T50" fmla="*/ 57 w 112"/>
                <a:gd name="T51" fmla="*/ 20 h 145"/>
                <a:gd name="T52" fmla="*/ 67 w 112"/>
                <a:gd name="T53" fmla="*/ 21 h 145"/>
                <a:gd name="T54" fmla="*/ 74 w 112"/>
                <a:gd name="T55" fmla="*/ 23 h 145"/>
                <a:gd name="T56" fmla="*/ 80 w 112"/>
                <a:gd name="T57" fmla="*/ 27 h 145"/>
                <a:gd name="T58" fmla="*/ 83 w 112"/>
                <a:gd name="T59" fmla="*/ 32 h 145"/>
                <a:gd name="T60" fmla="*/ 86 w 112"/>
                <a:gd name="T61" fmla="*/ 37 h 145"/>
                <a:gd name="T62" fmla="*/ 87 w 112"/>
                <a:gd name="T63" fmla="*/ 43 h 145"/>
                <a:gd name="T64" fmla="*/ 87 w 112"/>
                <a:gd name="T65" fmla="*/ 48 h 145"/>
                <a:gd name="T66" fmla="*/ 87 w 112"/>
                <a:gd name="T67" fmla="*/ 52 h 145"/>
                <a:gd name="T68" fmla="*/ 87 w 112"/>
                <a:gd name="T69" fmla="*/ 145 h 145"/>
                <a:gd name="T70" fmla="*/ 112 w 112"/>
                <a:gd name="T71" fmla="*/ 145 h 145"/>
                <a:gd name="T72" fmla="*/ 112 w 112"/>
                <a:gd name="T73" fmla="*/ 50 h 14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2" h="145">
                  <a:moveTo>
                    <a:pt x="112" y="50"/>
                  </a:moveTo>
                  <a:lnTo>
                    <a:pt x="111" y="34"/>
                  </a:lnTo>
                  <a:lnTo>
                    <a:pt x="105" y="17"/>
                  </a:lnTo>
                  <a:lnTo>
                    <a:pt x="92" y="5"/>
                  </a:lnTo>
                  <a:lnTo>
                    <a:pt x="69" y="0"/>
                  </a:lnTo>
                  <a:lnTo>
                    <a:pt x="59" y="1"/>
                  </a:lnTo>
                  <a:lnTo>
                    <a:pt x="50" y="3"/>
                  </a:lnTo>
                  <a:lnTo>
                    <a:pt x="42" y="7"/>
                  </a:lnTo>
                  <a:lnTo>
                    <a:pt x="36" y="11"/>
                  </a:lnTo>
                  <a:lnTo>
                    <a:pt x="31" y="16"/>
                  </a:lnTo>
                  <a:lnTo>
                    <a:pt x="27" y="19"/>
                  </a:lnTo>
                  <a:lnTo>
                    <a:pt x="24" y="23"/>
                  </a:lnTo>
                  <a:lnTo>
                    <a:pt x="23" y="24"/>
                  </a:lnTo>
                  <a:lnTo>
                    <a:pt x="23" y="2"/>
                  </a:lnTo>
                  <a:lnTo>
                    <a:pt x="0" y="2"/>
                  </a:lnTo>
                  <a:lnTo>
                    <a:pt x="0" y="145"/>
                  </a:lnTo>
                  <a:lnTo>
                    <a:pt x="24" y="145"/>
                  </a:lnTo>
                  <a:lnTo>
                    <a:pt x="24" y="67"/>
                  </a:lnTo>
                  <a:lnTo>
                    <a:pt x="25" y="59"/>
                  </a:lnTo>
                  <a:lnTo>
                    <a:pt x="26" y="51"/>
                  </a:lnTo>
                  <a:lnTo>
                    <a:pt x="28" y="43"/>
                  </a:lnTo>
                  <a:lnTo>
                    <a:pt x="32" y="35"/>
                  </a:lnTo>
                  <a:lnTo>
                    <a:pt x="36" y="29"/>
                  </a:lnTo>
                  <a:lnTo>
                    <a:pt x="41" y="24"/>
                  </a:lnTo>
                  <a:lnTo>
                    <a:pt x="48" y="21"/>
                  </a:lnTo>
                  <a:lnTo>
                    <a:pt x="57" y="20"/>
                  </a:lnTo>
                  <a:lnTo>
                    <a:pt x="67" y="21"/>
                  </a:lnTo>
                  <a:lnTo>
                    <a:pt x="74" y="23"/>
                  </a:lnTo>
                  <a:lnTo>
                    <a:pt x="80" y="27"/>
                  </a:lnTo>
                  <a:lnTo>
                    <a:pt x="83" y="32"/>
                  </a:lnTo>
                  <a:lnTo>
                    <a:pt x="86" y="37"/>
                  </a:lnTo>
                  <a:lnTo>
                    <a:pt x="87" y="43"/>
                  </a:lnTo>
                  <a:lnTo>
                    <a:pt x="87" y="48"/>
                  </a:lnTo>
                  <a:lnTo>
                    <a:pt x="87" y="52"/>
                  </a:lnTo>
                  <a:lnTo>
                    <a:pt x="87" y="145"/>
                  </a:lnTo>
                  <a:lnTo>
                    <a:pt x="112" y="145"/>
                  </a:lnTo>
                  <a:lnTo>
                    <a:pt x="112" y="5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Freeform 373"/>
            <p:cNvSpPr>
              <a:spLocks noChangeAspect="1" noEditPoints="1"/>
            </p:cNvSpPr>
            <p:nvPr/>
          </p:nvSpPr>
          <p:spPr bwMode="auto">
            <a:xfrm>
              <a:off x="3100" y="80"/>
              <a:ext cx="27" cy="141"/>
            </a:xfrm>
            <a:custGeom>
              <a:avLst/>
              <a:gdLst>
                <a:gd name="T0" fmla="*/ 27 w 27"/>
                <a:gd name="T1" fmla="*/ 0 h 141"/>
                <a:gd name="T2" fmla="*/ 0 w 27"/>
                <a:gd name="T3" fmla="*/ 0 h 141"/>
                <a:gd name="T4" fmla="*/ 0 w 27"/>
                <a:gd name="T5" fmla="*/ 26 h 141"/>
                <a:gd name="T6" fmla="*/ 27 w 27"/>
                <a:gd name="T7" fmla="*/ 26 h 141"/>
                <a:gd name="T8" fmla="*/ 27 w 27"/>
                <a:gd name="T9" fmla="*/ 0 h 141"/>
                <a:gd name="T10" fmla="*/ 0 w 27"/>
                <a:gd name="T11" fmla="*/ 115 h 141"/>
                <a:gd name="T12" fmla="*/ 0 w 27"/>
                <a:gd name="T13" fmla="*/ 141 h 141"/>
                <a:gd name="T14" fmla="*/ 27 w 27"/>
                <a:gd name="T15" fmla="*/ 141 h 141"/>
                <a:gd name="T16" fmla="*/ 27 w 27"/>
                <a:gd name="T17" fmla="*/ 115 h 141"/>
                <a:gd name="T18" fmla="*/ 0 w 27"/>
                <a:gd name="T19" fmla="*/ 115 h 1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" h="141">
                  <a:moveTo>
                    <a:pt x="27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7" y="26"/>
                  </a:lnTo>
                  <a:lnTo>
                    <a:pt x="27" y="0"/>
                  </a:lnTo>
                  <a:close/>
                  <a:moveTo>
                    <a:pt x="0" y="115"/>
                  </a:moveTo>
                  <a:lnTo>
                    <a:pt x="0" y="141"/>
                  </a:lnTo>
                  <a:lnTo>
                    <a:pt x="27" y="141"/>
                  </a:lnTo>
                  <a:lnTo>
                    <a:pt x="27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Freeform 374"/>
            <p:cNvSpPr>
              <a:spLocks noChangeAspect="1"/>
            </p:cNvSpPr>
            <p:nvPr/>
          </p:nvSpPr>
          <p:spPr bwMode="auto">
            <a:xfrm>
              <a:off x="0" y="463"/>
              <a:ext cx="118" cy="145"/>
            </a:xfrm>
            <a:custGeom>
              <a:avLst/>
              <a:gdLst>
                <a:gd name="T0" fmla="*/ 102 w 118"/>
                <a:gd name="T1" fmla="*/ 23 h 145"/>
                <a:gd name="T2" fmla="*/ 94 w 118"/>
                <a:gd name="T3" fmla="*/ 31 h 145"/>
                <a:gd name="T4" fmla="*/ 94 w 118"/>
                <a:gd name="T5" fmla="*/ 40 h 145"/>
                <a:gd name="T6" fmla="*/ 98 w 118"/>
                <a:gd name="T7" fmla="*/ 45 h 145"/>
                <a:gd name="T8" fmla="*/ 108 w 118"/>
                <a:gd name="T9" fmla="*/ 44 h 145"/>
                <a:gd name="T10" fmla="*/ 116 w 118"/>
                <a:gd name="T11" fmla="*/ 36 h 145"/>
                <a:gd name="T12" fmla="*/ 115 w 118"/>
                <a:gd name="T13" fmla="*/ 17 h 145"/>
                <a:gd name="T14" fmla="*/ 96 w 118"/>
                <a:gd name="T15" fmla="*/ 2 h 145"/>
                <a:gd name="T16" fmla="*/ 54 w 118"/>
                <a:gd name="T17" fmla="*/ 6 h 145"/>
                <a:gd name="T18" fmla="*/ 28 w 118"/>
                <a:gd name="T19" fmla="*/ 34 h 145"/>
                <a:gd name="T20" fmla="*/ 27 w 118"/>
                <a:gd name="T21" fmla="*/ 55 h 145"/>
                <a:gd name="T22" fmla="*/ 34 w 118"/>
                <a:gd name="T23" fmla="*/ 67 h 145"/>
                <a:gd name="T24" fmla="*/ 44 w 118"/>
                <a:gd name="T25" fmla="*/ 74 h 145"/>
                <a:gd name="T26" fmla="*/ 55 w 118"/>
                <a:gd name="T27" fmla="*/ 78 h 145"/>
                <a:gd name="T28" fmla="*/ 71 w 118"/>
                <a:gd name="T29" fmla="*/ 81 h 145"/>
                <a:gd name="T30" fmla="*/ 89 w 118"/>
                <a:gd name="T31" fmla="*/ 92 h 145"/>
                <a:gd name="T32" fmla="*/ 91 w 118"/>
                <a:gd name="T33" fmla="*/ 107 h 145"/>
                <a:gd name="T34" fmla="*/ 87 w 118"/>
                <a:gd name="T35" fmla="*/ 117 h 145"/>
                <a:gd name="T36" fmla="*/ 77 w 118"/>
                <a:gd name="T37" fmla="*/ 129 h 145"/>
                <a:gd name="T38" fmla="*/ 59 w 118"/>
                <a:gd name="T39" fmla="*/ 137 h 145"/>
                <a:gd name="T40" fmla="*/ 44 w 118"/>
                <a:gd name="T41" fmla="*/ 138 h 145"/>
                <a:gd name="T42" fmla="*/ 35 w 118"/>
                <a:gd name="T43" fmla="*/ 137 h 145"/>
                <a:gd name="T44" fmla="*/ 24 w 118"/>
                <a:gd name="T45" fmla="*/ 134 h 145"/>
                <a:gd name="T46" fmla="*/ 14 w 118"/>
                <a:gd name="T47" fmla="*/ 126 h 145"/>
                <a:gd name="T48" fmla="*/ 18 w 118"/>
                <a:gd name="T49" fmla="*/ 120 h 145"/>
                <a:gd name="T50" fmla="*/ 29 w 118"/>
                <a:gd name="T51" fmla="*/ 110 h 145"/>
                <a:gd name="T52" fmla="*/ 29 w 118"/>
                <a:gd name="T53" fmla="*/ 99 h 145"/>
                <a:gd name="T54" fmla="*/ 23 w 118"/>
                <a:gd name="T55" fmla="*/ 93 h 145"/>
                <a:gd name="T56" fmla="*/ 12 w 118"/>
                <a:gd name="T57" fmla="*/ 94 h 145"/>
                <a:gd name="T58" fmla="*/ 2 w 118"/>
                <a:gd name="T59" fmla="*/ 104 h 145"/>
                <a:gd name="T60" fmla="*/ 4 w 118"/>
                <a:gd name="T61" fmla="*/ 126 h 145"/>
                <a:gd name="T62" fmla="*/ 27 w 118"/>
                <a:gd name="T63" fmla="*/ 143 h 145"/>
                <a:gd name="T64" fmla="*/ 63 w 118"/>
                <a:gd name="T65" fmla="*/ 143 h 145"/>
                <a:gd name="T66" fmla="*/ 89 w 118"/>
                <a:gd name="T67" fmla="*/ 132 h 145"/>
                <a:gd name="T68" fmla="*/ 103 w 118"/>
                <a:gd name="T69" fmla="*/ 115 h 145"/>
                <a:gd name="T70" fmla="*/ 109 w 118"/>
                <a:gd name="T71" fmla="*/ 98 h 145"/>
                <a:gd name="T72" fmla="*/ 109 w 118"/>
                <a:gd name="T73" fmla="*/ 84 h 145"/>
                <a:gd name="T74" fmla="*/ 103 w 118"/>
                <a:gd name="T75" fmla="*/ 72 h 145"/>
                <a:gd name="T76" fmla="*/ 93 w 118"/>
                <a:gd name="T77" fmla="*/ 63 h 145"/>
                <a:gd name="T78" fmla="*/ 78 w 118"/>
                <a:gd name="T79" fmla="*/ 57 h 145"/>
                <a:gd name="T80" fmla="*/ 60 w 118"/>
                <a:gd name="T81" fmla="*/ 53 h 145"/>
                <a:gd name="T82" fmla="*/ 46 w 118"/>
                <a:gd name="T83" fmla="*/ 45 h 145"/>
                <a:gd name="T84" fmla="*/ 44 w 118"/>
                <a:gd name="T85" fmla="*/ 32 h 145"/>
                <a:gd name="T86" fmla="*/ 48 w 118"/>
                <a:gd name="T87" fmla="*/ 23 h 145"/>
                <a:gd name="T88" fmla="*/ 56 w 118"/>
                <a:gd name="T89" fmla="*/ 14 h 145"/>
                <a:gd name="T90" fmla="*/ 70 w 118"/>
                <a:gd name="T91" fmla="*/ 8 h 145"/>
                <a:gd name="T92" fmla="*/ 87 w 118"/>
                <a:gd name="T93" fmla="*/ 8 h 145"/>
                <a:gd name="T94" fmla="*/ 103 w 118"/>
                <a:gd name="T95" fmla="*/ 14 h 14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18" h="145">
                  <a:moveTo>
                    <a:pt x="108" y="22"/>
                  </a:moveTo>
                  <a:lnTo>
                    <a:pt x="102" y="23"/>
                  </a:lnTo>
                  <a:lnTo>
                    <a:pt x="97" y="27"/>
                  </a:lnTo>
                  <a:lnTo>
                    <a:pt x="94" y="31"/>
                  </a:lnTo>
                  <a:lnTo>
                    <a:pt x="93" y="36"/>
                  </a:lnTo>
                  <a:lnTo>
                    <a:pt x="94" y="40"/>
                  </a:lnTo>
                  <a:lnTo>
                    <a:pt x="95" y="43"/>
                  </a:lnTo>
                  <a:lnTo>
                    <a:pt x="98" y="45"/>
                  </a:lnTo>
                  <a:lnTo>
                    <a:pt x="103" y="45"/>
                  </a:lnTo>
                  <a:lnTo>
                    <a:pt x="108" y="44"/>
                  </a:lnTo>
                  <a:lnTo>
                    <a:pt x="113" y="41"/>
                  </a:lnTo>
                  <a:lnTo>
                    <a:pt x="116" y="36"/>
                  </a:lnTo>
                  <a:lnTo>
                    <a:pt x="118" y="28"/>
                  </a:lnTo>
                  <a:lnTo>
                    <a:pt x="115" y="17"/>
                  </a:lnTo>
                  <a:lnTo>
                    <a:pt x="108" y="9"/>
                  </a:lnTo>
                  <a:lnTo>
                    <a:pt x="96" y="2"/>
                  </a:lnTo>
                  <a:lnTo>
                    <a:pt x="80" y="0"/>
                  </a:lnTo>
                  <a:lnTo>
                    <a:pt x="54" y="6"/>
                  </a:lnTo>
                  <a:lnTo>
                    <a:pt x="37" y="18"/>
                  </a:lnTo>
                  <a:lnTo>
                    <a:pt x="28" y="34"/>
                  </a:lnTo>
                  <a:lnTo>
                    <a:pt x="26" y="47"/>
                  </a:lnTo>
                  <a:lnTo>
                    <a:pt x="27" y="55"/>
                  </a:lnTo>
                  <a:lnTo>
                    <a:pt x="30" y="62"/>
                  </a:lnTo>
                  <a:lnTo>
                    <a:pt x="34" y="67"/>
                  </a:lnTo>
                  <a:lnTo>
                    <a:pt x="39" y="71"/>
                  </a:lnTo>
                  <a:lnTo>
                    <a:pt x="44" y="74"/>
                  </a:lnTo>
                  <a:lnTo>
                    <a:pt x="50" y="76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71" y="81"/>
                  </a:lnTo>
                  <a:lnTo>
                    <a:pt x="81" y="85"/>
                  </a:lnTo>
                  <a:lnTo>
                    <a:pt x="89" y="92"/>
                  </a:lnTo>
                  <a:lnTo>
                    <a:pt x="92" y="103"/>
                  </a:lnTo>
                  <a:lnTo>
                    <a:pt x="91" y="107"/>
                  </a:lnTo>
                  <a:lnTo>
                    <a:pt x="90" y="112"/>
                  </a:lnTo>
                  <a:lnTo>
                    <a:pt x="87" y="117"/>
                  </a:lnTo>
                  <a:lnTo>
                    <a:pt x="83" y="123"/>
                  </a:lnTo>
                  <a:lnTo>
                    <a:pt x="77" y="129"/>
                  </a:lnTo>
                  <a:lnTo>
                    <a:pt x="70" y="133"/>
                  </a:lnTo>
                  <a:lnTo>
                    <a:pt x="59" y="137"/>
                  </a:lnTo>
                  <a:lnTo>
                    <a:pt x="46" y="138"/>
                  </a:lnTo>
                  <a:lnTo>
                    <a:pt x="44" y="138"/>
                  </a:lnTo>
                  <a:lnTo>
                    <a:pt x="40" y="137"/>
                  </a:lnTo>
                  <a:lnTo>
                    <a:pt x="35" y="137"/>
                  </a:lnTo>
                  <a:lnTo>
                    <a:pt x="29" y="136"/>
                  </a:lnTo>
                  <a:lnTo>
                    <a:pt x="24" y="134"/>
                  </a:lnTo>
                  <a:lnTo>
                    <a:pt x="18" y="131"/>
                  </a:lnTo>
                  <a:lnTo>
                    <a:pt x="14" y="126"/>
                  </a:lnTo>
                  <a:lnTo>
                    <a:pt x="10" y="121"/>
                  </a:lnTo>
                  <a:lnTo>
                    <a:pt x="18" y="120"/>
                  </a:lnTo>
                  <a:lnTo>
                    <a:pt x="25" y="116"/>
                  </a:lnTo>
                  <a:lnTo>
                    <a:pt x="29" y="110"/>
                  </a:lnTo>
                  <a:lnTo>
                    <a:pt x="30" y="104"/>
                  </a:lnTo>
                  <a:lnTo>
                    <a:pt x="29" y="99"/>
                  </a:lnTo>
                  <a:lnTo>
                    <a:pt x="27" y="96"/>
                  </a:lnTo>
                  <a:lnTo>
                    <a:pt x="23" y="93"/>
                  </a:lnTo>
                  <a:lnTo>
                    <a:pt x="18" y="93"/>
                  </a:lnTo>
                  <a:lnTo>
                    <a:pt x="12" y="94"/>
                  </a:lnTo>
                  <a:lnTo>
                    <a:pt x="6" y="98"/>
                  </a:lnTo>
                  <a:lnTo>
                    <a:pt x="2" y="104"/>
                  </a:lnTo>
                  <a:lnTo>
                    <a:pt x="0" y="114"/>
                  </a:lnTo>
                  <a:lnTo>
                    <a:pt x="4" y="126"/>
                  </a:lnTo>
                  <a:lnTo>
                    <a:pt x="13" y="136"/>
                  </a:lnTo>
                  <a:lnTo>
                    <a:pt x="27" y="143"/>
                  </a:lnTo>
                  <a:lnTo>
                    <a:pt x="46" y="145"/>
                  </a:lnTo>
                  <a:lnTo>
                    <a:pt x="63" y="143"/>
                  </a:lnTo>
                  <a:lnTo>
                    <a:pt x="78" y="138"/>
                  </a:lnTo>
                  <a:lnTo>
                    <a:pt x="89" y="132"/>
                  </a:lnTo>
                  <a:lnTo>
                    <a:pt x="97" y="124"/>
                  </a:lnTo>
                  <a:lnTo>
                    <a:pt x="103" y="115"/>
                  </a:lnTo>
                  <a:lnTo>
                    <a:pt x="107" y="106"/>
                  </a:lnTo>
                  <a:lnTo>
                    <a:pt x="109" y="98"/>
                  </a:lnTo>
                  <a:lnTo>
                    <a:pt x="110" y="92"/>
                  </a:lnTo>
                  <a:lnTo>
                    <a:pt x="109" y="84"/>
                  </a:lnTo>
                  <a:lnTo>
                    <a:pt x="106" y="77"/>
                  </a:lnTo>
                  <a:lnTo>
                    <a:pt x="103" y="72"/>
                  </a:lnTo>
                  <a:lnTo>
                    <a:pt x="100" y="69"/>
                  </a:lnTo>
                  <a:lnTo>
                    <a:pt x="93" y="63"/>
                  </a:lnTo>
                  <a:lnTo>
                    <a:pt x="86" y="60"/>
                  </a:lnTo>
                  <a:lnTo>
                    <a:pt x="78" y="57"/>
                  </a:lnTo>
                  <a:lnTo>
                    <a:pt x="68" y="55"/>
                  </a:lnTo>
                  <a:lnTo>
                    <a:pt x="60" y="53"/>
                  </a:lnTo>
                  <a:lnTo>
                    <a:pt x="52" y="50"/>
                  </a:lnTo>
                  <a:lnTo>
                    <a:pt x="46" y="45"/>
                  </a:lnTo>
                  <a:lnTo>
                    <a:pt x="44" y="36"/>
                  </a:lnTo>
                  <a:lnTo>
                    <a:pt x="44" y="32"/>
                  </a:lnTo>
                  <a:lnTo>
                    <a:pt x="46" y="27"/>
                  </a:lnTo>
                  <a:lnTo>
                    <a:pt x="48" y="23"/>
                  </a:lnTo>
                  <a:lnTo>
                    <a:pt x="51" y="18"/>
                  </a:lnTo>
                  <a:lnTo>
                    <a:pt x="56" y="14"/>
                  </a:lnTo>
                  <a:lnTo>
                    <a:pt x="62" y="10"/>
                  </a:lnTo>
                  <a:lnTo>
                    <a:pt x="70" y="8"/>
                  </a:lnTo>
                  <a:lnTo>
                    <a:pt x="80" y="7"/>
                  </a:lnTo>
                  <a:lnTo>
                    <a:pt x="87" y="8"/>
                  </a:lnTo>
                  <a:lnTo>
                    <a:pt x="95" y="10"/>
                  </a:lnTo>
                  <a:lnTo>
                    <a:pt x="103" y="14"/>
                  </a:lnTo>
                  <a:lnTo>
                    <a:pt x="108" y="22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Freeform 375"/>
            <p:cNvSpPr>
              <a:spLocks noChangeAspect="1" noEditPoints="1"/>
            </p:cNvSpPr>
            <p:nvPr/>
          </p:nvSpPr>
          <p:spPr bwMode="auto">
            <a:xfrm>
              <a:off x="143" y="504"/>
              <a:ext cx="68" cy="150"/>
            </a:xfrm>
            <a:custGeom>
              <a:avLst/>
              <a:gdLst>
                <a:gd name="T0" fmla="*/ 62 w 68"/>
                <a:gd name="T1" fmla="*/ 6 h 150"/>
                <a:gd name="T2" fmla="*/ 57 w 68"/>
                <a:gd name="T3" fmla="*/ 1 h 150"/>
                <a:gd name="T4" fmla="*/ 49 w 68"/>
                <a:gd name="T5" fmla="*/ 1 h 150"/>
                <a:gd name="T6" fmla="*/ 42 w 68"/>
                <a:gd name="T7" fmla="*/ 8 h 150"/>
                <a:gd name="T8" fmla="*/ 43 w 68"/>
                <a:gd name="T9" fmla="*/ 18 h 150"/>
                <a:gd name="T10" fmla="*/ 54 w 68"/>
                <a:gd name="T11" fmla="*/ 20 h 150"/>
                <a:gd name="T12" fmla="*/ 61 w 68"/>
                <a:gd name="T13" fmla="*/ 13 h 150"/>
                <a:gd name="T14" fmla="*/ 17 w 68"/>
                <a:gd name="T15" fmla="*/ 122 h 150"/>
                <a:gd name="T16" fmla="*/ 15 w 68"/>
                <a:gd name="T17" fmla="*/ 131 h 150"/>
                <a:gd name="T18" fmla="*/ 21 w 68"/>
                <a:gd name="T19" fmla="*/ 145 h 150"/>
                <a:gd name="T20" fmla="*/ 36 w 68"/>
                <a:gd name="T21" fmla="*/ 150 h 150"/>
                <a:gd name="T22" fmla="*/ 50 w 68"/>
                <a:gd name="T23" fmla="*/ 145 h 150"/>
                <a:gd name="T24" fmla="*/ 60 w 68"/>
                <a:gd name="T25" fmla="*/ 134 h 150"/>
                <a:gd name="T26" fmla="*/ 66 w 68"/>
                <a:gd name="T27" fmla="*/ 123 h 150"/>
                <a:gd name="T28" fmla="*/ 68 w 68"/>
                <a:gd name="T29" fmla="*/ 116 h 150"/>
                <a:gd name="T30" fmla="*/ 65 w 68"/>
                <a:gd name="T31" fmla="*/ 113 h 150"/>
                <a:gd name="T32" fmla="*/ 60 w 68"/>
                <a:gd name="T33" fmla="*/ 117 h 150"/>
                <a:gd name="T34" fmla="*/ 50 w 68"/>
                <a:gd name="T35" fmla="*/ 137 h 150"/>
                <a:gd name="T36" fmla="*/ 37 w 68"/>
                <a:gd name="T37" fmla="*/ 144 h 150"/>
                <a:gd name="T38" fmla="*/ 31 w 68"/>
                <a:gd name="T39" fmla="*/ 136 h 150"/>
                <a:gd name="T40" fmla="*/ 35 w 68"/>
                <a:gd name="T41" fmla="*/ 122 h 150"/>
                <a:gd name="T42" fmla="*/ 44 w 68"/>
                <a:gd name="T43" fmla="*/ 98 h 150"/>
                <a:gd name="T44" fmla="*/ 51 w 68"/>
                <a:gd name="T45" fmla="*/ 80 h 150"/>
                <a:gd name="T46" fmla="*/ 54 w 68"/>
                <a:gd name="T47" fmla="*/ 69 h 150"/>
                <a:gd name="T48" fmla="*/ 48 w 68"/>
                <a:gd name="T49" fmla="*/ 55 h 150"/>
                <a:gd name="T50" fmla="*/ 33 w 68"/>
                <a:gd name="T51" fmla="*/ 49 h 150"/>
                <a:gd name="T52" fmla="*/ 19 w 68"/>
                <a:gd name="T53" fmla="*/ 54 h 150"/>
                <a:gd name="T54" fmla="*/ 8 w 68"/>
                <a:gd name="T55" fmla="*/ 65 h 150"/>
                <a:gd name="T56" fmla="*/ 2 w 68"/>
                <a:gd name="T57" fmla="*/ 77 h 150"/>
                <a:gd name="T58" fmla="*/ 0 w 68"/>
                <a:gd name="T59" fmla="*/ 84 h 150"/>
                <a:gd name="T60" fmla="*/ 4 w 68"/>
                <a:gd name="T61" fmla="*/ 87 h 150"/>
                <a:gd name="T62" fmla="*/ 8 w 68"/>
                <a:gd name="T63" fmla="*/ 83 h 150"/>
                <a:gd name="T64" fmla="*/ 19 w 68"/>
                <a:gd name="T65" fmla="*/ 62 h 150"/>
                <a:gd name="T66" fmla="*/ 32 w 68"/>
                <a:gd name="T67" fmla="*/ 56 h 150"/>
                <a:gd name="T68" fmla="*/ 38 w 68"/>
                <a:gd name="T69" fmla="*/ 64 h 150"/>
                <a:gd name="T70" fmla="*/ 36 w 68"/>
                <a:gd name="T71" fmla="*/ 71 h 150"/>
                <a:gd name="T72" fmla="*/ 31 w 68"/>
                <a:gd name="T73" fmla="*/ 86 h 1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8" h="150">
                  <a:moveTo>
                    <a:pt x="62" y="8"/>
                  </a:moveTo>
                  <a:lnTo>
                    <a:pt x="62" y="6"/>
                  </a:lnTo>
                  <a:lnTo>
                    <a:pt x="60" y="3"/>
                  </a:lnTo>
                  <a:lnTo>
                    <a:pt x="57" y="1"/>
                  </a:lnTo>
                  <a:lnTo>
                    <a:pt x="53" y="0"/>
                  </a:lnTo>
                  <a:lnTo>
                    <a:pt x="49" y="1"/>
                  </a:lnTo>
                  <a:lnTo>
                    <a:pt x="45" y="4"/>
                  </a:lnTo>
                  <a:lnTo>
                    <a:pt x="42" y="8"/>
                  </a:lnTo>
                  <a:lnTo>
                    <a:pt x="41" y="12"/>
                  </a:lnTo>
                  <a:lnTo>
                    <a:pt x="43" y="18"/>
                  </a:lnTo>
                  <a:lnTo>
                    <a:pt x="50" y="21"/>
                  </a:lnTo>
                  <a:lnTo>
                    <a:pt x="54" y="20"/>
                  </a:lnTo>
                  <a:lnTo>
                    <a:pt x="58" y="17"/>
                  </a:lnTo>
                  <a:lnTo>
                    <a:pt x="61" y="13"/>
                  </a:lnTo>
                  <a:lnTo>
                    <a:pt x="62" y="8"/>
                  </a:lnTo>
                  <a:close/>
                  <a:moveTo>
                    <a:pt x="17" y="122"/>
                  </a:moveTo>
                  <a:lnTo>
                    <a:pt x="15" y="126"/>
                  </a:lnTo>
                  <a:lnTo>
                    <a:pt x="15" y="131"/>
                  </a:lnTo>
                  <a:lnTo>
                    <a:pt x="16" y="139"/>
                  </a:lnTo>
                  <a:lnTo>
                    <a:pt x="21" y="145"/>
                  </a:lnTo>
                  <a:lnTo>
                    <a:pt x="27" y="149"/>
                  </a:lnTo>
                  <a:lnTo>
                    <a:pt x="36" y="150"/>
                  </a:lnTo>
                  <a:lnTo>
                    <a:pt x="44" y="149"/>
                  </a:lnTo>
                  <a:lnTo>
                    <a:pt x="50" y="145"/>
                  </a:lnTo>
                  <a:lnTo>
                    <a:pt x="56" y="140"/>
                  </a:lnTo>
                  <a:lnTo>
                    <a:pt x="60" y="134"/>
                  </a:lnTo>
                  <a:lnTo>
                    <a:pt x="64" y="128"/>
                  </a:lnTo>
                  <a:lnTo>
                    <a:pt x="66" y="123"/>
                  </a:lnTo>
                  <a:lnTo>
                    <a:pt x="68" y="119"/>
                  </a:lnTo>
                  <a:lnTo>
                    <a:pt x="68" y="116"/>
                  </a:lnTo>
                  <a:lnTo>
                    <a:pt x="67" y="114"/>
                  </a:lnTo>
                  <a:lnTo>
                    <a:pt x="65" y="113"/>
                  </a:lnTo>
                  <a:lnTo>
                    <a:pt x="61" y="114"/>
                  </a:lnTo>
                  <a:lnTo>
                    <a:pt x="60" y="117"/>
                  </a:lnTo>
                  <a:lnTo>
                    <a:pt x="56" y="129"/>
                  </a:lnTo>
                  <a:lnTo>
                    <a:pt x="50" y="137"/>
                  </a:lnTo>
                  <a:lnTo>
                    <a:pt x="43" y="142"/>
                  </a:lnTo>
                  <a:lnTo>
                    <a:pt x="37" y="144"/>
                  </a:lnTo>
                  <a:lnTo>
                    <a:pt x="32" y="142"/>
                  </a:lnTo>
                  <a:lnTo>
                    <a:pt x="31" y="136"/>
                  </a:lnTo>
                  <a:lnTo>
                    <a:pt x="32" y="129"/>
                  </a:lnTo>
                  <a:lnTo>
                    <a:pt x="35" y="122"/>
                  </a:lnTo>
                  <a:lnTo>
                    <a:pt x="42" y="104"/>
                  </a:lnTo>
                  <a:lnTo>
                    <a:pt x="44" y="98"/>
                  </a:lnTo>
                  <a:lnTo>
                    <a:pt x="48" y="89"/>
                  </a:lnTo>
                  <a:lnTo>
                    <a:pt x="51" y="80"/>
                  </a:lnTo>
                  <a:lnTo>
                    <a:pt x="53" y="76"/>
                  </a:lnTo>
                  <a:lnTo>
                    <a:pt x="54" y="69"/>
                  </a:lnTo>
                  <a:lnTo>
                    <a:pt x="53" y="61"/>
                  </a:lnTo>
                  <a:lnTo>
                    <a:pt x="48" y="55"/>
                  </a:lnTo>
                  <a:lnTo>
                    <a:pt x="41" y="51"/>
                  </a:lnTo>
                  <a:lnTo>
                    <a:pt x="33" y="49"/>
                  </a:lnTo>
                  <a:lnTo>
                    <a:pt x="25" y="51"/>
                  </a:lnTo>
                  <a:lnTo>
                    <a:pt x="19" y="54"/>
                  </a:lnTo>
                  <a:lnTo>
                    <a:pt x="13" y="59"/>
                  </a:lnTo>
                  <a:lnTo>
                    <a:pt x="8" y="65"/>
                  </a:lnTo>
                  <a:lnTo>
                    <a:pt x="5" y="71"/>
                  </a:lnTo>
                  <a:lnTo>
                    <a:pt x="2" y="77"/>
                  </a:lnTo>
                  <a:lnTo>
                    <a:pt x="1" y="81"/>
                  </a:lnTo>
                  <a:lnTo>
                    <a:pt x="0" y="84"/>
                  </a:lnTo>
                  <a:lnTo>
                    <a:pt x="2" y="86"/>
                  </a:lnTo>
                  <a:lnTo>
                    <a:pt x="4" y="87"/>
                  </a:lnTo>
                  <a:lnTo>
                    <a:pt x="7" y="86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19" y="62"/>
                  </a:lnTo>
                  <a:lnTo>
                    <a:pt x="26" y="57"/>
                  </a:lnTo>
                  <a:lnTo>
                    <a:pt x="32" y="56"/>
                  </a:lnTo>
                  <a:lnTo>
                    <a:pt x="36" y="57"/>
                  </a:lnTo>
                  <a:lnTo>
                    <a:pt x="38" y="64"/>
                  </a:lnTo>
                  <a:lnTo>
                    <a:pt x="37" y="67"/>
                  </a:lnTo>
                  <a:lnTo>
                    <a:pt x="36" y="71"/>
                  </a:lnTo>
                  <a:lnTo>
                    <a:pt x="34" y="77"/>
                  </a:lnTo>
                  <a:lnTo>
                    <a:pt x="31" y="86"/>
                  </a:lnTo>
                  <a:lnTo>
                    <a:pt x="17" y="122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Freeform 376"/>
            <p:cNvSpPr>
              <a:spLocks noChangeAspect="1" noEditPoints="1"/>
            </p:cNvSpPr>
            <p:nvPr/>
          </p:nvSpPr>
          <p:spPr bwMode="auto">
            <a:xfrm>
              <a:off x="369" y="387"/>
              <a:ext cx="28" cy="217"/>
            </a:xfrm>
            <a:custGeom>
              <a:avLst/>
              <a:gdLst>
                <a:gd name="T0" fmla="*/ 28 w 28"/>
                <a:gd name="T1" fmla="*/ 0 h 217"/>
                <a:gd name="T2" fmla="*/ 0 w 28"/>
                <a:gd name="T3" fmla="*/ 0 h 217"/>
                <a:gd name="T4" fmla="*/ 0 w 28"/>
                <a:gd name="T5" fmla="*/ 29 h 217"/>
                <a:gd name="T6" fmla="*/ 28 w 28"/>
                <a:gd name="T7" fmla="*/ 29 h 217"/>
                <a:gd name="T8" fmla="*/ 28 w 28"/>
                <a:gd name="T9" fmla="*/ 0 h 217"/>
                <a:gd name="T10" fmla="*/ 26 w 28"/>
                <a:gd name="T11" fmla="*/ 76 h 217"/>
                <a:gd name="T12" fmla="*/ 2 w 28"/>
                <a:gd name="T13" fmla="*/ 76 h 217"/>
                <a:gd name="T14" fmla="*/ 2 w 28"/>
                <a:gd name="T15" fmla="*/ 217 h 217"/>
                <a:gd name="T16" fmla="*/ 26 w 28"/>
                <a:gd name="T17" fmla="*/ 217 h 217"/>
                <a:gd name="T18" fmla="*/ 26 w 28"/>
                <a:gd name="T19" fmla="*/ 76 h 2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" h="217">
                  <a:moveTo>
                    <a:pt x="28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28" y="29"/>
                  </a:lnTo>
                  <a:lnTo>
                    <a:pt x="28" y="0"/>
                  </a:lnTo>
                  <a:close/>
                  <a:moveTo>
                    <a:pt x="26" y="76"/>
                  </a:moveTo>
                  <a:lnTo>
                    <a:pt x="2" y="76"/>
                  </a:lnTo>
                  <a:lnTo>
                    <a:pt x="2" y="217"/>
                  </a:lnTo>
                  <a:lnTo>
                    <a:pt x="26" y="217"/>
                  </a:lnTo>
                  <a:lnTo>
                    <a:pt x="26" y="76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Freeform 377"/>
            <p:cNvSpPr>
              <a:spLocks noChangeAspect="1"/>
            </p:cNvSpPr>
            <p:nvPr/>
          </p:nvSpPr>
          <p:spPr bwMode="auto">
            <a:xfrm>
              <a:off x="430" y="457"/>
              <a:ext cx="106" cy="151"/>
            </a:xfrm>
            <a:custGeom>
              <a:avLst/>
              <a:gdLst>
                <a:gd name="T0" fmla="*/ 88 w 106"/>
                <a:gd name="T1" fmla="*/ 6 h 151"/>
                <a:gd name="T2" fmla="*/ 66 w 106"/>
                <a:gd name="T3" fmla="*/ 1 h 151"/>
                <a:gd name="T4" fmla="*/ 50 w 106"/>
                <a:gd name="T5" fmla="*/ 0 h 151"/>
                <a:gd name="T6" fmla="*/ 34 w 106"/>
                <a:gd name="T7" fmla="*/ 2 h 151"/>
                <a:gd name="T8" fmla="*/ 16 w 106"/>
                <a:gd name="T9" fmla="*/ 10 h 151"/>
                <a:gd name="T10" fmla="*/ 3 w 106"/>
                <a:gd name="T11" fmla="*/ 28 h 151"/>
                <a:gd name="T12" fmla="*/ 3 w 106"/>
                <a:gd name="T13" fmla="*/ 53 h 151"/>
                <a:gd name="T14" fmla="*/ 13 w 106"/>
                <a:gd name="T15" fmla="*/ 69 h 151"/>
                <a:gd name="T16" fmla="*/ 26 w 106"/>
                <a:gd name="T17" fmla="*/ 78 h 151"/>
                <a:gd name="T18" fmla="*/ 42 w 106"/>
                <a:gd name="T19" fmla="*/ 83 h 151"/>
                <a:gd name="T20" fmla="*/ 63 w 106"/>
                <a:gd name="T21" fmla="*/ 88 h 151"/>
                <a:gd name="T22" fmla="*/ 80 w 106"/>
                <a:gd name="T23" fmla="*/ 98 h 151"/>
                <a:gd name="T24" fmla="*/ 82 w 106"/>
                <a:gd name="T25" fmla="*/ 116 h 151"/>
                <a:gd name="T26" fmla="*/ 75 w 106"/>
                <a:gd name="T27" fmla="*/ 125 h 151"/>
                <a:gd name="T28" fmla="*/ 65 w 106"/>
                <a:gd name="T29" fmla="*/ 129 h 151"/>
                <a:gd name="T30" fmla="*/ 56 w 106"/>
                <a:gd name="T31" fmla="*/ 131 h 151"/>
                <a:gd name="T32" fmla="*/ 35 w 106"/>
                <a:gd name="T33" fmla="*/ 129 h 151"/>
                <a:gd name="T34" fmla="*/ 10 w 106"/>
                <a:gd name="T35" fmla="*/ 119 h 151"/>
                <a:gd name="T36" fmla="*/ 0 w 106"/>
                <a:gd name="T37" fmla="*/ 137 h 151"/>
                <a:gd name="T38" fmla="*/ 21 w 106"/>
                <a:gd name="T39" fmla="*/ 146 h 151"/>
                <a:gd name="T40" fmla="*/ 53 w 106"/>
                <a:gd name="T41" fmla="*/ 151 h 151"/>
                <a:gd name="T42" fmla="*/ 69 w 106"/>
                <a:gd name="T43" fmla="*/ 149 h 151"/>
                <a:gd name="T44" fmla="*/ 90 w 106"/>
                <a:gd name="T45" fmla="*/ 141 h 151"/>
                <a:gd name="T46" fmla="*/ 102 w 106"/>
                <a:gd name="T47" fmla="*/ 126 h 151"/>
                <a:gd name="T48" fmla="*/ 106 w 106"/>
                <a:gd name="T49" fmla="*/ 106 h 151"/>
                <a:gd name="T50" fmla="*/ 100 w 106"/>
                <a:gd name="T51" fmla="*/ 86 h 151"/>
                <a:gd name="T52" fmla="*/ 93 w 106"/>
                <a:gd name="T53" fmla="*/ 77 h 151"/>
                <a:gd name="T54" fmla="*/ 76 w 106"/>
                <a:gd name="T55" fmla="*/ 66 h 151"/>
                <a:gd name="T56" fmla="*/ 56 w 106"/>
                <a:gd name="T57" fmla="*/ 61 h 151"/>
                <a:gd name="T58" fmla="*/ 34 w 106"/>
                <a:gd name="T59" fmla="*/ 55 h 151"/>
                <a:gd name="T60" fmla="*/ 24 w 106"/>
                <a:gd name="T61" fmla="*/ 39 h 151"/>
                <a:gd name="T62" fmla="*/ 28 w 106"/>
                <a:gd name="T63" fmla="*/ 27 h 151"/>
                <a:gd name="T64" fmla="*/ 36 w 106"/>
                <a:gd name="T65" fmla="*/ 21 h 151"/>
                <a:gd name="T66" fmla="*/ 45 w 106"/>
                <a:gd name="T67" fmla="*/ 19 h 151"/>
                <a:gd name="T68" fmla="*/ 51 w 106"/>
                <a:gd name="T69" fmla="*/ 19 h 151"/>
                <a:gd name="T70" fmla="*/ 71 w 106"/>
                <a:gd name="T71" fmla="*/ 21 h 151"/>
                <a:gd name="T72" fmla="*/ 96 w 106"/>
                <a:gd name="T73" fmla="*/ 31 h 1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6" h="151">
                  <a:moveTo>
                    <a:pt x="100" y="10"/>
                  </a:moveTo>
                  <a:lnTo>
                    <a:pt x="88" y="6"/>
                  </a:lnTo>
                  <a:lnTo>
                    <a:pt x="77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3" y="1"/>
                  </a:lnTo>
                  <a:lnTo>
                    <a:pt x="34" y="2"/>
                  </a:lnTo>
                  <a:lnTo>
                    <a:pt x="25" y="5"/>
                  </a:lnTo>
                  <a:lnTo>
                    <a:pt x="16" y="10"/>
                  </a:lnTo>
                  <a:lnTo>
                    <a:pt x="9" y="18"/>
                  </a:lnTo>
                  <a:lnTo>
                    <a:pt x="3" y="28"/>
                  </a:lnTo>
                  <a:lnTo>
                    <a:pt x="1" y="42"/>
                  </a:lnTo>
                  <a:lnTo>
                    <a:pt x="3" y="53"/>
                  </a:lnTo>
                  <a:lnTo>
                    <a:pt x="7" y="61"/>
                  </a:lnTo>
                  <a:lnTo>
                    <a:pt x="13" y="69"/>
                  </a:lnTo>
                  <a:lnTo>
                    <a:pt x="19" y="74"/>
                  </a:lnTo>
                  <a:lnTo>
                    <a:pt x="26" y="78"/>
                  </a:lnTo>
                  <a:lnTo>
                    <a:pt x="33" y="81"/>
                  </a:lnTo>
                  <a:lnTo>
                    <a:pt x="42" y="83"/>
                  </a:lnTo>
                  <a:lnTo>
                    <a:pt x="53" y="86"/>
                  </a:lnTo>
                  <a:lnTo>
                    <a:pt x="63" y="88"/>
                  </a:lnTo>
                  <a:lnTo>
                    <a:pt x="72" y="92"/>
                  </a:lnTo>
                  <a:lnTo>
                    <a:pt x="80" y="98"/>
                  </a:lnTo>
                  <a:lnTo>
                    <a:pt x="83" y="109"/>
                  </a:lnTo>
                  <a:lnTo>
                    <a:pt x="82" y="116"/>
                  </a:lnTo>
                  <a:lnTo>
                    <a:pt x="79" y="121"/>
                  </a:lnTo>
                  <a:lnTo>
                    <a:pt x="75" y="125"/>
                  </a:lnTo>
                  <a:lnTo>
                    <a:pt x="70" y="128"/>
                  </a:lnTo>
                  <a:lnTo>
                    <a:pt x="65" y="129"/>
                  </a:lnTo>
                  <a:lnTo>
                    <a:pt x="60" y="130"/>
                  </a:lnTo>
                  <a:lnTo>
                    <a:pt x="56" y="131"/>
                  </a:lnTo>
                  <a:lnTo>
                    <a:pt x="53" y="131"/>
                  </a:lnTo>
                  <a:lnTo>
                    <a:pt x="35" y="129"/>
                  </a:lnTo>
                  <a:lnTo>
                    <a:pt x="21" y="124"/>
                  </a:lnTo>
                  <a:lnTo>
                    <a:pt x="10" y="119"/>
                  </a:lnTo>
                  <a:lnTo>
                    <a:pt x="4" y="115"/>
                  </a:lnTo>
                  <a:lnTo>
                    <a:pt x="0" y="137"/>
                  </a:lnTo>
                  <a:lnTo>
                    <a:pt x="9" y="141"/>
                  </a:lnTo>
                  <a:lnTo>
                    <a:pt x="21" y="146"/>
                  </a:lnTo>
                  <a:lnTo>
                    <a:pt x="36" y="149"/>
                  </a:lnTo>
                  <a:lnTo>
                    <a:pt x="53" y="151"/>
                  </a:lnTo>
                  <a:lnTo>
                    <a:pt x="60" y="151"/>
                  </a:lnTo>
                  <a:lnTo>
                    <a:pt x="69" y="149"/>
                  </a:lnTo>
                  <a:lnTo>
                    <a:pt x="80" y="146"/>
                  </a:lnTo>
                  <a:lnTo>
                    <a:pt x="90" y="141"/>
                  </a:lnTo>
                  <a:lnTo>
                    <a:pt x="97" y="134"/>
                  </a:lnTo>
                  <a:lnTo>
                    <a:pt x="102" y="126"/>
                  </a:lnTo>
                  <a:lnTo>
                    <a:pt x="104" y="116"/>
                  </a:lnTo>
                  <a:lnTo>
                    <a:pt x="106" y="106"/>
                  </a:lnTo>
                  <a:lnTo>
                    <a:pt x="104" y="95"/>
                  </a:lnTo>
                  <a:lnTo>
                    <a:pt x="100" y="86"/>
                  </a:lnTo>
                  <a:lnTo>
                    <a:pt x="95" y="80"/>
                  </a:lnTo>
                  <a:lnTo>
                    <a:pt x="93" y="77"/>
                  </a:lnTo>
                  <a:lnTo>
                    <a:pt x="84" y="70"/>
                  </a:lnTo>
                  <a:lnTo>
                    <a:pt x="76" y="66"/>
                  </a:lnTo>
                  <a:lnTo>
                    <a:pt x="67" y="63"/>
                  </a:lnTo>
                  <a:lnTo>
                    <a:pt x="56" y="61"/>
                  </a:lnTo>
                  <a:lnTo>
                    <a:pt x="44" y="58"/>
                  </a:lnTo>
                  <a:lnTo>
                    <a:pt x="34" y="55"/>
                  </a:lnTo>
                  <a:lnTo>
                    <a:pt x="27" y="48"/>
                  </a:lnTo>
                  <a:lnTo>
                    <a:pt x="24" y="39"/>
                  </a:lnTo>
                  <a:lnTo>
                    <a:pt x="25" y="32"/>
                  </a:lnTo>
                  <a:lnTo>
                    <a:pt x="28" y="27"/>
                  </a:lnTo>
                  <a:lnTo>
                    <a:pt x="32" y="24"/>
                  </a:lnTo>
                  <a:lnTo>
                    <a:pt x="36" y="21"/>
                  </a:lnTo>
                  <a:lnTo>
                    <a:pt x="41" y="20"/>
                  </a:lnTo>
                  <a:lnTo>
                    <a:pt x="45" y="19"/>
                  </a:lnTo>
                  <a:lnTo>
                    <a:pt x="49" y="19"/>
                  </a:lnTo>
                  <a:lnTo>
                    <a:pt x="51" y="19"/>
                  </a:lnTo>
                  <a:lnTo>
                    <a:pt x="60" y="19"/>
                  </a:lnTo>
                  <a:lnTo>
                    <a:pt x="71" y="21"/>
                  </a:lnTo>
                  <a:lnTo>
                    <a:pt x="83" y="25"/>
                  </a:lnTo>
                  <a:lnTo>
                    <a:pt x="96" y="31"/>
                  </a:lnTo>
                  <a:lnTo>
                    <a:pt x="100" y="1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Freeform 378"/>
            <p:cNvSpPr>
              <a:spLocks noChangeAspect="1" noEditPoints="1"/>
            </p:cNvSpPr>
            <p:nvPr/>
          </p:nvSpPr>
          <p:spPr bwMode="auto">
            <a:xfrm>
              <a:off x="663" y="457"/>
              <a:ext cx="113" cy="151"/>
            </a:xfrm>
            <a:custGeom>
              <a:avLst/>
              <a:gdLst>
                <a:gd name="T0" fmla="*/ 113 w 113"/>
                <a:gd name="T1" fmla="*/ 55 h 151"/>
                <a:gd name="T2" fmla="*/ 109 w 113"/>
                <a:gd name="T3" fmla="*/ 33 h 151"/>
                <a:gd name="T4" fmla="*/ 98 w 113"/>
                <a:gd name="T5" fmla="*/ 15 h 151"/>
                <a:gd name="T6" fmla="*/ 81 w 113"/>
                <a:gd name="T7" fmla="*/ 4 h 151"/>
                <a:gd name="T8" fmla="*/ 61 w 113"/>
                <a:gd name="T9" fmla="*/ 0 h 151"/>
                <a:gd name="T10" fmla="*/ 34 w 113"/>
                <a:gd name="T11" fmla="*/ 4 h 151"/>
                <a:gd name="T12" fmla="*/ 11 w 113"/>
                <a:gd name="T13" fmla="*/ 14 h 151"/>
                <a:gd name="T14" fmla="*/ 13 w 113"/>
                <a:gd name="T15" fmla="*/ 35 h 151"/>
                <a:gd name="T16" fmla="*/ 25 w 113"/>
                <a:gd name="T17" fmla="*/ 28 h 151"/>
                <a:gd name="T18" fmla="*/ 37 w 113"/>
                <a:gd name="T19" fmla="*/ 22 h 151"/>
                <a:gd name="T20" fmla="*/ 49 w 113"/>
                <a:gd name="T21" fmla="*/ 20 h 151"/>
                <a:gd name="T22" fmla="*/ 61 w 113"/>
                <a:gd name="T23" fmla="*/ 19 h 151"/>
                <a:gd name="T24" fmla="*/ 71 w 113"/>
                <a:gd name="T25" fmla="*/ 21 h 151"/>
                <a:gd name="T26" fmla="*/ 80 w 113"/>
                <a:gd name="T27" fmla="*/ 28 h 151"/>
                <a:gd name="T28" fmla="*/ 86 w 113"/>
                <a:gd name="T29" fmla="*/ 40 h 151"/>
                <a:gd name="T30" fmla="*/ 88 w 113"/>
                <a:gd name="T31" fmla="*/ 55 h 151"/>
                <a:gd name="T32" fmla="*/ 88 w 113"/>
                <a:gd name="T33" fmla="*/ 69 h 151"/>
                <a:gd name="T34" fmla="*/ 54 w 113"/>
                <a:gd name="T35" fmla="*/ 72 h 151"/>
                <a:gd name="T36" fmla="*/ 27 w 113"/>
                <a:gd name="T37" fmla="*/ 80 h 151"/>
                <a:gd name="T38" fmla="*/ 7 w 113"/>
                <a:gd name="T39" fmla="*/ 93 h 151"/>
                <a:gd name="T40" fmla="*/ 0 w 113"/>
                <a:gd name="T41" fmla="*/ 111 h 151"/>
                <a:gd name="T42" fmla="*/ 1 w 113"/>
                <a:gd name="T43" fmla="*/ 117 h 151"/>
                <a:gd name="T44" fmla="*/ 2 w 113"/>
                <a:gd name="T45" fmla="*/ 123 h 151"/>
                <a:gd name="T46" fmla="*/ 4 w 113"/>
                <a:gd name="T47" fmla="*/ 130 h 151"/>
                <a:gd name="T48" fmla="*/ 8 w 113"/>
                <a:gd name="T49" fmla="*/ 136 h 151"/>
                <a:gd name="T50" fmla="*/ 13 w 113"/>
                <a:gd name="T51" fmla="*/ 142 h 151"/>
                <a:gd name="T52" fmla="*/ 19 w 113"/>
                <a:gd name="T53" fmla="*/ 147 h 151"/>
                <a:gd name="T54" fmla="*/ 27 w 113"/>
                <a:gd name="T55" fmla="*/ 150 h 151"/>
                <a:gd name="T56" fmla="*/ 37 w 113"/>
                <a:gd name="T57" fmla="*/ 151 h 151"/>
                <a:gd name="T58" fmla="*/ 44 w 113"/>
                <a:gd name="T59" fmla="*/ 150 h 151"/>
                <a:gd name="T60" fmla="*/ 58 w 113"/>
                <a:gd name="T61" fmla="*/ 149 h 151"/>
                <a:gd name="T62" fmla="*/ 74 w 113"/>
                <a:gd name="T63" fmla="*/ 144 h 151"/>
                <a:gd name="T64" fmla="*/ 89 w 113"/>
                <a:gd name="T65" fmla="*/ 136 h 151"/>
                <a:gd name="T66" fmla="*/ 89 w 113"/>
                <a:gd name="T67" fmla="*/ 147 h 151"/>
                <a:gd name="T68" fmla="*/ 113 w 113"/>
                <a:gd name="T69" fmla="*/ 147 h 151"/>
                <a:gd name="T70" fmla="*/ 113 w 113"/>
                <a:gd name="T71" fmla="*/ 55 h 151"/>
                <a:gd name="T72" fmla="*/ 88 w 113"/>
                <a:gd name="T73" fmla="*/ 105 h 151"/>
                <a:gd name="T74" fmla="*/ 88 w 113"/>
                <a:gd name="T75" fmla="*/ 110 h 151"/>
                <a:gd name="T76" fmla="*/ 87 w 113"/>
                <a:gd name="T77" fmla="*/ 115 h 151"/>
                <a:gd name="T78" fmla="*/ 84 w 113"/>
                <a:gd name="T79" fmla="*/ 120 h 151"/>
                <a:gd name="T80" fmla="*/ 78 w 113"/>
                <a:gd name="T81" fmla="*/ 125 h 151"/>
                <a:gd name="T82" fmla="*/ 70 w 113"/>
                <a:gd name="T83" fmla="*/ 129 h 151"/>
                <a:gd name="T84" fmla="*/ 63 w 113"/>
                <a:gd name="T85" fmla="*/ 130 h 151"/>
                <a:gd name="T86" fmla="*/ 57 w 113"/>
                <a:gd name="T87" fmla="*/ 131 h 151"/>
                <a:gd name="T88" fmla="*/ 53 w 113"/>
                <a:gd name="T89" fmla="*/ 131 h 151"/>
                <a:gd name="T90" fmla="*/ 42 w 113"/>
                <a:gd name="T91" fmla="*/ 130 h 151"/>
                <a:gd name="T92" fmla="*/ 32 w 113"/>
                <a:gd name="T93" fmla="*/ 126 h 151"/>
                <a:gd name="T94" fmla="*/ 26 w 113"/>
                <a:gd name="T95" fmla="*/ 119 h 151"/>
                <a:gd name="T96" fmla="*/ 23 w 113"/>
                <a:gd name="T97" fmla="*/ 111 h 151"/>
                <a:gd name="T98" fmla="*/ 25 w 113"/>
                <a:gd name="T99" fmla="*/ 103 h 151"/>
                <a:gd name="T100" fmla="*/ 32 w 113"/>
                <a:gd name="T101" fmla="*/ 97 h 151"/>
                <a:gd name="T102" fmla="*/ 40 w 113"/>
                <a:gd name="T103" fmla="*/ 93 h 151"/>
                <a:gd name="T104" fmla="*/ 51 w 113"/>
                <a:gd name="T105" fmla="*/ 90 h 151"/>
                <a:gd name="T106" fmla="*/ 62 w 113"/>
                <a:gd name="T107" fmla="*/ 88 h 151"/>
                <a:gd name="T108" fmla="*/ 72 w 113"/>
                <a:gd name="T109" fmla="*/ 86 h 151"/>
                <a:gd name="T110" fmla="*/ 82 w 113"/>
                <a:gd name="T111" fmla="*/ 86 h 151"/>
                <a:gd name="T112" fmla="*/ 88 w 113"/>
                <a:gd name="T113" fmla="*/ 85 h 151"/>
                <a:gd name="T114" fmla="*/ 88 w 113"/>
                <a:gd name="T115" fmla="*/ 105 h 1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13" h="151">
                  <a:moveTo>
                    <a:pt x="113" y="55"/>
                  </a:moveTo>
                  <a:lnTo>
                    <a:pt x="109" y="33"/>
                  </a:lnTo>
                  <a:lnTo>
                    <a:pt x="98" y="15"/>
                  </a:lnTo>
                  <a:lnTo>
                    <a:pt x="81" y="4"/>
                  </a:lnTo>
                  <a:lnTo>
                    <a:pt x="61" y="0"/>
                  </a:lnTo>
                  <a:lnTo>
                    <a:pt x="34" y="4"/>
                  </a:lnTo>
                  <a:lnTo>
                    <a:pt x="11" y="14"/>
                  </a:lnTo>
                  <a:lnTo>
                    <a:pt x="13" y="35"/>
                  </a:lnTo>
                  <a:lnTo>
                    <a:pt x="25" y="28"/>
                  </a:lnTo>
                  <a:lnTo>
                    <a:pt x="37" y="22"/>
                  </a:lnTo>
                  <a:lnTo>
                    <a:pt x="49" y="20"/>
                  </a:lnTo>
                  <a:lnTo>
                    <a:pt x="61" y="19"/>
                  </a:lnTo>
                  <a:lnTo>
                    <a:pt x="71" y="21"/>
                  </a:lnTo>
                  <a:lnTo>
                    <a:pt x="80" y="28"/>
                  </a:lnTo>
                  <a:lnTo>
                    <a:pt x="86" y="40"/>
                  </a:lnTo>
                  <a:lnTo>
                    <a:pt x="88" y="55"/>
                  </a:lnTo>
                  <a:lnTo>
                    <a:pt x="88" y="69"/>
                  </a:lnTo>
                  <a:lnTo>
                    <a:pt x="54" y="72"/>
                  </a:lnTo>
                  <a:lnTo>
                    <a:pt x="27" y="80"/>
                  </a:lnTo>
                  <a:lnTo>
                    <a:pt x="7" y="93"/>
                  </a:lnTo>
                  <a:lnTo>
                    <a:pt x="0" y="111"/>
                  </a:lnTo>
                  <a:lnTo>
                    <a:pt x="1" y="117"/>
                  </a:lnTo>
                  <a:lnTo>
                    <a:pt x="2" y="123"/>
                  </a:lnTo>
                  <a:lnTo>
                    <a:pt x="4" y="130"/>
                  </a:lnTo>
                  <a:lnTo>
                    <a:pt x="8" y="136"/>
                  </a:lnTo>
                  <a:lnTo>
                    <a:pt x="13" y="142"/>
                  </a:lnTo>
                  <a:lnTo>
                    <a:pt x="19" y="147"/>
                  </a:lnTo>
                  <a:lnTo>
                    <a:pt x="27" y="150"/>
                  </a:lnTo>
                  <a:lnTo>
                    <a:pt x="37" y="151"/>
                  </a:lnTo>
                  <a:lnTo>
                    <a:pt x="44" y="150"/>
                  </a:lnTo>
                  <a:lnTo>
                    <a:pt x="58" y="149"/>
                  </a:lnTo>
                  <a:lnTo>
                    <a:pt x="74" y="144"/>
                  </a:lnTo>
                  <a:lnTo>
                    <a:pt x="89" y="136"/>
                  </a:lnTo>
                  <a:lnTo>
                    <a:pt x="89" y="147"/>
                  </a:lnTo>
                  <a:lnTo>
                    <a:pt x="113" y="147"/>
                  </a:lnTo>
                  <a:lnTo>
                    <a:pt x="113" y="55"/>
                  </a:lnTo>
                  <a:close/>
                  <a:moveTo>
                    <a:pt x="88" y="105"/>
                  </a:moveTo>
                  <a:lnTo>
                    <a:pt x="88" y="110"/>
                  </a:lnTo>
                  <a:lnTo>
                    <a:pt x="87" y="115"/>
                  </a:lnTo>
                  <a:lnTo>
                    <a:pt x="84" y="120"/>
                  </a:lnTo>
                  <a:lnTo>
                    <a:pt x="78" y="125"/>
                  </a:lnTo>
                  <a:lnTo>
                    <a:pt x="70" y="129"/>
                  </a:lnTo>
                  <a:lnTo>
                    <a:pt x="63" y="130"/>
                  </a:lnTo>
                  <a:lnTo>
                    <a:pt x="57" y="131"/>
                  </a:lnTo>
                  <a:lnTo>
                    <a:pt x="53" y="131"/>
                  </a:lnTo>
                  <a:lnTo>
                    <a:pt x="42" y="130"/>
                  </a:lnTo>
                  <a:lnTo>
                    <a:pt x="32" y="126"/>
                  </a:lnTo>
                  <a:lnTo>
                    <a:pt x="26" y="119"/>
                  </a:lnTo>
                  <a:lnTo>
                    <a:pt x="23" y="111"/>
                  </a:lnTo>
                  <a:lnTo>
                    <a:pt x="25" y="103"/>
                  </a:lnTo>
                  <a:lnTo>
                    <a:pt x="32" y="97"/>
                  </a:lnTo>
                  <a:lnTo>
                    <a:pt x="40" y="93"/>
                  </a:lnTo>
                  <a:lnTo>
                    <a:pt x="51" y="90"/>
                  </a:lnTo>
                  <a:lnTo>
                    <a:pt x="62" y="88"/>
                  </a:lnTo>
                  <a:lnTo>
                    <a:pt x="72" y="86"/>
                  </a:lnTo>
                  <a:lnTo>
                    <a:pt x="82" y="86"/>
                  </a:lnTo>
                  <a:lnTo>
                    <a:pt x="88" y="85"/>
                  </a:lnTo>
                  <a:lnTo>
                    <a:pt x="88" y="105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Freeform 379"/>
            <p:cNvSpPr>
              <a:spLocks noChangeAspect="1"/>
            </p:cNvSpPr>
            <p:nvPr/>
          </p:nvSpPr>
          <p:spPr bwMode="auto">
            <a:xfrm>
              <a:off x="934" y="459"/>
              <a:ext cx="113" cy="145"/>
            </a:xfrm>
            <a:custGeom>
              <a:avLst/>
              <a:gdLst>
                <a:gd name="T0" fmla="*/ 113 w 113"/>
                <a:gd name="T1" fmla="*/ 50 h 145"/>
                <a:gd name="T2" fmla="*/ 111 w 113"/>
                <a:gd name="T3" fmla="*/ 33 h 145"/>
                <a:gd name="T4" fmla="*/ 106 w 113"/>
                <a:gd name="T5" fmla="*/ 17 h 145"/>
                <a:gd name="T6" fmla="*/ 92 w 113"/>
                <a:gd name="T7" fmla="*/ 5 h 145"/>
                <a:gd name="T8" fmla="*/ 69 w 113"/>
                <a:gd name="T9" fmla="*/ 0 h 145"/>
                <a:gd name="T10" fmla="*/ 59 w 113"/>
                <a:gd name="T11" fmla="*/ 1 h 145"/>
                <a:gd name="T12" fmla="*/ 50 w 113"/>
                <a:gd name="T13" fmla="*/ 4 h 145"/>
                <a:gd name="T14" fmla="*/ 42 w 113"/>
                <a:gd name="T15" fmla="*/ 7 h 145"/>
                <a:gd name="T16" fmla="*/ 36 w 113"/>
                <a:gd name="T17" fmla="*/ 11 h 145"/>
                <a:gd name="T18" fmla="*/ 31 w 113"/>
                <a:gd name="T19" fmla="*/ 15 h 145"/>
                <a:gd name="T20" fmla="*/ 27 w 113"/>
                <a:gd name="T21" fmla="*/ 19 h 145"/>
                <a:gd name="T22" fmla="*/ 24 w 113"/>
                <a:gd name="T23" fmla="*/ 22 h 145"/>
                <a:gd name="T24" fmla="*/ 23 w 113"/>
                <a:gd name="T25" fmla="*/ 24 h 145"/>
                <a:gd name="T26" fmla="*/ 23 w 113"/>
                <a:gd name="T27" fmla="*/ 2 h 145"/>
                <a:gd name="T28" fmla="*/ 0 w 113"/>
                <a:gd name="T29" fmla="*/ 2 h 145"/>
                <a:gd name="T30" fmla="*/ 0 w 113"/>
                <a:gd name="T31" fmla="*/ 145 h 145"/>
                <a:gd name="T32" fmla="*/ 25 w 113"/>
                <a:gd name="T33" fmla="*/ 145 h 145"/>
                <a:gd name="T34" fmla="*/ 25 w 113"/>
                <a:gd name="T35" fmla="*/ 67 h 145"/>
                <a:gd name="T36" fmla="*/ 25 w 113"/>
                <a:gd name="T37" fmla="*/ 59 h 145"/>
                <a:gd name="T38" fmla="*/ 27 w 113"/>
                <a:gd name="T39" fmla="*/ 51 h 145"/>
                <a:gd name="T40" fmla="*/ 29 w 113"/>
                <a:gd name="T41" fmla="*/ 43 h 145"/>
                <a:gd name="T42" fmla="*/ 32 w 113"/>
                <a:gd name="T43" fmla="*/ 35 h 145"/>
                <a:gd name="T44" fmla="*/ 36 w 113"/>
                <a:gd name="T45" fmla="*/ 29 h 145"/>
                <a:gd name="T46" fmla="*/ 42 w 113"/>
                <a:gd name="T47" fmla="*/ 24 h 145"/>
                <a:gd name="T48" fmla="*/ 49 w 113"/>
                <a:gd name="T49" fmla="*/ 21 h 145"/>
                <a:gd name="T50" fmla="*/ 57 w 113"/>
                <a:gd name="T51" fmla="*/ 20 h 145"/>
                <a:gd name="T52" fmla="*/ 67 w 113"/>
                <a:gd name="T53" fmla="*/ 20 h 145"/>
                <a:gd name="T54" fmla="*/ 75 w 113"/>
                <a:gd name="T55" fmla="*/ 23 h 145"/>
                <a:gd name="T56" fmla="*/ 80 w 113"/>
                <a:gd name="T57" fmla="*/ 27 h 145"/>
                <a:gd name="T58" fmla="*/ 84 w 113"/>
                <a:gd name="T59" fmla="*/ 32 h 145"/>
                <a:gd name="T60" fmla="*/ 86 w 113"/>
                <a:gd name="T61" fmla="*/ 37 h 145"/>
                <a:gd name="T62" fmla="*/ 87 w 113"/>
                <a:gd name="T63" fmla="*/ 43 h 145"/>
                <a:gd name="T64" fmla="*/ 88 w 113"/>
                <a:gd name="T65" fmla="*/ 48 h 145"/>
                <a:gd name="T66" fmla="*/ 88 w 113"/>
                <a:gd name="T67" fmla="*/ 52 h 145"/>
                <a:gd name="T68" fmla="*/ 88 w 113"/>
                <a:gd name="T69" fmla="*/ 145 h 145"/>
                <a:gd name="T70" fmla="*/ 113 w 113"/>
                <a:gd name="T71" fmla="*/ 145 h 145"/>
                <a:gd name="T72" fmla="*/ 113 w 113"/>
                <a:gd name="T73" fmla="*/ 50 h 14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3" h="145">
                  <a:moveTo>
                    <a:pt x="113" y="50"/>
                  </a:moveTo>
                  <a:lnTo>
                    <a:pt x="111" y="33"/>
                  </a:lnTo>
                  <a:lnTo>
                    <a:pt x="106" y="17"/>
                  </a:lnTo>
                  <a:lnTo>
                    <a:pt x="92" y="5"/>
                  </a:lnTo>
                  <a:lnTo>
                    <a:pt x="69" y="0"/>
                  </a:lnTo>
                  <a:lnTo>
                    <a:pt x="59" y="1"/>
                  </a:lnTo>
                  <a:lnTo>
                    <a:pt x="50" y="4"/>
                  </a:lnTo>
                  <a:lnTo>
                    <a:pt x="42" y="7"/>
                  </a:lnTo>
                  <a:lnTo>
                    <a:pt x="36" y="11"/>
                  </a:lnTo>
                  <a:lnTo>
                    <a:pt x="31" y="15"/>
                  </a:lnTo>
                  <a:lnTo>
                    <a:pt x="27" y="19"/>
                  </a:lnTo>
                  <a:lnTo>
                    <a:pt x="24" y="22"/>
                  </a:lnTo>
                  <a:lnTo>
                    <a:pt x="23" y="24"/>
                  </a:lnTo>
                  <a:lnTo>
                    <a:pt x="23" y="2"/>
                  </a:lnTo>
                  <a:lnTo>
                    <a:pt x="0" y="2"/>
                  </a:lnTo>
                  <a:lnTo>
                    <a:pt x="0" y="145"/>
                  </a:lnTo>
                  <a:lnTo>
                    <a:pt x="25" y="145"/>
                  </a:lnTo>
                  <a:lnTo>
                    <a:pt x="25" y="67"/>
                  </a:lnTo>
                  <a:lnTo>
                    <a:pt x="25" y="59"/>
                  </a:lnTo>
                  <a:lnTo>
                    <a:pt x="27" y="51"/>
                  </a:lnTo>
                  <a:lnTo>
                    <a:pt x="29" y="43"/>
                  </a:lnTo>
                  <a:lnTo>
                    <a:pt x="32" y="35"/>
                  </a:lnTo>
                  <a:lnTo>
                    <a:pt x="36" y="29"/>
                  </a:lnTo>
                  <a:lnTo>
                    <a:pt x="42" y="24"/>
                  </a:lnTo>
                  <a:lnTo>
                    <a:pt x="49" y="21"/>
                  </a:lnTo>
                  <a:lnTo>
                    <a:pt x="57" y="20"/>
                  </a:lnTo>
                  <a:lnTo>
                    <a:pt x="67" y="20"/>
                  </a:lnTo>
                  <a:lnTo>
                    <a:pt x="75" y="23"/>
                  </a:lnTo>
                  <a:lnTo>
                    <a:pt x="80" y="27"/>
                  </a:lnTo>
                  <a:lnTo>
                    <a:pt x="84" y="32"/>
                  </a:lnTo>
                  <a:lnTo>
                    <a:pt x="86" y="37"/>
                  </a:lnTo>
                  <a:lnTo>
                    <a:pt x="87" y="43"/>
                  </a:lnTo>
                  <a:lnTo>
                    <a:pt x="88" y="48"/>
                  </a:lnTo>
                  <a:lnTo>
                    <a:pt x="88" y="52"/>
                  </a:lnTo>
                  <a:lnTo>
                    <a:pt x="88" y="145"/>
                  </a:lnTo>
                  <a:lnTo>
                    <a:pt x="113" y="145"/>
                  </a:lnTo>
                  <a:lnTo>
                    <a:pt x="113" y="5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Freeform 380"/>
            <p:cNvSpPr>
              <a:spLocks noChangeAspect="1" noEditPoints="1"/>
            </p:cNvSpPr>
            <p:nvPr/>
          </p:nvSpPr>
          <p:spPr bwMode="auto">
            <a:xfrm>
              <a:off x="1084" y="457"/>
              <a:ext cx="121" cy="151"/>
            </a:xfrm>
            <a:custGeom>
              <a:avLst/>
              <a:gdLst>
                <a:gd name="T0" fmla="*/ 121 w 121"/>
                <a:gd name="T1" fmla="*/ 77 h 151"/>
                <a:gd name="T2" fmla="*/ 120 w 121"/>
                <a:gd name="T3" fmla="*/ 67 h 151"/>
                <a:gd name="T4" fmla="*/ 119 w 121"/>
                <a:gd name="T5" fmla="*/ 53 h 151"/>
                <a:gd name="T6" fmla="*/ 115 w 121"/>
                <a:gd name="T7" fmla="*/ 38 h 151"/>
                <a:gd name="T8" fmla="*/ 108 w 121"/>
                <a:gd name="T9" fmla="*/ 23 h 151"/>
                <a:gd name="T10" fmla="*/ 97 w 121"/>
                <a:gd name="T11" fmla="*/ 12 h 151"/>
                <a:gd name="T12" fmla="*/ 85 w 121"/>
                <a:gd name="T13" fmla="*/ 4 h 151"/>
                <a:gd name="T14" fmla="*/ 74 w 121"/>
                <a:gd name="T15" fmla="*/ 1 h 151"/>
                <a:gd name="T16" fmla="*/ 64 w 121"/>
                <a:gd name="T17" fmla="*/ 0 h 151"/>
                <a:gd name="T18" fmla="*/ 39 w 121"/>
                <a:gd name="T19" fmla="*/ 6 h 151"/>
                <a:gd name="T20" fmla="*/ 19 w 121"/>
                <a:gd name="T21" fmla="*/ 22 h 151"/>
                <a:gd name="T22" fmla="*/ 5 w 121"/>
                <a:gd name="T23" fmla="*/ 46 h 151"/>
                <a:gd name="T24" fmla="*/ 0 w 121"/>
                <a:gd name="T25" fmla="*/ 75 h 151"/>
                <a:gd name="T26" fmla="*/ 5 w 121"/>
                <a:gd name="T27" fmla="*/ 105 h 151"/>
                <a:gd name="T28" fmla="*/ 20 w 121"/>
                <a:gd name="T29" fmla="*/ 129 h 151"/>
                <a:gd name="T30" fmla="*/ 42 w 121"/>
                <a:gd name="T31" fmla="*/ 145 h 151"/>
                <a:gd name="T32" fmla="*/ 69 w 121"/>
                <a:gd name="T33" fmla="*/ 151 h 151"/>
                <a:gd name="T34" fmla="*/ 97 w 121"/>
                <a:gd name="T35" fmla="*/ 146 h 151"/>
                <a:gd name="T36" fmla="*/ 119 w 121"/>
                <a:gd name="T37" fmla="*/ 134 h 151"/>
                <a:gd name="T38" fmla="*/ 117 w 121"/>
                <a:gd name="T39" fmla="*/ 113 h 151"/>
                <a:gd name="T40" fmla="*/ 102 w 121"/>
                <a:gd name="T41" fmla="*/ 123 h 151"/>
                <a:gd name="T42" fmla="*/ 88 w 121"/>
                <a:gd name="T43" fmla="*/ 129 h 151"/>
                <a:gd name="T44" fmla="*/ 77 w 121"/>
                <a:gd name="T45" fmla="*/ 131 h 151"/>
                <a:gd name="T46" fmla="*/ 69 w 121"/>
                <a:gd name="T47" fmla="*/ 131 h 151"/>
                <a:gd name="T48" fmla="*/ 51 w 121"/>
                <a:gd name="T49" fmla="*/ 127 h 151"/>
                <a:gd name="T50" fmla="*/ 37 w 121"/>
                <a:gd name="T51" fmla="*/ 116 h 151"/>
                <a:gd name="T52" fmla="*/ 26 w 121"/>
                <a:gd name="T53" fmla="*/ 99 h 151"/>
                <a:gd name="T54" fmla="*/ 22 w 121"/>
                <a:gd name="T55" fmla="*/ 77 h 151"/>
                <a:gd name="T56" fmla="*/ 121 w 121"/>
                <a:gd name="T57" fmla="*/ 77 h 151"/>
                <a:gd name="T58" fmla="*/ 24 w 121"/>
                <a:gd name="T59" fmla="*/ 60 h 151"/>
                <a:gd name="T60" fmla="*/ 30 w 121"/>
                <a:gd name="T61" fmla="*/ 43 h 151"/>
                <a:gd name="T62" fmla="*/ 39 w 121"/>
                <a:gd name="T63" fmla="*/ 31 h 151"/>
                <a:gd name="T64" fmla="*/ 51 w 121"/>
                <a:gd name="T65" fmla="*/ 22 h 151"/>
                <a:gd name="T66" fmla="*/ 64 w 121"/>
                <a:gd name="T67" fmla="*/ 20 h 151"/>
                <a:gd name="T68" fmla="*/ 76 w 121"/>
                <a:gd name="T69" fmla="*/ 22 h 151"/>
                <a:gd name="T70" fmla="*/ 88 w 121"/>
                <a:gd name="T71" fmla="*/ 29 h 151"/>
                <a:gd name="T72" fmla="*/ 97 w 121"/>
                <a:gd name="T73" fmla="*/ 41 h 151"/>
                <a:gd name="T74" fmla="*/ 102 w 121"/>
                <a:gd name="T75" fmla="*/ 60 h 151"/>
                <a:gd name="T76" fmla="*/ 24 w 121"/>
                <a:gd name="T77" fmla="*/ 60 h 1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1" h="151">
                  <a:moveTo>
                    <a:pt x="121" y="77"/>
                  </a:moveTo>
                  <a:lnTo>
                    <a:pt x="120" y="67"/>
                  </a:lnTo>
                  <a:lnTo>
                    <a:pt x="119" y="53"/>
                  </a:lnTo>
                  <a:lnTo>
                    <a:pt x="115" y="38"/>
                  </a:lnTo>
                  <a:lnTo>
                    <a:pt x="108" y="23"/>
                  </a:lnTo>
                  <a:lnTo>
                    <a:pt x="97" y="12"/>
                  </a:lnTo>
                  <a:lnTo>
                    <a:pt x="85" y="4"/>
                  </a:lnTo>
                  <a:lnTo>
                    <a:pt x="74" y="1"/>
                  </a:lnTo>
                  <a:lnTo>
                    <a:pt x="64" y="0"/>
                  </a:lnTo>
                  <a:lnTo>
                    <a:pt x="39" y="6"/>
                  </a:lnTo>
                  <a:lnTo>
                    <a:pt x="19" y="22"/>
                  </a:lnTo>
                  <a:lnTo>
                    <a:pt x="5" y="46"/>
                  </a:lnTo>
                  <a:lnTo>
                    <a:pt x="0" y="75"/>
                  </a:lnTo>
                  <a:lnTo>
                    <a:pt x="5" y="105"/>
                  </a:lnTo>
                  <a:lnTo>
                    <a:pt x="20" y="129"/>
                  </a:lnTo>
                  <a:lnTo>
                    <a:pt x="42" y="145"/>
                  </a:lnTo>
                  <a:lnTo>
                    <a:pt x="69" y="151"/>
                  </a:lnTo>
                  <a:lnTo>
                    <a:pt x="97" y="146"/>
                  </a:lnTo>
                  <a:lnTo>
                    <a:pt x="119" y="134"/>
                  </a:lnTo>
                  <a:lnTo>
                    <a:pt x="117" y="113"/>
                  </a:lnTo>
                  <a:lnTo>
                    <a:pt x="102" y="123"/>
                  </a:lnTo>
                  <a:lnTo>
                    <a:pt x="88" y="129"/>
                  </a:lnTo>
                  <a:lnTo>
                    <a:pt x="77" y="131"/>
                  </a:lnTo>
                  <a:lnTo>
                    <a:pt x="69" y="131"/>
                  </a:lnTo>
                  <a:lnTo>
                    <a:pt x="51" y="127"/>
                  </a:lnTo>
                  <a:lnTo>
                    <a:pt x="37" y="116"/>
                  </a:lnTo>
                  <a:lnTo>
                    <a:pt x="26" y="99"/>
                  </a:lnTo>
                  <a:lnTo>
                    <a:pt x="22" y="77"/>
                  </a:lnTo>
                  <a:lnTo>
                    <a:pt x="121" y="77"/>
                  </a:lnTo>
                  <a:close/>
                  <a:moveTo>
                    <a:pt x="24" y="60"/>
                  </a:moveTo>
                  <a:lnTo>
                    <a:pt x="30" y="43"/>
                  </a:lnTo>
                  <a:lnTo>
                    <a:pt x="39" y="31"/>
                  </a:lnTo>
                  <a:lnTo>
                    <a:pt x="51" y="22"/>
                  </a:lnTo>
                  <a:lnTo>
                    <a:pt x="64" y="20"/>
                  </a:lnTo>
                  <a:lnTo>
                    <a:pt x="76" y="22"/>
                  </a:lnTo>
                  <a:lnTo>
                    <a:pt x="88" y="29"/>
                  </a:lnTo>
                  <a:lnTo>
                    <a:pt x="97" y="41"/>
                  </a:lnTo>
                  <a:lnTo>
                    <a:pt x="102" y="60"/>
                  </a:lnTo>
                  <a:lnTo>
                    <a:pt x="24" y="6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Freeform 381"/>
            <p:cNvSpPr>
              <a:spLocks noChangeAspect="1" noEditPoints="1"/>
            </p:cNvSpPr>
            <p:nvPr/>
          </p:nvSpPr>
          <p:spPr bwMode="auto">
            <a:xfrm>
              <a:off x="1238" y="387"/>
              <a:ext cx="28" cy="217"/>
            </a:xfrm>
            <a:custGeom>
              <a:avLst/>
              <a:gdLst>
                <a:gd name="T0" fmla="*/ 28 w 28"/>
                <a:gd name="T1" fmla="*/ 0 h 217"/>
                <a:gd name="T2" fmla="*/ 0 w 28"/>
                <a:gd name="T3" fmla="*/ 0 h 217"/>
                <a:gd name="T4" fmla="*/ 0 w 28"/>
                <a:gd name="T5" fmla="*/ 29 h 217"/>
                <a:gd name="T6" fmla="*/ 28 w 28"/>
                <a:gd name="T7" fmla="*/ 29 h 217"/>
                <a:gd name="T8" fmla="*/ 28 w 28"/>
                <a:gd name="T9" fmla="*/ 0 h 217"/>
                <a:gd name="T10" fmla="*/ 26 w 28"/>
                <a:gd name="T11" fmla="*/ 76 h 217"/>
                <a:gd name="T12" fmla="*/ 2 w 28"/>
                <a:gd name="T13" fmla="*/ 76 h 217"/>
                <a:gd name="T14" fmla="*/ 2 w 28"/>
                <a:gd name="T15" fmla="*/ 217 h 217"/>
                <a:gd name="T16" fmla="*/ 26 w 28"/>
                <a:gd name="T17" fmla="*/ 217 h 217"/>
                <a:gd name="T18" fmla="*/ 26 w 28"/>
                <a:gd name="T19" fmla="*/ 76 h 2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" h="217">
                  <a:moveTo>
                    <a:pt x="28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28" y="29"/>
                  </a:lnTo>
                  <a:lnTo>
                    <a:pt x="28" y="0"/>
                  </a:lnTo>
                  <a:close/>
                  <a:moveTo>
                    <a:pt x="26" y="76"/>
                  </a:moveTo>
                  <a:lnTo>
                    <a:pt x="2" y="76"/>
                  </a:lnTo>
                  <a:lnTo>
                    <a:pt x="2" y="217"/>
                  </a:lnTo>
                  <a:lnTo>
                    <a:pt x="26" y="217"/>
                  </a:lnTo>
                  <a:lnTo>
                    <a:pt x="26" y="76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Freeform 382"/>
            <p:cNvSpPr>
              <a:spLocks noChangeAspect="1" noEditPoints="1"/>
            </p:cNvSpPr>
            <p:nvPr/>
          </p:nvSpPr>
          <p:spPr bwMode="auto">
            <a:xfrm>
              <a:off x="1299" y="459"/>
              <a:ext cx="146" cy="211"/>
            </a:xfrm>
            <a:custGeom>
              <a:avLst/>
              <a:gdLst>
                <a:gd name="T0" fmla="*/ 115 w 146"/>
                <a:gd name="T1" fmla="*/ 20 h 211"/>
                <a:gd name="T2" fmla="*/ 132 w 146"/>
                <a:gd name="T3" fmla="*/ 19 h 211"/>
                <a:gd name="T4" fmla="*/ 143 w 146"/>
                <a:gd name="T5" fmla="*/ 20 h 211"/>
                <a:gd name="T6" fmla="*/ 142 w 146"/>
                <a:gd name="T7" fmla="*/ 0 h 211"/>
                <a:gd name="T8" fmla="*/ 92 w 146"/>
                <a:gd name="T9" fmla="*/ 10 h 211"/>
                <a:gd name="T10" fmla="*/ 79 w 146"/>
                <a:gd name="T11" fmla="*/ 3 h 211"/>
                <a:gd name="T12" fmla="*/ 62 w 146"/>
                <a:gd name="T13" fmla="*/ 0 h 211"/>
                <a:gd name="T14" fmla="*/ 26 w 146"/>
                <a:gd name="T15" fmla="*/ 15 h 211"/>
                <a:gd name="T16" fmla="*/ 11 w 146"/>
                <a:gd name="T17" fmla="*/ 52 h 211"/>
                <a:gd name="T18" fmla="*/ 22 w 146"/>
                <a:gd name="T19" fmla="*/ 84 h 211"/>
                <a:gd name="T20" fmla="*/ 13 w 146"/>
                <a:gd name="T21" fmla="*/ 102 h 211"/>
                <a:gd name="T22" fmla="*/ 12 w 146"/>
                <a:gd name="T23" fmla="*/ 111 h 211"/>
                <a:gd name="T24" fmla="*/ 21 w 146"/>
                <a:gd name="T25" fmla="*/ 135 h 211"/>
                <a:gd name="T26" fmla="*/ 4 w 146"/>
                <a:gd name="T27" fmla="*/ 152 h 211"/>
                <a:gd name="T28" fmla="*/ 0 w 146"/>
                <a:gd name="T29" fmla="*/ 168 h 211"/>
                <a:gd name="T30" fmla="*/ 21 w 146"/>
                <a:gd name="T31" fmla="*/ 198 h 211"/>
                <a:gd name="T32" fmla="*/ 70 w 146"/>
                <a:gd name="T33" fmla="*/ 211 h 211"/>
                <a:gd name="T34" fmla="*/ 120 w 146"/>
                <a:gd name="T35" fmla="*/ 198 h 211"/>
                <a:gd name="T36" fmla="*/ 141 w 146"/>
                <a:gd name="T37" fmla="*/ 168 h 211"/>
                <a:gd name="T38" fmla="*/ 133 w 146"/>
                <a:gd name="T39" fmla="*/ 142 h 211"/>
                <a:gd name="T40" fmla="*/ 113 w 146"/>
                <a:gd name="T41" fmla="*/ 129 h 211"/>
                <a:gd name="T42" fmla="*/ 91 w 146"/>
                <a:gd name="T43" fmla="*/ 124 h 211"/>
                <a:gd name="T44" fmla="*/ 76 w 146"/>
                <a:gd name="T45" fmla="*/ 123 h 211"/>
                <a:gd name="T46" fmla="*/ 43 w 146"/>
                <a:gd name="T47" fmla="*/ 123 h 211"/>
                <a:gd name="T48" fmla="*/ 31 w 146"/>
                <a:gd name="T49" fmla="*/ 116 h 211"/>
                <a:gd name="T50" fmla="*/ 30 w 146"/>
                <a:gd name="T51" fmla="*/ 100 h 211"/>
                <a:gd name="T52" fmla="*/ 38 w 146"/>
                <a:gd name="T53" fmla="*/ 98 h 211"/>
                <a:gd name="T54" fmla="*/ 53 w 146"/>
                <a:gd name="T55" fmla="*/ 103 h 211"/>
                <a:gd name="T56" fmla="*/ 82 w 146"/>
                <a:gd name="T57" fmla="*/ 100 h 211"/>
                <a:gd name="T58" fmla="*/ 108 w 146"/>
                <a:gd name="T59" fmla="*/ 72 h 211"/>
                <a:gd name="T60" fmla="*/ 111 w 146"/>
                <a:gd name="T61" fmla="*/ 41 h 211"/>
                <a:gd name="T62" fmla="*/ 105 w 146"/>
                <a:gd name="T63" fmla="*/ 25 h 211"/>
                <a:gd name="T64" fmla="*/ 103 w 146"/>
                <a:gd name="T65" fmla="*/ 20 h 211"/>
                <a:gd name="T66" fmla="*/ 57 w 146"/>
                <a:gd name="T67" fmla="*/ 85 h 211"/>
                <a:gd name="T68" fmla="*/ 47 w 146"/>
                <a:gd name="T69" fmla="*/ 82 h 211"/>
                <a:gd name="T70" fmla="*/ 39 w 146"/>
                <a:gd name="T71" fmla="*/ 74 h 211"/>
                <a:gd name="T72" fmla="*/ 34 w 146"/>
                <a:gd name="T73" fmla="*/ 61 h 211"/>
                <a:gd name="T74" fmla="*/ 34 w 146"/>
                <a:gd name="T75" fmla="*/ 43 h 211"/>
                <a:gd name="T76" fmla="*/ 39 w 146"/>
                <a:gd name="T77" fmla="*/ 30 h 211"/>
                <a:gd name="T78" fmla="*/ 47 w 146"/>
                <a:gd name="T79" fmla="*/ 22 h 211"/>
                <a:gd name="T80" fmla="*/ 57 w 146"/>
                <a:gd name="T81" fmla="*/ 19 h 211"/>
                <a:gd name="T82" fmla="*/ 72 w 146"/>
                <a:gd name="T83" fmla="*/ 20 h 211"/>
                <a:gd name="T84" fmla="*/ 88 w 146"/>
                <a:gd name="T85" fmla="*/ 36 h 211"/>
                <a:gd name="T86" fmla="*/ 88 w 146"/>
                <a:gd name="T87" fmla="*/ 68 h 211"/>
                <a:gd name="T88" fmla="*/ 72 w 146"/>
                <a:gd name="T89" fmla="*/ 84 h 211"/>
                <a:gd name="T90" fmla="*/ 76 w 146"/>
                <a:gd name="T91" fmla="*/ 146 h 211"/>
                <a:gd name="T92" fmla="*/ 85 w 146"/>
                <a:gd name="T93" fmla="*/ 147 h 211"/>
                <a:gd name="T94" fmla="*/ 100 w 146"/>
                <a:gd name="T95" fmla="*/ 149 h 211"/>
                <a:gd name="T96" fmla="*/ 113 w 146"/>
                <a:gd name="T97" fmla="*/ 156 h 211"/>
                <a:gd name="T98" fmla="*/ 119 w 146"/>
                <a:gd name="T99" fmla="*/ 168 h 211"/>
                <a:gd name="T100" fmla="*/ 115 w 146"/>
                <a:gd name="T101" fmla="*/ 178 h 211"/>
                <a:gd name="T102" fmla="*/ 105 w 146"/>
                <a:gd name="T103" fmla="*/ 186 h 211"/>
                <a:gd name="T104" fmla="*/ 89 w 146"/>
                <a:gd name="T105" fmla="*/ 191 h 211"/>
                <a:gd name="T106" fmla="*/ 71 w 146"/>
                <a:gd name="T107" fmla="*/ 193 h 211"/>
                <a:gd name="T108" fmla="*/ 52 w 146"/>
                <a:gd name="T109" fmla="*/ 191 h 211"/>
                <a:gd name="T110" fmla="*/ 37 w 146"/>
                <a:gd name="T111" fmla="*/ 186 h 211"/>
                <a:gd name="T112" fmla="*/ 26 w 146"/>
                <a:gd name="T113" fmla="*/ 178 h 211"/>
                <a:gd name="T114" fmla="*/ 22 w 146"/>
                <a:gd name="T115" fmla="*/ 168 h 211"/>
                <a:gd name="T116" fmla="*/ 23 w 146"/>
                <a:gd name="T117" fmla="*/ 164 h 211"/>
                <a:gd name="T118" fmla="*/ 26 w 146"/>
                <a:gd name="T119" fmla="*/ 157 h 211"/>
                <a:gd name="T120" fmla="*/ 33 w 146"/>
                <a:gd name="T121" fmla="*/ 149 h 211"/>
                <a:gd name="T122" fmla="*/ 47 w 146"/>
                <a:gd name="T123" fmla="*/ 146 h 21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6" h="211">
                  <a:moveTo>
                    <a:pt x="103" y="20"/>
                  </a:moveTo>
                  <a:lnTo>
                    <a:pt x="115" y="20"/>
                  </a:lnTo>
                  <a:lnTo>
                    <a:pt x="127" y="19"/>
                  </a:lnTo>
                  <a:lnTo>
                    <a:pt x="132" y="19"/>
                  </a:lnTo>
                  <a:lnTo>
                    <a:pt x="138" y="20"/>
                  </a:lnTo>
                  <a:lnTo>
                    <a:pt x="143" y="20"/>
                  </a:lnTo>
                  <a:lnTo>
                    <a:pt x="146" y="20"/>
                  </a:lnTo>
                  <a:lnTo>
                    <a:pt x="142" y="0"/>
                  </a:lnTo>
                  <a:lnTo>
                    <a:pt x="112" y="4"/>
                  </a:lnTo>
                  <a:lnTo>
                    <a:pt x="92" y="10"/>
                  </a:lnTo>
                  <a:lnTo>
                    <a:pt x="86" y="6"/>
                  </a:lnTo>
                  <a:lnTo>
                    <a:pt x="79" y="3"/>
                  </a:lnTo>
                  <a:lnTo>
                    <a:pt x="71" y="1"/>
                  </a:lnTo>
                  <a:lnTo>
                    <a:pt x="62" y="0"/>
                  </a:lnTo>
                  <a:lnTo>
                    <a:pt x="42" y="4"/>
                  </a:lnTo>
                  <a:lnTo>
                    <a:pt x="26" y="15"/>
                  </a:lnTo>
                  <a:lnTo>
                    <a:pt x="15" y="32"/>
                  </a:lnTo>
                  <a:lnTo>
                    <a:pt x="11" y="52"/>
                  </a:lnTo>
                  <a:lnTo>
                    <a:pt x="14" y="69"/>
                  </a:lnTo>
                  <a:lnTo>
                    <a:pt x="22" y="84"/>
                  </a:lnTo>
                  <a:lnTo>
                    <a:pt x="16" y="93"/>
                  </a:lnTo>
                  <a:lnTo>
                    <a:pt x="13" y="102"/>
                  </a:lnTo>
                  <a:lnTo>
                    <a:pt x="12" y="108"/>
                  </a:lnTo>
                  <a:lnTo>
                    <a:pt x="12" y="111"/>
                  </a:lnTo>
                  <a:lnTo>
                    <a:pt x="14" y="123"/>
                  </a:lnTo>
                  <a:lnTo>
                    <a:pt x="21" y="135"/>
                  </a:lnTo>
                  <a:lnTo>
                    <a:pt x="10" y="143"/>
                  </a:lnTo>
                  <a:lnTo>
                    <a:pt x="4" y="152"/>
                  </a:lnTo>
                  <a:lnTo>
                    <a:pt x="1" y="161"/>
                  </a:lnTo>
                  <a:lnTo>
                    <a:pt x="0" y="168"/>
                  </a:lnTo>
                  <a:lnTo>
                    <a:pt x="6" y="185"/>
                  </a:lnTo>
                  <a:lnTo>
                    <a:pt x="21" y="198"/>
                  </a:lnTo>
                  <a:lnTo>
                    <a:pt x="43" y="208"/>
                  </a:lnTo>
                  <a:lnTo>
                    <a:pt x="70" y="211"/>
                  </a:lnTo>
                  <a:lnTo>
                    <a:pt x="98" y="208"/>
                  </a:lnTo>
                  <a:lnTo>
                    <a:pt x="120" y="198"/>
                  </a:lnTo>
                  <a:lnTo>
                    <a:pt x="136" y="185"/>
                  </a:lnTo>
                  <a:lnTo>
                    <a:pt x="141" y="168"/>
                  </a:lnTo>
                  <a:lnTo>
                    <a:pt x="139" y="153"/>
                  </a:lnTo>
                  <a:lnTo>
                    <a:pt x="133" y="142"/>
                  </a:lnTo>
                  <a:lnTo>
                    <a:pt x="124" y="134"/>
                  </a:lnTo>
                  <a:lnTo>
                    <a:pt x="113" y="129"/>
                  </a:lnTo>
                  <a:lnTo>
                    <a:pt x="102" y="125"/>
                  </a:lnTo>
                  <a:lnTo>
                    <a:pt x="91" y="124"/>
                  </a:lnTo>
                  <a:lnTo>
                    <a:pt x="82" y="123"/>
                  </a:lnTo>
                  <a:lnTo>
                    <a:pt x="76" y="123"/>
                  </a:lnTo>
                  <a:lnTo>
                    <a:pt x="48" y="123"/>
                  </a:lnTo>
                  <a:lnTo>
                    <a:pt x="43" y="123"/>
                  </a:lnTo>
                  <a:lnTo>
                    <a:pt x="37" y="121"/>
                  </a:lnTo>
                  <a:lnTo>
                    <a:pt x="31" y="116"/>
                  </a:lnTo>
                  <a:lnTo>
                    <a:pt x="29" y="106"/>
                  </a:lnTo>
                  <a:lnTo>
                    <a:pt x="30" y="100"/>
                  </a:lnTo>
                  <a:lnTo>
                    <a:pt x="33" y="95"/>
                  </a:lnTo>
                  <a:lnTo>
                    <a:pt x="38" y="98"/>
                  </a:lnTo>
                  <a:lnTo>
                    <a:pt x="45" y="101"/>
                  </a:lnTo>
                  <a:lnTo>
                    <a:pt x="53" y="103"/>
                  </a:lnTo>
                  <a:lnTo>
                    <a:pt x="62" y="104"/>
                  </a:lnTo>
                  <a:lnTo>
                    <a:pt x="82" y="100"/>
                  </a:lnTo>
                  <a:lnTo>
                    <a:pt x="98" y="89"/>
                  </a:lnTo>
                  <a:lnTo>
                    <a:pt x="108" y="72"/>
                  </a:lnTo>
                  <a:lnTo>
                    <a:pt x="112" y="52"/>
                  </a:lnTo>
                  <a:lnTo>
                    <a:pt x="111" y="41"/>
                  </a:lnTo>
                  <a:lnTo>
                    <a:pt x="108" y="32"/>
                  </a:lnTo>
                  <a:lnTo>
                    <a:pt x="105" y="25"/>
                  </a:lnTo>
                  <a:lnTo>
                    <a:pt x="102" y="20"/>
                  </a:lnTo>
                  <a:lnTo>
                    <a:pt x="103" y="20"/>
                  </a:lnTo>
                  <a:close/>
                  <a:moveTo>
                    <a:pt x="62" y="86"/>
                  </a:moveTo>
                  <a:lnTo>
                    <a:pt x="57" y="85"/>
                  </a:lnTo>
                  <a:lnTo>
                    <a:pt x="52" y="84"/>
                  </a:lnTo>
                  <a:lnTo>
                    <a:pt x="47" y="82"/>
                  </a:lnTo>
                  <a:lnTo>
                    <a:pt x="43" y="79"/>
                  </a:lnTo>
                  <a:lnTo>
                    <a:pt x="39" y="74"/>
                  </a:lnTo>
                  <a:lnTo>
                    <a:pt x="36" y="69"/>
                  </a:lnTo>
                  <a:lnTo>
                    <a:pt x="34" y="61"/>
                  </a:lnTo>
                  <a:lnTo>
                    <a:pt x="33" y="52"/>
                  </a:lnTo>
                  <a:lnTo>
                    <a:pt x="34" y="43"/>
                  </a:lnTo>
                  <a:lnTo>
                    <a:pt x="36" y="36"/>
                  </a:lnTo>
                  <a:lnTo>
                    <a:pt x="39" y="30"/>
                  </a:lnTo>
                  <a:lnTo>
                    <a:pt x="43" y="25"/>
                  </a:lnTo>
                  <a:lnTo>
                    <a:pt x="47" y="22"/>
                  </a:lnTo>
                  <a:lnTo>
                    <a:pt x="52" y="20"/>
                  </a:lnTo>
                  <a:lnTo>
                    <a:pt x="57" y="19"/>
                  </a:lnTo>
                  <a:lnTo>
                    <a:pt x="62" y="18"/>
                  </a:lnTo>
                  <a:lnTo>
                    <a:pt x="72" y="20"/>
                  </a:lnTo>
                  <a:lnTo>
                    <a:pt x="81" y="26"/>
                  </a:lnTo>
                  <a:lnTo>
                    <a:pt x="88" y="36"/>
                  </a:lnTo>
                  <a:lnTo>
                    <a:pt x="90" y="52"/>
                  </a:lnTo>
                  <a:lnTo>
                    <a:pt x="88" y="68"/>
                  </a:lnTo>
                  <a:lnTo>
                    <a:pt x="81" y="78"/>
                  </a:lnTo>
                  <a:lnTo>
                    <a:pt x="72" y="84"/>
                  </a:lnTo>
                  <a:lnTo>
                    <a:pt x="62" y="86"/>
                  </a:lnTo>
                  <a:close/>
                  <a:moveTo>
                    <a:pt x="76" y="146"/>
                  </a:moveTo>
                  <a:lnTo>
                    <a:pt x="80" y="146"/>
                  </a:lnTo>
                  <a:lnTo>
                    <a:pt x="85" y="147"/>
                  </a:lnTo>
                  <a:lnTo>
                    <a:pt x="92" y="147"/>
                  </a:lnTo>
                  <a:lnTo>
                    <a:pt x="100" y="149"/>
                  </a:lnTo>
                  <a:lnTo>
                    <a:pt x="107" y="152"/>
                  </a:lnTo>
                  <a:lnTo>
                    <a:pt x="113" y="156"/>
                  </a:lnTo>
                  <a:lnTo>
                    <a:pt x="117" y="161"/>
                  </a:lnTo>
                  <a:lnTo>
                    <a:pt x="119" y="168"/>
                  </a:lnTo>
                  <a:lnTo>
                    <a:pt x="118" y="173"/>
                  </a:lnTo>
                  <a:lnTo>
                    <a:pt x="115" y="178"/>
                  </a:lnTo>
                  <a:lnTo>
                    <a:pt x="110" y="182"/>
                  </a:lnTo>
                  <a:lnTo>
                    <a:pt x="105" y="186"/>
                  </a:lnTo>
                  <a:lnTo>
                    <a:pt x="97" y="189"/>
                  </a:lnTo>
                  <a:lnTo>
                    <a:pt x="89" y="191"/>
                  </a:lnTo>
                  <a:lnTo>
                    <a:pt x="80" y="192"/>
                  </a:lnTo>
                  <a:lnTo>
                    <a:pt x="71" y="193"/>
                  </a:lnTo>
                  <a:lnTo>
                    <a:pt x="61" y="192"/>
                  </a:lnTo>
                  <a:lnTo>
                    <a:pt x="52" y="191"/>
                  </a:lnTo>
                  <a:lnTo>
                    <a:pt x="44" y="189"/>
                  </a:lnTo>
                  <a:lnTo>
                    <a:pt x="37" y="186"/>
                  </a:lnTo>
                  <a:lnTo>
                    <a:pt x="31" y="182"/>
                  </a:lnTo>
                  <a:lnTo>
                    <a:pt x="26" y="178"/>
                  </a:lnTo>
                  <a:lnTo>
                    <a:pt x="23" y="173"/>
                  </a:lnTo>
                  <a:lnTo>
                    <a:pt x="22" y="168"/>
                  </a:lnTo>
                  <a:lnTo>
                    <a:pt x="22" y="167"/>
                  </a:lnTo>
                  <a:lnTo>
                    <a:pt x="23" y="164"/>
                  </a:lnTo>
                  <a:lnTo>
                    <a:pt x="24" y="161"/>
                  </a:lnTo>
                  <a:lnTo>
                    <a:pt x="26" y="157"/>
                  </a:lnTo>
                  <a:lnTo>
                    <a:pt x="28" y="153"/>
                  </a:lnTo>
                  <a:lnTo>
                    <a:pt x="33" y="149"/>
                  </a:lnTo>
                  <a:lnTo>
                    <a:pt x="39" y="147"/>
                  </a:lnTo>
                  <a:lnTo>
                    <a:pt x="47" y="146"/>
                  </a:lnTo>
                  <a:lnTo>
                    <a:pt x="76" y="146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Freeform 383"/>
            <p:cNvSpPr>
              <a:spLocks noChangeAspect="1"/>
            </p:cNvSpPr>
            <p:nvPr/>
          </p:nvSpPr>
          <p:spPr bwMode="auto">
            <a:xfrm>
              <a:off x="1475" y="383"/>
              <a:ext cx="113" cy="221"/>
            </a:xfrm>
            <a:custGeom>
              <a:avLst/>
              <a:gdLst>
                <a:gd name="T0" fmla="*/ 113 w 113"/>
                <a:gd name="T1" fmla="*/ 126 h 221"/>
                <a:gd name="T2" fmla="*/ 111 w 113"/>
                <a:gd name="T3" fmla="*/ 109 h 221"/>
                <a:gd name="T4" fmla="*/ 106 w 113"/>
                <a:gd name="T5" fmla="*/ 93 h 221"/>
                <a:gd name="T6" fmla="*/ 92 w 113"/>
                <a:gd name="T7" fmla="*/ 81 h 221"/>
                <a:gd name="T8" fmla="*/ 69 w 113"/>
                <a:gd name="T9" fmla="*/ 76 h 221"/>
                <a:gd name="T10" fmla="*/ 55 w 113"/>
                <a:gd name="T11" fmla="*/ 78 h 221"/>
                <a:gd name="T12" fmla="*/ 43 w 113"/>
                <a:gd name="T13" fmla="*/ 83 h 221"/>
                <a:gd name="T14" fmla="*/ 33 w 113"/>
                <a:gd name="T15" fmla="*/ 90 h 221"/>
                <a:gd name="T16" fmla="*/ 24 w 113"/>
                <a:gd name="T17" fmla="*/ 99 h 221"/>
                <a:gd name="T18" fmla="*/ 24 w 113"/>
                <a:gd name="T19" fmla="*/ 0 h 221"/>
                <a:gd name="T20" fmla="*/ 0 w 113"/>
                <a:gd name="T21" fmla="*/ 0 h 221"/>
                <a:gd name="T22" fmla="*/ 0 w 113"/>
                <a:gd name="T23" fmla="*/ 221 h 221"/>
                <a:gd name="T24" fmla="*/ 25 w 113"/>
                <a:gd name="T25" fmla="*/ 221 h 221"/>
                <a:gd name="T26" fmla="*/ 25 w 113"/>
                <a:gd name="T27" fmla="*/ 143 h 221"/>
                <a:gd name="T28" fmla="*/ 25 w 113"/>
                <a:gd name="T29" fmla="*/ 135 h 221"/>
                <a:gd name="T30" fmla="*/ 27 w 113"/>
                <a:gd name="T31" fmla="*/ 127 h 221"/>
                <a:gd name="T32" fmla="*/ 29 w 113"/>
                <a:gd name="T33" fmla="*/ 119 h 221"/>
                <a:gd name="T34" fmla="*/ 32 w 113"/>
                <a:gd name="T35" fmla="*/ 111 h 221"/>
                <a:gd name="T36" fmla="*/ 36 w 113"/>
                <a:gd name="T37" fmla="*/ 105 h 221"/>
                <a:gd name="T38" fmla="*/ 42 w 113"/>
                <a:gd name="T39" fmla="*/ 100 h 221"/>
                <a:gd name="T40" fmla="*/ 49 w 113"/>
                <a:gd name="T41" fmla="*/ 97 h 221"/>
                <a:gd name="T42" fmla="*/ 57 w 113"/>
                <a:gd name="T43" fmla="*/ 96 h 221"/>
                <a:gd name="T44" fmla="*/ 67 w 113"/>
                <a:gd name="T45" fmla="*/ 96 h 221"/>
                <a:gd name="T46" fmla="*/ 75 w 113"/>
                <a:gd name="T47" fmla="*/ 99 h 221"/>
                <a:gd name="T48" fmla="*/ 80 w 113"/>
                <a:gd name="T49" fmla="*/ 103 h 221"/>
                <a:gd name="T50" fmla="*/ 84 w 113"/>
                <a:gd name="T51" fmla="*/ 108 h 221"/>
                <a:gd name="T52" fmla="*/ 86 w 113"/>
                <a:gd name="T53" fmla="*/ 113 h 221"/>
                <a:gd name="T54" fmla="*/ 87 w 113"/>
                <a:gd name="T55" fmla="*/ 119 h 221"/>
                <a:gd name="T56" fmla="*/ 88 w 113"/>
                <a:gd name="T57" fmla="*/ 124 h 221"/>
                <a:gd name="T58" fmla="*/ 88 w 113"/>
                <a:gd name="T59" fmla="*/ 128 h 221"/>
                <a:gd name="T60" fmla="*/ 88 w 113"/>
                <a:gd name="T61" fmla="*/ 221 h 221"/>
                <a:gd name="T62" fmla="*/ 113 w 113"/>
                <a:gd name="T63" fmla="*/ 221 h 221"/>
                <a:gd name="T64" fmla="*/ 113 w 113"/>
                <a:gd name="T65" fmla="*/ 126 h 2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3" h="221">
                  <a:moveTo>
                    <a:pt x="113" y="126"/>
                  </a:moveTo>
                  <a:lnTo>
                    <a:pt x="111" y="109"/>
                  </a:lnTo>
                  <a:lnTo>
                    <a:pt x="106" y="93"/>
                  </a:lnTo>
                  <a:lnTo>
                    <a:pt x="92" y="81"/>
                  </a:lnTo>
                  <a:lnTo>
                    <a:pt x="69" y="76"/>
                  </a:lnTo>
                  <a:lnTo>
                    <a:pt x="55" y="78"/>
                  </a:lnTo>
                  <a:lnTo>
                    <a:pt x="43" y="83"/>
                  </a:lnTo>
                  <a:lnTo>
                    <a:pt x="33" y="90"/>
                  </a:lnTo>
                  <a:lnTo>
                    <a:pt x="24" y="99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21"/>
                  </a:lnTo>
                  <a:lnTo>
                    <a:pt x="25" y="221"/>
                  </a:lnTo>
                  <a:lnTo>
                    <a:pt x="25" y="143"/>
                  </a:lnTo>
                  <a:lnTo>
                    <a:pt x="25" y="135"/>
                  </a:lnTo>
                  <a:lnTo>
                    <a:pt x="27" y="127"/>
                  </a:lnTo>
                  <a:lnTo>
                    <a:pt x="29" y="119"/>
                  </a:lnTo>
                  <a:lnTo>
                    <a:pt x="32" y="111"/>
                  </a:lnTo>
                  <a:lnTo>
                    <a:pt x="36" y="105"/>
                  </a:lnTo>
                  <a:lnTo>
                    <a:pt x="42" y="100"/>
                  </a:lnTo>
                  <a:lnTo>
                    <a:pt x="49" y="97"/>
                  </a:lnTo>
                  <a:lnTo>
                    <a:pt x="57" y="96"/>
                  </a:lnTo>
                  <a:lnTo>
                    <a:pt x="67" y="96"/>
                  </a:lnTo>
                  <a:lnTo>
                    <a:pt x="75" y="99"/>
                  </a:lnTo>
                  <a:lnTo>
                    <a:pt x="80" y="103"/>
                  </a:lnTo>
                  <a:lnTo>
                    <a:pt x="84" y="108"/>
                  </a:lnTo>
                  <a:lnTo>
                    <a:pt x="86" y="113"/>
                  </a:lnTo>
                  <a:lnTo>
                    <a:pt x="87" y="119"/>
                  </a:lnTo>
                  <a:lnTo>
                    <a:pt x="88" y="124"/>
                  </a:lnTo>
                  <a:lnTo>
                    <a:pt x="88" y="128"/>
                  </a:lnTo>
                  <a:lnTo>
                    <a:pt x="88" y="221"/>
                  </a:lnTo>
                  <a:lnTo>
                    <a:pt x="113" y="221"/>
                  </a:lnTo>
                  <a:lnTo>
                    <a:pt x="113" y="126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Freeform 384"/>
            <p:cNvSpPr>
              <a:spLocks noChangeAspect="1" noEditPoints="1"/>
            </p:cNvSpPr>
            <p:nvPr/>
          </p:nvSpPr>
          <p:spPr bwMode="auto">
            <a:xfrm>
              <a:off x="1640" y="383"/>
              <a:ext cx="127" cy="225"/>
            </a:xfrm>
            <a:custGeom>
              <a:avLst/>
              <a:gdLst>
                <a:gd name="T0" fmla="*/ 24 w 127"/>
                <a:gd name="T1" fmla="*/ 0 h 225"/>
                <a:gd name="T2" fmla="*/ 0 w 127"/>
                <a:gd name="T3" fmla="*/ 0 h 225"/>
                <a:gd name="T4" fmla="*/ 0 w 127"/>
                <a:gd name="T5" fmla="*/ 221 h 225"/>
                <a:gd name="T6" fmla="*/ 25 w 127"/>
                <a:gd name="T7" fmla="*/ 221 h 225"/>
                <a:gd name="T8" fmla="*/ 25 w 127"/>
                <a:gd name="T9" fmla="*/ 207 h 225"/>
                <a:gd name="T10" fmla="*/ 32 w 127"/>
                <a:gd name="T11" fmla="*/ 212 h 225"/>
                <a:gd name="T12" fmla="*/ 41 w 127"/>
                <a:gd name="T13" fmla="*/ 218 h 225"/>
                <a:gd name="T14" fmla="*/ 53 w 127"/>
                <a:gd name="T15" fmla="*/ 223 h 225"/>
                <a:gd name="T16" fmla="*/ 67 w 127"/>
                <a:gd name="T17" fmla="*/ 225 h 225"/>
                <a:gd name="T18" fmla="*/ 90 w 127"/>
                <a:gd name="T19" fmla="*/ 219 h 225"/>
                <a:gd name="T20" fmla="*/ 109 w 127"/>
                <a:gd name="T21" fmla="*/ 203 h 225"/>
                <a:gd name="T22" fmla="*/ 122 w 127"/>
                <a:gd name="T23" fmla="*/ 180 h 225"/>
                <a:gd name="T24" fmla="*/ 127 w 127"/>
                <a:gd name="T25" fmla="*/ 150 h 225"/>
                <a:gd name="T26" fmla="*/ 123 w 127"/>
                <a:gd name="T27" fmla="*/ 122 h 225"/>
                <a:gd name="T28" fmla="*/ 112 w 127"/>
                <a:gd name="T29" fmla="*/ 98 h 225"/>
                <a:gd name="T30" fmla="*/ 96 w 127"/>
                <a:gd name="T31" fmla="*/ 82 h 225"/>
                <a:gd name="T32" fmla="*/ 75 w 127"/>
                <a:gd name="T33" fmla="*/ 76 h 225"/>
                <a:gd name="T34" fmla="*/ 65 w 127"/>
                <a:gd name="T35" fmla="*/ 77 h 225"/>
                <a:gd name="T36" fmla="*/ 52 w 127"/>
                <a:gd name="T37" fmla="*/ 80 h 225"/>
                <a:gd name="T38" fmla="*/ 38 w 127"/>
                <a:gd name="T39" fmla="*/ 85 h 225"/>
                <a:gd name="T40" fmla="*/ 24 w 127"/>
                <a:gd name="T41" fmla="*/ 95 h 225"/>
                <a:gd name="T42" fmla="*/ 24 w 127"/>
                <a:gd name="T43" fmla="*/ 0 h 225"/>
                <a:gd name="T44" fmla="*/ 25 w 127"/>
                <a:gd name="T45" fmla="*/ 114 h 225"/>
                <a:gd name="T46" fmla="*/ 30 w 127"/>
                <a:gd name="T47" fmla="*/ 108 h 225"/>
                <a:gd name="T48" fmla="*/ 37 w 127"/>
                <a:gd name="T49" fmla="*/ 102 h 225"/>
                <a:gd name="T50" fmla="*/ 47 w 127"/>
                <a:gd name="T51" fmla="*/ 97 h 225"/>
                <a:gd name="T52" fmla="*/ 59 w 127"/>
                <a:gd name="T53" fmla="*/ 96 h 225"/>
                <a:gd name="T54" fmla="*/ 73 w 127"/>
                <a:gd name="T55" fmla="*/ 98 h 225"/>
                <a:gd name="T56" fmla="*/ 87 w 127"/>
                <a:gd name="T57" fmla="*/ 107 h 225"/>
                <a:gd name="T58" fmla="*/ 98 w 127"/>
                <a:gd name="T59" fmla="*/ 124 h 225"/>
                <a:gd name="T60" fmla="*/ 102 w 127"/>
                <a:gd name="T61" fmla="*/ 150 h 225"/>
                <a:gd name="T62" fmla="*/ 97 w 127"/>
                <a:gd name="T63" fmla="*/ 176 h 225"/>
                <a:gd name="T64" fmla="*/ 86 w 127"/>
                <a:gd name="T65" fmla="*/ 193 h 225"/>
                <a:gd name="T66" fmla="*/ 71 w 127"/>
                <a:gd name="T67" fmla="*/ 202 h 225"/>
                <a:gd name="T68" fmla="*/ 56 w 127"/>
                <a:gd name="T69" fmla="*/ 205 h 225"/>
                <a:gd name="T70" fmla="*/ 47 w 127"/>
                <a:gd name="T71" fmla="*/ 204 h 225"/>
                <a:gd name="T72" fmla="*/ 39 w 127"/>
                <a:gd name="T73" fmla="*/ 201 h 225"/>
                <a:gd name="T74" fmla="*/ 31 w 127"/>
                <a:gd name="T75" fmla="*/ 194 h 225"/>
                <a:gd name="T76" fmla="*/ 25 w 127"/>
                <a:gd name="T77" fmla="*/ 185 h 225"/>
                <a:gd name="T78" fmla="*/ 25 w 127"/>
                <a:gd name="T79" fmla="*/ 114 h 2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7" h="225">
                  <a:moveTo>
                    <a:pt x="24" y="0"/>
                  </a:moveTo>
                  <a:lnTo>
                    <a:pt x="0" y="0"/>
                  </a:lnTo>
                  <a:lnTo>
                    <a:pt x="0" y="221"/>
                  </a:lnTo>
                  <a:lnTo>
                    <a:pt x="25" y="221"/>
                  </a:lnTo>
                  <a:lnTo>
                    <a:pt x="25" y="207"/>
                  </a:lnTo>
                  <a:lnTo>
                    <a:pt x="32" y="212"/>
                  </a:lnTo>
                  <a:lnTo>
                    <a:pt x="41" y="218"/>
                  </a:lnTo>
                  <a:lnTo>
                    <a:pt x="53" y="223"/>
                  </a:lnTo>
                  <a:lnTo>
                    <a:pt x="67" y="225"/>
                  </a:lnTo>
                  <a:lnTo>
                    <a:pt x="90" y="219"/>
                  </a:lnTo>
                  <a:lnTo>
                    <a:pt x="109" y="203"/>
                  </a:lnTo>
                  <a:lnTo>
                    <a:pt x="122" y="180"/>
                  </a:lnTo>
                  <a:lnTo>
                    <a:pt x="127" y="150"/>
                  </a:lnTo>
                  <a:lnTo>
                    <a:pt x="123" y="122"/>
                  </a:lnTo>
                  <a:lnTo>
                    <a:pt x="112" y="98"/>
                  </a:lnTo>
                  <a:lnTo>
                    <a:pt x="96" y="82"/>
                  </a:lnTo>
                  <a:lnTo>
                    <a:pt x="75" y="76"/>
                  </a:lnTo>
                  <a:lnTo>
                    <a:pt x="65" y="77"/>
                  </a:lnTo>
                  <a:lnTo>
                    <a:pt x="52" y="80"/>
                  </a:lnTo>
                  <a:lnTo>
                    <a:pt x="38" y="85"/>
                  </a:lnTo>
                  <a:lnTo>
                    <a:pt x="24" y="95"/>
                  </a:lnTo>
                  <a:lnTo>
                    <a:pt x="24" y="0"/>
                  </a:lnTo>
                  <a:close/>
                  <a:moveTo>
                    <a:pt x="25" y="114"/>
                  </a:moveTo>
                  <a:lnTo>
                    <a:pt x="30" y="108"/>
                  </a:lnTo>
                  <a:lnTo>
                    <a:pt x="37" y="102"/>
                  </a:lnTo>
                  <a:lnTo>
                    <a:pt x="47" y="97"/>
                  </a:lnTo>
                  <a:lnTo>
                    <a:pt x="59" y="96"/>
                  </a:lnTo>
                  <a:lnTo>
                    <a:pt x="73" y="98"/>
                  </a:lnTo>
                  <a:lnTo>
                    <a:pt x="87" y="107"/>
                  </a:lnTo>
                  <a:lnTo>
                    <a:pt x="98" y="124"/>
                  </a:lnTo>
                  <a:lnTo>
                    <a:pt x="102" y="150"/>
                  </a:lnTo>
                  <a:lnTo>
                    <a:pt x="97" y="176"/>
                  </a:lnTo>
                  <a:lnTo>
                    <a:pt x="86" y="193"/>
                  </a:lnTo>
                  <a:lnTo>
                    <a:pt x="71" y="202"/>
                  </a:lnTo>
                  <a:lnTo>
                    <a:pt x="56" y="205"/>
                  </a:lnTo>
                  <a:lnTo>
                    <a:pt x="47" y="204"/>
                  </a:lnTo>
                  <a:lnTo>
                    <a:pt x="39" y="201"/>
                  </a:lnTo>
                  <a:lnTo>
                    <a:pt x="31" y="194"/>
                  </a:lnTo>
                  <a:lnTo>
                    <a:pt x="25" y="185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Freeform 385"/>
            <p:cNvSpPr>
              <a:spLocks noChangeAspect="1" noEditPoints="1"/>
            </p:cNvSpPr>
            <p:nvPr/>
          </p:nvSpPr>
          <p:spPr bwMode="auto">
            <a:xfrm>
              <a:off x="1797" y="457"/>
              <a:ext cx="139" cy="151"/>
            </a:xfrm>
            <a:custGeom>
              <a:avLst/>
              <a:gdLst>
                <a:gd name="T0" fmla="*/ 139 w 139"/>
                <a:gd name="T1" fmla="*/ 77 h 151"/>
                <a:gd name="T2" fmla="*/ 138 w 139"/>
                <a:gd name="T3" fmla="*/ 61 h 151"/>
                <a:gd name="T4" fmla="*/ 134 w 139"/>
                <a:gd name="T5" fmla="*/ 47 h 151"/>
                <a:gd name="T6" fmla="*/ 127 w 139"/>
                <a:gd name="T7" fmla="*/ 34 h 151"/>
                <a:gd name="T8" fmla="*/ 119 w 139"/>
                <a:gd name="T9" fmla="*/ 23 h 151"/>
                <a:gd name="T10" fmla="*/ 108 w 139"/>
                <a:gd name="T11" fmla="*/ 13 h 151"/>
                <a:gd name="T12" fmla="*/ 97 w 139"/>
                <a:gd name="T13" fmla="*/ 6 h 151"/>
                <a:gd name="T14" fmla="*/ 84 w 139"/>
                <a:gd name="T15" fmla="*/ 2 h 151"/>
                <a:gd name="T16" fmla="*/ 70 w 139"/>
                <a:gd name="T17" fmla="*/ 0 h 151"/>
                <a:gd name="T18" fmla="*/ 55 w 139"/>
                <a:gd name="T19" fmla="*/ 2 h 151"/>
                <a:gd name="T20" fmla="*/ 42 w 139"/>
                <a:gd name="T21" fmla="*/ 6 h 151"/>
                <a:gd name="T22" fmla="*/ 30 w 139"/>
                <a:gd name="T23" fmla="*/ 13 h 151"/>
                <a:gd name="T24" fmla="*/ 20 w 139"/>
                <a:gd name="T25" fmla="*/ 23 h 151"/>
                <a:gd name="T26" fmla="*/ 12 w 139"/>
                <a:gd name="T27" fmla="*/ 34 h 151"/>
                <a:gd name="T28" fmla="*/ 5 w 139"/>
                <a:gd name="T29" fmla="*/ 47 h 151"/>
                <a:gd name="T30" fmla="*/ 1 w 139"/>
                <a:gd name="T31" fmla="*/ 62 h 151"/>
                <a:gd name="T32" fmla="*/ 0 w 139"/>
                <a:gd name="T33" fmla="*/ 77 h 151"/>
                <a:gd name="T34" fmla="*/ 5 w 139"/>
                <a:gd name="T35" fmla="*/ 106 h 151"/>
                <a:gd name="T36" fmla="*/ 21 w 139"/>
                <a:gd name="T37" fmla="*/ 130 h 151"/>
                <a:gd name="T38" fmla="*/ 43 w 139"/>
                <a:gd name="T39" fmla="*/ 145 h 151"/>
                <a:gd name="T40" fmla="*/ 69 w 139"/>
                <a:gd name="T41" fmla="*/ 151 h 151"/>
                <a:gd name="T42" fmla="*/ 97 w 139"/>
                <a:gd name="T43" fmla="*/ 145 h 151"/>
                <a:gd name="T44" fmla="*/ 119 w 139"/>
                <a:gd name="T45" fmla="*/ 129 h 151"/>
                <a:gd name="T46" fmla="*/ 134 w 139"/>
                <a:gd name="T47" fmla="*/ 106 h 151"/>
                <a:gd name="T48" fmla="*/ 139 w 139"/>
                <a:gd name="T49" fmla="*/ 77 h 151"/>
                <a:gd name="T50" fmla="*/ 69 w 139"/>
                <a:gd name="T51" fmla="*/ 130 h 151"/>
                <a:gd name="T52" fmla="*/ 53 w 139"/>
                <a:gd name="T53" fmla="*/ 127 h 151"/>
                <a:gd name="T54" fmla="*/ 39 w 139"/>
                <a:gd name="T55" fmla="*/ 116 h 151"/>
                <a:gd name="T56" fmla="*/ 29 w 139"/>
                <a:gd name="T57" fmla="*/ 99 h 151"/>
                <a:gd name="T58" fmla="*/ 25 w 139"/>
                <a:gd name="T59" fmla="*/ 74 h 151"/>
                <a:gd name="T60" fmla="*/ 29 w 139"/>
                <a:gd name="T61" fmla="*/ 49 h 151"/>
                <a:gd name="T62" fmla="*/ 39 w 139"/>
                <a:gd name="T63" fmla="*/ 32 h 151"/>
                <a:gd name="T64" fmla="*/ 54 w 139"/>
                <a:gd name="T65" fmla="*/ 23 h 151"/>
                <a:gd name="T66" fmla="*/ 69 w 139"/>
                <a:gd name="T67" fmla="*/ 20 h 151"/>
                <a:gd name="T68" fmla="*/ 86 w 139"/>
                <a:gd name="T69" fmla="*/ 23 h 151"/>
                <a:gd name="T70" fmla="*/ 100 w 139"/>
                <a:gd name="T71" fmla="*/ 33 h 151"/>
                <a:gd name="T72" fmla="*/ 111 w 139"/>
                <a:gd name="T73" fmla="*/ 50 h 151"/>
                <a:gd name="T74" fmla="*/ 115 w 139"/>
                <a:gd name="T75" fmla="*/ 74 h 151"/>
                <a:gd name="T76" fmla="*/ 111 w 139"/>
                <a:gd name="T77" fmla="*/ 98 h 151"/>
                <a:gd name="T78" fmla="*/ 101 w 139"/>
                <a:gd name="T79" fmla="*/ 116 h 151"/>
                <a:gd name="T80" fmla="*/ 86 w 139"/>
                <a:gd name="T81" fmla="*/ 127 h 151"/>
                <a:gd name="T82" fmla="*/ 69 w 139"/>
                <a:gd name="T83" fmla="*/ 130 h 15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9" h="151">
                  <a:moveTo>
                    <a:pt x="139" y="77"/>
                  </a:moveTo>
                  <a:lnTo>
                    <a:pt x="138" y="61"/>
                  </a:lnTo>
                  <a:lnTo>
                    <a:pt x="134" y="47"/>
                  </a:lnTo>
                  <a:lnTo>
                    <a:pt x="127" y="34"/>
                  </a:lnTo>
                  <a:lnTo>
                    <a:pt x="119" y="23"/>
                  </a:lnTo>
                  <a:lnTo>
                    <a:pt x="108" y="13"/>
                  </a:lnTo>
                  <a:lnTo>
                    <a:pt x="97" y="6"/>
                  </a:lnTo>
                  <a:lnTo>
                    <a:pt x="84" y="2"/>
                  </a:lnTo>
                  <a:lnTo>
                    <a:pt x="70" y="0"/>
                  </a:lnTo>
                  <a:lnTo>
                    <a:pt x="55" y="2"/>
                  </a:lnTo>
                  <a:lnTo>
                    <a:pt x="42" y="6"/>
                  </a:lnTo>
                  <a:lnTo>
                    <a:pt x="30" y="13"/>
                  </a:lnTo>
                  <a:lnTo>
                    <a:pt x="20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2"/>
                  </a:lnTo>
                  <a:lnTo>
                    <a:pt x="0" y="77"/>
                  </a:lnTo>
                  <a:lnTo>
                    <a:pt x="5" y="106"/>
                  </a:lnTo>
                  <a:lnTo>
                    <a:pt x="21" y="130"/>
                  </a:lnTo>
                  <a:lnTo>
                    <a:pt x="43" y="145"/>
                  </a:lnTo>
                  <a:lnTo>
                    <a:pt x="69" y="151"/>
                  </a:lnTo>
                  <a:lnTo>
                    <a:pt x="97" y="145"/>
                  </a:lnTo>
                  <a:lnTo>
                    <a:pt x="119" y="129"/>
                  </a:lnTo>
                  <a:lnTo>
                    <a:pt x="134" y="106"/>
                  </a:lnTo>
                  <a:lnTo>
                    <a:pt x="139" y="77"/>
                  </a:lnTo>
                  <a:close/>
                  <a:moveTo>
                    <a:pt x="69" y="130"/>
                  </a:moveTo>
                  <a:lnTo>
                    <a:pt x="53" y="127"/>
                  </a:lnTo>
                  <a:lnTo>
                    <a:pt x="39" y="116"/>
                  </a:lnTo>
                  <a:lnTo>
                    <a:pt x="29" y="99"/>
                  </a:lnTo>
                  <a:lnTo>
                    <a:pt x="25" y="74"/>
                  </a:lnTo>
                  <a:lnTo>
                    <a:pt x="29" y="49"/>
                  </a:lnTo>
                  <a:lnTo>
                    <a:pt x="39" y="32"/>
                  </a:lnTo>
                  <a:lnTo>
                    <a:pt x="54" y="23"/>
                  </a:lnTo>
                  <a:lnTo>
                    <a:pt x="69" y="20"/>
                  </a:lnTo>
                  <a:lnTo>
                    <a:pt x="86" y="23"/>
                  </a:lnTo>
                  <a:lnTo>
                    <a:pt x="100" y="33"/>
                  </a:lnTo>
                  <a:lnTo>
                    <a:pt x="111" y="50"/>
                  </a:lnTo>
                  <a:lnTo>
                    <a:pt x="115" y="74"/>
                  </a:lnTo>
                  <a:lnTo>
                    <a:pt x="111" y="98"/>
                  </a:lnTo>
                  <a:lnTo>
                    <a:pt x="101" y="116"/>
                  </a:lnTo>
                  <a:lnTo>
                    <a:pt x="86" y="127"/>
                  </a:lnTo>
                  <a:lnTo>
                    <a:pt x="69" y="13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Freeform 386"/>
            <p:cNvSpPr>
              <a:spLocks noChangeAspect="1"/>
            </p:cNvSpPr>
            <p:nvPr/>
          </p:nvSpPr>
          <p:spPr bwMode="auto">
            <a:xfrm>
              <a:off x="1972" y="463"/>
              <a:ext cx="113" cy="145"/>
            </a:xfrm>
            <a:custGeom>
              <a:avLst/>
              <a:gdLst>
                <a:gd name="T0" fmla="*/ 113 w 113"/>
                <a:gd name="T1" fmla="*/ 0 h 145"/>
                <a:gd name="T2" fmla="*/ 88 w 113"/>
                <a:gd name="T3" fmla="*/ 0 h 145"/>
                <a:gd name="T4" fmla="*/ 88 w 113"/>
                <a:gd name="T5" fmla="*/ 92 h 145"/>
                <a:gd name="T6" fmla="*/ 85 w 113"/>
                <a:gd name="T7" fmla="*/ 108 h 145"/>
                <a:gd name="T8" fmla="*/ 77 w 113"/>
                <a:gd name="T9" fmla="*/ 119 h 145"/>
                <a:gd name="T10" fmla="*/ 64 w 113"/>
                <a:gd name="T11" fmla="*/ 125 h 145"/>
                <a:gd name="T12" fmla="*/ 50 w 113"/>
                <a:gd name="T13" fmla="*/ 127 h 145"/>
                <a:gd name="T14" fmla="*/ 36 w 113"/>
                <a:gd name="T15" fmla="*/ 126 h 145"/>
                <a:gd name="T16" fmla="*/ 29 w 113"/>
                <a:gd name="T17" fmla="*/ 121 h 145"/>
                <a:gd name="T18" fmla="*/ 26 w 113"/>
                <a:gd name="T19" fmla="*/ 114 h 145"/>
                <a:gd name="T20" fmla="*/ 25 w 113"/>
                <a:gd name="T21" fmla="*/ 105 h 145"/>
                <a:gd name="T22" fmla="*/ 25 w 113"/>
                <a:gd name="T23" fmla="*/ 0 h 145"/>
                <a:gd name="T24" fmla="*/ 0 w 113"/>
                <a:gd name="T25" fmla="*/ 0 h 145"/>
                <a:gd name="T26" fmla="*/ 0 w 113"/>
                <a:gd name="T27" fmla="*/ 107 h 145"/>
                <a:gd name="T28" fmla="*/ 0 w 113"/>
                <a:gd name="T29" fmla="*/ 115 h 145"/>
                <a:gd name="T30" fmla="*/ 2 w 113"/>
                <a:gd name="T31" fmla="*/ 122 h 145"/>
                <a:gd name="T32" fmla="*/ 4 w 113"/>
                <a:gd name="T33" fmla="*/ 129 h 145"/>
                <a:gd name="T34" fmla="*/ 7 w 113"/>
                <a:gd name="T35" fmla="*/ 134 h 145"/>
                <a:gd name="T36" fmla="*/ 12 w 113"/>
                <a:gd name="T37" fmla="*/ 139 h 145"/>
                <a:gd name="T38" fmla="*/ 17 w 113"/>
                <a:gd name="T39" fmla="*/ 142 h 145"/>
                <a:gd name="T40" fmla="*/ 25 w 113"/>
                <a:gd name="T41" fmla="*/ 144 h 145"/>
                <a:gd name="T42" fmla="*/ 34 w 113"/>
                <a:gd name="T43" fmla="*/ 145 h 145"/>
                <a:gd name="T44" fmla="*/ 62 w 113"/>
                <a:gd name="T45" fmla="*/ 141 h 145"/>
                <a:gd name="T46" fmla="*/ 89 w 113"/>
                <a:gd name="T47" fmla="*/ 126 h 145"/>
                <a:gd name="T48" fmla="*/ 89 w 113"/>
                <a:gd name="T49" fmla="*/ 141 h 145"/>
                <a:gd name="T50" fmla="*/ 113 w 113"/>
                <a:gd name="T51" fmla="*/ 141 h 145"/>
                <a:gd name="T52" fmla="*/ 113 w 113"/>
                <a:gd name="T53" fmla="*/ 0 h 1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3" h="145">
                  <a:moveTo>
                    <a:pt x="113" y="0"/>
                  </a:moveTo>
                  <a:lnTo>
                    <a:pt x="88" y="0"/>
                  </a:lnTo>
                  <a:lnTo>
                    <a:pt x="88" y="92"/>
                  </a:lnTo>
                  <a:lnTo>
                    <a:pt x="85" y="108"/>
                  </a:lnTo>
                  <a:lnTo>
                    <a:pt x="77" y="119"/>
                  </a:lnTo>
                  <a:lnTo>
                    <a:pt x="64" y="125"/>
                  </a:lnTo>
                  <a:lnTo>
                    <a:pt x="50" y="127"/>
                  </a:lnTo>
                  <a:lnTo>
                    <a:pt x="36" y="126"/>
                  </a:lnTo>
                  <a:lnTo>
                    <a:pt x="29" y="121"/>
                  </a:lnTo>
                  <a:lnTo>
                    <a:pt x="26" y="114"/>
                  </a:lnTo>
                  <a:lnTo>
                    <a:pt x="25" y="10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0" y="115"/>
                  </a:lnTo>
                  <a:lnTo>
                    <a:pt x="2" y="122"/>
                  </a:lnTo>
                  <a:lnTo>
                    <a:pt x="4" y="129"/>
                  </a:lnTo>
                  <a:lnTo>
                    <a:pt x="7" y="134"/>
                  </a:lnTo>
                  <a:lnTo>
                    <a:pt x="12" y="139"/>
                  </a:lnTo>
                  <a:lnTo>
                    <a:pt x="17" y="142"/>
                  </a:lnTo>
                  <a:lnTo>
                    <a:pt x="25" y="144"/>
                  </a:lnTo>
                  <a:lnTo>
                    <a:pt x="34" y="145"/>
                  </a:lnTo>
                  <a:lnTo>
                    <a:pt x="62" y="141"/>
                  </a:lnTo>
                  <a:lnTo>
                    <a:pt x="89" y="126"/>
                  </a:lnTo>
                  <a:lnTo>
                    <a:pt x="89" y="141"/>
                  </a:lnTo>
                  <a:lnTo>
                    <a:pt x="113" y="141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Freeform 387"/>
            <p:cNvSpPr>
              <a:spLocks noChangeAspect="1"/>
            </p:cNvSpPr>
            <p:nvPr/>
          </p:nvSpPr>
          <p:spPr bwMode="auto">
            <a:xfrm>
              <a:off x="2137" y="459"/>
              <a:ext cx="78" cy="145"/>
            </a:xfrm>
            <a:custGeom>
              <a:avLst/>
              <a:gdLst>
                <a:gd name="T0" fmla="*/ 24 w 78"/>
                <a:gd name="T1" fmla="*/ 77 h 145"/>
                <a:gd name="T2" fmla="*/ 28 w 78"/>
                <a:gd name="T3" fmla="*/ 55 h 145"/>
                <a:gd name="T4" fmla="*/ 39 w 78"/>
                <a:gd name="T5" fmla="*/ 37 h 145"/>
                <a:gd name="T6" fmla="*/ 56 w 78"/>
                <a:gd name="T7" fmla="*/ 26 h 145"/>
                <a:gd name="T8" fmla="*/ 78 w 78"/>
                <a:gd name="T9" fmla="*/ 21 h 145"/>
                <a:gd name="T10" fmla="*/ 78 w 78"/>
                <a:gd name="T11" fmla="*/ 0 h 145"/>
                <a:gd name="T12" fmla="*/ 59 w 78"/>
                <a:gd name="T13" fmla="*/ 3 h 145"/>
                <a:gd name="T14" fmla="*/ 43 w 78"/>
                <a:gd name="T15" fmla="*/ 10 h 145"/>
                <a:gd name="T16" fmla="*/ 31 w 78"/>
                <a:gd name="T17" fmla="*/ 20 h 145"/>
                <a:gd name="T18" fmla="*/ 22 w 78"/>
                <a:gd name="T19" fmla="*/ 31 h 145"/>
                <a:gd name="T20" fmla="*/ 22 w 78"/>
                <a:gd name="T21" fmla="*/ 2 h 145"/>
                <a:gd name="T22" fmla="*/ 0 w 78"/>
                <a:gd name="T23" fmla="*/ 2 h 145"/>
                <a:gd name="T24" fmla="*/ 0 w 78"/>
                <a:gd name="T25" fmla="*/ 145 h 145"/>
                <a:gd name="T26" fmla="*/ 24 w 78"/>
                <a:gd name="T27" fmla="*/ 145 h 145"/>
                <a:gd name="T28" fmla="*/ 24 w 78"/>
                <a:gd name="T29" fmla="*/ 77 h 1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8" h="145">
                  <a:moveTo>
                    <a:pt x="24" y="77"/>
                  </a:moveTo>
                  <a:lnTo>
                    <a:pt x="28" y="55"/>
                  </a:lnTo>
                  <a:lnTo>
                    <a:pt x="39" y="37"/>
                  </a:lnTo>
                  <a:lnTo>
                    <a:pt x="56" y="26"/>
                  </a:lnTo>
                  <a:lnTo>
                    <a:pt x="78" y="21"/>
                  </a:lnTo>
                  <a:lnTo>
                    <a:pt x="78" y="0"/>
                  </a:lnTo>
                  <a:lnTo>
                    <a:pt x="59" y="3"/>
                  </a:lnTo>
                  <a:lnTo>
                    <a:pt x="43" y="10"/>
                  </a:lnTo>
                  <a:lnTo>
                    <a:pt x="31" y="20"/>
                  </a:lnTo>
                  <a:lnTo>
                    <a:pt x="22" y="31"/>
                  </a:lnTo>
                  <a:lnTo>
                    <a:pt x="22" y="2"/>
                  </a:lnTo>
                  <a:lnTo>
                    <a:pt x="0" y="2"/>
                  </a:lnTo>
                  <a:lnTo>
                    <a:pt x="0" y="145"/>
                  </a:lnTo>
                  <a:lnTo>
                    <a:pt x="24" y="145"/>
                  </a:lnTo>
                  <a:lnTo>
                    <a:pt x="24" y="77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Freeform 388"/>
            <p:cNvSpPr>
              <a:spLocks noChangeAspect="1"/>
            </p:cNvSpPr>
            <p:nvPr/>
          </p:nvSpPr>
          <p:spPr bwMode="auto">
            <a:xfrm>
              <a:off x="2342" y="463"/>
              <a:ext cx="117" cy="145"/>
            </a:xfrm>
            <a:custGeom>
              <a:avLst/>
              <a:gdLst>
                <a:gd name="T0" fmla="*/ 102 w 117"/>
                <a:gd name="T1" fmla="*/ 23 h 145"/>
                <a:gd name="T2" fmla="*/ 94 w 117"/>
                <a:gd name="T3" fmla="*/ 31 h 145"/>
                <a:gd name="T4" fmla="*/ 93 w 117"/>
                <a:gd name="T5" fmla="*/ 40 h 145"/>
                <a:gd name="T6" fmla="*/ 98 w 117"/>
                <a:gd name="T7" fmla="*/ 45 h 145"/>
                <a:gd name="T8" fmla="*/ 108 w 117"/>
                <a:gd name="T9" fmla="*/ 44 h 145"/>
                <a:gd name="T10" fmla="*/ 116 w 117"/>
                <a:gd name="T11" fmla="*/ 36 h 145"/>
                <a:gd name="T12" fmla="*/ 115 w 117"/>
                <a:gd name="T13" fmla="*/ 17 h 145"/>
                <a:gd name="T14" fmla="*/ 95 w 117"/>
                <a:gd name="T15" fmla="*/ 2 h 145"/>
                <a:gd name="T16" fmla="*/ 53 w 117"/>
                <a:gd name="T17" fmla="*/ 6 h 145"/>
                <a:gd name="T18" fmla="*/ 28 w 117"/>
                <a:gd name="T19" fmla="*/ 34 h 145"/>
                <a:gd name="T20" fmla="*/ 27 w 117"/>
                <a:gd name="T21" fmla="*/ 55 h 145"/>
                <a:gd name="T22" fmla="*/ 33 w 117"/>
                <a:gd name="T23" fmla="*/ 67 h 145"/>
                <a:gd name="T24" fmla="*/ 44 w 117"/>
                <a:gd name="T25" fmla="*/ 74 h 145"/>
                <a:gd name="T26" fmla="*/ 54 w 117"/>
                <a:gd name="T27" fmla="*/ 78 h 145"/>
                <a:gd name="T28" fmla="*/ 70 w 117"/>
                <a:gd name="T29" fmla="*/ 81 h 145"/>
                <a:gd name="T30" fmla="*/ 88 w 117"/>
                <a:gd name="T31" fmla="*/ 92 h 145"/>
                <a:gd name="T32" fmla="*/ 91 w 117"/>
                <a:gd name="T33" fmla="*/ 107 h 145"/>
                <a:gd name="T34" fmla="*/ 87 w 117"/>
                <a:gd name="T35" fmla="*/ 117 h 145"/>
                <a:gd name="T36" fmla="*/ 77 w 117"/>
                <a:gd name="T37" fmla="*/ 129 h 145"/>
                <a:gd name="T38" fmla="*/ 59 w 117"/>
                <a:gd name="T39" fmla="*/ 137 h 145"/>
                <a:gd name="T40" fmla="*/ 43 w 117"/>
                <a:gd name="T41" fmla="*/ 138 h 145"/>
                <a:gd name="T42" fmla="*/ 34 w 117"/>
                <a:gd name="T43" fmla="*/ 137 h 145"/>
                <a:gd name="T44" fmla="*/ 23 w 117"/>
                <a:gd name="T45" fmla="*/ 134 h 145"/>
                <a:gd name="T46" fmla="*/ 13 w 117"/>
                <a:gd name="T47" fmla="*/ 126 h 145"/>
                <a:gd name="T48" fmla="*/ 18 w 117"/>
                <a:gd name="T49" fmla="*/ 120 h 145"/>
                <a:gd name="T50" fmla="*/ 28 w 117"/>
                <a:gd name="T51" fmla="*/ 110 h 145"/>
                <a:gd name="T52" fmla="*/ 29 w 117"/>
                <a:gd name="T53" fmla="*/ 99 h 145"/>
                <a:gd name="T54" fmla="*/ 22 w 117"/>
                <a:gd name="T55" fmla="*/ 93 h 145"/>
                <a:gd name="T56" fmla="*/ 12 w 117"/>
                <a:gd name="T57" fmla="*/ 94 h 145"/>
                <a:gd name="T58" fmla="*/ 2 w 117"/>
                <a:gd name="T59" fmla="*/ 104 h 145"/>
                <a:gd name="T60" fmla="*/ 3 w 117"/>
                <a:gd name="T61" fmla="*/ 126 h 145"/>
                <a:gd name="T62" fmla="*/ 27 w 117"/>
                <a:gd name="T63" fmla="*/ 143 h 145"/>
                <a:gd name="T64" fmla="*/ 63 w 117"/>
                <a:gd name="T65" fmla="*/ 143 h 145"/>
                <a:gd name="T66" fmla="*/ 88 w 117"/>
                <a:gd name="T67" fmla="*/ 132 h 145"/>
                <a:gd name="T68" fmla="*/ 103 w 117"/>
                <a:gd name="T69" fmla="*/ 115 h 145"/>
                <a:gd name="T70" fmla="*/ 109 w 117"/>
                <a:gd name="T71" fmla="*/ 98 h 145"/>
                <a:gd name="T72" fmla="*/ 108 w 117"/>
                <a:gd name="T73" fmla="*/ 84 h 145"/>
                <a:gd name="T74" fmla="*/ 103 w 117"/>
                <a:gd name="T75" fmla="*/ 72 h 145"/>
                <a:gd name="T76" fmla="*/ 93 w 117"/>
                <a:gd name="T77" fmla="*/ 63 h 145"/>
                <a:gd name="T78" fmla="*/ 77 w 117"/>
                <a:gd name="T79" fmla="*/ 57 h 145"/>
                <a:gd name="T80" fmla="*/ 59 w 117"/>
                <a:gd name="T81" fmla="*/ 53 h 145"/>
                <a:gd name="T82" fmla="*/ 46 w 117"/>
                <a:gd name="T83" fmla="*/ 45 h 145"/>
                <a:gd name="T84" fmla="*/ 44 w 117"/>
                <a:gd name="T85" fmla="*/ 32 h 145"/>
                <a:gd name="T86" fmla="*/ 48 w 117"/>
                <a:gd name="T87" fmla="*/ 23 h 145"/>
                <a:gd name="T88" fmla="*/ 56 w 117"/>
                <a:gd name="T89" fmla="*/ 14 h 145"/>
                <a:gd name="T90" fmla="*/ 70 w 117"/>
                <a:gd name="T91" fmla="*/ 8 h 145"/>
                <a:gd name="T92" fmla="*/ 86 w 117"/>
                <a:gd name="T93" fmla="*/ 8 h 145"/>
                <a:gd name="T94" fmla="*/ 102 w 117"/>
                <a:gd name="T95" fmla="*/ 14 h 14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17" h="145">
                  <a:moveTo>
                    <a:pt x="108" y="22"/>
                  </a:moveTo>
                  <a:lnTo>
                    <a:pt x="102" y="23"/>
                  </a:lnTo>
                  <a:lnTo>
                    <a:pt x="97" y="27"/>
                  </a:lnTo>
                  <a:lnTo>
                    <a:pt x="94" y="31"/>
                  </a:lnTo>
                  <a:lnTo>
                    <a:pt x="93" y="36"/>
                  </a:lnTo>
                  <a:lnTo>
                    <a:pt x="93" y="40"/>
                  </a:lnTo>
                  <a:lnTo>
                    <a:pt x="95" y="43"/>
                  </a:lnTo>
                  <a:lnTo>
                    <a:pt x="98" y="45"/>
                  </a:lnTo>
                  <a:lnTo>
                    <a:pt x="102" y="45"/>
                  </a:lnTo>
                  <a:lnTo>
                    <a:pt x="108" y="44"/>
                  </a:lnTo>
                  <a:lnTo>
                    <a:pt x="112" y="41"/>
                  </a:lnTo>
                  <a:lnTo>
                    <a:pt x="116" y="36"/>
                  </a:lnTo>
                  <a:lnTo>
                    <a:pt x="117" y="28"/>
                  </a:lnTo>
                  <a:lnTo>
                    <a:pt x="115" y="17"/>
                  </a:lnTo>
                  <a:lnTo>
                    <a:pt x="107" y="9"/>
                  </a:lnTo>
                  <a:lnTo>
                    <a:pt x="95" y="2"/>
                  </a:lnTo>
                  <a:lnTo>
                    <a:pt x="79" y="0"/>
                  </a:lnTo>
                  <a:lnTo>
                    <a:pt x="53" y="6"/>
                  </a:lnTo>
                  <a:lnTo>
                    <a:pt x="37" y="18"/>
                  </a:lnTo>
                  <a:lnTo>
                    <a:pt x="28" y="34"/>
                  </a:lnTo>
                  <a:lnTo>
                    <a:pt x="25" y="47"/>
                  </a:lnTo>
                  <a:lnTo>
                    <a:pt x="27" y="55"/>
                  </a:lnTo>
                  <a:lnTo>
                    <a:pt x="29" y="62"/>
                  </a:lnTo>
                  <a:lnTo>
                    <a:pt x="33" y="67"/>
                  </a:lnTo>
                  <a:lnTo>
                    <a:pt x="38" y="71"/>
                  </a:lnTo>
                  <a:lnTo>
                    <a:pt x="44" y="74"/>
                  </a:lnTo>
                  <a:lnTo>
                    <a:pt x="49" y="76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70" y="81"/>
                  </a:lnTo>
                  <a:lnTo>
                    <a:pt x="81" y="85"/>
                  </a:lnTo>
                  <a:lnTo>
                    <a:pt x="88" y="92"/>
                  </a:lnTo>
                  <a:lnTo>
                    <a:pt x="91" y="103"/>
                  </a:lnTo>
                  <a:lnTo>
                    <a:pt x="91" y="107"/>
                  </a:lnTo>
                  <a:lnTo>
                    <a:pt x="89" y="112"/>
                  </a:lnTo>
                  <a:lnTo>
                    <a:pt x="87" y="117"/>
                  </a:lnTo>
                  <a:lnTo>
                    <a:pt x="83" y="123"/>
                  </a:lnTo>
                  <a:lnTo>
                    <a:pt x="77" y="129"/>
                  </a:lnTo>
                  <a:lnTo>
                    <a:pt x="69" y="133"/>
                  </a:lnTo>
                  <a:lnTo>
                    <a:pt x="59" y="137"/>
                  </a:lnTo>
                  <a:lnTo>
                    <a:pt x="46" y="138"/>
                  </a:lnTo>
                  <a:lnTo>
                    <a:pt x="43" y="138"/>
                  </a:lnTo>
                  <a:lnTo>
                    <a:pt x="39" y="137"/>
                  </a:lnTo>
                  <a:lnTo>
                    <a:pt x="34" y="137"/>
                  </a:lnTo>
                  <a:lnTo>
                    <a:pt x="29" y="136"/>
                  </a:lnTo>
                  <a:lnTo>
                    <a:pt x="23" y="134"/>
                  </a:lnTo>
                  <a:lnTo>
                    <a:pt x="18" y="131"/>
                  </a:lnTo>
                  <a:lnTo>
                    <a:pt x="13" y="126"/>
                  </a:lnTo>
                  <a:lnTo>
                    <a:pt x="10" y="121"/>
                  </a:lnTo>
                  <a:lnTo>
                    <a:pt x="18" y="120"/>
                  </a:lnTo>
                  <a:lnTo>
                    <a:pt x="24" y="116"/>
                  </a:lnTo>
                  <a:lnTo>
                    <a:pt x="28" y="110"/>
                  </a:lnTo>
                  <a:lnTo>
                    <a:pt x="30" y="104"/>
                  </a:lnTo>
                  <a:lnTo>
                    <a:pt x="29" y="99"/>
                  </a:lnTo>
                  <a:lnTo>
                    <a:pt x="26" y="96"/>
                  </a:lnTo>
                  <a:lnTo>
                    <a:pt x="22" y="93"/>
                  </a:lnTo>
                  <a:lnTo>
                    <a:pt x="18" y="93"/>
                  </a:lnTo>
                  <a:lnTo>
                    <a:pt x="12" y="94"/>
                  </a:lnTo>
                  <a:lnTo>
                    <a:pt x="6" y="98"/>
                  </a:lnTo>
                  <a:lnTo>
                    <a:pt x="2" y="104"/>
                  </a:lnTo>
                  <a:lnTo>
                    <a:pt x="0" y="114"/>
                  </a:lnTo>
                  <a:lnTo>
                    <a:pt x="3" y="126"/>
                  </a:lnTo>
                  <a:lnTo>
                    <a:pt x="13" y="136"/>
                  </a:lnTo>
                  <a:lnTo>
                    <a:pt x="27" y="143"/>
                  </a:lnTo>
                  <a:lnTo>
                    <a:pt x="46" y="145"/>
                  </a:lnTo>
                  <a:lnTo>
                    <a:pt x="63" y="143"/>
                  </a:lnTo>
                  <a:lnTo>
                    <a:pt x="77" y="138"/>
                  </a:lnTo>
                  <a:lnTo>
                    <a:pt x="88" y="132"/>
                  </a:lnTo>
                  <a:lnTo>
                    <a:pt x="97" y="124"/>
                  </a:lnTo>
                  <a:lnTo>
                    <a:pt x="103" y="115"/>
                  </a:lnTo>
                  <a:lnTo>
                    <a:pt x="107" y="106"/>
                  </a:lnTo>
                  <a:lnTo>
                    <a:pt x="109" y="98"/>
                  </a:lnTo>
                  <a:lnTo>
                    <a:pt x="109" y="92"/>
                  </a:lnTo>
                  <a:lnTo>
                    <a:pt x="108" y="84"/>
                  </a:lnTo>
                  <a:lnTo>
                    <a:pt x="106" y="77"/>
                  </a:lnTo>
                  <a:lnTo>
                    <a:pt x="103" y="72"/>
                  </a:lnTo>
                  <a:lnTo>
                    <a:pt x="100" y="69"/>
                  </a:lnTo>
                  <a:lnTo>
                    <a:pt x="93" y="63"/>
                  </a:lnTo>
                  <a:lnTo>
                    <a:pt x="86" y="60"/>
                  </a:lnTo>
                  <a:lnTo>
                    <a:pt x="77" y="57"/>
                  </a:lnTo>
                  <a:lnTo>
                    <a:pt x="68" y="55"/>
                  </a:lnTo>
                  <a:lnTo>
                    <a:pt x="59" y="53"/>
                  </a:lnTo>
                  <a:lnTo>
                    <a:pt x="51" y="50"/>
                  </a:lnTo>
                  <a:lnTo>
                    <a:pt x="46" y="45"/>
                  </a:lnTo>
                  <a:lnTo>
                    <a:pt x="44" y="36"/>
                  </a:lnTo>
                  <a:lnTo>
                    <a:pt x="44" y="32"/>
                  </a:lnTo>
                  <a:lnTo>
                    <a:pt x="45" y="27"/>
                  </a:lnTo>
                  <a:lnTo>
                    <a:pt x="48" y="23"/>
                  </a:lnTo>
                  <a:lnTo>
                    <a:pt x="51" y="18"/>
                  </a:lnTo>
                  <a:lnTo>
                    <a:pt x="56" y="14"/>
                  </a:lnTo>
                  <a:lnTo>
                    <a:pt x="62" y="10"/>
                  </a:lnTo>
                  <a:lnTo>
                    <a:pt x="70" y="8"/>
                  </a:lnTo>
                  <a:lnTo>
                    <a:pt x="79" y="7"/>
                  </a:lnTo>
                  <a:lnTo>
                    <a:pt x="86" y="8"/>
                  </a:lnTo>
                  <a:lnTo>
                    <a:pt x="95" y="10"/>
                  </a:lnTo>
                  <a:lnTo>
                    <a:pt x="102" y="14"/>
                  </a:lnTo>
                  <a:lnTo>
                    <a:pt x="108" y="22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Freeform 389"/>
            <p:cNvSpPr>
              <a:spLocks noChangeAspect="1" noEditPoints="1"/>
            </p:cNvSpPr>
            <p:nvPr/>
          </p:nvSpPr>
          <p:spPr bwMode="auto">
            <a:xfrm>
              <a:off x="2475" y="504"/>
              <a:ext cx="98" cy="194"/>
            </a:xfrm>
            <a:custGeom>
              <a:avLst/>
              <a:gdLst>
                <a:gd name="T0" fmla="*/ 95 w 98"/>
                <a:gd name="T1" fmla="*/ 3 h 194"/>
                <a:gd name="T2" fmla="*/ 84 w 98"/>
                <a:gd name="T3" fmla="*/ 1 h 194"/>
                <a:gd name="T4" fmla="*/ 77 w 98"/>
                <a:gd name="T5" fmla="*/ 8 h 194"/>
                <a:gd name="T6" fmla="*/ 77 w 98"/>
                <a:gd name="T7" fmla="*/ 15 h 194"/>
                <a:gd name="T8" fmla="*/ 81 w 98"/>
                <a:gd name="T9" fmla="*/ 20 h 194"/>
                <a:gd name="T10" fmla="*/ 89 w 98"/>
                <a:gd name="T11" fmla="*/ 20 h 194"/>
                <a:gd name="T12" fmla="*/ 96 w 98"/>
                <a:gd name="T13" fmla="*/ 13 h 194"/>
                <a:gd name="T14" fmla="*/ 50 w 98"/>
                <a:gd name="T15" fmla="*/ 159 h 194"/>
                <a:gd name="T16" fmla="*/ 39 w 98"/>
                <a:gd name="T17" fmla="*/ 179 h 194"/>
                <a:gd name="T18" fmla="*/ 22 w 98"/>
                <a:gd name="T19" fmla="*/ 187 h 194"/>
                <a:gd name="T20" fmla="*/ 19 w 98"/>
                <a:gd name="T21" fmla="*/ 181 h 194"/>
                <a:gd name="T22" fmla="*/ 18 w 98"/>
                <a:gd name="T23" fmla="*/ 169 h 194"/>
                <a:gd name="T24" fmla="*/ 7 w 98"/>
                <a:gd name="T25" fmla="*/ 167 h 194"/>
                <a:gd name="T26" fmla="*/ 1 w 98"/>
                <a:gd name="T27" fmla="*/ 174 h 194"/>
                <a:gd name="T28" fmla="*/ 1 w 98"/>
                <a:gd name="T29" fmla="*/ 185 h 194"/>
                <a:gd name="T30" fmla="*/ 13 w 98"/>
                <a:gd name="T31" fmla="*/ 193 h 194"/>
                <a:gd name="T32" fmla="*/ 27 w 98"/>
                <a:gd name="T33" fmla="*/ 193 h 194"/>
                <a:gd name="T34" fmla="*/ 40 w 98"/>
                <a:gd name="T35" fmla="*/ 190 h 194"/>
                <a:gd name="T36" fmla="*/ 54 w 98"/>
                <a:gd name="T37" fmla="*/ 181 h 194"/>
                <a:gd name="T38" fmla="*/ 65 w 98"/>
                <a:gd name="T39" fmla="*/ 168 h 194"/>
                <a:gd name="T40" fmla="*/ 88 w 98"/>
                <a:gd name="T41" fmla="*/ 78 h 194"/>
                <a:gd name="T42" fmla="*/ 87 w 98"/>
                <a:gd name="T43" fmla="*/ 62 h 194"/>
                <a:gd name="T44" fmla="*/ 75 w 98"/>
                <a:gd name="T45" fmla="*/ 51 h 194"/>
                <a:gd name="T46" fmla="*/ 57 w 98"/>
                <a:gd name="T47" fmla="*/ 51 h 194"/>
                <a:gd name="T48" fmla="*/ 42 w 98"/>
                <a:gd name="T49" fmla="*/ 60 h 194"/>
                <a:gd name="T50" fmla="*/ 32 w 98"/>
                <a:gd name="T51" fmla="*/ 71 h 194"/>
                <a:gd name="T52" fmla="*/ 27 w 98"/>
                <a:gd name="T53" fmla="*/ 81 h 194"/>
                <a:gd name="T54" fmla="*/ 28 w 98"/>
                <a:gd name="T55" fmla="*/ 86 h 194"/>
                <a:gd name="T56" fmla="*/ 33 w 98"/>
                <a:gd name="T57" fmla="*/ 86 h 194"/>
                <a:gd name="T58" fmla="*/ 40 w 98"/>
                <a:gd name="T59" fmla="*/ 73 h 194"/>
                <a:gd name="T60" fmla="*/ 55 w 98"/>
                <a:gd name="T61" fmla="*/ 58 h 194"/>
                <a:gd name="T62" fmla="*/ 71 w 98"/>
                <a:gd name="T63" fmla="*/ 59 h 194"/>
                <a:gd name="T64" fmla="*/ 72 w 98"/>
                <a:gd name="T65" fmla="*/ 71 h 194"/>
                <a:gd name="T66" fmla="*/ 50 w 98"/>
                <a:gd name="T67" fmla="*/ 159 h 1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98" h="194">
                  <a:moveTo>
                    <a:pt x="98" y="8"/>
                  </a:moveTo>
                  <a:lnTo>
                    <a:pt x="95" y="3"/>
                  </a:lnTo>
                  <a:lnTo>
                    <a:pt x="89" y="0"/>
                  </a:lnTo>
                  <a:lnTo>
                    <a:pt x="84" y="1"/>
                  </a:lnTo>
                  <a:lnTo>
                    <a:pt x="80" y="4"/>
                  </a:lnTo>
                  <a:lnTo>
                    <a:pt x="77" y="8"/>
                  </a:lnTo>
                  <a:lnTo>
                    <a:pt x="76" y="12"/>
                  </a:lnTo>
                  <a:lnTo>
                    <a:pt x="77" y="15"/>
                  </a:lnTo>
                  <a:lnTo>
                    <a:pt x="78" y="18"/>
                  </a:lnTo>
                  <a:lnTo>
                    <a:pt x="81" y="20"/>
                  </a:lnTo>
                  <a:lnTo>
                    <a:pt x="85" y="21"/>
                  </a:lnTo>
                  <a:lnTo>
                    <a:pt x="89" y="20"/>
                  </a:lnTo>
                  <a:lnTo>
                    <a:pt x="94" y="17"/>
                  </a:lnTo>
                  <a:lnTo>
                    <a:pt x="96" y="13"/>
                  </a:lnTo>
                  <a:lnTo>
                    <a:pt x="98" y="8"/>
                  </a:lnTo>
                  <a:close/>
                  <a:moveTo>
                    <a:pt x="50" y="159"/>
                  </a:moveTo>
                  <a:lnTo>
                    <a:pt x="46" y="170"/>
                  </a:lnTo>
                  <a:lnTo>
                    <a:pt x="39" y="179"/>
                  </a:lnTo>
                  <a:lnTo>
                    <a:pt x="31" y="185"/>
                  </a:lnTo>
                  <a:lnTo>
                    <a:pt x="22" y="187"/>
                  </a:lnTo>
                  <a:lnTo>
                    <a:pt x="14" y="186"/>
                  </a:lnTo>
                  <a:lnTo>
                    <a:pt x="19" y="181"/>
                  </a:lnTo>
                  <a:lnTo>
                    <a:pt x="21" y="175"/>
                  </a:lnTo>
                  <a:lnTo>
                    <a:pt x="18" y="169"/>
                  </a:lnTo>
                  <a:lnTo>
                    <a:pt x="12" y="166"/>
                  </a:lnTo>
                  <a:lnTo>
                    <a:pt x="7" y="167"/>
                  </a:lnTo>
                  <a:lnTo>
                    <a:pt x="4" y="170"/>
                  </a:lnTo>
                  <a:lnTo>
                    <a:pt x="1" y="174"/>
                  </a:lnTo>
                  <a:lnTo>
                    <a:pt x="0" y="180"/>
                  </a:lnTo>
                  <a:lnTo>
                    <a:pt x="1" y="185"/>
                  </a:lnTo>
                  <a:lnTo>
                    <a:pt x="6" y="190"/>
                  </a:lnTo>
                  <a:lnTo>
                    <a:pt x="13" y="193"/>
                  </a:lnTo>
                  <a:lnTo>
                    <a:pt x="22" y="194"/>
                  </a:lnTo>
                  <a:lnTo>
                    <a:pt x="27" y="193"/>
                  </a:lnTo>
                  <a:lnTo>
                    <a:pt x="34" y="192"/>
                  </a:lnTo>
                  <a:lnTo>
                    <a:pt x="40" y="190"/>
                  </a:lnTo>
                  <a:lnTo>
                    <a:pt x="47" y="186"/>
                  </a:lnTo>
                  <a:lnTo>
                    <a:pt x="54" y="181"/>
                  </a:lnTo>
                  <a:lnTo>
                    <a:pt x="60" y="175"/>
                  </a:lnTo>
                  <a:lnTo>
                    <a:pt x="65" y="168"/>
                  </a:lnTo>
                  <a:lnTo>
                    <a:pt x="68" y="158"/>
                  </a:lnTo>
                  <a:lnTo>
                    <a:pt x="88" y="78"/>
                  </a:lnTo>
                  <a:lnTo>
                    <a:pt x="89" y="71"/>
                  </a:lnTo>
                  <a:lnTo>
                    <a:pt x="87" y="62"/>
                  </a:lnTo>
                  <a:lnTo>
                    <a:pt x="82" y="55"/>
                  </a:lnTo>
                  <a:lnTo>
                    <a:pt x="75" y="51"/>
                  </a:lnTo>
                  <a:lnTo>
                    <a:pt x="65" y="49"/>
                  </a:lnTo>
                  <a:lnTo>
                    <a:pt x="57" y="51"/>
                  </a:lnTo>
                  <a:lnTo>
                    <a:pt x="49" y="55"/>
                  </a:lnTo>
                  <a:lnTo>
                    <a:pt x="42" y="60"/>
                  </a:lnTo>
                  <a:lnTo>
                    <a:pt x="37" y="66"/>
                  </a:lnTo>
                  <a:lnTo>
                    <a:pt x="32" y="71"/>
                  </a:lnTo>
                  <a:lnTo>
                    <a:pt x="29" y="77"/>
                  </a:lnTo>
                  <a:lnTo>
                    <a:pt x="27" y="81"/>
                  </a:lnTo>
                  <a:lnTo>
                    <a:pt x="26" y="84"/>
                  </a:lnTo>
                  <a:lnTo>
                    <a:pt x="28" y="86"/>
                  </a:lnTo>
                  <a:lnTo>
                    <a:pt x="30" y="87"/>
                  </a:lnTo>
                  <a:lnTo>
                    <a:pt x="33" y="86"/>
                  </a:lnTo>
                  <a:lnTo>
                    <a:pt x="35" y="83"/>
                  </a:lnTo>
                  <a:lnTo>
                    <a:pt x="40" y="73"/>
                  </a:lnTo>
                  <a:lnTo>
                    <a:pt x="47" y="64"/>
                  </a:lnTo>
                  <a:lnTo>
                    <a:pt x="55" y="58"/>
                  </a:lnTo>
                  <a:lnTo>
                    <a:pt x="65" y="56"/>
                  </a:lnTo>
                  <a:lnTo>
                    <a:pt x="71" y="59"/>
                  </a:lnTo>
                  <a:lnTo>
                    <a:pt x="72" y="67"/>
                  </a:lnTo>
                  <a:lnTo>
                    <a:pt x="72" y="71"/>
                  </a:lnTo>
                  <a:lnTo>
                    <a:pt x="72" y="73"/>
                  </a:lnTo>
                  <a:lnTo>
                    <a:pt x="50" y="159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0" name="Freeform 390"/>
            <p:cNvSpPr>
              <a:spLocks noChangeAspect="1" noEditPoints="1"/>
            </p:cNvSpPr>
            <p:nvPr/>
          </p:nvSpPr>
          <p:spPr bwMode="auto">
            <a:xfrm>
              <a:off x="2739" y="387"/>
              <a:ext cx="28" cy="217"/>
            </a:xfrm>
            <a:custGeom>
              <a:avLst/>
              <a:gdLst>
                <a:gd name="T0" fmla="*/ 28 w 28"/>
                <a:gd name="T1" fmla="*/ 0 h 217"/>
                <a:gd name="T2" fmla="*/ 0 w 28"/>
                <a:gd name="T3" fmla="*/ 0 h 217"/>
                <a:gd name="T4" fmla="*/ 0 w 28"/>
                <a:gd name="T5" fmla="*/ 29 h 217"/>
                <a:gd name="T6" fmla="*/ 28 w 28"/>
                <a:gd name="T7" fmla="*/ 29 h 217"/>
                <a:gd name="T8" fmla="*/ 28 w 28"/>
                <a:gd name="T9" fmla="*/ 0 h 217"/>
                <a:gd name="T10" fmla="*/ 26 w 28"/>
                <a:gd name="T11" fmla="*/ 76 h 217"/>
                <a:gd name="T12" fmla="*/ 2 w 28"/>
                <a:gd name="T13" fmla="*/ 76 h 217"/>
                <a:gd name="T14" fmla="*/ 2 w 28"/>
                <a:gd name="T15" fmla="*/ 217 h 217"/>
                <a:gd name="T16" fmla="*/ 26 w 28"/>
                <a:gd name="T17" fmla="*/ 217 h 217"/>
                <a:gd name="T18" fmla="*/ 26 w 28"/>
                <a:gd name="T19" fmla="*/ 76 h 2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" h="217">
                  <a:moveTo>
                    <a:pt x="28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28" y="29"/>
                  </a:lnTo>
                  <a:lnTo>
                    <a:pt x="28" y="0"/>
                  </a:lnTo>
                  <a:close/>
                  <a:moveTo>
                    <a:pt x="26" y="76"/>
                  </a:moveTo>
                  <a:lnTo>
                    <a:pt x="2" y="76"/>
                  </a:lnTo>
                  <a:lnTo>
                    <a:pt x="2" y="217"/>
                  </a:lnTo>
                  <a:lnTo>
                    <a:pt x="26" y="217"/>
                  </a:lnTo>
                  <a:lnTo>
                    <a:pt x="26" y="76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Freeform 391"/>
            <p:cNvSpPr>
              <a:spLocks noChangeAspect="1"/>
            </p:cNvSpPr>
            <p:nvPr/>
          </p:nvSpPr>
          <p:spPr bwMode="auto">
            <a:xfrm>
              <a:off x="2906" y="379"/>
              <a:ext cx="102" cy="225"/>
            </a:xfrm>
            <a:custGeom>
              <a:avLst/>
              <a:gdLst>
                <a:gd name="T0" fmla="*/ 47 w 102"/>
                <a:gd name="T1" fmla="*/ 102 h 225"/>
                <a:gd name="T2" fmla="*/ 82 w 102"/>
                <a:gd name="T3" fmla="*/ 102 h 225"/>
                <a:gd name="T4" fmla="*/ 82 w 102"/>
                <a:gd name="T5" fmla="*/ 84 h 225"/>
                <a:gd name="T6" fmla="*/ 46 w 102"/>
                <a:gd name="T7" fmla="*/ 84 h 225"/>
                <a:gd name="T8" fmla="*/ 46 w 102"/>
                <a:gd name="T9" fmla="*/ 46 h 225"/>
                <a:gd name="T10" fmla="*/ 47 w 102"/>
                <a:gd name="T11" fmla="*/ 38 h 225"/>
                <a:gd name="T12" fmla="*/ 50 w 102"/>
                <a:gd name="T13" fmla="*/ 32 h 225"/>
                <a:gd name="T14" fmla="*/ 53 w 102"/>
                <a:gd name="T15" fmla="*/ 27 h 225"/>
                <a:gd name="T16" fmla="*/ 58 w 102"/>
                <a:gd name="T17" fmla="*/ 24 h 225"/>
                <a:gd name="T18" fmla="*/ 63 w 102"/>
                <a:gd name="T19" fmla="*/ 22 h 225"/>
                <a:gd name="T20" fmla="*/ 68 w 102"/>
                <a:gd name="T21" fmla="*/ 21 h 225"/>
                <a:gd name="T22" fmla="*/ 72 w 102"/>
                <a:gd name="T23" fmla="*/ 20 h 225"/>
                <a:gd name="T24" fmla="*/ 76 w 102"/>
                <a:gd name="T25" fmla="*/ 20 h 225"/>
                <a:gd name="T26" fmla="*/ 87 w 102"/>
                <a:gd name="T27" fmla="*/ 21 h 225"/>
                <a:gd name="T28" fmla="*/ 102 w 102"/>
                <a:gd name="T29" fmla="*/ 25 h 225"/>
                <a:gd name="T30" fmla="*/ 102 w 102"/>
                <a:gd name="T31" fmla="*/ 4 h 225"/>
                <a:gd name="T32" fmla="*/ 98 w 102"/>
                <a:gd name="T33" fmla="*/ 3 h 225"/>
                <a:gd name="T34" fmla="*/ 92 w 102"/>
                <a:gd name="T35" fmla="*/ 2 h 225"/>
                <a:gd name="T36" fmla="*/ 85 w 102"/>
                <a:gd name="T37" fmla="*/ 1 h 225"/>
                <a:gd name="T38" fmla="*/ 76 w 102"/>
                <a:gd name="T39" fmla="*/ 0 h 225"/>
                <a:gd name="T40" fmla="*/ 55 w 102"/>
                <a:gd name="T41" fmla="*/ 4 h 225"/>
                <a:gd name="T42" fmla="*/ 39 w 102"/>
                <a:gd name="T43" fmla="*/ 16 h 225"/>
                <a:gd name="T44" fmla="*/ 27 w 102"/>
                <a:gd name="T45" fmla="*/ 33 h 225"/>
                <a:gd name="T46" fmla="*/ 23 w 102"/>
                <a:gd name="T47" fmla="*/ 55 h 225"/>
                <a:gd name="T48" fmla="*/ 23 w 102"/>
                <a:gd name="T49" fmla="*/ 84 h 225"/>
                <a:gd name="T50" fmla="*/ 0 w 102"/>
                <a:gd name="T51" fmla="*/ 84 h 225"/>
                <a:gd name="T52" fmla="*/ 0 w 102"/>
                <a:gd name="T53" fmla="*/ 102 h 225"/>
                <a:gd name="T54" fmla="*/ 23 w 102"/>
                <a:gd name="T55" fmla="*/ 102 h 225"/>
                <a:gd name="T56" fmla="*/ 23 w 102"/>
                <a:gd name="T57" fmla="*/ 225 h 225"/>
                <a:gd name="T58" fmla="*/ 47 w 102"/>
                <a:gd name="T59" fmla="*/ 225 h 225"/>
                <a:gd name="T60" fmla="*/ 47 w 102"/>
                <a:gd name="T61" fmla="*/ 102 h 22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2" h="225">
                  <a:moveTo>
                    <a:pt x="47" y="102"/>
                  </a:moveTo>
                  <a:lnTo>
                    <a:pt x="82" y="102"/>
                  </a:lnTo>
                  <a:lnTo>
                    <a:pt x="82" y="84"/>
                  </a:lnTo>
                  <a:lnTo>
                    <a:pt x="46" y="84"/>
                  </a:lnTo>
                  <a:lnTo>
                    <a:pt x="46" y="46"/>
                  </a:lnTo>
                  <a:lnTo>
                    <a:pt x="47" y="38"/>
                  </a:lnTo>
                  <a:lnTo>
                    <a:pt x="50" y="32"/>
                  </a:lnTo>
                  <a:lnTo>
                    <a:pt x="53" y="27"/>
                  </a:lnTo>
                  <a:lnTo>
                    <a:pt x="58" y="24"/>
                  </a:lnTo>
                  <a:lnTo>
                    <a:pt x="63" y="22"/>
                  </a:lnTo>
                  <a:lnTo>
                    <a:pt x="68" y="21"/>
                  </a:lnTo>
                  <a:lnTo>
                    <a:pt x="72" y="20"/>
                  </a:lnTo>
                  <a:lnTo>
                    <a:pt x="76" y="20"/>
                  </a:lnTo>
                  <a:lnTo>
                    <a:pt x="87" y="21"/>
                  </a:lnTo>
                  <a:lnTo>
                    <a:pt x="102" y="25"/>
                  </a:lnTo>
                  <a:lnTo>
                    <a:pt x="102" y="4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85" y="1"/>
                  </a:lnTo>
                  <a:lnTo>
                    <a:pt x="76" y="0"/>
                  </a:lnTo>
                  <a:lnTo>
                    <a:pt x="55" y="4"/>
                  </a:lnTo>
                  <a:lnTo>
                    <a:pt x="39" y="16"/>
                  </a:lnTo>
                  <a:lnTo>
                    <a:pt x="27" y="33"/>
                  </a:lnTo>
                  <a:lnTo>
                    <a:pt x="23" y="55"/>
                  </a:lnTo>
                  <a:lnTo>
                    <a:pt x="23" y="84"/>
                  </a:lnTo>
                  <a:lnTo>
                    <a:pt x="0" y="84"/>
                  </a:lnTo>
                  <a:lnTo>
                    <a:pt x="0" y="102"/>
                  </a:lnTo>
                  <a:lnTo>
                    <a:pt x="23" y="102"/>
                  </a:lnTo>
                  <a:lnTo>
                    <a:pt x="23" y="225"/>
                  </a:lnTo>
                  <a:lnTo>
                    <a:pt x="47" y="225"/>
                  </a:lnTo>
                  <a:lnTo>
                    <a:pt x="47" y="102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Freeform 392"/>
            <p:cNvSpPr>
              <a:spLocks noChangeAspect="1"/>
            </p:cNvSpPr>
            <p:nvPr/>
          </p:nvSpPr>
          <p:spPr bwMode="auto">
            <a:xfrm>
              <a:off x="3109" y="379"/>
              <a:ext cx="102" cy="225"/>
            </a:xfrm>
            <a:custGeom>
              <a:avLst/>
              <a:gdLst>
                <a:gd name="T0" fmla="*/ 47 w 102"/>
                <a:gd name="T1" fmla="*/ 102 h 225"/>
                <a:gd name="T2" fmla="*/ 82 w 102"/>
                <a:gd name="T3" fmla="*/ 102 h 225"/>
                <a:gd name="T4" fmla="*/ 82 w 102"/>
                <a:gd name="T5" fmla="*/ 84 h 225"/>
                <a:gd name="T6" fmla="*/ 47 w 102"/>
                <a:gd name="T7" fmla="*/ 84 h 225"/>
                <a:gd name="T8" fmla="*/ 47 w 102"/>
                <a:gd name="T9" fmla="*/ 46 h 225"/>
                <a:gd name="T10" fmla="*/ 47 w 102"/>
                <a:gd name="T11" fmla="*/ 38 h 225"/>
                <a:gd name="T12" fmla="*/ 50 w 102"/>
                <a:gd name="T13" fmla="*/ 32 h 225"/>
                <a:gd name="T14" fmla="*/ 54 w 102"/>
                <a:gd name="T15" fmla="*/ 27 h 225"/>
                <a:gd name="T16" fmla="*/ 58 w 102"/>
                <a:gd name="T17" fmla="*/ 24 h 225"/>
                <a:gd name="T18" fmla="*/ 63 w 102"/>
                <a:gd name="T19" fmla="*/ 22 h 225"/>
                <a:gd name="T20" fmla="*/ 68 w 102"/>
                <a:gd name="T21" fmla="*/ 21 h 225"/>
                <a:gd name="T22" fmla="*/ 72 w 102"/>
                <a:gd name="T23" fmla="*/ 20 h 225"/>
                <a:gd name="T24" fmla="*/ 76 w 102"/>
                <a:gd name="T25" fmla="*/ 20 h 225"/>
                <a:gd name="T26" fmla="*/ 87 w 102"/>
                <a:gd name="T27" fmla="*/ 21 h 225"/>
                <a:gd name="T28" fmla="*/ 102 w 102"/>
                <a:gd name="T29" fmla="*/ 25 h 225"/>
                <a:gd name="T30" fmla="*/ 102 w 102"/>
                <a:gd name="T31" fmla="*/ 4 h 225"/>
                <a:gd name="T32" fmla="*/ 98 w 102"/>
                <a:gd name="T33" fmla="*/ 3 h 225"/>
                <a:gd name="T34" fmla="*/ 92 w 102"/>
                <a:gd name="T35" fmla="*/ 2 h 225"/>
                <a:gd name="T36" fmla="*/ 85 w 102"/>
                <a:gd name="T37" fmla="*/ 1 h 225"/>
                <a:gd name="T38" fmla="*/ 76 w 102"/>
                <a:gd name="T39" fmla="*/ 0 h 225"/>
                <a:gd name="T40" fmla="*/ 55 w 102"/>
                <a:gd name="T41" fmla="*/ 4 h 225"/>
                <a:gd name="T42" fmla="*/ 39 w 102"/>
                <a:gd name="T43" fmla="*/ 16 h 225"/>
                <a:gd name="T44" fmla="*/ 28 w 102"/>
                <a:gd name="T45" fmla="*/ 33 h 225"/>
                <a:gd name="T46" fmla="*/ 24 w 102"/>
                <a:gd name="T47" fmla="*/ 55 h 225"/>
                <a:gd name="T48" fmla="*/ 24 w 102"/>
                <a:gd name="T49" fmla="*/ 84 h 225"/>
                <a:gd name="T50" fmla="*/ 0 w 102"/>
                <a:gd name="T51" fmla="*/ 84 h 225"/>
                <a:gd name="T52" fmla="*/ 0 w 102"/>
                <a:gd name="T53" fmla="*/ 102 h 225"/>
                <a:gd name="T54" fmla="*/ 24 w 102"/>
                <a:gd name="T55" fmla="*/ 102 h 225"/>
                <a:gd name="T56" fmla="*/ 24 w 102"/>
                <a:gd name="T57" fmla="*/ 225 h 225"/>
                <a:gd name="T58" fmla="*/ 47 w 102"/>
                <a:gd name="T59" fmla="*/ 225 h 225"/>
                <a:gd name="T60" fmla="*/ 47 w 102"/>
                <a:gd name="T61" fmla="*/ 102 h 22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2" h="225">
                  <a:moveTo>
                    <a:pt x="47" y="102"/>
                  </a:moveTo>
                  <a:lnTo>
                    <a:pt x="82" y="102"/>
                  </a:lnTo>
                  <a:lnTo>
                    <a:pt x="82" y="84"/>
                  </a:lnTo>
                  <a:lnTo>
                    <a:pt x="47" y="84"/>
                  </a:lnTo>
                  <a:lnTo>
                    <a:pt x="47" y="46"/>
                  </a:lnTo>
                  <a:lnTo>
                    <a:pt x="47" y="38"/>
                  </a:lnTo>
                  <a:lnTo>
                    <a:pt x="50" y="32"/>
                  </a:lnTo>
                  <a:lnTo>
                    <a:pt x="54" y="27"/>
                  </a:lnTo>
                  <a:lnTo>
                    <a:pt x="58" y="24"/>
                  </a:lnTo>
                  <a:lnTo>
                    <a:pt x="63" y="22"/>
                  </a:lnTo>
                  <a:lnTo>
                    <a:pt x="68" y="21"/>
                  </a:lnTo>
                  <a:lnTo>
                    <a:pt x="72" y="20"/>
                  </a:lnTo>
                  <a:lnTo>
                    <a:pt x="76" y="20"/>
                  </a:lnTo>
                  <a:lnTo>
                    <a:pt x="87" y="21"/>
                  </a:lnTo>
                  <a:lnTo>
                    <a:pt x="102" y="25"/>
                  </a:lnTo>
                  <a:lnTo>
                    <a:pt x="102" y="4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85" y="1"/>
                  </a:lnTo>
                  <a:lnTo>
                    <a:pt x="76" y="0"/>
                  </a:lnTo>
                  <a:lnTo>
                    <a:pt x="55" y="4"/>
                  </a:lnTo>
                  <a:lnTo>
                    <a:pt x="39" y="16"/>
                  </a:lnTo>
                  <a:lnTo>
                    <a:pt x="28" y="33"/>
                  </a:lnTo>
                  <a:lnTo>
                    <a:pt x="24" y="55"/>
                  </a:lnTo>
                  <a:lnTo>
                    <a:pt x="24" y="84"/>
                  </a:lnTo>
                  <a:lnTo>
                    <a:pt x="0" y="84"/>
                  </a:lnTo>
                  <a:lnTo>
                    <a:pt x="0" y="102"/>
                  </a:lnTo>
                  <a:lnTo>
                    <a:pt x="24" y="102"/>
                  </a:lnTo>
                  <a:lnTo>
                    <a:pt x="24" y="225"/>
                  </a:lnTo>
                  <a:lnTo>
                    <a:pt x="47" y="225"/>
                  </a:lnTo>
                  <a:lnTo>
                    <a:pt x="47" y="102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Freeform 393"/>
            <p:cNvSpPr>
              <a:spLocks noChangeAspect="1"/>
            </p:cNvSpPr>
            <p:nvPr/>
          </p:nvSpPr>
          <p:spPr bwMode="auto">
            <a:xfrm>
              <a:off x="3320" y="379"/>
              <a:ext cx="226" cy="232"/>
            </a:xfrm>
            <a:custGeom>
              <a:avLst/>
              <a:gdLst>
                <a:gd name="T0" fmla="*/ 225 w 226"/>
                <a:gd name="T1" fmla="*/ 2 h 232"/>
                <a:gd name="T2" fmla="*/ 221 w 226"/>
                <a:gd name="T3" fmla="*/ 1 h 232"/>
                <a:gd name="T4" fmla="*/ 195 w 226"/>
                <a:gd name="T5" fmla="*/ 29 h 232"/>
                <a:gd name="T6" fmla="*/ 181 w 226"/>
                <a:gd name="T7" fmla="*/ 13 h 232"/>
                <a:gd name="T8" fmla="*/ 142 w 226"/>
                <a:gd name="T9" fmla="*/ 0 h 232"/>
                <a:gd name="T10" fmla="*/ 90 w 226"/>
                <a:gd name="T11" fmla="*/ 12 h 232"/>
                <a:gd name="T12" fmla="*/ 45 w 226"/>
                <a:gd name="T13" fmla="*/ 45 h 232"/>
                <a:gd name="T14" fmla="*/ 12 w 226"/>
                <a:gd name="T15" fmla="*/ 91 h 232"/>
                <a:gd name="T16" fmla="*/ 0 w 226"/>
                <a:gd name="T17" fmla="*/ 145 h 232"/>
                <a:gd name="T18" fmla="*/ 7 w 226"/>
                <a:gd name="T19" fmla="*/ 181 h 232"/>
                <a:gd name="T20" fmla="*/ 25 w 226"/>
                <a:gd name="T21" fmla="*/ 208 h 232"/>
                <a:gd name="T22" fmla="*/ 52 w 226"/>
                <a:gd name="T23" fmla="*/ 226 h 232"/>
                <a:gd name="T24" fmla="*/ 86 w 226"/>
                <a:gd name="T25" fmla="*/ 232 h 232"/>
                <a:gd name="T26" fmla="*/ 124 w 226"/>
                <a:gd name="T27" fmla="*/ 224 h 232"/>
                <a:gd name="T28" fmla="*/ 155 w 226"/>
                <a:gd name="T29" fmla="*/ 205 h 232"/>
                <a:gd name="T30" fmla="*/ 183 w 226"/>
                <a:gd name="T31" fmla="*/ 167 h 232"/>
                <a:gd name="T32" fmla="*/ 190 w 226"/>
                <a:gd name="T33" fmla="*/ 149 h 232"/>
                <a:gd name="T34" fmla="*/ 186 w 226"/>
                <a:gd name="T35" fmla="*/ 146 h 232"/>
                <a:gd name="T36" fmla="*/ 182 w 226"/>
                <a:gd name="T37" fmla="*/ 149 h 232"/>
                <a:gd name="T38" fmla="*/ 173 w 226"/>
                <a:gd name="T39" fmla="*/ 170 h 232"/>
                <a:gd name="T40" fmla="*/ 150 w 226"/>
                <a:gd name="T41" fmla="*/ 199 h 232"/>
                <a:gd name="T42" fmla="*/ 91 w 226"/>
                <a:gd name="T43" fmla="*/ 222 h 232"/>
                <a:gd name="T44" fmla="*/ 69 w 226"/>
                <a:gd name="T45" fmla="*/ 219 h 232"/>
                <a:gd name="T46" fmla="*/ 49 w 226"/>
                <a:gd name="T47" fmla="*/ 208 h 232"/>
                <a:gd name="T48" fmla="*/ 35 w 226"/>
                <a:gd name="T49" fmla="*/ 187 h 232"/>
                <a:gd name="T50" fmla="*/ 29 w 226"/>
                <a:gd name="T51" fmla="*/ 156 h 232"/>
                <a:gd name="T52" fmla="*/ 36 w 226"/>
                <a:gd name="T53" fmla="*/ 110 h 232"/>
                <a:gd name="T54" fmla="*/ 67 w 226"/>
                <a:gd name="T55" fmla="*/ 49 h 232"/>
                <a:gd name="T56" fmla="*/ 103 w 226"/>
                <a:gd name="T57" fmla="*/ 21 h 232"/>
                <a:gd name="T58" fmla="*/ 145 w 226"/>
                <a:gd name="T59" fmla="*/ 10 h 232"/>
                <a:gd name="T60" fmla="*/ 183 w 226"/>
                <a:gd name="T61" fmla="*/ 27 h 232"/>
                <a:gd name="T62" fmla="*/ 196 w 226"/>
                <a:gd name="T63" fmla="*/ 72 h 232"/>
                <a:gd name="T64" fmla="*/ 196 w 226"/>
                <a:gd name="T65" fmla="*/ 84 h 232"/>
                <a:gd name="T66" fmla="*/ 195 w 226"/>
                <a:gd name="T67" fmla="*/ 88 h 232"/>
                <a:gd name="T68" fmla="*/ 200 w 226"/>
                <a:gd name="T69" fmla="*/ 91 h 232"/>
                <a:gd name="T70" fmla="*/ 204 w 226"/>
                <a:gd name="T71" fmla="*/ 90 h 232"/>
                <a:gd name="T72" fmla="*/ 206 w 226"/>
                <a:gd name="T73" fmla="*/ 85 h 2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6" h="232">
                  <a:moveTo>
                    <a:pt x="226" y="3"/>
                  </a:moveTo>
                  <a:lnTo>
                    <a:pt x="225" y="2"/>
                  </a:lnTo>
                  <a:lnTo>
                    <a:pt x="222" y="0"/>
                  </a:lnTo>
                  <a:lnTo>
                    <a:pt x="221" y="1"/>
                  </a:lnTo>
                  <a:lnTo>
                    <a:pt x="217" y="4"/>
                  </a:lnTo>
                  <a:lnTo>
                    <a:pt x="195" y="29"/>
                  </a:lnTo>
                  <a:lnTo>
                    <a:pt x="191" y="22"/>
                  </a:lnTo>
                  <a:lnTo>
                    <a:pt x="181" y="13"/>
                  </a:lnTo>
                  <a:lnTo>
                    <a:pt x="165" y="4"/>
                  </a:lnTo>
                  <a:lnTo>
                    <a:pt x="142" y="0"/>
                  </a:lnTo>
                  <a:lnTo>
                    <a:pt x="116" y="3"/>
                  </a:lnTo>
                  <a:lnTo>
                    <a:pt x="90" y="12"/>
                  </a:lnTo>
                  <a:lnTo>
                    <a:pt x="66" y="26"/>
                  </a:lnTo>
                  <a:lnTo>
                    <a:pt x="45" y="45"/>
                  </a:lnTo>
                  <a:lnTo>
                    <a:pt x="26" y="67"/>
                  </a:lnTo>
                  <a:lnTo>
                    <a:pt x="12" y="91"/>
                  </a:lnTo>
                  <a:lnTo>
                    <a:pt x="3" y="117"/>
                  </a:lnTo>
                  <a:lnTo>
                    <a:pt x="0" y="145"/>
                  </a:lnTo>
                  <a:lnTo>
                    <a:pt x="2" y="164"/>
                  </a:lnTo>
                  <a:lnTo>
                    <a:pt x="7" y="181"/>
                  </a:lnTo>
                  <a:lnTo>
                    <a:pt x="14" y="196"/>
                  </a:lnTo>
                  <a:lnTo>
                    <a:pt x="25" y="208"/>
                  </a:lnTo>
                  <a:lnTo>
                    <a:pt x="37" y="218"/>
                  </a:lnTo>
                  <a:lnTo>
                    <a:pt x="52" y="226"/>
                  </a:lnTo>
                  <a:lnTo>
                    <a:pt x="68" y="231"/>
                  </a:lnTo>
                  <a:lnTo>
                    <a:pt x="86" y="232"/>
                  </a:lnTo>
                  <a:lnTo>
                    <a:pt x="106" y="230"/>
                  </a:lnTo>
                  <a:lnTo>
                    <a:pt x="124" y="224"/>
                  </a:lnTo>
                  <a:lnTo>
                    <a:pt x="141" y="215"/>
                  </a:lnTo>
                  <a:lnTo>
                    <a:pt x="155" y="205"/>
                  </a:lnTo>
                  <a:lnTo>
                    <a:pt x="173" y="185"/>
                  </a:lnTo>
                  <a:lnTo>
                    <a:pt x="183" y="167"/>
                  </a:lnTo>
                  <a:lnTo>
                    <a:pt x="188" y="154"/>
                  </a:lnTo>
                  <a:lnTo>
                    <a:pt x="190" y="149"/>
                  </a:lnTo>
                  <a:lnTo>
                    <a:pt x="188" y="146"/>
                  </a:lnTo>
                  <a:lnTo>
                    <a:pt x="186" y="146"/>
                  </a:lnTo>
                  <a:lnTo>
                    <a:pt x="183" y="146"/>
                  </a:lnTo>
                  <a:lnTo>
                    <a:pt x="182" y="149"/>
                  </a:lnTo>
                  <a:lnTo>
                    <a:pt x="179" y="158"/>
                  </a:lnTo>
                  <a:lnTo>
                    <a:pt x="173" y="170"/>
                  </a:lnTo>
                  <a:lnTo>
                    <a:pt x="164" y="185"/>
                  </a:lnTo>
                  <a:lnTo>
                    <a:pt x="150" y="199"/>
                  </a:lnTo>
                  <a:lnTo>
                    <a:pt x="118" y="217"/>
                  </a:lnTo>
                  <a:lnTo>
                    <a:pt x="91" y="222"/>
                  </a:lnTo>
                  <a:lnTo>
                    <a:pt x="80" y="221"/>
                  </a:lnTo>
                  <a:lnTo>
                    <a:pt x="69" y="219"/>
                  </a:lnTo>
                  <a:lnTo>
                    <a:pt x="59" y="214"/>
                  </a:lnTo>
                  <a:lnTo>
                    <a:pt x="49" y="208"/>
                  </a:lnTo>
                  <a:lnTo>
                    <a:pt x="41" y="199"/>
                  </a:lnTo>
                  <a:lnTo>
                    <a:pt x="35" y="187"/>
                  </a:lnTo>
                  <a:lnTo>
                    <a:pt x="30" y="173"/>
                  </a:lnTo>
                  <a:lnTo>
                    <a:pt x="29" y="156"/>
                  </a:lnTo>
                  <a:lnTo>
                    <a:pt x="30" y="137"/>
                  </a:lnTo>
                  <a:lnTo>
                    <a:pt x="36" y="110"/>
                  </a:lnTo>
                  <a:lnTo>
                    <a:pt x="48" y="79"/>
                  </a:lnTo>
                  <a:lnTo>
                    <a:pt x="67" y="49"/>
                  </a:lnTo>
                  <a:lnTo>
                    <a:pt x="84" y="33"/>
                  </a:lnTo>
                  <a:lnTo>
                    <a:pt x="103" y="21"/>
                  </a:lnTo>
                  <a:lnTo>
                    <a:pt x="124" y="13"/>
                  </a:lnTo>
                  <a:lnTo>
                    <a:pt x="145" y="10"/>
                  </a:lnTo>
                  <a:lnTo>
                    <a:pt x="167" y="15"/>
                  </a:lnTo>
                  <a:lnTo>
                    <a:pt x="183" y="27"/>
                  </a:lnTo>
                  <a:lnTo>
                    <a:pt x="193" y="46"/>
                  </a:lnTo>
                  <a:lnTo>
                    <a:pt x="196" y="72"/>
                  </a:lnTo>
                  <a:lnTo>
                    <a:pt x="196" y="79"/>
                  </a:lnTo>
                  <a:lnTo>
                    <a:pt x="196" y="84"/>
                  </a:lnTo>
                  <a:lnTo>
                    <a:pt x="195" y="86"/>
                  </a:lnTo>
                  <a:lnTo>
                    <a:pt x="195" y="88"/>
                  </a:lnTo>
                  <a:lnTo>
                    <a:pt x="197" y="91"/>
                  </a:lnTo>
                  <a:lnTo>
                    <a:pt x="200" y="91"/>
                  </a:lnTo>
                  <a:lnTo>
                    <a:pt x="202" y="91"/>
                  </a:lnTo>
                  <a:lnTo>
                    <a:pt x="204" y="90"/>
                  </a:lnTo>
                  <a:lnTo>
                    <a:pt x="205" y="88"/>
                  </a:lnTo>
                  <a:lnTo>
                    <a:pt x="206" y="85"/>
                  </a:lnTo>
                  <a:lnTo>
                    <a:pt x="226" y="3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Freeform 394"/>
            <p:cNvSpPr>
              <a:spLocks noChangeAspect="1"/>
            </p:cNvSpPr>
            <p:nvPr/>
          </p:nvSpPr>
          <p:spPr bwMode="auto">
            <a:xfrm>
              <a:off x="3585" y="365"/>
              <a:ext cx="74" cy="319"/>
            </a:xfrm>
            <a:custGeom>
              <a:avLst/>
              <a:gdLst>
                <a:gd name="T0" fmla="*/ 74 w 74"/>
                <a:gd name="T1" fmla="*/ 316 h 319"/>
                <a:gd name="T2" fmla="*/ 74 w 74"/>
                <a:gd name="T3" fmla="*/ 315 h 319"/>
                <a:gd name="T4" fmla="*/ 74 w 74"/>
                <a:gd name="T5" fmla="*/ 314 h 319"/>
                <a:gd name="T6" fmla="*/ 72 w 74"/>
                <a:gd name="T7" fmla="*/ 312 h 319"/>
                <a:gd name="T8" fmla="*/ 69 w 74"/>
                <a:gd name="T9" fmla="*/ 309 h 319"/>
                <a:gd name="T10" fmla="*/ 44 w 74"/>
                <a:gd name="T11" fmla="*/ 275 h 319"/>
                <a:gd name="T12" fmla="*/ 29 w 74"/>
                <a:gd name="T13" fmla="*/ 237 h 319"/>
                <a:gd name="T14" fmla="*/ 21 w 74"/>
                <a:gd name="T15" fmla="*/ 198 h 319"/>
                <a:gd name="T16" fmla="*/ 19 w 74"/>
                <a:gd name="T17" fmla="*/ 160 h 319"/>
                <a:gd name="T18" fmla="*/ 21 w 74"/>
                <a:gd name="T19" fmla="*/ 118 h 319"/>
                <a:gd name="T20" fmla="*/ 30 w 74"/>
                <a:gd name="T21" fmla="*/ 78 h 319"/>
                <a:gd name="T22" fmla="*/ 46 w 74"/>
                <a:gd name="T23" fmla="*/ 41 h 319"/>
                <a:gd name="T24" fmla="*/ 70 w 74"/>
                <a:gd name="T25" fmla="*/ 9 h 319"/>
                <a:gd name="T26" fmla="*/ 74 w 74"/>
                <a:gd name="T27" fmla="*/ 5 h 319"/>
                <a:gd name="T28" fmla="*/ 74 w 74"/>
                <a:gd name="T29" fmla="*/ 3 h 319"/>
                <a:gd name="T30" fmla="*/ 73 w 74"/>
                <a:gd name="T31" fmla="*/ 1 h 319"/>
                <a:gd name="T32" fmla="*/ 71 w 74"/>
                <a:gd name="T33" fmla="*/ 0 h 319"/>
                <a:gd name="T34" fmla="*/ 65 w 74"/>
                <a:gd name="T35" fmla="*/ 4 h 319"/>
                <a:gd name="T36" fmla="*/ 52 w 74"/>
                <a:gd name="T37" fmla="*/ 16 h 319"/>
                <a:gd name="T38" fmla="*/ 36 w 74"/>
                <a:gd name="T39" fmla="*/ 35 h 319"/>
                <a:gd name="T40" fmla="*/ 21 w 74"/>
                <a:gd name="T41" fmla="*/ 62 h 319"/>
                <a:gd name="T42" fmla="*/ 11 w 74"/>
                <a:gd name="T43" fmla="*/ 88 h 319"/>
                <a:gd name="T44" fmla="*/ 4 w 74"/>
                <a:gd name="T45" fmla="*/ 114 h 319"/>
                <a:gd name="T46" fmla="*/ 1 w 74"/>
                <a:gd name="T47" fmla="*/ 138 h 319"/>
                <a:gd name="T48" fmla="*/ 0 w 74"/>
                <a:gd name="T49" fmla="*/ 160 h 319"/>
                <a:gd name="T50" fmla="*/ 1 w 74"/>
                <a:gd name="T51" fmla="*/ 180 h 319"/>
                <a:gd name="T52" fmla="*/ 4 w 74"/>
                <a:gd name="T53" fmla="*/ 205 h 319"/>
                <a:gd name="T54" fmla="*/ 11 w 74"/>
                <a:gd name="T55" fmla="*/ 232 h 319"/>
                <a:gd name="T56" fmla="*/ 21 w 74"/>
                <a:gd name="T57" fmla="*/ 259 h 319"/>
                <a:gd name="T58" fmla="*/ 37 w 74"/>
                <a:gd name="T59" fmla="*/ 285 h 319"/>
                <a:gd name="T60" fmla="*/ 52 w 74"/>
                <a:gd name="T61" fmla="*/ 304 h 319"/>
                <a:gd name="T62" fmla="*/ 65 w 74"/>
                <a:gd name="T63" fmla="*/ 315 h 319"/>
                <a:gd name="T64" fmla="*/ 71 w 74"/>
                <a:gd name="T65" fmla="*/ 319 h 319"/>
                <a:gd name="T66" fmla="*/ 73 w 74"/>
                <a:gd name="T67" fmla="*/ 318 h 319"/>
                <a:gd name="T68" fmla="*/ 74 w 74"/>
                <a:gd name="T69" fmla="*/ 316 h 3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4" h="319">
                  <a:moveTo>
                    <a:pt x="74" y="316"/>
                  </a:moveTo>
                  <a:lnTo>
                    <a:pt x="74" y="315"/>
                  </a:lnTo>
                  <a:lnTo>
                    <a:pt x="74" y="314"/>
                  </a:lnTo>
                  <a:lnTo>
                    <a:pt x="72" y="312"/>
                  </a:lnTo>
                  <a:lnTo>
                    <a:pt x="69" y="309"/>
                  </a:lnTo>
                  <a:lnTo>
                    <a:pt x="44" y="275"/>
                  </a:lnTo>
                  <a:lnTo>
                    <a:pt x="29" y="237"/>
                  </a:lnTo>
                  <a:lnTo>
                    <a:pt x="21" y="198"/>
                  </a:lnTo>
                  <a:lnTo>
                    <a:pt x="19" y="160"/>
                  </a:lnTo>
                  <a:lnTo>
                    <a:pt x="21" y="118"/>
                  </a:lnTo>
                  <a:lnTo>
                    <a:pt x="30" y="78"/>
                  </a:lnTo>
                  <a:lnTo>
                    <a:pt x="46" y="41"/>
                  </a:lnTo>
                  <a:lnTo>
                    <a:pt x="70" y="9"/>
                  </a:lnTo>
                  <a:lnTo>
                    <a:pt x="74" y="5"/>
                  </a:lnTo>
                  <a:lnTo>
                    <a:pt x="74" y="3"/>
                  </a:lnTo>
                  <a:lnTo>
                    <a:pt x="73" y="1"/>
                  </a:lnTo>
                  <a:lnTo>
                    <a:pt x="71" y="0"/>
                  </a:lnTo>
                  <a:lnTo>
                    <a:pt x="65" y="4"/>
                  </a:lnTo>
                  <a:lnTo>
                    <a:pt x="52" y="16"/>
                  </a:lnTo>
                  <a:lnTo>
                    <a:pt x="36" y="35"/>
                  </a:lnTo>
                  <a:lnTo>
                    <a:pt x="21" y="62"/>
                  </a:lnTo>
                  <a:lnTo>
                    <a:pt x="11" y="88"/>
                  </a:lnTo>
                  <a:lnTo>
                    <a:pt x="4" y="114"/>
                  </a:lnTo>
                  <a:lnTo>
                    <a:pt x="1" y="138"/>
                  </a:lnTo>
                  <a:lnTo>
                    <a:pt x="0" y="160"/>
                  </a:lnTo>
                  <a:lnTo>
                    <a:pt x="1" y="180"/>
                  </a:lnTo>
                  <a:lnTo>
                    <a:pt x="4" y="205"/>
                  </a:lnTo>
                  <a:lnTo>
                    <a:pt x="11" y="232"/>
                  </a:lnTo>
                  <a:lnTo>
                    <a:pt x="21" y="259"/>
                  </a:lnTo>
                  <a:lnTo>
                    <a:pt x="37" y="285"/>
                  </a:lnTo>
                  <a:lnTo>
                    <a:pt x="52" y="304"/>
                  </a:lnTo>
                  <a:lnTo>
                    <a:pt x="65" y="315"/>
                  </a:lnTo>
                  <a:lnTo>
                    <a:pt x="71" y="319"/>
                  </a:lnTo>
                  <a:lnTo>
                    <a:pt x="73" y="318"/>
                  </a:lnTo>
                  <a:lnTo>
                    <a:pt x="74" y="316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Freeform 395"/>
            <p:cNvSpPr>
              <a:spLocks noChangeAspect="1"/>
            </p:cNvSpPr>
            <p:nvPr/>
          </p:nvSpPr>
          <p:spPr bwMode="auto">
            <a:xfrm>
              <a:off x="3694" y="463"/>
              <a:ext cx="118" cy="145"/>
            </a:xfrm>
            <a:custGeom>
              <a:avLst/>
              <a:gdLst>
                <a:gd name="T0" fmla="*/ 102 w 118"/>
                <a:gd name="T1" fmla="*/ 23 h 145"/>
                <a:gd name="T2" fmla="*/ 94 w 118"/>
                <a:gd name="T3" fmla="*/ 31 h 145"/>
                <a:gd name="T4" fmla="*/ 94 w 118"/>
                <a:gd name="T5" fmla="*/ 40 h 145"/>
                <a:gd name="T6" fmla="*/ 98 w 118"/>
                <a:gd name="T7" fmla="*/ 45 h 145"/>
                <a:gd name="T8" fmla="*/ 108 w 118"/>
                <a:gd name="T9" fmla="*/ 44 h 145"/>
                <a:gd name="T10" fmla="*/ 116 w 118"/>
                <a:gd name="T11" fmla="*/ 36 h 145"/>
                <a:gd name="T12" fmla="*/ 115 w 118"/>
                <a:gd name="T13" fmla="*/ 17 h 145"/>
                <a:gd name="T14" fmla="*/ 96 w 118"/>
                <a:gd name="T15" fmla="*/ 2 h 145"/>
                <a:gd name="T16" fmla="*/ 53 w 118"/>
                <a:gd name="T17" fmla="*/ 6 h 145"/>
                <a:gd name="T18" fmla="*/ 28 w 118"/>
                <a:gd name="T19" fmla="*/ 34 h 145"/>
                <a:gd name="T20" fmla="*/ 27 w 118"/>
                <a:gd name="T21" fmla="*/ 55 h 145"/>
                <a:gd name="T22" fmla="*/ 34 w 118"/>
                <a:gd name="T23" fmla="*/ 67 h 145"/>
                <a:gd name="T24" fmla="*/ 44 w 118"/>
                <a:gd name="T25" fmla="*/ 74 h 145"/>
                <a:gd name="T26" fmla="*/ 55 w 118"/>
                <a:gd name="T27" fmla="*/ 78 h 145"/>
                <a:gd name="T28" fmla="*/ 71 w 118"/>
                <a:gd name="T29" fmla="*/ 81 h 145"/>
                <a:gd name="T30" fmla="*/ 89 w 118"/>
                <a:gd name="T31" fmla="*/ 92 h 145"/>
                <a:gd name="T32" fmla="*/ 91 w 118"/>
                <a:gd name="T33" fmla="*/ 107 h 145"/>
                <a:gd name="T34" fmla="*/ 87 w 118"/>
                <a:gd name="T35" fmla="*/ 117 h 145"/>
                <a:gd name="T36" fmla="*/ 77 w 118"/>
                <a:gd name="T37" fmla="*/ 129 h 145"/>
                <a:gd name="T38" fmla="*/ 59 w 118"/>
                <a:gd name="T39" fmla="*/ 137 h 145"/>
                <a:gd name="T40" fmla="*/ 44 w 118"/>
                <a:gd name="T41" fmla="*/ 138 h 145"/>
                <a:gd name="T42" fmla="*/ 35 w 118"/>
                <a:gd name="T43" fmla="*/ 137 h 145"/>
                <a:gd name="T44" fmla="*/ 24 w 118"/>
                <a:gd name="T45" fmla="*/ 134 h 145"/>
                <a:gd name="T46" fmla="*/ 13 w 118"/>
                <a:gd name="T47" fmla="*/ 126 h 145"/>
                <a:gd name="T48" fmla="*/ 18 w 118"/>
                <a:gd name="T49" fmla="*/ 120 h 145"/>
                <a:gd name="T50" fmla="*/ 29 w 118"/>
                <a:gd name="T51" fmla="*/ 110 h 145"/>
                <a:gd name="T52" fmla="*/ 29 w 118"/>
                <a:gd name="T53" fmla="*/ 99 h 145"/>
                <a:gd name="T54" fmla="*/ 23 w 118"/>
                <a:gd name="T55" fmla="*/ 93 h 145"/>
                <a:gd name="T56" fmla="*/ 12 w 118"/>
                <a:gd name="T57" fmla="*/ 94 h 145"/>
                <a:gd name="T58" fmla="*/ 2 w 118"/>
                <a:gd name="T59" fmla="*/ 104 h 145"/>
                <a:gd name="T60" fmla="*/ 4 w 118"/>
                <a:gd name="T61" fmla="*/ 126 h 145"/>
                <a:gd name="T62" fmla="*/ 27 w 118"/>
                <a:gd name="T63" fmla="*/ 143 h 145"/>
                <a:gd name="T64" fmla="*/ 63 w 118"/>
                <a:gd name="T65" fmla="*/ 143 h 145"/>
                <a:gd name="T66" fmla="*/ 89 w 118"/>
                <a:gd name="T67" fmla="*/ 132 h 145"/>
                <a:gd name="T68" fmla="*/ 103 w 118"/>
                <a:gd name="T69" fmla="*/ 115 h 145"/>
                <a:gd name="T70" fmla="*/ 109 w 118"/>
                <a:gd name="T71" fmla="*/ 98 h 145"/>
                <a:gd name="T72" fmla="*/ 109 w 118"/>
                <a:gd name="T73" fmla="*/ 84 h 145"/>
                <a:gd name="T74" fmla="*/ 103 w 118"/>
                <a:gd name="T75" fmla="*/ 72 h 145"/>
                <a:gd name="T76" fmla="*/ 93 w 118"/>
                <a:gd name="T77" fmla="*/ 63 h 145"/>
                <a:gd name="T78" fmla="*/ 78 w 118"/>
                <a:gd name="T79" fmla="*/ 57 h 145"/>
                <a:gd name="T80" fmla="*/ 60 w 118"/>
                <a:gd name="T81" fmla="*/ 53 h 145"/>
                <a:gd name="T82" fmla="*/ 46 w 118"/>
                <a:gd name="T83" fmla="*/ 45 h 145"/>
                <a:gd name="T84" fmla="*/ 44 w 118"/>
                <a:gd name="T85" fmla="*/ 32 h 145"/>
                <a:gd name="T86" fmla="*/ 48 w 118"/>
                <a:gd name="T87" fmla="*/ 23 h 145"/>
                <a:gd name="T88" fmla="*/ 56 w 118"/>
                <a:gd name="T89" fmla="*/ 14 h 145"/>
                <a:gd name="T90" fmla="*/ 70 w 118"/>
                <a:gd name="T91" fmla="*/ 8 h 145"/>
                <a:gd name="T92" fmla="*/ 87 w 118"/>
                <a:gd name="T93" fmla="*/ 8 h 145"/>
                <a:gd name="T94" fmla="*/ 103 w 118"/>
                <a:gd name="T95" fmla="*/ 14 h 14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18" h="145">
                  <a:moveTo>
                    <a:pt x="108" y="22"/>
                  </a:moveTo>
                  <a:lnTo>
                    <a:pt x="102" y="23"/>
                  </a:lnTo>
                  <a:lnTo>
                    <a:pt x="97" y="27"/>
                  </a:lnTo>
                  <a:lnTo>
                    <a:pt x="94" y="31"/>
                  </a:lnTo>
                  <a:lnTo>
                    <a:pt x="93" y="36"/>
                  </a:lnTo>
                  <a:lnTo>
                    <a:pt x="94" y="40"/>
                  </a:lnTo>
                  <a:lnTo>
                    <a:pt x="95" y="43"/>
                  </a:lnTo>
                  <a:lnTo>
                    <a:pt x="98" y="45"/>
                  </a:lnTo>
                  <a:lnTo>
                    <a:pt x="103" y="45"/>
                  </a:lnTo>
                  <a:lnTo>
                    <a:pt x="108" y="44"/>
                  </a:lnTo>
                  <a:lnTo>
                    <a:pt x="113" y="41"/>
                  </a:lnTo>
                  <a:lnTo>
                    <a:pt x="116" y="36"/>
                  </a:lnTo>
                  <a:lnTo>
                    <a:pt x="118" y="28"/>
                  </a:lnTo>
                  <a:lnTo>
                    <a:pt x="115" y="17"/>
                  </a:lnTo>
                  <a:lnTo>
                    <a:pt x="108" y="9"/>
                  </a:lnTo>
                  <a:lnTo>
                    <a:pt x="96" y="2"/>
                  </a:lnTo>
                  <a:lnTo>
                    <a:pt x="80" y="0"/>
                  </a:lnTo>
                  <a:lnTo>
                    <a:pt x="53" y="6"/>
                  </a:lnTo>
                  <a:lnTo>
                    <a:pt x="37" y="18"/>
                  </a:lnTo>
                  <a:lnTo>
                    <a:pt x="28" y="34"/>
                  </a:lnTo>
                  <a:lnTo>
                    <a:pt x="26" y="47"/>
                  </a:lnTo>
                  <a:lnTo>
                    <a:pt x="27" y="55"/>
                  </a:lnTo>
                  <a:lnTo>
                    <a:pt x="30" y="62"/>
                  </a:lnTo>
                  <a:lnTo>
                    <a:pt x="34" y="67"/>
                  </a:lnTo>
                  <a:lnTo>
                    <a:pt x="39" y="71"/>
                  </a:lnTo>
                  <a:lnTo>
                    <a:pt x="44" y="74"/>
                  </a:lnTo>
                  <a:lnTo>
                    <a:pt x="50" y="76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71" y="81"/>
                  </a:lnTo>
                  <a:lnTo>
                    <a:pt x="81" y="85"/>
                  </a:lnTo>
                  <a:lnTo>
                    <a:pt x="89" y="92"/>
                  </a:lnTo>
                  <a:lnTo>
                    <a:pt x="92" y="103"/>
                  </a:lnTo>
                  <a:lnTo>
                    <a:pt x="91" y="107"/>
                  </a:lnTo>
                  <a:lnTo>
                    <a:pt x="90" y="112"/>
                  </a:lnTo>
                  <a:lnTo>
                    <a:pt x="87" y="117"/>
                  </a:lnTo>
                  <a:lnTo>
                    <a:pt x="83" y="123"/>
                  </a:lnTo>
                  <a:lnTo>
                    <a:pt x="77" y="129"/>
                  </a:lnTo>
                  <a:lnTo>
                    <a:pt x="69" y="133"/>
                  </a:lnTo>
                  <a:lnTo>
                    <a:pt x="59" y="137"/>
                  </a:lnTo>
                  <a:lnTo>
                    <a:pt x="46" y="138"/>
                  </a:lnTo>
                  <a:lnTo>
                    <a:pt x="44" y="138"/>
                  </a:lnTo>
                  <a:lnTo>
                    <a:pt x="40" y="137"/>
                  </a:lnTo>
                  <a:lnTo>
                    <a:pt x="35" y="137"/>
                  </a:lnTo>
                  <a:lnTo>
                    <a:pt x="29" y="136"/>
                  </a:lnTo>
                  <a:lnTo>
                    <a:pt x="24" y="134"/>
                  </a:lnTo>
                  <a:lnTo>
                    <a:pt x="18" y="131"/>
                  </a:lnTo>
                  <a:lnTo>
                    <a:pt x="13" y="126"/>
                  </a:lnTo>
                  <a:lnTo>
                    <a:pt x="10" y="121"/>
                  </a:lnTo>
                  <a:lnTo>
                    <a:pt x="18" y="120"/>
                  </a:lnTo>
                  <a:lnTo>
                    <a:pt x="25" y="116"/>
                  </a:lnTo>
                  <a:lnTo>
                    <a:pt x="29" y="110"/>
                  </a:lnTo>
                  <a:lnTo>
                    <a:pt x="30" y="104"/>
                  </a:lnTo>
                  <a:lnTo>
                    <a:pt x="29" y="99"/>
                  </a:lnTo>
                  <a:lnTo>
                    <a:pt x="27" y="96"/>
                  </a:lnTo>
                  <a:lnTo>
                    <a:pt x="23" y="93"/>
                  </a:lnTo>
                  <a:lnTo>
                    <a:pt x="18" y="93"/>
                  </a:lnTo>
                  <a:lnTo>
                    <a:pt x="12" y="94"/>
                  </a:lnTo>
                  <a:lnTo>
                    <a:pt x="6" y="98"/>
                  </a:lnTo>
                  <a:lnTo>
                    <a:pt x="2" y="104"/>
                  </a:lnTo>
                  <a:lnTo>
                    <a:pt x="0" y="114"/>
                  </a:lnTo>
                  <a:lnTo>
                    <a:pt x="4" y="126"/>
                  </a:lnTo>
                  <a:lnTo>
                    <a:pt x="13" y="136"/>
                  </a:lnTo>
                  <a:lnTo>
                    <a:pt x="27" y="143"/>
                  </a:lnTo>
                  <a:lnTo>
                    <a:pt x="46" y="145"/>
                  </a:lnTo>
                  <a:lnTo>
                    <a:pt x="63" y="143"/>
                  </a:lnTo>
                  <a:lnTo>
                    <a:pt x="78" y="138"/>
                  </a:lnTo>
                  <a:lnTo>
                    <a:pt x="89" y="132"/>
                  </a:lnTo>
                  <a:lnTo>
                    <a:pt x="97" y="124"/>
                  </a:lnTo>
                  <a:lnTo>
                    <a:pt x="103" y="115"/>
                  </a:lnTo>
                  <a:lnTo>
                    <a:pt x="107" y="106"/>
                  </a:lnTo>
                  <a:lnTo>
                    <a:pt x="109" y="98"/>
                  </a:lnTo>
                  <a:lnTo>
                    <a:pt x="110" y="92"/>
                  </a:lnTo>
                  <a:lnTo>
                    <a:pt x="109" y="84"/>
                  </a:lnTo>
                  <a:lnTo>
                    <a:pt x="106" y="77"/>
                  </a:lnTo>
                  <a:lnTo>
                    <a:pt x="103" y="72"/>
                  </a:lnTo>
                  <a:lnTo>
                    <a:pt x="100" y="69"/>
                  </a:lnTo>
                  <a:lnTo>
                    <a:pt x="93" y="63"/>
                  </a:lnTo>
                  <a:lnTo>
                    <a:pt x="86" y="60"/>
                  </a:lnTo>
                  <a:lnTo>
                    <a:pt x="78" y="57"/>
                  </a:lnTo>
                  <a:lnTo>
                    <a:pt x="68" y="55"/>
                  </a:lnTo>
                  <a:lnTo>
                    <a:pt x="60" y="53"/>
                  </a:lnTo>
                  <a:lnTo>
                    <a:pt x="52" y="50"/>
                  </a:lnTo>
                  <a:lnTo>
                    <a:pt x="46" y="45"/>
                  </a:lnTo>
                  <a:lnTo>
                    <a:pt x="44" y="36"/>
                  </a:lnTo>
                  <a:lnTo>
                    <a:pt x="44" y="32"/>
                  </a:lnTo>
                  <a:lnTo>
                    <a:pt x="46" y="27"/>
                  </a:lnTo>
                  <a:lnTo>
                    <a:pt x="48" y="23"/>
                  </a:lnTo>
                  <a:lnTo>
                    <a:pt x="51" y="18"/>
                  </a:lnTo>
                  <a:lnTo>
                    <a:pt x="56" y="14"/>
                  </a:lnTo>
                  <a:lnTo>
                    <a:pt x="62" y="10"/>
                  </a:lnTo>
                  <a:lnTo>
                    <a:pt x="70" y="8"/>
                  </a:lnTo>
                  <a:lnTo>
                    <a:pt x="80" y="7"/>
                  </a:lnTo>
                  <a:lnTo>
                    <a:pt x="87" y="8"/>
                  </a:lnTo>
                  <a:lnTo>
                    <a:pt x="95" y="10"/>
                  </a:lnTo>
                  <a:lnTo>
                    <a:pt x="103" y="14"/>
                  </a:lnTo>
                  <a:lnTo>
                    <a:pt x="108" y="22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Freeform 396"/>
            <p:cNvSpPr>
              <a:spLocks noChangeAspect="1" noEditPoints="1"/>
            </p:cNvSpPr>
            <p:nvPr/>
          </p:nvSpPr>
          <p:spPr bwMode="auto">
            <a:xfrm>
              <a:off x="3838" y="504"/>
              <a:ext cx="67" cy="150"/>
            </a:xfrm>
            <a:custGeom>
              <a:avLst/>
              <a:gdLst>
                <a:gd name="T0" fmla="*/ 61 w 67"/>
                <a:gd name="T1" fmla="*/ 6 h 150"/>
                <a:gd name="T2" fmla="*/ 56 w 67"/>
                <a:gd name="T3" fmla="*/ 1 h 150"/>
                <a:gd name="T4" fmla="*/ 48 w 67"/>
                <a:gd name="T5" fmla="*/ 1 h 150"/>
                <a:gd name="T6" fmla="*/ 41 w 67"/>
                <a:gd name="T7" fmla="*/ 8 h 150"/>
                <a:gd name="T8" fmla="*/ 42 w 67"/>
                <a:gd name="T9" fmla="*/ 18 h 150"/>
                <a:gd name="T10" fmla="*/ 53 w 67"/>
                <a:gd name="T11" fmla="*/ 20 h 150"/>
                <a:gd name="T12" fmla="*/ 60 w 67"/>
                <a:gd name="T13" fmla="*/ 13 h 150"/>
                <a:gd name="T14" fmla="*/ 16 w 67"/>
                <a:gd name="T15" fmla="*/ 122 h 150"/>
                <a:gd name="T16" fmla="*/ 14 w 67"/>
                <a:gd name="T17" fmla="*/ 131 h 150"/>
                <a:gd name="T18" fmla="*/ 20 w 67"/>
                <a:gd name="T19" fmla="*/ 145 h 150"/>
                <a:gd name="T20" fmla="*/ 35 w 67"/>
                <a:gd name="T21" fmla="*/ 150 h 150"/>
                <a:gd name="T22" fmla="*/ 49 w 67"/>
                <a:gd name="T23" fmla="*/ 145 h 150"/>
                <a:gd name="T24" fmla="*/ 59 w 67"/>
                <a:gd name="T25" fmla="*/ 134 h 150"/>
                <a:gd name="T26" fmla="*/ 65 w 67"/>
                <a:gd name="T27" fmla="*/ 123 h 150"/>
                <a:gd name="T28" fmla="*/ 67 w 67"/>
                <a:gd name="T29" fmla="*/ 116 h 150"/>
                <a:gd name="T30" fmla="*/ 63 w 67"/>
                <a:gd name="T31" fmla="*/ 113 h 150"/>
                <a:gd name="T32" fmla="*/ 59 w 67"/>
                <a:gd name="T33" fmla="*/ 117 h 150"/>
                <a:gd name="T34" fmla="*/ 49 w 67"/>
                <a:gd name="T35" fmla="*/ 137 h 150"/>
                <a:gd name="T36" fmla="*/ 36 w 67"/>
                <a:gd name="T37" fmla="*/ 144 h 150"/>
                <a:gd name="T38" fmla="*/ 30 w 67"/>
                <a:gd name="T39" fmla="*/ 136 h 150"/>
                <a:gd name="T40" fmla="*/ 34 w 67"/>
                <a:gd name="T41" fmla="*/ 122 h 150"/>
                <a:gd name="T42" fmla="*/ 43 w 67"/>
                <a:gd name="T43" fmla="*/ 98 h 150"/>
                <a:gd name="T44" fmla="*/ 50 w 67"/>
                <a:gd name="T45" fmla="*/ 80 h 150"/>
                <a:gd name="T46" fmla="*/ 53 w 67"/>
                <a:gd name="T47" fmla="*/ 69 h 150"/>
                <a:gd name="T48" fmla="*/ 47 w 67"/>
                <a:gd name="T49" fmla="*/ 55 h 150"/>
                <a:gd name="T50" fmla="*/ 32 w 67"/>
                <a:gd name="T51" fmla="*/ 49 h 150"/>
                <a:gd name="T52" fmla="*/ 18 w 67"/>
                <a:gd name="T53" fmla="*/ 54 h 150"/>
                <a:gd name="T54" fmla="*/ 7 w 67"/>
                <a:gd name="T55" fmla="*/ 65 h 150"/>
                <a:gd name="T56" fmla="*/ 2 w 67"/>
                <a:gd name="T57" fmla="*/ 77 h 150"/>
                <a:gd name="T58" fmla="*/ 0 w 67"/>
                <a:gd name="T59" fmla="*/ 84 h 150"/>
                <a:gd name="T60" fmla="*/ 3 w 67"/>
                <a:gd name="T61" fmla="*/ 87 h 150"/>
                <a:gd name="T62" fmla="*/ 7 w 67"/>
                <a:gd name="T63" fmla="*/ 83 h 150"/>
                <a:gd name="T64" fmla="*/ 18 w 67"/>
                <a:gd name="T65" fmla="*/ 62 h 150"/>
                <a:gd name="T66" fmla="*/ 31 w 67"/>
                <a:gd name="T67" fmla="*/ 56 h 150"/>
                <a:gd name="T68" fmla="*/ 37 w 67"/>
                <a:gd name="T69" fmla="*/ 64 h 150"/>
                <a:gd name="T70" fmla="*/ 35 w 67"/>
                <a:gd name="T71" fmla="*/ 71 h 150"/>
                <a:gd name="T72" fmla="*/ 30 w 67"/>
                <a:gd name="T73" fmla="*/ 86 h 1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7" h="150">
                  <a:moveTo>
                    <a:pt x="61" y="8"/>
                  </a:moveTo>
                  <a:lnTo>
                    <a:pt x="61" y="6"/>
                  </a:lnTo>
                  <a:lnTo>
                    <a:pt x="59" y="3"/>
                  </a:lnTo>
                  <a:lnTo>
                    <a:pt x="56" y="1"/>
                  </a:lnTo>
                  <a:lnTo>
                    <a:pt x="52" y="0"/>
                  </a:lnTo>
                  <a:lnTo>
                    <a:pt x="48" y="1"/>
                  </a:lnTo>
                  <a:lnTo>
                    <a:pt x="44" y="4"/>
                  </a:lnTo>
                  <a:lnTo>
                    <a:pt x="41" y="8"/>
                  </a:lnTo>
                  <a:lnTo>
                    <a:pt x="40" y="12"/>
                  </a:lnTo>
                  <a:lnTo>
                    <a:pt x="42" y="18"/>
                  </a:lnTo>
                  <a:lnTo>
                    <a:pt x="49" y="21"/>
                  </a:lnTo>
                  <a:lnTo>
                    <a:pt x="53" y="20"/>
                  </a:lnTo>
                  <a:lnTo>
                    <a:pt x="57" y="17"/>
                  </a:lnTo>
                  <a:lnTo>
                    <a:pt x="60" y="13"/>
                  </a:lnTo>
                  <a:lnTo>
                    <a:pt x="61" y="8"/>
                  </a:lnTo>
                  <a:close/>
                  <a:moveTo>
                    <a:pt x="16" y="122"/>
                  </a:moveTo>
                  <a:lnTo>
                    <a:pt x="14" y="126"/>
                  </a:lnTo>
                  <a:lnTo>
                    <a:pt x="14" y="131"/>
                  </a:lnTo>
                  <a:lnTo>
                    <a:pt x="15" y="139"/>
                  </a:lnTo>
                  <a:lnTo>
                    <a:pt x="20" y="145"/>
                  </a:lnTo>
                  <a:lnTo>
                    <a:pt x="26" y="149"/>
                  </a:lnTo>
                  <a:lnTo>
                    <a:pt x="35" y="150"/>
                  </a:lnTo>
                  <a:lnTo>
                    <a:pt x="43" y="149"/>
                  </a:lnTo>
                  <a:lnTo>
                    <a:pt x="49" y="145"/>
                  </a:lnTo>
                  <a:lnTo>
                    <a:pt x="55" y="140"/>
                  </a:lnTo>
                  <a:lnTo>
                    <a:pt x="59" y="134"/>
                  </a:lnTo>
                  <a:lnTo>
                    <a:pt x="63" y="128"/>
                  </a:lnTo>
                  <a:lnTo>
                    <a:pt x="65" y="123"/>
                  </a:lnTo>
                  <a:lnTo>
                    <a:pt x="67" y="119"/>
                  </a:lnTo>
                  <a:lnTo>
                    <a:pt x="67" y="116"/>
                  </a:lnTo>
                  <a:lnTo>
                    <a:pt x="65" y="114"/>
                  </a:lnTo>
                  <a:lnTo>
                    <a:pt x="63" y="113"/>
                  </a:lnTo>
                  <a:lnTo>
                    <a:pt x="61" y="114"/>
                  </a:lnTo>
                  <a:lnTo>
                    <a:pt x="59" y="117"/>
                  </a:lnTo>
                  <a:lnTo>
                    <a:pt x="55" y="129"/>
                  </a:lnTo>
                  <a:lnTo>
                    <a:pt x="49" y="137"/>
                  </a:lnTo>
                  <a:lnTo>
                    <a:pt x="42" y="142"/>
                  </a:lnTo>
                  <a:lnTo>
                    <a:pt x="36" y="144"/>
                  </a:lnTo>
                  <a:lnTo>
                    <a:pt x="31" y="142"/>
                  </a:lnTo>
                  <a:lnTo>
                    <a:pt x="30" y="136"/>
                  </a:lnTo>
                  <a:lnTo>
                    <a:pt x="31" y="129"/>
                  </a:lnTo>
                  <a:lnTo>
                    <a:pt x="34" y="122"/>
                  </a:lnTo>
                  <a:lnTo>
                    <a:pt x="41" y="104"/>
                  </a:lnTo>
                  <a:lnTo>
                    <a:pt x="43" y="98"/>
                  </a:lnTo>
                  <a:lnTo>
                    <a:pt x="47" y="89"/>
                  </a:lnTo>
                  <a:lnTo>
                    <a:pt x="50" y="80"/>
                  </a:lnTo>
                  <a:lnTo>
                    <a:pt x="52" y="76"/>
                  </a:lnTo>
                  <a:lnTo>
                    <a:pt x="53" y="69"/>
                  </a:lnTo>
                  <a:lnTo>
                    <a:pt x="51" y="61"/>
                  </a:lnTo>
                  <a:lnTo>
                    <a:pt x="47" y="55"/>
                  </a:lnTo>
                  <a:lnTo>
                    <a:pt x="40" y="51"/>
                  </a:lnTo>
                  <a:lnTo>
                    <a:pt x="32" y="49"/>
                  </a:lnTo>
                  <a:lnTo>
                    <a:pt x="24" y="51"/>
                  </a:lnTo>
                  <a:lnTo>
                    <a:pt x="18" y="54"/>
                  </a:lnTo>
                  <a:lnTo>
                    <a:pt x="12" y="59"/>
                  </a:lnTo>
                  <a:lnTo>
                    <a:pt x="7" y="65"/>
                  </a:lnTo>
                  <a:lnTo>
                    <a:pt x="4" y="71"/>
                  </a:lnTo>
                  <a:lnTo>
                    <a:pt x="2" y="77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1" y="86"/>
                  </a:lnTo>
                  <a:lnTo>
                    <a:pt x="3" y="87"/>
                  </a:lnTo>
                  <a:lnTo>
                    <a:pt x="6" y="86"/>
                  </a:lnTo>
                  <a:lnTo>
                    <a:pt x="7" y="83"/>
                  </a:lnTo>
                  <a:lnTo>
                    <a:pt x="12" y="71"/>
                  </a:lnTo>
                  <a:lnTo>
                    <a:pt x="18" y="62"/>
                  </a:lnTo>
                  <a:lnTo>
                    <a:pt x="25" y="57"/>
                  </a:lnTo>
                  <a:lnTo>
                    <a:pt x="31" y="56"/>
                  </a:lnTo>
                  <a:lnTo>
                    <a:pt x="35" y="57"/>
                  </a:lnTo>
                  <a:lnTo>
                    <a:pt x="37" y="64"/>
                  </a:lnTo>
                  <a:lnTo>
                    <a:pt x="36" y="67"/>
                  </a:lnTo>
                  <a:lnTo>
                    <a:pt x="35" y="71"/>
                  </a:lnTo>
                  <a:lnTo>
                    <a:pt x="33" y="77"/>
                  </a:lnTo>
                  <a:lnTo>
                    <a:pt x="30" y="86"/>
                  </a:lnTo>
                  <a:lnTo>
                    <a:pt x="16" y="122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Freeform 397"/>
            <p:cNvSpPr>
              <a:spLocks noChangeAspect="1"/>
            </p:cNvSpPr>
            <p:nvPr/>
          </p:nvSpPr>
          <p:spPr bwMode="auto">
            <a:xfrm>
              <a:off x="3951" y="365"/>
              <a:ext cx="74" cy="319"/>
            </a:xfrm>
            <a:custGeom>
              <a:avLst/>
              <a:gdLst>
                <a:gd name="T0" fmla="*/ 74 w 74"/>
                <a:gd name="T1" fmla="*/ 160 h 319"/>
                <a:gd name="T2" fmla="*/ 73 w 74"/>
                <a:gd name="T3" fmla="*/ 138 h 319"/>
                <a:gd name="T4" fmla="*/ 70 w 74"/>
                <a:gd name="T5" fmla="*/ 114 h 319"/>
                <a:gd name="T6" fmla="*/ 64 w 74"/>
                <a:gd name="T7" fmla="*/ 87 h 319"/>
                <a:gd name="T8" fmla="*/ 53 w 74"/>
                <a:gd name="T9" fmla="*/ 60 h 319"/>
                <a:gd name="T10" fmla="*/ 38 w 74"/>
                <a:gd name="T11" fmla="*/ 34 h 319"/>
                <a:gd name="T12" fmla="*/ 22 w 74"/>
                <a:gd name="T13" fmla="*/ 15 h 319"/>
                <a:gd name="T14" fmla="*/ 10 w 74"/>
                <a:gd name="T15" fmla="*/ 4 h 319"/>
                <a:gd name="T16" fmla="*/ 3 w 74"/>
                <a:gd name="T17" fmla="*/ 0 h 319"/>
                <a:gd name="T18" fmla="*/ 1 w 74"/>
                <a:gd name="T19" fmla="*/ 1 h 319"/>
                <a:gd name="T20" fmla="*/ 0 w 74"/>
                <a:gd name="T21" fmla="*/ 3 h 319"/>
                <a:gd name="T22" fmla="*/ 0 w 74"/>
                <a:gd name="T23" fmla="*/ 4 h 319"/>
                <a:gd name="T24" fmla="*/ 1 w 74"/>
                <a:gd name="T25" fmla="*/ 5 h 319"/>
                <a:gd name="T26" fmla="*/ 3 w 74"/>
                <a:gd name="T27" fmla="*/ 7 h 319"/>
                <a:gd name="T28" fmla="*/ 6 w 74"/>
                <a:gd name="T29" fmla="*/ 10 h 319"/>
                <a:gd name="T30" fmla="*/ 27 w 74"/>
                <a:gd name="T31" fmla="*/ 38 h 319"/>
                <a:gd name="T32" fmla="*/ 43 w 74"/>
                <a:gd name="T33" fmla="*/ 72 h 319"/>
                <a:gd name="T34" fmla="*/ 52 w 74"/>
                <a:gd name="T35" fmla="*/ 113 h 319"/>
                <a:gd name="T36" fmla="*/ 56 w 74"/>
                <a:gd name="T37" fmla="*/ 160 h 319"/>
                <a:gd name="T38" fmla="*/ 53 w 74"/>
                <a:gd name="T39" fmla="*/ 200 h 319"/>
                <a:gd name="T40" fmla="*/ 45 w 74"/>
                <a:gd name="T41" fmla="*/ 240 h 319"/>
                <a:gd name="T42" fmla="*/ 29 w 74"/>
                <a:gd name="T43" fmla="*/ 277 h 319"/>
                <a:gd name="T44" fmla="*/ 4 w 74"/>
                <a:gd name="T45" fmla="*/ 310 h 319"/>
                <a:gd name="T46" fmla="*/ 1 w 74"/>
                <a:gd name="T47" fmla="*/ 314 h 319"/>
                <a:gd name="T48" fmla="*/ 0 w 74"/>
                <a:gd name="T49" fmla="*/ 316 h 319"/>
                <a:gd name="T50" fmla="*/ 1 w 74"/>
                <a:gd name="T51" fmla="*/ 318 h 319"/>
                <a:gd name="T52" fmla="*/ 3 w 74"/>
                <a:gd name="T53" fmla="*/ 319 h 319"/>
                <a:gd name="T54" fmla="*/ 10 w 74"/>
                <a:gd name="T55" fmla="*/ 315 h 319"/>
                <a:gd name="T56" fmla="*/ 23 w 74"/>
                <a:gd name="T57" fmla="*/ 303 h 319"/>
                <a:gd name="T58" fmla="*/ 39 w 74"/>
                <a:gd name="T59" fmla="*/ 284 h 319"/>
                <a:gd name="T60" fmla="*/ 54 w 74"/>
                <a:gd name="T61" fmla="*/ 257 h 319"/>
                <a:gd name="T62" fmla="*/ 64 w 74"/>
                <a:gd name="T63" fmla="*/ 230 h 319"/>
                <a:gd name="T64" fmla="*/ 70 w 74"/>
                <a:gd name="T65" fmla="*/ 205 h 319"/>
                <a:gd name="T66" fmla="*/ 73 w 74"/>
                <a:gd name="T67" fmla="*/ 181 h 319"/>
                <a:gd name="T68" fmla="*/ 74 w 74"/>
                <a:gd name="T69" fmla="*/ 160 h 3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4" h="319">
                  <a:moveTo>
                    <a:pt x="74" y="160"/>
                  </a:moveTo>
                  <a:lnTo>
                    <a:pt x="73" y="138"/>
                  </a:lnTo>
                  <a:lnTo>
                    <a:pt x="70" y="114"/>
                  </a:lnTo>
                  <a:lnTo>
                    <a:pt x="64" y="87"/>
                  </a:lnTo>
                  <a:lnTo>
                    <a:pt x="53" y="60"/>
                  </a:lnTo>
                  <a:lnTo>
                    <a:pt x="38" y="34"/>
                  </a:lnTo>
                  <a:lnTo>
                    <a:pt x="22" y="15"/>
                  </a:lnTo>
                  <a:lnTo>
                    <a:pt x="10" y="4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6" y="10"/>
                  </a:lnTo>
                  <a:lnTo>
                    <a:pt x="27" y="38"/>
                  </a:lnTo>
                  <a:lnTo>
                    <a:pt x="43" y="72"/>
                  </a:lnTo>
                  <a:lnTo>
                    <a:pt x="52" y="113"/>
                  </a:lnTo>
                  <a:lnTo>
                    <a:pt x="56" y="160"/>
                  </a:lnTo>
                  <a:lnTo>
                    <a:pt x="53" y="200"/>
                  </a:lnTo>
                  <a:lnTo>
                    <a:pt x="45" y="240"/>
                  </a:lnTo>
                  <a:lnTo>
                    <a:pt x="29" y="277"/>
                  </a:lnTo>
                  <a:lnTo>
                    <a:pt x="4" y="310"/>
                  </a:lnTo>
                  <a:lnTo>
                    <a:pt x="1" y="314"/>
                  </a:lnTo>
                  <a:lnTo>
                    <a:pt x="0" y="316"/>
                  </a:lnTo>
                  <a:lnTo>
                    <a:pt x="1" y="318"/>
                  </a:lnTo>
                  <a:lnTo>
                    <a:pt x="3" y="319"/>
                  </a:lnTo>
                  <a:lnTo>
                    <a:pt x="10" y="315"/>
                  </a:lnTo>
                  <a:lnTo>
                    <a:pt x="23" y="303"/>
                  </a:lnTo>
                  <a:lnTo>
                    <a:pt x="39" y="284"/>
                  </a:lnTo>
                  <a:lnTo>
                    <a:pt x="54" y="257"/>
                  </a:lnTo>
                  <a:lnTo>
                    <a:pt x="64" y="230"/>
                  </a:lnTo>
                  <a:lnTo>
                    <a:pt x="70" y="205"/>
                  </a:lnTo>
                  <a:lnTo>
                    <a:pt x="73" y="181"/>
                  </a:lnTo>
                  <a:lnTo>
                    <a:pt x="74" y="16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Freeform 398"/>
            <p:cNvSpPr>
              <a:spLocks noChangeAspect="1"/>
            </p:cNvSpPr>
            <p:nvPr/>
          </p:nvSpPr>
          <p:spPr bwMode="auto">
            <a:xfrm>
              <a:off x="4145" y="413"/>
              <a:ext cx="177" cy="198"/>
            </a:xfrm>
            <a:custGeom>
              <a:avLst/>
              <a:gdLst>
                <a:gd name="T0" fmla="*/ 177 w 177"/>
                <a:gd name="T1" fmla="*/ 70 h 198"/>
                <a:gd name="T2" fmla="*/ 175 w 177"/>
                <a:gd name="T3" fmla="*/ 53 h 198"/>
                <a:gd name="T4" fmla="*/ 169 w 177"/>
                <a:gd name="T5" fmla="*/ 39 h 198"/>
                <a:gd name="T6" fmla="*/ 159 w 177"/>
                <a:gd name="T7" fmla="*/ 27 h 198"/>
                <a:gd name="T8" fmla="*/ 148 w 177"/>
                <a:gd name="T9" fmla="*/ 17 h 198"/>
                <a:gd name="T10" fmla="*/ 134 w 177"/>
                <a:gd name="T11" fmla="*/ 10 h 198"/>
                <a:gd name="T12" fmla="*/ 119 w 177"/>
                <a:gd name="T13" fmla="*/ 5 h 198"/>
                <a:gd name="T14" fmla="*/ 104 w 177"/>
                <a:gd name="T15" fmla="*/ 1 h 198"/>
                <a:gd name="T16" fmla="*/ 89 w 177"/>
                <a:gd name="T17" fmla="*/ 0 h 198"/>
                <a:gd name="T18" fmla="*/ 73 w 177"/>
                <a:gd name="T19" fmla="*/ 1 h 198"/>
                <a:gd name="T20" fmla="*/ 57 w 177"/>
                <a:gd name="T21" fmla="*/ 5 h 198"/>
                <a:gd name="T22" fmla="*/ 42 w 177"/>
                <a:gd name="T23" fmla="*/ 10 h 198"/>
                <a:gd name="T24" fmla="*/ 29 w 177"/>
                <a:gd name="T25" fmla="*/ 18 h 198"/>
                <a:gd name="T26" fmla="*/ 17 w 177"/>
                <a:gd name="T27" fmla="*/ 27 h 198"/>
                <a:gd name="T28" fmla="*/ 8 w 177"/>
                <a:gd name="T29" fmla="*/ 39 h 198"/>
                <a:gd name="T30" fmla="*/ 2 w 177"/>
                <a:gd name="T31" fmla="*/ 53 h 198"/>
                <a:gd name="T32" fmla="*/ 0 w 177"/>
                <a:gd name="T33" fmla="*/ 70 h 198"/>
                <a:gd name="T34" fmla="*/ 0 w 177"/>
                <a:gd name="T35" fmla="*/ 187 h 198"/>
                <a:gd name="T36" fmla="*/ 0 w 177"/>
                <a:gd name="T37" fmla="*/ 191 h 198"/>
                <a:gd name="T38" fmla="*/ 1 w 177"/>
                <a:gd name="T39" fmla="*/ 195 h 198"/>
                <a:gd name="T40" fmla="*/ 3 w 177"/>
                <a:gd name="T41" fmla="*/ 197 h 198"/>
                <a:gd name="T42" fmla="*/ 7 w 177"/>
                <a:gd name="T43" fmla="*/ 198 h 198"/>
                <a:gd name="T44" fmla="*/ 10 w 177"/>
                <a:gd name="T45" fmla="*/ 197 h 198"/>
                <a:gd name="T46" fmla="*/ 12 w 177"/>
                <a:gd name="T47" fmla="*/ 195 h 198"/>
                <a:gd name="T48" fmla="*/ 13 w 177"/>
                <a:gd name="T49" fmla="*/ 191 h 198"/>
                <a:gd name="T50" fmla="*/ 13 w 177"/>
                <a:gd name="T51" fmla="*/ 187 h 198"/>
                <a:gd name="T52" fmla="*/ 13 w 177"/>
                <a:gd name="T53" fmla="*/ 71 h 198"/>
                <a:gd name="T54" fmla="*/ 15 w 177"/>
                <a:gd name="T55" fmla="*/ 55 h 198"/>
                <a:gd name="T56" fmla="*/ 21 w 177"/>
                <a:gd name="T57" fmla="*/ 42 h 198"/>
                <a:gd name="T58" fmla="*/ 31 w 177"/>
                <a:gd name="T59" fmla="*/ 32 h 198"/>
                <a:gd name="T60" fmla="*/ 42 w 177"/>
                <a:gd name="T61" fmla="*/ 24 h 198"/>
                <a:gd name="T62" fmla="*/ 54 w 177"/>
                <a:gd name="T63" fmla="*/ 19 h 198"/>
                <a:gd name="T64" fmla="*/ 67 w 177"/>
                <a:gd name="T65" fmla="*/ 16 h 198"/>
                <a:gd name="T66" fmla="*/ 79 w 177"/>
                <a:gd name="T67" fmla="*/ 14 h 198"/>
                <a:gd name="T68" fmla="*/ 89 w 177"/>
                <a:gd name="T69" fmla="*/ 13 h 198"/>
                <a:gd name="T70" fmla="*/ 113 w 177"/>
                <a:gd name="T71" fmla="*/ 16 h 198"/>
                <a:gd name="T72" fmla="*/ 140 w 177"/>
                <a:gd name="T73" fmla="*/ 27 h 198"/>
                <a:gd name="T74" fmla="*/ 148 w 177"/>
                <a:gd name="T75" fmla="*/ 33 h 198"/>
                <a:gd name="T76" fmla="*/ 154 w 177"/>
                <a:gd name="T77" fmla="*/ 39 h 198"/>
                <a:gd name="T78" fmla="*/ 158 w 177"/>
                <a:gd name="T79" fmla="*/ 46 h 198"/>
                <a:gd name="T80" fmla="*/ 161 w 177"/>
                <a:gd name="T81" fmla="*/ 52 h 198"/>
                <a:gd name="T82" fmla="*/ 163 w 177"/>
                <a:gd name="T83" fmla="*/ 58 h 198"/>
                <a:gd name="T84" fmla="*/ 164 w 177"/>
                <a:gd name="T85" fmla="*/ 63 h 198"/>
                <a:gd name="T86" fmla="*/ 164 w 177"/>
                <a:gd name="T87" fmla="*/ 68 h 198"/>
                <a:gd name="T88" fmla="*/ 164 w 177"/>
                <a:gd name="T89" fmla="*/ 72 h 198"/>
                <a:gd name="T90" fmla="*/ 164 w 177"/>
                <a:gd name="T91" fmla="*/ 187 h 198"/>
                <a:gd name="T92" fmla="*/ 164 w 177"/>
                <a:gd name="T93" fmla="*/ 191 h 198"/>
                <a:gd name="T94" fmla="*/ 165 w 177"/>
                <a:gd name="T95" fmla="*/ 195 h 198"/>
                <a:gd name="T96" fmla="*/ 167 w 177"/>
                <a:gd name="T97" fmla="*/ 197 h 198"/>
                <a:gd name="T98" fmla="*/ 171 w 177"/>
                <a:gd name="T99" fmla="*/ 198 h 198"/>
                <a:gd name="T100" fmla="*/ 174 w 177"/>
                <a:gd name="T101" fmla="*/ 197 h 198"/>
                <a:gd name="T102" fmla="*/ 176 w 177"/>
                <a:gd name="T103" fmla="*/ 195 h 198"/>
                <a:gd name="T104" fmla="*/ 177 w 177"/>
                <a:gd name="T105" fmla="*/ 191 h 198"/>
                <a:gd name="T106" fmla="*/ 177 w 177"/>
                <a:gd name="T107" fmla="*/ 187 h 198"/>
                <a:gd name="T108" fmla="*/ 177 w 177"/>
                <a:gd name="T109" fmla="*/ 70 h 1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77" h="198">
                  <a:moveTo>
                    <a:pt x="177" y="70"/>
                  </a:moveTo>
                  <a:lnTo>
                    <a:pt x="175" y="53"/>
                  </a:lnTo>
                  <a:lnTo>
                    <a:pt x="169" y="39"/>
                  </a:lnTo>
                  <a:lnTo>
                    <a:pt x="159" y="27"/>
                  </a:lnTo>
                  <a:lnTo>
                    <a:pt x="148" y="17"/>
                  </a:lnTo>
                  <a:lnTo>
                    <a:pt x="134" y="10"/>
                  </a:lnTo>
                  <a:lnTo>
                    <a:pt x="119" y="5"/>
                  </a:lnTo>
                  <a:lnTo>
                    <a:pt x="104" y="1"/>
                  </a:lnTo>
                  <a:lnTo>
                    <a:pt x="89" y="0"/>
                  </a:lnTo>
                  <a:lnTo>
                    <a:pt x="73" y="1"/>
                  </a:lnTo>
                  <a:lnTo>
                    <a:pt x="57" y="5"/>
                  </a:lnTo>
                  <a:lnTo>
                    <a:pt x="42" y="10"/>
                  </a:lnTo>
                  <a:lnTo>
                    <a:pt x="29" y="18"/>
                  </a:lnTo>
                  <a:lnTo>
                    <a:pt x="17" y="27"/>
                  </a:lnTo>
                  <a:lnTo>
                    <a:pt x="8" y="39"/>
                  </a:lnTo>
                  <a:lnTo>
                    <a:pt x="2" y="53"/>
                  </a:lnTo>
                  <a:lnTo>
                    <a:pt x="0" y="70"/>
                  </a:lnTo>
                  <a:lnTo>
                    <a:pt x="0" y="187"/>
                  </a:lnTo>
                  <a:lnTo>
                    <a:pt x="0" y="191"/>
                  </a:lnTo>
                  <a:lnTo>
                    <a:pt x="1" y="195"/>
                  </a:lnTo>
                  <a:lnTo>
                    <a:pt x="3" y="197"/>
                  </a:lnTo>
                  <a:lnTo>
                    <a:pt x="7" y="198"/>
                  </a:lnTo>
                  <a:lnTo>
                    <a:pt x="10" y="197"/>
                  </a:lnTo>
                  <a:lnTo>
                    <a:pt x="12" y="195"/>
                  </a:lnTo>
                  <a:lnTo>
                    <a:pt x="13" y="191"/>
                  </a:lnTo>
                  <a:lnTo>
                    <a:pt x="13" y="187"/>
                  </a:lnTo>
                  <a:lnTo>
                    <a:pt x="13" y="71"/>
                  </a:lnTo>
                  <a:lnTo>
                    <a:pt x="15" y="55"/>
                  </a:lnTo>
                  <a:lnTo>
                    <a:pt x="21" y="42"/>
                  </a:lnTo>
                  <a:lnTo>
                    <a:pt x="31" y="32"/>
                  </a:lnTo>
                  <a:lnTo>
                    <a:pt x="42" y="24"/>
                  </a:lnTo>
                  <a:lnTo>
                    <a:pt x="54" y="19"/>
                  </a:lnTo>
                  <a:lnTo>
                    <a:pt x="67" y="16"/>
                  </a:lnTo>
                  <a:lnTo>
                    <a:pt x="79" y="14"/>
                  </a:lnTo>
                  <a:lnTo>
                    <a:pt x="89" y="13"/>
                  </a:lnTo>
                  <a:lnTo>
                    <a:pt x="113" y="16"/>
                  </a:lnTo>
                  <a:lnTo>
                    <a:pt x="140" y="27"/>
                  </a:lnTo>
                  <a:lnTo>
                    <a:pt x="148" y="33"/>
                  </a:lnTo>
                  <a:lnTo>
                    <a:pt x="154" y="39"/>
                  </a:lnTo>
                  <a:lnTo>
                    <a:pt x="158" y="46"/>
                  </a:lnTo>
                  <a:lnTo>
                    <a:pt x="161" y="52"/>
                  </a:lnTo>
                  <a:lnTo>
                    <a:pt x="163" y="58"/>
                  </a:lnTo>
                  <a:lnTo>
                    <a:pt x="164" y="63"/>
                  </a:lnTo>
                  <a:lnTo>
                    <a:pt x="164" y="68"/>
                  </a:lnTo>
                  <a:lnTo>
                    <a:pt x="164" y="72"/>
                  </a:lnTo>
                  <a:lnTo>
                    <a:pt x="164" y="187"/>
                  </a:lnTo>
                  <a:lnTo>
                    <a:pt x="164" y="191"/>
                  </a:lnTo>
                  <a:lnTo>
                    <a:pt x="165" y="195"/>
                  </a:lnTo>
                  <a:lnTo>
                    <a:pt x="167" y="197"/>
                  </a:lnTo>
                  <a:lnTo>
                    <a:pt x="171" y="198"/>
                  </a:lnTo>
                  <a:lnTo>
                    <a:pt x="174" y="197"/>
                  </a:lnTo>
                  <a:lnTo>
                    <a:pt x="176" y="195"/>
                  </a:lnTo>
                  <a:lnTo>
                    <a:pt x="177" y="191"/>
                  </a:lnTo>
                  <a:lnTo>
                    <a:pt x="177" y="187"/>
                  </a:lnTo>
                  <a:lnTo>
                    <a:pt x="177" y="7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Freeform 399"/>
            <p:cNvSpPr>
              <a:spLocks noChangeAspect="1"/>
            </p:cNvSpPr>
            <p:nvPr/>
          </p:nvSpPr>
          <p:spPr bwMode="auto">
            <a:xfrm>
              <a:off x="4427" y="379"/>
              <a:ext cx="225" cy="232"/>
            </a:xfrm>
            <a:custGeom>
              <a:avLst/>
              <a:gdLst>
                <a:gd name="T0" fmla="*/ 225 w 225"/>
                <a:gd name="T1" fmla="*/ 2 h 232"/>
                <a:gd name="T2" fmla="*/ 221 w 225"/>
                <a:gd name="T3" fmla="*/ 1 h 232"/>
                <a:gd name="T4" fmla="*/ 195 w 225"/>
                <a:gd name="T5" fmla="*/ 29 h 232"/>
                <a:gd name="T6" fmla="*/ 181 w 225"/>
                <a:gd name="T7" fmla="*/ 13 h 232"/>
                <a:gd name="T8" fmla="*/ 142 w 225"/>
                <a:gd name="T9" fmla="*/ 0 h 232"/>
                <a:gd name="T10" fmla="*/ 90 w 225"/>
                <a:gd name="T11" fmla="*/ 12 h 232"/>
                <a:gd name="T12" fmla="*/ 44 w 225"/>
                <a:gd name="T13" fmla="*/ 45 h 232"/>
                <a:gd name="T14" fmla="*/ 12 w 225"/>
                <a:gd name="T15" fmla="*/ 91 h 232"/>
                <a:gd name="T16" fmla="*/ 0 w 225"/>
                <a:gd name="T17" fmla="*/ 145 h 232"/>
                <a:gd name="T18" fmla="*/ 6 w 225"/>
                <a:gd name="T19" fmla="*/ 181 h 232"/>
                <a:gd name="T20" fmla="*/ 24 w 225"/>
                <a:gd name="T21" fmla="*/ 208 h 232"/>
                <a:gd name="T22" fmla="*/ 52 w 225"/>
                <a:gd name="T23" fmla="*/ 226 h 232"/>
                <a:gd name="T24" fmla="*/ 86 w 225"/>
                <a:gd name="T25" fmla="*/ 232 h 232"/>
                <a:gd name="T26" fmla="*/ 124 w 225"/>
                <a:gd name="T27" fmla="*/ 224 h 232"/>
                <a:gd name="T28" fmla="*/ 155 w 225"/>
                <a:gd name="T29" fmla="*/ 205 h 232"/>
                <a:gd name="T30" fmla="*/ 183 w 225"/>
                <a:gd name="T31" fmla="*/ 167 h 232"/>
                <a:gd name="T32" fmla="*/ 190 w 225"/>
                <a:gd name="T33" fmla="*/ 149 h 232"/>
                <a:gd name="T34" fmla="*/ 186 w 225"/>
                <a:gd name="T35" fmla="*/ 146 h 232"/>
                <a:gd name="T36" fmla="*/ 182 w 225"/>
                <a:gd name="T37" fmla="*/ 149 h 232"/>
                <a:gd name="T38" fmla="*/ 173 w 225"/>
                <a:gd name="T39" fmla="*/ 170 h 232"/>
                <a:gd name="T40" fmla="*/ 149 w 225"/>
                <a:gd name="T41" fmla="*/ 199 h 232"/>
                <a:gd name="T42" fmla="*/ 91 w 225"/>
                <a:gd name="T43" fmla="*/ 222 h 232"/>
                <a:gd name="T44" fmla="*/ 69 w 225"/>
                <a:gd name="T45" fmla="*/ 219 h 232"/>
                <a:gd name="T46" fmla="*/ 49 w 225"/>
                <a:gd name="T47" fmla="*/ 208 h 232"/>
                <a:gd name="T48" fmla="*/ 34 w 225"/>
                <a:gd name="T49" fmla="*/ 187 h 232"/>
                <a:gd name="T50" fmla="*/ 29 w 225"/>
                <a:gd name="T51" fmla="*/ 156 h 232"/>
                <a:gd name="T52" fmla="*/ 36 w 225"/>
                <a:gd name="T53" fmla="*/ 110 h 232"/>
                <a:gd name="T54" fmla="*/ 67 w 225"/>
                <a:gd name="T55" fmla="*/ 49 h 232"/>
                <a:gd name="T56" fmla="*/ 102 w 225"/>
                <a:gd name="T57" fmla="*/ 21 h 232"/>
                <a:gd name="T58" fmla="*/ 145 w 225"/>
                <a:gd name="T59" fmla="*/ 10 h 232"/>
                <a:gd name="T60" fmla="*/ 182 w 225"/>
                <a:gd name="T61" fmla="*/ 27 h 232"/>
                <a:gd name="T62" fmla="*/ 196 w 225"/>
                <a:gd name="T63" fmla="*/ 72 h 232"/>
                <a:gd name="T64" fmla="*/ 195 w 225"/>
                <a:gd name="T65" fmla="*/ 84 h 232"/>
                <a:gd name="T66" fmla="*/ 195 w 225"/>
                <a:gd name="T67" fmla="*/ 88 h 232"/>
                <a:gd name="T68" fmla="*/ 200 w 225"/>
                <a:gd name="T69" fmla="*/ 91 h 232"/>
                <a:gd name="T70" fmla="*/ 204 w 225"/>
                <a:gd name="T71" fmla="*/ 90 h 232"/>
                <a:gd name="T72" fmla="*/ 205 w 225"/>
                <a:gd name="T73" fmla="*/ 85 h 2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5" h="232">
                  <a:moveTo>
                    <a:pt x="225" y="3"/>
                  </a:moveTo>
                  <a:lnTo>
                    <a:pt x="225" y="2"/>
                  </a:lnTo>
                  <a:lnTo>
                    <a:pt x="222" y="0"/>
                  </a:lnTo>
                  <a:lnTo>
                    <a:pt x="221" y="1"/>
                  </a:lnTo>
                  <a:lnTo>
                    <a:pt x="217" y="4"/>
                  </a:lnTo>
                  <a:lnTo>
                    <a:pt x="195" y="29"/>
                  </a:lnTo>
                  <a:lnTo>
                    <a:pt x="190" y="22"/>
                  </a:lnTo>
                  <a:lnTo>
                    <a:pt x="181" y="13"/>
                  </a:lnTo>
                  <a:lnTo>
                    <a:pt x="165" y="4"/>
                  </a:lnTo>
                  <a:lnTo>
                    <a:pt x="142" y="0"/>
                  </a:lnTo>
                  <a:lnTo>
                    <a:pt x="116" y="3"/>
                  </a:lnTo>
                  <a:lnTo>
                    <a:pt x="90" y="12"/>
                  </a:lnTo>
                  <a:lnTo>
                    <a:pt x="66" y="26"/>
                  </a:lnTo>
                  <a:lnTo>
                    <a:pt x="44" y="45"/>
                  </a:lnTo>
                  <a:lnTo>
                    <a:pt x="26" y="67"/>
                  </a:lnTo>
                  <a:lnTo>
                    <a:pt x="12" y="91"/>
                  </a:lnTo>
                  <a:lnTo>
                    <a:pt x="3" y="117"/>
                  </a:lnTo>
                  <a:lnTo>
                    <a:pt x="0" y="145"/>
                  </a:lnTo>
                  <a:lnTo>
                    <a:pt x="1" y="164"/>
                  </a:lnTo>
                  <a:lnTo>
                    <a:pt x="6" y="181"/>
                  </a:lnTo>
                  <a:lnTo>
                    <a:pt x="14" y="196"/>
                  </a:lnTo>
                  <a:lnTo>
                    <a:pt x="24" y="208"/>
                  </a:lnTo>
                  <a:lnTo>
                    <a:pt x="37" y="218"/>
                  </a:lnTo>
                  <a:lnTo>
                    <a:pt x="52" y="226"/>
                  </a:lnTo>
                  <a:lnTo>
                    <a:pt x="68" y="231"/>
                  </a:lnTo>
                  <a:lnTo>
                    <a:pt x="86" y="232"/>
                  </a:lnTo>
                  <a:lnTo>
                    <a:pt x="106" y="230"/>
                  </a:lnTo>
                  <a:lnTo>
                    <a:pt x="124" y="224"/>
                  </a:lnTo>
                  <a:lnTo>
                    <a:pt x="141" y="215"/>
                  </a:lnTo>
                  <a:lnTo>
                    <a:pt x="155" y="205"/>
                  </a:lnTo>
                  <a:lnTo>
                    <a:pt x="172" y="185"/>
                  </a:lnTo>
                  <a:lnTo>
                    <a:pt x="183" y="167"/>
                  </a:lnTo>
                  <a:lnTo>
                    <a:pt x="188" y="154"/>
                  </a:lnTo>
                  <a:lnTo>
                    <a:pt x="190" y="149"/>
                  </a:lnTo>
                  <a:lnTo>
                    <a:pt x="188" y="146"/>
                  </a:lnTo>
                  <a:lnTo>
                    <a:pt x="186" y="146"/>
                  </a:lnTo>
                  <a:lnTo>
                    <a:pt x="183" y="146"/>
                  </a:lnTo>
                  <a:lnTo>
                    <a:pt x="182" y="149"/>
                  </a:lnTo>
                  <a:lnTo>
                    <a:pt x="178" y="158"/>
                  </a:lnTo>
                  <a:lnTo>
                    <a:pt x="173" y="170"/>
                  </a:lnTo>
                  <a:lnTo>
                    <a:pt x="163" y="185"/>
                  </a:lnTo>
                  <a:lnTo>
                    <a:pt x="149" y="199"/>
                  </a:lnTo>
                  <a:lnTo>
                    <a:pt x="118" y="217"/>
                  </a:lnTo>
                  <a:lnTo>
                    <a:pt x="91" y="222"/>
                  </a:lnTo>
                  <a:lnTo>
                    <a:pt x="80" y="221"/>
                  </a:lnTo>
                  <a:lnTo>
                    <a:pt x="69" y="219"/>
                  </a:lnTo>
                  <a:lnTo>
                    <a:pt x="59" y="214"/>
                  </a:lnTo>
                  <a:lnTo>
                    <a:pt x="49" y="208"/>
                  </a:lnTo>
                  <a:lnTo>
                    <a:pt x="41" y="199"/>
                  </a:lnTo>
                  <a:lnTo>
                    <a:pt x="34" y="187"/>
                  </a:lnTo>
                  <a:lnTo>
                    <a:pt x="30" y="173"/>
                  </a:lnTo>
                  <a:lnTo>
                    <a:pt x="29" y="156"/>
                  </a:lnTo>
                  <a:lnTo>
                    <a:pt x="30" y="137"/>
                  </a:lnTo>
                  <a:lnTo>
                    <a:pt x="36" y="110"/>
                  </a:lnTo>
                  <a:lnTo>
                    <a:pt x="48" y="79"/>
                  </a:lnTo>
                  <a:lnTo>
                    <a:pt x="67" y="49"/>
                  </a:lnTo>
                  <a:lnTo>
                    <a:pt x="83" y="33"/>
                  </a:lnTo>
                  <a:lnTo>
                    <a:pt x="102" y="21"/>
                  </a:lnTo>
                  <a:lnTo>
                    <a:pt x="123" y="13"/>
                  </a:lnTo>
                  <a:lnTo>
                    <a:pt x="145" y="10"/>
                  </a:lnTo>
                  <a:lnTo>
                    <a:pt x="166" y="15"/>
                  </a:lnTo>
                  <a:lnTo>
                    <a:pt x="182" y="27"/>
                  </a:lnTo>
                  <a:lnTo>
                    <a:pt x="192" y="46"/>
                  </a:lnTo>
                  <a:lnTo>
                    <a:pt x="196" y="72"/>
                  </a:lnTo>
                  <a:lnTo>
                    <a:pt x="196" y="79"/>
                  </a:lnTo>
                  <a:lnTo>
                    <a:pt x="195" y="84"/>
                  </a:lnTo>
                  <a:lnTo>
                    <a:pt x="195" y="86"/>
                  </a:lnTo>
                  <a:lnTo>
                    <a:pt x="195" y="88"/>
                  </a:lnTo>
                  <a:lnTo>
                    <a:pt x="197" y="91"/>
                  </a:lnTo>
                  <a:lnTo>
                    <a:pt x="200" y="91"/>
                  </a:lnTo>
                  <a:lnTo>
                    <a:pt x="202" y="91"/>
                  </a:lnTo>
                  <a:lnTo>
                    <a:pt x="204" y="90"/>
                  </a:lnTo>
                  <a:lnTo>
                    <a:pt x="204" y="88"/>
                  </a:lnTo>
                  <a:lnTo>
                    <a:pt x="205" y="85"/>
                  </a:lnTo>
                  <a:lnTo>
                    <a:pt x="225" y="3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Freeform 400"/>
            <p:cNvSpPr>
              <a:spLocks noChangeAspect="1"/>
            </p:cNvSpPr>
            <p:nvPr/>
          </p:nvSpPr>
          <p:spPr bwMode="auto">
            <a:xfrm>
              <a:off x="4692" y="365"/>
              <a:ext cx="74" cy="319"/>
            </a:xfrm>
            <a:custGeom>
              <a:avLst/>
              <a:gdLst>
                <a:gd name="T0" fmla="*/ 74 w 74"/>
                <a:gd name="T1" fmla="*/ 316 h 319"/>
                <a:gd name="T2" fmla="*/ 74 w 74"/>
                <a:gd name="T3" fmla="*/ 315 h 319"/>
                <a:gd name="T4" fmla="*/ 73 w 74"/>
                <a:gd name="T5" fmla="*/ 314 h 319"/>
                <a:gd name="T6" fmla="*/ 72 w 74"/>
                <a:gd name="T7" fmla="*/ 312 h 319"/>
                <a:gd name="T8" fmla="*/ 69 w 74"/>
                <a:gd name="T9" fmla="*/ 309 h 319"/>
                <a:gd name="T10" fmla="*/ 44 w 74"/>
                <a:gd name="T11" fmla="*/ 275 h 319"/>
                <a:gd name="T12" fmla="*/ 29 w 74"/>
                <a:gd name="T13" fmla="*/ 237 h 319"/>
                <a:gd name="T14" fmla="*/ 21 w 74"/>
                <a:gd name="T15" fmla="*/ 198 h 319"/>
                <a:gd name="T16" fmla="*/ 19 w 74"/>
                <a:gd name="T17" fmla="*/ 160 h 319"/>
                <a:gd name="T18" fmla="*/ 21 w 74"/>
                <a:gd name="T19" fmla="*/ 118 h 319"/>
                <a:gd name="T20" fmla="*/ 30 w 74"/>
                <a:gd name="T21" fmla="*/ 78 h 319"/>
                <a:gd name="T22" fmla="*/ 45 w 74"/>
                <a:gd name="T23" fmla="*/ 41 h 319"/>
                <a:gd name="T24" fmla="*/ 70 w 74"/>
                <a:gd name="T25" fmla="*/ 9 h 319"/>
                <a:gd name="T26" fmla="*/ 73 w 74"/>
                <a:gd name="T27" fmla="*/ 5 h 319"/>
                <a:gd name="T28" fmla="*/ 74 w 74"/>
                <a:gd name="T29" fmla="*/ 3 h 319"/>
                <a:gd name="T30" fmla="*/ 73 w 74"/>
                <a:gd name="T31" fmla="*/ 1 h 319"/>
                <a:gd name="T32" fmla="*/ 71 w 74"/>
                <a:gd name="T33" fmla="*/ 0 h 319"/>
                <a:gd name="T34" fmla="*/ 64 w 74"/>
                <a:gd name="T35" fmla="*/ 4 h 319"/>
                <a:gd name="T36" fmla="*/ 51 w 74"/>
                <a:gd name="T37" fmla="*/ 16 h 319"/>
                <a:gd name="T38" fmla="*/ 36 w 74"/>
                <a:gd name="T39" fmla="*/ 35 h 319"/>
                <a:gd name="T40" fmla="*/ 20 w 74"/>
                <a:gd name="T41" fmla="*/ 62 h 319"/>
                <a:gd name="T42" fmla="*/ 10 w 74"/>
                <a:gd name="T43" fmla="*/ 88 h 319"/>
                <a:gd name="T44" fmla="*/ 4 w 74"/>
                <a:gd name="T45" fmla="*/ 114 h 319"/>
                <a:gd name="T46" fmla="*/ 1 w 74"/>
                <a:gd name="T47" fmla="*/ 138 h 319"/>
                <a:gd name="T48" fmla="*/ 0 w 74"/>
                <a:gd name="T49" fmla="*/ 160 h 319"/>
                <a:gd name="T50" fmla="*/ 1 w 74"/>
                <a:gd name="T51" fmla="*/ 180 h 319"/>
                <a:gd name="T52" fmla="*/ 4 w 74"/>
                <a:gd name="T53" fmla="*/ 205 h 319"/>
                <a:gd name="T54" fmla="*/ 11 w 74"/>
                <a:gd name="T55" fmla="*/ 232 h 319"/>
                <a:gd name="T56" fmla="*/ 21 w 74"/>
                <a:gd name="T57" fmla="*/ 259 h 319"/>
                <a:gd name="T58" fmla="*/ 37 w 74"/>
                <a:gd name="T59" fmla="*/ 285 h 319"/>
                <a:gd name="T60" fmla="*/ 52 w 74"/>
                <a:gd name="T61" fmla="*/ 304 h 319"/>
                <a:gd name="T62" fmla="*/ 64 w 74"/>
                <a:gd name="T63" fmla="*/ 315 h 319"/>
                <a:gd name="T64" fmla="*/ 71 w 74"/>
                <a:gd name="T65" fmla="*/ 319 h 319"/>
                <a:gd name="T66" fmla="*/ 73 w 74"/>
                <a:gd name="T67" fmla="*/ 318 h 319"/>
                <a:gd name="T68" fmla="*/ 74 w 74"/>
                <a:gd name="T69" fmla="*/ 316 h 3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4" h="319">
                  <a:moveTo>
                    <a:pt x="74" y="316"/>
                  </a:moveTo>
                  <a:lnTo>
                    <a:pt x="74" y="315"/>
                  </a:lnTo>
                  <a:lnTo>
                    <a:pt x="73" y="314"/>
                  </a:lnTo>
                  <a:lnTo>
                    <a:pt x="72" y="312"/>
                  </a:lnTo>
                  <a:lnTo>
                    <a:pt x="69" y="309"/>
                  </a:lnTo>
                  <a:lnTo>
                    <a:pt x="44" y="275"/>
                  </a:lnTo>
                  <a:lnTo>
                    <a:pt x="29" y="237"/>
                  </a:lnTo>
                  <a:lnTo>
                    <a:pt x="21" y="198"/>
                  </a:lnTo>
                  <a:lnTo>
                    <a:pt x="19" y="160"/>
                  </a:lnTo>
                  <a:lnTo>
                    <a:pt x="21" y="118"/>
                  </a:lnTo>
                  <a:lnTo>
                    <a:pt x="30" y="78"/>
                  </a:lnTo>
                  <a:lnTo>
                    <a:pt x="45" y="41"/>
                  </a:lnTo>
                  <a:lnTo>
                    <a:pt x="70" y="9"/>
                  </a:lnTo>
                  <a:lnTo>
                    <a:pt x="73" y="5"/>
                  </a:lnTo>
                  <a:lnTo>
                    <a:pt x="74" y="3"/>
                  </a:lnTo>
                  <a:lnTo>
                    <a:pt x="73" y="1"/>
                  </a:lnTo>
                  <a:lnTo>
                    <a:pt x="71" y="0"/>
                  </a:lnTo>
                  <a:lnTo>
                    <a:pt x="64" y="4"/>
                  </a:lnTo>
                  <a:lnTo>
                    <a:pt x="51" y="16"/>
                  </a:lnTo>
                  <a:lnTo>
                    <a:pt x="36" y="35"/>
                  </a:lnTo>
                  <a:lnTo>
                    <a:pt x="20" y="62"/>
                  </a:lnTo>
                  <a:lnTo>
                    <a:pt x="10" y="88"/>
                  </a:lnTo>
                  <a:lnTo>
                    <a:pt x="4" y="114"/>
                  </a:lnTo>
                  <a:lnTo>
                    <a:pt x="1" y="138"/>
                  </a:lnTo>
                  <a:lnTo>
                    <a:pt x="0" y="160"/>
                  </a:lnTo>
                  <a:lnTo>
                    <a:pt x="1" y="180"/>
                  </a:lnTo>
                  <a:lnTo>
                    <a:pt x="4" y="205"/>
                  </a:lnTo>
                  <a:lnTo>
                    <a:pt x="11" y="232"/>
                  </a:lnTo>
                  <a:lnTo>
                    <a:pt x="21" y="259"/>
                  </a:lnTo>
                  <a:lnTo>
                    <a:pt x="37" y="285"/>
                  </a:lnTo>
                  <a:lnTo>
                    <a:pt x="52" y="304"/>
                  </a:lnTo>
                  <a:lnTo>
                    <a:pt x="64" y="315"/>
                  </a:lnTo>
                  <a:lnTo>
                    <a:pt x="71" y="319"/>
                  </a:lnTo>
                  <a:lnTo>
                    <a:pt x="73" y="318"/>
                  </a:lnTo>
                  <a:lnTo>
                    <a:pt x="74" y="316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Freeform 401"/>
            <p:cNvSpPr>
              <a:spLocks noChangeAspect="1"/>
            </p:cNvSpPr>
            <p:nvPr/>
          </p:nvSpPr>
          <p:spPr bwMode="auto">
            <a:xfrm>
              <a:off x="4801" y="463"/>
              <a:ext cx="117" cy="145"/>
            </a:xfrm>
            <a:custGeom>
              <a:avLst/>
              <a:gdLst>
                <a:gd name="T0" fmla="*/ 102 w 117"/>
                <a:gd name="T1" fmla="*/ 23 h 145"/>
                <a:gd name="T2" fmla="*/ 94 w 117"/>
                <a:gd name="T3" fmla="*/ 31 h 145"/>
                <a:gd name="T4" fmla="*/ 93 w 117"/>
                <a:gd name="T5" fmla="*/ 40 h 145"/>
                <a:gd name="T6" fmla="*/ 98 w 117"/>
                <a:gd name="T7" fmla="*/ 45 h 145"/>
                <a:gd name="T8" fmla="*/ 108 w 117"/>
                <a:gd name="T9" fmla="*/ 44 h 145"/>
                <a:gd name="T10" fmla="*/ 116 w 117"/>
                <a:gd name="T11" fmla="*/ 36 h 145"/>
                <a:gd name="T12" fmla="*/ 115 w 117"/>
                <a:gd name="T13" fmla="*/ 17 h 145"/>
                <a:gd name="T14" fmla="*/ 96 w 117"/>
                <a:gd name="T15" fmla="*/ 2 h 145"/>
                <a:gd name="T16" fmla="*/ 53 w 117"/>
                <a:gd name="T17" fmla="*/ 6 h 145"/>
                <a:gd name="T18" fmla="*/ 28 w 117"/>
                <a:gd name="T19" fmla="*/ 34 h 145"/>
                <a:gd name="T20" fmla="*/ 27 w 117"/>
                <a:gd name="T21" fmla="*/ 55 h 145"/>
                <a:gd name="T22" fmla="*/ 34 w 117"/>
                <a:gd name="T23" fmla="*/ 67 h 145"/>
                <a:gd name="T24" fmla="*/ 44 w 117"/>
                <a:gd name="T25" fmla="*/ 74 h 145"/>
                <a:gd name="T26" fmla="*/ 54 w 117"/>
                <a:gd name="T27" fmla="*/ 78 h 145"/>
                <a:gd name="T28" fmla="*/ 70 w 117"/>
                <a:gd name="T29" fmla="*/ 81 h 145"/>
                <a:gd name="T30" fmla="*/ 89 w 117"/>
                <a:gd name="T31" fmla="*/ 92 h 145"/>
                <a:gd name="T32" fmla="*/ 91 w 117"/>
                <a:gd name="T33" fmla="*/ 107 h 145"/>
                <a:gd name="T34" fmla="*/ 87 w 117"/>
                <a:gd name="T35" fmla="*/ 117 h 145"/>
                <a:gd name="T36" fmla="*/ 77 w 117"/>
                <a:gd name="T37" fmla="*/ 129 h 145"/>
                <a:gd name="T38" fmla="*/ 59 w 117"/>
                <a:gd name="T39" fmla="*/ 137 h 145"/>
                <a:gd name="T40" fmla="*/ 43 w 117"/>
                <a:gd name="T41" fmla="*/ 138 h 145"/>
                <a:gd name="T42" fmla="*/ 34 w 117"/>
                <a:gd name="T43" fmla="*/ 137 h 145"/>
                <a:gd name="T44" fmla="*/ 23 w 117"/>
                <a:gd name="T45" fmla="*/ 134 h 145"/>
                <a:gd name="T46" fmla="*/ 13 w 117"/>
                <a:gd name="T47" fmla="*/ 126 h 145"/>
                <a:gd name="T48" fmla="*/ 18 w 117"/>
                <a:gd name="T49" fmla="*/ 120 h 145"/>
                <a:gd name="T50" fmla="*/ 28 w 117"/>
                <a:gd name="T51" fmla="*/ 110 h 145"/>
                <a:gd name="T52" fmla="*/ 29 w 117"/>
                <a:gd name="T53" fmla="*/ 99 h 145"/>
                <a:gd name="T54" fmla="*/ 23 w 117"/>
                <a:gd name="T55" fmla="*/ 93 h 145"/>
                <a:gd name="T56" fmla="*/ 12 w 117"/>
                <a:gd name="T57" fmla="*/ 94 h 145"/>
                <a:gd name="T58" fmla="*/ 2 w 117"/>
                <a:gd name="T59" fmla="*/ 104 h 145"/>
                <a:gd name="T60" fmla="*/ 4 w 117"/>
                <a:gd name="T61" fmla="*/ 126 h 145"/>
                <a:gd name="T62" fmla="*/ 27 w 117"/>
                <a:gd name="T63" fmla="*/ 143 h 145"/>
                <a:gd name="T64" fmla="*/ 63 w 117"/>
                <a:gd name="T65" fmla="*/ 143 h 145"/>
                <a:gd name="T66" fmla="*/ 89 w 117"/>
                <a:gd name="T67" fmla="*/ 132 h 145"/>
                <a:gd name="T68" fmla="*/ 103 w 117"/>
                <a:gd name="T69" fmla="*/ 115 h 145"/>
                <a:gd name="T70" fmla="*/ 109 w 117"/>
                <a:gd name="T71" fmla="*/ 98 h 145"/>
                <a:gd name="T72" fmla="*/ 109 w 117"/>
                <a:gd name="T73" fmla="*/ 84 h 145"/>
                <a:gd name="T74" fmla="*/ 103 w 117"/>
                <a:gd name="T75" fmla="*/ 72 h 145"/>
                <a:gd name="T76" fmla="*/ 93 w 117"/>
                <a:gd name="T77" fmla="*/ 63 h 145"/>
                <a:gd name="T78" fmla="*/ 78 w 117"/>
                <a:gd name="T79" fmla="*/ 57 h 145"/>
                <a:gd name="T80" fmla="*/ 59 w 117"/>
                <a:gd name="T81" fmla="*/ 53 h 145"/>
                <a:gd name="T82" fmla="*/ 46 w 117"/>
                <a:gd name="T83" fmla="*/ 45 h 145"/>
                <a:gd name="T84" fmla="*/ 44 w 117"/>
                <a:gd name="T85" fmla="*/ 32 h 145"/>
                <a:gd name="T86" fmla="*/ 48 w 117"/>
                <a:gd name="T87" fmla="*/ 23 h 145"/>
                <a:gd name="T88" fmla="*/ 56 w 117"/>
                <a:gd name="T89" fmla="*/ 14 h 145"/>
                <a:gd name="T90" fmla="*/ 70 w 117"/>
                <a:gd name="T91" fmla="*/ 8 h 145"/>
                <a:gd name="T92" fmla="*/ 87 w 117"/>
                <a:gd name="T93" fmla="*/ 8 h 145"/>
                <a:gd name="T94" fmla="*/ 103 w 117"/>
                <a:gd name="T95" fmla="*/ 14 h 14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17" h="145">
                  <a:moveTo>
                    <a:pt x="108" y="22"/>
                  </a:moveTo>
                  <a:lnTo>
                    <a:pt x="102" y="23"/>
                  </a:lnTo>
                  <a:lnTo>
                    <a:pt x="97" y="27"/>
                  </a:lnTo>
                  <a:lnTo>
                    <a:pt x="94" y="31"/>
                  </a:lnTo>
                  <a:lnTo>
                    <a:pt x="93" y="36"/>
                  </a:lnTo>
                  <a:lnTo>
                    <a:pt x="93" y="40"/>
                  </a:lnTo>
                  <a:lnTo>
                    <a:pt x="95" y="43"/>
                  </a:lnTo>
                  <a:lnTo>
                    <a:pt x="98" y="45"/>
                  </a:lnTo>
                  <a:lnTo>
                    <a:pt x="103" y="45"/>
                  </a:lnTo>
                  <a:lnTo>
                    <a:pt x="108" y="44"/>
                  </a:lnTo>
                  <a:lnTo>
                    <a:pt x="113" y="41"/>
                  </a:lnTo>
                  <a:lnTo>
                    <a:pt x="116" y="36"/>
                  </a:lnTo>
                  <a:lnTo>
                    <a:pt x="117" y="28"/>
                  </a:lnTo>
                  <a:lnTo>
                    <a:pt x="115" y="17"/>
                  </a:lnTo>
                  <a:lnTo>
                    <a:pt x="107" y="9"/>
                  </a:lnTo>
                  <a:lnTo>
                    <a:pt x="96" y="2"/>
                  </a:lnTo>
                  <a:lnTo>
                    <a:pt x="79" y="0"/>
                  </a:lnTo>
                  <a:lnTo>
                    <a:pt x="53" y="6"/>
                  </a:lnTo>
                  <a:lnTo>
                    <a:pt x="37" y="18"/>
                  </a:lnTo>
                  <a:lnTo>
                    <a:pt x="28" y="34"/>
                  </a:lnTo>
                  <a:lnTo>
                    <a:pt x="26" y="47"/>
                  </a:lnTo>
                  <a:lnTo>
                    <a:pt x="27" y="55"/>
                  </a:lnTo>
                  <a:lnTo>
                    <a:pt x="29" y="62"/>
                  </a:lnTo>
                  <a:lnTo>
                    <a:pt x="34" y="67"/>
                  </a:lnTo>
                  <a:lnTo>
                    <a:pt x="39" y="71"/>
                  </a:lnTo>
                  <a:lnTo>
                    <a:pt x="44" y="74"/>
                  </a:lnTo>
                  <a:lnTo>
                    <a:pt x="49" y="76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70" y="81"/>
                  </a:lnTo>
                  <a:lnTo>
                    <a:pt x="81" y="85"/>
                  </a:lnTo>
                  <a:lnTo>
                    <a:pt x="89" y="92"/>
                  </a:lnTo>
                  <a:lnTo>
                    <a:pt x="91" y="103"/>
                  </a:lnTo>
                  <a:lnTo>
                    <a:pt x="91" y="107"/>
                  </a:lnTo>
                  <a:lnTo>
                    <a:pt x="90" y="112"/>
                  </a:lnTo>
                  <a:lnTo>
                    <a:pt x="87" y="117"/>
                  </a:lnTo>
                  <a:lnTo>
                    <a:pt x="83" y="123"/>
                  </a:lnTo>
                  <a:lnTo>
                    <a:pt x="77" y="129"/>
                  </a:lnTo>
                  <a:lnTo>
                    <a:pt x="69" y="133"/>
                  </a:lnTo>
                  <a:lnTo>
                    <a:pt x="59" y="137"/>
                  </a:lnTo>
                  <a:lnTo>
                    <a:pt x="46" y="138"/>
                  </a:lnTo>
                  <a:lnTo>
                    <a:pt x="43" y="138"/>
                  </a:lnTo>
                  <a:lnTo>
                    <a:pt x="39" y="137"/>
                  </a:lnTo>
                  <a:lnTo>
                    <a:pt x="34" y="137"/>
                  </a:lnTo>
                  <a:lnTo>
                    <a:pt x="29" y="136"/>
                  </a:lnTo>
                  <a:lnTo>
                    <a:pt x="23" y="134"/>
                  </a:lnTo>
                  <a:lnTo>
                    <a:pt x="18" y="131"/>
                  </a:lnTo>
                  <a:lnTo>
                    <a:pt x="13" y="126"/>
                  </a:lnTo>
                  <a:lnTo>
                    <a:pt x="10" y="121"/>
                  </a:lnTo>
                  <a:lnTo>
                    <a:pt x="18" y="120"/>
                  </a:lnTo>
                  <a:lnTo>
                    <a:pt x="24" y="116"/>
                  </a:lnTo>
                  <a:lnTo>
                    <a:pt x="28" y="110"/>
                  </a:lnTo>
                  <a:lnTo>
                    <a:pt x="30" y="104"/>
                  </a:lnTo>
                  <a:lnTo>
                    <a:pt x="29" y="99"/>
                  </a:lnTo>
                  <a:lnTo>
                    <a:pt x="26" y="96"/>
                  </a:lnTo>
                  <a:lnTo>
                    <a:pt x="23" y="93"/>
                  </a:lnTo>
                  <a:lnTo>
                    <a:pt x="18" y="93"/>
                  </a:lnTo>
                  <a:lnTo>
                    <a:pt x="12" y="94"/>
                  </a:lnTo>
                  <a:lnTo>
                    <a:pt x="6" y="98"/>
                  </a:lnTo>
                  <a:lnTo>
                    <a:pt x="2" y="104"/>
                  </a:lnTo>
                  <a:lnTo>
                    <a:pt x="0" y="114"/>
                  </a:lnTo>
                  <a:lnTo>
                    <a:pt x="4" y="126"/>
                  </a:lnTo>
                  <a:lnTo>
                    <a:pt x="13" y="136"/>
                  </a:lnTo>
                  <a:lnTo>
                    <a:pt x="27" y="143"/>
                  </a:lnTo>
                  <a:lnTo>
                    <a:pt x="46" y="145"/>
                  </a:lnTo>
                  <a:lnTo>
                    <a:pt x="63" y="143"/>
                  </a:lnTo>
                  <a:lnTo>
                    <a:pt x="77" y="138"/>
                  </a:lnTo>
                  <a:lnTo>
                    <a:pt x="89" y="132"/>
                  </a:lnTo>
                  <a:lnTo>
                    <a:pt x="97" y="124"/>
                  </a:lnTo>
                  <a:lnTo>
                    <a:pt x="103" y="115"/>
                  </a:lnTo>
                  <a:lnTo>
                    <a:pt x="107" y="106"/>
                  </a:lnTo>
                  <a:lnTo>
                    <a:pt x="109" y="98"/>
                  </a:lnTo>
                  <a:lnTo>
                    <a:pt x="110" y="92"/>
                  </a:lnTo>
                  <a:lnTo>
                    <a:pt x="109" y="84"/>
                  </a:lnTo>
                  <a:lnTo>
                    <a:pt x="106" y="77"/>
                  </a:lnTo>
                  <a:lnTo>
                    <a:pt x="103" y="72"/>
                  </a:lnTo>
                  <a:lnTo>
                    <a:pt x="100" y="69"/>
                  </a:lnTo>
                  <a:lnTo>
                    <a:pt x="93" y="63"/>
                  </a:lnTo>
                  <a:lnTo>
                    <a:pt x="86" y="60"/>
                  </a:lnTo>
                  <a:lnTo>
                    <a:pt x="78" y="57"/>
                  </a:lnTo>
                  <a:lnTo>
                    <a:pt x="68" y="55"/>
                  </a:lnTo>
                  <a:lnTo>
                    <a:pt x="59" y="53"/>
                  </a:lnTo>
                  <a:lnTo>
                    <a:pt x="52" y="50"/>
                  </a:lnTo>
                  <a:lnTo>
                    <a:pt x="46" y="45"/>
                  </a:lnTo>
                  <a:lnTo>
                    <a:pt x="44" y="36"/>
                  </a:lnTo>
                  <a:lnTo>
                    <a:pt x="44" y="32"/>
                  </a:lnTo>
                  <a:lnTo>
                    <a:pt x="45" y="27"/>
                  </a:lnTo>
                  <a:lnTo>
                    <a:pt x="48" y="23"/>
                  </a:lnTo>
                  <a:lnTo>
                    <a:pt x="51" y="18"/>
                  </a:lnTo>
                  <a:lnTo>
                    <a:pt x="56" y="14"/>
                  </a:lnTo>
                  <a:lnTo>
                    <a:pt x="62" y="10"/>
                  </a:lnTo>
                  <a:lnTo>
                    <a:pt x="70" y="8"/>
                  </a:lnTo>
                  <a:lnTo>
                    <a:pt x="79" y="7"/>
                  </a:lnTo>
                  <a:lnTo>
                    <a:pt x="87" y="8"/>
                  </a:lnTo>
                  <a:lnTo>
                    <a:pt x="95" y="10"/>
                  </a:lnTo>
                  <a:lnTo>
                    <a:pt x="103" y="14"/>
                  </a:lnTo>
                  <a:lnTo>
                    <a:pt x="108" y="22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Freeform 402"/>
            <p:cNvSpPr>
              <a:spLocks noChangeAspect="1" noEditPoints="1"/>
            </p:cNvSpPr>
            <p:nvPr/>
          </p:nvSpPr>
          <p:spPr bwMode="auto">
            <a:xfrm>
              <a:off x="4934" y="504"/>
              <a:ext cx="98" cy="194"/>
            </a:xfrm>
            <a:custGeom>
              <a:avLst/>
              <a:gdLst>
                <a:gd name="T0" fmla="*/ 95 w 98"/>
                <a:gd name="T1" fmla="*/ 3 h 194"/>
                <a:gd name="T2" fmla="*/ 84 w 98"/>
                <a:gd name="T3" fmla="*/ 1 h 194"/>
                <a:gd name="T4" fmla="*/ 77 w 98"/>
                <a:gd name="T5" fmla="*/ 8 h 194"/>
                <a:gd name="T6" fmla="*/ 77 w 98"/>
                <a:gd name="T7" fmla="*/ 15 h 194"/>
                <a:gd name="T8" fmla="*/ 81 w 98"/>
                <a:gd name="T9" fmla="*/ 20 h 194"/>
                <a:gd name="T10" fmla="*/ 90 w 98"/>
                <a:gd name="T11" fmla="*/ 20 h 194"/>
                <a:gd name="T12" fmla="*/ 96 w 98"/>
                <a:gd name="T13" fmla="*/ 13 h 194"/>
                <a:gd name="T14" fmla="*/ 50 w 98"/>
                <a:gd name="T15" fmla="*/ 159 h 194"/>
                <a:gd name="T16" fmla="*/ 40 w 98"/>
                <a:gd name="T17" fmla="*/ 179 h 194"/>
                <a:gd name="T18" fmla="*/ 22 w 98"/>
                <a:gd name="T19" fmla="*/ 187 h 194"/>
                <a:gd name="T20" fmla="*/ 20 w 98"/>
                <a:gd name="T21" fmla="*/ 181 h 194"/>
                <a:gd name="T22" fmla="*/ 18 w 98"/>
                <a:gd name="T23" fmla="*/ 169 h 194"/>
                <a:gd name="T24" fmla="*/ 8 w 98"/>
                <a:gd name="T25" fmla="*/ 167 h 194"/>
                <a:gd name="T26" fmla="*/ 1 w 98"/>
                <a:gd name="T27" fmla="*/ 174 h 194"/>
                <a:gd name="T28" fmla="*/ 1 w 98"/>
                <a:gd name="T29" fmla="*/ 185 h 194"/>
                <a:gd name="T30" fmla="*/ 13 w 98"/>
                <a:gd name="T31" fmla="*/ 193 h 194"/>
                <a:gd name="T32" fmla="*/ 27 w 98"/>
                <a:gd name="T33" fmla="*/ 193 h 194"/>
                <a:gd name="T34" fmla="*/ 40 w 98"/>
                <a:gd name="T35" fmla="*/ 190 h 194"/>
                <a:gd name="T36" fmla="*/ 54 w 98"/>
                <a:gd name="T37" fmla="*/ 181 h 194"/>
                <a:gd name="T38" fmla="*/ 65 w 98"/>
                <a:gd name="T39" fmla="*/ 168 h 194"/>
                <a:gd name="T40" fmla="*/ 88 w 98"/>
                <a:gd name="T41" fmla="*/ 78 h 194"/>
                <a:gd name="T42" fmla="*/ 88 w 98"/>
                <a:gd name="T43" fmla="*/ 62 h 194"/>
                <a:gd name="T44" fmla="*/ 75 w 98"/>
                <a:gd name="T45" fmla="*/ 51 h 194"/>
                <a:gd name="T46" fmla="*/ 57 w 98"/>
                <a:gd name="T47" fmla="*/ 51 h 194"/>
                <a:gd name="T48" fmla="*/ 42 w 98"/>
                <a:gd name="T49" fmla="*/ 60 h 194"/>
                <a:gd name="T50" fmla="*/ 32 w 98"/>
                <a:gd name="T51" fmla="*/ 71 h 194"/>
                <a:gd name="T52" fmla="*/ 27 w 98"/>
                <a:gd name="T53" fmla="*/ 81 h 194"/>
                <a:gd name="T54" fmla="*/ 28 w 98"/>
                <a:gd name="T55" fmla="*/ 86 h 194"/>
                <a:gd name="T56" fmla="*/ 33 w 98"/>
                <a:gd name="T57" fmla="*/ 86 h 194"/>
                <a:gd name="T58" fmla="*/ 40 w 98"/>
                <a:gd name="T59" fmla="*/ 73 h 194"/>
                <a:gd name="T60" fmla="*/ 55 w 98"/>
                <a:gd name="T61" fmla="*/ 58 h 194"/>
                <a:gd name="T62" fmla="*/ 71 w 98"/>
                <a:gd name="T63" fmla="*/ 59 h 194"/>
                <a:gd name="T64" fmla="*/ 72 w 98"/>
                <a:gd name="T65" fmla="*/ 71 h 194"/>
                <a:gd name="T66" fmla="*/ 50 w 98"/>
                <a:gd name="T67" fmla="*/ 159 h 1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98" h="194">
                  <a:moveTo>
                    <a:pt x="98" y="8"/>
                  </a:moveTo>
                  <a:lnTo>
                    <a:pt x="95" y="3"/>
                  </a:lnTo>
                  <a:lnTo>
                    <a:pt x="89" y="0"/>
                  </a:lnTo>
                  <a:lnTo>
                    <a:pt x="84" y="1"/>
                  </a:lnTo>
                  <a:lnTo>
                    <a:pt x="80" y="4"/>
                  </a:lnTo>
                  <a:lnTo>
                    <a:pt x="77" y="8"/>
                  </a:lnTo>
                  <a:lnTo>
                    <a:pt x="76" y="12"/>
                  </a:lnTo>
                  <a:lnTo>
                    <a:pt x="77" y="15"/>
                  </a:lnTo>
                  <a:lnTo>
                    <a:pt x="78" y="18"/>
                  </a:lnTo>
                  <a:lnTo>
                    <a:pt x="81" y="20"/>
                  </a:lnTo>
                  <a:lnTo>
                    <a:pt x="85" y="21"/>
                  </a:lnTo>
                  <a:lnTo>
                    <a:pt x="90" y="20"/>
                  </a:lnTo>
                  <a:lnTo>
                    <a:pt x="94" y="17"/>
                  </a:lnTo>
                  <a:lnTo>
                    <a:pt x="96" y="13"/>
                  </a:lnTo>
                  <a:lnTo>
                    <a:pt x="98" y="8"/>
                  </a:lnTo>
                  <a:close/>
                  <a:moveTo>
                    <a:pt x="50" y="159"/>
                  </a:moveTo>
                  <a:lnTo>
                    <a:pt x="46" y="170"/>
                  </a:lnTo>
                  <a:lnTo>
                    <a:pt x="40" y="179"/>
                  </a:lnTo>
                  <a:lnTo>
                    <a:pt x="31" y="185"/>
                  </a:lnTo>
                  <a:lnTo>
                    <a:pt x="22" y="187"/>
                  </a:lnTo>
                  <a:lnTo>
                    <a:pt x="14" y="186"/>
                  </a:lnTo>
                  <a:lnTo>
                    <a:pt x="20" y="181"/>
                  </a:lnTo>
                  <a:lnTo>
                    <a:pt x="21" y="175"/>
                  </a:lnTo>
                  <a:lnTo>
                    <a:pt x="18" y="169"/>
                  </a:lnTo>
                  <a:lnTo>
                    <a:pt x="13" y="166"/>
                  </a:lnTo>
                  <a:lnTo>
                    <a:pt x="8" y="167"/>
                  </a:lnTo>
                  <a:lnTo>
                    <a:pt x="4" y="170"/>
                  </a:lnTo>
                  <a:lnTo>
                    <a:pt x="1" y="174"/>
                  </a:lnTo>
                  <a:lnTo>
                    <a:pt x="0" y="180"/>
                  </a:lnTo>
                  <a:lnTo>
                    <a:pt x="1" y="185"/>
                  </a:lnTo>
                  <a:lnTo>
                    <a:pt x="6" y="190"/>
                  </a:lnTo>
                  <a:lnTo>
                    <a:pt x="13" y="193"/>
                  </a:lnTo>
                  <a:lnTo>
                    <a:pt x="22" y="194"/>
                  </a:lnTo>
                  <a:lnTo>
                    <a:pt x="27" y="193"/>
                  </a:lnTo>
                  <a:lnTo>
                    <a:pt x="34" y="192"/>
                  </a:lnTo>
                  <a:lnTo>
                    <a:pt x="40" y="190"/>
                  </a:lnTo>
                  <a:lnTo>
                    <a:pt x="47" y="186"/>
                  </a:lnTo>
                  <a:lnTo>
                    <a:pt x="54" y="181"/>
                  </a:lnTo>
                  <a:lnTo>
                    <a:pt x="60" y="175"/>
                  </a:lnTo>
                  <a:lnTo>
                    <a:pt x="65" y="168"/>
                  </a:lnTo>
                  <a:lnTo>
                    <a:pt x="68" y="158"/>
                  </a:lnTo>
                  <a:lnTo>
                    <a:pt x="88" y="78"/>
                  </a:lnTo>
                  <a:lnTo>
                    <a:pt x="89" y="71"/>
                  </a:lnTo>
                  <a:lnTo>
                    <a:pt x="88" y="62"/>
                  </a:lnTo>
                  <a:lnTo>
                    <a:pt x="82" y="55"/>
                  </a:lnTo>
                  <a:lnTo>
                    <a:pt x="75" y="51"/>
                  </a:lnTo>
                  <a:lnTo>
                    <a:pt x="65" y="49"/>
                  </a:lnTo>
                  <a:lnTo>
                    <a:pt x="57" y="51"/>
                  </a:lnTo>
                  <a:lnTo>
                    <a:pt x="49" y="55"/>
                  </a:lnTo>
                  <a:lnTo>
                    <a:pt x="42" y="60"/>
                  </a:lnTo>
                  <a:lnTo>
                    <a:pt x="37" y="66"/>
                  </a:lnTo>
                  <a:lnTo>
                    <a:pt x="32" y="71"/>
                  </a:lnTo>
                  <a:lnTo>
                    <a:pt x="29" y="77"/>
                  </a:lnTo>
                  <a:lnTo>
                    <a:pt x="27" y="81"/>
                  </a:lnTo>
                  <a:lnTo>
                    <a:pt x="26" y="84"/>
                  </a:lnTo>
                  <a:lnTo>
                    <a:pt x="28" y="86"/>
                  </a:lnTo>
                  <a:lnTo>
                    <a:pt x="30" y="87"/>
                  </a:lnTo>
                  <a:lnTo>
                    <a:pt x="33" y="86"/>
                  </a:lnTo>
                  <a:lnTo>
                    <a:pt x="35" y="83"/>
                  </a:lnTo>
                  <a:lnTo>
                    <a:pt x="40" y="73"/>
                  </a:lnTo>
                  <a:lnTo>
                    <a:pt x="47" y="64"/>
                  </a:lnTo>
                  <a:lnTo>
                    <a:pt x="55" y="58"/>
                  </a:lnTo>
                  <a:lnTo>
                    <a:pt x="65" y="56"/>
                  </a:lnTo>
                  <a:lnTo>
                    <a:pt x="71" y="59"/>
                  </a:lnTo>
                  <a:lnTo>
                    <a:pt x="72" y="67"/>
                  </a:lnTo>
                  <a:lnTo>
                    <a:pt x="72" y="71"/>
                  </a:lnTo>
                  <a:lnTo>
                    <a:pt x="72" y="73"/>
                  </a:lnTo>
                  <a:lnTo>
                    <a:pt x="50" y="159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Freeform 403"/>
            <p:cNvSpPr>
              <a:spLocks noChangeAspect="1"/>
            </p:cNvSpPr>
            <p:nvPr/>
          </p:nvSpPr>
          <p:spPr bwMode="auto">
            <a:xfrm>
              <a:off x="5086" y="365"/>
              <a:ext cx="74" cy="319"/>
            </a:xfrm>
            <a:custGeom>
              <a:avLst/>
              <a:gdLst>
                <a:gd name="T0" fmla="*/ 74 w 74"/>
                <a:gd name="T1" fmla="*/ 160 h 319"/>
                <a:gd name="T2" fmla="*/ 73 w 74"/>
                <a:gd name="T3" fmla="*/ 138 h 319"/>
                <a:gd name="T4" fmla="*/ 70 w 74"/>
                <a:gd name="T5" fmla="*/ 114 h 319"/>
                <a:gd name="T6" fmla="*/ 63 w 74"/>
                <a:gd name="T7" fmla="*/ 87 h 319"/>
                <a:gd name="T8" fmla="*/ 53 w 74"/>
                <a:gd name="T9" fmla="*/ 60 h 319"/>
                <a:gd name="T10" fmla="*/ 37 w 74"/>
                <a:gd name="T11" fmla="*/ 34 h 319"/>
                <a:gd name="T12" fmla="*/ 22 w 74"/>
                <a:gd name="T13" fmla="*/ 15 h 319"/>
                <a:gd name="T14" fmla="*/ 10 w 74"/>
                <a:gd name="T15" fmla="*/ 4 h 319"/>
                <a:gd name="T16" fmla="*/ 3 w 74"/>
                <a:gd name="T17" fmla="*/ 0 h 319"/>
                <a:gd name="T18" fmla="*/ 1 w 74"/>
                <a:gd name="T19" fmla="*/ 1 h 319"/>
                <a:gd name="T20" fmla="*/ 0 w 74"/>
                <a:gd name="T21" fmla="*/ 3 h 319"/>
                <a:gd name="T22" fmla="*/ 0 w 74"/>
                <a:gd name="T23" fmla="*/ 4 h 319"/>
                <a:gd name="T24" fmla="*/ 1 w 74"/>
                <a:gd name="T25" fmla="*/ 5 h 319"/>
                <a:gd name="T26" fmla="*/ 3 w 74"/>
                <a:gd name="T27" fmla="*/ 7 h 319"/>
                <a:gd name="T28" fmla="*/ 6 w 74"/>
                <a:gd name="T29" fmla="*/ 10 h 319"/>
                <a:gd name="T30" fmla="*/ 27 w 74"/>
                <a:gd name="T31" fmla="*/ 38 h 319"/>
                <a:gd name="T32" fmla="*/ 42 w 74"/>
                <a:gd name="T33" fmla="*/ 72 h 319"/>
                <a:gd name="T34" fmla="*/ 52 w 74"/>
                <a:gd name="T35" fmla="*/ 113 h 319"/>
                <a:gd name="T36" fmla="*/ 55 w 74"/>
                <a:gd name="T37" fmla="*/ 160 h 319"/>
                <a:gd name="T38" fmla="*/ 53 w 74"/>
                <a:gd name="T39" fmla="*/ 200 h 319"/>
                <a:gd name="T40" fmla="*/ 45 w 74"/>
                <a:gd name="T41" fmla="*/ 240 h 319"/>
                <a:gd name="T42" fmla="*/ 29 w 74"/>
                <a:gd name="T43" fmla="*/ 277 h 319"/>
                <a:gd name="T44" fmla="*/ 4 w 74"/>
                <a:gd name="T45" fmla="*/ 310 h 319"/>
                <a:gd name="T46" fmla="*/ 1 w 74"/>
                <a:gd name="T47" fmla="*/ 314 h 319"/>
                <a:gd name="T48" fmla="*/ 0 w 74"/>
                <a:gd name="T49" fmla="*/ 316 h 319"/>
                <a:gd name="T50" fmla="*/ 1 w 74"/>
                <a:gd name="T51" fmla="*/ 318 h 319"/>
                <a:gd name="T52" fmla="*/ 3 w 74"/>
                <a:gd name="T53" fmla="*/ 319 h 319"/>
                <a:gd name="T54" fmla="*/ 10 w 74"/>
                <a:gd name="T55" fmla="*/ 315 h 319"/>
                <a:gd name="T56" fmla="*/ 23 w 74"/>
                <a:gd name="T57" fmla="*/ 303 h 319"/>
                <a:gd name="T58" fmla="*/ 39 w 74"/>
                <a:gd name="T59" fmla="*/ 284 h 319"/>
                <a:gd name="T60" fmla="*/ 54 w 74"/>
                <a:gd name="T61" fmla="*/ 257 h 319"/>
                <a:gd name="T62" fmla="*/ 64 w 74"/>
                <a:gd name="T63" fmla="*/ 230 h 319"/>
                <a:gd name="T64" fmla="*/ 70 w 74"/>
                <a:gd name="T65" fmla="*/ 205 h 319"/>
                <a:gd name="T66" fmla="*/ 73 w 74"/>
                <a:gd name="T67" fmla="*/ 181 h 319"/>
                <a:gd name="T68" fmla="*/ 74 w 74"/>
                <a:gd name="T69" fmla="*/ 160 h 3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4" h="319">
                  <a:moveTo>
                    <a:pt x="74" y="160"/>
                  </a:moveTo>
                  <a:lnTo>
                    <a:pt x="73" y="138"/>
                  </a:lnTo>
                  <a:lnTo>
                    <a:pt x="70" y="114"/>
                  </a:lnTo>
                  <a:lnTo>
                    <a:pt x="63" y="87"/>
                  </a:lnTo>
                  <a:lnTo>
                    <a:pt x="53" y="60"/>
                  </a:lnTo>
                  <a:lnTo>
                    <a:pt x="37" y="34"/>
                  </a:lnTo>
                  <a:lnTo>
                    <a:pt x="22" y="15"/>
                  </a:lnTo>
                  <a:lnTo>
                    <a:pt x="10" y="4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6" y="10"/>
                  </a:lnTo>
                  <a:lnTo>
                    <a:pt x="27" y="38"/>
                  </a:lnTo>
                  <a:lnTo>
                    <a:pt x="42" y="72"/>
                  </a:lnTo>
                  <a:lnTo>
                    <a:pt x="52" y="113"/>
                  </a:lnTo>
                  <a:lnTo>
                    <a:pt x="55" y="160"/>
                  </a:lnTo>
                  <a:lnTo>
                    <a:pt x="53" y="200"/>
                  </a:lnTo>
                  <a:lnTo>
                    <a:pt x="45" y="240"/>
                  </a:lnTo>
                  <a:lnTo>
                    <a:pt x="29" y="277"/>
                  </a:lnTo>
                  <a:lnTo>
                    <a:pt x="4" y="310"/>
                  </a:lnTo>
                  <a:lnTo>
                    <a:pt x="1" y="314"/>
                  </a:lnTo>
                  <a:lnTo>
                    <a:pt x="0" y="316"/>
                  </a:lnTo>
                  <a:lnTo>
                    <a:pt x="1" y="318"/>
                  </a:lnTo>
                  <a:lnTo>
                    <a:pt x="3" y="319"/>
                  </a:lnTo>
                  <a:lnTo>
                    <a:pt x="10" y="315"/>
                  </a:lnTo>
                  <a:lnTo>
                    <a:pt x="23" y="303"/>
                  </a:lnTo>
                  <a:lnTo>
                    <a:pt x="39" y="284"/>
                  </a:lnTo>
                  <a:lnTo>
                    <a:pt x="54" y="257"/>
                  </a:lnTo>
                  <a:lnTo>
                    <a:pt x="64" y="230"/>
                  </a:lnTo>
                  <a:lnTo>
                    <a:pt x="70" y="205"/>
                  </a:lnTo>
                  <a:lnTo>
                    <a:pt x="73" y="181"/>
                  </a:lnTo>
                  <a:lnTo>
                    <a:pt x="74" y="16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Freeform 404"/>
            <p:cNvSpPr>
              <a:spLocks noChangeAspect="1"/>
            </p:cNvSpPr>
            <p:nvPr/>
          </p:nvSpPr>
          <p:spPr bwMode="auto">
            <a:xfrm>
              <a:off x="5324" y="376"/>
              <a:ext cx="159" cy="297"/>
            </a:xfrm>
            <a:custGeom>
              <a:avLst/>
              <a:gdLst>
                <a:gd name="T0" fmla="*/ 157 w 159"/>
                <a:gd name="T1" fmla="*/ 12 h 297"/>
                <a:gd name="T2" fmla="*/ 159 w 159"/>
                <a:gd name="T3" fmla="*/ 8 h 297"/>
                <a:gd name="T4" fmla="*/ 159 w 159"/>
                <a:gd name="T5" fmla="*/ 6 h 297"/>
                <a:gd name="T6" fmla="*/ 158 w 159"/>
                <a:gd name="T7" fmla="*/ 2 h 297"/>
                <a:gd name="T8" fmla="*/ 153 w 159"/>
                <a:gd name="T9" fmla="*/ 0 h 297"/>
                <a:gd name="T10" fmla="*/ 149 w 159"/>
                <a:gd name="T11" fmla="*/ 1 h 297"/>
                <a:gd name="T12" fmla="*/ 146 w 159"/>
                <a:gd name="T13" fmla="*/ 6 h 297"/>
                <a:gd name="T14" fmla="*/ 3 w 159"/>
                <a:gd name="T15" fmla="*/ 285 h 297"/>
                <a:gd name="T16" fmla="*/ 1 w 159"/>
                <a:gd name="T17" fmla="*/ 289 h 297"/>
                <a:gd name="T18" fmla="*/ 0 w 159"/>
                <a:gd name="T19" fmla="*/ 291 h 297"/>
                <a:gd name="T20" fmla="*/ 2 w 159"/>
                <a:gd name="T21" fmla="*/ 295 h 297"/>
                <a:gd name="T22" fmla="*/ 7 w 159"/>
                <a:gd name="T23" fmla="*/ 297 h 297"/>
                <a:gd name="T24" fmla="*/ 11 w 159"/>
                <a:gd name="T25" fmla="*/ 296 h 297"/>
                <a:gd name="T26" fmla="*/ 14 w 159"/>
                <a:gd name="T27" fmla="*/ 291 h 297"/>
                <a:gd name="T28" fmla="*/ 157 w 159"/>
                <a:gd name="T29" fmla="*/ 12 h 2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9" h="297">
                  <a:moveTo>
                    <a:pt x="157" y="12"/>
                  </a:moveTo>
                  <a:lnTo>
                    <a:pt x="159" y="8"/>
                  </a:lnTo>
                  <a:lnTo>
                    <a:pt x="159" y="6"/>
                  </a:lnTo>
                  <a:lnTo>
                    <a:pt x="158" y="2"/>
                  </a:lnTo>
                  <a:lnTo>
                    <a:pt x="153" y="0"/>
                  </a:lnTo>
                  <a:lnTo>
                    <a:pt x="149" y="1"/>
                  </a:lnTo>
                  <a:lnTo>
                    <a:pt x="146" y="6"/>
                  </a:lnTo>
                  <a:lnTo>
                    <a:pt x="3" y="285"/>
                  </a:lnTo>
                  <a:lnTo>
                    <a:pt x="1" y="289"/>
                  </a:lnTo>
                  <a:lnTo>
                    <a:pt x="0" y="291"/>
                  </a:lnTo>
                  <a:lnTo>
                    <a:pt x="2" y="295"/>
                  </a:lnTo>
                  <a:lnTo>
                    <a:pt x="7" y="297"/>
                  </a:lnTo>
                  <a:lnTo>
                    <a:pt x="11" y="296"/>
                  </a:lnTo>
                  <a:lnTo>
                    <a:pt x="14" y="291"/>
                  </a:lnTo>
                  <a:lnTo>
                    <a:pt x="157" y="12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Freeform 405"/>
            <p:cNvSpPr>
              <a:spLocks noChangeAspect="1" noEditPoints="1"/>
            </p:cNvSpPr>
            <p:nvPr/>
          </p:nvSpPr>
          <p:spPr bwMode="auto">
            <a:xfrm>
              <a:off x="5298" y="487"/>
              <a:ext cx="212" cy="75"/>
            </a:xfrm>
            <a:custGeom>
              <a:avLst/>
              <a:gdLst>
                <a:gd name="T0" fmla="*/ 201 w 212"/>
                <a:gd name="T1" fmla="*/ 13 h 75"/>
                <a:gd name="T2" fmla="*/ 204 w 212"/>
                <a:gd name="T3" fmla="*/ 13 h 75"/>
                <a:gd name="T4" fmla="*/ 208 w 212"/>
                <a:gd name="T5" fmla="*/ 12 h 75"/>
                <a:gd name="T6" fmla="*/ 211 w 212"/>
                <a:gd name="T7" fmla="*/ 10 h 75"/>
                <a:gd name="T8" fmla="*/ 212 w 212"/>
                <a:gd name="T9" fmla="*/ 7 h 75"/>
                <a:gd name="T10" fmla="*/ 211 w 212"/>
                <a:gd name="T11" fmla="*/ 3 h 75"/>
                <a:gd name="T12" fmla="*/ 208 w 212"/>
                <a:gd name="T13" fmla="*/ 1 h 75"/>
                <a:gd name="T14" fmla="*/ 205 w 212"/>
                <a:gd name="T15" fmla="*/ 0 h 75"/>
                <a:gd name="T16" fmla="*/ 201 w 212"/>
                <a:gd name="T17" fmla="*/ 0 h 75"/>
                <a:gd name="T18" fmla="*/ 10 w 212"/>
                <a:gd name="T19" fmla="*/ 0 h 75"/>
                <a:gd name="T20" fmla="*/ 7 w 212"/>
                <a:gd name="T21" fmla="*/ 0 h 75"/>
                <a:gd name="T22" fmla="*/ 4 w 212"/>
                <a:gd name="T23" fmla="*/ 1 h 75"/>
                <a:gd name="T24" fmla="*/ 1 w 212"/>
                <a:gd name="T25" fmla="*/ 3 h 75"/>
                <a:gd name="T26" fmla="*/ 0 w 212"/>
                <a:gd name="T27" fmla="*/ 7 h 75"/>
                <a:gd name="T28" fmla="*/ 1 w 212"/>
                <a:gd name="T29" fmla="*/ 10 h 75"/>
                <a:gd name="T30" fmla="*/ 4 w 212"/>
                <a:gd name="T31" fmla="*/ 12 h 75"/>
                <a:gd name="T32" fmla="*/ 7 w 212"/>
                <a:gd name="T33" fmla="*/ 13 h 75"/>
                <a:gd name="T34" fmla="*/ 11 w 212"/>
                <a:gd name="T35" fmla="*/ 13 h 75"/>
                <a:gd name="T36" fmla="*/ 201 w 212"/>
                <a:gd name="T37" fmla="*/ 13 h 75"/>
                <a:gd name="T38" fmla="*/ 201 w 212"/>
                <a:gd name="T39" fmla="*/ 75 h 75"/>
                <a:gd name="T40" fmla="*/ 205 w 212"/>
                <a:gd name="T41" fmla="*/ 75 h 75"/>
                <a:gd name="T42" fmla="*/ 208 w 212"/>
                <a:gd name="T43" fmla="*/ 74 h 75"/>
                <a:gd name="T44" fmla="*/ 211 w 212"/>
                <a:gd name="T45" fmla="*/ 72 h 75"/>
                <a:gd name="T46" fmla="*/ 212 w 212"/>
                <a:gd name="T47" fmla="*/ 68 h 75"/>
                <a:gd name="T48" fmla="*/ 211 w 212"/>
                <a:gd name="T49" fmla="*/ 65 h 75"/>
                <a:gd name="T50" fmla="*/ 208 w 212"/>
                <a:gd name="T51" fmla="*/ 63 h 75"/>
                <a:gd name="T52" fmla="*/ 204 w 212"/>
                <a:gd name="T53" fmla="*/ 62 h 75"/>
                <a:gd name="T54" fmla="*/ 201 w 212"/>
                <a:gd name="T55" fmla="*/ 62 h 75"/>
                <a:gd name="T56" fmla="*/ 11 w 212"/>
                <a:gd name="T57" fmla="*/ 62 h 75"/>
                <a:gd name="T58" fmla="*/ 7 w 212"/>
                <a:gd name="T59" fmla="*/ 62 h 75"/>
                <a:gd name="T60" fmla="*/ 4 w 212"/>
                <a:gd name="T61" fmla="*/ 63 h 75"/>
                <a:gd name="T62" fmla="*/ 1 w 212"/>
                <a:gd name="T63" fmla="*/ 65 h 75"/>
                <a:gd name="T64" fmla="*/ 0 w 212"/>
                <a:gd name="T65" fmla="*/ 68 h 75"/>
                <a:gd name="T66" fmla="*/ 1 w 212"/>
                <a:gd name="T67" fmla="*/ 72 h 75"/>
                <a:gd name="T68" fmla="*/ 4 w 212"/>
                <a:gd name="T69" fmla="*/ 74 h 75"/>
                <a:gd name="T70" fmla="*/ 7 w 212"/>
                <a:gd name="T71" fmla="*/ 75 h 75"/>
                <a:gd name="T72" fmla="*/ 10 w 212"/>
                <a:gd name="T73" fmla="*/ 75 h 75"/>
                <a:gd name="T74" fmla="*/ 201 w 212"/>
                <a:gd name="T75" fmla="*/ 75 h 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2" h="75">
                  <a:moveTo>
                    <a:pt x="201" y="13"/>
                  </a:moveTo>
                  <a:lnTo>
                    <a:pt x="204" y="13"/>
                  </a:lnTo>
                  <a:lnTo>
                    <a:pt x="208" y="12"/>
                  </a:lnTo>
                  <a:lnTo>
                    <a:pt x="211" y="10"/>
                  </a:lnTo>
                  <a:lnTo>
                    <a:pt x="212" y="7"/>
                  </a:lnTo>
                  <a:lnTo>
                    <a:pt x="211" y="3"/>
                  </a:lnTo>
                  <a:lnTo>
                    <a:pt x="208" y="1"/>
                  </a:lnTo>
                  <a:lnTo>
                    <a:pt x="205" y="0"/>
                  </a:lnTo>
                  <a:lnTo>
                    <a:pt x="201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11" y="13"/>
                  </a:lnTo>
                  <a:lnTo>
                    <a:pt x="201" y="13"/>
                  </a:lnTo>
                  <a:close/>
                  <a:moveTo>
                    <a:pt x="201" y="75"/>
                  </a:moveTo>
                  <a:lnTo>
                    <a:pt x="205" y="75"/>
                  </a:lnTo>
                  <a:lnTo>
                    <a:pt x="208" y="74"/>
                  </a:lnTo>
                  <a:lnTo>
                    <a:pt x="211" y="72"/>
                  </a:lnTo>
                  <a:lnTo>
                    <a:pt x="212" y="68"/>
                  </a:lnTo>
                  <a:lnTo>
                    <a:pt x="211" y="65"/>
                  </a:lnTo>
                  <a:lnTo>
                    <a:pt x="208" y="63"/>
                  </a:lnTo>
                  <a:lnTo>
                    <a:pt x="204" y="62"/>
                  </a:lnTo>
                  <a:lnTo>
                    <a:pt x="201" y="62"/>
                  </a:lnTo>
                  <a:lnTo>
                    <a:pt x="11" y="62"/>
                  </a:lnTo>
                  <a:lnTo>
                    <a:pt x="7" y="62"/>
                  </a:lnTo>
                  <a:lnTo>
                    <a:pt x="4" y="63"/>
                  </a:lnTo>
                  <a:lnTo>
                    <a:pt x="1" y="65"/>
                  </a:lnTo>
                  <a:lnTo>
                    <a:pt x="0" y="68"/>
                  </a:lnTo>
                  <a:lnTo>
                    <a:pt x="1" y="72"/>
                  </a:lnTo>
                  <a:lnTo>
                    <a:pt x="4" y="74"/>
                  </a:lnTo>
                  <a:lnTo>
                    <a:pt x="7" y="75"/>
                  </a:lnTo>
                  <a:lnTo>
                    <a:pt x="10" y="75"/>
                  </a:lnTo>
                  <a:lnTo>
                    <a:pt x="201" y="75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Freeform 406"/>
            <p:cNvSpPr>
              <a:spLocks noChangeAspect="1" noEditPoints="1"/>
            </p:cNvSpPr>
            <p:nvPr/>
          </p:nvSpPr>
          <p:spPr bwMode="auto">
            <a:xfrm>
              <a:off x="5631" y="358"/>
              <a:ext cx="129" cy="271"/>
            </a:xfrm>
            <a:custGeom>
              <a:avLst/>
              <a:gdLst>
                <a:gd name="T0" fmla="*/ 107 w 129"/>
                <a:gd name="T1" fmla="*/ 2 h 271"/>
                <a:gd name="T2" fmla="*/ 97 w 129"/>
                <a:gd name="T3" fmla="*/ 2 h 271"/>
                <a:gd name="T4" fmla="*/ 93 w 129"/>
                <a:gd name="T5" fmla="*/ 16 h 271"/>
                <a:gd name="T6" fmla="*/ 92 w 129"/>
                <a:gd name="T7" fmla="*/ 19 h 271"/>
                <a:gd name="T8" fmla="*/ 86 w 129"/>
                <a:gd name="T9" fmla="*/ 23 h 271"/>
                <a:gd name="T10" fmla="*/ 73 w 129"/>
                <a:gd name="T11" fmla="*/ 19 h 271"/>
                <a:gd name="T12" fmla="*/ 51 w 129"/>
                <a:gd name="T13" fmla="*/ 20 h 271"/>
                <a:gd name="T14" fmla="*/ 24 w 129"/>
                <a:gd name="T15" fmla="*/ 36 h 271"/>
                <a:gd name="T16" fmla="*/ 2 w 129"/>
                <a:gd name="T17" fmla="*/ 93 h 271"/>
                <a:gd name="T18" fmla="*/ 0 w 129"/>
                <a:gd name="T19" fmla="*/ 145 h 271"/>
                <a:gd name="T20" fmla="*/ 1 w 129"/>
                <a:gd name="T21" fmla="*/ 171 h 271"/>
                <a:gd name="T22" fmla="*/ 7 w 129"/>
                <a:gd name="T23" fmla="*/ 201 h 271"/>
                <a:gd name="T24" fmla="*/ 19 w 129"/>
                <a:gd name="T25" fmla="*/ 228 h 271"/>
                <a:gd name="T26" fmla="*/ 23 w 129"/>
                <a:gd name="T27" fmla="*/ 253 h 271"/>
                <a:gd name="T28" fmla="*/ 21 w 129"/>
                <a:gd name="T29" fmla="*/ 264 h 271"/>
                <a:gd name="T30" fmla="*/ 22 w 129"/>
                <a:gd name="T31" fmla="*/ 269 h 271"/>
                <a:gd name="T32" fmla="*/ 32 w 129"/>
                <a:gd name="T33" fmla="*/ 269 h 271"/>
                <a:gd name="T34" fmla="*/ 36 w 129"/>
                <a:gd name="T35" fmla="*/ 255 h 271"/>
                <a:gd name="T36" fmla="*/ 37 w 129"/>
                <a:gd name="T37" fmla="*/ 252 h 271"/>
                <a:gd name="T38" fmla="*/ 51 w 129"/>
                <a:gd name="T39" fmla="*/ 251 h 271"/>
                <a:gd name="T40" fmla="*/ 87 w 129"/>
                <a:gd name="T41" fmla="*/ 248 h 271"/>
                <a:gd name="T42" fmla="*/ 114 w 129"/>
                <a:gd name="T43" fmla="*/ 221 h 271"/>
                <a:gd name="T44" fmla="*/ 127 w 129"/>
                <a:gd name="T45" fmla="*/ 172 h 271"/>
                <a:gd name="T46" fmla="*/ 128 w 129"/>
                <a:gd name="T47" fmla="*/ 114 h 271"/>
                <a:gd name="T48" fmla="*/ 117 w 129"/>
                <a:gd name="T49" fmla="*/ 57 h 271"/>
                <a:gd name="T50" fmla="*/ 108 w 129"/>
                <a:gd name="T51" fmla="*/ 6 h 271"/>
                <a:gd name="T52" fmla="*/ 26 w 129"/>
                <a:gd name="T53" fmla="*/ 204 h 271"/>
                <a:gd name="T54" fmla="*/ 21 w 129"/>
                <a:gd name="T55" fmla="*/ 156 h 271"/>
                <a:gd name="T56" fmla="*/ 22 w 129"/>
                <a:gd name="T57" fmla="*/ 96 h 271"/>
                <a:gd name="T58" fmla="*/ 32 w 129"/>
                <a:gd name="T59" fmla="*/ 46 h 271"/>
                <a:gd name="T60" fmla="*/ 53 w 129"/>
                <a:gd name="T61" fmla="*/ 27 h 271"/>
                <a:gd name="T62" fmla="*/ 75 w 129"/>
                <a:gd name="T63" fmla="*/ 27 h 271"/>
                <a:gd name="T64" fmla="*/ 32 w 129"/>
                <a:gd name="T65" fmla="*/ 224 h 271"/>
                <a:gd name="T66" fmla="*/ 103 w 129"/>
                <a:gd name="T67" fmla="*/ 64 h 271"/>
                <a:gd name="T68" fmla="*/ 107 w 129"/>
                <a:gd name="T69" fmla="*/ 109 h 271"/>
                <a:gd name="T70" fmla="*/ 107 w 129"/>
                <a:gd name="T71" fmla="*/ 167 h 271"/>
                <a:gd name="T72" fmla="*/ 101 w 129"/>
                <a:gd name="T73" fmla="*/ 212 h 271"/>
                <a:gd name="T74" fmla="*/ 93 w 129"/>
                <a:gd name="T75" fmla="*/ 230 h 271"/>
                <a:gd name="T76" fmla="*/ 83 w 129"/>
                <a:gd name="T77" fmla="*/ 241 h 271"/>
                <a:gd name="T78" fmla="*/ 71 w 129"/>
                <a:gd name="T79" fmla="*/ 246 h 271"/>
                <a:gd name="T80" fmla="*/ 53 w 129"/>
                <a:gd name="T81" fmla="*/ 244 h 271"/>
                <a:gd name="T82" fmla="*/ 97 w 129"/>
                <a:gd name="T83" fmla="*/ 47 h 2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9" h="271">
                  <a:moveTo>
                    <a:pt x="108" y="6"/>
                  </a:moveTo>
                  <a:lnTo>
                    <a:pt x="107" y="2"/>
                  </a:lnTo>
                  <a:lnTo>
                    <a:pt x="102" y="0"/>
                  </a:lnTo>
                  <a:lnTo>
                    <a:pt x="97" y="2"/>
                  </a:lnTo>
                  <a:lnTo>
                    <a:pt x="94" y="10"/>
                  </a:lnTo>
                  <a:lnTo>
                    <a:pt x="93" y="16"/>
                  </a:lnTo>
                  <a:lnTo>
                    <a:pt x="92" y="17"/>
                  </a:lnTo>
                  <a:lnTo>
                    <a:pt x="92" y="19"/>
                  </a:lnTo>
                  <a:lnTo>
                    <a:pt x="90" y="24"/>
                  </a:lnTo>
                  <a:lnTo>
                    <a:pt x="86" y="23"/>
                  </a:lnTo>
                  <a:lnTo>
                    <a:pt x="80" y="20"/>
                  </a:lnTo>
                  <a:lnTo>
                    <a:pt x="73" y="19"/>
                  </a:lnTo>
                  <a:lnTo>
                    <a:pt x="65" y="18"/>
                  </a:lnTo>
                  <a:lnTo>
                    <a:pt x="51" y="20"/>
                  </a:lnTo>
                  <a:lnTo>
                    <a:pt x="37" y="26"/>
                  </a:lnTo>
                  <a:lnTo>
                    <a:pt x="24" y="36"/>
                  </a:lnTo>
                  <a:lnTo>
                    <a:pt x="14" y="52"/>
                  </a:lnTo>
                  <a:lnTo>
                    <a:pt x="2" y="93"/>
                  </a:lnTo>
                  <a:lnTo>
                    <a:pt x="0" y="136"/>
                  </a:lnTo>
                  <a:lnTo>
                    <a:pt x="0" y="145"/>
                  </a:lnTo>
                  <a:lnTo>
                    <a:pt x="0" y="157"/>
                  </a:lnTo>
                  <a:lnTo>
                    <a:pt x="1" y="171"/>
                  </a:lnTo>
                  <a:lnTo>
                    <a:pt x="3" y="186"/>
                  </a:lnTo>
                  <a:lnTo>
                    <a:pt x="7" y="201"/>
                  </a:lnTo>
                  <a:lnTo>
                    <a:pt x="12" y="215"/>
                  </a:lnTo>
                  <a:lnTo>
                    <a:pt x="19" y="228"/>
                  </a:lnTo>
                  <a:lnTo>
                    <a:pt x="28" y="239"/>
                  </a:lnTo>
                  <a:lnTo>
                    <a:pt x="23" y="253"/>
                  </a:lnTo>
                  <a:lnTo>
                    <a:pt x="21" y="260"/>
                  </a:lnTo>
                  <a:lnTo>
                    <a:pt x="21" y="264"/>
                  </a:lnTo>
                  <a:lnTo>
                    <a:pt x="20" y="265"/>
                  </a:lnTo>
                  <a:lnTo>
                    <a:pt x="22" y="269"/>
                  </a:lnTo>
                  <a:lnTo>
                    <a:pt x="27" y="271"/>
                  </a:lnTo>
                  <a:lnTo>
                    <a:pt x="32" y="269"/>
                  </a:lnTo>
                  <a:lnTo>
                    <a:pt x="34" y="261"/>
                  </a:lnTo>
                  <a:lnTo>
                    <a:pt x="36" y="255"/>
                  </a:lnTo>
                  <a:lnTo>
                    <a:pt x="36" y="254"/>
                  </a:lnTo>
                  <a:lnTo>
                    <a:pt x="37" y="252"/>
                  </a:lnTo>
                  <a:lnTo>
                    <a:pt x="38" y="247"/>
                  </a:lnTo>
                  <a:lnTo>
                    <a:pt x="51" y="251"/>
                  </a:lnTo>
                  <a:lnTo>
                    <a:pt x="64" y="253"/>
                  </a:lnTo>
                  <a:lnTo>
                    <a:pt x="87" y="248"/>
                  </a:lnTo>
                  <a:lnTo>
                    <a:pt x="103" y="236"/>
                  </a:lnTo>
                  <a:lnTo>
                    <a:pt x="114" y="221"/>
                  </a:lnTo>
                  <a:lnTo>
                    <a:pt x="120" y="208"/>
                  </a:lnTo>
                  <a:lnTo>
                    <a:pt x="127" y="172"/>
                  </a:lnTo>
                  <a:lnTo>
                    <a:pt x="129" y="136"/>
                  </a:lnTo>
                  <a:lnTo>
                    <a:pt x="128" y="114"/>
                  </a:lnTo>
                  <a:lnTo>
                    <a:pt x="125" y="86"/>
                  </a:lnTo>
                  <a:lnTo>
                    <a:pt x="117" y="57"/>
                  </a:lnTo>
                  <a:lnTo>
                    <a:pt x="101" y="33"/>
                  </a:lnTo>
                  <a:lnTo>
                    <a:pt x="108" y="6"/>
                  </a:lnTo>
                  <a:close/>
                  <a:moveTo>
                    <a:pt x="32" y="224"/>
                  </a:moveTo>
                  <a:lnTo>
                    <a:pt x="26" y="204"/>
                  </a:lnTo>
                  <a:lnTo>
                    <a:pt x="23" y="181"/>
                  </a:lnTo>
                  <a:lnTo>
                    <a:pt x="21" y="156"/>
                  </a:lnTo>
                  <a:lnTo>
                    <a:pt x="21" y="132"/>
                  </a:lnTo>
                  <a:lnTo>
                    <a:pt x="22" y="96"/>
                  </a:lnTo>
                  <a:lnTo>
                    <a:pt x="26" y="64"/>
                  </a:lnTo>
                  <a:lnTo>
                    <a:pt x="32" y="46"/>
                  </a:lnTo>
                  <a:lnTo>
                    <a:pt x="42" y="33"/>
                  </a:lnTo>
                  <a:lnTo>
                    <a:pt x="53" y="27"/>
                  </a:lnTo>
                  <a:lnTo>
                    <a:pt x="65" y="25"/>
                  </a:lnTo>
                  <a:lnTo>
                    <a:pt x="75" y="27"/>
                  </a:lnTo>
                  <a:lnTo>
                    <a:pt x="87" y="34"/>
                  </a:lnTo>
                  <a:lnTo>
                    <a:pt x="32" y="224"/>
                  </a:lnTo>
                  <a:close/>
                  <a:moveTo>
                    <a:pt x="97" y="47"/>
                  </a:moveTo>
                  <a:lnTo>
                    <a:pt x="103" y="64"/>
                  </a:lnTo>
                  <a:lnTo>
                    <a:pt x="106" y="85"/>
                  </a:lnTo>
                  <a:lnTo>
                    <a:pt x="107" y="109"/>
                  </a:lnTo>
                  <a:lnTo>
                    <a:pt x="108" y="132"/>
                  </a:lnTo>
                  <a:lnTo>
                    <a:pt x="107" y="167"/>
                  </a:lnTo>
                  <a:lnTo>
                    <a:pt x="104" y="201"/>
                  </a:lnTo>
                  <a:lnTo>
                    <a:pt x="101" y="212"/>
                  </a:lnTo>
                  <a:lnTo>
                    <a:pt x="97" y="222"/>
                  </a:lnTo>
                  <a:lnTo>
                    <a:pt x="93" y="230"/>
                  </a:lnTo>
                  <a:lnTo>
                    <a:pt x="88" y="236"/>
                  </a:lnTo>
                  <a:lnTo>
                    <a:pt x="83" y="241"/>
                  </a:lnTo>
                  <a:lnTo>
                    <a:pt x="77" y="244"/>
                  </a:lnTo>
                  <a:lnTo>
                    <a:pt x="71" y="246"/>
                  </a:lnTo>
                  <a:lnTo>
                    <a:pt x="64" y="246"/>
                  </a:lnTo>
                  <a:lnTo>
                    <a:pt x="53" y="244"/>
                  </a:lnTo>
                  <a:lnTo>
                    <a:pt x="42" y="237"/>
                  </a:lnTo>
                  <a:lnTo>
                    <a:pt x="97" y="47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" name="Group 116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360239" y="2125657"/>
            <a:ext cx="5149826" cy="241440"/>
            <a:chOff x="0" y="0"/>
            <a:chExt cx="5759" cy="270"/>
          </a:xfrm>
        </p:grpSpPr>
        <p:sp>
          <p:nvSpPr>
            <p:cNvPr id="299" name="Freeform 117"/>
            <p:cNvSpPr>
              <a:spLocks/>
            </p:cNvSpPr>
            <p:nvPr/>
          </p:nvSpPr>
          <p:spPr bwMode="auto">
            <a:xfrm>
              <a:off x="0" y="15"/>
              <a:ext cx="109" cy="188"/>
            </a:xfrm>
            <a:custGeom>
              <a:avLst/>
              <a:gdLst>
                <a:gd name="T0" fmla="*/ 24 w 109"/>
                <a:gd name="T1" fmla="*/ 0 h 188"/>
                <a:gd name="T2" fmla="*/ 0 w 109"/>
                <a:gd name="T3" fmla="*/ 0 h 188"/>
                <a:gd name="T4" fmla="*/ 0 w 109"/>
                <a:gd name="T5" fmla="*/ 188 h 188"/>
                <a:gd name="T6" fmla="*/ 109 w 109"/>
                <a:gd name="T7" fmla="*/ 188 h 188"/>
                <a:gd name="T8" fmla="*/ 109 w 109"/>
                <a:gd name="T9" fmla="*/ 170 h 188"/>
                <a:gd name="T10" fmla="*/ 37 w 109"/>
                <a:gd name="T11" fmla="*/ 170 h 188"/>
                <a:gd name="T12" fmla="*/ 24 w 109"/>
                <a:gd name="T13" fmla="*/ 170 h 188"/>
                <a:gd name="T14" fmla="*/ 24 w 109"/>
                <a:gd name="T1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188">
                  <a:moveTo>
                    <a:pt x="24" y="0"/>
                  </a:moveTo>
                  <a:lnTo>
                    <a:pt x="0" y="0"/>
                  </a:lnTo>
                  <a:lnTo>
                    <a:pt x="0" y="188"/>
                  </a:lnTo>
                  <a:lnTo>
                    <a:pt x="109" y="188"/>
                  </a:lnTo>
                  <a:lnTo>
                    <a:pt x="109" y="170"/>
                  </a:lnTo>
                  <a:lnTo>
                    <a:pt x="37" y="170"/>
                  </a:lnTo>
                  <a:lnTo>
                    <a:pt x="24" y="17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118"/>
            <p:cNvSpPr>
              <a:spLocks noEditPoints="1"/>
            </p:cNvSpPr>
            <p:nvPr/>
          </p:nvSpPr>
          <p:spPr bwMode="auto">
            <a:xfrm>
              <a:off x="129" y="78"/>
              <a:ext cx="102" cy="128"/>
            </a:xfrm>
            <a:custGeom>
              <a:avLst/>
              <a:gdLst>
                <a:gd name="T0" fmla="*/ 102 w 102"/>
                <a:gd name="T1" fmla="*/ 65 h 128"/>
                <a:gd name="T2" fmla="*/ 102 w 102"/>
                <a:gd name="T3" fmla="*/ 57 h 128"/>
                <a:gd name="T4" fmla="*/ 100 w 102"/>
                <a:gd name="T5" fmla="*/ 45 h 128"/>
                <a:gd name="T6" fmla="*/ 97 w 102"/>
                <a:gd name="T7" fmla="*/ 33 h 128"/>
                <a:gd name="T8" fmla="*/ 91 w 102"/>
                <a:gd name="T9" fmla="*/ 20 h 128"/>
                <a:gd name="T10" fmla="*/ 82 w 102"/>
                <a:gd name="T11" fmla="*/ 10 h 128"/>
                <a:gd name="T12" fmla="*/ 72 w 102"/>
                <a:gd name="T13" fmla="*/ 4 h 128"/>
                <a:gd name="T14" fmla="*/ 63 w 102"/>
                <a:gd name="T15" fmla="*/ 1 h 128"/>
                <a:gd name="T16" fmla="*/ 54 w 102"/>
                <a:gd name="T17" fmla="*/ 0 h 128"/>
                <a:gd name="T18" fmla="*/ 33 w 102"/>
                <a:gd name="T19" fmla="*/ 5 h 128"/>
                <a:gd name="T20" fmla="*/ 16 w 102"/>
                <a:gd name="T21" fmla="*/ 19 h 128"/>
                <a:gd name="T22" fmla="*/ 5 w 102"/>
                <a:gd name="T23" fmla="*/ 39 h 128"/>
                <a:gd name="T24" fmla="*/ 0 w 102"/>
                <a:gd name="T25" fmla="*/ 64 h 128"/>
                <a:gd name="T26" fmla="*/ 5 w 102"/>
                <a:gd name="T27" fmla="*/ 89 h 128"/>
                <a:gd name="T28" fmla="*/ 17 w 102"/>
                <a:gd name="T29" fmla="*/ 109 h 128"/>
                <a:gd name="T30" fmla="*/ 36 w 102"/>
                <a:gd name="T31" fmla="*/ 123 h 128"/>
                <a:gd name="T32" fmla="*/ 58 w 102"/>
                <a:gd name="T33" fmla="*/ 128 h 128"/>
                <a:gd name="T34" fmla="*/ 82 w 102"/>
                <a:gd name="T35" fmla="*/ 123 h 128"/>
                <a:gd name="T36" fmla="*/ 101 w 102"/>
                <a:gd name="T37" fmla="*/ 114 h 128"/>
                <a:gd name="T38" fmla="*/ 99 w 102"/>
                <a:gd name="T39" fmla="*/ 96 h 128"/>
                <a:gd name="T40" fmla="*/ 87 w 102"/>
                <a:gd name="T41" fmla="*/ 104 h 128"/>
                <a:gd name="T42" fmla="*/ 75 w 102"/>
                <a:gd name="T43" fmla="*/ 109 h 128"/>
                <a:gd name="T44" fmla="*/ 65 w 102"/>
                <a:gd name="T45" fmla="*/ 111 h 128"/>
                <a:gd name="T46" fmla="*/ 59 w 102"/>
                <a:gd name="T47" fmla="*/ 111 h 128"/>
                <a:gd name="T48" fmla="*/ 43 w 102"/>
                <a:gd name="T49" fmla="*/ 108 h 128"/>
                <a:gd name="T50" fmla="*/ 31 w 102"/>
                <a:gd name="T51" fmla="*/ 98 h 128"/>
                <a:gd name="T52" fmla="*/ 23 w 102"/>
                <a:gd name="T53" fmla="*/ 84 h 128"/>
                <a:gd name="T54" fmla="*/ 19 w 102"/>
                <a:gd name="T55" fmla="*/ 65 h 128"/>
                <a:gd name="T56" fmla="*/ 102 w 102"/>
                <a:gd name="T57" fmla="*/ 65 h 128"/>
                <a:gd name="T58" fmla="*/ 21 w 102"/>
                <a:gd name="T59" fmla="*/ 51 h 128"/>
                <a:gd name="T60" fmla="*/ 25 w 102"/>
                <a:gd name="T61" fmla="*/ 37 h 128"/>
                <a:gd name="T62" fmla="*/ 33 w 102"/>
                <a:gd name="T63" fmla="*/ 26 h 128"/>
                <a:gd name="T64" fmla="*/ 43 w 102"/>
                <a:gd name="T65" fmla="*/ 19 h 128"/>
                <a:gd name="T66" fmla="*/ 54 w 102"/>
                <a:gd name="T67" fmla="*/ 17 h 128"/>
                <a:gd name="T68" fmla="*/ 65 w 102"/>
                <a:gd name="T69" fmla="*/ 19 h 128"/>
                <a:gd name="T70" fmla="*/ 74 w 102"/>
                <a:gd name="T71" fmla="*/ 24 h 128"/>
                <a:gd name="T72" fmla="*/ 82 w 102"/>
                <a:gd name="T73" fmla="*/ 35 h 128"/>
                <a:gd name="T74" fmla="*/ 87 w 102"/>
                <a:gd name="T75" fmla="*/ 51 h 128"/>
                <a:gd name="T76" fmla="*/ 21 w 102"/>
                <a:gd name="T77" fmla="*/ 5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" h="128">
                  <a:moveTo>
                    <a:pt x="102" y="65"/>
                  </a:moveTo>
                  <a:lnTo>
                    <a:pt x="102" y="57"/>
                  </a:lnTo>
                  <a:lnTo>
                    <a:pt x="100" y="45"/>
                  </a:lnTo>
                  <a:lnTo>
                    <a:pt x="97" y="33"/>
                  </a:lnTo>
                  <a:lnTo>
                    <a:pt x="91" y="20"/>
                  </a:lnTo>
                  <a:lnTo>
                    <a:pt x="82" y="10"/>
                  </a:lnTo>
                  <a:lnTo>
                    <a:pt x="72" y="4"/>
                  </a:lnTo>
                  <a:lnTo>
                    <a:pt x="63" y="1"/>
                  </a:lnTo>
                  <a:lnTo>
                    <a:pt x="54" y="0"/>
                  </a:lnTo>
                  <a:lnTo>
                    <a:pt x="33" y="5"/>
                  </a:lnTo>
                  <a:lnTo>
                    <a:pt x="16" y="19"/>
                  </a:lnTo>
                  <a:lnTo>
                    <a:pt x="5" y="39"/>
                  </a:lnTo>
                  <a:lnTo>
                    <a:pt x="0" y="64"/>
                  </a:lnTo>
                  <a:lnTo>
                    <a:pt x="5" y="89"/>
                  </a:lnTo>
                  <a:lnTo>
                    <a:pt x="17" y="109"/>
                  </a:lnTo>
                  <a:lnTo>
                    <a:pt x="36" y="123"/>
                  </a:lnTo>
                  <a:lnTo>
                    <a:pt x="58" y="128"/>
                  </a:lnTo>
                  <a:lnTo>
                    <a:pt x="82" y="123"/>
                  </a:lnTo>
                  <a:lnTo>
                    <a:pt x="101" y="114"/>
                  </a:lnTo>
                  <a:lnTo>
                    <a:pt x="99" y="96"/>
                  </a:lnTo>
                  <a:lnTo>
                    <a:pt x="87" y="104"/>
                  </a:lnTo>
                  <a:lnTo>
                    <a:pt x="75" y="109"/>
                  </a:lnTo>
                  <a:lnTo>
                    <a:pt x="65" y="111"/>
                  </a:lnTo>
                  <a:lnTo>
                    <a:pt x="59" y="111"/>
                  </a:lnTo>
                  <a:lnTo>
                    <a:pt x="43" y="108"/>
                  </a:lnTo>
                  <a:lnTo>
                    <a:pt x="31" y="98"/>
                  </a:lnTo>
                  <a:lnTo>
                    <a:pt x="23" y="84"/>
                  </a:lnTo>
                  <a:lnTo>
                    <a:pt x="19" y="65"/>
                  </a:lnTo>
                  <a:lnTo>
                    <a:pt x="102" y="65"/>
                  </a:lnTo>
                  <a:close/>
                  <a:moveTo>
                    <a:pt x="21" y="51"/>
                  </a:moveTo>
                  <a:lnTo>
                    <a:pt x="25" y="37"/>
                  </a:lnTo>
                  <a:lnTo>
                    <a:pt x="33" y="26"/>
                  </a:lnTo>
                  <a:lnTo>
                    <a:pt x="43" y="19"/>
                  </a:lnTo>
                  <a:lnTo>
                    <a:pt x="54" y="17"/>
                  </a:lnTo>
                  <a:lnTo>
                    <a:pt x="65" y="19"/>
                  </a:lnTo>
                  <a:lnTo>
                    <a:pt x="74" y="24"/>
                  </a:lnTo>
                  <a:lnTo>
                    <a:pt x="82" y="35"/>
                  </a:lnTo>
                  <a:lnTo>
                    <a:pt x="87" y="51"/>
                  </a:lnTo>
                  <a:lnTo>
                    <a:pt x="21" y="51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119"/>
            <p:cNvSpPr>
              <a:spLocks/>
            </p:cNvSpPr>
            <p:nvPr/>
          </p:nvSpPr>
          <p:spPr bwMode="auto">
            <a:xfrm>
              <a:off x="244" y="49"/>
              <a:ext cx="84" cy="157"/>
            </a:xfrm>
            <a:custGeom>
              <a:avLst/>
              <a:gdLst>
                <a:gd name="T0" fmla="*/ 42 w 84"/>
                <a:gd name="T1" fmla="*/ 49 h 157"/>
                <a:gd name="T2" fmla="*/ 80 w 84"/>
                <a:gd name="T3" fmla="*/ 49 h 157"/>
                <a:gd name="T4" fmla="*/ 80 w 84"/>
                <a:gd name="T5" fmla="*/ 34 h 157"/>
                <a:gd name="T6" fmla="*/ 42 w 84"/>
                <a:gd name="T7" fmla="*/ 34 h 157"/>
                <a:gd name="T8" fmla="*/ 42 w 84"/>
                <a:gd name="T9" fmla="*/ 0 h 157"/>
                <a:gd name="T10" fmla="*/ 23 w 84"/>
                <a:gd name="T11" fmla="*/ 0 h 157"/>
                <a:gd name="T12" fmla="*/ 23 w 84"/>
                <a:gd name="T13" fmla="*/ 34 h 157"/>
                <a:gd name="T14" fmla="*/ 0 w 84"/>
                <a:gd name="T15" fmla="*/ 34 h 157"/>
                <a:gd name="T16" fmla="*/ 0 w 84"/>
                <a:gd name="T17" fmla="*/ 49 h 157"/>
                <a:gd name="T18" fmla="*/ 23 w 84"/>
                <a:gd name="T19" fmla="*/ 49 h 157"/>
                <a:gd name="T20" fmla="*/ 23 w 84"/>
                <a:gd name="T21" fmla="*/ 122 h 157"/>
                <a:gd name="T22" fmla="*/ 23 w 84"/>
                <a:gd name="T23" fmla="*/ 128 h 157"/>
                <a:gd name="T24" fmla="*/ 23 w 84"/>
                <a:gd name="T25" fmla="*/ 134 h 157"/>
                <a:gd name="T26" fmla="*/ 25 w 84"/>
                <a:gd name="T27" fmla="*/ 140 h 157"/>
                <a:gd name="T28" fmla="*/ 27 w 84"/>
                <a:gd name="T29" fmla="*/ 145 h 157"/>
                <a:gd name="T30" fmla="*/ 30 w 84"/>
                <a:gd name="T31" fmla="*/ 150 h 157"/>
                <a:gd name="T32" fmla="*/ 34 w 84"/>
                <a:gd name="T33" fmla="*/ 153 h 157"/>
                <a:gd name="T34" fmla="*/ 39 w 84"/>
                <a:gd name="T35" fmla="*/ 156 h 157"/>
                <a:gd name="T36" fmla="*/ 45 w 84"/>
                <a:gd name="T37" fmla="*/ 157 h 157"/>
                <a:gd name="T38" fmla="*/ 58 w 84"/>
                <a:gd name="T39" fmla="*/ 156 h 157"/>
                <a:gd name="T40" fmla="*/ 69 w 84"/>
                <a:gd name="T41" fmla="*/ 153 h 157"/>
                <a:gd name="T42" fmla="*/ 78 w 84"/>
                <a:gd name="T43" fmla="*/ 149 h 157"/>
                <a:gd name="T44" fmla="*/ 84 w 84"/>
                <a:gd name="T45" fmla="*/ 146 h 157"/>
                <a:gd name="T46" fmla="*/ 80 w 84"/>
                <a:gd name="T47" fmla="*/ 130 h 157"/>
                <a:gd name="T48" fmla="*/ 68 w 84"/>
                <a:gd name="T49" fmla="*/ 137 h 157"/>
                <a:gd name="T50" fmla="*/ 56 w 84"/>
                <a:gd name="T51" fmla="*/ 139 h 157"/>
                <a:gd name="T52" fmla="*/ 49 w 84"/>
                <a:gd name="T53" fmla="*/ 138 h 157"/>
                <a:gd name="T54" fmla="*/ 45 w 84"/>
                <a:gd name="T55" fmla="*/ 133 h 157"/>
                <a:gd name="T56" fmla="*/ 43 w 84"/>
                <a:gd name="T57" fmla="*/ 126 h 157"/>
                <a:gd name="T58" fmla="*/ 42 w 84"/>
                <a:gd name="T59" fmla="*/ 117 h 157"/>
                <a:gd name="T60" fmla="*/ 42 w 84"/>
                <a:gd name="T61" fmla="*/ 4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" h="157">
                  <a:moveTo>
                    <a:pt x="42" y="49"/>
                  </a:moveTo>
                  <a:lnTo>
                    <a:pt x="80" y="49"/>
                  </a:lnTo>
                  <a:lnTo>
                    <a:pt x="80" y="34"/>
                  </a:lnTo>
                  <a:lnTo>
                    <a:pt x="42" y="34"/>
                  </a:lnTo>
                  <a:lnTo>
                    <a:pt x="42" y="0"/>
                  </a:lnTo>
                  <a:lnTo>
                    <a:pt x="23" y="0"/>
                  </a:lnTo>
                  <a:lnTo>
                    <a:pt x="23" y="34"/>
                  </a:lnTo>
                  <a:lnTo>
                    <a:pt x="0" y="34"/>
                  </a:lnTo>
                  <a:lnTo>
                    <a:pt x="0" y="49"/>
                  </a:lnTo>
                  <a:lnTo>
                    <a:pt x="23" y="49"/>
                  </a:lnTo>
                  <a:lnTo>
                    <a:pt x="23" y="122"/>
                  </a:lnTo>
                  <a:lnTo>
                    <a:pt x="23" y="128"/>
                  </a:lnTo>
                  <a:lnTo>
                    <a:pt x="23" y="134"/>
                  </a:lnTo>
                  <a:lnTo>
                    <a:pt x="25" y="140"/>
                  </a:lnTo>
                  <a:lnTo>
                    <a:pt x="27" y="145"/>
                  </a:lnTo>
                  <a:lnTo>
                    <a:pt x="30" y="150"/>
                  </a:lnTo>
                  <a:lnTo>
                    <a:pt x="34" y="153"/>
                  </a:lnTo>
                  <a:lnTo>
                    <a:pt x="39" y="156"/>
                  </a:lnTo>
                  <a:lnTo>
                    <a:pt x="45" y="157"/>
                  </a:lnTo>
                  <a:lnTo>
                    <a:pt x="58" y="156"/>
                  </a:lnTo>
                  <a:lnTo>
                    <a:pt x="69" y="153"/>
                  </a:lnTo>
                  <a:lnTo>
                    <a:pt x="78" y="149"/>
                  </a:lnTo>
                  <a:lnTo>
                    <a:pt x="84" y="146"/>
                  </a:lnTo>
                  <a:lnTo>
                    <a:pt x="80" y="130"/>
                  </a:lnTo>
                  <a:lnTo>
                    <a:pt x="68" y="137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5" y="133"/>
                  </a:lnTo>
                  <a:lnTo>
                    <a:pt x="43" y="126"/>
                  </a:lnTo>
                  <a:lnTo>
                    <a:pt x="42" y="117"/>
                  </a:lnTo>
                  <a:lnTo>
                    <a:pt x="42" y="4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2" name="Freeform 120"/>
            <p:cNvSpPr>
              <a:spLocks/>
            </p:cNvSpPr>
            <p:nvPr/>
          </p:nvSpPr>
          <p:spPr bwMode="auto">
            <a:xfrm>
              <a:off x="439" y="12"/>
              <a:ext cx="159" cy="197"/>
            </a:xfrm>
            <a:custGeom>
              <a:avLst/>
              <a:gdLst>
                <a:gd name="T0" fmla="*/ 158 w 159"/>
                <a:gd name="T1" fmla="*/ 1 h 197"/>
                <a:gd name="T2" fmla="*/ 154 w 159"/>
                <a:gd name="T3" fmla="*/ 1 h 197"/>
                <a:gd name="T4" fmla="*/ 138 w 159"/>
                <a:gd name="T5" fmla="*/ 20 h 197"/>
                <a:gd name="T6" fmla="*/ 123 w 159"/>
                <a:gd name="T7" fmla="*/ 5 h 197"/>
                <a:gd name="T8" fmla="*/ 100 w 159"/>
                <a:gd name="T9" fmla="*/ 0 h 197"/>
                <a:gd name="T10" fmla="*/ 75 w 159"/>
                <a:gd name="T11" fmla="*/ 6 h 197"/>
                <a:gd name="T12" fmla="*/ 54 w 159"/>
                <a:gd name="T13" fmla="*/ 20 h 197"/>
                <a:gd name="T14" fmla="*/ 39 w 159"/>
                <a:gd name="T15" fmla="*/ 40 h 197"/>
                <a:gd name="T16" fmla="*/ 34 w 159"/>
                <a:gd name="T17" fmla="*/ 64 h 197"/>
                <a:gd name="T18" fmla="*/ 43 w 159"/>
                <a:gd name="T19" fmla="*/ 90 h 197"/>
                <a:gd name="T20" fmla="*/ 62 w 159"/>
                <a:gd name="T21" fmla="*/ 102 h 197"/>
                <a:gd name="T22" fmla="*/ 94 w 159"/>
                <a:gd name="T23" fmla="*/ 111 h 197"/>
                <a:gd name="T24" fmla="*/ 102 w 159"/>
                <a:gd name="T25" fmla="*/ 114 h 197"/>
                <a:gd name="T26" fmla="*/ 110 w 159"/>
                <a:gd name="T27" fmla="*/ 120 h 197"/>
                <a:gd name="T28" fmla="*/ 114 w 159"/>
                <a:gd name="T29" fmla="*/ 131 h 197"/>
                <a:gd name="T30" fmla="*/ 111 w 159"/>
                <a:gd name="T31" fmla="*/ 157 h 197"/>
                <a:gd name="T32" fmla="*/ 85 w 159"/>
                <a:gd name="T33" fmla="*/ 184 h 197"/>
                <a:gd name="T34" fmla="*/ 60 w 159"/>
                <a:gd name="T35" fmla="*/ 188 h 197"/>
                <a:gd name="T36" fmla="*/ 44 w 159"/>
                <a:gd name="T37" fmla="*/ 185 h 197"/>
                <a:gd name="T38" fmla="*/ 30 w 159"/>
                <a:gd name="T39" fmla="*/ 176 h 197"/>
                <a:gd name="T40" fmla="*/ 21 w 159"/>
                <a:gd name="T41" fmla="*/ 160 h 197"/>
                <a:gd name="T42" fmla="*/ 21 w 159"/>
                <a:gd name="T43" fmla="*/ 140 h 197"/>
                <a:gd name="T44" fmla="*/ 22 w 159"/>
                <a:gd name="T45" fmla="*/ 132 h 197"/>
                <a:gd name="T46" fmla="*/ 19 w 159"/>
                <a:gd name="T47" fmla="*/ 129 h 197"/>
                <a:gd name="T48" fmla="*/ 15 w 159"/>
                <a:gd name="T49" fmla="*/ 133 h 197"/>
                <a:gd name="T50" fmla="*/ 11 w 159"/>
                <a:gd name="T51" fmla="*/ 151 h 197"/>
                <a:gd name="T52" fmla="*/ 5 w 159"/>
                <a:gd name="T53" fmla="*/ 174 h 197"/>
                <a:gd name="T54" fmla="*/ 1 w 159"/>
                <a:gd name="T55" fmla="*/ 191 h 197"/>
                <a:gd name="T56" fmla="*/ 1 w 159"/>
                <a:gd name="T57" fmla="*/ 196 h 197"/>
                <a:gd name="T58" fmla="*/ 5 w 159"/>
                <a:gd name="T59" fmla="*/ 196 h 197"/>
                <a:gd name="T60" fmla="*/ 21 w 159"/>
                <a:gd name="T61" fmla="*/ 177 h 197"/>
                <a:gd name="T62" fmla="*/ 42 w 159"/>
                <a:gd name="T63" fmla="*/ 193 h 197"/>
                <a:gd name="T64" fmla="*/ 66 w 159"/>
                <a:gd name="T65" fmla="*/ 197 h 197"/>
                <a:gd name="T66" fmla="*/ 92 w 159"/>
                <a:gd name="T67" fmla="*/ 190 h 197"/>
                <a:gd name="T68" fmla="*/ 114 w 159"/>
                <a:gd name="T69" fmla="*/ 174 h 197"/>
                <a:gd name="T70" fmla="*/ 129 w 159"/>
                <a:gd name="T71" fmla="*/ 152 h 197"/>
                <a:gd name="T72" fmla="*/ 134 w 159"/>
                <a:gd name="T73" fmla="*/ 127 h 197"/>
                <a:gd name="T74" fmla="*/ 129 w 159"/>
                <a:gd name="T75" fmla="*/ 106 h 197"/>
                <a:gd name="T76" fmla="*/ 121 w 159"/>
                <a:gd name="T77" fmla="*/ 96 h 197"/>
                <a:gd name="T78" fmla="*/ 111 w 159"/>
                <a:gd name="T79" fmla="*/ 89 h 197"/>
                <a:gd name="T80" fmla="*/ 87 w 159"/>
                <a:gd name="T81" fmla="*/ 82 h 197"/>
                <a:gd name="T82" fmla="*/ 77 w 159"/>
                <a:gd name="T83" fmla="*/ 79 h 197"/>
                <a:gd name="T84" fmla="*/ 69 w 159"/>
                <a:gd name="T85" fmla="*/ 77 h 197"/>
                <a:gd name="T86" fmla="*/ 58 w 159"/>
                <a:gd name="T87" fmla="*/ 70 h 197"/>
                <a:gd name="T88" fmla="*/ 53 w 159"/>
                <a:gd name="T89" fmla="*/ 53 h 197"/>
                <a:gd name="T90" fmla="*/ 67 w 159"/>
                <a:gd name="T91" fmla="*/ 22 h 197"/>
                <a:gd name="T92" fmla="*/ 100 w 159"/>
                <a:gd name="T93" fmla="*/ 8 h 197"/>
                <a:gd name="T94" fmla="*/ 127 w 159"/>
                <a:gd name="T95" fmla="*/ 18 h 197"/>
                <a:gd name="T96" fmla="*/ 138 w 159"/>
                <a:gd name="T97" fmla="*/ 50 h 197"/>
                <a:gd name="T98" fmla="*/ 137 w 159"/>
                <a:gd name="T99" fmla="*/ 65 h 197"/>
                <a:gd name="T100" fmla="*/ 140 w 159"/>
                <a:gd name="T101" fmla="*/ 68 h 197"/>
                <a:gd name="T102" fmla="*/ 144 w 159"/>
                <a:gd name="T103" fmla="*/ 6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9" h="197">
                  <a:moveTo>
                    <a:pt x="159" y="3"/>
                  </a:moveTo>
                  <a:lnTo>
                    <a:pt x="158" y="1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5"/>
                  </a:lnTo>
                  <a:lnTo>
                    <a:pt x="138" y="20"/>
                  </a:lnTo>
                  <a:lnTo>
                    <a:pt x="132" y="11"/>
                  </a:lnTo>
                  <a:lnTo>
                    <a:pt x="123" y="5"/>
                  </a:lnTo>
                  <a:lnTo>
                    <a:pt x="112" y="2"/>
                  </a:lnTo>
                  <a:lnTo>
                    <a:pt x="100" y="0"/>
                  </a:lnTo>
                  <a:lnTo>
                    <a:pt x="87" y="2"/>
                  </a:lnTo>
                  <a:lnTo>
                    <a:pt x="75" y="6"/>
                  </a:lnTo>
                  <a:lnTo>
                    <a:pt x="64" y="12"/>
                  </a:lnTo>
                  <a:lnTo>
                    <a:pt x="54" y="20"/>
                  </a:lnTo>
                  <a:lnTo>
                    <a:pt x="46" y="30"/>
                  </a:lnTo>
                  <a:lnTo>
                    <a:pt x="39" y="40"/>
                  </a:lnTo>
                  <a:lnTo>
                    <a:pt x="35" y="52"/>
                  </a:lnTo>
                  <a:lnTo>
                    <a:pt x="34" y="64"/>
                  </a:lnTo>
                  <a:lnTo>
                    <a:pt x="36" y="79"/>
                  </a:lnTo>
                  <a:lnTo>
                    <a:pt x="43" y="90"/>
                  </a:lnTo>
                  <a:lnTo>
                    <a:pt x="52" y="98"/>
                  </a:lnTo>
                  <a:lnTo>
                    <a:pt x="62" y="102"/>
                  </a:lnTo>
                  <a:lnTo>
                    <a:pt x="90" y="110"/>
                  </a:lnTo>
                  <a:lnTo>
                    <a:pt x="94" y="111"/>
                  </a:lnTo>
                  <a:lnTo>
                    <a:pt x="98" y="112"/>
                  </a:lnTo>
                  <a:lnTo>
                    <a:pt x="102" y="114"/>
                  </a:lnTo>
                  <a:lnTo>
                    <a:pt x="106" y="117"/>
                  </a:lnTo>
                  <a:lnTo>
                    <a:pt x="110" y="120"/>
                  </a:lnTo>
                  <a:lnTo>
                    <a:pt x="112" y="125"/>
                  </a:lnTo>
                  <a:lnTo>
                    <a:pt x="114" y="131"/>
                  </a:lnTo>
                  <a:lnTo>
                    <a:pt x="115" y="139"/>
                  </a:lnTo>
                  <a:lnTo>
                    <a:pt x="111" y="157"/>
                  </a:lnTo>
                  <a:lnTo>
                    <a:pt x="101" y="173"/>
                  </a:lnTo>
                  <a:lnTo>
                    <a:pt x="85" y="184"/>
                  </a:lnTo>
                  <a:lnTo>
                    <a:pt x="67" y="188"/>
                  </a:lnTo>
                  <a:lnTo>
                    <a:pt x="60" y="188"/>
                  </a:lnTo>
                  <a:lnTo>
                    <a:pt x="52" y="187"/>
                  </a:lnTo>
                  <a:lnTo>
                    <a:pt x="44" y="185"/>
                  </a:lnTo>
                  <a:lnTo>
                    <a:pt x="37" y="181"/>
                  </a:lnTo>
                  <a:lnTo>
                    <a:pt x="30" y="176"/>
                  </a:lnTo>
                  <a:lnTo>
                    <a:pt x="25" y="169"/>
                  </a:lnTo>
                  <a:lnTo>
                    <a:pt x="21" y="160"/>
                  </a:lnTo>
                  <a:lnTo>
                    <a:pt x="20" y="149"/>
                  </a:lnTo>
                  <a:lnTo>
                    <a:pt x="21" y="140"/>
                  </a:lnTo>
                  <a:lnTo>
                    <a:pt x="21" y="134"/>
                  </a:lnTo>
                  <a:lnTo>
                    <a:pt x="22" y="132"/>
                  </a:lnTo>
                  <a:lnTo>
                    <a:pt x="21" y="130"/>
                  </a:lnTo>
                  <a:lnTo>
                    <a:pt x="19" y="129"/>
                  </a:lnTo>
                  <a:lnTo>
                    <a:pt x="16" y="130"/>
                  </a:lnTo>
                  <a:lnTo>
                    <a:pt x="15" y="133"/>
                  </a:lnTo>
                  <a:lnTo>
                    <a:pt x="13" y="141"/>
                  </a:lnTo>
                  <a:lnTo>
                    <a:pt x="11" y="151"/>
                  </a:lnTo>
                  <a:lnTo>
                    <a:pt x="8" y="162"/>
                  </a:lnTo>
                  <a:lnTo>
                    <a:pt x="5" y="174"/>
                  </a:lnTo>
                  <a:lnTo>
                    <a:pt x="2" y="184"/>
                  </a:lnTo>
                  <a:lnTo>
                    <a:pt x="1" y="191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3" y="197"/>
                  </a:lnTo>
                  <a:lnTo>
                    <a:pt x="5" y="196"/>
                  </a:lnTo>
                  <a:lnTo>
                    <a:pt x="8" y="193"/>
                  </a:lnTo>
                  <a:lnTo>
                    <a:pt x="21" y="177"/>
                  </a:lnTo>
                  <a:lnTo>
                    <a:pt x="31" y="187"/>
                  </a:lnTo>
                  <a:lnTo>
                    <a:pt x="42" y="193"/>
                  </a:lnTo>
                  <a:lnTo>
                    <a:pt x="54" y="196"/>
                  </a:lnTo>
                  <a:lnTo>
                    <a:pt x="66" y="197"/>
                  </a:lnTo>
                  <a:lnTo>
                    <a:pt x="80" y="195"/>
                  </a:lnTo>
                  <a:lnTo>
                    <a:pt x="92" y="190"/>
                  </a:lnTo>
                  <a:lnTo>
                    <a:pt x="104" y="183"/>
                  </a:lnTo>
                  <a:lnTo>
                    <a:pt x="114" y="174"/>
                  </a:lnTo>
                  <a:lnTo>
                    <a:pt x="122" y="164"/>
                  </a:lnTo>
                  <a:lnTo>
                    <a:pt x="129" y="152"/>
                  </a:lnTo>
                  <a:lnTo>
                    <a:pt x="133" y="140"/>
                  </a:lnTo>
                  <a:lnTo>
                    <a:pt x="134" y="127"/>
                  </a:lnTo>
                  <a:lnTo>
                    <a:pt x="133" y="115"/>
                  </a:lnTo>
                  <a:lnTo>
                    <a:pt x="129" y="106"/>
                  </a:lnTo>
                  <a:lnTo>
                    <a:pt x="125" y="100"/>
                  </a:lnTo>
                  <a:lnTo>
                    <a:pt x="121" y="96"/>
                  </a:lnTo>
                  <a:lnTo>
                    <a:pt x="116" y="92"/>
                  </a:lnTo>
                  <a:lnTo>
                    <a:pt x="111" y="89"/>
                  </a:lnTo>
                  <a:lnTo>
                    <a:pt x="101" y="86"/>
                  </a:lnTo>
                  <a:lnTo>
                    <a:pt x="87" y="82"/>
                  </a:lnTo>
                  <a:lnTo>
                    <a:pt x="82" y="81"/>
                  </a:lnTo>
                  <a:lnTo>
                    <a:pt x="77" y="79"/>
                  </a:lnTo>
                  <a:lnTo>
                    <a:pt x="72" y="78"/>
                  </a:lnTo>
                  <a:lnTo>
                    <a:pt x="69" y="77"/>
                  </a:lnTo>
                  <a:lnTo>
                    <a:pt x="63" y="74"/>
                  </a:lnTo>
                  <a:lnTo>
                    <a:pt x="58" y="70"/>
                  </a:lnTo>
                  <a:lnTo>
                    <a:pt x="54" y="62"/>
                  </a:lnTo>
                  <a:lnTo>
                    <a:pt x="53" y="53"/>
                  </a:lnTo>
                  <a:lnTo>
                    <a:pt x="57" y="37"/>
                  </a:lnTo>
                  <a:lnTo>
                    <a:pt x="67" y="22"/>
                  </a:lnTo>
                  <a:lnTo>
                    <a:pt x="82" y="12"/>
                  </a:lnTo>
                  <a:lnTo>
                    <a:pt x="100" y="8"/>
                  </a:lnTo>
                  <a:lnTo>
                    <a:pt x="115" y="10"/>
                  </a:lnTo>
                  <a:lnTo>
                    <a:pt x="127" y="18"/>
                  </a:lnTo>
                  <a:lnTo>
                    <a:pt x="135" y="31"/>
                  </a:lnTo>
                  <a:lnTo>
                    <a:pt x="138" y="50"/>
                  </a:lnTo>
                  <a:lnTo>
                    <a:pt x="138" y="60"/>
                  </a:lnTo>
                  <a:lnTo>
                    <a:pt x="137" y="65"/>
                  </a:lnTo>
                  <a:lnTo>
                    <a:pt x="137" y="66"/>
                  </a:lnTo>
                  <a:lnTo>
                    <a:pt x="140" y="68"/>
                  </a:lnTo>
                  <a:lnTo>
                    <a:pt x="143" y="67"/>
                  </a:lnTo>
                  <a:lnTo>
                    <a:pt x="144" y="62"/>
                  </a:lnTo>
                  <a:lnTo>
                    <a:pt x="159" y="3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" name="Freeform 121"/>
            <p:cNvSpPr>
              <a:spLocks noEditPoints="1"/>
            </p:cNvSpPr>
            <p:nvPr/>
          </p:nvSpPr>
          <p:spPr bwMode="auto">
            <a:xfrm>
              <a:off x="694" y="104"/>
              <a:ext cx="178" cy="63"/>
            </a:xfrm>
            <a:custGeom>
              <a:avLst/>
              <a:gdLst>
                <a:gd name="T0" fmla="*/ 169 w 178"/>
                <a:gd name="T1" fmla="*/ 10 h 63"/>
                <a:gd name="T2" fmla="*/ 172 w 178"/>
                <a:gd name="T3" fmla="*/ 10 h 63"/>
                <a:gd name="T4" fmla="*/ 175 w 178"/>
                <a:gd name="T5" fmla="*/ 10 h 63"/>
                <a:gd name="T6" fmla="*/ 177 w 178"/>
                <a:gd name="T7" fmla="*/ 8 h 63"/>
                <a:gd name="T8" fmla="*/ 178 w 178"/>
                <a:gd name="T9" fmla="*/ 5 h 63"/>
                <a:gd name="T10" fmla="*/ 177 w 178"/>
                <a:gd name="T11" fmla="*/ 2 h 63"/>
                <a:gd name="T12" fmla="*/ 175 w 178"/>
                <a:gd name="T13" fmla="*/ 0 h 63"/>
                <a:gd name="T14" fmla="*/ 172 w 178"/>
                <a:gd name="T15" fmla="*/ 0 h 63"/>
                <a:gd name="T16" fmla="*/ 169 w 178"/>
                <a:gd name="T17" fmla="*/ 0 h 63"/>
                <a:gd name="T18" fmla="*/ 9 w 178"/>
                <a:gd name="T19" fmla="*/ 0 h 63"/>
                <a:gd name="T20" fmla="*/ 6 w 178"/>
                <a:gd name="T21" fmla="*/ 0 h 63"/>
                <a:gd name="T22" fmla="*/ 3 w 178"/>
                <a:gd name="T23" fmla="*/ 0 h 63"/>
                <a:gd name="T24" fmla="*/ 1 w 178"/>
                <a:gd name="T25" fmla="*/ 2 h 63"/>
                <a:gd name="T26" fmla="*/ 0 w 178"/>
                <a:gd name="T27" fmla="*/ 5 h 63"/>
                <a:gd name="T28" fmla="*/ 1 w 178"/>
                <a:gd name="T29" fmla="*/ 8 h 63"/>
                <a:gd name="T30" fmla="*/ 3 w 178"/>
                <a:gd name="T31" fmla="*/ 10 h 63"/>
                <a:gd name="T32" fmla="*/ 6 w 178"/>
                <a:gd name="T33" fmla="*/ 10 h 63"/>
                <a:gd name="T34" fmla="*/ 9 w 178"/>
                <a:gd name="T35" fmla="*/ 10 h 63"/>
                <a:gd name="T36" fmla="*/ 169 w 178"/>
                <a:gd name="T37" fmla="*/ 10 h 63"/>
                <a:gd name="T38" fmla="*/ 169 w 178"/>
                <a:gd name="T39" fmla="*/ 63 h 63"/>
                <a:gd name="T40" fmla="*/ 172 w 178"/>
                <a:gd name="T41" fmla="*/ 63 h 63"/>
                <a:gd name="T42" fmla="*/ 175 w 178"/>
                <a:gd name="T43" fmla="*/ 62 h 63"/>
                <a:gd name="T44" fmla="*/ 177 w 178"/>
                <a:gd name="T45" fmla="*/ 60 h 63"/>
                <a:gd name="T46" fmla="*/ 178 w 178"/>
                <a:gd name="T47" fmla="*/ 57 h 63"/>
                <a:gd name="T48" fmla="*/ 177 w 178"/>
                <a:gd name="T49" fmla="*/ 54 h 63"/>
                <a:gd name="T50" fmla="*/ 175 w 178"/>
                <a:gd name="T51" fmla="*/ 53 h 63"/>
                <a:gd name="T52" fmla="*/ 172 w 178"/>
                <a:gd name="T53" fmla="*/ 52 h 63"/>
                <a:gd name="T54" fmla="*/ 169 w 178"/>
                <a:gd name="T55" fmla="*/ 52 h 63"/>
                <a:gd name="T56" fmla="*/ 9 w 178"/>
                <a:gd name="T57" fmla="*/ 52 h 63"/>
                <a:gd name="T58" fmla="*/ 6 w 178"/>
                <a:gd name="T59" fmla="*/ 52 h 63"/>
                <a:gd name="T60" fmla="*/ 3 w 178"/>
                <a:gd name="T61" fmla="*/ 53 h 63"/>
                <a:gd name="T62" fmla="*/ 1 w 178"/>
                <a:gd name="T63" fmla="*/ 54 h 63"/>
                <a:gd name="T64" fmla="*/ 0 w 178"/>
                <a:gd name="T65" fmla="*/ 57 h 63"/>
                <a:gd name="T66" fmla="*/ 1 w 178"/>
                <a:gd name="T67" fmla="*/ 60 h 63"/>
                <a:gd name="T68" fmla="*/ 3 w 178"/>
                <a:gd name="T69" fmla="*/ 62 h 63"/>
                <a:gd name="T70" fmla="*/ 6 w 178"/>
                <a:gd name="T71" fmla="*/ 63 h 63"/>
                <a:gd name="T72" fmla="*/ 9 w 178"/>
                <a:gd name="T73" fmla="*/ 63 h 63"/>
                <a:gd name="T74" fmla="*/ 169 w 178"/>
                <a:gd name="T7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8" h="63">
                  <a:moveTo>
                    <a:pt x="169" y="10"/>
                  </a:moveTo>
                  <a:lnTo>
                    <a:pt x="172" y="10"/>
                  </a:lnTo>
                  <a:lnTo>
                    <a:pt x="175" y="10"/>
                  </a:lnTo>
                  <a:lnTo>
                    <a:pt x="177" y="8"/>
                  </a:lnTo>
                  <a:lnTo>
                    <a:pt x="178" y="5"/>
                  </a:lnTo>
                  <a:lnTo>
                    <a:pt x="177" y="2"/>
                  </a:lnTo>
                  <a:lnTo>
                    <a:pt x="175" y="0"/>
                  </a:lnTo>
                  <a:lnTo>
                    <a:pt x="172" y="0"/>
                  </a:lnTo>
                  <a:lnTo>
                    <a:pt x="16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8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9" y="10"/>
                  </a:lnTo>
                  <a:lnTo>
                    <a:pt x="169" y="10"/>
                  </a:lnTo>
                  <a:close/>
                  <a:moveTo>
                    <a:pt x="169" y="63"/>
                  </a:moveTo>
                  <a:lnTo>
                    <a:pt x="172" y="63"/>
                  </a:lnTo>
                  <a:lnTo>
                    <a:pt x="175" y="62"/>
                  </a:lnTo>
                  <a:lnTo>
                    <a:pt x="177" y="60"/>
                  </a:lnTo>
                  <a:lnTo>
                    <a:pt x="178" y="57"/>
                  </a:lnTo>
                  <a:lnTo>
                    <a:pt x="177" y="54"/>
                  </a:lnTo>
                  <a:lnTo>
                    <a:pt x="175" y="53"/>
                  </a:lnTo>
                  <a:lnTo>
                    <a:pt x="172" y="52"/>
                  </a:lnTo>
                  <a:lnTo>
                    <a:pt x="169" y="52"/>
                  </a:lnTo>
                  <a:lnTo>
                    <a:pt x="9" y="52"/>
                  </a:lnTo>
                  <a:lnTo>
                    <a:pt x="6" y="52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7"/>
                  </a:lnTo>
                  <a:lnTo>
                    <a:pt x="1" y="60"/>
                  </a:lnTo>
                  <a:lnTo>
                    <a:pt x="3" y="62"/>
                  </a:lnTo>
                  <a:lnTo>
                    <a:pt x="6" y="63"/>
                  </a:lnTo>
                  <a:lnTo>
                    <a:pt x="9" y="63"/>
                  </a:lnTo>
                  <a:lnTo>
                    <a:pt x="169" y="63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" name="Freeform 122"/>
            <p:cNvSpPr>
              <a:spLocks/>
            </p:cNvSpPr>
            <p:nvPr/>
          </p:nvSpPr>
          <p:spPr bwMode="auto">
            <a:xfrm>
              <a:off x="981" y="0"/>
              <a:ext cx="95" cy="270"/>
            </a:xfrm>
            <a:custGeom>
              <a:avLst/>
              <a:gdLst>
                <a:gd name="T0" fmla="*/ 57 w 95"/>
                <a:gd name="T1" fmla="*/ 32 h 270"/>
                <a:gd name="T2" fmla="*/ 60 w 95"/>
                <a:gd name="T3" fmla="*/ 22 h 270"/>
                <a:gd name="T4" fmla="*/ 69 w 95"/>
                <a:gd name="T5" fmla="*/ 14 h 270"/>
                <a:gd name="T6" fmla="*/ 83 w 95"/>
                <a:gd name="T7" fmla="*/ 8 h 270"/>
                <a:gd name="T8" fmla="*/ 95 w 95"/>
                <a:gd name="T9" fmla="*/ 5 h 270"/>
                <a:gd name="T10" fmla="*/ 94 w 95"/>
                <a:gd name="T11" fmla="*/ 1 h 270"/>
                <a:gd name="T12" fmla="*/ 71 w 95"/>
                <a:gd name="T13" fmla="*/ 3 h 270"/>
                <a:gd name="T14" fmla="*/ 43 w 95"/>
                <a:gd name="T15" fmla="*/ 20 h 270"/>
                <a:gd name="T16" fmla="*/ 39 w 95"/>
                <a:gd name="T17" fmla="*/ 95 h 270"/>
                <a:gd name="T18" fmla="*/ 38 w 95"/>
                <a:gd name="T19" fmla="*/ 110 h 270"/>
                <a:gd name="T20" fmla="*/ 28 w 95"/>
                <a:gd name="T21" fmla="*/ 124 h 270"/>
                <a:gd name="T22" fmla="*/ 14 w 95"/>
                <a:gd name="T23" fmla="*/ 131 h 270"/>
                <a:gd name="T24" fmla="*/ 3 w 95"/>
                <a:gd name="T25" fmla="*/ 132 h 270"/>
                <a:gd name="T26" fmla="*/ 0 w 95"/>
                <a:gd name="T27" fmla="*/ 135 h 270"/>
                <a:gd name="T28" fmla="*/ 5 w 95"/>
                <a:gd name="T29" fmla="*/ 138 h 270"/>
                <a:gd name="T30" fmla="*/ 27 w 95"/>
                <a:gd name="T31" fmla="*/ 146 h 270"/>
                <a:gd name="T32" fmla="*/ 38 w 95"/>
                <a:gd name="T33" fmla="*/ 162 h 270"/>
                <a:gd name="T34" fmla="*/ 39 w 95"/>
                <a:gd name="T35" fmla="*/ 166 h 270"/>
                <a:gd name="T36" fmla="*/ 39 w 95"/>
                <a:gd name="T37" fmla="*/ 175 h 270"/>
                <a:gd name="T38" fmla="*/ 39 w 95"/>
                <a:gd name="T39" fmla="*/ 237 h 270"/>
                <a:gd name="T40" fmla="*/ 44 w 95"/>
                <a:gd name="T41" fmla="*/ 252 h 270"/>
                <a:gd name="T42" fmla="*/ 61 w 95"/>
                <a:gd name="T43" fmla="*/ 264 h 270"/>
                <a:gd name="T44" fmla="*/ 81 w 95"/>
                <a:gd name="T45" fmla="*/ 269 h 270"/>
                <a:gd name="T46" fmla="*/ 94 w 95"/>
                <a:gd name="T47" fmla="*/ 270 h 270"/>
                <a:gd name="T48" fmla="*/ 94 w 95"/>
                <a:gd name="T49" fmla="*/ 265 h 270"/>
                <a:gd name="T50" fmla="*/ 79 w 95"/>
                <a:gd name="T51" fmla="*/ 262 h 270"/>
                <a:gd name="T52" fmla="*/ 62 w 95"/>
                <a:gd name="T53" fmla="*/ 250 h 270"/>
                <a:gd name="T54" fmla="*/ 57 w 95"/>
                <a:gd name="T55" fmla="*/ 239 h 270"/>
                <a:gd name="T56" fmla="*/ 57 w 95"/>
                <a:gd name="T57" fmla="*/ 234 h 270"/>
                <a:gd name="T58" fmla="*/ 57 w 95"/>
                <a:gd name="T59" fmla="*/ 171 h 270"/>
                <a:gd name="T60" fmla="*/ 55 w 95"/>
                <a:gd name="T61" fmla="*/ 157 h 270"/>
                <a:gd name="T62" fmla="*/ 46 w 95"/>
                <a:gd name="T63" fmla="*/ 146 h 270"/>
                <a:gd name="T64" fmla="*/ 25 w 95"/>
                <a:gd name="T65" fmla="*/ 135 h 270"/>
                <a:gd name="T66" fmla="*/ 49 w 95"/>
                <a:gd name="T67" fmla="*/ 122 h 270"/>
                <a:gd name="T68" fmla="*/ 57 w 95"/>
                <a:gd name="T69" fmla="*/ 10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" h="270">
                  <a:moveTo>
                    <a:pt x="57" y="36"/>
                  </a:moveTo>
                  <a:lnTo>
                    <a:pt x="57" y="32"/>
                  </a:lnTo>
                  <a:lnTo>
                    <a:pt x="58" y="27"/>
                  </a:lnTo>
                  <a:lnTo>
                    <a:pt x="60" y="22"/>
                  </a:lnTo>
                  <a:lnTo>
                    <a:pt x="64" y="18"/>
                  </a:lnTo>
                  <a:lnTo>
                    <a:pt x="69" y="14"/>
                  </a:lnTo>
                  <a:lnTo>
                    <a:pt x="75" y="10"/>
                  </a:lnTo>
                  <a:lnTo>
                    <a:pt x="83" y="8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5" y="3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71" y="3"/>
                  </a:lnTo>
                  <a:lnTo>
                    <a:pt x="55" y="10"/>
                  </a:lnTo>
                  <a:lnTo>
                    <a:pt x="43" y="20"/>
                  </a:lnTo>
                  <a:lnTo>
                    <a:pt x="39" y="34"/>
                  </a:lnTo>
                  <a:lnTo>
                    <a:pt x="39" y="95"/>
                  </a:lnTo>
                  <a:lnTo>
                    <a:pt x="39" y="103"/>
                  </a:lnTo>
                  <a:lnTo>
                    <a:pt x="38" y="110"/>
                  </a:lnTo>
                  <a:lnTo>
                    <a:pt x="34" y="117"/>
                  </a:lnTo>
                  <a:lnTo>
                    <a:pt x="28" y="124"/>
                  </a:lnTo>
                  <a:lnTo>
                    <a:pt x="21" y="128"/>
                  </a:lnTo>
                  <a:lnTo>
                    <a:pt x="14" y="131"/>
                  </a:lnTo>
                  <a:lnTo>
                    <a:pt x="8" y="132"/>
                  </a:lnTo>
                  <a:lnTo>
                    <a:pt x="3" y="132"/>
                  </a:lnTo>
                  <a:lnTo>
                    <a:pt x="1" y="133"/>
                  </a:lnTo>
                  <a:lnTo>
                    <a:pt x="0" y="135"/>
                  </a:lnTo>
                  <a:lnTo>
                    <a:pt x="1" y="138"/>
                  </a:lnTo>
                  <a:lnTo>
                    <a:pt x="5" y="138"/>
                  </a:lnTo>
                  <a:lnTo>
                    <a:pt x="17" y="141"/>
                  </a:lnTo>
                  <a:lnTo>
                    <a:pt x="27" y="146"/>
                  </a:lnTo>
                  <a:lnTo>
                    <a:pt x="34" y="153"/>
                  </a:lnTo>
                  <a:lnTo>
                    <a:pt x="38" y="162"/>
                  </a:lnTo>
                  <a:lnTo>
                    <a:pt x="38" y="164"/>
                  </a:lnTo>
                  <a:lnTo>
                    <a:pt x="39" y="166"/>
                  </a:lnTo>
                  <a:lnTo>
                    <a:pt x="39" y="170"/>
                  </a:lnTo>
                  <a:lnTo>
                    <a:pt x="39" y="175"/>
                  </a:lnTo>
                  <a:lnTo>
                    <a:pt x="39" y="229"/>
                  </a:lnTo>
                  <a:lnTo>
                    <a:pt x="39" y="237"/>
                  </a:lnTo>
                  <a:lnTo>
                    <a:pt x="40" y="244"/>
                  </a:lnTo>
                  <a:lnTo>
                    <a:pt x="44" y="252"/>
                  </a:lnTo>
                  <a:lnTo>
                    <a:pt x="52" y="259"/>
                  </a:lnTo>
                  <a:lnTo>
                    <a:pt x="61" y="264"/>
                  </a:lnTo>
                  <a:lnTo>
                    <a:pt x="71" y="268"/>
                  </a:lnTo>
                  <a:lnTo>
                    <a:pt x="81" y="269"/>
                  </a:lnTo>
                  <a:lnTo>
                    <a:pt x="90" y="270"/>
                  </a:lnTo>
                  <a:lnTo>
                    <a:pt x="94" y="270"/>
                  </a:lnTo>
                  <a:lnTo>
                    <a:pt x="95" y="267"/>
                  </a:lnTo>
                  <a:lnTo>
                    <a:pt x="94" y="265"/>
                  </a:lnTo>
                  <a:lnTo>
                    <a:pt x="91" y="264"/>
                  </a:lnTo>
                  <a:lnTo>
                    <a:pt x="79" y="262"/>
                  </a:lnTo>
                  <a:lnTo>
                    <a:pt x="69" y="257"/>
                  </a:lnTo>
                  <a:lnTo>
                    <a:pt x="62" y="250"/>
                  </a:lnTo>
                  <a:lnTo>
                    <a:pt x="58" y="241"/>
                  </a:lnTo>
                  <a:lnTo>
                    <a:pt x="57" y="239"/>
                  </a:lnTo>
                  <a:lnTo>
                    <a:pt x="57" y="237"/>
                  </a:lnTo>
                  <a:lnTo>
                    <a:pt x="57" y="234"/>
                  </a:lnTo>
                  <a:lnTo>
                    <a:pt x="57" y="228"/>
                  </a:lnTo>
                  <a:lnTo>
                    <a:pt x="57" y="171"/>
                  </a:lnTo>
                  <a:lnTo>
                    <a:pt x="56" y="163"/>
                  </a:lnTo>
                  <a:lnTo>
                    <a:pt x="55" y="157"/>
                  </a:lnTo>
                  <a:lnTo>
                    <a:pt x="51" y="152"/>
                  </a:lnTo>
                  <a:lnTo>
                    <a:pt x="46" y="146"/>
                  </a:lnTo>
                  <a:lnTo>
                    <a:pt x="36" y="139"/>
                  </a:lnTo>
                  <a:lnTo>
                    <a:pt x="25" y="135"/>
                  </a:lnTo>
                  <a:lnTo>
                    <a:pt x="39" y="129"/>
                  </a:lnTo>
                  <a:lnTo>
                    <a:pt x="49" y="122"/>
                  </a:lnTo>
                  <a:lnTo>
                    <a:pt x="55" y="112"/>
                  </a:lnTo>
                  <a:lnTo>
                    <a:pt x="57" y="101"/>
                  </a:lnTo>
                  <a:lnTo>
                    <a:pt x="57" y="36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" name="Freeform 123"/>
            <p:cNvSpPr>
              <a:spLocks/>
            </p:cNvSpPr>
            <p:nvPr/>
          </p:nvSpPr>
          <p:spPr bwMode="auto">
            <a:xfrm>
              <a:off x="1110" y="83"/>
              <a:ext cx="98" cy="123"/>
            </a:xfrm>
            <a:custGeom>
              <a:avLst/>
              <a:gdLst>
                <a:gd name="T0" fmla="*/ 86 w 98"/>
                <a:gd name="T1" fmla="*/ 20 h 123"/>
                <a:gd name="T2" fmla="*/ 79 w 98"/>
                <a:gd name="T3" fmla="*/ 27 h 123"/>
                <a:gd name="T4" fmla="*/ 78 w 98"/>
                <a:gd name="T5" fmla="*/ 34 h 123"/>
                <a:gd name="T6" fmla="*/ 82 w 98"/>
                <a:gd name="T7" fmla="*/ 38 h 123"/>
                <a:gd name="T8" fmla="*/ 91 w 98"/>
                <a:gd name="T9" fmla="*/ 38 h 123"/>
                <a:gd name="T10" fmla="*/ 97 w 98"/>
                <a:gd name="T11" fmla="*/ 30 h 123"/>
                <a:gd name="T12" fmla="*/ 96 w 98"/>
                <a:gd name="T13" fmla="*/ 15 h 123"/>
                <a:gd name="T14" fmla="*/ 80 w 98"/>
                <a:gd name="T15" fmla="*/ 2 h 123"/>
                <a:gd name="T16" fmla="*/ 45 w 98"/>
                <a:gd name="T17" fmla="*/ 5 h 123"/>
                <a:gd name="T18" fmla="*/ 23 w 98"/>
                <a:gd name="T19" fmla="*/ 29 h 123"/>
                <a:gd name="T20" fmla="*/ 22 w 98"/>
                <a:gd name="T21" fmla="*/ 47 h 123"/>
                <a:gd name="T22" fmla="*/ 28 w 98"/>
                <a:gd name="T23" fmla="*/ 57 h 123"/>
                <a:gd name="T24" fmla="*/ 37 w 98"/>
                <a:gd name="T25" fmla="*/ 63 h 123"/>
                <a:gd name="T26" fmla="*/ 45 w 98"/>
                <a:gd name="T27" fmla="*/ 66 h 123"/>
                <a:gd name="T28" fmla="*/ 59 w 98"/>
                <a:gd name="T29" fmla="*/ 69 h 123"/>
                <a:gd name="T30" fmla="*/ 74 w 98"/>
                <a:gd name="T31" fmla="*/ 78 h 123"/>
                <a:gd name="T32" fmla="*/ 76 w 98"/>
                <a:gd name="T33" fmla="*/ 90 h 123"/>
                <a:gd name="T34" fmla="*/ 73 w 98"/>
                <a:gd name="T35" fmla="*/ 99 h 123"/>
                <a:gd name="T36" fmla="*/ 65 w 98"/>
                <a:gd name="T37" fmla="*/ 109 h 123"/>
                <a:gd name="T38" fmla="*/ 49 w 98"/>
                <a:gd name="T39" fmla="*/ 116 h 123"/>
                <a:gd name="T40" fmla="*/ 36 w 98"/>
                <a:gd name="T41" fmla="*/ 117 h 123"/>
                <a:gd name="T42" fmla="*/ 29 w 98"/>
                <a:gd name="T43" fmla="*/ 116 h 123"/>
                <a:gd name="T44" fmla="*/ 19 w 98"/>
                <a:gd name="T45" fmla="*/ 113 h 123"/>
                <a:gd name="T46" fmla="*/ 11 w 98"/>
                <a:gd name="T47" fmla="*/ 107 h 123"/>
                <a:gd name="T48" fmla="*/ 15 w 98"/>
                <a:gd name="T49" fmla="*/ 102 h 123"/>
                <a:gd name="T50" fmla="*/ 24 w 98"/>
                <a:gd name="T51" fmla="*/ 94 h 123"/>
                <a:gd name="T52" fmla="*/ 24 w 98"/>
                <a:gd name="T53" fmla="*/ 84 h 123"/>
                <a:gd name="T54" fmla="*/ 19 w 98"/>
                <a:gd name="T55" fmla="*/ 79 h 123"/>
                <a:gd name="T56" fmla="*/ 10 w 98"/>
                <a:gd name="T57" fmla="*/ 80 h 123"/>
                <a:gd name="T58" fmla="*/ 1 w 98"/>
                <a:gd name="T59" fmla="*/ 88 h 123"/>
                <a:gd name="T60" fmla="*/ 3 w 98"/>
                <a:gd name="T61" fmla="*/ 107 h 123"/>
                <a:gd name="T62" fmla="*/ 23 w 98"/>
                <a:gd name="T63" fmla="*/ 121 h 123"/>
                <a:gd name="T64" fmla="*/ 53 w 98"/>
                <a:gd name="T65" fmla="*/ 121 h 123"/>
                <a:gd name="T66" fmla="*/ 74 w 98"/>
                <a:gd name="T67" fmla="*/ 112 h 123"/>
                <a:gd name="T68" fmla="*/ 86 w 98"/>
                <a:gd name="T69" fmla="*/ 97 h 123"/>
                <a:gd name="T70" fmla="*/ 91 w 98"/>
                <a:gd name="T71" fmla="*/ 83 h 123"/>
                <a:gd name="T72" fmla="*/ 91 w 98"/>
                <a:gd name="T73" fmla="*/ 71 h 123"/>
                <a:gd name="T74" fmla="*/ 86 w 98"/>
                <a:gd name="T75" fmla="*/ 61 h 123"/>
                <a:gd name="T76" fmla="*/ 78 w 98"/>
                <a:gd name="T77" fmla="*/ 54 h 123"/>
                <a:gd name="T78" fmla="*/ 65 w 98"/>
                <a:gd name="T79" fmla="*/ 48 h 123"/>
                <a:gd name="T80" fmla="*/ 50 w 98"/>
                <a:gd name="T81" fmla="*/ 45 h 123"/>
                <a:gd name="T82" fmla="*/ 38 w 98"/>
                <a:gd name="T83" fmla="*/ 38 h 123"/>
                <a:gd name="T84" fmla="*/ 37 w 98"/>
                <a:gd name="T85" fmla="*/ 27 h 123"/>
                <a:gd name="T86" fmla="*/ 40 w 98"/>
                <a:gd name="T87" fmla="*/ 19 h 123"/>
                <a:gd name="T88" fmla="*/ 47 w 98"/>
                <a:gd name="T89" fmla="*/ 12 h 123"/>
                <a:gd name="T90" fmla="*/ 59 w 98"/>
                <a:gd name="T91" fmla="*/ 7 h 123"/>
                <a:gd name="T92" fmla="*/ 73 w 98"/>
                <a:gd name="T93" fmla="*/ 7 h 123"/>
                <a:gd name="T94" fmla="*/ 86 w 98"/>
                <a:gd name="T95" fmla="*/ 1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123">
                  <a:moveTo>
                    <a:pt x="91" y="19"/>
                  </a:moveTo>
                  <a:lnTo>
                    <a:pt x="86" y="20"/>
                  </a:lnTo>
                  <a:lnTo>
                    <a:pt x="81" y="23"/>
                  </a:lnTo>
                  <a:lnTo>
                    <a:pt x="79" y="27"/>
                  </a:lnTo>
                  <a:lnTo>
                    <a:pt x="78" y="31"/>
                  </a:lnTo>
                  <a:lnTo>
                    <a:pt x="78" y="34"/>
                  </a:lnTo>
                  <a:lnTo>
                    <a:pt x="80" y="36"/>
                  </a:lnTo>
                  <a:lnTo>
                    <a:pt x="82" y="38"/>
                  </a:lnTo>
                  <a:lnTo>
                    <a:pt x="86" y="39"/>
                  </a:lnTo>
                  <a:lnTo>
                    <a:pt x="91" y="38"/>
                  </a:lnTo>
                  <a:lnTo>
                    <a:pt x="94" y="35"/>
                  </a:lnTo>
                  <a:lnTo>
                    <a:pt x="97" y="30"/>
                  </a:lnTo>
                  <a:lnTo>
                    <a:pt x="98" y="24"/>
                  </a:lnTo>
                  <a:lnTo>
                    <a:pt x="96" y="15"/>
                  </a:lnTo>
                  <a:lnTo>
                    <a:pt x="90" y="7"/>
                  </a:lnTo>
                  <a:lnTo>
                    <a:pt x="80" y="2"/>
                  </a:lnTo>
                  <a:lnTo>
                    <a:pt x="67" y="0"/>
                  </a:lnTo>
                  <a:lnTo>
                    <a:pt x="45" y="5"/>
                  </a:lnTo>
                  <a:lnTo>
                    <a:pt x="31" y="16"/>
                  </a:lnTo>
                  <a:lnTo>
                    <a:pt x="23" y="29"/>
                  </a:lnTo>
                  <a:lnTo>
                    <a:pt x="21" y="40"/>
                  </a:lnTo>
                  <a:lnTo>
                    <a:pt x="22" y="47"/>
                  </a:lnTo>
                  <a:lnTo>
                    <a:pt x="25" y="53"/>
                  </a:lnTo>
                  <a:lnTo>
                    <a:pt x="28" y="57"/>
                  </a:lnTo>
                  <a:lnTo>
                    <a:pt x="32" y="60"/>
                  </a:lnTo>
                  <a:lnTo>
                    <a:pt x="37" y="63"/>
                  </a:lnTo>
                  <a:lnTo>
                    <a:pt x="41" y="65"/>
                  </a:lnTo>
                  <a:lnTo>
                    <a:pt x="45" y="66"/>
                  </a:lnTo>
                  <a:lnTo>
                    <a:pt x="49" y="66"/>
                  </a:lnTo>
                  <a:lnTo>
                    <a:pt x="59" y="69"/>
                  </a:lnTo>
                  <a:lnTo>
                    <a:pt x="68" y="72"/>
                  </a:lnTo>
                  <a:lnTo>
                    <a:pt x="74" y="78"/>
                  </a:lnTo>
                  <a:lnTo>
                    <a:pt x="77" y="87"/>
                  </a:lnTo>
                  <a:lnTo>
                    <a:pt x="76" y="90"/>
                  </a:lnTo>
                  <a:lnTo>
                    <a:pt x="75" y="95"/>
                  </a:lnTo>
                  <a:lnTo>
                    <a:pt x="73" y="99"/>
                  </a:lnTo>
                  <a:lnTo>
                    <a:pt x="70" y="104"/>
                  </a:lnTo>
                  <a:lnTo>
                    <a:pt x="65" y="109"/>
                  </a:lnTo>
                  <a:lnTo>
                    <a:pt x="58" y="113"/>
                  </a:lnTo>
                  <a:lnTo>
                    <a:pt x="49" y="116"/>
                  </a:lnTo>
                  <a:lnTo>
                    <a:pt x="38" y="117"/>
                  </a:lnTo>
                  <a:lnTo>
                    <a:pt x="36" y="117"/>
                  </a:lnTo>
                  <a:lnTo>
                    <a:pt x="33" y="116"/>
                  </a:lnTo>
                  <a:lnTo>
                    <a:pt x="29" y="116"/>
                  </a:lnTo>
                  <a:lnTo>
                    <a:pt x="24" y="115"/>
                  </a:lnTo>
                  <a:lnTo>
                    <a:pt x="19" y="113"/>
                  </a:lnTo>
                  <a:lnTo>
                    <a:pt x="15" y="111"/>
                  </a:lnTo>
                  <a:lnTo>
                    <a:pt x="11" y="107"/>
                  </a:lnTo>
                  <a:lnTo>
                    <a:pt x="8" y="102"/>
                  </a:lnTo>
                  <a:lnTo>
                    <a:pt x="15" y="102"/>
                  </a:lnTo>
                  <a:lnTo>
                    <a:pt x="20" y="99"/>
                  </a:lnTo>
                  <a:lnTo>
                    <a:pt x="24" y="94"/>
                  </a:lnTo>
                  <a:lnTo>
                    <a:pt x="25" y="88"/>
                  </a:lnTo>
                  <a:lnTo>
                    <a:pt x="24" y="84"/>
                  </a:lnTo>
                  <a:lnTo>
                    <a:pt x="22" y="81"/>
                  </a:lnTo>
                  <a:lnTo>
                    <a:pt x="19" y="79"/>
                  </a:lnTo>
                  <a:lnTo>
                    <a:pt x="15" y="79"/>
                  </a:lnTo>
                  <a:lnTo>
                    <a:pt x="10" y="80"/>
                  </a:lnTo>
                  <a:lnTo>
                    <a:pt x="5" y="83"/>
                  </a:lnTo>
                  <a:lnTo>
                    <a:pt x="1" y="88"/>
                  </a:lnTo>
                  <a:lnTo>
                    <a:pt x="0" y="96"/>
                  </a:lnTo>
                  <a:lnTo>
                    <a:pt x="3" y="107"/>
                  </a:lnTo>
                  <a:lnTo>
                    <a:pt x="10" y="115"/>
                  </a:lnTo>
                  <a:lnTo>
                    <a:pt x="23" y="121"/>
                  </a:lnTo>
                  <a:lnTo>
                    <a:pt x="38" y="123"/>
                  </a:lnTo>
                  <a:lnTo>
                    <a:pt x="53" y="121"/>
                  </a:lnTo>
                  <a:lnTo>
                    <a:pt x="65" y="117"/>
                  </a:lnTo>
                  <a:lnTo>
                    <a:pt x="74" y="112"/>
                  </a:lnTo>
                  <a:lnTo>
                    <a:pt x="81" y="105"/>
                  </a:lnTo>
                  <a:lnTo>
                    <a:pt x="86" y="97"/>
                  </a:lnTo>
                  <a:lnTo>
                    <a:pt x="90" y="90"/>
                  </a:lnTo>
                  <a:lnTo>
                    <a:pt x="91" y="83"/>
                  </a:lnTo>
                  <a:lnTo>
                    <a:pt x="92" y="78"/>
                  </a:lnTo>
                  <a:lnTo>
                    <a:pt x="91" y="71"/>
                  </a:lnTo>
                  <a:lnTo>
                    <a:pt x="89" y="66"/>
                  </a:lnTo>
                  <a:lnTo>
                    <a:pt x="86" y="61"/>
                  </a:lnTo>
                  <a:lnTo>
                    <a:pt x="84" y="58"/>
                  </a:lnTo>
                  <a:lnTo>
                    <a:pt x="78" y="54"/>
                  </a:lnTo>
                  <a:lnTo>
                    <a:pt x="72" y="51"/>
                  </a:lnTo>
                  <a:lnTo>
                    <a:pt x="65" y="48"/>
                  </a:lnTo>
                  <a:lnTo>
                    <a:pt x="57" y="47"/>
                  </a:lnTo>
                  <a:lnTo>
                    <a:pt x="50" y="45"/>
                  </a:lnTo>
                  <a:lnTo>
                    <a:pt x="43" y="42"/>
                  </a:lnTo>
                  <a:lnTo>
                    <a:pt x="38" y="38"/>
                  </a:lnTo>
                  <a:lnTo>
                    <a:pt x="37" y="31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40" y="19"/>
                  </a:lnTo>
                  <a:lnTo>
                    <a:pt x="43" y="15"/>
                  </a:lnTo>
                  <a:lnTo>
                    <a:pt x="47" y="12"/>
                  </a:lnTo>
                  <a:lnTo>
                    <a:pt x="52" y="9"/>
                  </a:lnTo>
                  <a:lnTo>
                    <a:pt x="59" y="7"/>
                  </a:lnTo>
                  <a:lnTo>
                    <a:pt x="67" y="6"/>
                  </a:lnTo>
                  <a:lnTo>
                    <a:pt x="73" y="7"/>
                  </a:lnTo>
                  <a:lnTo>
                    <a:pt x="80" y="9"/>
                  </a:lnTo>
                  <a:lnTo>
                    <a:pt x="86" y="12"/>
                  </a:lnTo>
                  <a:lnTo>
                    <a:pt x="91" y="19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" name="Freeform 124"/>
            <p:cNvSpPr>
              <a:spLocks/>
            </p:cNvSpPr>
            <p:nvPr/>
          </p:nvSpPr>
          <p:spPr bwMode="auto">
            <a:xfrm>
              <a:off x="1242" y="118"/>
              <a:ext cx="68" cy="125"/>
            </a:xfrm>
            <a:custGeom>
              <a:avLst/>
              <a:gdLst>
                <a:gd name="T0" fmla="*/ 42 w 68"/>
                <a:gd name="T1" fmla="*/ 5 h 125"/>
                <a:gd name="T2" fmla="*/ 42 w 68"/>
                <a:gd name="T3" fmla="*/ 2 h 125"/>
                <a:gd name="T4" fmla="*/ 42 w 68"/>
                <a:gd name="T5" fmla="*/ 0 h 125"/>
                <a:gd name="T6" fmla="*/ 40 w 68"/>
                <a:gd name="T7" fmla="*/ 0 h 125"/>
                <a:gd name="T8" fmla="*/ 37 w 68"/>
                <a:gd name="T9" fmla="*/ 0 h 125"/>
                <a:gd name="T10" fmla="*/ 27 w 68"/>
                <a:gd name="T11" fmla="*/ 7 h 125"/>
                <a:gd name="T12" fmla="*/ 17 w 68"/>
                <a:gd name="T13" fmla="*/ 10 h 125"/>
                <a:gd name="T14" fmla="*/ 7 w 68"/>
                <a:gd name="T15" fmla="*/ 12 h 125"/>
                <a:gd name="T16" fmla="*/ 0 w 68"/>
                <a:gd name="T17" fmla="*/ 12 h 125"/>
                <a:gd name="T18" fmla="*/ 0 w 68"/>
                <a:gd name="T19" fmla="*/ 19 h 125"/>
                <a:gd name="T20" fmla="*/ 5 w 68"/>
                <a:gd name="T21" fmla="*/ 19 h 125"/>
                <a:gd name="T22" fmla="*/ 11 w 68"/>
                <a:gd name="T23" fmla="*/ 18 h 125"/>
                <a:gd name="T24" fmla="*/ 19 w 68"/>
                <a:gd name="T25" fmla="*/ 16 h 125"/>
                <a:gd name="T26" fmla="*/ 27 w 68"/>
                <a:gd name="T27" fmla="*/ 13 h 125"/>
                <a:gd name="T28" fmla="*/ 27 w 68"/>
                <a:gd name="T29" fmla="*/ 110 h 125"/>
                <a:gd name="T30" fmla="*/ 27 w 68"/>
                <a:gd name="T31" fmla="*/ 114 h 125"/>
                <a:gd name="T32" fmla="*/ 25 w 68"/>
                <a:gd name="T33" fmla="*/ 116 h 125"/>
                <a:gd name="T34" fmla="*/ 19 w 68"/>
                <a:gd name="T35" fmla="*/ 118 h 125"/>
                <a:gd name="T36" fmla="*/ 8 w 68"/>
                <a:gd name="T37" fmla="*/ 118 h 125"/>
                <a:gd name="T38" fmla="*/ 1 w 68"/>
                <a:gd name="T39" fmla="*/ 118 h 125"/>
                <a:gd name="T40" fmla="*/ 1 w 68"/>
                <a:gd name="T41" fmla="*/ 125 h 125"/>
                <a:gd name="T42" fmla="*/ 7 w 68"/>
                <a:gd name="T43" fmla="*/ 125 h 125"/>
                <a:gd name="T44" fmla="*/ 17 w 68"/>
                <a:gd name="T45" fmla="*/ 125 h 125"/>
                <a:gd name="T46" fmla="*/ 27 w 68"/>
                <a:gd name="T47" fmla="*/ 124 h 125"/>
                <a:gd name="T48" fmla="*/ 35 w 68"/>
                <a:gd name="T49" fmla="*/ 124 h 125"/>
                <a:gd name="T50" fmla="*/ 42 w 68"/>
                <a:gd name="T51" fmla="*/ 124 h 125"/>
                <a:gd name="T52" fmla="*/ 52 w 68"/>
                <a:gd name="T53" fmla="*/ 125 h 125"/>
                <a:gd name="T54" fmla="*/ 62 w 68"/>
                <a:gd name="T55" fmla="*/ 125 h 125"/>
                <a:gd name="T56" fmla="*/ 68 w 68"/>
                <a:gd name="T57" fmla="*/ 125 h 125"/>
                <a:gd name="T58" fmla="*/ 68 w 68"/>
                <a:gd name="T59" fmla="*/ 118 h 125"/>
                <a:gd name="T60" fmla="*/ 61 w 68"/>
                <a:gd name="T61" fmla="*/ 118 h 125"/>
                <a:gd name="T62" fmla="*/ 50 w 68"/>
                <a:gd name="T63" fmla="*/ 118 h 125"/>
                <a:gd name="T64" fmla="*/ 45 w 68"/>
                <a:gd name="T65" fmla="*/ 116 h 125"/>
                <a:gd name="T66" fmla="*/ 43 w 68"/>
                <a:gd name="T67" fmla="*/ 114 h 125"/>
                <a:gd name="T68" fmla="*/ 42 w 68"/>
                <a:gd name="T69" fmla="*/ 110 h 125"/>
                <a:gd name="T70" fmla="*/ 42 w 68"/>
                <a:gd name="T71" fmla="*/ 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125">
                  <a:moveTo>
                    <a:pt x="42" y="5"/>
                  </a:moveTo>
                  <a:lnTo>
                    <a:pt x="42" y="2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27" y="7"/>
                  </a:lnTo>
                  <a:lnTo>
                    <a:pt x="17" y="10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11" y="18"/>
                  </a:lnTo>
                  <a:lnTo>
                    <a:pt x="19" y="16"/>
                  </a:lnTo>
                  <a:lnTo>
                    <a:pt x="27" y="13"/>
                  </a:lnTo>
                  <a:lnTo>
                    <a:pt x="27" y="110"/>
                  </a:lnTo>
                  <a:lnTo>
                    <a:pt x="27" y="114"/>
                  </a:lnTo>
                  <a:lnTo>
                    <a:pt x="25" y="116"/>
                  </a:lnTo>
                  <a:lnTo>
                    <a:pt x="19" y="118"/>
                  </a:lnTo>
                  <a:lnTo>
                    <a:pt x="8" y="118"/>
                  </a:lnTo>
                  <a:lnTo>
                    <a:pt x="1" y="118"/>
                  </a:lnTo>
                  <a:lnTo>
                    <a:pt x="1" y="125"/>
                  </a:lnTo>
                  <a:lnTo>
                    <a:pt x="7" y="125"/>
                  </a:lnTo>
                  <a:lnTo>
                    <a:pt x="17" y="125"/>
                  </a:lnTo>
                  <a:lnTo>
                    <a:pt x="27" y="124"/>
                  </a:lnTo>
                  <a:lnTo>
                    <a:pt x="35" y="124"/>
                  </a:lnTo>
                  <a:lnTo>
                    <a:pt x="42" y="124"/>
                  </a:lnTo>
                  <a:lnTo>
                    <a:pt x="52" y="125"/>
                  </a:lnTo>
                  <a:lnTo>
                    <a:pt x="62" y="125"/>
                  </a:lnTo>
                  <a:lnTo>
                    <a:pt x="68" y="125"/>
                  </a:lnTo>
                  <a:lnTo>
                    <a:pt x="68" y="118"/>
                  </a:lnTo>
                  <a:lnTo>
                    <a:pt x="61" y="118"/>
                  </a:lnTo>
                  <a:lnTo>
                    <a:pt x="50" y="118"/>
                  </a:lnTo>
                  <a:lnTo>
                    <a:pt x="45" y="116"/>
                  </a:lnTo>
                  <a:lnTo>
                    <a:pt x="43" y="114"/>
                  </a:lnTo>
                  <a:lnTo>
                    <a:pt x="42" y="110"/>
                  </a:lnTo>
                  <a:lnTo>
                    <a:pt x="42" y="5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125"/>
            <p:cNvSpPr>
              <a:spLocks/>
            </p:cNvSpPr>
            <p:nvPr/>
          </p:nvSpPr>
          <p:spPr bwMode="auto">
            <a:xfrm>
              <a:off x="1365" y="174"/>
              <a:ext cx="31" cy="81"/>
            </a:xfrm>
            <a:custGeom>
              <a:avLst/>
              <a:gdLst>
                <a:gd name="T0" fmla="*/ 31 w 31"/>
                <a:gd name="T1" fmla="*/ 28 h 81"/>
                <a:gd name="T2" fmla="*/ 30 w 31"/>
                <a:gd name="T3" fmla="*/ 16 h 81"/>
                <a:gd name="T4" fmla="*/ 26 w 31"/>
                <a:gd name="T5" fmla="*/ 8 h 81"/>
                <a:gd name="T6" fmla="*/ 21 w 31"/>
                <a:gd name="T7" fmla="*/ 2 h 81"/>
                <a:gd name="T8" fmla="*/ 14 w 31"/>
                <a:gd name="T9" fmla="*/ 0 h 81"/>
                <a:gd name="T10" fmla="*/ 8 w 31"/>
                <a:gd name="T11" fmla="*/ 1 h 81"/>
                <a:gd name="T12" fmla="*/ 3 w 31"/>
                <a:gd name="T13" fmla="*/ 4 h 81"/>
                <a:gd name="T14" fmla="*/ 1 w 31"/>
                <a:gd name="T15" fmla="*/ 9 h 81"/>
                <a:gd name="T16" fmla="*/ 0 w 31"/>
                <a:gd name="T17" fmla="*/ 14 h 81"/>
                <a:gd name="T18" fmla="*/ 1 w 31"/>
                <a:gd name="T19" fmla="*/ 20 h 81"/>
                <a:gd name="T20" fmla="*/ 3 w 31"/>
                <a:gd name="T21" fmla="*/ 24 h 81"/>
                <a:gd name="T22" fmla="*/ 8 w 31"/>
                <a:gd name="T23" fmla="*/ 27 h 81"/>
                <a:gd name="T24" fmla="*/ 14 w 31"/>
                <a:gd name="T25" fmla="*/ 29 h 81"/>
                <a:gd name="T26" fmla="*/ 19 w 31"/>
                <a:gd name="T27" fmla="*/ 28 h 81"/>
                <a:gd name="T28" fmla="*/ 23 w 31"/>
                <a:gd name="T29" fmla="*/ 25 h 81"/>
                <a:gd name="T30" fmla="*/ 25 w 31"/>
                <a:gd name="T31" fmla="*/ 24 h 81"/>
                <a:gd name="T32" fmla="*/ 25 w 31"/>
                <a:gd name="T33" fmla="*/ 25 h 81"/>
                <a:gd name="T34" fmla="*/ 25 w 31"/>
                <a:gd name="T35" fmla="*/ 28 h 81"/>
                <a:gd name="T36" fmla="*/ 23 w 31"/>
                <a:gd name="T37" fmla="*/ 43 h 81"/>
                <a:gd name="T38" fmla="*/ 19 w 31"/>
                <a:gd name="T39" fmla="*/ 55 h 81"/>
                <a:gd name="T40" fmla="*/ 14 w 31"/>
                <a:gd name="T41" fmla="*/ 65 h 81"/>
                <a:gd name="T42" fmla="*/ 7 w 31"/>
                <a:gd name="T43" fmla="*/ 73 h 81"/>
                <a:gd name="T44" fmla="*/ 4 w 31"/>
                <a:gd name="T45" fmla="*/ 76 h 81"/>
                <a:gd name="T46" fmla="*/ 4 w 31"/>
                <a:gd name="T47" fmla="*/ 78 h 81"/>
                <a:gd name="T48" fmla="*/ 5 w 31"/>
                <a:gd name="T49" fmla="*/ 80 h 81"/>
                <a:gd name="T50" fmla="*/ 7 w 31"/>
                <a:gd name="T51" fmla="*/ 81 h 81"/>
                <a:gd name="T52" fmla="*/ 12 w 31"/>
                <a:gd name="T53" fmla="*/ 77 h 81"/>
                <a:gd name="T54" fmla="*/ 20 w 31"/>
                <a:gd name="T55" fmla="*/ 66 h 81"/>
                <a:gd name="T56" fmla="*/ 28 w 31"/>
                <a:gd name="T57" fmla="*/ 50 h 81"/>
                <a:gd name="T58" fmla="*/ 31 w 31"/>
                <a:gd name="T59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81">
                  <a:moveTo>
                    <a:pt x="31" y="28"/>
                  </a:moveTo>
                  <a:lnTo>
                    <a:pt x="30" y="16"/>
                  </a:lnTo>
                  <a:lnTo>
                    <a:pt x="26" y="8"/>
                  </a:lnTo>
                  <a:lnTo>
                    <a:pt x="21" y="2"/>
                  </a:lnTo>
                  <a:lnTo>
                    <a:pt x="14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3" y="24"/>
                  </a:lnTo>
                  <a:lnTo>
                    <a:pt x="8" y="27"/>
                  </a:lnTo>
                  <a:lnTo>
                    <a:pt x="14" y="29"/>
                  </a:lnTo>
                  <a:lnTo>
                    <a:pt x="19" y="28"/>
                  </a:lnTo>
                  <a:lnTo>
                    <a:pt x="23" y="25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5" y="28"/>
                  </a:lnTo>
                  <a:lnTo>
                    <a:pt x="23" y="43"/>
                  </a:lnTo>
                  <a:lnTo>
                    <a:pt x="19" y="55"/>
                  </a:lnTo>
                  <a:lnTo>
                    <a:pt x="14" y="65"/>
                  </a:lnTo>
                  <a:lnTo>
                    <a:pt x="7" y="73"/>
                  </a:lnTo>
                  <a:lnTo>
                    <a:pt x="4" y="76"/>
                  </a:lnTo>
                  <a:lnTo>
                    <a:pt x="4" y="78"/>
                  </a:lnTo>
                  <a:lnTo>
                    <a:pt x="5" y="80"/>
                  </a:lnTo>
                  <a:lnTo>
                    <a:pt x="7" y="81"/>
                  </a:lnTo>
                  <a:lnTo>
                    <a:pt x="12" y="77"/>
                  </a:lnTo>
                  <a:lnTo>
                    <a:pt x="20" y="66"/>
                  </a:lnTo>
                  <a:lnTo>
                    <a:pt x="28" y="50"/>
                  </a:lnTo>
                  <a:lnTo>
                    <a:pt x="31" y="28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Freeform 126"/>
            <p:cNvSpPr>
              <a:spLocks/>
            </p:cNvSpPr>
            <p:nvPr/>
          </p:nvSpPr>
          <p:spPr bwMode="auto">
            <a:xfrm>
              <a:off x="1475" y="83"/>
              <a:ext cx="98" cy="123"/>
            </a:xfrm>
            <a:custGeom>
              <a:avLst/>
              <a:gdLst>
                <a:gd name="T0" fmla="*/ 85 w 98"/>
                <a:gd name="T1" fmla="*/ 20 h 123"/>
                <a:gd name="T2" fmla="*/ 78 w 98"/>
                <a:gd name="T3" fmla="*/ 27 h 123"/>
                <a:gd name="T4" fmla="*/ 78 w 98"/>
                <a:gd name="T5" fmla="*/ 34 h 123"/>
                <a:gd name="T6" fmla="*/ 82 w 98"/>
                <a:gd name="T7" fmla="*/ 38 h 123"/>
                <a:gd name="T8" fmla="*/ 90 w 98"/>
                <a:gd name="T9" fmla="*/ 38 h 123"/>
                <a:gd name="T10" fmla="*/ 97 w 98"/>
                <a:gd name="T11" fmla="*/ 30 h 123"/>
                <a:gd name="T12" fmla="*/ 96 w 98"/>
                <a:gd name="T13" fmla="*/ 15 h 123"/>
                <a:gd name="T14" fmla="*/ 80 w 98"/>
                <a:gd name="T15" fmla="*/ 2 h 123"/>
                <a:gd name="T16" fmla="*/ 44 w 98"/>
                <a:gd name="T17" fmla="*/ 5 h 123"/>
                <a:gd name="T18" fmla="*/ 23 w 98"/>
                <a:gd name="T19" fmla="*/ 29 h 123"/>
                <a:gd name="T20" fmla="*/ 22 w 98"/>
                <a:gd name="T21" fmla="*/ 47 h 123"/>
                <a:gd name="T22" fmla="*/ 28 w 98"/>
                <a:gd name="T23" fmla="*/ 57 h 123"/>
                <a:gd name="T24" fmla="*/ 36 w 98"/>
                <a:gd name="T25" fmla="*/ 63 h 123"/>
                <a:gd name="T26" fmla="*/ 45 w 98"/>
                <a:gd name="T27" fmla="*/ 66 h 123"/>
                <a:gd name="T28" fmla="*/ 59 w 98"/>
                <a:gd name="T29" fmla="*/ 69 h 123"/>
                <a:gd name="T30" fmla="*/ 74 w 98"/>
                <a:gd name="T31" fmla="*/ 78 h 123"/>
                <a:gd name="T32" fmla="*/ 76 w 98"/>
                <a:gd name="T33" fmla="*/ 90 h 123"/>
                <a:gd name="T34" fmla="*/ 73 w 98"/>
                <a:gd name="T35" fmla="*/ 99 h 123"/>
                <a:gd name="T36" fmla="*/ 64 w 98"/>
                <a:gd name="T37" fmla="*/ 109 h 123"/>
                <a:gd name="T38" fmla="*/ 49 w 98"/>
                <a:gd name="T39" fmla="*/ 116 h 123"/>
                <a:gd name="T40" fmla="*/ 36 w 98"/>
                <a:gd name="T41" fmla="*/ 117 h 123"/>
                <a:gd name="T42" fmla="*/ 28 w 98"/>
                <a:gd name="T43" fmla="*/ 116 h 123"/>
                <a:gd name="T44" fmla="*/ 19 w 98"/>
                <a:gd name="T45" fmla="*/ 113 h 123"/>
                <a:gd name="T46" fmla="*/ 11 w 98"/>
                <a:gd name="T47" fmla="*/ 107 h 123"/>
                <a:gd name="T48" fmla="*/ 15 w 98"/>
                <a:gd name="T49" fmla="*/ 102 h 123"/>
                <a:gd name="T50" fmla="*/ 23 w 98"/>
                <a:gd name="T51" fmla="*/ 94 h 123"/>
                <a:gd name="T52" fmla="*/ 24 w 98"/>
                <a:gd name="T53" fmla="*/ 84 h 123"/>
                <a:gd name="T54" fmla="*/ 18 w 98"/>
                <a:gd name="T55" fmla="*/ 79 h 123"/>
                <a:gd name="T56" fmla="*/ 9 w 98"/>
                <a:gd name="T57" fmla="*/ 80 h 123"/>
                <a:gd name="T58" fmla="*/ 1 w 98"/>
                <a:gd name="T59" fmla="*/ 88 h 123"/>
                <a:gd name="T60" fmla="*/ 2 w 98"/>
                <a:gd name="T61" fmla="*/ 107 h 123"/>
                <a:gd name="T62" fmla="*/ 22 w 98"/>
                <a:gd name="T63" fmla="*/ 121 h 123"/>
                <a:gd name="T64" fmla="*/ 53 w 98"/>
                <a:gd name="T65" fmla="*/ 121 h 123"/>
                <a:gd name="T66" fmla="*/ 74 w 98"/>
                <a:gd name="T67" fmla="*/ 112 h 123"/>
                <a:gd name="T68" fmla="*/ 86 w 98"/>
                <a:gd name="T69" fmla="*/ 97 h 123"/>
                <a:gd name="T70" fmla="*/ 91 w 98"/>
                <a:gd name="T71" fmla="*/ 83 h 123"/>
                <a:gd name="T72" fmla="*/ 91 w 98"/>
                <a:gd name="T73" fmla="*/ 71 h 123"/>
                <a:gd name="T74" fmla="*/ 86 w 98"/>
                <a:gd name="T75" fmla="*/ 61 h 123"/>
                <a:gd name="T76" fmla="*/ 78 w 98"/>
                <a:gd name="T77" fmla="*/ 54 h 123"/>
                <a:gd name="T78" fmla="*/ 65 w 98"/>
                <a:gd name="T79" fmla="*/ 48 h 123"/>
                <a:gd name="T80" fmla="*/ 49 w 98"/>
                <a:gd name="T81" fmla="*/ 45 h 123"/>
                <a:gd name="T82" fmla="*/ 38 w 98"/>
                <a:gd name="T83" fmla="*/ 38 h 123"/>
                <a:gd name="T84" fmla="*/ 37 w 98"/>
                <a:gd name="T85" fmla="*/ 27 h 123"/>
                <a:gd name="T86" fmla="*/ 39 w 98"/>
                <a:gd name="T87" fmla="*/ 19 h 123"/>
                <a:gd name="T88" fmla="*/ 46 w 98"/>
                <a:gd name="T89" fmla="*/ 12 h 123"/>
                <a:gd name="T90" fmla="*/ 58 w 98"/>
                <a:gd name="T91" fmla="*/ 7 h 123"/>
                <a:gd name="T92" fmla="*/ 72 w 98"/>
                <a:gd name="T93" fmla="*/ 7 h 123"/>
                <a:gd name="T94" fmla="*/ 86 w 98"/>
                <a:gd name="T95" fmla="*/ 1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123">
                  <a:moveTo>
                    <a:pt x="90" y="19"/>
                  </a:moveTo>
                  <a:lnTo>
                    <a:pt x="85" y="20"/>
                  </a:lnTo>
                  <a:lnTo>
                    <a:pt x="81" y="23"/>
                  </a:lnTo>
                  <a:lnTo>
                    <a:pt x="78" y="27"/>
                  </a:lnTo>
                  <a:lnTo>
                    <a:pt x="78" y="31"/>
                  </a:lnTo>
                  <a:lnTo>
                    <a:pt x="78" y="34"/>
                  </a:lnTo>
                  <a:lnTo>
                    <a:pt x="79" y="36"/>
                  </a:lnTo>
                  <a:lnTo>
                    <a:pt x="82" y="38"/>
                  </a:lnTo>
                  <a:lnTo>
                    <a:pt x="86" y="39"/>
                  </a:lnTo>
                  <a:lnTo>
                    <a:pt x="90" y="38"/>
                  </a:lnTo>
                  <a:lnTo>
                    <a:pt x="94" y="35"/>
                  </a:lnTo>
                  <a:lnTo>
                    <a:pt x="97" y="30"/>
                  </a:lnTo>
                  <a:lnTo>
                    <a:pt x="98" y="24"/>
                  </a:lnTo>
                  <a:lnTo>
                    <a:pt x="96" y="15"/>
                  </a:lnTo>
                  <a:lnTo>
                    <a:pt x="90" y="7"/>
                  </a:lnTo>
                  <a:lnTo>
                    <a:pt x="80" y="2"/>
                  </a:lnTo>
                  <a:lnTo>
                    <a:pt x="66" y="0"/>
                  </a:lnTo>
                  <a:lnTo>
                    <a:pt x="44" y="5"/>
                  </a:lnTo>
                  <a:lnTo>
                    <a:pt x="30" y="16"/>
                  </a:lnTo>
                  <a:lnTo>
                    <a:pt x="23" y="29"/>
                  </a:lnTo>
                  <a:lnTo>
                    <a:pt x="21" y="40"/>
                  </a:lnTo>
                  <a:lnTo>
                    <a:pt x="22" y="47"/>
                  </a:lnTo>
                  <a:lnTo>
                    <a:pt x="24" y="53"/>
                  </a:lnTo>
                  <a:lnTo>
                    <a:pt x="28" y="57"/>
                  </a:lnTo>
                  <a:lnTo>
                    <a:pt x="32" y="60"/>
                  </a:lnTo>
                  <a:lnTo>
                    <a:pt x="36" y="63"/>
                  </a:lnTo>
                  <a:lnTo>
                    <a:pt x="41" y="65"/>
                  </a:lnTo>
                  <a:lnTo>
                    <a:pt x="45" y="66"/>
                  </a:lnTo>
                  <a:lnTo>
                    <a:pt x="49" y="66"/>
                  </a:lnTo>
                  <a:lnTo>
                    <a:pt x="59" y="69"/>
                  </a:lnTo>
                  <a:lnTo>
                    <a:pt x="68" y="72"/>
                  </a:lnTo>
                  <a:lnTo>
                    <a:pt x="74" y="78"/>
                  </a:lnTo>
                  <a:lnTo>
                    <a:pt x="76" y="87"/>
                  </a:lnTo>
                  <a:lnTo>
                    <a:pt x="76" y="90"/>
                  </a:lnTo>
                  <a:lnTo>
                    <a:pt x="75" y="95"/>
                  </a:lnTo>
                  <a:lnTo>
                    <a:pt x="73" y="99"/>
                  </a:lnTo>
                  <a:lnTo>
                    <a:pt x="69" y="104"/>
                  </a:lnTo>
                  <a:lnTo>
                    <a:pt x="64" y="109"/>
                  </a:lnTo>
                  <a:lnTo>
                    <a:pt x="58" y="113"/>
                  </a:lnTo>
                  <a:lnTo>
                    <a:pt x="49" y="116"/>
                  </a:lnTo>
                  <a:lnTo>
                    <a:pt x="38" y="117"/>
                  </a:lnTo>
                  <a:lnTo>
                    <a:pt x="36" y="117"/>
                  </a:lnTo>
                  <a:lnTo>
                    <a:pt x="33" y="116"/>
                  </a:lnTo>
                  <a:lnTo>
                    <a:pt x="28" y="116"/>
                  </a:lnTo>
                  <a:lnTo>
                    <a:pt x="24" y="115"/>
                  </a:lnTo>
                  <a:lnTo>
                    <a:pt x="19" y="113"/>
                  </a:lnTo>
                  <a:lnTo>
                    <a:pt x="14" y="111"/>
                  </a:lnTo>
                  <a:lnTo>
                    <a:pt x="11" y="107"/>
                  </a:lnTo>
                  <a:lnTo>
                    <a:pt x="8" y="102"/>
                  </a:lnTo>
                  <a:lnTo>
                    <a:pt x="15" y="102"/>
                  </a:lnTo>
                  <a:lnTo>
                    <a:pt x="20" y="99"/>
                  </a:lnTo>
                  <a:lnTo>
                    <a:pt x="23" y="94"/>
                  </a:lnTo>
                  <a:lnTo>
                    <a:pt x="25" y="88"/>
                  </a:lnTo>
                  <a:lnTo>
                    <a:pt x="24" y="84"/>
                  </a:lnTo>
                  <a:lnTo>
                    <a:pt x="22" y="81"/>
                  </a:lnTo>
                  <a:lnTo>
                    <a:pt x="18" y="79"/>
                  </a:lnTo>
                  <a:lnTo>
                    <a:pt x="15" y="79"/>
                  </a:lnTo>
                  <a:lnTo>
                    <a:pt x="9" y="80"/>
                  </a:lnTo>
                  <a:lnTo>
                    <a:pt x="4" y="83"/>
                  </a:lnTo>
                  <a:lnTo>
                    <a:pt x="1" y="88"/>
                  </a:lnTo>
                  <a:lnTo>
                    <a:pt x="0" y="96"/>
                  </a:lnTo>
                  <a:lnTo>
                    <a:pt x="2" y="107"/>
                  </a:lnTo>
                  <a:lnTo>
                    <a:pt x="10" y="115"/>
                  </a:lnTo>
                  <a:lnTo>
                    <a:pt x="22" y="121"/>
                  </a:lnTo>
                  <a:lnTo>
                    <a:pt x="38" y="123"/>
                  </a:lnTo>
                  <a:lnTo>
                    <a:pt x="53" y="121"/>
                  </a:lnTo>
                  <a:lnTo>
                    <a:pt x="64" y="117"/>
                  </a:lnTo>
                  <a:lnTo>
                    <a:pt x="74" y="112"/>
                  </a:lnTo>
                  <a:lnTo>
                    <a:pt x="81" y="105"/>
                  </a:lnTo>
                  <a:lnTo>
                    <a:pt x="86" y="97"/>
                  </a:lnTo>
                  <a:lnTo>
                    <a:pt x="89" y="90"/>
                  </a:lnTo>
                  <a:lnTo>
                    <a:pt x="91" y="83"/>
                  </a:lnTo>
                  <a:lnTo>
                    <a:pt x="92" y="78"/>
                  </a:lnTo>
                  <a:lnTo>
                    <a:pt x="91" y="71"/>
                  </a:lnTo>
                  <a:lnTo>
                    <a:pt x="89" y="66"/>
                  </a:lnTo>
                  <a:lnTo>
                    <a:pt x="86" y="61"/>
                  </a:lnTo>
                  <a:lnTo>
                    <a:pt x="83" y="58"/>
                  </a:lnTo>
                  <a:lnTo>
                    <a:pt x="78" y="54"/>
                  </a:lnTo>
                  <a:lnTo>
                    <a:pt x="72" y="51"/>
                  </a:lnTo>
                  <a:lnTo>
                    <a:pt x="65" y="48"/>
                  </a:lnTo>
                  <a:lnTo>
                    <a:pt x="57" y="47"/>
                  </a:lnTo>
                  <a:lnTo>
                    <a:pt x="49" y="45"/>
                  </a:lnTo>
                  <a:lnTo>
                    <a:pt x="43" y="42"/>
                  </a:lnTo>
                  <a:lnTo>
                    <a:pt x="38" y="38"/>
                  </a:lnTo>
                  <a:lnTo>
                    <a:pt x="36" y="31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9" y="19"/>
                  </a:lnTo>
                  <a:lnTo>
                    <a:pt x="42" y="15"/>
                  </a:lnTo>
                  <a:lnTo>
                    <a:pt x="46" y="12"/>
                  </a:lnTo>
                  <a:lnTo>
                    <a:pt x="52" y="9"/>
                  </a:lnTo>
                  <a:lnTo>
                    <a:pt x="58" y="7"/>
                  </a:lnTo>
                  <a:lnTo>
                    <a:pt x="66" y="6"/>
                  </a:lnTo>
                  <a:lnTo>
                    <a:pt x="72" y="7"/>
                  </a:lnTo>
                  <a:lnTo>
                    <a:pt x="79" y="9"/>
                  </a:lnTo>
                  <a:lnTo>
                    <a:pt x="86" y="12"/>
                  </a:lnTo>
                  <a:lnTo>
                    <a:pt x="90" y="19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" name="Freeform 127"/>
            <p:cNvSpPr>
              <a:spLocks/>
            </p:cNvSpPr>
            <p:nvPr/>
          </p:nvSpPr>
          <p:spPr bwMode="auto">
            <a:xfrm>
              <a:off x="1598" y="118"/>
              <a:ext cx="83" cy="125"/>
            </a:xfrm>
            <a:custGeom>
              <a:avLst/>
              <a:gdLst>
                <a:gd name="T0" fmla="*/ 83 w 83"/>
                <a:gd name="T1" fmla="*/ 91 h 125"/>
                <a:gd name="T2" fmla="*/ 76 w 83"/>
                <a:gd name="T3" fmla="*/ 91 h 125"/>
                <a:gd name="T4" fmla="*/ 76 w 83"/>
                <a:gd name="T5" fmla="*/ 95 h 125"/>
                <a:gd name="T6" fmla="*/ 75 w 83"/>
                <a:gd name="T7" fmla="*/ 100 h 125"/>
                <a:gd name="T8" fmla="*/ 73 w 83"/>
                <a:gd name="T9" fmla="*/ 105 h 125"/>
                <a:gd name="T10" fmla="*/ 72 w 83"/>
                <a:gd name="T11" fmla="*/ 108 h 125"/>
                <a:gd name="T12" fmla="*/ 68 w 83"/>
                <a:gd name="T13" fmla="*/ 109 h 125"/>
                <a:gd name="T14" fmla="*/ 63 w 83"/>
                <a:gd name="T15" fmla="*/ 109 h 125"/>
                <a:gd name="T16" fmla="*/ 57 w 83"/>
                <a:gd name="T17" fmla="*/ 109 h 125"/>
                <a:gd name="T18" fmla="*/ 53 w 83"/>
                <a:gd name="T19" fmla="*/ 109 h 125"/>
                <a:gd name="T20" fmla="*/ 19 w 83"/>
                <a:gd name="T21" fmla="*/ 109 h 125"/>
                <a:gd name="T22" fmla="*/ 31 w 83"/>
                <a:gd name="T23" fmla="*/ 98 h 125"/>
                <a:gd name="T24" fmla="*/ 40 w 83"/>
                <a:gd name="T25" fmla="*/ 90 h 125"/>
                <a:gd name="T26" fmla="*/ 48 w 83"/>
                <a:gd name="T27" fmla="*/ 84 h 125"/>
                <a:gd name="T28" fmla="*/ 56 w 83"/>
                <a:gd name="T29" fmla="*/ 77 h 125"/>
                <a:gd name="T30" fmla="*/ 66 w 83"/>
                <a:gd name="T31" fmla="*/ 69 h 125"/>
                <a:gd name="T32" fmla="*/ 75 w 83"/>
                <a:gd name="T33" fmla="*/ 59 h 125"/>
                <a:gd name="T34" fmla="*/ 81 w 83"/>
                <a:gd name="T35" fmla="*/ 49 h 125"/>
                <a:gd name="T36" fmla="*/ 83 w 83"/>
                <a:gd name="T37" fmla="*/ 36 h 125"/>
                <a:gd name="T38" fmla="*/ 79 w 83"/>
                <a:gd name="T39" fmla="*/ 21 h 125"/>
                <a:gd name="T40" fmla="*/ 70 w 83"/>
                <a:gd name="T41" fmla="*/ 9 h 125"/>
                <a:gd name="T42" fmla="*/ 56 w 83"/>
                <a:gd name="T43" fmla="*/ 2 h 125"/>
                <a:gd name="T44" fmla="*/ 39 w 83"/>
                <a:gd name="T45" fmla="*/ 0 h 125"/>
                <a:gd name="T46" fmla="*/ 31 w 83"/>
                <a:gd name="T47" fmla="*/ 0 h 125"/>
                <a:gd name="T48" fmla="*/ 23 w 83"/>
                <a:gd name="T49" fmla="*/ 3 h 125"/>
                <a:gd name="T50" fmla="*/ 16 w 83"/>
                <a:gd name="T51" fmla="*/ 6 h 125"/>
                <a:gd name="T52" fmla="*/ 11 w 83"/>
                <a:gd name="T53" fmla="*/ 10 h 125"/>
                <a:gd name="T54" fmla="*/ 6 w 83"/>
                <a:gd name="T55" fmla="*/ 15 h 125"/>
                <a:gd name="T56" fmla="*/ 3 w 83"/>
                <a:gd name="T57" fmla="*/ 21 h 125"/>
                <a:gd name="T58" fmla="*/ 1 w 83"/>
                <a:gd name="T59" fmla="*/ 27 h 125"/>
                <a:gd name="T60" fmla="*/ 0 w 83"/>
                <a:gd name="T61" fmla="*/ 33 h 125"/>
                <a:gd name="T62" fmla="*/ 1 w 83"/>
                <a:gd name="T63" fmla="*/ 39 h 125"/>
                <a:gd name="T64" fmla="*/ 4 w 83"/>
                <a:gd name="T65" fmla="*/ 42 h 125"/>
                <a:gd name="T66" fmla="*/ 8 w 83"/>
                <a:gd name="T67" fmla="*/ 44 h 125"/>
                <a:gd name="T68" fmla="*/ 10 w 83"/>
                <a:gd name="T69" fmla="*/ 44 h 125"/>
                <a:gd name="T70" fmla="*/ 13 w 83"/>
                <a:gd name="T71" fmla="*/ 43 h 125"/>
                <a:gd name="T72" fmla="*/ 17 w 83"/>
                <a:gd name="T73" fmla="*/ 42 h 125"/>
                <a:gd name="T74" fmla="*/ 19 w 83"/>
                <a:gd name="T75" fmla="*/ 38 h 125"/>
                <a:gd name="T76" fmla="*/ 20 w 83"/>
                <a:gd name="T77" fmla="*/ 34 h 125"/>
                <a:gd name="T78" fmla="*/ 19 w 83"/>
                <a:gd name="T79" fmla="*/ 31 h 125"/>
                <a:gd name="T80" fmla="*/ 18 w 83"/>
                <a:gd name="T81" fmla="*/ 28 h 125"/>
                <a:gd name="T82" fmla="*/ 15 w 83"/>
                <a:gd name="T83" fmla="*/ 25 h 125"/>
                <a:gd name="T84" fmla="*/ 9 w 83"/>
                <a:gd name="T85" fmla="*/ 24 h 125"/>
                <a:gd name="T86" fmla="*/ 14 w 83"/>
                <a:gd name="T87" fmla="*/ 16 h 125"/>
                <a:gd name="T88" fmla="*/ 21 w 83"/>
                <a:gd name="T89" fmla="*/ 10 h 125"/>
                <a:gd name="T90" fmla="*/ 29 w 83"/>
                <a:gd name="T91" fmla="*/ 7 h 125"/>
                <a:gd name="T92" fmla="*/ 36 w 83"/>
                <a:gd name="T93" fmla="*/ 7 h 125"/>
                <a:gd name="T94" fmla="*/ 49 w 83"/>
                <a:gd name="T95" fmla="*/ 9 h 125"/>
                <a:gd name="T96" fmla="*/ 57 w 83"/>
                <a:gd name="T97" fmla="*/ 16 h 125"/>
                <a:gd name="T98" fmla="*/ 63 w 83"/>
                <a:gd name="T99" fmla="*/ 25 h 125"/>
                <a:gd name="T100" fmla="*/ 65 w 83"/>
                <a:gd name="T101" fmla="*/ 36 h 125"/>
                <a:gd name="T102" fmla="*/ 63 w 83"/>
                <a:gd name="T103" fmla="*/ 48 h 125"/>
                <a:gd name="T104" fmla="*/ 58 w 83"/>
                <a:gd name="T105" fmla="*/ 58 h 125"/>
                <a:gd name="T106" fmla="*/ 52 w 83"/>
                <a:gd name="T107" fmla="*/ 67 h 125"/>
                <a:gd name="T108" fmla="*/ 47 w 83"/>
                <a:gd name="T109" fmla="*/ 73 h 125"/>
                <a:gd name="T110" fmla="*/ 2 w 83"/>
                <a:gd name="T111" fmla="*/ 118 h 125"/>
                <a:gd name="T112" fmla="*/ 0 w 83"/>
                <a:gd name="T113" fmla="*/ 120 h 125"/>
                <a:gd name="T114" fmla="*/ 0 w 83"/>
                <a:gd name="T115" fmla="*/ 125 h 125"/>
                <a:gd name="T116" fmla="*/ 77 w 83"/>
                <a:gd name="T117" fmla="*/ 125 h 125"/>
                <a:gd name="T118" fmla="*/ 83 w 83"/>
                <a:gd name="T119" fmla="*/ 9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" h="125">
                  <a:moveTo>
                    <a:pt x="83" y="91"/>
                  </a:moveTo>
                  <a:lnTo>
                    <a:pt x="76" y="91"/>
                  </a:lnTo>
                  <a:lnTo>
                    <a:pt x="76" y="95"/>
                  </a:lnTo>
                  <a:lnTo>
                    <a:pt x="75" y="100"/>
                  </a:lnTo>
                  <a:lnTo>
                    <a:pt x="73" y="105"/>
                  </a:lnTo>
                  <a:lnTo>
                    <a:pt x="72" y="108"/>
                  </a:lnTo>
                  <a:lnTo>
                    <a:pt x="68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3" y="109"/>
                  </a:lnTo>
                  <a:lnTo>
                    <a:pt x="19" y="109"/>
                  </a:lnTo>
                  <a:lnTo>
                    <a:pt x="31" y="98"/>
                  </a:lnTo>
                  <a:lnTo>
                    <a:pt x="40" y="90"/>
                  </a:lnTo>
                  <a:lnTo>
                    <a:pt x="48" y="84"/>
                  </a:lnTo>
                  <a:lnTo>
                    <a:pt x="56" y="77"/>
                  </a:lnTo>
                  <a:lnTo>
                    <a:pt x="66" y="69"/>
                  </a:lnTo>
                  <a:lnTo>
                    <a:pt x="75" y="59"/>
                  </a:lnTo>
                  <a:lnTo>
                    <a:pt x="81" y="49"/>
                  </a:lnTo>
                  <a:lnTo>
                    <a:pt x="83" y="36"/>
                  </a:lnTo>
                  <a:lnTo>
                    <a:pt x="79" y="21"/>
                  </a:lnTo>
                  <a:lnTo>
                    <a:pt x="70" y="9"/>
                  </a:lnTo>
                  <a:lnTo>
                    <a:pt x="56" y="2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5"/>
                  </a:lnTo>
                  <a:lnTo>
                    <a:pt x="3" y="21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39"/>
                  </a:lnTo>
                  <a:lnTo>
                    <a:pt x="4" y="42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3" y="43"/>
                  </a:lnTo>
                  <a:lnTo>
                    <a:pt x="17" y="42"/>
                  </a:lnTo>
                  <a:lnTo>
                    <a:pt x="19" y="38"/>
                  </a:lnTo>
                  <a:lnTo>
                    <a:pt x="20" y="34"/>
                  </a:lnTo>
                  <a:lnTo>
                    <a:pt x="19" y="31"/>
                  </a:lnTo>
                  <a:lnTo>
                    <a:pt x="18" y="28"/>
                  </a:lnTo>
                  <a:lnTo>
                    <a:pt x="15" y="25"/>
                  </a:lnTo>
                  <a:lnTo>
                    <a:pt x="9" y="24"/>
                  </a:lnTo>
                  <a:lnTo>
                    <a:pt x="14" y="16"/>
                  </a:lnTo>
                  <a:lnTo>
                    <a:pt x="21" y="10"/>
                  </a:lnTo>
                  <a:lnTo>
                    <a:pt x="29" y="7"/>
                  </a:lnTo>
                  <a:lnTo>
                    <a:pt x="36" y="7"/>
                  </a:lnTo>
                  <a:lnTo>
                    <a:pt x="49" y="9"/>
                  </a:lnTo>
                  <a:lnTo>
                    <a:pt x="57" y="16"/>
                  </a:lnTo>
                  <a:lnTo>
                    <a:pt x="63" y="25"/>
                  </a:lnTo>
                  <a:lnTo>
                    <a:pt x="65" y="36"/>
                  </a:lnTo>
                  <a:lnTo>
                    <a:pt x="63" y="48"/>
                  </a:lnTo>
                  <a:lnTo>
                    <a:pt x="58" y="58"/>
                  </a:lnTo>
                  <a:lnTo>
                    <a:pt x="52" y="67"/>
                  </a:lnTo>
                  <a:lnTo>
                    <a:pt x="47" y="73"/>
                  </a:lnTo>
                  <a:lnTo>
                    <a:pt x="2" y="118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77" y="125"/>
                  </a:lnTo>
                  <a:lnTo>
                    <a:pt x="83" y="91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" name="Freeform 128"/>
            <p:cNvSpPr>
              <a:spLocks/>
            </p:cNvSpPr>
            <p:nvPr/>
          </p:nvSpPr>
          <p:spPr bwMode="auto">
            <a:xfrm>
              <a:off x="1774" y="174"/>
              <a:ext cx="28" cy="29"/>
            </a:xfrm>
            <a:custGeom>
              <a:avLst/>
              <a:gdLst>
                <a:gd name="T0" fmla="*/ 28 w 28"/>
                <a:gd name="T1" fmla="*/ 14 h 29"/>
                <a:gd name="T2" fmla="*/ 27 w 28"/>
                <a:gd name="T3" fmla="*/ 9 h 29"/>
                <a:gd name="T4" fmla="*/ 24 w 28"/>
                <a:gd name="T5" fmla="*/ 4 h 29"/>
                <a:gd name="T6" fmla="*/ 20 w 28"/>
                <a:gd name="T7" fmla="*/ 1 h 29"/>
                <a:gd name="T8" fmla="*/ 14 w 28"/>
                <a:gd name="T9" fmla="*/ 0 h 29"/>
                <a:gd name="T10" fmla="*/ 9 w 28"/>
                <a:gd name="T11" fmla="*/ 1 h 29"/>
                <a:gd name="T12" fmla="*/ 4 w 28"/>
                <a:gd name="T13" fmla="*/ 4 h 29"/>
                <a:gd name="T14" fmla="*/ 1 w 28"/>
                <a:gd name="T15" fmla="*/ 9 h 29"/>
                <a:gd name="T16" fmla="*/ 0 w 28"/>
                <a:gd name="T17" fmla="*/ 14 h 29"/>
                <a:gd name="T18" fmla="*/ 1 w 28"/>
                <a:gd name="T19" fmla="*/ 20 h 29"/>
                <a:gd name="T20" fmla="*/ 4 w 28"/>
                <a:gd name="T21" fmla="*/ 24 h 29"/>
                <a:gd name="T22" fmla="*/ 9 w 28"/>
                <a:gd name="T23" fmla="*/ 27 h 29"/>
                <a:gd name="T24" fmla="*/ 14 w 28"/>
                <a:gd name="T25" fmla="*/ 29 h 29"/>
                <a:gd name="T26" fmla="*/ 20 w 28"/>
                <a:gd name="T27" fmla="*/ 27 h 29"/>
                <a:gd name="T28" fmla="*/ 24 w 28"/>
                <a:gd name="T29" fmla="*/ 24 h 29"/>
                <a:gd name="T30" fmla="*/ 27 w 28"/>
                <a:gd name="T31" fmla="*/ 20 h 29"/>
                <a:gd name="T32" fmla="*/ 28 w 28"/>
                <a:gd name="T3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7" y="9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4"/>
                  </a:lnTo>
                  <a:lnTo>
                    <a:pt x="9" y="27"/>
                  </a:lnTo>
                  <a:lnTo>
                    <a:pt x="14" y="29"/>
                  </a:lnTo>
                  <a:lnTo>
                    <a:pt x="20" y="27"/>
                  </a:lnTo>
                  <a:lnTo>
                    <a:pt x="24" y="24"/>
                  </a:lnTo>
                  <a:lnTo>
                    <a:pt x="27" y="20"/>
                  </a:lnTo>
                  <a:lnTo>
                    <a:pt x="28" y="14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6" name="Freeform 129"/>
            <p:cNvSpPr>
              <a:spLocks/>
            </p:cNvSpPr>
            <p:nvPr/>
          </p:nvSpPr>
          <p:spPr bwMode="auto">
            <a:xfrm>
              <a:off x="1893" y="174"/>
              <a:ext cx="29" cy="29"/>
            </a:xfrm>
            <a:custGeom>
              <a:avLst/>
              <a:gdLst>
                <a:gd name="T0" fmla="*/ 29 w 29"/>
                <a:gd name="T1" fmla="*/ 14 h 29"/>
                <a:gd name="T2" fmla="*/ 27 w 29"/>
                <a:gd name="T3" fmla="*/ 9 h 29"/>
                <a:gd name="T4" fmla="*/ 24 w 29"/>
                <a:gd name="T5" fmla="*/ 4 h 29"/>
                <a:gd name="T6" fmla="*/ 20 w 29"/>
                <a:gd name="T7" fmla="*/ 1 h 29"/>
                <a:gd name="T8" fmla="*/ 14 w 29"/>
                <a:gd name="T9" fmla="*/ 0 h 29"/>
                <a:gd name="T10" fmla="*/ 9 w 29"/>
                <a:gd name="T11" fmla="*/ 1 h 29"/>
                <a:gd name="T12" fmla="*/ 4 w 29"/>
                <a:gd name="T13" fmla="*/ 4 h 29"/>
                <a:gd name="T14" fmla="*/ 1 w 29"/>
                <a:gd name="T15" fmla="*/ 9 h 29"/>
                <a:gd name="T16" fmla="*/ 0 w 29"/>
                <a:gd name="T17" fmla="*/ 14 h 29"/>
                <a:gd name="T18" fmla="*/ 1 w 29"/>
                <a:gd name="T19" fmla="*/ 20 h 29"/>
                <a:gd name="T20" fmla="*/ 4 w 29"/>
                <a:gd name="T21" fmla="*/ 24 h 29"/>
                <a:gd name="T22" fmla="*/ 9 w 29"/>
                <a:gd name="T23" fmla="*/ 27 h 29"/>
                <a:gd name="T24" fmla="*/ 14 w 29"/>
                <a:gd name="T25" fmla="*/ 29 h 29"/>
                <a:gd name="T26" fmla="*/ 20 w 29"/>
                <a:gd name="T27" fmla="*/ 27 h 29"/>
                <a:gd name="T28" fmla="*/ 24 w 29"/>
                <a:gd name="T29" fmla="*/ 24 h 29"/>
                <a:gd name="T30" fmla="*/ 27 w 29"/>
                <a:gd name="T31" fmla="*/ 20 h 29"/>
                <a:gd name="T32" fmla="*/ 29 w 29"/>
                <a:gd name="T3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lnTo>
                    <a:pt x="27" y="9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4"/>
                  </a:lnTo>
                  <a:lnTo>
                    <a:pt x="9" y="27"/>
                  </a:lnTo>
                  <a:lnTo>
                    <a:pt x="14" y="29"/>
                  </a:lnTo>
                  <a:lnTo>
                    <a:pt x="20" y="27"/>
                  </a:lnTo>
                  <a:lnTo>
                    <a:pt x="24" y="24"/>
                  </a:lnTo>
                  <a:lnTo>
                    <a:pt x="27" y="20"/>
                  </a:lnTo>
                  <a:lnTo>
                    <a:pt x="29" y="14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7" name="Freeform 130"/>
            <p:cNvSpPr>
              <a:spLocks/>
            </p:cNvSpPr>
            <p:nvPr/>
          </p:nvSpPr>
          <p:spPr bwMode="auto">
            <a:xfrm>
              <a:off x="2012" y="174"/>
              <a:ext cx="28" cy="29"/>
            </a:xfrm>
            <a:custGeom>
              <a:avLst/>
              <a:gdLst>
                <a:gd name="T0" fmla="*/ 28 w 28"/>
                <a:gd name="T1" fmla="*/ 14 h 29"/>
                <a:gd name="T2" fmla="*/ 27 w 28"/>
                <a:gd name="T3" fmla="*/ 9 h 29"/>
                <a:gd name="T4" fmla="*/ 24 w 28"/>
                <a:gd name="T5" fmla="*/ 4 h 29"/>
                <a:gd name="T6" fmla="*/ 20 w 28"/>
                <a:gd name="T7" fmla="*/ 1 h 29"/>
                <a:gd name="T8" fmla="*/ 14 w 28"/>
                <a:gd name="T9" fmla="*/ 0 h 29"/>
                <a:gd name="T10" fmla="*/ 9 w 28"/>
                <a:gd name="T11" fmla="*/ 1 h 29"/>
                <a:gd name="T12" fmla="*/ 4 w 28"/>
                <a:gd name="T13" fmla="*/ 4 h 29"/>
                <a:gd name="T14" fmla="*/ 1 w 28"/>
                <a:gd name="T15" fmla="*/ 9 h 29"/>
                <a:gd name="T16" fmla="*/ 0 w 28"/>
                <a:gd name="T17" fmla="*/ 14 h 29"/>
                <a:gd name="T18" fmla="*/ 1 w 28"/>
                <a:gd name="T19" fmla="*/ 20 h 29"/>
                <a:gd name="T20" fmla="*/ 4 w 28"/>
                <a:gd name="T21" fmla="*/ 24 h 29"/>
                <a:gd name="T22" fmla="*/ 9 w 28"/>
                <a:gd name="T23" fmla="*/ 27 h 29"/>
                <a:gd name="T24" fmla="*/ 14 w 28"/>
                <a:gd name="T25" fmla="*/ 29 h 29"/>
                <a:gd name="T26" fmla="*/ 20 w 28"/>
                <a:gd name="T27" fmla="*/ 27 h 29"/>
                <a:gd name="T28" fmla="*/ 24 w 28"/>
                <a:gd name="T29" fmla="*/ 24 h 29"/>
                <a:gd name="T30" fmla="*/ 27 w 28"/>
                <a:gd name="T31" fmla="*/ 20 h 29"/>
                <a:gd name="T32" fmla="*/ 28 w 28"/>
                <a:gd name="T3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7" y="9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4"/>
                  </a:lnTo>
                  <a:lnTo>
                    <a:pt x="9" y="27"/>
                  </a:lnTo>
                  <a:lnTo>
                    <a:pt x="14" y="29"/>
                  </a:lnTo>
                  <a:lnTo>
                    <a:pt x="20" y="27"/>
                  </a:lnTo>
                  <a:lnTo>
                    <a:pt x="24" y="24"/>
                  </a:lnTo>
                  <a:lnTo>
                    <a:pt x="27" y="20"/>
                  </a:lnTo>
                  <a:lnTo>
                    <a:pt x="28" y="14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8" name="Freeform 131"/>
            <p:cNvSpPr>
              <a:spLocks/>
            </p:cNvSpPr>
            <p:nvPr/>
          </p:nvSpPr>
          <p:spPr bwMode="auto">
            <a:xfrm>
              <a:off x="2128" y="0"/>
              <a:ext cx="95" cy="270"/>
            </a:xfrm>
            <a:custGeom>
              <a:avLst/>
              <a:gdLst>
                <a:gd name="T0" fmla="*/ 38 w 95"/>
                <a:gd name="T1" fmla="*/ 238 h 270"/>
                <a:gd name="T2" fmla="*/ 34 w 95"/>
                <a:gd name="T3" fmla="*/ 248 h 270"/>
                <a:gd name="T4" fmla="*/ 26 w 95"/>
                <a:gd name="T5" fmla="*/ 257 h 270"/>
                <a:gd name="T6" fmla="*/ 12 w 95"/>
                <a:gd name="T7" fmla="*/ 263 h 270"/>
                <a:gd name="T8" fmla="*/ 0 w 95"/>
                <a:gd name="T9" fmla="*/ 265 h 270"/>
                <a:gd name="T10" fmla="*/ 1 w 95"/>
                <a:gd name="T11" fmla="*/ 270 h 270"/>
                <a:gd name="T12" fmla="*/ 24 w 95"/>
                <a:gd name="T13" fmla="*/ 268 h 270"/>
                <a:gd name="T14" fmla="*/ 52 w 95"/>
                <a:gd name="T15" fmla="*/ 250 h 270"/>
                <a:gd name="T16" fmla="*/ 56 w 95"/>
                <a:gd name="T17" fmla="*/ 175 h 270"/>
                <a:gd name="T18" fmla="*/ 57 w 95"/>
                <a:gd name="T19" fmla="*/ 160 h 270"/>
                <a:gd name="T20" fmla="*/ 67 w 95"/>
                <a:gd name="T21" fmla="*/ 147 h 270"/>
                <a:gd name="T22" fmla="*/ 81 w 95"/>
                <a:gd name="T23" fmla="*/ 140 h 270"/>
                <a:gd name="T24" fmla="*/ 92 w 95"/>
                <a:gd name="T25" fmla="*/ 138 h 270"/>
                <a:gd name="T26" fmla="*/ 95 w 95"/>
                <a:gd name="T27" fmla="*/ 135 h 270"/>
                <a:gd name="T28" fmla="*/ 90 w 95"/>
                <a:gd name="T29" fmla="*/ 132 h 270"/>
                <a:gd name="T30" fmla="*/ 68 w 95"/>
                <a:gd name="T31" fmla="*/ 125 h 270"/>
                <a:gd name="T32" fmla="*/ 57 w 95"/>
                <a:gd name="T33" fmla="*/ 108 h 270"/>
                <a:gd name="T34" fmla="*/ 56 w 95"/>
                <a:gd name="T35" fmla="*/ 104 h 270"/>
                <a:gd name="T36" fmla="*/ 56 w 95"/>
                <a:gd name="T37" fmla="*/ 95 h 270"/>
                <a:gd name="T38" fmla="*/ 56 w 95"/>
                <a:gd name="T39" fmla="*/ 34 h 270"/>
                <a:gd name="T40" fmla="*/ 51 w 95"/>
                <a:gd name="T41" fmla="*/ 19 h 270"/>
                <a:gd name="T42" fmla="*/ 34 w 95"/>
                <a:gd name="T43" fmla="*/ 6 h 270"/>
                <a:gd name="T44" fmla="*/ 13 w 95"/>
                <a:gd name="T45" fmla="*/ 1 h 270"/>
                <a:gd name="T46" fmla="*/ 1 w 95"/>
                <a:gd name="T47" fmla="*/ 1 h 270"/>
                <a:gd name="T48" fmla="*/ 1 w 95"/>
                <a:gd name="T49" fmla="*/ 6 h 270"/>
                <a:gd name="T50" fmla="*/ 16 w 95"/>
                <a:gd name="T51" fmla="*/ 8 h 270"/>
                <a:gd name="T52" fmla="*/ 33 w 95"/>
                <a:gd name="T53" fmla="*/ 20 h 270"/>
                <a:gd name="T54" fmla="*/ 38 w 95"/>
                <a:gd name="T55" fmla="*/ 31 h 270"/>
                <a:gd name="T56" fmla="*/ 38 w 95"/>
                <a:gd name="T57" fmla="*/ 37 h 270"/>
                <a:gd name="T58" fmla="*/ 38 w 95"/>
                <a:gd name="T59" fmla="*/ 99 h 270"/>
                <a:gd name="T60" fmla="*/ 40 w 95"/>
                <a:gd name="T61" fmla="*/ 113 h 270"/>
                <a:gd name="T62" fmla="*/ 49 w 95"/>
                <a:gd name="T63" fmla="*/ 125 h 270"/>
                <a:gd name="T64" fmla="*/ 70 w 95"/>
                <a:gd name="T65" fmla="*/ 135 h 270"/>
                <a:gd name="T66" fmla="*/ 46 w 95"/>
                <a:gd name="T67" fmla="*/ 149 h 270"/>
                <a:gd name="T68" fmla="*/ 38 w 95"/>
                <a:gd name="T69" fmla="*/ 16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" h="270">
                  <a:moveTo>
                    <a:pt x="38" y="234"/>
                  </a:moveTo>
                  <a:lnTo>
                    <a:pt x="38" y="238"/>
                  </a:lnTo>
                  <a:lnTo>
                    <a:pt x="37" y="243"/>
                  </a:lnTo>
                  <a:lnTo>
                    <a:pt x="34" y="248"/>
                  </a:lnTo>
                  <a:lnTo>
                    <a:pt x="31" y="253"/>
                  </a:lnTo>
                  <a:lnTo>
                    <a:pt x="26" y="257"/>
                  </a:lnTo>
                  <a:lnTo>
                    <a:pt x="20" y="260"/>
                  </a:lnTo>
                  <a:lnTo>
                    <a:pt x="12" y="263"/>
                  </a:lnTo>
                  <a:lnTo>
                    <a:pt x="2" y="264"/>
                  </a:lnTo>
                  <a:lnTo>
                    <a:pt x="0" y="265"/>
                  </a:lnTo>
                  <a:lnTo>
                    <a:pt x="0" y="267"/>
                  </a:lnTo>
                  <a:lnTo>
                    <a:pt x="1" y="270"/>
                  </a:lnTo>
                  <a:lnTo>
                    <a:pt x="5" y="270"/>
                  </a:lnTo>
                  <a:lnTo>
                    <a:pt x="24" y="268"/>
                  </a:lnTo>
                  <a:lnTo>
                    <a:pt x="40" y="261"/>
                  </a:lnTo>
                  <a:lnTo>
                    <a:pt x="52" y="250"/>
                  </a:lnTo>
                  <a:lnTo>
                    <a:pt x="56" y="236"/>
                  </a:lnTo>
                  <a:lnTo>
                    <a:pt x="56" y="175"/>
                  </a:lnTo>
                  <a:lnTo>
                    <a:pt x="56" y="167"/>
                  </a:lnTo>
                  <a:lnTo>
                    <a:pt x="57" y="160"/>
                  </a:lnTo>
                  <a:lnTo>
                    <a:pt x="61" y="153"/>
                  </a:lnTo>
                  <a:lnTo>
                    <a:pt x="67" y="147"/>
                  </a:lnTo>
                  <a:lnTo>
                    <a:pt x="74" y="142"/>
                  </a:lnTo>
                  <a:lnTo>
                    <a:pt x="81" y="140"/>
                  </a:lnTo>
                  <a:lnTo>
                    <a:pt x="87" y="138"/>
                  </a:lnTo>
                  <a:lnTo>
                    <a:pt x="92" y="138"/>
                  </a:lnTo>
                  <a:lnTo>
                    <a:pt x="94" y="137"/>
                  </a:lnTo>
                  <a:lnTo>
                    <a:pt x="95" y="135"/>
                  </a:lnTo>
                  <a:lnTo>
                    <a:pt x="94" y="133"/>
                  </a:lnTo>
                  <a:lnTo>
                    <a:pt x="90" y="132"/>
                  </a:lnTo>
                  <a:lnTo>
                    <a:pt x="78" y="130"/>
                  </a:lnTo>
                  <a:lnTo>
                    <a:pt x="68" y="125"/>
                  </a:lnTo>
                  <a:lnTo>
                    <a:pt x="61" y="117"/>
                  </a:lnTo>
                  <a:lnTo>
                    <a:pt x="57" y="108"/>
                  </a:lnTo>
                  <a:lnTo>
                    <a:pt x="56" y="106"/>
                  </a:lnTo>
                  <a:lnTo>
                    <a:pt x="56" y="104"/>
                  </a:lnTo>
                  <a:lnTo>
                    <a:pt x="56" y="101"/>
                  </a:lnTo>
                  <a:lnTo>
                    <a:pt x="56" y="95"/>
                  </a:lnTo>
                  <a:lnTo>
                    <a:pt x="56" y="42"/>
                  </a:lnTo>
                  <a:lnTo>
                    <a:pt x="56" y="34"/>
                  </a:lnTo>
                  <a:lnTo>
                    <a:pt x="54" y="26"/>
                  </a:lnTo>
                  <a:lnTo>
                    <a:pt x="51" y="19"/>
                  </a:lnTo>
                  <a:lnTo>
                    <a:pt x="43" y="11"/>
                  </a:lnTo>
                  <a:lnTo>
                    <a:pt x="34" y="6"/>
                  </a:lnTo>
                  <a:lnTo>
                    <a:pt x="24" y="3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4" y="6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3" y="20"/>
                  </a:lnTo>
                  <a:lnTo>
                    <a:pt x="37" y="30"/>
                  </a:lnTo>
                  <a:lnTo>
                    <a:pt x="38" y="31"/>
                  </a:lnTo>
                  <a:lnTo>
                    <a:pt x="38" y="33"/>
                  </a:lnTo>
                  <a:lnTo>
                    <a:pt x="38" y="37"/>
                  </a:lnTo>
                  <a:lnTo>
                    <a:pt x="38" y="42"/>
                  </a:lnTo>
                  <a:lnTo>
                    <a:pt x="38" y="99"/>
                  </a:lnTo>
                  <a:lnTo>
                    <a:pt x="39" y="107"/>
                  </a:lnTo>
                  <a:lnTo>
                    <a:pt x="40" y="113"/>
                  </a:lnTo>
                  <a:lnTo>
                    <a:pt x="44" y="119"/>
                  </a:lnTo>
                  <a:lnTo>
                    <a:pt x="49" y="125"/>
                  </a:lnTo>
                  <a:lnTo>
                    <a:pt x="59" y="131"/>
                  </a:lnTo>
                  <a:lnTo>
                    <a:pt x="70" y="135"/>
                  </a:lnTo>
                  <a:lnTo>
                    <a:pt x="56" y="141"/>
                  </a:lnTo>
                  <a:lnTo>
                    <a:pt x="46" y="149"/>
                  </a:lnTo>
                  <a:lnTo>
                    <a:pt x="40" y="158"/>
                  </a:lnTo>
                  <a:lnTo>
                    <a:pt x="38" y="169"/>
                  </a:lnTo>
                  <a:lnTo>
                    <a:pt x="38" y="234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" name="Freeform 132"/>
            <p:cNvSpPr>
              <a:spLocks noEditPoints="1"/>
            </p:cNvSpPr>
            <p:nvPr/>
          </p:nvSpPr>
          <p:spPr bwMode="auto">
            <a:xfrm>
              <a:off x="2354" y="15"/>
              <a:ext cx="106" cy="191"/>
            </a:xfrm>
            <a:custGeom>
              <a:avLst/>
              <a:gdLst>
                <a:gd name="T0" fmla="*/ 20 w 106"/>
                <a:gd name="T1" fmla="*/ 0 h 191"/>
                <a:gd name="T2" fmla="*/ 0 w 106"/>
                <a:gd name="T3" fmla="*/ 0 h 191"/>
                <a:gd name="T4" fmla="*/ 0 w 106"/>
                <a:gd name="T5" fmla="*/ 188 h 191"/>
                <a:gd name="T6" fmla="*/ 20 w 106"/>
                <a:gd name="T7" fmla="*/ 188 h 191"/>
                <a:gd name="T8" fmla="*/ 20 w 106"/>
                <a:gd name="T9" fmla="*/ 175 h 191"/>
                <a:gd name="T10" fmla="*/ 26 w 106"/>
                <a:gd name="T11" fmla="*/ 180 h 191"/>
                <a:gd name="T12" fmla="*/ 34 w 106"/>
                <a:gd name="T13" fmla="*/ 185 h 191"/>
                <a:gd name="T14" fmla="*/ 44 w 106"/>
                <a:gd name="T15" fmla="*/ 189 h 191"/>
                <a:gd name="T16" fmla="*/ 56 w 106"/>
                <a:gd name="T17" fmla="*/ 191 h 191"/>
                <a:gd name="T18" fmla="*/ 75 w 106"/>
                <a:gd name="T19" fmla="*/ 186 h 191"/>
                <a:gd name="T20" fmla="*/ 91 w 106"/>
                <a:gd name="T21" fmla="*/ 173 h 191"/>
                <a:gd name="T22" fmla="*/ 102 w 106"/>
                <a:gd name="T23" fmla="*/ 153 h 191"/>
                <a:gd name="T24" fmla="*/ 106 w 106"/>
                <a:gd name="T25" fmla="*/ 127 h 191"/>
                <a:gd name="T26" fmla="*/ 103 w 106"/>
                <a:gd name="T27" fmla="*/ 104 h 191"/>
                <a:gd name="T28" fmla="*/ 94 w 106"/>
                <a:gd name="T29" fmla="*/ 84 h 191"/>
                <a:gd name="T30" fmla="*/ 80 w 106"/>
                <a:gd name="T31" fmla="*/ 70 h 191"/>
                <a:gd name="T32" fmla="*/ 63 w 106"/>
                <a:gd name="T33" fmla="*/ 65 h 191"/>
                <a:gd name="T34" fmla="*/ 54 w 106"/>
                <a:gd name="T35" fmla="*/ 66 h 191"/>
                <a:gd name="T36" fmla="*/ 43 w 106"/>
                <a:gd name="T37" fmla="*/ 68 h 191"/>
                <a:gd name="T38" fmla="*/ 32 w 106"/>
                <a:gd name="T39" fmla="*/ 73 h 191"/>
                <a:gd name="T40" fmla="*/ 20 w 106"/>
                <a:gd name="T41" fmla="*/ 81 h 191"/>
                <a:gd name="T42" fmla="*/ 20 w 106"/>
                <a:gd name="T43" fmla="*/ 0 h 191"/>
                <a:gd name="T44" fmla="*/ 20 w 106"/>
                <a:gd name="T45" fmla="*/ 97 h 191"/>
                <a:gd name="T46" fmla="*/ 25 w 106"/>
                <a:gd name="T47" fmla="*/ 92 h 191"/>
                <a:gd name="T48" fmla="*/ 31 w 106"/>
                <a:gd name="T49" fmla="*/ 87 h 191"/>
                <a:gd name="T50" fmla="*/ 39 w 106"/>
                <a:gd name="T51" fmla="*/ 83 h 191"/>
                <a:gd name="T52" fmla="*/ 49 w 106"/>
                <a:gd name="T53" fmla="*/ 81 h 191"/>
                <a:gd name="T54" fmla="*/ 61 w 106"/>
                <a:gd name="T55" fmla="*/ 84 h 191"/>
                <a:gd name="T56" fmla="*/ 73 w 106"/>
                <a:gd name="T57" fmla="*/ 91 h 191"/>
                <a:gd name="T58" fmla="*/ 82 w 106"/>
                <a:gd name="T59" fmla="*/ 106 h 191"/>
                <a:gd name="T60" fmla="*/ 85 w 106"/>
                <a:gd name="T61" fmla="*/ 127 h 191"/>
                <a:gd name="T62" fmla="*/ 81 w 106"/>
                <a:gd name="T63" fmla="*/ 150 h 191"/>
                <a:gd name="T64" fmla="*/ 72 w 106"/>
                <a:gd name="T65" fmla="*/ 164 h 191"/>
                <a:gd name="T66" fmla="*/ 59 w 106"/>
                <a:gd name="T67" fmla="*/ 172 h 191"/>
                <a:gd name="T68" fmla="*/ 46 w 106"/>
                <a:gd name="T69" fmla="*/ 174 h 191"/>
                <a:gd name="T70" fmla="*/ 39 w 106"/>
                <a:gd name="T71" fmla="*/ 173 h 191"/>
                <a:gd name="T72" fmla="*/ 32 w 106"/>
                <a:gd name="T73" fmla="*/ 170 h 191"/>
                <a:gd name="T74" fmla="*/ 26 w 106"/>
                <a:gd name="T75" fmla="*/ 165 h 191"/>
                <a:gd name="T76" fmla="*/ 20 w 106"/>
                <a:gd name="T77" fmla="*/ 157 h 191"/>
                <a:gd name="T78" fmla="*/ 20 w 106"/>
                <a:gd name="T79" fmla="*/ 9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" h="191">
                  <a:moveTo>
                    <a:pt x="20" y="0"/>
                  </a:moveTo>
                  <a:lnTo>
                    <a:pt x="0" y="0"/>
                  </a:lnTo>
                  <a:lnTo>
                    <a:pt x="0" y="188"/>
                  </a:lnTo>
                  <a:lnTo>
                    <a:pt x="20" y="188"/>
                  </a:lnTo>
                  <a:lnTo>
                    <a:pt x="20" y="175"/>
                  </a:lnTo>
                  <a:lnTo>
                    <a:pt x="26" y="180"/>
                  </a:lnTo>
                  <a:lnTo>
                    <a:pt x="34" y="185"/>
                  </a:lnTo>
                  <a:lnTo>
                    <a:pt x="44" y="189"/>
                  </a:lnTo>
                  <a:lnTo>
                    <a:pt x="56" y="191"/>
                  </a:lnTo>
                  <a:lnTo>
                    <a:pt x="75" y="186"/>
                  </a:lnTo>
                  <a:lnTo>
                    <a:pt x="91" y="173"/>
                  </a:lnTo>
                  <a:lnTo>
                    <a:pt x="102" y="153"/>
                  </a:lnTo>
                  <a:lnTo>
                    <a:pt x="106" y="127"/>
                  </a:lnTo>
                  <a:lnTo>
                    <a:pt x="103" y="104"/>
                  </a:lnTo>
                  <a:lnTo>
                    <a:pt x="94" y="84"/>
                  </a:lnTo>
                  <a:lnTo>
                    <a:pt x="80" y="70"/>
                  </a:lnTo>
                  <a:lnTo>
                    <a:pt x="63" y="65"/>
                  </a:lnTo>
                  <a:lnTo>
                    <a:pt x="54" y="66"/>
                  </a:lnTo>
                  <a:lnTo>
                    <a:pt x="43" y="68"/>
                  </a:lnTo>
                  <a:lnTo>
                    <a:pt x="32" y="73"/>
                  </a:lnTo>
                  <a:lnTo>
                    <a:pt x="20" y="81"/>
                  </a:lnTo>
                  <a:lnTo>
                    <a:pt x="20" y="0"/>
                  </a:lnTo>
                  <a:close/>
                  <a:moveTo>
                    <a:pt x="20" y="97"/>
                  </a:moveTo>
                  <a:lnTo>
                    <a:pt x="25" y="92"/>
                  </a:lnTo>
                  <a:lnTo>
                    <a:pt x="31" y="87"/>
                  </a:lnTo>
                  <a:lnTo>
                    <a:pt x="39" y="83"/>
                  </a:lnTo>
                  <a:lnTo>
                    <a:pt x="49" y="81"/>
                  </a:lnTo>
                  <a:lnTo>
                    <a:pt x="61" y="84"/>
                  </a:lnTo>
                  <a:lnTo>
                    <a:pt x="73" y="91"/>
                  </a:lnTo>
                  <a:lnTo>
                    <a:pt x="82" y="106"/>
                  </a:lnTo>
                  <a:lnTo>
                    <a:pt x="85" y="127"/>
                  </a:lnTo>
                  <a:lnTo>
                    <a:pt x="81" y="150"/>
                  </a:lnTo>
                  <a:lnTo>
                    <a:pt x="72" y="164"/>
                  </a:lnTo>
                  <a:lnTo>
                    <a:pt x="59" y="172"/>
                  </a:lnTo>
                  <a:lnTo>
                    <a:pt x="46" y="174"/>
                  </a:lnTo>
                  <a:lnTo>
                    <a:pt x="39" y="173"/>
                  </a:lnTo>
                  <a:lnTo>
                    <a:pt x="32" y="170"/>
                  </a:lnTo>
                  <a:lnTo>
                    <a:pt x="26" y="165"/>
                  </a:lnTo>
                  <a:lnTo>
                    <a:pt x="20" y="157"/>
                  </a:lnTo>
                  <a:lnTo>
                    <a:pt x="20" y="97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" name="Freeform 133"/>
            <p:cNvSpPr>
              <a:spLocks noEditPoints="1"/>
            </p:cNvSpPr>
            <p:nvPr/>
          </p:nvSpPr>
          <p:spPr bwMode="auto">
            <a:xfrm>
              <a:off x="2487" y="78"/>
              <a:ext cx="101" cy="128"/>
            </a:xfrm>
            <a:custGeom>
              <a:avLst/>
              <a:gdLst>
                <a:gd name="T0" fmla="*/ 101 w 101"/>
                <a:gd name="T1" fmla="*/ 65 h 128"/>
                <a:gd name="T2" fmla="*/ 101 w 101"/>
                <a:gd name="T3" fmla="*/ 57 h 128"/>
                <a:gd name="T4" fmla="*/ 100 w 101"/>
                <a:gd name="T5" fmla="*/ 45 h 128"/>
                <a:gd name="T6" fmla="*/ 97 w 101"/>
                <a:gd name="T7" fmla="*/ 33 h 128"/>
                <a:gd name="T8" fmla="*/ 91 w 101"/>
                <a:gd name="T9" fmla="*/ 20 h 128"/>
                <a:gd name="T10" fmla="*/ 82 w 101"/>
                <a:gd name="T11" fmla="*/ 10 h 128"/>
                <a:gd name="T12" fmla="*/ 72 w 101"/>
                <a:gd name="T13" fmla="*/ 4 h 128"/>
                <a:gd name="T14" fmla="*/ 62 w 101"/>
                <a:gd name="T15" fmla="*/ 1 h 128"/>
                <a:gd name="T16" fmla="*/ 54 w 101"/>
                <a:gd name="T17" fmla="*/ 0 h 128"/>
                <a:gd name="T18" fmla="*/ 33 w 101"/>
                <a:gd name="T19" fmla="*/ 5 h 128"/>
                <a:gd name="T20" fmla="*/ 15 w 101"/>
                <a:gd name="T21" fmla="*/ 19 h 128"/>
                <a:gd name="T22" fmla="*/ 4 w 101"/>
                <a:gd name="T23" fmla="*/ 39 h 128"/>
                <a:gd name="T24" fmla="*/ 0 w 101"/>
                <a:gd name="T25" fmla="*/ 64 h 128"/>
                <a:gd name="T26" fmla="*/ 4 w 101"/>
                <a:gd name="T27" fmla="*/ 89 h 128"/>
                <a:gd name="T28" fmla="*/ 17 w 101"/>
                <a:gd name="T29" fmla="*/ 109 h 128"/>
                <a:gd name="T30" fmla="*/ 35 w 101"/>
                <a:gd name="T31" fmla="*/ 123 h 128"/>
                <a:gd name="T32" fmla="*/ 58 w 101"/>
                <a:gd name="T33" fmla="*/ 128 h 128"/>
                <a:gd name="T34" fmla="*/ 81 w 101"/>
                <a:gd name="T35" fmla="*/ 123 h 128"/>
                <a:gd name="T36" fmla="*/ 100 w 101"/>
                <a:gd name="T37" fmla="*/ 114 h 128"/>
                <a:gd name="T38" fmla="*/ 99 w 101"/>
                <a:gd name="T39" fmla="*/ 96 h 128"/>
                <a:gd name="T40" fmla="*/ 86 w 101"/>
                <a:gd name="T41" fmla="*/ 104 h 128"/>
                <a:gd name="T42" fmla="*/ 74 w 101"/>
                <a:gd name="T43" fmla="*/ 109 h 128"/>
                <a:gd name="T44" fmla="*/ 64 w 101"/>
                <a:gd name="T45" fmla="*/ 111 h 128"/>
                <a:gd name="T46" fmla="*/ 58 w 101"/>
                <a:gd name="T47" fmla="*/ 111 h 128"/>
                <a:gd name="T48" fmla="*/ 43 w 101"/>
                <a:gd name="T49" fmla="*/ 108 h 128"/>
                <a:gd name="T50" fmla="*/ 30 w 101"/>
                <a:gd name="T51" fmla="*/ 98 h 128"/>
                <a:gd name="T52" fmla="*/ 22 w 101"/>
                <a:gd name="T53" fmla="*/ 84 h 128"/>
                <a:gd name="T54" fmla="*/ 19 w 101"/>
                <a:gd name="T55" fmla="*/ 65 h 128"/>
                <a:gd name="T56" fmla="*/ 101 w 101"/>
                <a:gd name="T57" fmla="*/ 65 h 128"/>
                <a:gd name="T58" fmla="*/ 20 w 101"/>
                <a:gd name="T59" fmla="*/ 51 h 128"/>
                <a:gd name="T60" fmla="*/ 25 w 101"/>
                <a:gd name="T61" fmla="*/ 37 h 128"/>
                <a:gd name="T62" fmla="*/ 33 w 101"/>
                <a:gd name="T63" fmla="*/ 26 h 128"/>
                <a:gd name="T64" fmla="*/ 42 w 101"/>
                <a:gd name="T65" fmla="*/ 19 h 128"/>
                <a:gd name="T66" fmla="*/ 54 w 101"/>
                <a:gd name="T67" fmla="*/ 17 h 128"/>
                <a:gd name="T68" fmla="*/ 64 w 101"/>
                <a:gd name="T69" fmla="*/ 19 h 128"/>
                <a:gd name="T70" fmla="*/ 74 w 101"/>
                <a:gd name="T71" fmla="*/ 24 h 128"/>
                <a:gd name="T72" fmla="*/ 81 w 101"/>
                <a:gd name="T73" fmla="*/ 35 h 128"/>
                <a:gd name="T74" fmla="*/ 86 w 101"/>
                <a:gd name="T75" fmla="*/ 51 h 128"/>
                <a:gd name="T76" fmla="*/ 20 w 101"/>
                <a:gd name="T77" fmla="*/ 5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" h="128">
                  <a:moveTo>
                    <a:pt x="101" y="65"/>
                  </a:moveTo>
                  <a:lnTo>
                    <a:pt x="101" y="57"/>
                  </a:lnTo>
                  <a:lnTo>
                    <a:pt x="100" y="45"/>
                  </a:lnTo>
                  <a:lnTo>
                    <a:pt x="97" y="33"/>
                  </a:lnTo>
                  <a:lnTo>
                    <a:pt x="91" y="20"/>
                  </a:lnTo>
                  <a:lnTo>
                    <a:pt x="82" y="10"/>
                  </a:lnTo>
                  <a:lnTo>
                    <a:pt x="72" y="4"/>
                  </a:lnTo>
                  <a:lnTo>
                    <a:pt x="62" y="1"/>
                  </a:lnTo>
                  <a:lnTo>
                    <a:pt x="54" y="0"/>
                  </a:lnTo>
                  <a:lnTo>
                    <a:pt x="33" y="5"/>
                  </a:lnTo>
                  <a:lnTo>
                    <a:pt x="15" y="19"/>
                  </a:lnTo>
                  <a:lnTo>
                    <a:pt x="4" y="39"/>
                  </a:lnTo>
                  <a:lnTo>
                    <a:pt x="0" y="64"/>
                  </a:lnTo>
                  <a:lnTo>
                    <a:pt x="4" y="89"/>
                  </a:lnTo>
                  <a:lnTo>
                    <a:pt x="17" y="109"/>
                  </a:lnTo>
                  <a:lnTo>
                    <a:pt x="35" y="123"/>
                  </a:lnTo>
                  <a:lnTo>
                    <a:pt x="58" y="128"/>
                  </a:lnTo>
                  <a:lnTo>
                    <a:pt x="81" y="123"/>
                  </a:lnTo>
                  <a:lnTo>
                    <a:pt x="100" y="114"/>
                  </a:lnTo>
                  <a:lnTo>
                    <a:pt x="99" y="96"/>
                  </a:lnTo>
                  <a:lnTo>
                    <a:pt x="86" y="104"/>
                  </a:lnTo>
                  <a:lnTo>
                    <a:pt x="74" y="109"/>
                  </a:lnTo>
                  <a:lnTo>
                    <a:pt x="64" y="111"/>
                  </a:lnTo>
                  <a:lnTo>
                    <a:pt x="58" y="111"/>
                  </a:lnTo>
                  <a:lnTo>
                    <a:pt x="43" y="108"/>
                  </a:lnTo>
                  <a:lnTo>
                    <a:pt x="30" y="98"/>
                  </a:lnTo>
                  <a:lnTo>
                    <a:pt x="22" y="84"/>
                  </a:lnTo>
                  <a:lnTo>
                    <a:pt x="19" y="65"/>
                  </a:lnTo>
                  <a:lnTo>
                    <a:pt x="101" y="65"/>
                  </a:lnTo>
                  <a:close/>
                  <a:moveTo>
                    <a:pt x="20" y="51"/>
                  </a:moveTo>
                  <a:lnTo>
                    <a:pt x="25" y="37"/>
                  </a:lnTo>
                  <a:lnTo>
                    <a:pt x="33" y="26"/>
                  </a:lnTo>
                  <a:lnTo>
                    <a:pt x="42" y="19"/>
                  </a:lnTo>
                  <a:lnTo>
                    <a:pt x="54" y="17"/>
                  </a:lnTo>
                  <a:lnTo>
                    <a:pt x="64" y="19"/>
                  </a:lnTo>
                  <a:lnTo>
                    <a:pt x="74" y="24"/>
                  </a:lnTo>
                  <a:lnTo>
                    <a:pt x="81" y="35"/>
                  </a:lnTo>
                  <a:lnTo>
                    <a:pt x="86" y="51"/>
                  </a:lnTo>
                  <a:lnTo>
                    <a:pt x="20" y="51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1" name="Freeform 134"/>
            <p:cNvSpPr>
              <a:spLocks noEditPoints="1"/>
            </p:cNvSpPr>
            <p:nvPr/>
          </p:nvSpPr>
          <p:spPr bwMode="auto">
            <a:xfrm>
              <a:off x="2697" y="78"/>
              <a:ext cx="95" cy="128"/>
            </a:xfrm>
            <a:custGeom>
              <a:avLst/>
              <a:gdLst>
                <a:gd name="T0" fmla="*/ 95 w 95"/>
                <a:gd name="T1" fmla="*/ 47 h 128"/>
                <a:gd name="T2" fmla="*/ 92 w 95"/>
                <a:gd name="T3" fmla="*/ 28 h 128"/>
                <a:gd name="T4" fmla="*/ 83 w 95"/>
                <a:gd name="T5" fmla="*/ 13 h 128"/>
                <a:gd name="T6" fmla="*/ 69 w 95"/>
                <a:gd name="T7" fmla="*/ 4 h 128"/>
                <a:gd name="T8" fmla="*/ 51 w 95"/>
                <a:gd name="T9" fmla="*/ 0 h 128"/>
                <a:gd name="T10" fmla="*/ 29 w 95"/>
                <a:gd name="T11" fmla="*/ 3 h 128"/>
                <a:gd name="T12" fmla="*/ 9 w 95"/>
                <a:gd name="T13" fmla="*/ 12 h 128"/>
                <a:gd name="T14" fmla="*/ 11 w 95"/>
                <a:gd name="T15" fmla="*/ 30 h 128"/>
                <a:gd name="T16" fmla="*/ 21 w 95"/>
                <a:gd name="T17" fmla="*/ 23 h 128"/>
                <a:gd name="T18" fmla="*/ 31 w 95"/>
                <a:gd name="T19" fmla="*/ 19 h 128"/>
                <a:gd name="T20" fmla="*/ 41 w 95"/>
                <a:gd name="T21" fmla="*/ 17 h 128"/>
                <a:gd name="T22" fmla="*/ 51 w 95"/>
                <a:gd name="T23" fmla="*/ 16 h 128"/>
                <a:gd name="T24" fmla="*/ 60 w 95"/>
                <a:gd name="T25" fmla="*/ 18 h 128"/>
                <a:gd name="T26" fmla="*/ 68 w 95"/>
                <a:gd name="T27" fmla="*/ 24 h 128"/>
                <a:gd name="T28" fmla="*/ 73 w 95"/>
                <a:gd name="T29" fmla="*/ 34 h 128"/>
                <a:gd name="T30" fmla="*/ 75 w 95"/>
                <a:gd name="T31" fmla="*/ 47 h 128"/>
                <a:gd name="T32" fmla="*/ 75 w 95"/>
                <a:gd name="T33" fmla="*/ 59 h 128"/>
                <a:gd name="T34" fmla="*/ 46 w 95"/>
                <a:gd name="T35" fmla="*/ 61 h 128"/>
                <a:gd name="T36" fmla="*/ 23 w 95"/>
                <a:gd name="T37" fmla="*/ 68 h 128"/>
                <a:gd name="T38" fmla="*/ 6 w 95"/>
                <a:gd name="T39" fmla="*/ 79 h 128"/>
                <a:gd name="T40" fmla="*/ 0 w 95"/>
                <a:gd name="T41" fmla="*/ 94 h 128"/>
                <a:gd name="T42" fmla="*/ 1 w 95"/>
                <a:gd name="T43" fmla="*/ 99 h 128"/>
                <a:gd name="T44" fmla="*/ 2 w 95"/>
                <a:gd name="T45" fmla="*/ 104 h 128"/>
                <a:gd name="T46" fmla="*/ 4 w 95"/>
                <a:gd name="T47" fmla="*/ 110 h 128"/>
                <a:gd name="T48" fmla="*/ 7 w 95"/>
                <a:gd name="T49" fmla="*/ 115 h 128"/>
                <a:gd name="T50" fmla="*/ 11 w 95"/>
                <a:gd name="T51" fmla="*/ 120 h 128"/>
                <a:gd name="T52" fmla="*/ 16 w 95"/>
                <a:gd name="T53" fmla="*/ 124 h 128"/>
                <a:gd name="T54" fmla="*/ 23 w 95"/>
                <a:gd name="T55" fmla="*/ 127 h 128"/>
                <a:gd name="T56" fmla="*/ 31 w 95"/>
                <a:gd name="T57" fmla="*/ 128 h 128"/>
                <a:gd name="T58" fmla="*/ 37 w 95"/>
                <a:gd name="T59" fmla="*/ 127 h 128"/>
                <a:gd name="T60" fmla="*/ 49 w 95"/>
                <a:gd name="T61" fmla="*/ 126 h 128"/>
                <a:gd name="T62" fmla="*/ 62 w 95"/>
                <a:gd name="T63" fmla="*/ 122 h 128"/>
                <a:gd name="T64" fmla="*/ 76 w 95"/>
                <a:gd name="T65" fmla="*/ 115 h 128"/>
                <a:gd name="T66" fmla="*/ 76 w 95"/>
                <a:gd name="T67" fmla="*/ 125 h 128"/>
                <a:gd name="T68" fmla="*/ 95 w 95"/>
                <a:gd name="T69" fmla="*/ 125 h 128"/>
                <a:gd name="T70" fmla="*/ 95 w 95"/>
                <a:gd name="T71" fmla="*/ 47 h 128"/>
                <a:gd name="T72" fmla="*/ 75 w 95"/>
                <a:gd name="T73" fmla="*/ 89 h 128"/>
                <a:gd name="T74" fmla="*/ 74 w 95"/>
                <a:gd name="T75" fmla="*/ 93 h 128"/>
                <a:gd name="T76" fmla="*/ 74 w 95"/>
                <a:gd name="T77" fmla="*/ 97 h 128"/>
                <a:gd name="T78" fmla="*/ 71 w 95"/>
                <a:gd name="T79" fmla="*/ 102 h 128"/>
                <a:gd name="T80" fmla="*/ 66 w 95"/>
                <a:gd name="T81" fmla="*/ 106 h 128"/>
                <a:gd name="T82" fmla="*/ 59 w 95"/>
                <a:gd name="T83" fmla="*/ 109 h 128"/>
                <a:gd name="T84" fmla="*/ 53 w 95"/>
                <a:gd name="T85" fmla="*/ 110 h 128"/>
                <a:gd name="T86" fmla="*/ 48 w 95"/>
                <a:gd name="T87" fmla="*/ 111 h 128"/>
                <a:gd name="T88" fmla="*/ 45 w 95"/>
                <a:gd name="T89" fmla="*/ 111 h 128"/>
                <a:gd name="T90" fmla="*/ 35 w 95"/>
                <a:gd name="T91" fmla="*/ 110 h 128"/>
                <a:gd name="T92" fmla="*/ 27 w 95"/>
                <a:gd name="T93" fmla="*/ 107 h 128"/>
                <a:gd name="T94" fmla="*/ 22 w 95"/>
                <a:gd name="T95" fmla="*/ 101 h 128"/>
                <a:gd name="T96" fmla="*/ 20 w 95"/>
                <a:gd name="T97" fmla="*/ 94 h 128"/>
                <a:gd name="T98" fmla="*/ 22 w 95"/>
                <a:gd name="T99" fmla="*/ 87 h 128"/>
                <a:gd name="T100" fmla="*/ 27 w 95"/>
                <a:gd name="T101" fmla="*/ 82 h 128"/>
                <a:gd name="T102" fmla="*/ 34 w 95"/>
                <a:gd name="T103" fmla="*/ 79 h 128"/>
                <a:gd name="T104" fmla="*/ 43 w 95"/>
                <a:gd name="T105" fmla="*/ 76 h 128"/>
                <a:gd name="T106" fmla="*/ 52 w 95"/>
                <a:gd name="T107" fmla="*/ 74 h 128"/>
                <a:gd name="T108" fmla="*/ 61 w 95"/>
                <a:gd name="T109" fmla="*/ 73 h 128"/>
                <a:gd name="T110" fmla="*/ 69 w 95"/>
                <a:gd name="T111" fmla="*/ 73 h 128"/>
                <a:gd name="T112" fmla="*/ 75 w 95"/>
                <a:gd name="T113" fmla="*/ 72 h 128"/>
                <a:gd name="T114" fmla="*/ 75 w 95"/>
                <a:gd name="T115" fmla="*/ 8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5" h="128">
                  <a:moveTo>
                    <a:pt x="95" y="47"/>
                  </a:moveTo>
                  <a:lnTo>
                    <a:pt x="92" y="28"/>
                  </a:lnTo>
                  <a:lnTo>
                    <a:pt x="83" y="13"/>
                  </a:lnTo>
                  <a:lnTo>
                    <a:pt x="69" y="4"/>
                  </a:lnTo>
                  <a:lnTo>
                    <a:pt x="51" y="0"/>
                  </a:lnTo>
                  <a:lnTo>
                    <a:pt x="29" y="3"/>
                  </a:lnTo>
                  <a:lnTo>
                    <a:pt x="9" y="12"/>
                  </a:lnTo>
                  <a:lnTo>
                    <a:pt x="11" y="30"/>
                  </a:lnTo>
                  <a:lnTo>
                    <a:pt x="21" y="23"/>
                  </a:lnTo>
                  <a:lnTo>
                    <a:pt x="31" y="19"/>
                  </a:lnTo>
                  <a:lnTo>
                    <a:pt x="41" y="17"/>
                  </a:lnTo>
                  <a:lnTo>
                    <a:pt x="51" y="16"/>
                  </a:lnTo>
                  <a:lnTo>
                    <a:pt x="60" y="18"/>
                  </a:lnTo>
                  <a:lnTo>
                    <a:pt x="68" y="24"/>
                  </a:lnTo>
                  <a:lnTo>
                    <a:pt x="73" y="34"/>
                  </a:lnTo>
                  <a:lnTo>
                    <a:pt x="75" y="47"/>
                  </a:lnTo>
                  <a:lnTo>
                    <a:pt x="75" y="59"/>
                  </a:lnTo>
                  <a:lnTo>
                    <a:pt x="46" y="61"/>
                  </a:lnTo>
                  <a:lnTo>
                    <a:pt x="23" y="68"/>
                  </a:lnTo>
                  <a:lnTo>
                    <a:pt x="6" y="79"/>
                  </a:lnTo>
                  <a:lnTo>
                    <a:pt x="0" y="94"/>
                  </a:lnTo>
                  <a:lnTo>
                    <a:pt x="1" y="99"/>
                  </a:lnTo>
                  <a:lnTo>
                    <a:pt x="2" y="104"/>
                  </a:lnTo>
                  <a:lnTo>
                    <a:pt x="4" y="110"/>
                  </a:lnTo>
                  <a:lnTo>
                    <a:pt x="7" y="115"/>
                  </a:lnTo>
                  <a:lnTo>
                    <a:pt x="11" y="120"/>
                  </a:lnTo>
                  <a:lnTo>
                    <a:pt x="16" y="124"/>
                  </a:lnTo>
                  <a:lnTo>
                    <a:pt x="23" y="127"/>
                  </a:lnTo>
                  <a:lnTo>
                    <a:pt x="31" y="128"/>
                  </a:lnTo>
                  <a:lnTo>
                    <a:pt x="37" y="127"/>
                  </a:lnTo>
                  <a:lnTo>
                    <a:pt x="49" y="126"/>
                  </a:lnTo>
                  <a:lnTo>
                    <a:pt x="62" y="122"/>
                  </a:lnTo>
                  <a:lnTo>
                    <a:pt x="76" y="115"/>
                  </a:lnTo>
                  <a:lnTo>
                    <a:pt x="76" y="125"/>
                  </a:lnTo>
                  <a:lnTo>
                    <a:pt x="95" y="125"/>
                  </a:lnTo>
                  <a:lnTo>
                    <a:pt x="95" y="47"/>
                  </a:lnTo>
                  <a:close/>
                  <a:moveTo>
                    <a:pt x="75" y="89"/>
                  </a:moveTo>
                  <a:lnTo>
                    <a:pt x="74" y="93"/>
                  </a:lnTo>
                  <a:lnTo>
                    <a:pt x="74" y="97"/>
                  </a:lnTo>
                  <a:lnTo>
                    <a:pt x="71" y="102"/>
                  </a:lnTo>
                  <a:lnTo>
                    <a:pt x="66" y="106"/>
                  </a:lnTo>
                  <a:lnTo>
                    <a:pt x="59" y="109"/>
                  </a:lnTo>
                  <a:lnTo>
                    <a:pt x="53" y="110"/>
                  </a:lnTo>
                  <a:lnTo>
                    <a:pt x="48" y="111"/>
                  </a:lnTo>
                  <a:lnTo>
                    <a:pt x="45" y="111"/>
                  </a:lnTo>
                  <a:lnTo>
                    <a:pt x="35" y="110"/>
                  </a:lnTo>
                  <a:lnTo>
                    <a:pt x="27" y="107"/>
                  </a:lnTo>
                  <a:lnTo>
                    <a:pt x="22" y="101"/>
                  </a:lnTo>
                  <a:lnTo>
                    <a:pt x="20" y="94"/>
                  </a:lnTo>
                  <a:lnTo>
                    <a:pt x="22" y="87"/>
                  </a:lnTo>
                  <a:lnTo>
                    <a:pt x="27" y="82"/>
                  </a:lnTo>
                  <a:lnTo>
                    <a:pt x="34" y="79"/>
                  </a:lnTo>
                  <a:lnTo>
                    <a:pt x="43" y="76"/>
                  </a:lnTo>
                  <a:lnTo>
                    <a:pt x="52" y="74"/>
                  </a:lnTo>
                  <a:lnTo>
                    <a:pt x="61" y="73"/>
                  </a:lnTo>
                  <a:lnTo>
                    <a:pt x="69" y="73"/>
                  </a:lnTo>
                  <a:lnTo>
                    <a:pt x="75" y="72"/>
                  </a:lnTo>
                  <a:lnTo>
                    <a:pt x="75" y="8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2" name="Freeform 135"/>
            <p:cNvSpPr>
              <a:spLocks/>
            </p:cNvSpPr>
            <p:nvPr/>
          </p:nvSpPr>
          <p:spPr bwMode="auto">
            <a:xfrm>
              <a:off x="2911" y="78"/>
              <a:ext cx="89" cy="128"/>
            </a:xfrm>
            <a:custGeom>
              <a:avLst/>
              <a:gdLst>
                <a:gd name="T0" fmla="*/ 75 w 89"/>
                <a:gd name="T1" fmla="*/ 5 h 128"/>
                <a:gd name="T2" fmla="*/ 56 w 89"/>
                <a:gd name="T3" fmla="*/ 1 h 128"/>
                <a:gd name="T4" fmla="*/ 42 w 89"/>
                <a:gd name="T5" fmla="*/ 0 h 128"/>
                <a:gd name="T6" fmla="*/ 29 w 89"/>
                <a:gd name="T7" fmla="*/ 2 h 128"/>
                <a:gd name="T8" fmla="*/ 14 w 89"/>
                <a:gd name="T9" fmla="*/ 9 h 128"/>
                <a:gd name="T10" fmla="*/ 3 w 89"/>
                <a:gd name="T11" fmla="*/ 24 h 128"/>
                <a:gd name="T12" fmla="*/ 3 w 89"/>
                <a:gd name="T13" fmla="*/ 45 h 128"/>
                <a:gd name="T14" fmla="*/ 11 w 89"/>
                <a:gd name="T15" fmla="*/ 58 h 128"/>
                <a:gd name="T16" fmla="*/ 22 w 89"/>
                <a:gd name="T17" fmla="*/ 66 h 128"/>
                <a:gd name="T18" fmla="*/ 35 w 89"/>
                <a:gd name="T19" fmla="*/ 71 h 128"/>
                <a:gd name="T20" fmla="*/ 53 w 89"/>
                <a:gd name="T21" fmla="*/ 74 h 128"/>
                <a:gd name="T22" fmla="*/ 68 w 89"/>
                <a:gd name="T23" fmla="*/ 83 h 128"/>
                <a:gd name="T24" fmla="*/ 69 w 89"/>
                <a:gd name="T25" fmla="*/ 98 h 128"/>
                <a:gd name="T26" fmla="*/ 63 w 89"/>
                <a:gd name="T27" fmla="*/ 106 h 128"/>
                <a:gd name="T28" fmla="*/ 55 w 89"/>
                <a:gd name="T29" fmla="*/ 110 h 128"/>
                <a:gd name="T30" fmla="*/ 47 w 89"/>
                <a:gd name="T31" fmla="*/ 111 h 128"/>
                <a:gd name="T32" fmla="*/ 30 w 89"/>
                <a:gd name="T33" fmla="*/ 109 h 128"/>
                <a:gd name="T34" fmla="*/ 9 w 89"/>
                <a:gd name="T35" fmla="*/ 101 h 128"/>
                <a:gd name="T36" fmla="*/ 0 w 89"/>
                <a:gd name="T37" fmla="*/ 116 h 128"/>
                <a:gd name="T38" fmla="*/ 18 w 89"/>
                <a:gd name="T39" fmla="*/ 123 h 128"/>
                <a:gd name="T40" fmla="*/ 45 w 89"/>
                <a:gd name="T41" fmla="*/ 128 h 128"/>
                <a:gd name="T42" fmla="*/ 58 w 89"/>
                <a:gd name="T43" fmla="*/ 127 h 128"/>
                <a:gd name="T44" fmla="*/ 76 w 89"/>
                <a:gd name="T45" fmla="*/ 119 h 128"/>
                <a:gd name="T46" fmla="*/ 86 w 89"/>
                <a:gd name="T47" fmla="*/ 106 h 128"/>
                <a:gd name="T48" fmla="*/ 89 w 89"/>
                <a:gd name="T49" fmla="*/ 90 h 128"/>
                <a:gd name="T50" fmla="*/ 84 w 89"/>
                <a:gd name="T51" fmla="*/ 72 h 128"/>
                <a:gd name="T52" fmla="*/ 79 w 89"/>
                <a:gd name="T53" fmla="*/ 65 h 128"/>
                <a:gd name="T54" fmla="*/ 64 w 89"/>
                <a:gd name="T55" fmla="*/ 56 h 128"/>
                <a:gd name="T56" fmla="*/ 48 w 89"/>
                <a:gd name="T57" fmla="*/ 52 h 128"/>
                <a:gd name="T58" fmla="*/ 29 w 89"/>
                <a:gd name="T59" fmla="*/ 46 h 128"/>
                <a:gd name="T60" fmla="*/ 21 w 89"/>
                <a:gd name="T61" fmla="*/ 33 h 128"/>
                <a:gd name="T62" fmla="*/ 24 w 89"/>
                <a:gd name="T63" fmla="*/ 23 h 128"/>
                <a:gd name="T64" fmla="*/ 31 w 89"/>
                <a:gd name="T65" fmla="*/ 18 h 128"/>
                <a:gd name="T66" fmla="*/ 38 w 89"/>
                <a:gd name="T67" fmla="*/ 16 h 128"/>
                <a:gd name="T68" fmla="*/ 43 w 89"/>
                <a:gd name="T69" fmla="*/ 16 h 128"/>
                <a:gd name="T70" fmla="*/ 60 w 89"/>
                <a:gd name="T71" fmla="*/ 18 h 128"/>
                <a:gd name="T72" fmla="*/ 81 w 89"/>
                <a:gd name="T73" fmla="*/ 2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9" h="128">
                  <a:moveTo>
                    <a:pt x="85" y="9"/>
                  </a:moveTo>
                  <a:lnTo>
                    <a:pt x="75" y="5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6" y="1"/>
                  </a:lnTo>
                  <a:lnTo>
                    <a:pt x="29" y="2"/>
                  </a:lnTo>
                  <a:lnTo>
                    <a:pt x="21" y="5"/>
                  </a:lnTo>
                  <a:lnTo>
                    <a:pt x="14" y="9"/>
                  </a:lnTo>
                  <a:lnTo>
                    <a:pt x="8" y="15"/>
                  </a:lnTo>
                  <a:lnTo>
                    <a:pt x="3" y="24"/>
                  </a:lnTo>
                  <a:lnTo>
                    <a:pt x="2" y="36"/>
                  </a:lnTo>
                  <a:lnTo>
                    <a:pt x="3" y="45"/>
                  </a:lnTo>
                  <a:lnTo>
                    <a:pt x="6" y="52"/>
                  </a:lnTo>
                  <a:lnTo>
                    <a:pt x="11" y="58"/>
                  </a:lnTo>
                  <a:lnTo>
                    <a:pt x="16" y="63"/>
                  </a:lnTo>
                  <a:lnTo>
                    <a:pt x="22" y="66"/>
                  </a:lnTo>
                  <a:lnTo>
                    <a:pt x="28" y="69"/>
                  </a:lnTo>
                  <a:lnTo>
                    <a:pt x="35" y="71"/>
                  </a:lnTo>
                  <a:lnTo>
                    <a:pt x="45" y="73"/>
                  </a:lnTo>
                  <a:lnTo>
                    <a:pt x="53" y="74"/>
                  </a:lnTo>
                  <a:lnTo>
                    <a:pt x="61" y="78"/>
                  </a:lnTo>
                  <a:lnTo>
                    <a:pt x="68" y="83"/>
                  </a:lnTo>
                  <a:lnTo>
                    <a:pt x="70" y="92"/>
                  </a:lnTo>
                  <a:lnTo>
                    <a:pt x="69" y="98"/>
                  </a:lnTo>
                  <a:lnTo>
                    <a:pt x="67" y="103"/>
                  </a:lnTo>
                  <a:lnTo>
                    <a:pt x="63" y="106"/>
                  </a:lnTo>
                  <a:lnTo>
                    <a:pt x="59" y="108"/>
                  </a:lnTo>
                  <a:lnTo>
                    <a:pt x="55" y="110"/>
                  </a:lnTo>
                  <a:lnTo>
                    <a:pt x="51" y="110"/>
                  </a:lnTo>
                  <a:lnTo>
                    <a:pt x="47" y="111"/>
                  </a:lnTo>
                  <a:lnTo>
                    <a:pt x="45" y="111"/>
                  </a:lnTo>
                  <a:lnTo>
                    <a:pt x="30" y="109"/>
                  </a:lnTo>
                  <a:lnTo>
                    <a:pt x="18" y="105"/>
                  </a:lnTo>
                  <a:lnTo>
                    <a:pt x="9" y="101"/>
                  </a:lnTo>
                  <a:lnTo>
                    <a:pt x="4" y="97"/>
                  </a:lnTo>
                  <a:lnTo>
                    <a:pt x="0" y="116"/>
                  </a:lnTo>
                  <a:lnTo>
                    <a:pt x="8" y="119"/>
                  </a:lnTo>
                  <a:lnTo>
                    <a:pt x="18" y="123"/>
                  </a:lnTo>
                  <a:lnTo>
                    <a:pt x="30" y="126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8" y="127"/>
                  </a:lnTo>
                  <a:lnTo>
                    <a:pt x="67" y="124"/>
                  </a:lnTo>
                  <a:lnTo>
                    <a:pt x="76" y="119"/>
                  </a:lnTo>
                  <a:lnTo>
                    <a:pt x="82" y="113"/>
                  </a:lnTo>
                  <a:lnTo>
                    <a:pt x="86" y="106"/>
                  </a:lnTo>
                  <a:lnTo>
                    <a:pt x="88" y="99"/>
                  </a:lnTo>
                  <a:lnTo>
                    <a:pt x="89" y="90"/>
                  </a:lnTo>
                  <a:lnTo>
                    <a:pt x="88" y="80"/>
                  </a:lnTo>
                  <a:lnTo>
                    <a:pt x="84" y="72"/>
                  </a:lnTo>
                  <a:lnTo>
                    <a:pt x="81" y="67"/>
                  </a:lnTo>
                  <a:lnTo>
                    <a:pt x="79" y="65"/>
                  </a:lnTo>
                  <a:lnTo>
                    <a:pt x="71" y="60"/>
                  </a:lnTo>
                  <a:lnTo>
                    <a:pt x="64" y="56"/>
                  </a:lnTo>
                  <a:lnTo>
                    <a:pt x="57" y="54"/>
                  </a:lnTo>
                  <a:lnTo>
                    <a:pt x="48" y="52"/>
                  </a:lnTo>
                  <a:lnTo>
                    <a:pt x="37" y="49"/>
                  </a:lnTo>
                  <a:lnTo>
                    <a:pt x="29" y="46"/>
                  </a:lnTo>
                  <a:lnTo>
                    <a:pt x="23" y="41"/>
                  </a:lnTo>
                  <a:lnTo>
                    <a:pt x="21" y="33"/>
                  </a:lnTo>
                  <a:lnTo>
                    <a:pt x="21" y="27"/>
                  </a:lnTo>
                  <a:lnTo>
                    <a:pt x="24" y="23"/>
                  </a:lnTo>
                  <a:lnTo>
                    <a:pt x="27" y="20"/>
                  </a:lnTo>
                  <a:lnTo>
                    <a:pt x="31" y="18"/>
                  </a:lnTo>
                  <a:lnTo>
                    <a:pt x="35" y="17"/>
                  </a:lnTo>
                  <a:lnTo>
                    <a:pt x="38" y="16"/>
                  </a:lnTo>
                  <a:lnTo>
                    <a:pt x="41" y="16"/>
                  </a:lnTo>
                  <a:lnTo>
                    <a:pt x="43" y="16"/>
                  </a:lnTo>
                  <a:lnTo>
                    <a:pt x="51" y="16"/>
                  </a:lnTo>
                  <a:lnTo>
                    <a:pt x="60" y="18"/>
                  </a:lnTo>
                  <a:lnTo>
                    <a:pt x="70" y="21"/>
                  </a:lnTo>
                  <a:lnTo>
                    <a:pt x="81" y="26"/>
                  </a:lnTo>
                  <a:lnTo>
                    <a:pt x="85" y="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3" name="Freeform 136"/>
            <p:cNvSpPr>
              <a:spLocks noEditPoints="1"/>
            </p:cNvSpPr>
            <p:nvPr/>
          </p:nvSpPr>
          <p:spPr bwMode="auto">
            <a:xfrm>
              <a:off x="3016" y="78"/>
              <a:ext cx="101" cy="128"/>
            </a:xfrm>
            <a:custGeom>
              <a:avLst/>
              <a:gdLst>
                <a:gd name="T0" fmla="*/ 101 w 101"/>
                <a:gd name="T1" fmla="*/ 65 h 128"/>
                <a:gd name="T2" fmla="*/ 101 w 101"/>
                <a:gd name="T3" fmla="*/ 57 h 128"/>
                <a:gd name="T4" fmla="*/ 100 w 101"/>
                <a:gd name="T5" fmla="*/ 45 h 128"/>
                <a:gd name="T6" fmla="*/ 97 w 101"/>
                <a:gd name="T7" fmla="*/ 33 h 128"/>
                <a:gd name="T8" fmla="*/ 91 w 101"/>
                <a:gd name="T9" fmla="*/ 20 h 128"/>
                <a:gd name="T10" fmla="*/ 81 w 101"/>
                <a:gd name="T11" fmla="*/ 10 h 128"/>
                <a:gd name="T12" fmla="*/ 71 w 101"/>
                <a:gd name="T13" fmla="*/ 4 h 128"/>
                <a:gd name="T14" fmla="*/ 62 w 101"/>
                <a:gd name="T15" fmla="*/ 1 h 128"/>
                <a:gd name="T16" fmla="*/ 54 w 101"/>
                <a:gd name="T17" fmla="*/ 0 h 128"/>
                <a:gd name="T18" fmla="*/ 33 w 101"/>
                <a:gd name="T19" fmla="*/ 5 h 128"/>
                <a:gd name="T20" fmla="*/ 16 w 101"/>
                <a:gd name="T21" fmla="*/ 19 h 128"/>
                <a:gd name="T22" fmla="*/ 4 w 101"/>
                <a:gd name="T23" fmla="*/ 39 h 128"/>
                <a:gd name="T24" fmla="*/ 0 w 101"/>
                <a:gd name="T25" fmla="*/ 64 h 128"/>
                <a:gd name="T26" fmla="*/ 4 w 101"/>
                <a:gd name="T27" fmla="*/ 89 h 128"/>
                <a:gd name="T28" fmla="*/ 17 w 101"/>
                <a:gd name="T29" fmla="*/ 109 h 128"/>
                <a:gd name="T30" fmla="*/ 35 w 101"/>
                <a:gd name="T31" fmla="*/ 123 h 128"/>
                <a:gd name="T32" fmla="*/ 58 w 101"/>
                <a:gd name="T33" fmla="*/ 128 h 128"/>
                <a:gd name="T34" fmla="*/ 81 w 101"/>
                <a:gd name="T35" fmla="*/ 123 h 128"/>
                <a:gd name="T36" fmla="*/ 100 w 101"/>
                <a:gd name="T37" fmla="*/ 114 h 128"/>
                <a:gd name="T38" fmla="*/ 99 w 101"/>
                <a:gd name="T39" fmla="*/ 96 h 128"/>
                <a:gd name="T40" fmla="*/ 86 w 101"/>
                <a:gd name="T41" fmla="*/ 104 h 128"/>
                <a:gd name="T42" fmla="*/ 74 w 101"/>
                <a:gd name="T43" fmla="*/ 109 h 128"/>
                <a:gd name="T44" fmla="*/ 64 w 101"/>
                <a:gd name="T45" fmla="*/ 111 h 128"/>
                <a:gd name="T46" fmla="*/ 58 w 101"/>
                <a:gd name="T47" fmla="*/ 111 h 128"/>
                <a:gd name="T48" fmla="*/ 43 w 101"/>
                <a:gd name="T49" fmla="*/ 108 h 128"/>
                <a:gd name="T50" fmla="*/ 30 w 101"/>
                <a:gd name="T51" fmla="*/ 98 h 128"/>
                <a:gd name="T52" fmla="*/ 22 w 101"/>
                <a:gd name="T53" fmla="*/ 84 h 128"/>
                <a:gd name="T54" fmla="*/ 18 w 101"/>
                <a:gd name="T55" fmla="*/ 65 h 128"/>
                <a:gd name="T56" fmla="*/ 101 w 101"/>
                <a:gd name="T57" fmla="*/ 65 h 128"/>
                <a:gd name="T58" fmla="*/ 20 w 101"/>
                <a:gd name="T59" fmla="*/ 51 h 128"/>
                <a:gd name="T60" fmla="*/ 25 w 101"/>
                <a:gd name="T61" fmla="*/ 37 h 128"/>
                <a:gd name="T62" fmla="*/ 33 w 101"/>
                <a:gd name="T63" fmla="*/ 26 h 128"/>
                <a:gd name="T64" fmla="*/ 42 w 101"/>
                <a:gd name="T65" fmla="*/ 19 h 128"/>
                <a:gd name="T66" fmla="*/ 54 w 101"/>
                <a:gd name="T67" fmla="*/ 17 h 128"/>
                <a:gd name="T68" fmla="*/ 64 w 101"/>
                <a:gd name="T69" fmla="*/ 19 h 128"/>
                <a:gd name="T70" fmla="*/ 74 w 101"/>
                <a:gd name="T71" fmla="*/ 24 h 128"/>
                <a:gd name="T72" fmla="*/ 81 w 101"/>
                <a:gd name="T73" fmla="*/ 35 h 128"/>
                <a:gd name="T74" fmla="*/ 86 w 101"/>
                <a:gd name="T75" fmla="*/ 51 h 128"/>
                <a:gd name="T76" fmla="*/ 20 w 101"/>
                <a:gd name="T77" fmla="*/ 5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" h="128">
                  <a:moveTo>
                    <a:pt x="101" y="65"/>
                  </a:moveTo>
                  <a:lnTo>
                    <a:pt x="101" y="57"/>
                  </a:lnTo>
                  <a:lnTo>
                    <a:pt x="100" y="45"/>
                  </a:lnTo>
                  <a:lnTo>
                    <a:pt x="97" y="33"/>
                  </a:lnTo>
                  <a:lnTo>
                    <a:pt x="91" y="20"/>
                  </a:lnTo>
                  <a:lnTo>
                    <a:pt x="81" y="10"/>
                  </a:lnTo>
                  <a:lnTo>
                    <a:pt x="71" y="4"/>
                  </a:lnTo>
                  <a:lnTo>
                    <a:pt x="62" y="1"/>
                  </a:lnTo>
                  <a:lnTo>
                    <a:pt x="54" y="0"/>
                  </a:lnTo>
                  <a:lnTo>
                    <a:pt x="33" y="5"/>
                  </a:lnTo>
                  <a:lnTo>
                    <a:pt x="16" y="19"/>
                  </a:lnTo>
                  <a:lnTo>
                    <a:pt x="4" y="39"/>
                  </a:lnTo>
                  <a:lnTo>
                    <a:pt x="0" y="64"/>
                  </a:lnTo>
                  <a:lnTo>
                    <a:pt x="4" y="89"/>
                  </a:lnTo>
                  <a:lnTo>
                    <a:pt x="17" y="109"/>
                  </a:lnTo>
                  <a:lnTo>
                    <a:pt x="35" y="123"/>
                  </a:lnTo>
                  <a:lnTo>
                    <a:pt x="58" y="128"/>
                  </a:lnTo>
                  <a:lnTo>
                    <a:pt x="81" y="123"/>
                  </a:lnTo>
                  <a:lnTo>
                    <a:pt x="100" y="114"/>
                  </a:lnTo>
                  <a:lnTo>
                    <a:pt x="99" y="96"/>
                  </a:lnTo>
                  <a:lnTo>
                    <a:pt x="86" y="104"/>
                  </a:lnTo>
                  <a:lnTo>
                    <a:pt x="74" y="109"/>
                  </a:lnTo>
                  <a:lnTo>
                    <a:pt x="64" y="111"/>
                  </a:lnTo>
                  <a:lnTo>
                    <a:pt x="58" y="111"/>
                  </a:lnTo>
                  <a:lnTo>
                    <a:pt x="43" y="108"/>
                  </a:lnTo>
                  <a:lnTo>
                    <a:pt x="30" y="98"/>
                  </a:lnTo>
                  <a:lnTo>
                    <a:pt x="22" y="84"/>
                  </a:lnTo>
                  <a:lnTo>
                    <a:pt x="18" y="65"/>
                  </a:lnTo>
                  <a:lnTo>
                    <a:pt x="101" y="65"/>
                  </a:lnTo>
                  <a:close/>
                  <a:moveTo>
                    <a:pt x="20" y="51"/>
                  </a:moveTo>
                  <a:lnTo>
                    <a:pt x="25" y="37"/>
                  </a:lnTo>
                  <a:lnTo>
                    <a:pt x="33" y="26"/>
                  </a:lnTo>
                  <a:lnTo>
                    <a:pt x="42" y="19"/>
                  </a:lnTo>
                  <a:lnTo>
                    <a:pt x="54" y="17"/>
                  </a:lnTo>
                  <a:lnTo>
                    <a:pt x="64" y="19"/>
                  </a:lnTo>
                  <a:lnTo>
                    <a:pt x="74" y="24"/>
                  </a:lnTo>
                  <a:lnTo>
                    <a:pt x="81" y="35"/>
                  </a:lnTo>
                  <a:lnTo>
                    <a:pt x="86" y="51"/>
                  </a:lnTo>
                  <a:lnTo>
                    <a:pt x="20" y="51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4" name="Freeform 137"/>
            <p:cNvSpPr>
              <a:spLocks/>
            </p:cNvSpPr>
            <p:nvPr/>
          </p:nvSpPr>
          <p:spPr bwMode="auto">
            <a:xfrm>
              <a:off x="3131" y="49"/>
              <a:ext cx="83" cy="157"/>
            </a:xfrm>
            <a:custGeom>
              <a:avLst/>
              <a:gdLst>
                <a:gd name="T0" fmla="*/ 41 w 83"/>
                <a:gd name="T1" fmla="*/ 49 h 157"/>
                <a:gd name="T2" fmla="*/ 79 w 83"/>
                <a:gd name="T3" fmla="*/ 49 h 157"/>
                <a:gd name="T4" fmla="*/ 79 w 83"/>
                <a:gd name="T5" fmla="*/ 34 h 157"/>
                <a:gd name="T6" fmla="*/ 41 w 83"/>
                <a:gd name="T7" fmla="*/ 34 h 157"/>
                <a:gd name="T8" fmla="*/ 41 w 83"/>
                <a:gd name="T9" fmla="*/ 0 h 157"/>
                <a:gd name="T10" fmla="*/ 23 w 83"/>
                <a:gd name="T11" fmla="*/ 0 h 157"/>
                <a:gd name="T12" fmla="*/ 23 w 83"/>
                <a:gd name="T13" fmla="*/ 34 h 157"/>
                <a:gd name="T14" fmla="*/ 0 w 83"/>
                <a:gd name="T15" fmla="*/ 34 h 157"/>
                <a:gd name="T16" fmla="*/ 0 w 83"/>
                <a:gd name="T17" fmla="*/ 49 h 157"/>
                <a:gd name="T18" fmla="*/ 22 w 83"/>
                <a:gd name="T19" fmla="*/ 49 h 157"/>
                <a:gd name="T20" fmla="*/ 22 w 83"/>
                <a:gd name="T21" fmla="*/ 122 h 157"/>
                <a:gd name="T22" fmla="*/ 22 w 83"/>
                <a:gd name="T23" fmla="*/ 128 h 157"/>
                <a:gd name="T24" fmla="*/ 23 w 83"/>
                <a:gd name="T25" fmla="*/ 134 h 157"/>
                <a:gd name="T26" fmla="*/ 24 w 83"/>
                <a:gd name="T27" fmla="*/ 140 h 157"/>
                <a:gd name="T28" fmla="*/ 26 w 83"/>
                <a:gd name="T29" fmla="*/ 145 h 157"/>
                <a:gd name="T30" fmla="*/ 29 w 83"/>
                <a:gd name="T31" fmla="*/ 150 h 157"/>
                <a:gd name="T32" fmla="*/ 33 w 83"/>
                <a:gd name="T33" fmla="*/ 153 h 157"/>
                <a:gd name="T34" fmla="*/ 38 w 83"/>
                <a:gd name="T35" fmla="*/ 156 h 157"/>
                <a:gd name="T36" fmla="*/ 44 w 83"/>
                <a:gd name="T37" fmla="*/ 157 h 157"/>
                <a:gd name="T38" fmla="*/ 57 w 83"/>
                <a:gd name="T39" fmla="*/ 156 h 157"/>
                <a:gd name="T40" fmla="*/ 68 w 83"/>
                <a:gd name="T41" fmla="*/ 153 h 157"/>
                <a:gd name="T42" fmla="*/ 77 w 83"/>
                <a:gd name="T43" fmla="*/ 149 h 157"/>
                <a:gd name="T44" fmla="*/ 83 w 83"/>
                <a:gd name="T45" fmla="*/ 146 h 157"/>
                <a:gd name="T46" fmla="*/ 79 w 83"/>
                <a:gd name="T47" fmla="*/ 130 h 157"/>
                <a:gd name="T48" fmla="*/ 68 w 83"/>
                <a:gd name="T49" fmla="*/ 137 h 157"/>
                <a:gd name="T50" fmla="*/ 55 w 83"/>
                <a:gd name="T51" fmla="*/ 139 h 157"/>
                <a:gd name="T52" fmla="*/ 49 w 83"/>
                <a:gd name="T53" fmla="*/ 138 h 157"/>
                <a:gd name="T54" fmla="*/ 44 w 83"/>
                <a:gd name="T55" fmla="*/ 133 h 157"/>
                <a:gd name="T56" fmla="*/ 42 w 83"/>
                <a:gd name="T57" fmla="*/ 126 h 157"/>
                <a:gd name="T58" fmla="*/ 41 w 83"/>
                <a:gd name="T59" fmla="*/ 117 h 157"/>
                <a:gd name="T60" fmla="*/ 41 w 83"/>
                <a:gd name="T61" fmla="*/ 4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3" h="157">
                  <a:moveTo>
                    <a:pt x="41" y="49"/>
                  </a:moveTo>
                  <a:lnTo>
                    <a:pt x="79" y="49"/>
                  </a:lnTo>
                  <a:lnTo>
                    <a:pt x="79" y="34"/>
                  </a:lnTo>
                  <a:lnTo>
                    <a:pt x="41" y="34"/>
                  </a:lnTo>
                  <a:lnTo>
                    <a:pt x="41" y="0"/>
                  </a:lnTo>
                  <a:lnTo>
                    <a:pt x="23" y="0"/>
                  </a:lnTo>
                  <a:lnTo>
                    <a:pt x="23" y="34"/>
                  </a:lnTo>
                  <a:lnTo>
                    <a:pt x="0" y="34"/>
                  </a:lnTo>
                  <a:lnTo>
                    <a:pt x="0" y="49"/>
                  </a:lnTo>
                  <a:lnTo>
                    <a:pt x="22" y="49"/>
                  </a:lnTo>
                  <a:lnTo>
                    <a:pt x="22" y="122"/>
                  </a:lnTo>
                  <a:lnTo>
                    <a:pt x="22" y="128"/>
                  </a:lnTo>
                  <a:lnTo>
                    <a:pt x="23" y="134"/>
                  </a:lnTo>
                  <a:lnTo>
                    <a:pt x="24" y="140"/>
                  </a:lnTo>
                  <a:lnTo>
                    <a:pt x="26" y="145"/>
                  </a:lnTo>
                  <a:lnTo>
                    <a:pt x="29" y="150"/>
                  </a:lnTo>
                  <a:lnTo>
                    <a:pt x="33" y="153"/>
                  </a:lnTo>
                  <a:lnTo>
                    <a:pt x="38" y="156"/>
                  </a:lnTo>
                  <a:lnTo>
                    <a:pt x="44" y="157"/>
                  </a:lnTo>
                  <a:lnTo>
                    <a:pt x="57" y="156"/>
                  </a:lnTo>
                  <a:lnTo>
                    <a:pt x="68" y="153"/>
                  </a:lnTo>
                  <a:lnTo>
                    <a:pt x="77" y="149"/>
                  </a:lnTo>
                  <a:lnTo>
                    <a:pt x="83" y="146"/>
                  </a:lnTo>
                  <a:lnTo>
                    <a:pt x="79" y="130"/>
                  </a:lnTo>
                  <a:lnTo>
                    <a:pt x="68" y="137"/>
                  </a:lnTo>
                  <a:lnTo>
                    <a:pt x="55" y="139"/>
                  </a:lnTo>
                  <a:lnTo>
                    <a:pt x="49" y="138"/>
                  </a:lnTo>
                  <a:lnTo>
                    <a:pt x="44" y="133"/>
                  </a:lnTo>
                  <a:lnTo>
                    <a:pt x="42" y="126"/>
                  </a:lnTo>
                  <a:lnTo>
                    <a:pt x="41" y="117"/>
                  </a:lnTo>
                  <a:lnTo>
                    <a:pt x="41" y="4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5" name="Freeform 138"/>
            <p:cNvSpPr>
              <a:spLocks noEditPoints="1"/>
            </p:cNvSpPr>
            <p:nvPr/>
          </p:nvSpPr>
          <p:spPr bwMode="auto">
            <a:xfrm>
              <a:off x="3320" y="78"/>
              <a:ext cx="117" cy="128"/>
            </a:xfrm>
            <a:custGeom>
              <a:avLst/>
              <a:gdLst>
                <a:gd name="T0" fmla="*/ 117 w 117"/>
                <a:gd name="T1" fmla="*/ 65 h 128"/>
                <a:gd name="T2" fmla="*/ 116 w 117"/>
                <a:gd name="T3" fmla="*/ 52 h 128"/>
                <a:gd name="T4" fmla="*/ 112 w 117"/>
                <a:gd name="T5" fmla="*/ 40 h 128"/>
                <a:gd name="T6" fmla="*/ 107 w 117"/>
                <a:gd name="T7" fmla="*/ 29 h 128"/>
                <a:gd name="T8" fmla="*/ 100 w 117"/>
                <a:gd name="T9" fmla="*/ 19 h 128"/>
                <a:gd name="T10" fmla="*/ 91 w 117"/>
                <a:gd name="T11" fmla="*/ 11 h 128"/>
                <a:gd name="T12" fmla="*/ 81 w 117"/>
                <a:gd name="T13" fmla="*/ 5 h 128"/>
                <a:gd name="T14" fmla="*/ 70 w 117"/>
                <a:gd name="T15" fmla="*/ 2 h 128"/>
                <a:gd name="T16" fmla="*/ 58 w 117"/>
                <a:gd name="T17" fmla="*/ 0 h 128"/>
                <a:gd name="T18" fmla="*/ 46 w 117"/>
                <a:gd name="T19" fmla="*/ 2 h 128"/>
                <a:gd name="T20" fmla="*/ 35 w 117"/>
                <a:gd name="T21" fmla="*/ 5 h 128"/>
                <a:gd name="T22" fmla="*/ 25 w 117"/>
                <a:gd name="T23" fmla="*/ 12 h 128"/>
                <a:gd name="T24" fmla="*/ 17 w 117"/>
                <a:gd name="T25" fmla="*/ 20 h 128"/>
                <a:gd name="T26" fmla="*/ 9 w 117"/>
                <a:gd name="T27" fmla="*/ 29 h 128"/>
                <a:gd name="T28" fmla="*/ 4 w 117"/>
                <a:gd name="T29" fmla="*/ 40 h 128"/>
                <a:gd name="T30" fmla="*/ 1 w 117"/>
                <a:gd name="T31" fmla="*/ 52 h 128"/>
                <a:gd name="T32" fmla="*/ 0 w 117"/>
                <a:gd name="T33" fmla="*/ 65 h 128"/>
                <a:gd name="T34" fmla="*/ 4 w 117"/>
                <a:gd name="T35" fmla="*/ 90 h 128"/>
                <a:gd name="T36" fmla="*/ 17 w 117"/>
                <a:gd name="T37" fmla="*/ 110 h 128"/>
                <a:gd name="T38" fmla="*/ 36 w 117"/>
                <a:gd name="T39" fmla="*/ 123 h 128"/>
                <a:gd name="T40" fmla="*/ 58 w 117"/>
                <a:gd name="T41" fmla="*/ 128 h 128"/>
                <a:gd name="T42" fmla="*/ 81 w 117"/>
                <a:gd name="T43" fmla="*/ 123 h 128"/>
                <a:gd name="T44" fmla="*/ 100 w 117"/>
                <a:gd name="T45" fmla="*/ 110 h 128"/>
                <a:gd name="T46" fmla="*/ 112 w 117"/>
                <a:gd name="T47" fmla="*/ 90 h 128"/>
                <a:gd name="T48" fmla="*/ 117 w 117"/>
                <a:gd name="T49" fmla="*/ 65 h 128"/>
                <a:gd name="T50" fmla="*/ 58 w 117"/>
                <a:gd name="T51" fmla="*/ 110 h 128"/>
                <a:gd name="T52" fmla="*/ 44 w 117"/>
                <a:gd name="T53" fmla="*/ 107 h 128"/>
                <a:gd name="T54" fmla="*/ 32 w 117"/>
                <a:gd name="T55" fmla="*/ 99 h 128"/>
                <a:gd name="T56" fmla="*/ 24 w 117"/>
                <a:gd name="T57" fmla="*/ 84 h 128"/>
                <a:gd name="T58" fmla="*/ 20 w 117"/>
                <a:gd name="T59" fmla="*/ 63 h 128"/>
                <a:gd name="T60" fmla="*/ 24 w 117"/>
                <a:gd name="T61" fmla="*/ 42 h 128"/>
                <a:gd name="T62" fmla="*/ 33 w 117"/>
                <a:gd name="T63" fmla="*/ 27 h 128"/>
                <a:gd name="T64" fmla="*/ 45 w 117"/>
                <a:gd name="T65" fmla="*/ 19 h 128"/>
                <a:gd name="T66" fmla="*/ 58 w 117"/>
                <a:gd name="T67" fmla="*/ 17 h 128"/>
                <a:gd name="T68" fmla="*/ 72 w 117"/>
                <a:gd name="T69" fmla="*/ 19 h 128"/>
                <a:gd name="T70" fmla="*/ 84 w 117"/>
                <a:gd name="T71" fmla="*/ 28 h 128"/>
                <a:gd name="T72" fmla="*/ 93 w 117"/>
                <a:gd name="T73" fmla="*/ 42 h 128"/>
                <a:gd name="T74" fmla="*/ 96 w 117"/>
                <a:gd name="T75" fmla="*/ 63 h 128"/>
                <a:gd name="T76" fmla="*/ 93 w 117"/>
                <a:gd name="T77" fmla="*/ 83 h 128"/>
                <a:gd name="T78" fmla="*/ 85 w 117"/>
                <a:gd name="T79" fmla="*/ 98 h 128"/>
                <a:gd name="T80" fmla="*/ 72 w 117"/>
                <a:gd name="T81" fmla="*/ 107 h 128"/>
                <a:gd name="T82" fmla="*/ 58 w 117"/>
                <a:gd name="T83" fmla="*/ 11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28">
                  <a:moveTo>
                    <a:pt x="117" y="65"/>
                  </a:moveTo>
                  <a:lnTo>
                    <a:pt x="116" y="52"/>
                  </a:lnTo>
                  <a:lnTo>
                    <a:pt x="112" y="40"/>
                  </a:lnTo>
                  <a:lnTo>
                    <a:pt x="107" y="29"/>
                  </a:lnTo>
                  <a:lnTo>
                    <a:pt x="100" y="19"/>
                  </a:lnTo>
                  <a:lnTo>
                    <a:pt x="91" y="11"/>
                  </a:lnTo>
                  <a:lnTo>
                    <a:pt x="81" y="5"/>
                  </a:lnTo>
                  <a:lnTo>
                    <a:pt x="70" y="2"/>
                  </a:lnTo>
                  <a:lnTo>
                    <a:pt x="58" y="0"/>
                  </a:lnTo>
                  <a:lnTo>
                    <a:pt x="46" y="2"/>
                  </a:lnTo>
                  <a:lnTo>
                    <a:pt x="35" y="5"/>
                  </a:lnTo>
                  <a:lnTo>
                    <a:pt x="25" y="12"/>
                  </a:lnTo>
                  <a:lnTo>
                    <a:pt x="17" y="20"/>
                  </a:lnTo>
                  <a:lnTo>
                    <a:pt x="9" y="29"/>
                  </a:lnTo>
                  <a:lnTo>
                    <a:pt x="4" y="40"/>
                  </a:lnTo>
                  <a:lnTo>
                    <a:pt x="1" y="52"/>
                  </a:lnTo>
                  <a:lnTo>
                    <a:pt x="0" y="65"/>
                  </a:lnTo>
                  <a:lnTo>
                    <a:pt x="4" y="90"/>
                  </a:lnTo>
                  <a:lnTo>
                    <a:pt x="17" y="110"/>
                  </a:lnTo>
                  <a:lnTo>
                    <a:pt x="36" y="123"/>
                  </a:lnTo>
                  <a:lnTo>
                    <a:pt x="58" y="128"/>
                  </a:lnTo>
                  <a:lnTo>
                    <a:pt x="81" y="123"/>
                  </a:lnTo>
                  <a:lnTo>
                    <a:pt x="100" y="110"/>
                  </a:lnTo>
                  <a:lnTo>
                    <a:pt x="112" y="90"/>
                  </a:lnTo>
                  <a:lnTo>
                    <a:pt x="117" y="65"/>
                  </a:lnTo>
                  <a:close/>
                  <a:moveTo>
                    <a:pt x="58" y="110"/>
                  </a:moveTo>
                  <a:lnTo>
                    <a:pt x="44" y="107"/>
                  </a:lnTo>
                  <a:lnTo>
                    <a:pt x="32" y="99"/>
                  </a:lnTo>
                  <a:lnTo>
                    <a:pt x="24" y="84"/>
                  </a:lnTo>
                  <a:lnTo>
                    <a:pt x="20" y="63"/>
                  </a:lnTo>
                  <a:lnTo>
                    <a:pt x="24" y="42"/>
                  </a:lnTo>
                  <a:lnTo>
                    <a:pt x="33" y="27"/>
                  </a:lnTo>
                  <a:lnTo>
                    <a:pt x="45" y="19"/>
                  </a:lnTo>
                  <a:lnTo>
                    <a:pt x="58" y="17"/>
                  </a:lnTo>
                  <a:lnTo>
                    <a:pt x="72" y="19"/>
                  </a:lnTo>
                  <a:lnTo>
                    <a:pt x="84" y="28"/>
                  </a:lnTo>
                  <a:lnTo>
                    <a:pt x="93" y="42"/>
                  </a:lnTo>
                  <a:lnTo>
                    <a:pt x="96" y="63"/>
                  </a:lnTo>
                  <a:lnTo>
                    <a:pt x="93" y="83"/>
                  </a:lnTo>
                  <a:lnTo>
                    <a:pt x="85" y="98"/>
                  </a:lnTo>
                  <a:lnTo>
                    <a:pt x="72" y="107"/>
                  </a:lnTo>
                  <a:lnTo>
                    <a:pt x="58" y="11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6" name="Freeform 139"/>
            <p:cNvSpPr>
              <a:spLocks/>
            </p:cNvSpPr>
            <p:nvPr/>
          </p:nvSpPr>
          <p:spPr bwMode="auto">
            <a:xfrm>
              <a:off x="3453" y="12"/>
              <a:ext cx="85" cy="191"/>
            </a:xfrm>
            <a:custGeom>
              <a:avLst/>
              <a:gdLst>
                <a:gd name="T0" fmla="*/ 39 w 85"/>
                <a:gd name="T1" fmla="*/ 86 h 191"/>
                <a:gd name="T2" fmla="*/ 69 w 85"/>
                <a:gd name="T3" fmla="*/ 86 h 191"/>
                <a:gd name="T4" fmla="*/ 69 w 85"/>
                <a:gd name="T5" fmla="*/ 71 h 191"/>
                <a:gd name="T6" fmla="*/ 39 w 85"/>
                <a:gd name="T7" fmla="*/ 71 h 191"/>
                <a:gd name="T8" fmla="*/ 39 w 85"/>
                <a:gd name="T9" fmla="*/ 39 h 191"/>
                <a:gd name="T10" fmla="*/ 39 w 85"/>
                <a:gd name="T11" fmla="*/ 32 h 191"/>
                <a:gd name="T12" fmla="*/ 42 w 85"/>
                <a:gd name="T13" fmla="*/ 27 h 191"/>
                <a:gd name="T14" fmla="*/ 45 w 85"/>
                <a:gd name="T15" fmla="*/ 23 h 191"/>
                <a:gd name="T16" fmla="*/ 48 w 85"/>
                <a:gd name="T17" fmla="*/ 20 h 191"/>
                <a:gd name="T18" fmla="*/ 53 w 85"/>
                <a:gd name="T19" fmla="*/ 19 h 191"/>
                <a:gd name="T20" fmla="*/ 57 w 85"/>
                <a:gd name="T21" fmla="*/ 18 h 191"/>
                <a:gd name="T22" fmla="*/ 60 w 85"/>
                <a:gd name="T23" fmla="*/ 17 h 191"/>
                <a:gd name="T24" fmla="*/ 64 w 85"/>
                <a:gd name="T25" fmla="*/ 17 h 191"/>
                <a:gd name="T26" fmla="*/ 73 w 85"/>
                <a:gd name="T27" fmla="*/ 18 h 191"/>
                <a:gd name="T28" fmla="*/ 85 w 85"/>
                <a:gd name="T29" fmla="*/ 21 h 191"/>
                <a:gd name="T30" fmla="*/ 85 w 85"/>
                <a:gd name="T31" fmla="*/ 3 h 191"/>
                <a:gd name="T32" fmla="*/ 82 w 85"/>
                <a:gd name="T33" fmla="*/ 3 h 191"/>
                <a:gd name="T34" fmla="*/ 77 w 85"/>
                <a:gd name="T35" fmla="*/ 2 h 191"/>
                <a:gd name="T36" fmla="*/ 71 w 85"/>
                <a:gd name="T37" fmla="*/ 1 h 191"/>
                <a:gd name="T38" fmla="*/ 64 w 85"/>
                <a:gd name="T39" fmla="*/ 0 h 191"/>
                <a:gd name="T40" fmla="*/ 46 w 85"/>
                <a:gd name="T41" fmla="*/ 4 h 191"/>
                <a:gd name="T42" fmla="*/ 32 w 85"/>
                <a:gd name="T43" fmla="*/ 13 h 191"/>
                <a:gd name="T44" fmla="*/ 23 w 85"/>
                <a:gd name="T45" fmla="*/ 28 h 191"/>
                <a:gd name="T46" fmla="*/ 19 w 85"/>
                <a:gd name="T47" fmla="*/ 47 h 191"/>
                <a:gd name="T48" fmla="*/ 19 w 85"/>
                <a:gd name="T49" fmla="*/ 71 h 191"/>
                <a:gd name="T50" fmla="*/ 0 w 85"/>
                <a:gd name="T51" fmla="*/ 71 h 191"/>
                <a:gd name="T52" fmla="*/ 0 w 85"/>
                <a:gd name="T53" fmla="*/ 86 h 191"/>
                <a:gd name="T54" fmla="*/ 19 w 85"/>
                <a:gd name="T55" fmla="*/ 86 h 191"/>
                <a:gd name="T56" fmla="*/ 19 w 85"/>
                <a:gd name="T57" fmla="*/ 191 h 191"/>
                <a:gd name="T58" fmla="*/ 39 w 85"/>
                <a:gd name="T59" fmla="*/ 191 h 191"/>
                <a:gd name="T60" fmla="*/ 39 w 85"/>
                <a:gd name="T61" fmla="*/ 8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91">
                  <a:moveTo>
                    <a:pt x="39" y="86"/>
                  </a:moveTo>
                  <a:lnTo>
                    <a:pt x="69" y="86"/>
                  </a:lnTo>
                  <a:lnTo>
                    <a:pt x="69" y="71"/>
                  </a:lnTo>
                  <a:lnTo>
                    <a:pt x="39" y="71"/>
                  </a:lnTo>
                  <a:lnTo>
                    <a:pt x="39" y="39"/>
                  </a:lnTo>
                  <a:lnTo>
                    <a:pt x="39" y="32"/>
                  </a:lnTo>
                  <a:lnTo>
                    <a:pt x="42" y="27"/>
                  </a:lnTo>
                  <a:lnTo>
                    <a:pt x="45" y="23"/>
                  </a:lnTo>
                  <a:lnTo>
                    <a:pt x="48" y="20"/>
                  </a:lnTo>
                  <a:lnTo>
                    <a:pt x="53" y="19"/>
                  </a:lnTo>
                  <a:lnTo>
                    <a:pt x="57" y="18"/>
                  </a:lnTo>
                  <a:lnTo>
                    <a:pt x="60" y="17"/>
                  </a:lnTo>
                  <a:lnTo>
                    <a:pt x="64" y="17"/>
                  </a:lnTo>
                  <a:lnTo>
                    <a:pt x="73" y="18"/>
                  </a:lnTo>
                  <a:lnTo>
                    <a:pt x="85" y="21"/>
                  </a:lnTo>
                  <a:lnTo>
                    <a:pt x="85" y="3"/>
                  </a:lnTo>
                  <a:lnTo>
                    <a:pt x="82" y="3"/>
                  </a:lnTo>
                  <a:lnTo>
                    <a:pt x="77" y="2"/>
                  </a:lnTo>
                  <a:lnTo>
                    <a:pt x="71" y="1"/>
                  </a:lnTo>
                  <a:lnTo>
                    <a:pt x="64" y="0"/>
                  </a:lnTo>
                  <a:lnTo>
                    <a:pt x="46" y="4"/>
                  </a:lnTo>
                  <a:lnTo>
                    <a:pt x="32" y="13"/>
                  </a:lnTo>
                  <a:lnTo>
                    <a:pt x="23" y="28"/>
                  </a:lnTo>
                  <a:lnTo>
                    <a:pt x="19" y="47"/>
                  </a:lnTo>
                  <a:lnTo>
                    <a:pt x="19" y="71"/>
                  </a:lnTo>
                  <a:lnTo>
                    <a:pt x="0" y="71"/>
                  </a:lnTo>
                  <a:lnTo>
                    <a:pt x="0" y="86"/>
                  </a:lnTo>
                  <a:lnTo>
                    <a:pt x="19" y="86"/>
                  </a:lnTo>
                  <a:lnTo>
                    <a:pt x="19" y="191"/>
                  </a:lnTo>
                  <a:lnTo>
                    <a:pt x="39" y="191"/>
                  </a:lnTo>
                  <a:lnTo>
                    <a:pt x="39" y="86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7" name="Freeform 140"/>
            <p:cNvSpPr>
              <a:spLocks noEditPoints="1"/>
            </p:cNvSpPr>
            <p:nvPr/>
          </p:nvSpPr>
          <p:spPr bwMode="auto">
            <a:xfrm>
              <a:off x="3639" y="80"/>
              <a:ext cx="106" cy="175"/>
            </a:xfrm>
            <a:custGeom>
              <a:avLst/>
              <a:gdLst>
                <a:gd name="T0" fmla="*/ 20 w 106"/>
                <a:gd name="T1" fmla="*/ 110 h 175"/>
                <a:gd name="T2" fmla="*/ 27 w 106"/>
                <a:gd name="T3" fmla="*/ 116 h 175"/>
                <a:gd name="T4" fmla="*/ 36 w 106"/>
                <a:gd name="T5" fmla="*/ 121 h 175"/>
                <a:gd name="T6" fmla="*/ 45 w 106"/>
                <a:gd name="T7" fmla="*/ 124 h 175"/>
                <a:gd name="T8" fmla="*/ 57 w 106"/>
                <a:gd name="T9" fmla="*/ 126 h 175"/>
                <a:gd name="T10" fmla="*/ 75 w 106"/>
                <a:gd name="T11" fmla="*/ 121 h 175"/>
                <a:gd name="T12" fmla="*/ 91 w 106"/>
                <a:gd name="T13" fmla="*/ 108 h 175"/>
                <a:gd name="T14" fmla="*/ 102 w 106"/>
                <a:gd name="T15" fmla="*/ 88 h 175"/>
                <a:gd name="T16" fmla="*/ 106 w 106"/>
                <a:gd name="T17" fmla="*/ 62 h 175"/>
                <a:gd name="T18" fmla="*/ 103 w 106"/>
                <a:gd name="T19" fmla="*/ 39 h 175"/>
                <a:gd name="T20" fmla="*/ 94 w 106"/>
                <a:gd name="T21" fmla="*/ 19 h 175"/>
                <a:gd name="T22" fmla="*/ 81 w 106"/>
                <a:gd name="T23" fmla="*/ 5 h 175"/>
                <a:gd name="T24" fmla="*/ 63 w 106"/>
                <a:gd name="T25" fmla="*/ 0 h 175"/>
                <a:gd name="T26" fmla="*/ 40 w 106"/>
                <a:gd name="T27" fmla="*/ 4 h 175"/>
                <a:gd name="T28" fmla="*/ 20 w 106"/>
                <a:gd name="T29" fmla="*/ 16 h 175"/>
                <a:gd name="T30" fmla="*/ 20 w 106"/>
                <a:gd name="T31" fmla="*/ 3 h 175"/>
                <a:gd name="T32" fmla="*/ 0 w 106"/>
                <a:gd name="T33" fmla="*/ 3 h 175"/>
                <a:gd name="T34" fmla="*/ 0 w 106"/>
                <a:gd name="T35" fmla="*/ 175 h 175"/>
                <a:gd name="T36" fmla="*/ 20 w 106"/>
                <a:gd name="T37" fmla="*/ 175 h 175"/>
                <a:gd name="T38" fmla="*/ 20 w 106"/>
                <a:gd name="T39" fmla="*/ 110 h 175"/>
                <a:gd name="T40" fmla="*/ 20 w 106"/>
                <a:gd name="T41" fmla="*/ 33 h 175"/>
                <a:gd name="T42" fmla="*/ 26 w 106"/>
                <a:gd name="T43" fmla="*/ 26 h 175"/>
                <a:gd name="T44" fmla="*/ 33 w 106"/>
                <a:gd name="T45" fmla="*/ 21 h 175"/>
                <a:gd name="T46" fmla="*/ 40 w 106"/>
                <a:gd name="T47" fmla="*/ 18 h 175"/>
                <a:gd name="T48" fmla="*/ 49 w 106"/>
                <a:gd name="T49" fmla="*/ 17 h 175"/>
                <a:gd name="T50" fmla="*/ 63 w 106"/>
                <a:gd name="T51" fmla="*/ 21 h 175"/>
                <a:gd name="T52" fmla="*/ 75 w 106"/>
                <a:gd name="T53" fmla="*/ 30 h 175"/>
                <a:gd name="T54" fmla="*/ 82 w 106"/>
                <a:gd name="T55" fmla="*/ 45 h 175"/>
                <a:gd name="T56" fmla="*/ 85 w 106"/>
                <a:gd name="T57" fmla="*/ 62 h 175"/>
                <a:gd name="T58" fmla="*/ 82 w 106"/>
                <a:gd name="T59" fmla="*/ 81 h 175"/>
                <a:gd name="T60" fmla="*/ 73 w 106"/>
                <a:gd name="T61" fmla="*/ 96 h 175"/>
                <a:gd name="T62" fmla="*/ 61 w 106"/>
                <a:gd name="T63" fmla="*/ 106 h 175"/>
                <a:gd name="T64" fmla="*/ 46 w 106"/>
                <a:gd name="T65" fmla="*/ 109 h 175"/>
                <a:gd name="T66" fmla="*/ 39 w 106"/>
                <a:gd name="T67" fmla="*/ 108 h 175"/>
                <a:gd name="T68" fmla="*/ 33 w 106"/>
                <a:gd name="T69" fmla="*/ 106 h 175"/>
                <a:gd name="T70" fmla="*/ 28 w 106"/>
                <a:gd name="T71" fmla="*/ 102 h 175"/>
                <a:gd name="T72" fmla="*/ 23 w 106"/>
                <a:gd name="T73" fmla="*/ 96 h 175"/>
                <a:gd name="T74" fmla="*/ 21 w 106"/>
                <a:gd name="T75" fmla="*/ 94 h 175"/>
                <a:gd name="T76" fmla="*/ 21 w 106"/>
                <a:gd name="T77" fmla="*/ 92 h 175"/>
                <a:gd name="T78" fmla="*/ 20 w 106"/>
                <a:gd name="T79" fmla="*/ 90 h 175"/>
                <a:gd name="T80" fmla="*/ 20 w 106"/>
                <a:gd name="T81" fmla="*/ 87 h 175"/>
                <a:gd name="T82" fmla="*/ 20 w 106"/>
                <a:gd name="T83" fmla="*/ 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175">
                  <a:moveTo>
                    <a:pt x="20" y="110"/>
                  </a:moveTo>
                  <a:lnTo>
                    <a:pt x="27" y="116"/>
                  </a:lnTo>
                  <a:lnTo>
                    <a:pt x="36" y="121"/>
                  </a:lnTo>
                  <a:lnTo>
                    <a:pt x="45" y="124"/>
                  </a:lnTo>
                  <a:lnTo>
                    <a:pt x="57" y="126"/>
                  </a:lnTo>
                  <a:lnTo>
                    <a:pt x="75" y="121"/>
                  </a:lnTo>
                  <a:lnTo>
                    <a:pt x="91" y="108"/>
                  </a:lnTo>
                  <a:lnTo>
                    <a:pt x="102" y="88"/>
                  </a:lnTo>
                  <a:lnTo>
                    <a:pt x="106" y="62"/>
                  </a:lnTo>
                  <a:lnTo>
                    <a:pt x="103" y="39"/>
                  </a:lnTo>
                  <a:lnTo>
                    <a:pt x="94" y="19"/>
                  </a:lnTo>
                  <a:lnTo>
                    <a:pt x="81" y="5"/>
                  </a:lnTo>
                  <a:lnTo>
                    <a:pt x="63" y="0"/>
                  </a:lnTo>
                  <a:lnTo>
                    <a:pt x="40" y="4"/>
                  </a:lnTo>
                  <a:lnTo>
                    <a:pt x="20" y="16"/>
                  </a:lnTo>
                  <a:lnTo>
                    <a:pt x="20" y="3"/>
                  </a:lnTo>
                  <a:lnTo>
                    <a:pt x="0" y="3"/>
                  </a:lnTo>
                  <a:lnTo>
                    <a:pt x="0" y="175"/>
                  </a:lnTo>
                  <a:lnTo>
                    <a:pt x="20" y="175"/>
                  </a:lnTo>
                  <a:lnTo>
                    <a:pt x="20" y="110"/>
                  </a:lnTo>
                  <a:close/>
                  <a:moveTo>
                    <a:pt x="20" y="33"/>
                  </a:moveTo>
                  <a:lnTo>
                    <a:pt x="26" y="26"/>
                  </a:lnTo>
                  <a:lnTo>
                    <a:pt x="33" y="21"/>
                  </a:lnTo>
                  <a:lnTo>
                    <a:pt x="40" y="18"/>
                  </a:lnTo>
                  <a:lnTo>
                    <a:pt x="49" y="17"/>
                  </a:lnTo>
                  <a:lnTo>
                    <a:pt x="63" y="21"/>
                  </a:lnTo>
                  <a:lnTo>
                    <a:pt x="75" y="30"/>
                  </a:lnTo>
                  <a:lnTo>
                    <a:pt x="82" y="45"/>
                  </a:lnTo>
                  <a:lnTo>
                    <a:pt x="85" y="62"/>
                  </a:lnTo>
                  <a:lnTo>
                    <a:pt x="82" y="81"/>
                  </a:lnTo>
                  <a:lnTo>
                    <a:pt x="73" y="96"/>
                  </a:lnTo>
                  <a:lnTo>
                    <a:pt x="61" y="106"/>
                  </a:lnTo>
                  <a:lnTo>
                    <a:pt x="46" y="109"/>
                  </a:lnTo>
                  <a:lnTo>
                    <a:pt x="39" y="108"/>
                  </a:lnTo>
                  <a:lnTo>
                    <a:pt x="33" y="106"/>
                  </a:lnTo>
                  <a:lnTo>
                    <a:pt x="28" y="102"/>
                  </a:lnTo>
                  <a:lnTo>
                    <a:pt x="23" y="96"/>
                  </a:lnTo>
                  <a:lnTo>
                    <a:pt x="21" y="94"/>
                  </a:lnTo>
                  <a:lnTo>
                    <a:pt x="21" y="92"/>
                  </a:lnTo>
                  <a:lnTo>
                    <a:pt x="20" y="90"/>
                  </a:lnTo>
                  <a:lnTo>
                    <a:pt x="20" y="87"/>
                  </a:lnTo>
                  <a:lnTo>
                    <a:pt x="20" y="33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8" name="Freeform 141"/>
            <p:cNvSpPr>
              <a:spLocks noEditPoints="1"/>
            </p:cNvSpPr>
            <p:nvPr/>
          </p:nvSpPr>
          <p:spPr bwMode="auto">
            <a:xfrm>
              <a:off x="3770" y="78"/>
              <a:ext cx="118" cy="128"/>
            </a:xfrm>
            <a:custGeom>
              <a:avLst/>
              <a:gdLst>
                <a:gd name="T0" fmla="*/ 118 w 118"/>
                <a:gd name="T1" fmla="*/ 65 h 128"/>
                <a:gd name="T2" fmla="*/ 117 w 118"/>
                <a:gd name="T3" fmla="*/ 52 h 128"/>
                <a:gd name="T4" fmla="*/ 113 w 118"/>
                <a:gd name="T5" fmla="*/ 40 h 128"/>
                <a:gd name="T6" fmla="*/ 108 w 118"/>
                <a:gd name="T7" fmla="*/ 29 h 128"/>
                <a:gd name="T8" fmla="*/ 101 w 118"/>
                <a:gd name="T9" fmla="*/ 19 h 128"/>
                <a:gd name="T10" fmla="*/ 92 w 118"/>
                <a:gd name="T11" fmla="*/ 11 h 128"/>
                <a:gd name="T12" fmla="*/ 82 w 118"/>
                <a:gd name="T13" fmla="*/ 5 h 128"/>
                <a:gd name="T14" fmla="*/ 71 w 118"/>
                <a:gd name="T15" fmla="*/ 2 h 128"/>
                <a:gd name="T16" fmla="*/ 59 w 118"/>
                <a:gd name="T17" fmla="*/ 0 h 128"/>
                <a:gd name="T18" fmla="*/ 47 w 118"/>
                <a:gd name="T19" fmla="*/ 2 h 128"/>
                <a:gd name="T20" fmla="*/ 36 w 118"/>
                <a:gd name="T21" fmla="*/ 5 h 128"/>
                <a:gd name="T22" fmla="*/ 26 w 118"/>
                <a:gd name="T23" fmla="*/ 12 h 128"/>
                <a:gd name="T24" fmla="*/ 18 w 118"/>
                <a:gd name="T25" fmla="*/ 20 h 128"/>
                <a:gd name="T26" fmla="*/ 10 w 118"/>
                <a:gd name="T27" fmla="*/ 29 h 128"/>
                <a:gd name="T28" fmla="*/ 5 w 118"/>
                <a:gd name="T29" fmla="*/ 40 h 128"/>
                <a:gd name="T30" fmla="*/ 2 w 118"/>
                <a:gd name="T31" fmla="*/ 52 h 128"/>
                <a:gd name="T32" fmla="*/ 0 w 118"/>
                <a:gd name="T33" fmla="*/ 65 h 128"/>
                <a:gd name="T34" fmla="*/ 5 w 118"/>
                <a:gd name="T35" fmla="*/ 90 h 128"/>
                <a:gd name="T36" fmla="*/ 18 w 118"/>
                <a:gd name="T37" fmla="*/ 110 h 128"/>
                <a:gd name="T38" fmla="*/ 37 w 118"/>
                <a:gd name="T39" fmla="*/ 123 h 128"/>
                <a:gd name="T40" fmla="*/ 59 w 118"/>
                <a:gd name="T41" fmla="*/ 128 h 128"/>
                <a:gd name="T42" fmla="*/ 82 w 118"/>
                <a:gd name="T43" fmla="*/ 123 h 128"/>
                <a:gd name="T44" fmla="*/ 101 w 118"/>
                <a:gd name="T45" fmla="*/ 110 h 128"/>
                <a:gd name="T46" fmla="*/ 113 w 118"/>
                <a:gd name="T47" fmla="*/ 90 h 128"/>
                <a:gd name="T48" fmla="*/ 118 w 118"/>
                <a:gd name="T49" fmla="*/ 65 h 128"/>
                <a:gd name="T50" fmla="*/ 59 w 118"/>
                <a:gd name="T51" fmla="*/ 110 h 128"/>
                <a:gd name="T52" fmla="*/ 45 w 118"/>
                <a:gd name="T53" fmla="*/ 107 h 128"/>
                <a:gd name="T54" fmla="*/ 33 w 118"/>
                <a:gd name="T55" fmla="*/ 99 h 128"/>
                <a:gd name="T56" fmla="*/ 25 w 118"/>
                <a:gd name="T57" fmla="*/ 84 h 128"/>
                <a:gd name="T58" fmla="*/ 21 w 118"/>
                <a:gd name="T59" fmla="*/ 63 h 128"/>
                <a:gd name="T60" fmla="*/ 25 w 118"/>
                <a:gd name="T61" fmla="*/ 42 h 128"/>
                <a:gd name="T62" fmla="*/ 34 w 118"/>
                <a:gd name="T63" fmla="*/ 27 h 128"/>
                <a:gd name="T64" fmla="*/ 46 w 118"/>
                <a:gd name="T65" fmla="*/ 19 h 128"/>
                <a:gd name="T66" fmla="*/ 59 w 118"/>
                <a:gd name="T67" fmla="*/ 17 h 128"/>
                <a:gd name="T68" fmla="*/ 73 w 118"/>
                <a:gd name="T69" fmla="*/ 19 h 128"/>
                <a:gd name="T70" fmla="*/ 85 w 118"/>
                <a:gd name="T71" fmla="*/ 28 h 128"/>
                <a:gd name="T72" fmla="*/ 94 w 118"/>
                <a:gd name="T73" fmla="*/ 42 h 128"/>
                <a:gd name="T74" fmla="*/ 97 w 118"/>
                <a:gd name="T75" fmla="*/ 63 h 128"/>
                <a:gd name="T76" fmla="*/ 94 w 118"/>
                <a:gd name="T77" fmla="*/ 83 h 128"/>
                <a:gd name="T78" fmla="*/ 85 w 118"/>
                <a:gd name="T79" fmla="*/ 98 h 128"/>
                <a:gd name="T80" fmla="*/ 73 w 118"/>
                <a:gd name="T81" fmla="*/ 107 h 128"/>
                <a:gd name="T82" fmla="*/ 59 w 118"/>
                <a:gd name="T83" fmla="*/ 11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" h="128">
                  <a:moveTo>
                    <a:pt x="118" y="65"/>
                  </a:moveTo>
                  <a:lnTo>
                    <a:pt x="117" y="52"/>
                  </a:lnTo>
                  <a:lnTo>
                    <a:pt x="113" y="40"/>
                  </a:lnTo>
                  <a:lnTo>
                    <a:pt x="108" y="29"/>
                  </a:lnTo>
                  <a:lnTo>
                    <a:pt x="101" y="19"/>
                  </a:lnTo>
                  <a:lnTo>
                    <a:pt x="92" y="11"/>
                  </a:lnTo>
                  <a:lnTo>
                    <a:pt x="82" y="5"/>
                  </a:lnTo>
                  <a:lnTo>
                    <a:pt x="71" y="2"/>
                  </a:lnTo>
                  <a:lnTo>
                    <a:pt x="59" y="0"/>
                  </a:lnTo>
                  <a:lnTo>
                    <a:pt x="47" y="2"/>
                  </a:lnTo>
                  <a:lnTo>
                    <a:pt x="36" y="5"/>
                  </a:lnTo>
                  <a:lnTo>
                    <a:pt x="26" y="12"/>
                  </a:lnTo>
                  <a:lnTo>
                    <a:pt x="18" y="20"/>
                  </a:lnTo>
                  <a:lnTo>
                    <a:pt x="10" y="29"/>
                  </a:lnTo>
                  <a:lnTo>
                    <a:pt x="5" y="40"/>
                  </a:lnTo>
                  <a:lnTo>
                    <a:pt x="2" y="52"/>
                  </a:lnTo>
                  <a:lnTo>
                    <a:pt x="0" y="65"/>
                  </a:lnTo>
                  <a:lnTo>
                    <a:pt x="5" y="90"/>
                  </a:lnTo>
                  <a:lnTo>
                    <a:pt x="18" y="110"/>
                  </a:lnTo>
                  <a:lnTo>
                    <a:pt x="37" y="123"/>
                  </a:lnTo>
                  <a:lnTo>
                    <a:pt x="59" y="128"/>
                  </a:lnTo>
                  <a:lnTo>
                    <a:pt x="82" y="123"/>
                  </a:lnTo>
                  <a:lnTo>
                    <a:pt x="101" y="110"/>
                  </a:lnTo>
                  <a:lnTo>
                    <a:pt x="113" y="90"/>
                  </a:lnTo>
                  <a:lnTo>
                    <a:pt x="118" y="65"/>
                  </a:lnTo>
                  <a:close/>
                  <a:moveTo>
                    <a:pt x="59" y="110"/>
                  </a:moveTo>
                  <a:lnTo>
                    <a:pt x="45" y="107"/>
                  </a:lnTo>
                  <a:lnTo>
                    <a:pt x="33" y="99"/>
                  </a:lnTo>
                  <a:lnTo>
                    <a:pt x="25" y="84"/>
                  </a:lnTo>
                  <a:lnTo>
                    <a:pt x="21" y="63"/>
                  </a:lnTo>
                  <a:lnTo>
                    <a:pt x="25" y="42"/>
                  </a:lnTo>
                  <a:lnTo>
                    <a:pt x="34" y="27"/>
                  </a:lnTo>
                  <a:lnTo>
                    <a:pt x="46" y="19"/>
                  </a:lnTo>
                  <a:lnTo>
                    <a:pt x="59" y="17"/>
                  </a:lnTo>
                  <a:lnTo>
                    <a:pt x="73" y="19"/>
                  </a:lnTo>
                  <a:lnTo>
                    <a:pt x="85" y="28"/>
                  </a:lnTo>
                  <a:lnTo>
                    <a:pt x="94" y="42"/>
                  </a:lnTo>
                  <a:lnTo>
                    <a:pt x="97" y="63"/>
                  </a:lnTo>
                  <a:lnTo>
                    <a:pt x="94" y="83"/>
                  </a:lnTo>
                  <a:lnTo>
                    <a:pt x="85" y="98"/>
                  </a:lnTo>
                  <a:lnTo>
                    <a:pt x="73" y="107"/>
                  </a:lnTo>
                  <a:lnTo>
                    <a:pt x="59" y="11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9" name="Freeform 142"/>
            <p:cNvSpPr>
              <a:spLocks noEditPoints="1"/>
            </p:cNvSpPr>
            <p:nvPr/>
          </p:nvSpPr>
          <p:spPr bwMode="auto">
            <a:xfrm>
              <a:off x="3916" y="19"/>
              <a:ext cx="24" cy="184"/>
            </a:xfrm>
            <a:custGeom>
              <a:avLst/>
              <a:gdLst>
                <a:gd name="T0" fmla="*/ 24 w 24"/>
                <a:gd name="T1" fmla="*/ 0 h 184"/>
                <a:gd name="T2" fmla="*/ 0 w 24"/>
                <a:gd name="T3" fmla="*/ 0 h 184"/>
                <a:gd name="T4" fmla="*/ 0 w 24"/>
                <a:gd name="T5" fmla="*/ 24 h 184"/>
                <a:gd name="T6" fmla="*/ 24 w 24"/>
                <a:gd name="T7" fmla="*/ 24 h 184"/>
                <a:gd name="T8" fmla="*/ 24 w 24"/>
                <a:gd name="T9" fmla="*/ 0 h 184"/>
                <a:gd name="T10" fmla="*/ 22 w 24"/>
                <a:gd name="T11" fmla="*/ 64 h 184"/>
                <a:gd name="T12" fmla="*/ 2 w 24"/>
                <a:gd name="T13" fmla="*/ 64 h 184"/>
                <a:gd name="T14" fmla="*/ 2 w 24"/>
                <a:gd name="T15" fmla="*/ 184 h 184"/>
                <a:gd name="T16" fmla="*/ 22 w 24"/>
                <a:gd name="T17" fmla="*/ 184 h 184"/>
                <a:gd name="T18" fmla="*/ 22 w 24"/>
                <a:gd name="T19" fmla="*/ 6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84">
                  <a:moveTo>
                    <a:pt x="24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  <a:moveTo>
                    <a:pt x="22" y="64"/>
                  </a:moveTo>
                  <a:lnTo>
                    <a:pt x="2" y="64"/>
                  </a:lnTo>
                  <a:lnTo>
                    <a:pt x="2" y="184"/>
                  </a:lnTo>
                  <a:lnTo>
                    <a:pt x="22" y="184"/>
                  </a:lnTo>
                  <a:lnTo>
                    <a:pt x="22" y="64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143"/>
            <p:cNvSpPr>
              <a:spLocks/>
            </p:cNvSpPr>
            <p:nvPr/>
          </p:nvSpPr>
          <p:spPr bwMode="auto">
            <a:xfrm>
              <a:off x="3982" y="80"/>
              <a:ext cx="95" cy="123"/>
            </a:xfrm>
            <a:custGeom>
              <a:avLst/>
              <a:gdLst>
                <a:gd name="T0" fmla="*/ 95 w 95"/>
                <a:gd name="T1" fmla="*/ 42 h 123"/>
                <a:gd name="T2" fmla="*/ 94 w 95"/>
                <a:gd name="T3" fmla="*/ 28 h 123"/>
                <a:gd name="T4" fmla="*/ 89 w 95"/>
                <a:gd name="T5" fmla="*/ 14 h 123"/>
                <a:gd name="T6" fmla="*/ 78 w 95"/>
                <a:gd name="T7" fmla="*/ 4 h 123"/>
                <a:gd name="T8" fmla="*/ 58 w 95"/>
                <a:gd name="T9" fmla="*/ 0 h 123"/>
                <a:gd name="T10" fmla="*/ 50 w 95"/>
                <a:gd name="T11" fmla="*/ 1 h 123"/>
                <a:gd name="T12" fmla="*/ 42 w 95"/>
                <a:gd name="T13" fmla="*/ 3 h 123"/>
                <a:gd name="T14" fmla="*/ 36 w 95"/>
                <a:gd name="T15" fmla="*/ 6 h 123"/>
                <a:gd name="T16" fmla="*/ 30 w 95"/>
                <a:gd name="T17" fmla="*/ 9 h 123"/>
                <a:gd name="T18" fmla="*/ 26 w 95"/>
                <a:gd name="T19" fmla="*/ 13 h 123"/>
                <a:gd name="T20" fmla="*/ 23 w 95"/>
                <a:gd name="T21" fmla="*/ 16 h 123"/>
                <a:gd name="T22" fmla="*/ 20 w 95"/>
                <a:gd name="T23" fmla="*/ 19 h 123"/>
                <a:gd name="T24" fmla="*/ 19 w 95"/>
                <a:gd name="T25" fmla="*/ 20 h 123"/>
                <a:gd name="T26" fmla="*/ 19 w 95"/>
                <a:gd name="T27" fmla="*/ 1 h 123"/>
                <a:gd name="T28" fmla="*/ 0 w 95"/>
                <a:gd name="T29" fmla="*/ 1 h 123"/>
                <a:gd name="T30" fmla="*/ 0 w 95"/>
                <a:gd name="T31" fmla="*/ 123 h 123"/>
                <a:gd name="T32" fmla="*/ 21 w 95"/>
                <a:gd name="T33" fmla="*/ 123 h 123"/>
                <a:gd name="T34" fmla="*/ 21 w 95"/>
                <a:gd name="T35" fmla="*/ 57 h 123"/>
                <a:gd name="T36" fmla="*/ 21 w 95"/>
                <a:gd name="T37" fmla="*/ 50 h 123"/>
                <a:gd name="T38" fmla="*/ 22 w 95"/>
                <a:gd name="T39" fmla="*/ 43 h 123"/>
                <a:gd name="T40" fmla="*/ 24 w 95"/>
                <a:gd name="T41" fmla="*/ 36 h 123"/>
                <a:gd name="T42" fmla="*/ 27 w 95"/>
                <a:gd name="T43" fmla="*/ 30 h 123"/>
                <a:gd name="T44" fmla="*/ 30 w 95"/>
                <a:gd name="T45" fmla="*/ 24 h 123"/>
                <a:gd name="T46" fmla="*/ 35 w 95"/>
                <a:gd name="T47" fmla="*/ 20 h 123"/>
                <a:gd name="T48" fmla="*/ 41 w 95"/>
                <a:gd name="T49" fmla="*/ 17 h 123"/>
                <a:gd name="T50" fmla="*/ 48 w 95"/>
                <a:gd name="T51" fmla="*/ 16 h 123"/>
                <a:gd name="T52" fmla="*/ 56 w 95"/>
                <a:gd name="T53" fmla="*/ 17 h 123"/>
                <a:gd name="T54" fmla="*/ 63 w 95"/>
                <a:gd name="T55" fmla="*/ 19 h 123"/>
                <a:gd name="T56" fmla="*/ 67 w 95"/>
                <a:gd name="T57" fmla="*/ 23 h 123"/>
                <a:gd name="T58" fmla="*/ 71 w 95"/>
                <a:gd name="T59" fmla="*/ 27 h 123"/>
                <a:gd name="T60" fmla="*/ 72 w 95"/>
                <a:gd name="T61" fmla="*/ 31 h 123"/>
                <a:gd name="T62" fmla="*/ 73 w 95"/>
                <a:gd name="T63" fmla="*/ 36 h 123"/>
                <a:gd name="T64" fmla="*/ 74 w 95"/>
                <a:gd name="T65" fmla="*/ 40 h 123"/>
                <a:gd name="T66" fmla="*/ 74 w 95"/>
                <a:gd name="T67" fmla="*/ 44 h 123"/>
                <a:gd name="T68" fmla="*/ 74 w 95"/>
                <a:gd name="T69" fmla="*/ 123 h 123"/>
                <a:gd name="T70" fmla="*/ 95 w 95"/>
                <a:gd name="T71" fmla="*/ 123 h 123"/>
                <a:gd name="T72" fmla="*/ 95 w 95"/>
                <a:gd name="T73" fmla="*/ 4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23">
                  <a:moveTo>
                    <a:pt x="95" y="42"/>
                  </a:moveTo>
                  <a:lnTo>
                    <a:pt x="94" y="28"/>
                  </a:lnTo>
                  <a:lnTo>
                    <a:pt x="89" y="14"/>
                  </a:lnTo>
                  <a:lnTo>
                    <a:pt x="78" y="4"/>
                  </a:lnTo>
                  <a:lnTo>
                    <a:pt x="58" y="0"/>
                  </a:lnTo>
                  <a:lnTo>
                    <a:pt x="50" y="1"/>
                  </a:lnTo>
                  <a:lnTo>
                    <a:pt x="42" y="3"/>
                  </a:lnTo>
                  <a:lnTo>
                    <a:pt x="36" y="6"/>
                  </a:lnTo>
                  <a:lnTo>
                    <a:pt x="30" y="9"/>
                  </a:lnTo>
                  <a:lnTo>
                    <a:pt x="26" y="13"/>
                  </a:lnTo>
                  <a:lnTo>
                    <a:pt x="23" y="16"/>
                  </a:lnTo>
                  <a:lnTo>
                    <a:pt x="20" y="19"/>
                  </a:lnTo>
                  <a:lnTo>
                    <a:pt x="19" y="20"/>
                  </a:lnTo>
                  <a:lnTo>
                    <a:pt x="19" y="1"/>
                  </a:lnTo>
                  <a:lnTo>
                    <a:pt x="0" y="1"/>
                  </a:lnTo>
                  <a:lnTo>
                    <a:pt x="0" y="123"/>
                  </a:lnTo>
                  <a:lnTo>
                    <a:pt x="21" y="123"/>
                  </a:lnTo>
                  <a:lnTo>
                    <a:pt x="21" y="57"/>
                  </a:lnTo>
                  <a:lnTo>
                    <a:pt x="21" y="50"/>
                  </a:lnTo>
                  <a:lnTo>
                    <a:pt x="22" y="43"/>
                  </a:lnTo>
                  <a:lnTo>
                    <a:pt x="24" y="36"/>
                  </a:lnTo>
                  <a:lnTo>
                    <a:pt x="27" y="30"/>
                  </a:lnTo>
                  <a:lnTo>
                    <a:pt x="30" y="24"/>
                  </a:lnTo>
                  <a:lnTo>
                    <a:pt x="35" y="20"/>
                  </a:lnTo>
                  <a:lnTo>
                    <a:pt x="41" y="17"/>
                  </a:lnTo>
                  <a:lnTo>
                    <a:pt x="48" y="16"/>
                  </a:lnTo>
                  <a:lnTo>
                    <a:pt x="56" y="17"/>
                  </a:lnTo>
                  <a:lnTo>
                    <a:pt x="63" y="19"/>
                  </a:lnTo>
                  <a:lnTo>
                    <a:pt x="67" y="23"/>
                  </a:lnTo>
                  <a:lnTo>
                    <a:pt x="71" y="27"/>
                  </a:lnTo>
                  <a:lnTo>
                    <a:pt x="72" y="31"/>
                  </a:lnTo>
                  <a:lnTo>
                    <a:pt x="73" y="36"/>
                  </a:lnTo>
                  <a:lnTo>
                    <a:pt x="74" y="40"/>
                  </a:lnTo>
                  <a:lnTo>
                    <a:pt x="74" y="44"/>
                  </a:lnTo>
                  <a:lnTo>
                    <a:pt x="74" y="123"/>
                  </a:lnTo>
                  <a:lnTo>
                    <a:pt x="95" y="123"/>
                  </a:lnTo>
                  <a:lnTo>
                    <a:pt x="95" y="42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144"/>
            <p:cNvSpPr>
              <a:spLocks/>
            </p:cNvSpPr>
            <p:nvPr/>
          </p:nvSpPr>
          <p:spPr bwMode="auto">
            <a:xfrm>
              <a:off x="4104" y="49"/>
              <a:ext cx="84" cy="157"/>
            </a:xfrm>
            <a:custGeom>
              <a:avLst/>
              <a:gdLst>
                <a:gd name="T0" fmla="*/ 42 w 84"/>
                <a:gd name="T1" fmla="*/ 49 h 157"/>
                <a:gd name="T2" fmla="*/ 79 w 84"/>
                <a:gd name="T3" fmla="*/ 49 h 157"/>
                <a:gd name="T4" fmla="*/ 79 w 84"/>
                <a:gd name="T5" fmla="*/ 34 h 157"/>
                <a:gd name="T6" fmla="*/ 42 w 84"/>
                <a:gd name="T7" fmla="*/ 34 h 157"/>
                <a:gd name="T8" fmla="*/ 42 w 84"/>
                <a:gd name="T9" fmla="*/ 0 h 157"/>
                <a:gd name="T10" fmla="*/ 23 w 84"/>
                <a:gd name="T11" fmla="*/ 0 h 157"/>
                <a:gd name="T12" fmla="*/ 23 w 84"/>
                <a:gd name="T13" fmla="*/ 34 h 157"/>
                <a:gd name="T14" fmla="*/ 0 w 84"/>
                <a:gd name="T15" fmla="*/ 34 h 157"/>
                <a:gd name="T16" fmla="*/ 0 w 84"/>
                <a:gd name="T17" fmla="*/ 49 h 157"/>
                <a:gd name="T18" fmla="*/ 22 w 84"/>
                <a:gd name="T19" fmla="*/ 49 h 157"/>
                <a:gd name="T20" fmla="*/ 22 w 84"/>
                <a:gd name="T21" fmla="*/ 122 h 157"/>
                <a:gd name="T22" fmla="*/ 22 w 84"/>
                <a:gd name="T23" fmla="*/ 128 h 157"/>
                <a:gd name="T24" fmla="*/ 23 w 84"/>
                <a:gd name="T25" fmla="*/ 134 h 157"/>
                <a:gd name="T26" fmla="*/ 24 w 84"/>
                <a:gd name="T27" fmla="*/ 140 h 157"/>
                <a:gd name="T28" fmla="*/ 27 w 84"/>
                <a:gd name="T29" fmla="*/ 145 h 157"/>
                <a:gd name="T30" fmla="*/ 29 w 84"/>
                <a:gd name="T31" fmla="*/ 150 h 157"/>
                <a:gd name="T32" fmla="*/ 33 w 84"/>
                <a:gd name="T33" fmla="*/ 153 h 157"/>
                <a:gd name="T34" fmla="*/ 38 w 84"/>
                <a:gd name="T35" fmla="*/ 156 h 157"/>
                <a:gd name="T36" fmla="*/ 45 w 84"/>
                <a:gd name="T37" fmla="*/ 157 h 157"/>
                <a:gd name="T38" fmla="*/ 58 w 84"/>
                <a:gd name="T39" fmla="*/ 156 h 157"/>
                <a:gd name="T40" fmla="*/ 69 w 84"/>
                <a:gd name="T41" fmla="*/ 153 h 157"/>
                <a:gd name="T42" fmla="*/ 77 w 84"/>
                <a:gd name="T43" fmla="*/ 149 h 157"/>
                <a:gd name="T44" fmla="*/ 84 w 84"/>
                <a:gd name="T45" fmla="*/ 146 h 157"/>
                <a:gd name="T46" fmla="*/ 79 w 84"/>
                <a:gd name="T47" fmla="*/ 130 h 157"/>
                <a:gd name="T48" fmla="*/ 68 w 84"/>
                <a:gd name="T49" fmla="*/ 137 h 157"/>
                <a:gd name="T50" fmla="*/ 55 w 84"/>
                <a:gd name="T51" fmla="*/ 139 h 157"/>
                <a:gd name="T52" fmla="*/ 49 w 84"/>
                <a:gd name="T53" fmla="*/ 138 h 157"/>
                <a:gd name="T54" fmla="*/ 45 w 84"/>
                <a:gd name="T55" fmla="*/ 133 h 157"/>
                <a:gd name="T56" fmla="*/ 42 w 84"/>
                <a:gd name="T57" fmla="*/ 126 h 157"/>
                <a:gd name="T58" fmla="*/ 42 w 84"/>
                <a:gd name="T59" fmla="*/ 117 h 157"/>
                <a:gd name="T60" fmla="*/ 42 w 84"/>
                <a:gd name="T61" fmla="*/ 4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" h="157">
                  <a:moveTo>
                    <a:pt x="42" y="49"/>
                  </a:moveTo>
                  <a:lnTo>
                    <a:pt x="79" y="49"/>
                  </a:lnTo>
                  <a:lnTo>
                    <a:pt x="79" y="34"/>
                  </a:lnTo>
                  <a:lnTo>
                    <a:pt x="42" y="34"/>
                  </a:lnTo>
                  <a:lnTo>
                    <a:pt x="42" y="0"/>
                  </a:lnTo>
                  <a:lnTo>
                    <a:pt x="23" y="0"/>
                  </a:lnTo>
                  <a:lnTo>
                    <a:pt x="23" y="34"/>
                  </a:lnTo>
                  <a:lnTo>
                    <a:pt x="0" y="34"/>
                  </a:lnTo>
                  <a:lnTo>
                    <a:pt x="0" y="49"/>
                  </a:lnTo>
                  <a:lnTo>
                    <a:pt x="22" y="49"/>
                  </a:lnTo>
                  <a:lnTo>
                    <a:pt x="22" y="122"/>
                  </a:lnTo>
                  <a:lnTo>
                    <a:pt x="22" y="128"/>
                  </a:lnTo>
                  <a:lnTo>
                    <a:pt x="23" y="134"/>
                  </a:lnTo>
                  <a:lnTo>
                    <a:pt x="24" y="140"/>
                  </a:lnTo>
                  <a:lnTo>
                    <a:pt x="27" y="145"/>
                  </a:lnTo>
                  <a:lnTo>
                    <a:pt x="29" y="150"/>
                  </a:lnTo>
                  <a:lnTo>
                    <a:pt x="33" y="153"/>
                  </a:lnTo>
                  <a:lnTo>
                    <a:pt x="38" y="156"/>
                  </a:lnTo>
                  <a:lnTo>
                    <a:pt x="45" y="157"/>
                  </a:lnTo>
                  <a:lnTo>
                    <a:pt x="58" y="156"/>
                  </a:lnTo>
                  <a:lnTo>
                    <a:pt x="69" y="153"/>
                  </a:lnTo>
                  <a:lnTo>
                    <a:pt x="77" y="149"/>
                  </a:lnTo>
                  <a:lnTo>
                    <a:pt x="84" y="146"/>
                  </a:lnTo>
                  <a:lnTo>
                    <a:pt x="79" y="130"/>
                  </a:lnTo>
                  <a:lnTo>
                    <a:pt x="68" y="137"/>
                  </a:lnTo>
                  <a:lnTo>
                    <a:pt x="55" y="139"/>
                  </a:lnTo>
                  <a:lnTo>
                    <a:pt x="49" y="138"/>
                  </a:lnTo>
                  <a:lnTo>
                    <a:pt x="45" y="133"/>
                  </a:lnTo>
                  <a:lnTo>
                    <a:pt x="42" y="126"/>
                  </a:lnTo>
                  <a:lnTo>
                    <a:pt x="42" y="117"/>
                  </a:lnTo>
                  <a:lnTo>
                    <a:pt x="42" y="4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145"/>
            <p:cNvSpPr>
              <a:spLocks/>
            </p:cNvSpPr>
            <p:nvPr/>
          </p:nvSpPr>
          <p:spPr bwMode="auto">
            <a:xfrm>
              <a:off x="4203" y="78"/>
              <a:ext cx="89" cy="128"/>
            </a:xfrm>
            <a:custGeom>
              <a:avLst/>
              <a:gdLst>
                <a:gd name="T0" fmla="*/ 74 w 89"/>
                <a:gd name="T1" fmla="*/ 5 h 128"/>
                <a:gd name="T2" fmla="*/ 56 w 89"/>
                <a:gd name="T3" fmla="*/ 1 h 128"/>
                <a:gd name="T4" fmla="*/ 42 w 89"/>
                <a:gd name="T5" fmla="*/ 0 h 128"/>
                <a:gd name="T6" fmla="*/ 29 w 89"/>
                <a:gd name="T7" fmla="*/ 2 h 128"/>
                <a:gd name="T8" fmla="*/ 14 w 89"/>
                <a:gd name="T9" fmla="*/ 9 h 128"/>
                <a:gd name="T10" fmla="*/ 3 w 89"/>
                <a:gd name="T11" fmla="*/ 24 h 128"/>
                <a:gd name="T12" fmla="*/ 3 w 89"/>
                <a:gd name="T13" fmla="*/ 45 h 128"/>
                <a:gd name="T14" fmla="*/ 11 w 89"/>
                <a:gd name="T15" fmla="*/ 58 h 128"/>
                <a:gd name="T16" fmla="*/ 22 w 89"/>
                <a:gd name="T17" fmla="*/ 66 h 128"/>
                <a:gd name="T18" fmla="*/ 35 w 89"/>
                <a:gd name="T19" fmla="*/ 71 h 128"/>
                <a:gd name="T20" fmla="*/ 53 w 89"/>
                <a:gd name="T21" fmla="*/ 74 h 128"/>
                <a:gd name="T22" fmla="*/ 67 w 89"/>
                <a:gd name="T23" fmla="*/ 83 h 128"/>
                <a:gd name="T24" fmla="*/ 69 w 89"/>
                <a:gd name="T25" fmla="*/ 98 h 128"/>
                <a:gd name="T26" fmla="*/ 63 w 89"/>
                <a:gd name="T27" fmla="*/ 106 h 128"/>
                <a:gd name="T28" fmla="*/ 54 w 89"/>
                <a:gd name="T29" fmla="*/ 110 h 128"/>
                <a:gd name="T30" fmla="*/ 47 w 89"/>
                <a:gd name="T31" fmla="*/ 111 h 128"/>
                <a:gd name="T32" fmla="*/ 30 w 89"/>
                <a:gd name="T33" fmla="*/ 109 h 128"/>
                <a:gd name="T34" fmla="*/ 9 w 89"/>
                <a:gd name="T35" fmla="*/ 101 h 128"/>
                <a:gd name="T36" fmla="*/ 0 w 89"/>
                <a:gd name="T37" fmla="*/ 116 h 128"/>
                <a:gd name="T38" fmla="*/ 18 w 89"/>
                <a:gd name="T39" fmla="*/ 123 h 128"/>
                <a:gd name="T40" fmla="*/ 45 w 89"/>
                <a:gd name="T41" fmla="*/ 128 h 128"/>
                <a:gd name="T42" fmla="*/ 58 w 89"/>
                <a:gd name="T43" fmla="*/ 127 h 128"/>
                <a:gd name="T44" fmla="*/ 76 w 89"/>
                <a:gd name="T45" fmla="*/ 119 h 128"/>
                <a:gd name="T46" fmla="*/ 86 w 89"/>
                <a:gd name="T47" fmla="*/ 106 h 128"/>
                <a:gd name="T48" fmla="*/ 89 w 89"/>
                <a:gd name="T49" fmla="*/ 90 h 128"/>
                <a:gd name="T50" fmla="*/ 84 w 89"/>
                <a:gd name="T51" fmla="*/ 72 h 128"/>
                <a:gd name="T52" fmla="*/ 78 w 89"/>
                <a:gd name="T53" fmla="*/ 65 h 128"/>
                <a:gd name="T54" fmla="*/ 64 w 89"/>
                <a:gd name="T55" fmla="*/ 56 h 128"/>
                <a:gd name="T56" fmla="*/ 47 w 89"/>
                <a:gd name="T57" fmla="*/ 52 h 128"/>
                <a:gd name="T58" fmla="*/ 28 w 89"/>
                <a:gd name="T59" fmla="*/ 46 h 128"/>
                <a:gd name="T60" fmla="*/ 20 w 89"/>
                <a:gd name="T61" fmla="*/ 33 h 128"/>
                <a:gd name="T62" fmla="*/ 23 w 89"/>
                <a:gd name="T63" fmla="*/ 23 h 128"/>
                <a:gd name="T64" fmla="*/ 30 w 89"/>
                <a:gd name="T65" fmla="*/ 18 h 128"/>
                <a:gd name="T66" fmla="*/ 38 w 89"/>
                <a:gd name="T67" fmla="*/ 16 h 128"/>
                <a:gd name="T68" fmla="*/ 43 w 89"/>
                <a:gd name="T69" fmla="*/ 16 h 128"/>
                <a:gd name="T70" fmla="*/ 60 w 89"/>
                <a:gd name="T71" fmla="*/ 18 h 128"/>
                <a:gd name="T72" fmla="*/ 81 w 89"/>
                <a:gd name="T73" fmla="*/ 2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9" h="128">
                  <a:moveTo>
                    <a:pt x="84" y="9"/>
                  </a:moveTo>
                  <a:lnTo>
                    <a:pt x="74" y="5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6" y="1"/>
                  </a:lnTo>
                  <a:lnTo>
                    <a:pt x="29" y="2"/>
                  </a:lnTo>
                  <a:lnTo>
                    <a:pt x="21" y="5"/>
                  </a:lnTo>
                  <a:lnTo>
                    <a:pt x="14" y="9"/>
                  </a:lnTo>
                  <a:lnTo>
                    <a:pt x="7" y="15"/>
                  </a:lnTo>
                  <a:lnTo>
                    <a:pt x="3" y="24"/>
                  </a:lnTo>
                  <a:lnTo>
                    <a:pt x="1" y="36"/>
                  </a:lnTo>
                  <a:lnTo>
                    <a:pt x="3" y="45"/>
                  </a:lnTo>
                  <a:lnTo>
                    <a:pt x="6" y="52"/>
                  </a:lnTo>
                  <a:lnTo>
                    <a:pt x="11" y="58"/>
                  </a:lnTo>
                  <a:lnTo>
                    <a:pt x="16" y="63"/>
                  </a:lnTo>
                  <a:lnTo>
                    <a:pt x="22" y="66"/>
                  </a:lnTo>
                  <a:lnTo>
                    <a:pt x="28" y="69"/>
                  </a:lnTo>
                  <a:lnTo>
                    <a:pt x="35" y="71"/>
                  </a:lnTo>
                  <a:lnTo>
                    <a:pt x="45" y="73"/>
                  </a:lnTo>
                  <a:lnTo>
                    <a:pt x="53" y="74"/>
                  </a:lnTo>
                  <a:lnTo>
                    <a:pt x="61" y="78"/>
                  </a:lnTo>
                  <a:lnTo>
                    <a:pt x="67" y="83"/>
                  </a:lnTo>
                  <a:lnTo>
                    <a:pt x="70" y="92"/>
                  </a:lnTo>
                  <a:lnTo>
                    <a:pt x="69" y="98"/>
                  </a:lnTo>
                  <a:lnTo>
                    <a:pt x="66" y="103"/>
                  </a:lnTo>
                  <a:lnTo>
                    <a:pt x="63" y="106"/>
                  </a:lnTo>
                  <a:lnTo>
                    <a:pt x="59" y="108"/>
                  </a:lnTo>
                  <a:lnTo>
                    <a:pt x="54" y="110"/>
                  </a:lnTo>
                  <a:lnTo>
                    <a:pt x="50" y="110"/>
                  </a:lnTo>
                  <a:lnTo>
                    <a:pt x="47" y="111"/>
                  </a:lnTo>
                  <a:lnTo>
                    <a:pt x="45" y="111"/>
                  </a:lnTo>
                  <a:lnTo>
                    <a:pt x="30" y="109"/>
                  </a:lnTo>
                  <a:lnTo>
                    <a:pt x="18" y="105"/>
                  </a:lnTo>
                  <a:lnTo>
                    <a:pt x="9" y="101"/>
                  </a:lnTo>
                  <a:lnTo>
                    <a:pt x="3" y="97"/>
                  </a:lnTo>
                  <a:lnTo>
                    <a:pt x="0" y="116"/>
                  </a:lnTo>
                  <a:lnTo>
                    <a:pt x="7" y="119"/>
                  </a:lnTo>
                  <a:lnTo>
                    <a:pt x="18" y="123"/>
                  </a:lnTo>
                  <a:lnTo>
                    <a:pt x="30" y="126"/>
                  </a:lnTo>
                  <a:lnTo>
                    <a:pt x="45" y="128"/>
                  </a:lnTo>
                  <a:lnTo>
                    <a:pt x="50" y="127"/>
                  </a:lnTo>
                  <a:lnTo>
                    <a:pt x="58" y="127"/>
                  </a:lnTo>
                  <a:lnTo>
                    <a:pt x="67" y="124"/>
                  </a:lnTo>
                  <a:lnTo>
                    <a:pt x="76" y="119"/>
                  </a:lnTo>
                  <a:lnTo>
                    <a:pt x="81" y="113"/>
                  </a:lnTo>
                  <a:lnTo>
                    <a:pt x="86" y="106"/>
                  </a:lnTo>
                  <a:lnTo>
                    <a:pt x="88" y="99"/>
                  </a:lnTo>
                  <a:lnTo>
                    <a:pt x="89" y="90"/>
                  </a:lnTo>
                  <a:lnTo>
                    <a:pt x="87" y="80"/>
                  </a:lnTo>
                  <a:lnTo>
                    <a:pt x="84" y="72"/>
                  </a:lnTo>
                  <a:lnTo>
                    <a:pt x="80" y="67"/>
                  </a:lnTo>
                  <a:lnTo>
                    <a:pt x="78" y="65"/>
                  </a:lnTo>
                  <a:lnTo>
                    <a:pt x="71" y="60"/>
                  </a:lnTo>
                  <a:lnTo>
                    <a:pt x="64" y="56"/>
                  </a:lnTo>
                  <a:lnTo>
                    <a:pt x="56" y="54"/>
                  </a:lnTo>
                  <a:lnTo>
                    <a:pt x="47" y="52"/>
                  </a:lnTo>
                  <a:lnTo>
                    <a:pt x="37" y="49"/>
                  </a:lnTo>
                  <a:lnTo>
                    <a:pt x="28" y="46"/>
                  </a:lnTo>
                  <a:lnTo>
                    <a:pt x="22" y="41"/>
                  </a:lnTo>
                  <a:lnTo>
                    <a:pt x="20" y="33"/>
                  </a:lnTo>
                  <a:lnTo>
                    <a:pt x="21" y="27"/>
                  </a:lnTo>
                  <a:lnTo>
                    <a:pt x="23" y="23"/>
                  </a:lnTo>
                  <a:lnTo>
                    <a:pt x="27" y="20"/>
                  </a:lnTo>
                  <a:lnTo>
                    <a:pt x="30" y="18"/>
                  </a:lnTo>
                  <a:lnTo>
                    <a:pt x="34" y="17"/>
                  </a:lnTo>
                  <a:lnTo>
                    <a:pt x="38" y="16"/>
                  </a:lnTo>
                  <a:lnTo>
                    <a:pt x="41" y="16"/>
                  </a:lnTo>
                  <a:lnTo>
                    <a:pt x="43" y="16"/>
                  </a:lnTo>
                  <a:lnTo>
                    <a:pt x="50" y="16"/>
                  </a:lnTo>
                  <a:lnTo>
                    <a:pt x="60" y="18"/>
                  </a:lnTo>
                  <a:lnTo>
                    <a:pt x="70" y="21"/>
                  </a:lnTo>
                  <a:lnTo>
                    <a:pt x="81" y="26"/>
                  </a:lnTo>
                  <a:lnTo>
                    <a:pt x="84" y="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146"/>
            <p:cNvSpPr>
              <a:spLocks noEditPoints="1"/>
            </p:cNvSpPr>
            <p:nvPr/>
          </p:nvSpPr>
          <p:spPr bwMode="auto">
            <a:xfrm>
              <a:off x="4407" y="19"/>
              <a:ext cx="24" cy="184"/>
            </a:xfrm>
            <a:custGeom>
              <a:avLst/>
              <a:gdLst>
                <a:gd name="T0" fmla="*/ 24 w 24"/>
                <a:gd name="T1" fmla="*/ 0 h 184"/>
                <a:gd name="T2" fmla="*/ 0 w 24"/>
                <a:gd name="T3" fmla="*/ 0 h 184"/>
                <a:gd name="T4" fmla="*/ 0 w 24"/>
                <a:gd name="T5" fmla="*/ 24 h 184"/>
                <a:gd name="T6" fmla="*/ 24 w 24"/>
                <a:gd name="T7" fmla="*/ 24 h 184"/>
                <a:gd name="T8" fmla="*/ 24 w 24"/>
                <a:gd name="T9" fmla="*/ 0 h 184"/>
                <a:gd name="T10" fmla="*/ 22 w 24"/>
                <a:gd name="T11" fmla="*/ 64 h 184"/>
                <a:gd name="T12" fmla="*/ 2 w 24"/>
                <a:gd name="T13" fmla="*/ 64 h 184"/>
                <a:gd name="T14" fmla="*/ 2 w 24"/>
                <a:gd name="T15" fmla="*/ 184 h 184"/>
                <a:gd name="T16" fmla="*/ 22 w 24"/>
                <a:gd name="T17" fmla="*/ 184 h 184"/>
                <a:gd name="T18" fmla="*/ 22 w 24"/>
                <a:gd name="T19" fmla="*/ 6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84">
                  <a:moveTo>
                    <a:pt x="24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24" y="24"/>
                  </a:lnTo>
                  <a:lnTo>
                    <a:pt x="24" y="0"/>
                  </a:lnTo>
                  <a:close/>
                  <a:moveTo>
                    <a:pt x="22" y="64"/>
                  </a:moveTo>
                  <a:lnTo>
                    <a:pt x="2" y="64"/>
                  </a:lnTo>
                  <a:lnTo>
                    <a:pt x="2" y="184"/>
                  </a:lnTo>
                  <a:lnTo>
                    <a:pt x="22" y="184"/>
                  </a:lnTo>
                  <a:lnTo>
                    <a:pt x="22" y="64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147"/>
            <p:cNvSpPr>
              <a:spLocks/>
            </p:cNvSpPr>
            <p:nvPr/>
          </p:nvSpPr>
          <p:spPr bwMode="auto">
            <a:xfrm>
              <a:off x="4473" y="80"/>
              <a:ext cx="95" cy="123"/>
            </a:xfrm>
            <a:custGeom>
              <a:avLst/>
              <a:gdLst>
                <a:gd name="T0" fmla="*/ 95 w 95"/>
                <a:gd name="T1" fmla="*/ 42 h 123"/>
                <a:gd name="T2" fmla="*/ 94 w 95"/>
                <a:gd name="T3" fmla="*/ 28 h 123"/>
                <a:gd name="T4" fmla="*/ 89 w 95"/>
                <a:gd name="T5" fmla="*/ 14 h 123"/>
                <a:gd name="T6" fmla="*/ 78 w 95"/>
                <a:gd name="T7" fmla="*/ 4 h 123"/>
                <a:gd name="T8" fmla="*/ 58 w 95"/>
                <a:gd name="T9" fmla="*/ 0 h 123"/>
                <a:gd name="T10" fmla="*/ 50 w 95"/>
                <a:gd name="T11" fmla="*/ 1 h 123"/>
                <a:gd name="T12" fmla="*/ 42 w 95"/>
                <a:gd name="T13" fmla="*/ 3 h 123"/>
                <a:gd name="T14" fmla="*/ 36 w 95"/>
                <a:gd name="T15" fmla="*/ 6 h 123"/>
                <a:gd name="T16" fmla="*/ 30 w 95"/>
                <a:gd name="T17" fmla="*/ 9 h 123"/>
                <a:gd name="T18" fmla="*/ 26 w 95"/>
                <a:gd name="T19" fmla="*/ 13 h 123"/>
                <a:gd name="T20" fmla="*/ 23 w 95"/>
                <a:gd name="T21" fmla="*/ 16 h 123"/>
                <a:gd name="T22" fmla="*/ 20 w 95"/>
                <a:gd name="T23" fmla="*/ 19 h 123"/>
                <a:gd name="T24" fmla="*/ 19 w 95"/>
                <a:gd name="T25" fmla="*/ 20 h 123"/>
                <a:gd name="T26" fmla="*/ 19 w 95"/>
                <a:gd name="T27" fmla="*/ 1 h 123"/>
                <a:gd name="T28" fmla="*/ 0 w 95"/>
                <a:gd name="T29" fmla="*/ 1 h 123"/>
                <a:gd name="T30" fmla="*/ 0 w 95"/>
                <a:gd name="T31" fmla="*/ 123 h 123"/>
                <a:gd name="T32" fmla="*/ 21 w 95"/>
                <a:gd name="T33" fmla="*/ 123 h 123"/>
                <a:gd name="T34" fmla="*/ 21 w 95"/>
                <a:gd name="T35" fmla="*/ 57 h 123"/>
                <a:gd name="T36" fmla="*/ 21 w 95"/>
                <a:gd name="T37" fmla="*/ 50 h 123"/>
                <a:gd name="T38" fmla="*/ 22 w 95"/>
                <a:gd name="T39" fmla="*/ 43 h 123"/>
                <a:gd name="T40" fmla="*/ 24 w 95"/>
                <a:gd name="T41" fmla="*/ 36 h 123"/>
                <a:gd name="T42" fmla="*/ 27 w 95"/>
                <a:gd name="T43" fmla="*/ 30 h 123"/>
                <a:gd name="T44" fmla="*/ 30 w 95"/>
                <a:gd name="T45" fmla="*/ 24 h 123"/>
                <a:gd name="T46" fmla="*/ 35 w 95"/>
                <a:gd name="T47" fmla="*/ 20 h 123"/>
                <a:gd name="T48" fmla="*/ 41 w 95"/>
                <a:gd name="T49" fmla="*/ 17 h 123"/>
                <a:gd name="T50" fmla="*/ 48 w 95"/>
                <a:gd name="T51" fmla="*/ 16 h 123"/>
                <a:gd name="T52" fmla="*/ 56 w 95"/>
                <a:gd name="T53" fmla="*/ 17 h 123"/>
                <a:gd name="T54" fmla="*/ 63 w 95"/>
                <a:gd name="T55" fmla="*/ 19 h 123"/>
                <a:gd name="T56" fmla="*/ 67 w 95"/>
                <a:gd name="T57" fmla="*/ 23 h 123"/>
                <a:gd name="T58" fmla="*/ 70 w 95"/>
                <a:gd name="T59" fmla="*/ 27 h 123"/>
                <a:gd name="T60" fmla="*/ 72 w 95"/>
                <a:gd name="T61" fmla="*/ 31 h 123"/>
                <a:gd name="T62" fmla="*/ 73 w 95"/>
                <a:gd name="T63" fmla="*/ 36 h 123"/>
                <a:gd name="T64" fmla="*/ 74 w 95"/>
                <a:gd name="T65" fmla="*/ 40 h 123"/>
                <a:gd name="T66" fmla="*/ 74 w 95"/>
                <a:gd name="T67" fmla="*/ 44 h 123"/>
                <a:gd name="T68" fmla="*/ 74 w 95"/>
                <a:gd name="T69" fmla="*/ 123 h 123"/>
                <a:gd name="T70" fmla="*/ 95 w 95"/>
                <a:gd name="T71" fmla="*/ 123 h 123"/>
                <a:gd name="T72" fmla="*/ 95 w 95"/>
                <a:gd name="T73" fmla="*/ 4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23">
                  <a:moveTo>
                    <a:pt x="95" y="42"/>
                  </a:moveTo>
                  <a:lnTo>
                    <a:pt x="94" y="28"/>
                  </a:lnTo>
                  <a:lnTo>
                    <a:pt x="89" y="14"/>
                  </a:lnTo>
                  <a:lnTo>
                    <a:pt x="78" y="4"/>
                  </a:lnTo>
                  <a:lnTo>
                    <a:pt x="58" y="0"/>
                  </a:lnTo>
                  <a:lnTo>
                    <a:pt x="50" y="1"/>
                  </a:lnTo>
                  <a:lnTo>
                    <a:pt x="42" y="3"/>
                  </a:lnTo>
                  <a:lnTo>
                    <a:pt x="36" y="6"/>
                  </a:lnTo>
                  <a:lnTo>
                    <a:pt x="30" y="9"/>
                  </a:lnTo>
                  <a:lnTo>
                    <a:pt x="26" y="13"/>
                  </a:lnTo>
                  <a:lnTo>
                    <a:pt x="23" y="16"/>
                  </a:lnTo>
                  <a:lnTo>
                    <a:pt x="20" y="19"/>
                  </a:lnTo>
                  <a:lnTo>
                    <a:pt x="19" y="20"/>
                  </a:lnTo>
                  <a:lnTo>
                    <a:pt x="19" y="1"/>
                  </a:lnTo>
                  <a:lnTo>
                    <a:pt x="0" y="1"/>
                  </a:lnTo>
                  <a:lnTo>
                    <a:pt x="0" y="123"/>
                  </a:lnTo>
                  <a:lnTo>
                    <a:pt x="21" y="123"/>
                  </a:lnTo>
                  <a:lnTo>
                    <a:pt x="21" y="57"/>
                  </a:lnTo>
                  <a:lnTo>
                    <a:pt x="21" y="50"/>
                  </a:lnTo>
                  <a:lnTo>
                    <a:pt x="22" y="43"/>
                  </a:lnTo>
                  <a:lnTo>
                    <a:pt x="24" y="36"/>
                  </a:lnTo>
                  <a:lnTo>
                    <a:pt x="27" y="30"/>
                  </a:lnTo>
                  <a:lnTo>
                    <a:pt x="30" y="24"/>
                  </a:lnTo>
                  <a:lnTo>
                    <a:pt x="35" y="20"/>
                  </a:lnTo>
                  <a:lnTo>
                    <a:pt x="41" y="17"/>
                  </a:lnTo>
                  <a:lnTo>
                    <a:pt x="48" y="16"/>
                  </a:lnTo>
                  <a:lnTo>
                    <a:pt x="56" y="17"/>
                  </a:lnTo>
                  <a:lnTo>
                    <a:pt x="63" y="19"/>
                  </a:lnTo>
                  <a:lnTo>
                    <a:pt x="67" y="23"/>
                  </a:lnTo>
                  <a:lnTo>
                    <a:pt x="70" y="27"/>
                  </a:lnTo>
                  <a:lnTo>
                    <a:pt x="72" y="31"/>
                  </a:lnTo>
                  <a:lnTo>
                    <a:pt x="73" y="36"/>
                  </a:lnTo>
                  <a:lnTo>
                    <a:pt x="74" y="40"/>
                  </a:lnTo>
                  <a:lnTo>
                    <a:pt x="74" y="44"/>
                  </a:lnTo>
                  <a:lnTo>
                    <a:pt x="74" y="123"/>
                  </a:lnTo>
                  <a:lnTo>
                    <a:pt x="95" y="123"/>
                  </a:lnTo>
                  <a:lnTo>
                    <a:pt x="95" y="42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148"/>
            <p:cNvSpPr>
              <a:spLocks/>
            </p:cNvSpPr>
            <p:nvPr/>
          </p:nvSpPr>
          <p:spPr bwMode="auto">
            <a:xfrm>
              <a:off x="4684" y="49"/>
              <a:ext cx="84" cy="157"/>
            </a:xfrm>
            <a:custGeom>
              <a:avLst/>
              <a:gdLst>
                <a:gd name="T0" fmla="*/ 42 w 84"/>
                <a:gd name="T1" fmla="*/ 49 h 157"/>
                <a:gd name="T2" fmla="*/ 80 w 84"/>
                <a:gd name="T3" fmla="*/ 49 h 157"/>
                <a:gd name="T4" fmla="*/ 80 w 84"/>
                <a:gd name="T5" fmla="*/ 34 h 157"/>
                <a:gd name="T6" fmla="*/ 42 w 84"/>
                <a:gd name="T7" fmla="*/ 34 h 157"/>
                <a:gd name="T8" fmla="*/ 42 w 84"/>
                <a:gd name="T9" fmla="*/ 0 h 157"/>
                <a:gd name="T10" fmla="*/ 23 w 84"/>
                <a:gd name="T11" fmla="*/ 0 h 157"/>
                <a:gd name="T12" fmla="*/ 23 w 84"/>
                <a:gd name="T13" fmla="*/ 34 h 157"/>
                <a:gd name="T14" fmla="*/ 0 w 84"/>
                <a:gd name="T15" fmla="*/ 34 h 157"/>
                <a:gd name="T16" fmla="*/ 0 w 84"/>
                <a:gd name="T17" fmla="*/ 49 h 157"/>
                <a:gd name="T18" fmla="*/ 23 w 84"/>
                <a:gd name="T19" fmla="*/ 49 h 157"/>
                <a:gd name="T20" fmla="*/ 23 w 84"/>
                <a:gd name="T21" fmla="*/ 122 h 157"/>
                <a:gd name="T22" fmla="*/ 23 w 84"/>
                <a:gd name="T23" fmla="*/ 128 h 157"/>
                <a:gd name="T24" fmla="*/ 23 w 84"/>
                <a:gd name="T25" fmla="*/ 134 h 157"/>
                <a:gd name="T26" fmla="*/ 25 w 84"/>
                <a:gd name="T27" fmla="*/ 140 h 157"/>
                <a:gd name="T28" fmla="*/ 27 w 84"/>
                <a:gd name="T29" fmla="*/ 145 h 157"/>
                <a:gd name="T30" fmla="*/ 30 w 84"/>
                <a:gd name="T31" fmla="*/ 150 h 157"/>
                <a:gd name="T32" fmla="*/ 34 w 84"/>
                <a:gd name="T33" fmla="*/ 153 h 157"/>
                <a:gd name="T34" fmla="*/ 39 w 84"/>
                <a:gd name="T35" fmla="*/ 156 h 157"/>
                <a:gd name="T36" fmla="*/ 45 w 84"/>
                <a:gd name="T37" fmla="*/ 157 h 157"/>
                <a:gd name="T38" fmla="*/ 58 w 84"/>
                <a:gd name="T39" fmla="*/ 156 h 157"/>
                <a:gd name="T40" fmla="*/ 69 w 84"/>
                <a:gd name="T41" fmla="*/ 153 h 157"/>
                <a:gd name="T42" fmla="*/ 78 w 84"/>
                <a:gd name="T43" fmla="*/ 149 h 157"/>
                <a:gd name="T44" fmla="*/ 84 w 84"/>
                <a:gd name="T45" fmla="*/ 146 h 157"/>
                <a:gd name="T46" fmla="*/ 80 w 84"/>
                <a:gd name="T47" fmla="*/ 130 h 157"/>
                <a:gd name="T48" fmla="*/ 68 w 84"/>
                <a:gd name="T49" fmla="*/ 137 h 157"/>
                <a:gd name="T50" fmla="*/ 56 w 84"/>
                <a:gd name="T51" fmla="*/ 139 h 157"/>
                <a:gd name="T52" fmla="*/ 49 w 84"/>
                <a:gd name="T53" fmla="*/ 138 h 157"/>
                <a:gd name="T54" fmla="*/ 45 w 84"/>
                <a:gd name="T55" fmla="*/ 133 h 157"/>
                <a:gd name="T56" fmla="*/ 43 w 84"/>
                <a:gd name="T57" fmla="*/ 126 h 157"/>
                <a:gd name="T58" fmla="*/ 42 w 84"/>
                <a:gd name="T59" fmla="*/ 117 h 157"/>
                <a:gd name="T60" fmla="*/ 42 w 84"/>
                <a:gd name="T61" fmla="*/ 4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" h="157">
                  <a:moveTo>
                    <a:pt x="42" y="49"/>
                  </a:moveTo>
                  <a:lnTo>
                    <a:pt x="80" y="49"/>
                  </a:lnTo>
                  <a:lnTo>
                    <a:pt x="80" y="34"/>
                  </a:lnTo>
                  <a:lnTo>
                    <a:pt x="42" y="34"/>
                  </a:lnTo>
                  <a:lnTo>
                    <a:pt x="42" y="0"/>
                  </a:lnTo>
                  <a:lnTo>
                    <a:pt x="23" y="0"/>
                  </a:lnTo>
                  <a:lnTo>
                    <a:pt x="23" y="34"/>
                  </a:lnTo>
                  <a:lnTo>
                    <a:pt x="0" y="34"/>
                  </a:lnTo>
                  <a:lnTo>
                    <a:pt x="0" y="49"/>
                  </a:lnTo>
                  <a:lnTo>
                    <a:pt x="23" y="49"/>
                  </a:lnTo>
                  <a:lnTo>
                    <a:pt x="23" y="122"/>
                  </a:lnTo>
                  <a:lnTo>
                    <a:pt x="23" y="128"/>
                  </a:lnTo>
                  <a:lnTo>
                    <a:pt x="23" y="134"/>
                  </a:lnTo>
                  <a:lnTo>
                    <a:pt x="25" y="140"/>
                  </a:lnTo>
                  <a:lnTo>
                    <a:pt x="27" y="145"/>
                  </a:lnTo>
                  <a:lnTo>
                    <a:pt x="30" y="150"/>
                  </a:lnTo>
                  <a:lnTo>
                    <a:pt x="34" y="153"/>
                  </a:lnTo>
                  <a:lnTo>
                    <a:pt x="39" y="156"/>
                  </a:lnTo>
                  <a:lnTo>
                    <a:pt x="45" y="157"/>
                  </a:lnTo>
                  <a:lnTo>
                    <a:pt x="58" y="156"/>
                  </a:lnTo>
                  <a:lnTo>
                    <a:pt x="69" y="153"/>
                  </a:lnTo>
                  <a:lnTo>
                    <a:pt x="78" y="149"/>
                  </a:lnTo>
                  <a:lnTo>
                    <a:pt x="84" y="146"/>
                  </a:lnTo>
                  <a:lnTo>
                    <a:pt x="80" y="130"/>
                  </a:lnTo>
                  <a:lnTo>
                    <a:pt x="68" y="137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5" y="133"/>
                  </a:lnTo>
                  <a:lnTo>
                    <a:pt x="43" y="126"/>
                  </a:lnTo>
                  <a:lnTo>
                    <a:pt x="42" y="117"/>
                  </a:lnTo>
                  <a:lnTo>
                    <a:pt x="42" y="4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4" name="Freeform 149"/>
            <p:cNvSpPr>
              <a:spLocks/>
            </p:cNvSpPr>
            <p:nvPr/>
          </p:nvSpPr>
          <p:spPr bwMode="auto">
            <a:xfrm>
              <a:off x="4797" y="15"/>
              <a:ext cx="95" cy="188"/>
            </a:xfrm>
            <a:custGeom>
              <a:avLst/>
              <a:gdLst>
                <a:gd name="T0" fmla="*/ 95 w 95"/>
                <a:gd name="T1" fmla="*/ 107 h 188"/>
                <a:gd name="T2" fmla="*/ 94 w 95"/>
                <a:gd name="T3" fmla="*/ 93 h 188"/>
                <a:gd name="T4" fmla="*/ 89 w 95"/>
                <a:gd name="T5" fmla="*/ 79 h 188"/>
                <a:gd name="T6" fmla="*/ 78 w 95"/>
                <a:gd name="T7" fmla="*/ 69 h 188"/>
                <a:gd name="T8" fmla="*/ 59 w 95"/>
                <a:gd name="T9" fmla="*/ 65 h 188"/>
                <a:gd name="T10" fmla="*/ 47 w 95"/>
                <a:gd name="T11" fmla="*/ 66 h 188"/>
                <a:gd name="T12" fmla="*/ 36 w 95"/>
                <a:gd name="T13" fmla="*/ 70 h 188"/>
                <a:gd name="T14" fmla="*/ 28 w 95"/>
                <a:gd name="T15" fmla="*/ 77 h 188"/>
                <a:gd name="T16" fmla="*/ 20 w 95"/>
                <a:gd name="T17" fmla="*/ 84 h 188"/>
                <a:gd name="T18" fmla="*/ 20 w 95"/>
                <a:gd name="T19" fmla="*/ 0 h 188"/>
                <a:gd name="T20" fmla="*/ 0 w 95"/>
                <a:gd name="T21" fmla="*/ 0 h 188"/>
                <a:gd name="T22" fmla="*/ 0 w 95"/>
                <a:gd name="T23" fmla="*/ 188 h 188"/>
                <a:gd name="T24" fmla="*/ 21 w 95"/>
                <a:gd name="T25" fmla="*/ 188 h 188"/>
                <a:gd name="T26" fmla="*/ 21 w 95"/>
                <a:gd name="T27" fmla="*/ 122 h 188"/>
                <a:gd name="T28" fmla="*/ 22 w 95"/>
                <a:gd name="T29" fmla="*/ 115 h 188"/>
                <a:gd name="T30" fmla="*/ 23 w 95"/>
                <a:gd name="T31" fmla="*/ 108 h 188"/>
                <a:gd name="T32" fmla="*/ 25 w 95"/>
                <a:gd name="T33" fmla="*/ 101 h 188"/>
                <a:gd name="T34" fmla="*/ 27 w 95"/>
                <a:gd name="T35" fmla="*/ 95 h 188"/>
                <a:gd name="T36" fmla="*/ 31 w 95"/>
                <a:gd name="T37" fmla="*/ 89 h 188"/>
                <a:gd name="T38" fmla="*/ 36 w 95"/>
                <a:gd name="T39" fmla="*/ 85 h 188"/>
                <a:gd name="T40" fmla="*/ 41 w 95"/>
                <a:gd name="T41" fmla="*/ 82 h 188"/>
                <a:gd name="T42" fmla="*/ 48 w 95"/>
                <a:gd name="T43" fmla="*/ 81 h 188"/>
                <a:gd name="T44" fmla="*/ 57 w 95"/>
                <a:gd name="T45" fmla="*/ 82 h 188"/>
                <a:gd name="T46" fmla="*/ 63 w 95"/>
                <a:gd name="T47" fmla="*/ 84 h 188"/>
                <a:gd name="T48" fmla="*/ 68 w 95"/>
                <a:gd name="T49" fmla="*/ 88 h 188"/>
                <a:gd name="T50" fmla="*/ 71 w 95"/>
                <a:gd name="T51" fmla="*/ 92 h 188"/>
                <a:gd name="T52" fmla="*/ 73 w 95"/>
                <a:gd name="T53" fmla="*/ 96 h 188"/>
                <a:gd name="T54" fmla="*/ 74 w 95"/>
                <a:gd name="T55" fmla="*/ 101 h 188"/>
                <a:gd name="T56" fmla="*/ 74 w 95"/>
                <a:gd name="T57" fmla="*/ 105 h 188"/>
                <a:gd name="T58" fmla="*/ 74 w 95"/>
                <a:gd name="T59" fmla="*/ 109 h 188"/>
                <a:gd name="T60" fmla="*/ 74 w 95"/>
                <a:gd name="T61" fmla="*/ 188 h 188"/>
                <a:gd name="T62" fmla="*/ 95 w 95"/>
                <a:gd name="T63" fmla="*/ 188 h 188"/>
                <a:gd name="T64" fmla="*/ 95 w 95"/>
                <a:gd name="T65" fmla="*/ 10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" h="188">
                  <a:moveTo>
                    <a:pt x="95" y="107"/>
                  </a:moveTo>
                  <a:lnTo>
                    <a:pt x="94" y="93"/>
                  </a:lnTo>
                  <a:lnTo>
                    <a:pt x="89" y="79"/>
                  </a:lnTo>
                  <a:lnTo>
                    <a:pt x="78" y="69"/>
                  </a:lnTo>
                  <a:lnTo>
                    <a:pt x="59" y="65"/>
                  </a:lnTo>
                  <a:lnTo>
                    <a:pt x="47" y="66"/>
                  </a:lnTo>
                  <a:lnTo>
                    <a:pt x="36" y="70"/>
                  </a:lnTo>
                  <a:lnTo>
                    <a:pt x="28" y="77"/>
                  </a:lnTo>
                  <a:lnTo>
                    <a:pt x="20" y="84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88"/>
                  </a:lnTo>
                  <a:lnTo>
                    <a:pt x="21" y="188"/>
                  </a:lnTo>
                  <a:lnTo>
                    <a:pt x="21" y="122"/>
                  </a:lnTo>
                  <a:lnTo>
                    <a:pt x="22" y="115"/>
                  </a:lnTo>
                  <a:lnTo>
                    <a:pt x="23" y="108"/>
                  </a:lnTo>
                  <a:lnTo>
                    <a:pt x="25" y="101"/>
                  </a:lnTo>
                  <a:lnTo>
                    <a:pt x="27" y="95"/>
                  </a:lnTo>
                  <a:lnTo>
                    <a:pt x="31" y="89"/>
                  </a:lnTo>
                  <a:lnTo>
                    <a:pt x="36" y="85"/>
                  </a:lnTo>
                  <a:lnTo>
                    <a:pt x="41" y="82"/>
                  </a:lnTo>
                  <a:lnTo>
                    <a:pt x="48" y="81"/>
                  </a:lnTo>
                  <a:lnTo>
                    <a:pt x="57" y="82"/>
                  </a:lnTo>
                  <a:lnTo>
                    <a:pt x="63" y="84"/>
                  </a:lnTo>
                  <a:lnTo>
                    <a:pt x="68" y="88"/>
                  </a:lnTo>
                  <a:lnTo>
                    <a:pt x="71" y="92"/>
                  </a:lnTo>
                  <a:lnTo>
                    <a:pt x="73" y="96"/>
                  </a:lnTo>
                  <a:lnTo>
                    <a:pt x="74" y="101"/>
                  </a:lnTo>
                  <a:lnTo>
                    <a:pt x="74" y="105"/>
                  </a:lnTo>
                  <a:lnTo>
                    <a:pt x="74" y="109"/>
                  </a:lnTo>
                  <a:lnTo>
                    <a:pt x="74" y="188"/>
                  </a:lnTo>
                  <a:lnTo>
                    <a:pt x="95" y="188"/>
                  </a:lnTo>
                  <a:lnTo>
                    <a:pt x="95" y="107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5" name="Freeform 150"/>
            <p:cNvSpPr>
              <a:spLocks noEditPoints="1"/>
            </p:cNvSpPr>
            <p:nvPr/>
          </p:nvSpPr>
          <p:spPr bwMode="auto">
            <a:xfrm>
              <a:off x="4924" y="78"/>
              <a:ext cx="101" cy="128"/>
            </a:xfrm>
            <a:custGeom>
              <a:avLst/>
              <a:gdLst>
                <a:gd name="T0" fmla="*/ 101 w 101"/>
                <a:gd name="T1" fmla="*/ 65 h 128"/>
                <a:gd name="T2" fmla="*/ 101 w 101"/>
                <a:gd name="T3" fmla="*/ 57 h 128"/>
                <a:gd name="T4" fmla="*/ 100 w 101"/>
                <a:gd name="T5" fmla="*/ 45 h 128"/>
                <a:gd name="T6" fmla="*/ 96 w 101"/>
                <a:gd name="T7" fmla="*/ 33 h 128"/>
                <a:gd name="T8" fmla="*/ 90 w 101"/>
                <a:gd name="T9" fmla="*/ 20 h 128"/>
                <a:gd name="T10" fmla="*/ 81 w 101"/>
                <a:gd name="T11" fmla="*/ 10 h 128"/>
                <a:gd name="T12" fmla="*/ 71 w 101"/>
                <a:gd name="T13" fmla="*/ 4 h 128"/>
                <a:gd name="T14" fmla="*/ 62 w 101"/>
                <a:gd name="T15" fmla="*/ 1 h 128"/>
                <a:gd name="T16" fmla="*/ 53 w 101"/>
                <a:gd name="T17" fmla="*/ 0 h 128"/>
                <a:gd name="T18" fmla="*/ 32 w 101"/>
                <a:gd name="T19" fmla="*/ 5 h 128"/>
                <a:gd name="T20" fmla="*/ 15 w 101"/>
                <a:gd name="T21" fmla="*/ 19 h 128"/>
                <a:gd name="T22" fmla="*/ 4 w 101"/>
                <a:gd name="T23" fmla="*/ 39 h 128"/>
                <a:gd name="T24" fmla="*/ 0 w 101"/>
                <a:gd name="T25" fmla="*/ 64 h 128"/>
                <a:gd name="T26" fmla="*/ 4 w 101"/>
                <a:gd name="T27" fmla="*/ 89 h 128"/>
                <a:gd name="T28" fmla="*/ 16 w 101"/>
                <a:gd name="T29" fmla="*/ 109 h 128"/>
                <a:gd name="T30" fmla="*/ 35 w 101"/>
                <a:gd name="T31" fmla="*/ 123 h 128"/>
                <a:gd name="T32" fmla="*/ 57 w 101"/>
                <a:gd name="T33" fmla="*/ 128 h 128"/>
                <a:gd name="T34" fmla="*/ 81 w 101"/>
                <a:gd name="T35" fmla="*/ 123 h 128"/>
                <a:gd name="T36" fmla="*/ 100 w 101"/>
                <a:gd name="T37" fmla="*/ 114 h 128"/>
                <a:gd name="T38" fmla="*/ 98 w 101"/>
                <a:gd name="T39" fmla="*/ 96 h 128"/>
                <a:gd name="T40" fmla="*/ 86 w 101"/>
                <a:gd name="T41" fmla="*/ 104 h 128"/>
                <a:gd name="T42" fmla="*/ 74 w 101"/>
                <a:gd name="T43" fmla="*/ 109 h 128"/>
                <a:gd name="T44" fmla="*/ 64 w 101"/>
                <a:gd name="T45" fmla="*/ 111 h 128"/>
                <a:gd name="T46" fmla="*/ 58 w 101"/>
                <a:gd name="T47" fmla="*/ 111 h 128"/>
                <a:gd name="T48" fmla="*/ 43 w 101"/>
                <a:gd name="T49" fmla="*/ 108 h 128"/>
                <a:gd name="T50" fmla="*/ 30 w 101"/>
                <a:gd name="T51" fmla="*/ 98 h 128"/>
                <a:gd name="T52" fmla="*/ 22 w 101"/>
                <a:gd name="T53" fmla="*/ 84 h 128"/>
                <a:gd name="T54" fmla="*/ 18 w 101"/>
                <a:gd name="T55" fmla="*/ 65 h 128"/>
                <a:gd name="T56" fmla="*/ 101 w 101"/>
                <a:gd name="T57" fmla="*/ 65 h 128"/>
                <a:gd name="T58" fmla="*/ 20 w 101"/>
                <a:gd name="T59" fmla="*/ 51 h 128"/>
                <a:gd name="T60" fmla="*/ 25 w 101"/>
                <a:gd name="T61" fmla="*/ 37 h 128"/>
                <a:gd name="T62" fmla="*/ 32 w 101"/>
                <a:gd name="T63" fmla="*/ 26 h 128"/>
                <a:gd name="T64" fmla="*/ 42 w 101"/>
                <a:gd name="T65" fmla="*/ 19 h 128"/>
                <a:gd name="T66" fmla="*/ 53 w 101"/>
                <a:gd name="T67" fmla="*/ 17 h 128"/>
                <a:gd name="T68" fmla="*/ 64 w 101"/>
                <a:gd name="T69" fmla="*/ 19 h 128"/>
                <a:gd name="T70" fmla="*/ 74 w 101"/>
                <a:gd name="T71" fmla="*/ 24 h 128"/>
                <a:gd name="T72" fmla="*/ 81 w 101"/>
                <a:gd name="T73" fmla="*/ 35 h 128"/>
                <a:gd name="T74" fmla="*/ 86 w 101"/>
                <a:gd name="T75" fmla="*/ 51 h 128"/>
                <a:gd name="T76" fmla="*/ 20 w 101"/>
                <a:gd name="T77" fmla="*/ 5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" h="128">
                  <a:moveTo>
                    <a:pt x="101" y="65"/>
                  </a:moveTo>
                  <a:lnTo>
                    <a:pt x="101" y="57"/>
                  </a:lnTo>
                  <a:lnTo>
                    <a:pt x="100" y="45"/>
                  </a:lnTo>
                  <a:lnTo>
                    <a:pt x="96" y="33"/>
                  </a:lnTo>
                  <a:lnTo>
                    <a:pt x="90" y="20"/>
                  </a:lnTo>
                  <a:lnTo>
                    <a:pt x="81" y="10"/>
                  </a:lnTo>
                  <a:lnTo>
                    <a:pt x="71" y="4"/>
                  </a:lnTo>
                  <a:lnTo>
                    <a:pt x="62" y="1"/>
                  </a:lnTo>
                  <a:lnTo>
                    <a:pt x="53" y="0"/>
                  </a:lnTo>
                  <a:lnTo>
                    <a:pt x="32" y="5"/>
                  </a:lnTo>
                  <a:lnTo>
                    <a:pt x="15" y="19"/>
                  </a:lnTo>
                  <a:lnTo>
                    <a:pt x="4" y="39"/>
                  </a:lnTo>
                  <a:lnTo>
                    <a:pt x="0" y="64"/>
                  </a:lnTo>
                  <a:lnTo>
                    <a:pt x="4" y="89"/>
                  </a:lnTo>
                  <a:lnTo>
                    <a:pt x="16" y="109"/>
                  </a:lnTo>
                  <a:lnTo>
                    <a:pt x="35" y="123"/>
                  </a:lnTo>
                  <a:lnTo>
                    <a:pt x="57" y="128"/>
                  </a:lnTo>
                  <a:lnTo>
                    <a:pt x="81" y="123"/>
                  </a:lnTo>
                  <a:lnTo>
                    <a:pt x="100" y="114"/>
                  </a:lnTo>
                  <a:lnTo>
                    <a:pt x="98" y="96"/>
                  </a:lnTo>
                  <a:lnTo>
                    <a:pt x="86" y="104"/>
                  </a:lnTo>
                  <a:lnTo>
                    <a:pt x="74" y="109"/>
                  </a:lnTo>
                  <a:lnTo>
                    <a:pt x="64" y="111"/>
                  </a:lnTo>
                  <a:lnTo>
                    <a:pt x="58" y="111"/>
                  </a:lnTo>
                  <a:lnTo>
                    <a:pt x="43" y="108"/>
                  </a:lnTo>
                  <a:lnTo>
                    <a:pt x="30" y="98"/>
                  </a:lnTo>
                  <a:lnTo>
                    <a:pt x="22" y="84"/>
                  </a:lnTo>
                  <a:lnTo>
                    <a:pt x="18" y="65"/>
                  </a:lnTo>
                  <a:lnTo>
                    <a:pt x="101" y="65"/>
                  </a:lnTo>
                  <a:close/>
                  <a:moveTo>
                    <a:pt x="20" y="51"/>
                  </a:moveTo>
                  <a:lnTo>
                    <a:pt x="25" y="37"/>
                  </a:lnTo>
                  <a:lnTo>
                    <a:pt x="32" y="26"/>
                  </a:lnTo>
                  <a:lnTo>
                    <a:pt x="42" y="19"/>
                  </a:lnTo>
                  <a:lnTo>
                    <a:pt x="53" y="17"/>
                  </a:lnTo>
                  <a:lnTo>
                    <a:pt x="64" y="19"/>
                  </a:lnTo>
                  <a:lnTo>
                    <a:pt x="74" y="24"/>
                  </a:lnTo>
                  <a:lnTo>
                    <a:pt x="81" y="35"/>
                  </a:lnTo>
                  <a:lnTo>
                    <a:pt x="86" y="51"/>
                  </a:lnTo>
                  <a:lnTo>
                    <a:pt x="20" y="51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6" name="Freeform 151"/>
            <p:cNvSpPr>
              <a:spLocks noEditPoints="1"/>
            </p:cNvSpPr>
            <p:nvPr/>
          </p:nvSpPr>
          <p:spPr bwMode="auto">
            <a:xfrm>
              <a:off x="5145" y="80"/>
              <a:ext cx="106" cy="175"/>
            </a:xfrm>
            <a:custGeom>
              <a:avLst/>
              <a:gdLst>
                <a:gd name="T0" fmla="*/ 20 w 106"/>
                <a:gd name="T1" fmla="*/ 110 h 175"/>
                <a:gd name="T2" fmla="*/ 27 w 106"/>
                <a:gd name="T3" fmla="*/ 116 h 175"/>
                <a:gd name="T4" fmla="*/ 35 w 106"/>
                <a:gd name="T5" fmla="*/ 121 h 175"/>
                <a:gd name="T6" fmla="*/ 45 w 106"/>
                <a:gd name="T7" fmla="*/ 124 h 175"/>
                <a:gd name="T8" fmla="*/ 56 w 106"/>
                <a:gd name="T9" fmla="*/ 126 h 175"/>
                <a:gd name="T10" fmla="*/ 75 w 106"/>
                <a:gd name="T11" fmla="*/ 121 h 175"/>
                <a:gd name="T12" fmla="*/ 91 w 106"/>
                <a:gd name="T13" fmla="*/ 108 h 175"/>
                <a:gd name="T14" fmla="*/ 102 w 106"/>
                <a:gd name="T15" fmla="*/ 88 h 175"/>
                <a:gd name="T16" fmla="*/ 106 w 106"/>
                <a:gd name="T17" fmla="*/ 62 h 175"/>
                <a:gd name="T18" fmla="*/ 103 w 106"/>
                <a:gd name="T19" fmla="*/ 39 h 175"/>
                <a:gd name="T20" fmla="*/ 94 w 106"/>
                <a:gd name="T21" fmla="*/ 19 h 175"/>
                <a:gd name="T22" fmla="*/ 81 w 106"/>
                <a:gd name="T23" fmla="*/ 5 h 175"/>
                <a:gd name="T24" fmla="*/ 64 w 106"/>
                <a:gd name="T25" fmla="*/ 0 h 175"/>
                <a:gd name="T26" fmla="*/ 40 w 106"/>
                <a:gd name="T27" fmla="*/ 4 h 175"/>
                <a:gd name="T28" fmla="*/ 20 w 106"/>
                <a:gd name="T29" fmla="*/ 16 h 175"/>
                <a:gd name="T30" fmla="*/ 20 w 106"/>
                <a:gd name="T31" fmla="*/ 3 h 175"/>
                <a:gd name="T32" fmla="*/ 0 w 106"/>
                <a:gd name="T33" fmla="*/ 3 h 175"/>
                <a:gd name="T34" fmla="*/ 0 w 106"/>
                <a:gd name="T35" fmla="*/ 175 h 175"/>
                <a:gd name="T36" fmla="*/ 20 w 106"/>
                <a:gd name="T37" fmla="*/ 175 h 175"/>
                <a:gd name="T38" fmla="*/ 20 w 106"/>
                <a:gd name="T39" fmla="*/ 110 h 175"/>
                <a:gd name="T40" fmla="*/ 20 w 106"/>
                <a:gd name="T41" fmla="*/ 33 h 175"/>
                <a:gd name="T42" fmla="*/ 26 w 106"/>
                <a:gd name="T43" fmla="*/ 26 h 175"/>
                <a:gd name="T44" fmla="*/ 33 w 106"/>
                <a:gd name="T45" fmla="*/ 21 h 175"/>
                <a:gd name="T46" fmla="*/ 40 w 106"/>
                <a:gd name="T47" fmla="*/ 18 h 175"/>
                <a:gd name="T48" fmla="*/ 49 w 106"/>
                <a:gd name="T49" fmla="*/ 17 h 175"/>
                <a:gd name="T50" fmla="*/ 63 w 106"/>
                <a:gd name="T51" fmla="*/ 21 h 175"/>
                <a:gd name="T52" fmla="*/ 75 w 106"/>
                <a:gd name="T53" fmla="*/ 30 h 175"/>
                <a:gd name="T54" fmla="*/ 82 w 106"/>
                <a:gd name="T55" fmla="*/ 45 h 175"/>
                <a:gd name="T56" fmla="*/ 85 w 106"/>
                <a:gd name="T57" fmla="*/ 62 h 175"/>
                <a:gd name="T58" fmla="*/ 82 w 106"/>
                <a:gd name="T59" fmla="*/ 81 h 175"/>
                <a:gd name="T60" fmla="*/ 73 w 106"/>
                <a:gd name="T61" fmla="*/ 96 h 175"/>
                <a:gd name="T62" fmla="*/ 61 w 106"/>
                <a:gd name="T63" fmla="*/ 106 h 175"/>
                <a:gd name="T64" fmla="*/ 46 w 106"/>
                <a:gd name="T65" fmla="*/ 109 h 175"/>
                <a:gd name="T66" fmla="*/ 39 w 106"/>
                <a:gd name="T67" fmla="*/ 108 h 175"/>
                <a:gd name="T68" fmla="*/ 33 w 106"/>
                <a:gd name="T69" fmla="*/ 106 h 175"/>
                <a:gd name="T70" fmla="*/ 27 w 106"/>
                <a:gd name="T71" fmla="*/ 102 h 175"/>
                <a:gd name="T72" fmla="*/ 23 w 106"/>
                <a:gd name="T73" fmla="*/ 96 h 175"/>
                <a:gd name="T74" fmla="*/ 22 w 106"/>
                <a:gd name="T75" fmla="*/ 94 h 175"/>
                <a:gd name="T76" fmla="*/ 21 w 106"/>
                <a:gd name="T77" fmla="*/ 92 h 175"/>
                <a:gd name="T78" fmla="*/ 20 w 106"/>
                <a:gd name="T79" fmla="*/ 90 h 175"/>
                <a:gd name="T80" fmla="*/ 20 w 106"/>
                <a:gd name="T81" fmla="*/ 87 h 175"/>
                <a:gd name="T82" fmla="*/ 20 w 106"/>
                <a:gd name="T83" fmla="*/ 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175">
                  <a:moveTo>
                    <a:pt x="20" y="110"/>
                  </a:moveTo>
                  <a:lnTo>
                    <a:pt x="27" y="116"/>
                  </a:lnTo>
                  <a:lnTo>
                    <a:pt x="35" y="121"/>
                  </a:lnTo>
                  <a:lnTo>
                    <a:pt x="45" y="124"/>
                  </a:lnTo>
                  <a:lnTo>
                    <a:pt x="56" y="126"/>
                  </a:lnTo>
                  <a:lnTo>
                    <a:pt x="75" y="121"/>
                  </a:lnTo>
                  <a:lnTo>
                    <a:pt x="91" y="108"/>
                  </a:lnTo>
                  <a:lnTo>
                    <a:pt x="102" y="88"/>
                  </a:lnTo>
                  <a:lnTo>
                    <a:pt x="106" y="62"/>
                  </a:lnTo>
                  <a:lnTo>
                    <a:pt x="103" y="39"/>
                  </a:lnTo>
                  <a:lnTo>
                    <a:pt x="94" y="19"/>
                  </a:lnTo>
                  <a:lnTo>
                    <a:pt x="81" y="5"/>
                  </a:lnTo>
                  <a:lnTo>
                    <a:pt x="64" y="0"/>
                  </a:lnTo>
                  <a:lnTo>
                    <a:pt x="40" y="4"/>
                  </a:lnTo>
                  <a:lnTo>
                    <a:pt x="20" y="16"/>
                  </a:lnTo>
                  <a:lnTo>
                    <a:pt x="20" y="3"/>
                  </a:lnTo>
                  <a:lnTo>
                    <a:pt x="0" y="3"/>
                  </a:lnTo>
                  <a:lnTo>
                    <a:pt x="0" y="175"/>
                  </a:lnTo>
                  <a:lnTo>
                    <a:pt x="20" y="175"/>
                  </a:lnTo>
                  <a:lnTo>
                    <a:pt x="20" y="110"/>
                  </a:lnTo>
                  <a:close/>
                  <a:moveTo>
                    <a:pt x="20" y="33"/>
                  </a:moveTo>
                  <a:lnTo>
                    <a:pt x="26" y="26"/>
                  </a:lnTo>
                  <a:lnTo>
                    <a:pt x="33" y="21"/>
                  </a:lnTo>
                  <a:lnTo>
                    <a:pt x="40" y="18"/>
                  </a:lnTo>
                  <a:lnTo>
                    <a:pt x="49" y="17"/>
                  </a:lnTo>
                  <a:lnTo>
                    <a:pt x="63" y="21"/>
                  </a:lnTo>
                  <a:lnTo>
                    <a:pt x="75" y="30"/>
                  </a:lnTo>
                  <a:lnTo>
                    <a:pt x="82" y="45"/>
                  </a:lnTo>
                  <a:lnTo>
                    <a:pt x="85" y="62"/>
                  </a:lnTo>
                  <a:lnTo>
                    <a:pt x="82" y="81"/>
                  </a:lnTo>
                  <a:lnTo>
                    <a:pt x="73" y="96"/>
                  </a:lnTo>
                  <a:lnTo>
                    <a:pt x="61" y="106"/>
                  </a:lnTo>
                  <a:lnTo>
                    <a:pt x="46" y="109"/>
                  </a:lnTo>
                  <a:lnTo>
                    <a:pt x="39" y="108"/>
                  </a:lnTo>
                  <a:lnTo>
                    <a:pt x="33" y="106"/>
                  </a:lnTo>
                  <a:lnTo>
                    <a:pt x="27" y="102"/>
                  </a:lnTo>
                  <a:lnTo>
                    <a:pt x="23" y="96"/>
                  </a:lnTo>
                  <a:lnTo>
                    <a:pt x="22" y="94"/>
                  </a:lnTo>
                  <a:lnTo>
                    <a:pt x="21" y="92"/>
                  </a:lnTo>
                  <a:lnTo>
                    <a:pt x="20" y="90"/>
                  </a:lnTo>
                  <a:lnTo>
                    <a:pt x="20" y="87"/>
                  </a:lnTo>
                  <a:lnTo>
                    <a:pt x="20" y="33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7" name="Rectangle 152"/>
            <p:cNvSpPr>
              <a:spLocks noChangeArrowheads="1"/>
            </p:cNvSpPr>
            <p:nvPr/>
          </p:nvSpPr>
          <p:spPr bwMode="auto">
            <a:xfrm>
              <a:off x="5283" y="15"/>
              <a:ext cx="20" cy="188"/>
            </a:xfrm>
            <a:prstGeom prst="rect">
              <a:avLst/>
            </a:prstGeom>
            <a:solidFill>
              <a:srgbClr val="000066"/>
            </a:solidFill>
            <a:ln w="0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8" name="Freeform 153"/>
            <p:cNvSpPr>
              <a:spLocks noEditPoints="1"/>
            </p:cNvSpPr>
            <p:nvPr/>
          </p:nvSpPr>
          <p:spPr bwMode="auto">
            <a:xfrm>
              <a:off x="5337" y="78"/>
              <a:ext cx="95" cy="128"/>
            </a:xfrm>
            <a:custGeom>
              <a:avLst/>
              <a:gdLst>
                <a:gd name="T0" fmla="*/ 95 w 95"/>
                <a:gd name="T1" fmla="*/ 47 h 128"/>
                <a:gd name="T2" fmla="*/ 91 w 95"/>
                <a:gd name="T3" fmla="*/ 28 h 128"/>
                <a:gd name="T4" fmla="*/ 82 w 95"/>
                <a:gd name="T5" fmla="*/ 13 h 128"/>
                <a:gd name="T6" fmla="*/ 68 w 95"/>
                <a:gd name="T7" fmla="*/ 4 h 128"/>
                <a:gd name="T8" fmla="*/ 51 w 95"/>
                <a:gd name="T9" fmla="*/ 0 h 128"/>
                <a:gd name="T10" fmla="*/ 28 w 95"/>
                <a:gd name="T11" fmla="*/ 3 h 128"/>
                <a:gd name="T12" fmla="*/ 9 w 95"/>
                <a:gd name="T13" fmla="*/ 12 h 128"/>
                <a:gd name="T14" fmla="*/ 10 w 95"/>
                <a:gd name="T15" fmla="*/ 30 h 128"/>
                <a:gd name="T16" fmla="*/ 20 w 95"/>
                <a:gd name="T17" fmla="*/ 23 h 128"/>
                <a:gd name="T18" fmla="*/ 31 w 95"/>
                <a:gd name="T19" fmla="*/ 19 h 128"/>
                <a:gd name="T20" fmla="*/ 41 w 95"/>
                <a:gd name="T21" fmla="*/ 17 h 128"/>
                <a:gd name="T22" fmla="*/ 51 w 95"/>
                <a:gd name="T23" fmla="*/ 16 h 128"/>
                <a:gd name="T24" fmla="*/ 59 w 95"/>
                <a:gd name="T25" fmla="*/ 18 h 128"/>
                <a:gd name="T26" fmla="*/ 67 w 95"/>
                <a:gd name="T27" fmla="*/ 24 h 128"/>
                <a:gd name="T28" fmla="*/ 72 w 95"/>
                <a:gd name="T29" fmla="*/ 34 h 128"/>
                <a:gd name="T30" fmla="*/ 74 w 95"/>
                <a:gd name="T31" fmla="*/ 47 h 128"/>
                <a:gd name="T32" fmla="*/ 74 w 95"/>
                <a:gd name="T33" fmla="*/ 59 h 128"/>
                <a:gd name="T34" fmla="*/ 45 w 95"/>
                <a:gd name="T35" fmla="*/ 61 h 128"/>
                <a:gd name="T36" fmla="*/ 22 w 95"/>
                <a:gd name="T37" fmla="*/ 68 h 128"/>
                <a:gd name="T38" fmla="*/ 6 w 95"/>
                <a:gd name="T39" fmla="*/ 79 h 128"/>
                <a:gd name="T40" fmla="*/ 0 w 95"/>
                <a:gd name="T41" fmla="*/ 94 h 128"/>
                <a:gd name="T42" fmla="*/ 0 w 95"/>
                <a:gd name="T43" fmla="*/ 99 h 128"/>
                <a:gd name="T44" fmla="*/ 1 w 95"/>
                <a:gd name="T45" fmla="*/ 104 h 128"/>
                <a:gd name="T46" fmla="*/ 3 w 95"/>
                <a:gd name="T47" fmla="*/ 110 h 128"/>
                <a:gd name="T48" fmla="*/ 6 w 95"/>
                <a:gd name="T49" fmla="*/ 115 h 128"/>
                <a:gd name="T50" fmla="*/ 10 w 95"/>
                <a:gd name="T51" fmla="*/ 120 h 128"/>
                <a:gd name="T52" fmla="*/ 16 w 95"/>
                <a:gd name="T53" fmla="*/ 124 h 128"/>
                <a:gd name="T54" fmla="*/ 22 w 95"/>
                <a:gd name="T55" fmla="*/ 127 h 128"/>
                <a:gd name="T56" fmla="*/ 30 w 95"/>
                <a:gd name="T57" fmla="*/ 128 h 128"/>
                <a:gd name="T58" fmla="*/ 37 w 95"/>
                <a:gd name="T59" fmla="*/ 127 h 128"/>
                <a:gd name="T60" fmla="*/ 48 w 95"/>
                <a:gd name="T61" fmla="*/ 126 h 128"/>
                <a:gd name="T62" fmla="*/ 62 w 95"/>
                <a:gd name="T63" fmla="*/ 122 h 128"/>
                <a:gd name="T64" fmla="*/ 75 w 95"/>
                <a:gd name="T65" fmla="*/ 115 h 128"/>
                <a:gd name="T66" fmla="*/ 75 w 95"/>
                <a:gd name="T67" fmla="*/ 125 h 128"/>
                <a:gd name="T68" fmla="*/ 95 w 95"/>
                <a:gd name="T69" fmla="*/ 125 h 128"/>
                <a:gd name="T70" fmla="*/ 95 w 95"/>
                <a:gd name="T71" fmla="*/ 47 h 128"/>
                <a:gd name="T72" fmla="*/ 74 w 95"/>
                <a:gd name="T73" fmla="*/ 89 h 128"/>
                <a:gd name="T74" fmla="*/ 74 w 95"/>
                <a:gd name="T75" fmla="*/ 93 h 128"/>
                <a:gd name="T76" fmla="*/ 73 w 95"/>
                <a:gd name="T77" fmla="*/ 97 h 128"/>
                <a:gd name="T78" fmla="*/ 70 w 95"/>
                <a:gd name="T79" fmla="*/ 102 h 128"/>
                <a:gd name="T80" fmla="*/ 65 w 95"/>
                <a:gd name="T81" fmla="*/ 106 h 128"/>
                <a:gd name="T82" fmla="*/ 59 w 95"/>
                <a:gd name="T83" fmla="*/ 109 h 128"/>
                <a:gd name="T84" fmla="*/ 52 w 95"/>
                <a:gd name="T85" fmla="*/ 110 h 128"/>
                <a:gd name="T86" fmla="*/ 47 w 95"/>
                <a:gd name="T87" fmla="*/ 111 h 128"/>
                <a:gd name="T88" fmla="*/ 44 w 95"/>
                <a:gd name="T89" fmla="*/ 111 h 128"/>
                <a:gd name="T90" fmla="*/ 35 w 95"/>
                <a:gd name="T91" fmla="*/ 110 h 128"/>
                <a:gd name="T92" fmla="*/ 27 w 95"/>
                <a:gd name="T93" fmla="*/ 107 h 128"/>
                <a:gd name="T94" fmla="*/ 21 w 95"/>
                <a:gd name="T95" fmla="*/ 101 h 128"/>
                <a:gd name="T96" fmla="*/ 19 w 95"/>
                <a:gd name="T97" fmla="*/ 94 h 128"/>
                <a:gd name="T98" fmla="*/ 21 w 95"/>
                <a:gd name="T99" fmla="*/ 87 h 128"/>
                <a:gd name="T100" fmla="*/ 26 w 95"/>
                <a:gd name="T101" fmla="*/ 82 h 128"/>
                <a:gd name="T102" fmla="*/ 33 w 95"/>
                <a:gd name="T103" fmla="*/ 79 h 128"/>
                <a:gd name="T104" fmla="*/ 42 w 95"/>
                <a:gd name="T105" fmla="*/ 76 h 128"/>
                <a:gd name="T106" fmla="*/ 51 w 95"/>
                <a:gd name="T107" fmla="*/ 74 h 128"/>
                <a:gd name="T108" fmla="*/ 60 w 95"/>
                <a:gd name="T109" fmla="*/ 73 h 128"/>
                <a:gd name="T110" fmla="*/ 68 w 95"/>
                <a:gd name="T111" fmla="*/ 73 h 128"/>
                <a:gd name="T112" fmla="*/ 74 w 95"/>
                <a:gd name="T113" fmla="*/ 72 h 128"/>
                <a:gd name="T114" fmla="*/ 74 w 95"/>
                <a:gd name="T115" fmla="*/ 8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5" h="128">
                  <a:moveTo>
                    <a:pt x="95" y="47"/>
                  </a:moveTo>
                  <a:lnTo>
                    <a:pt x="91" y="28"/>
                  </a:lnTo>
                  <a:lnTo>
                    <a:pt x="82" y="13"/>
                  </a:lnTo>
                  <a:lnTo>
                    <a:pt x="68" y="4"/>
                  </a:lnTo>
                  <a:lnTo>
                    <a:pt x="51" y="0"/>
                  </a:lnTo>
                  <a:lnTo>
                    <a:pt x="28" y="3"/>
                  </a:lnTo>
                  <a:lnTo>
                    <a:pt x="9" y="12"/>
                  </a:lnTo>
                  <a:lnTo>
                    <a:pt x="10" y="30"/>
                  </a:lnTo>
                  <a:lnTo>
                    <a:pt x="20" y="23"/>
                  </a:lnTo>
                  <a:lnTo>
                    <a:pt x="31" y="19"/>
                  </a:lnTo>
                  <a:lnTo>
                    <a:pt x="41" y="17"/>
                  </a:lnTo>
                  <a:lnTo>
                    <a:pt x="51" y="16"/>
                  </a:lnTo>
                  <a:lnTo>
                    <a:pt x="59" y="18"/>
                  </a:lnTo>
                  <a:lnTo>
                    <a:pt x="67" y="24"/>
                  </a:lnTo>
                  <a:lnTo>
                    <a:pt x="72" y="34"/>
                  </a:lnTo>
                  <a:lnTo>
                    <a:pt x="74" y="47"/>
                  </a:lnTo>
                  <a:lnTo>
                    <a:pt x="74" y="59"/>
                  </a:lnTo>
                  <a:lnTo>
                    <a:pt x="45" y="61"/>
                  </a:lnTo>
                  <a:lnTo>
                    <a:pt x="22" y="68"/>
                  </a:lnTo>
                  <a:lnTo>
                    <a:pt x="6" y="79"/>
                  </a:lnTo>
                  <a:lnTo>
                    <a:pt x="0" y="94"/>
                  </a:lnTo>
                  <a:lnTo>
                    <a:pt x="0" y="99"/>
                  </a:lnTo>
                  <a:lnTo>
                    <a:pt x="1" y="104"/>
                  </a:lnTo>
                  <a:lnTo>
                    <a:pt x="3" y="110"/>
                  </a:lnTo>
                  <a:lnTo>
                    <a:pt x="6" y="115"/>
                  </a:lnTo>
                  <a:lnTo>
                    <a:pt x="10" y="120"/>
                  </a:lnTo>
                  <a:lnTo>
                    <a:pt x="16" y="124"/>
                  </a:lnTo>
                  <a:lnTo>
                    <a:pt x="22" y="127"/>
                  </a:lnTo>
                  <a:lnTo>
                    <a:pt x="30" y="128"/>
                  </a:lnTo>
                  <a:lnTo>
                    <a:pt x="37" y="127"/>
                  </a:lnTo>
                  <a:lnTo>
                    <a:pt x="48" y="126"/>
                  </a:lnTo>
                  <a:lnTo>
                    <a:pt x="62" y="122"/>
                  </a:lnTo>
                  <a:lnTo>
                    <a:pt x="75" y="115"/>
                  </a:lnTo>
                  <a:lnTo>
                    <a:pt x="75" y="125"/>
                  </a:lnTo>
                  <a:lnTo>
                    <a:pt x="95" y="125"/>
                  </a:lnTo>
                  <a:lnTo>
                    <a:pt x="95" y="47"/>
                  </a:lnTo>
                  <a:close/>
                  <a:moveTo>
                    <a:pt x="74" y="89"/>
                  </a:moveTo>
                  <a:lnTo>
                    <a:pt x="74" y="93"/>
                  </a:lnTo>
                  <a:lnTo>
                    <a:pt x="73" y="97"/>
                  </a:lnTo>
                  <a:lnTo>
                    <a:pt x="70" y="102"/>
                  </a:lnTo>
                  <a:lnTo>
                    <a:pt x="65" y="106"/>
                  </a:lnTo>
                  <a:lnTo>
                    <a:pt x="59" y="109"/>
                  </a:lnTo>
                  <a:lnTo>
                    <a:pt x="52" y="110"/>
                  </a:lnTo>
                  <a:lnTo>
                    <a:pt x="47" y="111"/>
                  </a:lnTo>
                  <a:lnTo>
                    <a:pt x="44" y="111"/>
                  </a:lnTo>
                  <a:lnTo>
                    <a:pt x="35" y="110"/>
                  </a:lnTo>
                  <a:lnTo>
                    <a:pt x="27" y="107"/>
                  </a:lnTo>
                  <a:lnTo>
                    <a:pt x="21" y="101"/>
                  </a:lnTo>
                  <a:lnTo>
                    <a:pt x="19" y="94"/>
                  </a:lnTo>
                  <a:lnTo>
                    <a:pt x="21" y="87"/>
                  </a:lnTo>
                  <a:lnTo>
                    <a:pt x="26" y="82"/>
                  </a:lnTo>
                  <a:lnTo>
                    <a:pt x="33" y="79"/>
                  </a:lnTo>
                  <a:lnTo>
                    <a:pt x="42" y="76"/>
                  </a:lnTo>
                  <a:lnTo>
                    <a:pt x="51" y="74"/>
                  </a:lnTo>
                  <a:lnTo>
                    <a:pt x="60" y="73"/>
                  </a:lnTo>
                  <a:lnTo>
                    <a:pt x="68" y="73"/>
                  </a:lnTo>
                  <a:lnTo>
                    <a:pt x="74" y="72"/>
                  </a:lnTo>
                  <a:lnTo>
                    <a:pt x="74" y="8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" name="Freeform 154"/>
            <p:cNvSpPr>
              <a:spLocks/>
            </p:cNvSpPr>
            <p:nvPr/>
          </p:nvSpPr>
          <p:spPr bwMode="auto">
            <a:xfrm>
              <a:off x="5475" y="80"/>
              <a:ext cx="95" cy="123"/>
            </a:xfrm>
            <a:custGeom>
              <a:avLst/>
              <a:gdLst>
                <a:gd name="T0" fmla="*/ 95 w 95"/>
                <a:gd name="T1" fmla="*/ 42 h 123"/>
                <a:gd name="T2" fmla="*/ 94 w 95"/>
                <a:gd name="T3" fmla="*/ 28 h 123"/>
                <a:gd name="T4" fmla="*/ 89 w 95"/>
                <a:gd name="T5" fmla="*/ 14 h 123"/>
                <a:gd name="T6" fmla="*/ 78 w 95"/>
                <a:gd name="T7" fmla="*/ 4 h 123"/>
                <a:gd name="T8" fmla="*/ 58 w 95"/>
                <a:gd name="T9" fmla="*/ 0 h 123"/>
                <a:gd name="T10" fmla="*/ 50 w 95"/>
                <a:gd name="T11" fmla="*/ 1 h 123"/>
                <a:gd name="T12" fmla="*/ 42 w 95"/>
                <a:gd name="T13" fmla="*/ 3 h 123"/>
                <a:gd name="T14" fmla="*/ 36 w 95"/>
                <a:gd name="T15" fmla="*/ 6 h 123"/>
                <a:gd name="T16" fmla="*/ 31 w 95"/>
                <a:gd name="T17" fmla="*/ 9 h 123"/>
                <a:gd name="T18" fmla="*/ 26 w 95"/>
                <a:gd name="T19" fmla="*/ 13 h 123"/>
                <a:gd name="T20" fmla="*/ 23 w 95"/>
                <a:gd name="T21" fmla="*/ 16 h 123"/>
                <a:gd name="T22" fmla="*/ 21 w 95"/>
                <a:gd name="T23" fmla="*/ 19 h 123"/>
                <a:gd name="T24" fmla="*/ 20 w 95"/>
                <a:gd name="T25" fmla="*/ 20 h 123"/>
                <a:gd name="T26" fmla="*/ 20 w 95"/>
                <a:gd name="T27" fmla="*/ 1 h 123"/>
                <a:gd name="T28" fmla="*/ 0 w 95"/>
                <a:gd name="T29" fmla="*/ 1 h 123"/>
                <a:gd name="T30" fmla="*/ 0 w 95"/>
                <a:gd name="T31" fmla="*/ 123 h 123"/>
                <a:gd name="T32" fmla="*/ 21 w 95"/>
                <a:gd name="T33" fmla="*/ 123 h 123"/>
                <a:gd name="T34" fmla="*/ 21 w 95"/>
                <a:gd name="T35" fmla="*/ 57 h 123"/>
                <a:gd name="T36" fmla="*/ 21 w 95"/>
                <a:gd name="T37" fmla="*/ 50 h 123"/>
                <a:gd name="T38" fmla="*/ 23 w 95"/>
                <a:gd name="T39" fmla="*/ 43 h 123"/>
                <a:gd name="T40" fmla="*/ 24 w 95"/>
                <a:gd name="T41" fmla="*/ 36 h 123"/>
                <a:gd name="T42" fmla="*/ 27 w 95"/>
                <a:gd name="T43" fmla="*/ 30 h 123"/>
                <a:gd name="T44" fmla="*/ 31 w 95"/>
                <a:gd name="T45" fmla="*/ 24 h 123"/>
                <a:gd name="T46" fmla="*/ 35 w 95"/>
                <a:gd name="T47" fmla="*/ 20 h 123"/>
                <a:gd name="T48" fmla="*/ 41 w 95"/>
                <a:gd name="T49" fmla="*/ 17 h 123"/>
                <a:gd name="T50" fmla="*/ 48 w 95"/>
                <a:gd name="T51" fmla="*/ 16 h 123"/>
                <a:gd name="T52" fmla="*/ 57 w 95"/>
                <a:gd name="T53" fmla="*/ 17 h 123"/>
                <a:gd name="T54" fmla="*/ 63 w 95"/>
                <a:gd name="T55" fmla="*/ 19 h 123"/>
                <a:gd name="T56" fmla="*/ 68 w 95"/>
                <a:gd name="T57" fmla="*/ 23 h 123"/>
                <a:gd name="T58" fmla="*/ 71 w 95"/>
                <a:gd name="T59" fmla="*/ 27 h 123"/>
                <a:gd name="T60" fmla="*/ 73 w 95"/>
                <a:gd name="T61" fmla="*/ 31 h 123"/>
                <a:gd name="T62" fmla="*/ 74 w 95"/>
                <a:gd name="T63" fmla="*/ 36 h 123"/>
                <a:gd name="T64" fmla="*/ 74 w 95"/>
                <a:gd name="T65" fmla="*/ 40 h 123"/>
                <a:gd name="T66" fmla="*/ 74 w 95"/>
                <a:gd name="T67" fmla="*/ 44 h 123"/>
                <a:gd name="T68" fmla="*/ 74 w 95"/>
                <a:gd name="T69" fmla="*/ 123 h 123"/>
                <a:gd name="T70" fmla="*/ 95 w 95"/>
                <a:gd name="T71" fmla="*/ 123 h 123"/>
                <a:gd name="T72" fmla="*/ 95 w 95"/>
                <a:gd name="T73" fmla="*/ 4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23">
                  <a:moveTo>
                    <a:pt x="95" y="42"/>
                  </a:moveTo>
                  <a:lnTo>
                    <a:pt x="94" y="28"/>
                  </a:lnTo>
                  <a:lnTo>
                    <a:pt x="89" y="14"/>
                  </a:lnTo>
                  <a:lnTo>
                    <a:pt x="78" y="4"/>
                  </a:lnTo>
                  <a:lnTo>
                    <a:pt x="58" y="0"/>
                  </a:lnTo>
                  <a:lnTo>
                    <a:pt x="50" y="1"/>
                  </a:lnTo>
                  <a:lnTo>
                    <a:pt x="42" y="3"/>
                  </a:lnTo>
                  <a:lnTo>
                    <a:pt x="36" y="6"/>
                  </a:lnTo>
                  <a:lnTo>
                    <a:pt x="31" y="9"/>
                  </a:lnTo>
                  <a:lnTo>
                    <a:pt x="26" y="13"/>
                  </a:lnTo>
                  <a:lnTo>
                    <a:pt x="23" y="16"/>
                  </a:lnTo>
                  <a:lnTo>
                    <a:pt x="21" y="19"/>
                  </a:lnTo>
                  <a:lnTo>
                    <a:pt x="20" y="20"/>
                  </a:lnTo>
                  <a:lnTo>
                    <a:pt x="20" y="1"/>
                  </a:lnTo>
                  <a:lnTo>
                    <a:pt x="0" y="1"/>
                  </a:lnTo>
                  <a:lnTo>
                    <a:pt x="0" y="123"/>
                  </a:lnTo>
                  <a:lnTo>
                    <a:pt x="21" y="123"/>
                  </a:lnTo>
                  <a:lnTo>
                    <a:pt x="21" y="57"/>
                  </a:lnTo>
                  <a:lnTo>
                    <a:pt x="21" y="50"/>
                  </a:lnTo>
                  <a:lnTo>
                    <a:pt x="23" y="43"/>
                  </a:lnTo>
                  <a:lnTo>
                    <a:pt x="24" y="36"/>
                  </a:lnTo>
                  <a:lnTo>
                    <a:pt x="27" y="30"/>
                  </a:lnTo>
                  <a:lnTo>
                    <a:pt x="31" y="24"/>
                  </a:lnTo>
                  <a:lnTo>
                    <a:pt x="35" y="20"/>
                  </a:lnTo>
                  <a:lnTo>
                    <a:pt x="41" y="17"/>
                  </a:lnTo>
                  <a:lnTo>
                    <a:pt x="48" y="16"/>
                  </a:lnTo>
                  <a:lnTo>
                    <a:pt x="57" y="17"/>
                  </a:lnTo>
                  <a:lnTo>
                    <a:pt x="63" y="19"/>
                  </a:lnTo>
                  <a:lnTo>
                    <a:pt x="68" y="23"/>
                  </a:lnTo>
                  <a:lnTo>
                    <a:pt x="71" y="27"/>
                  </a:lnTo>
                  <a:lnTo>
                    <a:pt x="73" y="31"/>
                  </a:lnTo>
                  <a:lnTo>
                    <a:pt x="74" y="36"/>
                  </a:lnTo>
                  <a:lnTo>
                    <a:pt x="74" y="40"/>
                  </a:lnTo>
                  <a:lnTo>
                    <a:pt x="74" y="44"/>
                  </a:lnTo>
                  <a:lnTo>
                    <a:pt x="74" y="123"/>
                  </a:lnTo>
                  <a:lnTo>
                    <a:pt x="95" y="123"/>
                  </a:lnTo>
                  <a:lnTo>
                    <a:pt x="95" y="42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" name="Freeform 155"/>
            <p:cNvSpPr>
              <a:spLocks noEditPoints="1"/>
            </p:cNvSpPr>
            <p:nvPr/>
          </p:nvSpPr>
          <p:spPr bwMode="auto">
            <a:xfrm>
              <a:off x="5601" y="78"/>
              <a:ext cx="102" cy="128"/>
            </a:xfrm>
            <a:custGeom>
              <a:avLst/>
              <a:gdLst>
                <a:gd name="T0" fmla="*/ 102 w 102"/>
                <a:gd name="T1" fmla="*/ 65 h 128"/>
                <a:gd name="T2" fmla="*/ 102 w 102"/>
                <a:gd name="T3" fmla="*/ 57 h 128"/>
                <a:gd name="T4" fmla="*/ 100 w 102"/>
                <a:gd name="T5" fmla="*/ 45 h 128"/>
                <a:gd name="T6" fmla="*/ 97 w 102"/>
                <a:gd name="T7" fmla="*/ 33 h 128"/>
                <a:gd name="T8" fmla="*/ 91 w 102"/>
                <a:gd name="T9" fmla="*/ 20 h 128"/>
                <a:gd name="T10" fmla="*/ 82 w 102"/>
                <a:gd name="T11" fmla="*/ 10 h 128"/>
                <a:gd name="T12" fmla="*/ 72 w 102"/>
                <a:gd name="T13" fmla="*/ 4 h 128"/>
                <a:gd name="T14" fmla="*/ 63 w 102"/>
                <a:gd name="T15" fmla="*/ 1 h 128"/>
                <a:gd name="T16" fmla="*/ 54 w 102"/>
                <a:gd name="T17" fmla="*/ 0 h 128"/>
                <a:gd name="T18" fmla="*/ 33 w 102"/>
                <a:gd name="T19" fmla="*/ 5 h 128"/>
                <a:gd name="T20" fmla="*/ 16 w 102"/>
                <a:gd name="T21" fmla="*/ 19 h 128"/>
                <a:gd name="T22" fmla="*/ 5 w 102"/>
                <a:gd name="T23" fmla="*/ 39 h 128"/>
                <a:gd name="T24" fmla="*/ 0 w 102"/>
                <a:gd name="T25" fmla="*/ 64 h 128"/>
                <a:gd name="T26" fmla="*/ 5 w 102"/>
                <a:gd name="T27" fmla="*/ 89 h 128"/>
                <a:gd name="T28" fmla="*/ 17 w 102"/>
                <a:gd name="T29" fmla="*/ 109 h 128"/>
                <a:gd name="T30" fmla="*/ 36 w 102"/>
                <a:gd name="T31" fmla="*/ 123 h 128"/>
                <a:gd name="T32" fmla="*/ 58 w 102"/>
                <a:gd name="T33" fmla="*/ 128 h 128"/>
                <a:gd name="T34" fmla="*/ 82 w 102"/>
                <a:gd name="T35" fmla="*/ 123 h 128"/>
                <a:gd name="T36" fmla="*/ 101 w 102"/>
                <a:gd name="T37" fmla="*/ 114 h 128"/>
                <a:gd name="T38" fmla="*/ 99 w 102"/>
                <a:gd name="T39" fmla="*/ 96 h 128"/>
                <a:gd name="T40" fmla="*/ 87 w 102"/>
                <a:gd name="T41" fmla="*/ 104 h 128"/>
                <a:gd name="T42" fmla="*/ 75 w 102"/>
                <a:gd name="T43" fmla="*/ 109 h 128"/>
                <a:gd name="T44" fmla="*/ 65 w 102"/>
                <a:gd name="T45" fmla="*/ 111 h 128"/>
                <a:gd name="T46" fmla="*/ 59 w 102"/>
                <a:gd name="T47" fmla="*/ 111 h 128"/>
                <a:gd name="T48" fmla="*/ 44 w 102"/>
                <a:gd name="T49" fmla="*/ 108 h 128"/>
                <a:gd name="T50" fmla="*/ 31 w 102"/>
                <a:gd name="T51" fmla="*/ 98 h 128"/>
                <a:gd name="T52" fmla="*/ 23 w 102"/>
                <a:gd name="T53" fmla="*/ 84 h 128"/>
                <a:gd name="T54" fmla="*/ 19 w 102"/>
                <a:gd name="T55" fmla="*/ 65 h 128"/>
                <a:gd name="T56" fmla="*/ 102 w 102"/>
                <a:gd name="T57" fmla="*/ 65 h 128"/>
                <a:gd name="T58" fmla="*/ 20 w 102"/>
                <a:gd name="T59" fmla="*/ 51 h 128"/>
                <a:gd name="T60" fmla="*/ 25 w 102"/>
                <a:gd name="T61" fmla="*/ 37 h 128"/>
                <a:gd name="T62" fmla="*/ 33 w 102"/>
                <a:gd name="T63" fmla="*/ 26 h 128"/>
                <a:gd name="T64" fmla="*/ 43 w 102"/>
                <a:gd name="T65" fmla="*/ 19 h 128"/>
                <a:gd name="T66" fmla="*/ 54 w 102"/>
                <a:gd name="T67" fmla="*/ 17 h 128"/>
                <a:gd name="T68" fmla="*/ 65 w 102"/>
                <a:gd name="T69" fmla="*/ 19 h 128"/>
                <a:gd name="T70" fmla="*/ 74 w 102"/>
                <a:gd name="T71" fmla="*/ 24 h 128"/>
                <a:gd name="T72" fmla="*/ 82 w 102"/>
                <a:gd name="T73" fmla="*/ 35 h 128"/>
                <a:gd name="T74" fmla="*/ 87 w 102"/>
                <a:gd name="T75" fmla="*/ 51 h 128"/>
                <a:gd name="T76" fmla="*/ 20 w 102"/>
                <a:gd name="T77" fmla="*/ 5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" h="128">
                  <a:moveTo>
                    <a:pt x="102" y="65"/>
                  </a:moveTo>
                  <a:lnTo>
                    <a:pt x="102" y="57"/>
                  </a:lnTo>
                  <a:lnTo>
                    <a:pt x="100" y="45"/>
                  </a:lnTo>
                  <a:lnTo>
                    <a:pt x="97" y="33"/>
                  </a:lnTo>
                  <a:lnTo>
                    <a:pt x="91" y="20"/>
                  </a:lnTo>
                  <a:lnTo>
                    <a:pt x="82" y="10"/>
                  </a:lnTo>
                  <a:lnTo>
                    <a:pt x="72" y="4"/>
                  </a:lnTo>
                  <a:lnTo>
                    <a:pt x="63" y="1"/>
                  </a:lnTo>
                  <a:lnTo>
                    <a:pt x="54" y="0"/>
                  </a:lnTo>
                  <a:lnTo>
                    <a:pt x="33" y="5"/>
                  </a:lnTo>
                  <a:lnTo>
                    <a:pt x="16" y="19"/>
                  </a:lnTo>
                  <a:lnTo>
                    <a:pt x="5" y="39"/>
                  </a:lnTo>
                  <a:lnTo>
                    <a:pt x="0" y="64"/>
                  </a:lnTo>
                  <a:lnTo>
                    <a:pt x="5" y="89"/>
                  </a:lnTo>
                  <a:lnTo>
                    <a:pt x="17" y="109"/>
                  </a:lnTo>
                  <a:lnTo>
                    <a:pt x="36" y="123"/>
                  </a:lnTo>
                  <a:lnTo>
                    <a:pt x="58" y="128"/>
                  </a:lnTo>
                  <a:lnTo>
                    <a:pt x="82" y="123"/>
                  </a:lnTo>
                  <a:lnTo>
                    <a:pt x="101" y="114"/>
                  </a:lnTo>
                  <a:lnTo>
                    <a:pt x="99" y="96"/>
                  </a:lnTo>
                  <a:lnTo>
                    <a:pt x="87" y="104"/>
                  </a:lnTo>
                  <a:lnTo>
                    <a:pt x="75" y="109"/>
                  </a:lnTo>
                  <a:lnTo>
                    <a:pt x="65" y="111"/>
                  </a:lnTo>
                  <a:lnTo>
                    <a:pt x="59" y="111"/>
                  </a:lnTo>
                  <a:lnTo>
                    <a:pt x="44" y="108"/>
                  </a:lnTo>
                  <a:lnTo>
                    <a:pt x="31" y="98"/>
                  </a:lnTo>
                  <a:lnTo>
                    <a:pt x="23" y="84"/>
                  </a:lnTo>
                  <a:lnTo>
                    <a:pt x="19" y="65"/>
                  </a:lnTo>
                  <a:lnTo>
                    <a:pt x="102" y="65"/>
                  </a:lnTo>
                  <a:close/>
                  <a:moveTo>
                    <a:pt x="20" y="51"/>
                  </a:moveTo>
                  <a:lnTo>
                    <a:pt x="25" y="37"/>
                  </a:lnTo>
                  <a:lnTo>
                    <a:pt x="33" y="26"/>
                  </a:lnTo>
                  <a:lnTo>
                    <a:pt x="43" y="19"/>
                  </a:lnTo>
                  <a:lnTo>
                    <a:pt x="54" y="17"/>
                  </a:lnTo>
                  <a:lnTo>
                    <a:pt x="65" y="19"/>
                  </a:lnTo>
                  <a:lnTo>
                    <a:pt x="74" y="24"/>
                  </a:lnTo>
                  <a:lnTo>
                    <a:pt x="82" y="35"/>
                  </a:lnTo>
                  <a:lnTo>
                    <a:pt x="87" y="51"/>
                  </a:lnTo>
                  <a:lnTo>
                    <a:pt x="20" y="51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" name="Rectangle 156"/>
            <p:cNvSpPr>
              <a:spLocks noChangeArrowheads="1"/>
            </p:cNvSpPr>
            <p:nvPr/>
          </p:nvSpPr>
          <p:spPr bwMode="auto">
            <a:xfrm>
              <a:off x="5737" y="180"/>
              <a:ext cx="22" cy="23"/>
            </a:xfrm>
            <a:prstGeom prst="rect">
              <a:avLst/>
            </a:prstGeom>
            <a:solidFill>
              <a:srgbClr val="000066"/>
            </a:solidFill>
            <a:ln w="0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234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3258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0.01198 0.0263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32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452" grpId="0" animBg="1"/>
      <p:bldP spid="211567" grpId="0" animBg="1"/>
      <p:bldP spid="232583" grpId="0" animBg="1"/>
      <p:bldP spid="232583" grpId="1" animBg="1"/>
      <p:bldP spid="232583" grpId="2" animBg="1"/>
      <p:bldP spid="232584" grpId="0" animBg="1"/>
      <p:bldP spid="232589" grpId="0" animBg="1"/>
      <p:bldP spid="232590" grpId="0" animBg="1"/>
      <p:bldP spid="232591" grpId="0" animBg="1"/>
      <p:bldP spid="232592" grpId="0" animBg="1"/>
      <p:bldP spid="232593" grpId="0" animBg="1"/>
      <p:bldP spid="2325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299" name="Connecteur droit 179298"/>
          <p:cNvCxnSpPr/>
          <p:nvPr/>
        </p:nvCxnSpPr>
        <p:spPr bwMode="auto">
          <a:xfrm>
            <a:off x="6820926" y="4538794"/>
            <a:ext cx="1103874" cy="9719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79297" name="Ellipse 179296"/>
          <p:cNvSpPr/>
          <p:nvPr/>
        </p:nvSpPr>
        <p:spPr bwMode="auto">
          <a:xfrm>
            <a:off x="6696236" y="3413192"/>
            <a:ext cx="1404156" cy="1404156"/>
          </a:xfrm>
          <a:prstGeom prst="ellipse">
            <a:avLst/>
          </a:prstGeom>
          <a:noFill/>
          <a:ln w="22225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r-FR" altLang="en-US" dirty="0"/>
              <a:t>Delaunay </a:t>
            </a:r>
            <a:r>
              <a:rPr lang="fr-FR" altLang="en-US" dirty="0" err="1" smtClean="0"/>
              <a:t>realizability</a:t>
            </a:r>
            <a:endParaRPr lang="fr-FR" altLang="en-US" dirty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1" y="1981200"/>
            <a:ext cx="4870822" cy="470429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fr-FR" altLang="en-US" sz="2000" dirty="0" smtClean="0"/>
              <a:t>A </a:t>
            </a:r>
            <a:r>
              <a:rPr lang="fr-FR" altLang="en-US" sz="2000" dirty="0" err="1" smtClean="0"/>
              <a:t>combinatorial</a:t>
            </a:r>
            <a:r>
              <a:rPr lang="fr-FR" altLang="en-US" sz="2000" dirty="0" smtClean="0"/>
              <a:t> triangulation </a:t>
            </a:r>
            <a:r>
              <a:rPr lang="fr-FR" altLang="en-US" sz="2000" i="1" dirty="0" smtClean="0"/>
              <a:t>T </a:t>
            </a:r>
            <a:r>
              <a:rPr lang="fr-FR" altLang="en-US" sz="2000" dirty="0" err="1" smtClean="0"/>
              <a:t>is</a:t>
            </a:r>
            <a:r>
              <a:rPr lang="fr-FR" altLang="en-US" sz="2000" dirty="0" smtClean="0"/>
              <a:t> </a:t>
            </a:r>
            <a:r>
              <a:rPr lang="fr-FR" altLang="en-US" sz="2000" dirty="0">
                <a:solidFill>
                  <a:srgbClr val="CC0066"/>
                </a:solidFill>
              </a:rPr>
              <a:t>Delaunay </a:t>
            </a:r>
            <a:r>
              <a:rPr lang="fr-FR" altLang="en-US" sz="2000" dirty="0" err="1" smtClean="0">
                <a:solidFill>
                  <a:srgbClr val="CC0066"/>
                </a:solidFill>
              </a:rPr>
              <a:t>realizable</a:t>
            </a:r>
            <a:r>
              <a:rPr lang="fr-FR" altLang="en-US" sz="2000" dirty="0" smtClean="0">
                <a:solidFill>
                  <a:srgbClr val="CC0066"/>
                </a:solidFill>
              </a:rPr>
              <a:t> </a:t>
            </a:r>
            <a:r>
              <a:rPr lang="fr-FR" altLang="en-US" sz="2000" dirty="0" smtClean="0"/>
              <a:t>if </a:t>
            </a:r>
            <a:r>
              <a:rPr lang="fr-FR" altLang="en-US" sz="2000" dirty="0" err="1" smtClean="0"/>
              <a:t>it</a:t>
            </a:r>
            <a:r>
              <a:rPr lang="fr-FR" altLang="en-US" sz="2000" dirty="0" smtClean="0"/>
              <a:t> </a:t>
            </a:r>
            <a:r>
              <a:rPr lang="fr-FR" altLang="en-US" sz="2000" dirty="0" err="1" smtClean="0"/>
              <a:t>exists</a:t>
            </a:r>
            <a:r>
              <a:rPr lang="fr-FR" altLang="en-US" sz="2000" dirty="0" smtClean="0"/>
              <a:t> </a:t>
            </a:r>
            <a:r>
              <a:rPr lang="fr-FR" altLang="en-US" sz="2000" i="1" dirty="0"/>
              <a:t>S</a:t>
            </a:r>
            <a:r>
              <a:rPr lang="fr-FR" altLang="en-US" sz="2000" dirty="0"/>
              <a:t> </a:t>
            </a:r>
            <a:r>
              <a:rPr lang="fr-FR" altLang="en-US" sz="2000" dirty="0" err="1" smtClean="0"/>
              <a:t>such</a:t>
            </a:r>
            <a:r>
              <a:rPr lang="fr-FR" altLang="en-US" sz="2000" dirty="0" smtClean="0"/>
              <a:t> </a:t>
            </a:r>
            <a:r>
              <a:rPr lang="fr-FR" altLang="en-US" sz="2000" dirty="0" err="1" smtClean="0"/>
              <a:t>that</a:t>
            </a:r>
            <a:r>
              <a:rPr lang="fr-FR" altLang="en-US" sz="2000" dirty="0" smtClean="0"/>
              <a:t>  </a:t>
            </a:r>
            <a:r>
              <a:rPr lang="fr-FR" altLang="en-US" sz="2000" i="1" dirty="0" smtClean="0"/>
              <a:t>T</a:t>
            </a:r>
            <a:r>
              <a:rPr lang="fr-FR" altLang="en-US" sz="2000" dirty="0" smtClean="0"/>
              <a:t> </a:t>
            </a:r>
            <a:r>
              <a:rPr lang="fr-FR" altLang="en-US" sz="2000" dirty="0"/>
              <a:t>=Delaunay(</a:t>
            </a:r>
            <a:r>
              <a:rPr lang="fr-FR" altLang="en-US" sz="2000" i="1" dirty="0"/>
              <a:t>S</a:t>
            </a:r>
            <a:r>
              <a:rPr lang="fr-FR" altLang="en-US" sz="2000" dirty="0" smtClean="0"/>
              <a:t>).</a:t>
            </a:r>
          </a:p>
          <a:p>
            <a:pPr marL="0" indent="0">
              <a:lnSpc>
                <a:spcPct val="90000"/>
              </a:lnSpc>
              <a:buNone/>
            </a:pPr>
            <a:endParaRPr lang="fr-FR" altLang="en-US" sz="2000" dirty="0" smtClean="0"/>
          </a:p>
        </p:txBody>
      </p:sp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15573" r="13426" b="22083"/>
          <a:stretch>
            <a:fillRect/>
          </a:stretch>
        </p:blipFill>
        <p:spPr bwMode="auto">
          <a:xfrm>
            <a:off x="6086331" y="1664804"/>
            <a:ext cx="2652999" cy="238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9208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8" t="18333" r="10133" b="10782"/>
          <a:stretch>
            <a:fillRect/>
          </a:stretch>
        </p:blipFill>
        <p:spPr bwMode="auto">
          <a:xfrm>
            <a:off x="6300192" y="4364756"/>
            <a:ext cx="2160587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9272" name="Groupe 179271"/>
          <p:cNvGrpSpPr/>
          <p:nvPr/>
        </p:nvGrpSpPr>
        <p:grpSpPr>
          <a:xfrm>
            <a:off x="1055849" y="4581128"/>
            <a:ext cx="1440160" cy="1440160"/>
            <a:chOff x="1055849" y="4761148"/>
            <a:chExt cx="1440160" cy="1440160"/>
          </a:xfrm>
        </p:grpSpPr>
        <p:sp>
          <p:nvSpPr>
            <p:cNvPr id="24" name="Ellipse 23"/>
            <p:cNvSpPr/>
            <p:nvPr/>
          </p:nvSpPr>
          <p:spPr bwMode="auto">
            <a:xfrm>
              <a:off x="1055849" y="4761148"/>
              <a:ext cx="1440160" cy="1440160"/>
            </a:xfrm>
            <a:prstGeom prst="ellipse">
              <a:avLst/>
            </a:prstGeom>
            <a:no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3218"/>
            <p:cNvSpPr>
              <a:spLocks noChangeArrowheads="1"/>
            </p:cNvSpPr>
            <p:nvPr/>
          </p:nvSpPr>
          <p:spPr bwMode="auto">
            <a:xfrm>
              <a:off x="1771536" y="5454302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  <a:effectLst/>
            <a:extLst/>
          </p:spPr>
          <p:txBody>
            <a:bodyPr wrap="none" lIns="90000" tIns="46800" rIns="90000" bIns="46800" anchor="ctr"/>
            <a:lstStyle>
              <a:lvl1pPr marL="739775" indent="-282575" algn="l">
                <a:spcBef>
                  <a:spcPts val="800"/>
                </a:spcBef>
                <a:buChar char="•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Char char="–"/>
              </a:pPr>
              <a:endParaRPr lang="fr-FR" altLang="en-US" sz="1400"/>
            </a:p>
          </p:txBody>
        </p:sp>
        <p:cxnSp>
          <p:nvCxnSpPr>
            <p:cNvPr id="179214" name="Connecteur droit 179213"/>
            <p:cNvCxnSpPr>
              <a:stCxn id="52" idx="0"/>
              <a:endCxn id="31" idx="3"/>
            </p:cNvCxnSpPr>
            <p:nvPr/>
          </p:nvCxnSpPr>
          <p:spPr bwMode="auto">
            <a:xfrm flipV="1">
              <a:off x="1794396" y="4997367"/>
              <a:ext cx="417211" cy="456935"/>
            </a:xfrm>
            <a:prstGeom prst="line">
              <a:avLst/>
            </a:prstGeom>
            <a:solidFill>
              <a:schemeClr val="hlink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5" name="Connecteur droit 54"/>
            <p:cNvCxnSpPr>
              <a:stCxn id="52" idx="4"/>
              <a:endCxn id="32" idx="0"/>
            </p:cNvCxnSpPr>
            <p:nvPr/>
          </p:nvCxnSpPr>
          <p:spPr bwMode="auto">
            <a:xfrm>
              <a:off x="1794396" y="5500021"/>
              <a:ext cx="95337" cy="593337"/>
            </a:xfrm>
            <a:prstGeom prst="line">
              <a:avLst/>
            </a:prstGeom>
            <a:solidFill>
              <a:schemeClr val="hlink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79" name="ZoneTexte 78"/>
          <p:cNvSpPr txBox="1"/>
          <p:nvPr/>
        </p:nvSpPr>
        <p:spPr>
          <a:xfrm>
            <a:off x="1686871" y="6057292"/>
            <a:ext cx="314510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 smtClean="0"/>
              <a:t>C</a:t>
            </a:r>
            <a:endParaRPr lang="en-US" dirty="0"/>
          </a:p>
        </p:txBody>
      </p:sp>
      <p:grpSp>
        <p:nvGrpSpPr>
          <p:cNvPr id="179273" name="Groupe 179272"/>
          <p:cNvGrpSpPr/>
          <p:nvPr/>
        </p:nvGrpSpPr>
        <p:grpSpPr>
          <a:xfrm>
            <a:off x="794850" y="4509120"/>
            <a:ext cx="2156970" cy="1512168"/>
            <a:chOff x="794850" y="4689140"/>
            <a:chExt cx="2156970" cy="1512168"/>
          </a:xfrm>
        </p:grpSpPr>
        <p:sp>
          <p:nvSpPr>
            <p:cNvPr id="31" name="Oval 3218"/>
            <p:cNvSpPr>
              <a:spLocks noChangeArrowheads="1"/>
            </p:cNvSpPr>
            <p:nvPr/>
          </p:nvSpPr>
          <p:spPr bwMode="auto">
            <a:xfrm>
              <a:off x="2195798" y="4905226"/>
              <a:ext cx="107950" cy="107950"/>
            </a:xfrm>
            <a:prstGeom prst="ellipse">
              <a:avLst/>
            </a:prstGeom>
            <a:solidFill>
              <a:srgbClr val="F6FC04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marL="739775" indent="-282575" algn="l">
                <a:spcBef>
                  <a:spcPts val="800"/>
                </a:spcBef>
                <a:buChar char="•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Char char="–"/>
              </a:pPr>
              <a:endParaRPr lang="fr-FR" altLang="en-US" sz="1400"/>
            </a:p>
          </p:txBody>
        </p:sp>
        <p:sp>
          <p:nvSpPr>
            <p:cNvPr id="32" name="Oval 3218"/>
            <p:cNvSpPr>
              <a:spLocks noChangeArrowheads="1"/>
            </p:cNvSpPr>
            <p:nvPr/>
          </p:nvSpPr>
          <p:spPr bwMode="auto">
            <a:xfrm>
              <a:off x="1835758" y="6093358"/>
              <a:ext cx="107950" cy="107950"/>
            </a:xfrm>
            <a:prstGeom prst="ellipse">
              <a:avLst/>
            </a:prstGeom>
            <a:solidFill>
              <a:srgbClr val="F6FC04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marL="739775" indent="-282575" algn="l">
                <a:spcBef>
                  <a:spcPts val="800"/>
                </a:spcBef>
                <a:buChar char="•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Char char="–"/>
              </a:pPr>
              <a:endParaRPr lang="fr-FR" altLang="en-US" sz="1400"/>
            </a:p>
          </p:txBody>
        </p:sp>
        <p:sp>
          <p:nvSpPr>
            <p:cNvPr id="33" name="Oval 3218"/>
            <p:cNvSpPr>
              <a:spLocks noChangeArrowheads="1"/>
            </p:cNvSpPr>
            <p:nvPr/>
          </p:nvSpPr>
          <p:spPr bwMode="auto">
            <a:xfrm>
              <a:off x="1079612" y="5121188"/>
              <a:ext cx="107950" cy="107950"/>
            </a:xfrm>
            <a:prstGeom prst="ellipse">
              <a:avLst/>
            </a:prstGeom>
            <a:solidFill>
              <a:srgbClr val="F6FC04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marL="739775" indent="-282575" algn="l">
                <a:spcBef>
                  <a:spcPts val="800"/>
                </a:spcBef>
                <a:buChar char="•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Char char="–"/>
              </a:pPr>
              <a:endParaRPr lang="fr-FR" altLang="en-US" sz="1400"/>
            </a:p>
          </p:txBody>
        </p:sp>
        <p:sp>
          <p:nvSpPr>
            <p:cNvPr id="34" name="Oval 3218"/>
            <p:cNvSpPr>
              <a:spLocks noChangeArrowheads="1"/>
            </p:cNvSpPr>
            <p:nvPr/>
          </p:nvSpPr>
          <p:spPr bwMode="auto">
            <a:xfrm>
              <a:off x="2555776" y="5661310"/>
              <a:ext cx="107950" cy="107950"/>
            </a:xfrm>
            <a:prstGeom prst="ellipse">
              <a:avLst/>
            </a:prstGeom>
            <a:solidFill>
              <a:srgbClr val="F6FC04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marL="739775" indent="-282575" algn="l">
                <a:spcBef>
                  <a:spcPts val="800"/>
                </a:spcBef>
                <a:buChar char="•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Char char="–"/>
              </a:pPr>
              <a:endParaRPr lang="fr-FR" altLang="en-US" sz="1400"/>
            </a:p>
          </p:txBody>
        </p:sp>
        <p:cxnSp>
          <p:nvCxnSpPr>
            <p:cNvPr id="26" name="Connecteur droit 25"/>
            <p:cNvCxnSpPr>
              <a:stCxn id="33" idx="7"/>
              <a:endCxn id="31" idx="3"/>
            </p:cNvCxnSpPr>
            <p:nvPr/>
          </p:nvCxnSpPr>
          <p:spPr bwMode="auto">
            <a:xfrm flipV="1">
              <a:off x="1171753" y="4997367"/>
              <a:ext cx="1039854" cy="139630"/>
            </a:xfrm>
            <a:prstGeom prst="line">
              <a:avLst/>
            </a:prstGeom>
            <a:solidFill>
              <a:schemeClr val="hlink"/>
            </a:solidFill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9" name="Connecteur droit 38"/>
            <p:cNvCxnSpPr>
              <a:stCxn id="33" idx="4"/>
              <a:endCxn id="32" idx="1"/>
            </p:cNvCxnSpPr>
            <p:nvPr/>
          </p:nvCxnSpPr>
          <p:spPr bwMode="auto">
            <a:xfrm>
              <a:off x="1133587" y="5229138"/>
              <a:ext cx="717980" cy="880029"/>
            </a:xfrm>
            <a:prstGeom prst="line">
              <a:avLst/>
            </a:prstGeom>
            <a:solidFill>
              <a:schemeClr val="hlink"/>
            </a:solidFill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2" name="Connecteur droit 41"/>
            <p:cNvCxnSpPr>
              <a:stCxn id="31" idx="4"/>
              <a:endCxn id="32" idx="7"/>
            </p:cNvCxnSpPr>
            <p:nvPr/>
          </p:nvCxnSpPr>
          <p:spPr bwMode="auto">
            <a:xfrm flipH="1">
              <a:off x="1927899" y="5013176"/>
              <a:ext cx="321874" cy="1095991"/>
            </a:xfrm>
            <a:prstGeom prst="line">
              <a:avLst/>
            </a:prstGeom>
            <a:solidFill>
              <a:schemeClr val="hlink"/>
            </a:solidFill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6" name="Connecteur droit 45"/>
            <p:cNvCxnSpPr>
              <a:stCxn id="31" idx="4"/>
              <a:endCxn id="34" idx="1"/>
            </p:cNvCxnSpPr>
            <p:nvPr/>
          </p:nvCxnSpPr>
          <p:spPr bwMode="auto">
            <a:xfrm>
              <a:off x="2249773" y="5013176"/>
              <a:ext cx="321812" cy="663943"/>
            </a:xfrm>
            <a:prstGeom prst="line">
              <a:avLst/>
            </a:prstGeom>
            <a:solidFill>
              <a:schemeClr val="hlink"/>
            </a:solidFill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9" name="Connecteur droit 48"/>
            <p:cNvCxnSpPr>
              <a:stCxn id="32" idx="6"/>
              <a:endCxn id="34" idx="3"/>
            </p:cNvCxnSpPr>
            <p:nvPr/>
          </p:nvCxnSpPr>
          <p:spPr bwMode="auto">
            <a:xfrm flipV="1">
              <a:off x="1943708" y="5753451"/>
              <a:ext cx="627877" cy="393882"/>
            </a:xfrm>
            <a:prstGeom prst="line">
              <a:avLst/>
            </a:prstGeom>
            <a:solidFill>
              <a:schemeClr val="hlink"/>
            </a:solidFill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79220" name="Forme libre 179219"/>
            <p:cNvSpPr/>
            <p:nvPr/>
          </p:nvSpPr>
          <p:spPr bwMode="auto">
            <a:xfrm>
              <a:off x="1294410" y="5130140"/>
              <a:ext cx="110036" cy="261257"/>
            </a:xfrm>
            <a:custGeom>
              <a:avLst/>
              <a:gdLst>
                <a:gd name="connsiteX0" fmla="*/ 71252 w 110036"/>
                <a:gd name="connsiteY0" fmla="*/ 0 h 261257"/>
                <a:gd name="connsiteX1" fmla="*/ 106878 w 110036"/>
                <a:gd name="connsiteY1" fmla="*/ 142504 h 261257"/>
                <a:gd name="connsiteX2" fmla="*/ 0 w 110036"/>
                <a:gd name="connsiteY2" fmla="*/ 261257 h 26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36" h="261257">
                  <a:moveTo>
                    <a:pt x="71252" y="0"/>
                  </a:moveTo>
                  <a:cubicBezTo>
                    <a:pt x="95002" y="49480"/>
                    <a:pt x="118753" y="98961"/>
                    <a:pt x="106878" y="142504"/>
                  </a:cubicBezTo>
                  <a:cubicBezTo>
                    <a:pt x="95003" y="186047"/>
                    <a:pt x="47501" y="223652"/>
                    <a:pt x="0" y="261257"/>
                  </a:cubicBez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223" name="Forme libre 179222"/>
            <p:cNvSpPr/>
            <p:nvPr/>
          </p:nvSpPr>
          <p:spPr bwMode="auto">
            <a:xfrm>
              <a:off x="2370282" y="5533852"/>
              <a:ext cx="111661" cy="308808"/>
            </a:xfrm>
            <a:custGeom>
              <a:avLst/>
              <a:gdLst>
                <a:gd name="connsiteX0" fmla="*/ 28534 w 111661"/>
                <a:gd name="connsiteY0" fmla="*/ 308808 h 308808"/>
                <a:gd name="connsiteX1" fmla="*/ 4783 w 111661"/>
                <a:gd name="connsiteY1" fmla="*/ 106927 h 308808"/>
                <a:gd name="connsiteX2" fmla="*/ 111661 w 111661"/>
                <a:gd name="connsiteY2" fmla="*/ 49 h 30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661" h="308808">
                  <a:moveTo>
                    <a:pt x="28534" y="308808"/>
                  </a:moveTo>
                  <a:cubicBezTo>
                    <a:pt x="9731" y="233597"/>
                    <a:pt x="-9072" y="158387"/>
                    <a:pt x="4783" y="106927"/>
                  </a:cubicBezTo>
                  <a:cubicBezTo>
                    <a:pt x="18637" y="55467"/>
                    <a:pt x="30513" y="-1930"/>
                    <a:pt x="111661" y="49"/>
                  </a:cubicBez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228" name="Freeform 26"/>
            <p:cNvSpPr>
              <a:spLocks noChangeAspect="1"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1451319" y="5303353"/>
              <a:ext cx="150972" cy="122397"/>
            </a:xfrm>
            <a:custGeom>
              <a:avLst/>
              <a:gdLst>
                <a:gd name="T0" fmla="*/ 475 w 634"/>
                <a:gd name="T1" fmla="*/ 122 h 514"/>
                <a:gd name="T2" fmla="*/ 369 w 634"/>
                <a:gd name="T3" fmla="*/ 12 h 514"/>
                <a:gd name="T4" fmla="*/ 247 w 634"/>
                <a:gd name="T5" fmla="*/ 8 h 514"/>
                <a:gd name="T6" fmla="*/ 140 w 634"/>
                <a:gd name="T7" fmla="*/ 60 h 514"/>
                <a:gd name="T8" fmla="*/ 55 w 634"/>
                <a:gd name="T9" fmla="*/ 151 h 514"/>
                <a:gd name="T10" fmla="*/ 7 w 634"/>
                <a:gd name="T11" fmla="*/ 263 h 514"/>
                <a:gd name="T12" fmla="*/ 13 w 634"/>
                <a:gd name="T13" fmla="*/ 397 h 514"/>
                <a:gd name="T14" fmla="*/ 106 w 634"/>
                <a:gd name="T15" fmla="*/ 499 h 514"/>
                <a:gd name="T16" fmla="*/ 297 w 634"/>
                <a:gd name="T17" fmla="*/ 492 h 514"/>
                <a:gd name="T18" fmla="*/ 437 w 634"/>
                <a:gd name="T19" fmla="*/ 459 h 514"/>
                <a:gd name="T20" fmla="*/ 489 w 634"/>
                <a:gd name="T21" fmla="*/ 507 h 514"/>
                <a:gd name="T22" fmla="*/ 565 w 634"/>
                <a:gd name="T23" fmla="*/ 504 h 514"/>
                <a:gd name="T24" fmla="*/ 613 w 634"/>
                <a:gd name="T25" fmla="*/ 453 h 514"/>
                <a:gd name="T26" fmla="*/ 615 w 634"/>
                <a:gd name="T27" fmla="*/ 425 h 514"/>
                <a:gd name="T28" fmla="*/ 597 w 634"/>
                <a:gd name="T29" fmla="*/ 425 h 514"/>
                <a:gd name="T30" fmla="*/ 573 w 634"/>
                <a:gd name="T31" fmla="*/ 465 h 514"/>
                <a:gd name="T32" fmla="*/ 536 w 634"/>
                <a:gd name="T33" fmla="*/ 488 h 514"/>
                <a:gd name="T34" fmla="*/ 516 w 634"/>
                <a:gd name="T35" fmla="*/ 485 h 514"/>
                <a:gd name="T36" fmla="*/ 502 w 634"/>
                <a:gd name="T37" fmla="*/ 459 h 514"/>
                <a:gd name="T38" fmla="*/ 495 w 634"/>
                <a:gd name="T39" fmla="*/ 422 h 514"/>
                <a:gd name="T40" fmla="*/ 493 w 634"/>
                <a:gd name="T41" fmla="*/ 386 h 514"/>
                <a:gd name="T42" fmla="*/ 493 w 634"/>
                <a:gd name="T43" fmla="*/ 359 h 514"/>
                <a:gd name="T44" fmla="*/ 498 w 634"/>
                <a:gd name="T45" fmla="*/ 342 h 514"/>
                <a:gd name="T46" fmla="*/ 569 w 634"/>
                <a:gd name="T47" fmla="*/ 236 h 514"/>
                <a:gd name="T48" fmla="*/ 629 w 634"/>
                <a:gd name="T49" fmla="*/ 90 h 514"/>
                <a:gd name="T50" fmla="*/ 632 w 634"/>
                <a:gd name="T51" fmla="*/ 61 h 514"/>
                <a:gd name="T52" fmla="*/ 610 w 634"/>
                <a:gd name="T53" fmla="*/ 61 h 514"/>
                <a:gd name="T54" fmla="*/ 560 w 634"/>
                <a:gd name="T55" fmla="*/ 194 h 514"/>
                <a:gd name="T56" fmla="*/ 493 w 634"/>
                <a:gd name="T57" fmla="*/ 234 h 514"/>
                <a:gd name="T58" fmla="*/ 345 w 634"/>
                <a:gd name="T59" fmla="*/ 441 h 514"/>
                <a:gd name="T60" fmla="*/ 227 w 634"/>
                <a:gd name="T61" fmla="*/ 485 h 514"/>
                <a:gd name="T62" fmla="*/ 141 w 634"/>
                <a:gd name="T63" fmla="*/ 479 h 514"/>
                <a:gd name="T64" fmla="*/ 90 w 634"/>
                <a:gd name="T65" fmla="*/ 415 h 514"/>
                <a:gd name="T66" fmla="*/ 89 w 634"/>
                <a:gd name="T67" fmla="*/ 313 h 514"/>
                <a:gd name="T68" fmla="*/ 124 w 634"/>
                <a:gd name="T69" fmla="*/ 183 h 514"/>
                <a:gd name="T70" fmla="*/ 190 w 634"/>
                <a:gd name="T71" fmla="*/ 78 h 514"/>
                <a:gd name="T72" fmla="*/ 270 w 634"/>
                <a:gd name="T73" fmla="*/ 30 h 514"/>
                <a:gd name="T74" fmla="*/ 340 w 634"/>
                <a:gd name="T75" fmla="*/ 32 h 514"/>
                <a:gd name="T76" fmla="*/ 388 w 634"/>
                <a:gd name="T77" fmla="*/ 77 h 514"/>
                <a:gd name="T78" fmla="*/ 409 w 634"/>
                <a:gd name="T79" fmla="*/ 148 h 514"/>
                <a:gd name="T80" fmla="*/ 415 w 634"/>
                <a:gd name="T81" fmla="*/ 226 h 514"/>
                <a:gd name="T82" fmla="*/ 415 w 634"/>
                <a:gd name="T83" fmla="*/ 297 h 514"/>
                <a:gd name="T84" fmla="*/ 416 w 634"/>
                <a:gd name="T85" fmla="*/ 367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34" h="514">
                  <a:moveTo>
                    <a:pt x="493" y="234"/>
                  </a:moveTo>
                  <a:lnTo>
                    <a:pt x="475" y="122"/>
                  </a:lnTo>
                  <a:lnTo>
                    <a:pt x="430" y="50"/>
                  </a:lnTo>
                  <a:lnTo>
                    <a:pt x="369" y="12"/>
                  </a:lnTo>
                  <a:lnTo>
                    <a:pt x="304" y="0"/>
                  </a:lnTo>
                  <a:lnTo>
                    <a:pt x="247" y="8"/>
                  </a:lnTo>
                  <a:lnTo>
                    <a:pt x="191" y="29"/>
                  </a:lnTo>
                  <a:lnTo>
                    <a:pt x="140" y="60"/>
                  </a:lnTo>
                  <a:lnTo>
                    <a:pt x="94" y="102"/>
                  </a:lnTo>
                  <a:lnTo>
                    <a:pt x="55" y="151"/>
                  </a:lnTo>
                  <a:lnTo>
                    <a:pt x="26" y="205"/>
                  </a:lnTo>
                  <a:lnTo>
                    <a:pt x="7" y="263"/>
                  </a:lnTo>
                  <a:lnTo>
                    <a:pt x="0" y="322"/>
                  </a:lnTo>
                  <a:lnTo>
                    <a:pt x="13" y="397"/>
                  </a:lnTo>
                  <a:lnTo>
                    <a:pt x="49" y="458"/>
                  </a:lnTo>
                  <a:lnTo>
                    <a:pt x="106" y="499"/>
                  </a:lnTo>
                  <a:lnTo>
                    <a:pt x="183" y="514"/>
                  </a:lnTo>
                  <a:lnTo>
                    <a:pt x="297" y="492"/>
                  </a:lnTo>
                  <a:lnTo>
                    <a:pt x="422" y="419"/>
                  </a:lnTo>
                  <a:lnTo>
                    <a:pt x="437" y="459"/>
                  </a:lnTo>
                  <a:lnTo>
                    <a:pt x="459" y="489"/>
                  </a:lnTo>
                  <a:lnTo>
                    <a:pt x="489" y="507"/>
                  </a:lnTo>
                  <a:lnTo>
                    <a:pt x="524" y="514"/>
                  </a:lnTo>
                  <a:lnTo>
                    <a:pt x="565" y="504"/>
                  </a:lnTo>
                  <a:lnTo>
                    <a:pt x="594" y="480"/>
                  </a:lnTo>
                  <a:lnTo>
                    <a:pt x="613" y="453"/>
                  </a:lnTo>
                  <a:lnTo>
                    <a:pt x="619" y="433"/>
                  </a:lnTo>
                  <a:lnTo>
                    <a:pt x="615" y="425"/>
                  </a:lnTo>
                  <a:lnTo>
                    <a:pt x="606" y="422"/>
                  </a:lnTo>
                  <a:lnTo>
                    <a:pt x="597" y="425"/>
                  </a:lnTo>
                  <a:lnTo>
                    <a:pt x="591" y="433"/>
                  </a:lnTo>
                  <a:lnTo>
                    <a:pt x="573" y="465"/>
                  </a:lnTo>
                  <a:lnTo>
                    <a:pt x="553" y="482"/>
                  </a:lnTo>
                  <a:lnTo>
                    <a:pt x="536" y="488"/>
                  </a:lnTo>
                  <a:lnTo>
                    <a:pt x="528" y="489"/>
                  </a:lnTo>
                  <a:lnTo>
                    <a:pt x="516" y="485"/>
                  </a:lnTo>
                  <a:lnTo>
                    <a:pt x="507" y="475"/>
                  </a:lnTo>
                  <a:lnTo>
                    <a:pt x="502" y="459"/>
                  </a:lnTo>
                  <a:lnTo>
                    <a:pt x="497" y="441"/>
                  </a:lnTo>
                  <a:lnTo>
                    <a:pt x="495" y="422"/>
                  </a:lnTo>
                  <a:lnTo>
                    <a:pt x="493" y="402"/>
                  </a:lnTo>
                  <a:lnTo>
                    <a:pt x="493" y="386"/>
                  </a:lnTo>
                  <a:lnTo>
                    <a:pt x="493" y="373"/>
                  </a:lnTo>
                  <a:lnTo>
                    <a:pt x="493" y="359"/>
                  </a:lnTo>
                  <a:lnTo>
                    <a:pt x="494" y="349"/>
                  </a:lnTo>
                  <a:lnTo>
                    <a:pt x="498" y="342"/>
                  </a:lnTo>
                  <a:lnTo>
                    <a:pt x="504" y="334"/>
                  </a:lnTo>
                  <a:lnTo>
                    <a:pt x="569" y="236"/>
                  </a:lnTo>
                  <a:lnTo>
                    <a:pt x="609" y="151"/>
                  </a:lnTo>
                  <a:lnTo>
                    <a:pt x="629" y="90"/>
                  </a:lnTo>
                  <a:lnTo>
                    <a:pt x="634" y="68"/>
                  </a:lnTo>
                  <a:lnTo>
                    <a:pt x="632" y="61"/>
                  </a:lnTo>
                  <a:lnTo>
                    <a:pt x="620" y="56"/>
                  </a:lnTo>
                  <a:lnTo>
                    <a:pt x="610" y="61"/>
                  </a:lnTo>
                  <a:lnTo>
                    <a:pt x="604" y="80"/>
                  </a:lnTo>
                  <a:lnTo>
                    <a:pt x="560" y="194"/>
                  </a:lnTo>
                  <a:lnTo>
                    <a:pt x="493" y="304"/>
                  </a:lnTo>
                  <a:lnTo>
                    <a:pt x="493" y="234"/>
                  </a:lnTo>
                  <a:close/>
                  <a:moveTo>
                    <a:pt x="417" y="389"/>
                  </a:moveTo>
                  <a:lnTo>
                    <a:pt x="345" y="441"/>
                  </a:lnTo>
                  <a:lnTo>
                    <a:pt x="281" y="472"/>
                  </a:lnTo>
                  <a:lnTo>
                    <a:pt x="227" y="485"/>
                  </a:lnTo>
                  <a:lnTo>
                    <a:pt x="186" y="489"/>
                  </a:lnTo>
                  <a:lnTo>
                    <a:pt x="141" y="479"/>
                  </a:lnTo>
                  <a:lnTo>
                    <a:pt x="109" y="454"/>
                  </a:lnTo>
                  <a:lnTo>
                    <a:pt x="90" y="415"/>
                  </a:lnTo>
                  <a:lnTo>
                    <a:pt x="84" y="365"/>
                  </a:lnTo>
                  <a:lnTo>
                    <a:pt x="89" y="313"/>
                  </a:lnTo>
                  <a:lnTo>
                    <a:pt x="103" y="248"/>
                  </a:lnTo>
                  <a:lnTo>
                    <a:pt x="124" y="183"/>
                  </a:lnTo>
                  <a:lnTo>
                    <a:pt x="149" y="130"/>
                  </a:lnTo>
                  <a:lnTo>
                    <a:pt x="190" y="78"/>
                  </a:lnTo>
                  <a:lnTo>
                    <a:pt x="231" y="47"/>
                  </a:lnTo>
                  <a:lnTo>
                    <a:pt x="270" y="30"/>
                  </a:lnTo>
                  <a:lnTo>
                    <a:pt x="303" y="25"/>
                  </a:lnTo>
                  <a:lnTo>
                    <a:pt x="340" y="32"/>
                  </a:lnTo>
                  <a:lnTo>
                    <a:pt x="368" y="50"/>
                  </a:lnTo>
                  <a:lnTo>
                    <a:pt x="388" y="77"/>
                  </a:lnTo>
                  <a:lnTo>
                    <a:pt x="401" y="111"/>
                  </a:lnTo>
                  <a:lnTo>
                    <a:pt x="409" y="148"/>
                  </a:lnTo>
                  <a:lnTo>
                    <a:pt x="413" y="188"/>
                  </a:lnTo>
                  <a:lnTo>
                    <a:pt x="415" y="226"/>
                  </a:lnTo>
                  <a:lnTo>
                    <a:pt x="415" y="262"/>
                  </a:lnTo>
                  <a:lnTo>
                    <a:pt x="415" y="297"/>
                  </a:lnTo>
                  <a:lnTo>
                    <a:pt x="415" y="334"/>
                  </a:lnTo>
                  <a:lnTo>
                    <a:pt x="416" y="367"/>
                  </a:lnTo>
                  <a:lnTo>
                    <a:pt x="417" y="38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ChangeAspect="1"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2178889" y="5504987"/>
              <a:ext cx="160863" cy="264273"/>
            </a:xfrm>
            <a:custGeom>
              <a:avLst/>
              <a:gdLst>
                <a:gd name="T0" fmla="*/ 613 w 616"/>
                <a:gd name="T1" fmla="*/ 123 h 1012"/>
                <a:gd name="T2" fmla="*/ 591 w 616"/>
                <a:gd name="T3" fmla="*/ 68 h 1012"/>
                <a:gd name="T4" fmla="*/ 551 w 616"/>
                <a:gd name="T5" fmla="*/ 27 h 1012"/>
                <a:gd name="T6" fmla="*/ 495 w 616"/>
                <a:gd name="T7" fmla="*/ 3 h 1012"/>
                <a:gd name="T8" fmla="*/ 419 w 616"/>
                <a:gd name="T9" fmla="*/ 3 h 1012"/>
                <a:gd name="T10" fmla="*/ 355 w 616"/>
                <a:gd name="T11" fmla="*/ 28 h 1012"/>
                <a:gd name="T12" fmla="*/ 279 w 616"/>
                <a:gd name="T13" fmla="*/ 92 h 1012"/>
                <a:gd name="T14" fmla="*/ 203 w 616"/>
                <a:gd name="T15" fmla="*/ 219 h 1012"/>
                <a:gd name="T16" fmla="*/ 0 w 616"/>
                <a:gd name="T17" fmla="*/ 1001 h 1012"/>
                <a:gd name="T18" fmla="*/ 14 w 616"/>
                <a:gd name="T19" fmla="*/ 1012 h 1012"/>
                <a:gd name="T20" fmla="*/ 27 w 616"/>
                <a:gd name="T21" fmla="*/ 1006 h 1012"/>
                <a:gd name="T22" fmla="*/ 128 w 616"/>
                <a:gd name="T23" fmla="*/ 741 h 1012"/>
                <a:gd name="T24" fmla="*/ 204 w 616"/>
                <a:gd name="T25" fmla="*/ 797 h 1012"/>
                <a:gd name="T26" fmla="*/ 322 w 616"/>
                <a:gd name="T27" fmla="*/ 798 h 1012"/>
                <a:gd name="T28" fmla="*/ 434 w 616"/>
                <a:gd name="T29" fmla="*/ 751 h 1012"/>
                <a:gd name="T30" fmla="*/ 544 w 616"/>
                <a:gd name="T31" fmla="*/ 625 h 1012"/>
                <a:gd name="T32" fmla="*/ 562 w 616"/>
                <a:gd name="T33" fmla="*/ 453 h 1012"/>
                <a:gd name="T34" fmla="*/ 516 w 616"/>
                <a:gd name="T35" fmla="*/ 368 h 1012"/>
                <a:gd name="T36" fmla="*/ 534 w 616"/>
                <a:gd name="T37" fmla="*/ 308 h 1012"/>
                <a:gd name="T38" fmla="*/ 605 w 616"/>
                <a:gd name="T39" fmla="*/ 212 h 1012"/>
                <a:gd name="T40" fmla="*/ 412 w 616"/>
                <a:gd name="T41" fmla="*/ 341 h 1012"/>
                <a:gd name="T42" fmla="*/ 358 w 616"/>
                <a:gd name="T43" fmla="*/ 348 h 1012"/>
                <a:gd name="T44" fmla="*/ 309 w 616"/>
                <a:gd name="T45" fmla="*/ 344 h 1012"/>
                <a:gd name="T46" fmla="*/ 332 w 616"/>
                <a:gd name="T47" fmla="*/ 336 h 1012"/>
                <a:gd name="T48" fmla="*/ 364 w 616"/>
                <a:gd name="T49" fmla="*/ 335 h 1012"/>
                <a:gd name="T50" fmla="*/ 412 w 616"/>
                <a:gd name="T51" fmla="*/ 341 h 1012"/>
                <a:gd name="T52" fmla="*/ 545 w 616"/>
                <a:gd name="T53" fmla="*/ 187 h 1012"/>
                <a:gd name="T54" fmla="*/ 492 w 616"/>
                <a:gd name="T55" fmla="*/ 289 h 1012"/>
                <a:gd name="T56" fmla="*/ 409 w 616"/>
                <a:gd name="T57" fmla="*/ 312 h 1012"/>
                <a:gd name="T58" fmla="*/ 341 w 616"/>
                <a:gd name="T59" fmla="*/ 310 h 1012"/>
                <a:gd name="T60" fmla="*/ 287 w 616"/>
                <a:gd name="T61" fmla="*/ 324 h 1012"/>
                <a:gd name="T62" fmla="*/ 286 w 616"/>
                <a:gd name="T63" fmla="*/ 363 h 1012"/>
                <a:gd name="T64" fmla="*/ 334 w 616"/>
                <a:gd name="T65" fmla="*/ 373 h 1012"/>
                <a:gd name="T66" fmla="*/ 382 w 616"/>
                <a:gd name="T67" fmla="*/ 373 h 1012"/>
                <a:gd name="T68" fmla="*/ 425 w 616"/>
                <a:gd name="T69" fmla="*/ 367 h 1012"/>
                <a:gd name="T70" fmla="*/ 473 w 616"/>
                <a:gd name="T71" fmla="*/ 388 h 1012"/>
                <a:gd name="T72" fmla="*/ 495 w 616"/>
                <a:gd name="T73" fmla="*/ 450 h 1012"/>
                <a:gd name="T74" fmla="*/ 494 w 616"/>
                <a:gd name="T75" fmla="*/ 537 h 1012"/>
                <a:gd name="T76" fmla="*/ 463 w 616"/>
                <a:gd name="T77" fmla="*/ 640 h 1012"/>
                <a:gd name="T78" fmla="*/ 403 w 616"/>
                <a:gd name="T79" fmla="*/ 720 h 1012"/>
                <a:gd name="T80" fmla="*/ 306 w 616"/>
                <a:gd name="T81" fmla="*/ 773 h 1012"/>
                <a:gd name="T82" fmla="*/ 200 w 616"/>
                <a:gd name="T83" fmla="*/ 769 h 1012"/>
                <a:gd name="T84" fmla="*/ 136 w 616"/>
                <a:gd name="T85" fmla="*/ 691 h 1012"/>
                <a:gd name="T86" fmla="*/ 129 w 616"/>
                <a:gd name="T87" fmla="*/ 615 h 1012"/>
                <a:gd name="T88" fmla="*/ 206 w 616"/>
                <a:gd name="T89" fmla="*/ 302 h 1012"/>
                <a:gd name="T90" fmla="*/ 235 w 616"/>
                <a:gd name="T91" fmla="*/ 218 h 1012"/>
                <a:gd name="T92" fmla="*/ 285 w 616"/>
                <a:gd name="T93" fmla="*/ 128 h 1012"/>
                <a:gd name="T94" fmla="*/ 356 w 616"/>
                <a:gd name="T95" fmla="*/ 55 h 1012"/>
                <a:gd name="T96" fmla="*/ 448 w 616"/>
                <a:gd name="T97" fmla="*/ 26 h 1012"/>
                <a:gd name="T98" fmla="*/ 525 w 616"/>
                <a:gd name="T99" fmla="*/ 52 h 1012"/>
                <a:gd name="T100" fmla="*/ 553 w 616"/>
                <a:gd name="T101" fmla="*/ 128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6" h="1012">
                  <a:moveTo>
                    <a:pt x="616" y="154"/>
                  </a:moveTo>
                  <a:lnTo>
                    <a:pt x="613" y="123"/>
                  </a:lnTo>
                  <a:lnTo>
                    <a:pt x="605" y="95"/>
                  </a:lnTo>
                  <a:lnTo>
                    <a:pt x="591" y="68"/>
                  </a:lnTo>
                  <a:lnTo>
                    <a:pt x="573" y="46"/>
                  </a:lnTo>
                  <a:lnTo>
                    <a:pt x="551" y="27"/>
                  </a:lnTo>
                  <a:lnTo>
                    <a:pt x="525" y="12"/>
                  </a:lnTo>
                  <a:lnTo>
                    <a:pt x="495" y="3"/>
                  </a:lnTo>
                  <a:lnTo>
                    <a:pt x="462" y="0"/>
                  </a:lnTo>
                  <a:lnTo>
                    <a:pt x="419" y="3"/>
                  </a:lnTo>
                  <a:lnTo>
                    <a:pt x="384" y="13"/>
                  </a:lnTo>
                  <a:lnTo>
                    <a:pt x="355" y="28"/>
                  </a:lnTo>
                  <a:lnTo>
                    <a:pt x="325" y="47"/>
                  </a:lnTo>
                  <a:lnTo>
                    <a:pt x="279" y="92"/>
                  </a:lnTo>
                  <a:lnTo>
                    <a:pt x="237" y="152"/>
                  </a:lnTo>
                  <a:lnTo>
                    <a:pt x="203" y="219"/>
                  </a:lnTo>
                  <a:lnTo>
                    <a:pt x="180" y="287"/>
                  </a:lnTo>
                  <a:lnTo>
                    <a:pt x="0" y="1001"/>
                  </a:lnTo>
                  <a:lnTo>
                    <a:pt x="3" y="1008"/>
                  </a:lnTo>
                  <a:lnTo>
                    <a:pt x="14" y="1012"/>
                  </a:lnTo>
                  <a:lnTo>
                    <a:pt x="23" y="1010"/>
                  </a:lnTo>
                  <a:lnTo>
                    <a:pt x="27" y="1006"/>
                  </a:lnTo>
                  <a:lnTo>
                    <a:pt x="107" y="696"/>
                  </a:lnTo>
                  <a:lnTo>
                    <a:pt x="128" y="741"/>
                  </a:lnTo>
                  <a:lnTo>
                    <a:pt x="161" y="776"/>
                  </a:lnTo>
                  <a:lnTo>
                    <a:pt x="204" y="797"/>
                  </a:lnTo>
                  <a:lnTo>
                    <a:pt x="260" y="805"/>
                  </a:lnTo>
                  <a:lnTo>
                    <a:pt x="322" y="798"/>
                  </a:lnTo>
                  <a:lnTo>
                    <a:pt x="381" y="779"/>
                  </a:lnTo>
                  <a:lnTo>
                    <a:pt x="434" y="751"/>
                  </a:lnTo>
                  <a:lnTo>
                    <a:pt x="478" y="716"/>
                  </a:lnTo>
                  <a:lnTo>
                    <a:pt x="544" y="625"/>
                  </a:lnTo>
                  <a:lnTo>
                    <a:pt x="569" y="509"/>
                  </a:lnTo>
                  <a:lnTo>
                    <a:pt x="562" y="453"/>
                  </a:lnTo>
                  <a:lnTo>
                    <a:pt x="543" y="406"/>
                  </a:lnTo>
                  <a:lnTo>
                    <a:pt x="516" y="368"/>
                  </a:lnTo>
                  <a:lnTo>
                    <a:pt x="486" y="342"/>
                  </a:lnTo>
                  <a:lnTo>
                    <a:pt x="534" y="308"/>
                  </a:lnTo>
                  <a:lnTo>
                    <a:pt x="576" y="265"/>
                  </a:lnTo>
                  <a:lnTo>
                    <a:pt x="605" y="212"/>
                  </a:lnTo>
                  <a:lnTo>
                    <a:pt x="616" y="154"/>
                  </a:lnTo>
                  <a:close/>
                  <a:moveTo>
                    <a:pt x="412" y="341"/>
                  </a:moveTo>
                  <a:lnTo>
                    <a:pt x="390" y="347"/>
                  </a:lnTo>
                  <a:lnTo>
                    <a:pt x="358" y="348"/>
                  </a:lnTo>
                  <a:lnTo>
                    <a:pt x="332" y="348"/>
                  </a:lnTo>
                  <a:lnTo>
                    <a:pt x="309" y="344"/>
                  </a:lnTo>
                  <a:lnTo>
                    <a:pt x="316" y="338"/>
                  </a:lnTo>
                  <a:lnTo>
                    <a:pt x="332" y="336"/>
                  </a:lnTo>
                  <a:lnTo>
                    <a:pt x="350" y="335"/>
                  </a:lnTo>
                  <a:lnTo>
                    <a:pt x="364" y="335"/>
                  </a:lnTo>
                  <a:lnTo>
                    <a:pt x="392" y="336"/>
                  </a:lnTo>
                  <a:lnTo>
                    <a:pt x="412" y="341"/>
                  </a:lnTo>
                  <a:close/>
                  <a:moveTo>
                    <a:pt x="553" y="128"/>
                  </a:moveTo>
                  <a:lnTo>
                    <a:pt x="545" y="187"/>
                  </a:lnTo>
                  <a:lnTo>
                    <a:pt x="524" y="242"/>
                  </a:lnTo>
                  <a:lnTo>
                    <a:pt x="492" y="289"/>
                  </a:lnTo>
                  <a:lnTo>
                    <a:pt x="451" y="323"/>
                  </a:lnTo>
                  <a:lnTo>
                    <a:pt x="409" y="312"/>
                  </a:lnTo>
                  <a:lnTo>
                    <a:pt x="364" y="309"/>
                  </a:lnTo>
                  <a:lnTo>
                    <a:pt x="341" y="310"/>
                  </a:lnTo>
                  <a:lnTo>
                    <a:pt x="311" y="314"/>
                  </a:lnTo>
                  <a:lnTo>
                    <a:pt x="287" y="324"/>
                  </a:lnTo>
                  <a:lnTo>
                    <a:pt x="277" y="345"/>
                  </a:lnTo>
                  <a:lnTo>
                    <a:pt x="286" y="363"/>
                  </a:lnTo>
                  <a:lnTo>
                    <a:pt x="308" y="371"/>
                  </a:lnTo>
                  <a:lnTo>
                    <a:pt x="334" y="373"/>
                  </a:lnTo>
                  <a:lnTo>
                    <a:pt x="355" y="373"/>
                  </a:lnTo>
                  <a:lnTo>
                    <a:pt x="382" y="373"/>
                  </a:lnTo>
                  <a:lnTo>
                    <a:pt x="404" y="371"/>
                  </a:lnTo>
                  <a:lnTo>
                    <a:pt x="425" y="367"/>
                  </a:lnTo>
                  <a:lnTo>
                    <a:pt x="448" y="359"/>
                  </a:lnTo>
                  <a:lnTo>
                    <a:pt x="473" y="388"/>
                  </a:lnTo>
                  <a:lnTo>
                    <a:pt x="488" y="418"/>
                  </a:lnTo>
                  <a:lnTo>
                    <a:pt x="495" y="450"/>
                  </a:lnTo>
                  <a:lnTo>
                    <a:pt x="497" y="486"/>
                  </a:lnTo>
                  <a:lnTo>
                    <a:pt x="494" y="537"/>
                  </a:lnTo>
                  <a:lnTo>
                    <a:pt x="482" y="590"/>
                  </a:lnTo>
                  <a:lnTo>
                    <a:pt x="463" y="640"/>
                  </a:lnTo>
                  <a:lnTo>
                    <a:pt x="441" y="679"/>
                  </a:lnTo>
                  <a:lnTo>
                    <a:pt x="403" y="720"/>
                  </a:lnTo>
                  <a:lnTo>
                    <a:pt x="356" y="752"/>
                  </a:lnTo>
                  <a:lnTo>
                    <a:pt x="306" y="773"/>
                  </a:lnTo>
                  <a:lnTo>
                    <a:pt x="257" y="780"/>
                  </a:lnTo>
                  <a:lnTo>
                    <a:pt x="200" y="769"/>
                  </a:lnTo>
                  <a:lnTo>
                    <a:pt x="160" y="738"/>
                  </a:lnTo>
                  <a:lnTo>
                    <a:pt x="136" y="691"/>
                  </a:lnTo>
                  <a:lnTo>
                    <a:pt x="128" y="636"/>
                  </a:lnTo>
                  <a:lnTo>
                    <a:pt x="129" y="615"/>
                  </a:lnTo>
                  <a:lnTo>
                    <a:pt x="134" y="586"/>
                  </a:lnTo>
                  <a:lnTo>
                    <a:pt x="206" y="302"/>
                  </a:lnTo>
                  <a:lnTo>
                    <a:pt x="218" y="262"/>
                  </a:lnTo>
                  <a:lnTo>
                    <a:pt x="235" y="218"/>
                  </a:lnTo>
                  <a:lnTo>
                    <a:pt x="257" y="172"/>
                  </a:lnTo>
                  <a:lnTo>
                    <a:pt x="285" y="128"/>
                  </a:lnTo>
                  <a:lnTo>
                    <a:pt x="318" y="88"/>
                  </a:lnTo>
                  <a:lnTo>
                    <a:pt x="356" y="55"/>
                  </a:lnTo>
                  <a:lnTo>
                    <a:pt x="399" y="34"/>
                  </a:lnTo>
                  <a:lnTo>
                    <a:pt x="448" y="26"/>
                  </a:lnTo>
                  <a:lnTo>
                    <a:pt x="492" y="33"/>
                  </a:lnTo>
                  <a:lnTo>
                    <a:pt x="525" y="52"/>
                  </a:lnTo>
                  <a:lnTo>
                    <a:pt x="545" y="84"/>
                  </a:lnTo>
                  <a:lnTo>
                    <a:pt x="553" y="128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794850" y="5013176"/>
              <a:ext cx="304891" cy="264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fr-FR" dirty="0" smtClean="0"/>
                <a:t>A</a:t>
              </a:r>
              <a:endParaRPr lang="en-US" dirty="0"/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2646928" y="5625244"/>
              <a:ext cx="304892" cy="264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fr-FR" dirty="0" smtClean="0"/>
                <a:t>B</a:t>
              </a:r>
              <a:endParaRPr lang="en-US" dirty="0"/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2195736" y="4689140"/>
              <a:ext cx="314509" cy="264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fr-FR" dirty="0" smtClean="0"/>
                <a:t>D</a:t>
              </a:r>
              <a:endParaRPr lang="en-US" dirty="0"/>
            </a:p>
          </p:txBody>
        </p:sp>
      </p:grpSp>
      <p:sp>
        <p:nvSpPr>
          <p:cNvPr id="179271" name="ZoneTexte 179270"/>
          <p:cNvSpPr txBox="1"/>
          <p:nvPr>
            <p:custDataLst>
              <p:tags r:id="rId1"/>
            </p:custDataLst>
          </p:nvPr>
        </p:nvSpPr>
        <p:spPr>
          <a:xfrm>
            <a:off x="307077" y="3105302"/>
            <a:ext cx="4480947" cy="115416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buNone/>
            </a:pPr>
            <a:r>
              <a:rPr lang="en-US" sz="2000" i="1" dirty="0" smtClean="0">
                <a:solidFill>
                  <a:srgbClr val="CC0066"/>
                </a:solidFill>
                <a:latin typeface="Calibri"/>
              </a:rPr>
              <a:t>General Lemma</a:t>
            </a:r>
            <a:r>
              <a:rPr lang="en-US" sz="2000" dirty="0" smtClean="0">
                <a:latin typeface="Calibri"/>
              </a:rPr>
              <a:t>: In a Delaunay triangulation, if 2 faces </a:t>
            </a:r>
            <a:r>
              <a:rPr lang="en-US" sz="2000" dirty="0">
                <a:latin typeface="Calibri"/>
              </a:rPr>
              <a:t>ACD and BCD </a:t>
            </a:r>
            <a:r>
              <a:rPr lang="en-US" sz="2000" dirty="0" smtClean="0">
                <a:latin typeface="Calibri"/>
              </a:rPr>
              <a:t> share an edge then: </a:t>
            </a:r>
          </a:p>
          <a:p>
            <a:pPr algn="just"/>
            <a:endParaRPr lang="en-US" sz="2000" dirty="0">
              <a:latin typeface="Calibri"/>
            </a:endParaRPr>
          </a:p>
        </p:txBody>
      </p:sp>
      <p:sp>
        <p:nvSpPr>
          <p:cNvPr id="179274" name="ZoneTexte 179273"/>
          <p:cNvSpPr txBox="1"/>
          <p:nvPr/>
        </p:nvSpPr>
        <p:spPr>
          <a:xfrm>
            <a:off x="5989408" y="4005064"/>
            <a:ext cx="2615040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dirty="0" smtClean="0"/>
              <a:t>2 triangulations </a:t>
            </a:r>
            <a:r>
              <a:rPr lang="fr-FR" dirty="0" err="1" smtClean="0"/>
              <a:t>that</a:t>
            </a:r>
            <a:r>
              <a:rPr lang="fr-FR" dirty="0" smtClean="0"/>
              <a:t> are not Delaunay </a:t>
            </a:r>
            <a:r>
              <a:rPr lang="fr-FR" dirty="0" err="1" smtClean="0"/>
              <a:t>realizable</a:t>
            </a:r>
            <a:endParaRPr lang="en-US" dirty="0"/>
          </a:p>
        </p:txBody>
      </p:sp>
      <p:sp>
        <p:nvSpPr>
          <p:cNvPr id="179278" name="Rectangle 179277"/>
          <p:cNvSpPr/>
          <p:nvPr/>
        </p:nvSpPr>
        <p:spPr>
          <a:xfrm>
            <a:off x="1994967" y="3994648"/>
            <a:ext cx="13039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000" dirty="0">
                <a:latin typeface="Calibri"/>
                <a:sym typeface="Symbol"/>
              </a:rPr>
              <a:t>+ </a:t>
            </a:r>
            <a:r>
              <a:rPr lang="en-US" sz="2000" dirty="0" smtClean="0">
                <a:latin typeface="Calibri"/>
                <a:sym typeface="Symbol"/>
              </a:rPr>
              <a:t> &lt;</a:t>
            </a:r>
            <a:r>
              <a:rPr lang="en-US" sz="2000" dirty="0">
                <a:latin typeface="Calibri"/>
                <a:sym typeface="Symbol"/>
              </a:rPr>
              <a:t></a:t>
            </a:r>
            <a:endParaRPr lang="en-US" sz="2000" dirty="0">
              <a:latin typeface="Calibri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6820124" y="2679883"/>
            <a:ext cx="1172256" cy="882467"/>
            <a:chOff x="6820124" y="2679883"/>
            <a:chExt cx="1172256" cy="882467"/>
          </a:xfrm>
        </p:grpSpPr>
        <p:grpSp>
          <p:nvGrpSpPr>
            <p:cNvPr id="3" name="Groupe 2"/>
            <p:cNvGrpSpPr/>
            <p:nvPr/>
          </p:nvGrpSpPr>
          <p:grpSpPr>
            <a:xfrm>
              <a:off x="6820124" y="2679883"/>
              <a:ext cx="1172256" cy="882467"/>
              <a:chOff x="6820124" y="2679883"/>
              <a:chExt cx="1172256" cy="882467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7632986" y="3056300"/>
                <a:ext cx="359394" cy="2646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latin typeface="Calibri"/>
                    <a:sym typeface="Symbol"/>
                  </a:rPr>
                  <a:t></a:t>
                </a:r>
                <a:r>
                  <a:rPr lang="en-US" baseline="-25000" dirty="0" smtClean="0">
                    <a:latin typeface="Calibri"/>
                    <a:sym typeface="Symbol"/>
                  </a:rPr>
                  <a:t>1</a:t>
                </a:r>
                <a:endParaRPr lang="en-US" baseline="-25000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931993" y="3297662"/>
                <a:ext cx="359394" cy="2646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latin typeface="Calibri"/>
                    <a:sym typeface="Symbol"/>
                  </a:rPr>
                  <a:t></a:t>
                </a:r>
                <a:r>
                  <a:rPr lang="en-US" baseline="-25000" dirty="0" smtClean="0">
                    <a:latin typeface="Calibri"/>
                    <a:sym typeface="Symbol"/>
                  </a:rPr>
                  <a:t>3</a:t>
                </a:r>
                <a:endParaRPr lang="en-US" baseline="-25000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065343" y="2679883"/>
                <a:ext cx="359394" cy="2646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latin typeface="Calibri"/>
                    <a:sym typeface="Symbol"/>
                  </a:rPr>
                  <a:t></a:t>
                </a:r>
                <a:r>
                  <a:rPr lang="en-US" baseline="-25000" dirty="0" smtClean="0">
                    <a:latin typeface="Calibri"/>
                    <a:sym typeface="Symbol"/>
                  </a:rPr>
                  <a:t>2</a:t>
                </a:r>
                <a:endParaRPr lang="en-US" baseline="-25000" dirty="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6820124" y="3123498"/>
                <a:ext cx="343364" cy="2646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latin typeface="Calibri"/>
                    <a:sym typeface="Symbol"/>
                  </a:rPr>
                  <a:t></a:t>
                </a:r>
                <a:r>
                  <a:rPr lang="en-US" baseline="-25000" dirty="0" smtClean="0">
                    <a:latin typeface="Calibri"/>
                    <a:sym typeface="Symbol"/>
                  </a:rPr>
                  <a:t>2</a:t>
                </a:r>
                <a:endParaRPr lang="en-US" baseline="-25000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468042" y="3272324"/>
                <a:ext cx="343364" cy="2646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latin typeface="Calibri"/>
                    <a:sym typeface="Symbol"/>
                  </a:rPr>
                  <a:t></a:t>
                </a:r>
                <a:r>
                  <a:rPr lang="en-US" baseline="-25000" dirty="0" smtClean="0">
                    <a:latin typeface="Calibri"/>
                    <a:sym typeface="Symbol"/>
                  </a:rPr>
                  <a:t>3</a:t>
                </a:r>
                <a:endParaRPr lang="en-US" baseline="-25000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7321697" y="2679883"/>
                <a:ext cx="343364" cy="2646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latin typeface="Calibri"/>
                    <a:sym typeface="Symbol"/>
                  </a:rPr>
                  <a:t></a:t>
                </a:r>
                <a:r>
                  <a:rPr lang="en-US" baseline="-25000" dirty="0" smtClean="0">
                    <a:latin typeface="Calibri"/>
                    <a:sym typeface="Symbol"/>
                  </a:rPr>
                  <a:t>1</a:t>
                </a:r>
                <a:endParaRPr lang="en-US" baseline="-25000" dirty="0"/>
              </a:p>
            </p:txBody>
          </p:sp>
        </p:grpSp>
        <p:sp>
          <p:nvSpPr>
            <p:cNvPr id="4" name="Forme libre 3"/>
            <p:cNvSpPr/>
            <p:nvPr/>
          </p:nvSpPr>
          <p:spPr bwMode="auto">
            <a:xfrm>
              <a:off x="7629525" y="3048000"/>
              <a:ext cx="161925" cy="66862"/>
            </a:xfrm>
            <a:custGeom>
              <a:avLst/>
              <a:gdLst>
                <a:gd name="connsiteX0" fmla="*/ 0 w 161925"/>
                <a:gd name="connsiteY0" fmla="*/ 0 h 66862"/>
                <a:gd name="connsiteX1" fmla="*/ 76200 w 161925"/>
                <a:gd name="connsiteY1" fmla="*/ 66675 h 66862"/>
                <a:gd name="connsiteX2" fmla="*/ 161925 w 161925"/>
                <a:gd name="connsiteY2" fmla="*/ 19050 h 6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66862">
                  <a:moveTo>
                    <a:pt x="0" y="0"/>
                  </a:moveTo>
                  <a:cubicBezTo>
                    <a:pt x="24606" y="31750"/>
                    <a:pt x="49212" y="63500"/>
                    <a:pt x="76200" y="66675"/>
                  </a:cubicBezTo>
                  <a:cubicBezTo>
                    <a:pt x="103188" y="69850"/>
                    <a:pt x="136525" y="31750"/>
                    <a:pt x="161925" y="19050"/>
                  </a:cubicBez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orme libre 4"/>
            <p:cNvSpPr/>
            <p:nvPr/>
          </p:nvSpPr>
          <p:spPr bwMode="auto">
            <a:xfrm>
              <a:off x="7595293" y="2847975"/>
              <a:ext cx="91382" cy="161925"/>
            </a:xfrm>
            <a:custGeom>
              <a:avLst/>
              <a:gdLst>
                <a:gd name="connsiteX0" fmla="*/ 15182 w 91382"/>
                <a:gd name="connsiteY0" fmla="*/ 161925 h 161925"/>
                <a:gd name="connsiteX1" fmla="*/ 5657 w 91382"/>
                <a:gd name="connsiteY1" fmla="*/ 66675 h 161925"/>
                <a:gd name="connsiteX2" fmla="*/ 91382 w 91382"/>
                <a:gd name="connsiteY2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382" h="161925">
                  <a:moveTo>
                    <a:pt x="15182" y="161925"/>
                  </a:moveTo>
                  <a:cubicBezTo>
                    <a:pt x="4069" y="127793"/>
                    <a:pt x="-7043" y="93662"/>
                    <a:pt x="5657" y="66675"/>
                  </a:cubicBezTo>
                  <a:cubicBezTo>
                    <a:pt x="18357" y="39688"/>
                    <a:pt x="54869" y="19844"/>
                    <a:pt x="91382" y="0"/>
                  </a:cubicBez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orme libre 5"/>
            <p:cNvSpPr/>
            <p:nvPr/>
          </p:nvSpPr>
          <p:spPr bwMode="auto">
            <a:xfrm>
              <a:off x="7115175" y="2847975"/>
              <a:ext cx="96626" cy="180975"/>
            </a:xfrm>
            <a:custGeom>
              <a:avLst/>
              <a:gdLst>
                <a:gd name="connsiteX0" fmla="*/ 47625 w 96626"/>
                <a:gd name="connsiteY0" fmla="*/ 180975 h 180975"/>
                <a:gd name="connsiteX1" fmla="*/ 95250 w 96626"/>
                <a:gd name="connsiteY1" fmla="*/ 85725 h 180975"/>
                <a:gd name="connsiteX2" fmla="*/ 0 w 96626"/>
                <a:gd name="connsiteY2" fmla="*/ 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626" h="180975">
                  <a:moveTo>
                    <a:pt x="47625" y="180975"/>
                  </a:moveTo>
                  <a:cubicBezTo>
                    <a:pt x="75406" y="148431"/>
                    <a:pt x="103188" y="115888"/>
                    <a:pt x="95250" y="85725"/>
                  </a:cubicBezTo>
                  <a:cubicBezTo>
                    <a:pt x="87312" y="55562"/>
                    <a:pt x="43656" y="27781"/>
                    <a:pt x="0" y="0"/>
                  </a:cubicBez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orme libre 6"/>
            <p:cNvSpPr/>
            <p:nvPr/>
          </p:nvSpPr>
          <p:spPr bwMode="auto">
            <a:xfrm>
              <a:off x="6972300" y="3076575"/>
              <a:ext cx="209550" cy="86212"/>
            </a:xfrm>
            <a:custGeom>
              <a:avLst/>
              <a:gdLst>
                <a:gd name="connsiteX0" fmla="*/ 209550 w 209550"/>
                <a:gd name="connsiteY0" fmla="*/ 0 h 86212"/>
                <a:gd name="connsiteX1" fmla="*/ 123825 w 209550"/>
                <a:gd name="connsiteY1" fmla="*/ 85725 h 86212"/>
                <a:gd name="connsiteX2" fmla="*/ 0 w 209550"/>
                <a:gd name="connsiteY2" fmla="*/ 28575 h 8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550" h="86212">
                  <a:moveTo>
                    <a:pt x="209550" y="0"/>
                  </a:moveTo>
                  <a:cubicBezTo>
                    <a:pt x="184150" y="40481"/>
                    <a:pt x="158750" y="80963"/>
                    <a:pt x="123825" y="85725"/>
                  </a:cubicBezTo>
                  <a:cubicBezTo>
                    <a:pt x="88900" y="90488"/>
                    <a:pt x="44450" y="59531"/>
                    <a:pt x="0" y="28575"/>
                  </a:cubicBez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orme libre 7"/>
            <p:cNvSpPr/>
            <p:nvPr/>
          </p:nvSpPr>
          <p:spPr bwMode="auto">
            <a:xfrm>
              <a:off x="7210425" y="3349200"/>
              <a:ext cx="161925" cy="175050"/>
            </a:xfrm>
            <a:custGeom>
              <a:avLst/>
              <a:gdLst>
                <a:gd name="connsiteX0" fmla="*/ 161925 w 161925"/>
                <a:gd name="connsiteY0" fmla="*/ 3600 h 175050"/>
                <a:gd name="connsiteX1" fmla="*/ 47625 w 161925"/>
                <a:gd name="connsiteY1" fmla="*/ 22650 h 175050"/>
                <a:gd name="connsiteX2" fmla="*/ 0 w 161925"/>
                <a:gd name="connsiteY2" fmla="*/ 175050 h 17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175050">
                  <a:moveTo>
                    <a:pt x="161925" y="3600"/>
                  </a:moveTo>
                  <a:cubicBezTo>
                    <a:pt x="118268" y="-1163"/>
                    <a:pt x="74612" y="-5925"/>
                    <a:pt x="47625" y="22650"/>
                  </a:cubicBezTo>
                  <a:cubicBezTo>
                    <a:pt x="20637" y="51225"/>
                    <a:pt x="10318" y="113137"/>
                    <a:pt x="0" y="175050"/>
                  </a:cubicBez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orme libre 8"/>
            <p:cNvSpPr/>
            <p:nvPr/>
          </p:nvSpPr>
          <p:spPr bwMode="auto">
            <a:xfrm>
              <a:off x="7419975" y="3324225"/>
              <a:ext cx="93973" cy="212787"/>
            </a:xfrm>
            <a:custGeom>
              <a:avLst/>
              <a:gdLst>
                <a:gd name="connsiteX0" fmla="*/ 171450 w 187947"/>
                <a:gd name="connsiteY0" fmla="*/ 238125 h 238125"/>
                <a:gd name="connsiteX1" fmla="*/ 171450 w 187947"/>
                <a:gd name="connsiteY1" fmla="*/ 85725 h 238125"/>
                <a:gd name="connsiteX2" fmla="*/ 0 w 187947"/>
                <a:gd name="connsiteY2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947" h="238125">
                  <a:moveTo>
                    <a:pt x="171450" y="238125"/>
                  </a:moveTo>
                  <a:cubicBezTo>
                    <a:pt x="185737" y="181768"/>
                    <a:pt x="200025" y="125412"/>
                    <a:pt x="171450" y="85725"/>
                  </a:cubicBezTo>
                  <a:cubicBezTo>
                    <a:pt x="142875" y="46037"/>
                    <a:pt x="22225" y="14288"/>
                    <a:pt x="0" y="0"/>
                  </a:cubicBez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281" name="Group 68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979178" y="3817409"/>
            <a:ext cx="1833090" cy="1284850"/>
            <a:chOff x="2" y="-2"/>
            <a:chExt cx="5761" cy="4038"/>
          </a:xfrm>
        </p:grpSpPr>
        <p:sp>
          <p:nvSpPr>
            <p:cNvPr id="179283" name="Freeform 69"/>
            <p:cNvSpPr>
              <a:spLocks noEditPoints="1"/>
            </p:cNvSpPr>
            <p:nvPr/>
          </p:nvSpPr>
          <p:spPr bwMode="auto">
            <a:xfrm>
              <a:off x="434" y="213"/>
              <a:ext cx="458" cy="371"/>
            </a:xfrm>
            <a:custGeom>
              <a:avLst/>
              <a:gdLst>
                <a:gd name="T0" fmla="*/ 343 w 458"/>
                <a:gd name="T1" fmla="*/ 88 h 371"/>
                <a:gd name="T2" fmla="*/ 266 w 458"/>
                <a:gd name="T3" fmla="*/ 9 h 371"/>
                <a:gd name="T4" fmla="*/ 178 w 458"/>
                <a:gd name="T5" fmla="*/ 6 h 371"/>
                <a:gd name="T6" fmla="*/ 101 w 458"/>
                <a:gd name="T7" fmla="*/ 44 h 371"/>
                <a:gd name="T8" fmla="*/ 40 w 458"/>
                <a:gd name="T9" fmla="*/ 109 h 371"/>
                <a:gd name="T10" fmla="*/ 5 w 458"/>
                <a:gd name="T11" fmla="*/ 190 h 371"/>
                <a:gd name="T12" fmla="*/ 9 w 458"/>
                <a:gd name="T13" fmla="*/ 286 h 371"/>
                <a:gd name="T14" fmla="*/ 77 w 458"/>
                <a:gd name="T15" fmla="*/ 360 h 371"/>
                <a:gd name="T16" fmla="*/ 214 w 458"/>
                <a:gd name="T17" fmla="*/ 355 h 371"/>
                <a:gd name="T18" fmla="*/ 316 w 458"/>
                <a:gd name="T19" fmla="*/ 331 h 371"/>
                <a:gd name="T20" fmla="*/ 354 w 458"/>
                <a:gd name="T21" fmla="*/ 366 h 371"/>
                <a:gd name="T22" fmla="*/ 408 w 458"/>
                <a:gd name="T23" fmla="*/ 363 h 371"/>
                <a:gd name="T24" fmla="*/ 443 w 458"/>
                <a:gd name="T25" fmla="*/ 327 h 371"/>
                <a:gd name="T26" fmla="*/ 445 w 458"/>
                <a:gd name="T27" fmla="*/ 306 h 371"/>
                <a:gd name="T28" fmla="*/ 431 w 458"/>
                <a:gd name="T29" fmla="*/ 306 h 371"/>
                <a:gd name="T30" fmla="*/ 414 w 458"/>
                <a:gd name="T31" fmla="*/ 336 h 371"/>
                <a:gd name="T32" fmla="*/ 387 w 458"/>
                <a:gd name="T33" fmla="*/ 352 h 371"/>
                <a:gd name="T34" fmla="*/ 373 w 458"/>
                <a:gd name="T35" fmla="*/ 350 h 371"/>
                <a:gd name="T36" fmla="*/ 363 w 458"/>
                <a:gd name="T37" fmla="*/ 331 h 371"/>
                <a:gd name="T38" fmla="*/ 357 w 458"/>
                <a:gd name="T39" fmla="*/ 304 h 371"/>
                <a:gd name="T40" fmla="*/ 356 w 458"/>
                <a:gd name="T41" fmla="*/ 279 h 371"/>
                <a:gd name="T42" fmla="*/ 356 w 458"/>
                <a:gd name="T43" fmla="*/ 259 h 371"/>
                <a:gd name="T44" fmla="*/ 360 w 458"/>
                <a:gd name="T45" fmla="*/ 247 h 371"/>
                <a:gd name="T46" fmla="*/ 411 w 458"/>
                <a:gd name="T47" fmla="*/ 170 h 371"/>
                <a:gd name="T48" fmla="*/ 454 w 458"/>
                <a:gd name="T49" fmla="*/ 66 h 371"/>
                <a:gd name="T50" fmla="*/ 457 w 458"/>
                <a:gd name="T51" fmla="*/ 44 h 371"/>
                <a:gd name="T52" fmla="*/ 441 w 458"/>
                <a:gd name="T53" fmla="*/ 44 h 371"/>
                <a:gd name="T54" fmla="*/ 405 w 458"/>
                <a:gd name="T55" fmla="*/ 140 h 371"/>
                <a:gd name="T56" fmla="*/ 356 w 458"/>
                <a:gd name="T57" fmla="*/ 169 h 371"/>
                <a:gd name="T58" fmla="*/ 250 w 458"/>
                <a:gd name="T59" fmla="*/ 318 h 371"/>
                <a:gd name="T60" fmla="*/ 164 w 458"/>
                <a:gd name="T61" fmla="*/ 350 h 371"/>
                <a:gd name="T62" fmla="*/ 102 w 458"/>
                <a:gd name="T63" fmla="*/ 346 h 371"/>
                <a:gd name="T64" fmla="*/ 65 w 458"/>
                <a:gd name="T65" fmla="*/ 299 h 371"/>
                <a:gd name="T66" fmla="*/ 64 w 458"/>
                <a:gd name="T67" fmla="*/ 226 h 371"/>
                <a:gd name="T68" fmla="*/ 89 w 458"/>
                <a:gd name="T69" fmla="*/ 132 h 371"/>
                <a:gd name="T70" fmla="*/ 138 w 458"/>
                <a:gd name="T71" fmla="*/ 57 h 371"/>
                <a:gd name="T72" fmla="*/ 195 w 458"/>
                <a:gd name="T73" fmla="*/ 22 h 371"/>
                <a:gd name="T74" fmla="*/ 246 w 458"/>
                <a:gd name="T75" fmla="*/ 23 h 371"/>
                <a:gd name="T76" fmla="*/ 280 w 458"/>
                <a:gd name="T77" fmla="*/ 56 h 371"/>
                <a:gd name="T78" fmla="*/ 296 w 458"/>
                <a:gd name="T79" fmla="*/ 107 h 371"/>
                <a:gd name="T80" fmla="*/ 300 w 458"/>
                <a:gd name="T81" fmla="*/ 164 h 371"/>
                <a:gd name="T82" fmla="*/ 300 w 458"/>
                <a:gd name="T83" fmla="*/ 214 h 371"/>
                <a:gd name="T84" fmla="*/ 300 w 458"/>
                <a:gd name="T85" fmla="*/ 265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8" h="371">
                  <a:moveTo>
                    <a:pt x="356" y="169"/>
                  </a:moveTo>
                  <a:lnTo>
                    <a:pt x="343" y="88"/>
                  </a:lnTo>
                  <a:lnTo>
                    <a:pt x="311" y="37"/>
                  </a:lnTo>
                  <a:lnTo>
                    <a:pt x="266" y="9"/>
                  </a:lnTo>
                  <a:lnTo>
                    <a:pt x="220" y="0"/>
                  </a:lnTo>
                  <a:lnTo>
                    <a:pt x="178" y="6"/>
                  </a:lnTo>
                  <a:lnTo>
                    <a:pt x="138" y="21"/>
                  </a:lnTo>
                  <a:lnTo>
                    <a:pt x="101" y="44"/>
                  </a:lnTo>
                  <a:lnTo>
                    <a:pt x="68" y="73"/>
                  </a:lnTo>
                  <a:lnTo>
                    <a:pt x="40" y="109"/>
                  </a:lnTo>
                  <a:lnTo>
                    <a:pt x="19" y="148"/>
                  </a:lnTo>
                  <a:lnTo>
                    <a:pt x="5" y="190"/>
                  </a:lnTo>
                  <a:lnTo>
                    <a:pt x="0" y="232"/>
                  </a:lnTo>
                  <a:lnTo>
                    <a:pt x="9" y="286"/>
                  </a:lnTo>
                  <a:lnTo>
                    <a:pt x="35" y="330"/>
                  </a:lnTo>
                  <a:lnTo>
                    <a:pt x="77" y="360"/>
                  </a:lnTo>
                  <a:lnTo>
                    <a:pt x="132" y="371"/>
                  </a:lnTo>
                  <a:lnTo>
                    <a:pt x="214" y="355"/>
                  </a:lnTo>
                  <a:lnTo>
                    <a:pt x="305" y="302"/>
                  </a:lnTo>
                  <a:lnTo>
                    <a:pt x="316" y="331"/>
                  </a:lnTo>
                  <a:lnTo>
                    <a:pt x="332" y="352"/>
                  </a:lnTo>
                  <a:lnTo>
                    <a:pt x="354" y="366"/>
                  </a:lnTo>
                  <a:lnTo>
                    <a:pt x="379" y="371"/>
                  </a:lnTo>
                  <a:lnTo>
                    <a:pt x="408" y="363"/>
                  </a:lnTo>
                  <a:lnTo>
                    <a:pt x="430" y="347"/>
                  </a:lnTo>
                  <a:lnTo>
                    <a:pt x="443" y="327"/>
                  </a:lnTo>
                  <a:lnTo>
                    <a:pt x="448" y="313"/>
                  </a:lnTo>
                  <a:lnTo>
                    <a:pt x="445" y="306"/>
                  </a:lnTo>
                  <a:lnTo>
                    <a:pt x="438" y="304"/>
                  </a:lnTo>
                  <a:lnTo>
                    <a:pt x="431" y="306"/>
                  </a:lnTo>
                  <a:lnTo>
                    <a:pt x="427" y="313"/>
                  </a:lnTo>
                  <a:lnTo>
                    <a:pt x="414" y="336"/>
                  </a:lnTo>
                  <a:lnTo>
                    <a:pt x="400" y="348"/>
                  </a:lnTo>
                  <a:lnTo>
                    <a:pt x="387" y="352"/>
                  </a:lnTo>
                  <a:lnTo>
                    <a:pt x="382" y="352"/>
                  </a:lnTo>
                  <a:lnTo>
                    <a:pt x="373" y="350"/>
                  </a:lnTo>
                  <a:lnTo>
                    <a:pt x="367" y="342"/>
                  </a:lnTo>
                  <a:lnTo>
                    <a:pt x="363" y="331"/>
                  </a:lnTo>
                  <a:lnTo>
                    <a:pt x="359" y="318"/>
                  </a:lnTo>
                  <a:lnTo>
                    <a:pt x="357" y="304"/>
                  </a:lnTo>
                  <a:lnTo>
                    <a:pt x="357" y="291"/>
                  </a:lnTo>
                  <a:lnTo>
                    <a:pt x="356" y="279"/>
                  </a:lnTo>
                  <a:lnTo>
                    <a:pt x="356" y="269"/>
                  </a:lnTo>
                  <a:lnTo>
                    <a:pt x="356" y="259"/>
                  </a:lnTo>
                  <a:lnTo>
                    <a:pt x="357" y="252"/>
                  </a:lnTo>
                  <a:lnTo>
                    <a:pt x="360" y="247"/>
                  </a:lnTo>
                  <a:lnTo>
                    <a:pt x="364" y="241"/>
                  </a:lnTo>
                  <a:lnTo>
                    <a:pt x="411" y="170"/>
                  </a:lnTo>
                  <a:lnTo>
                    <a:pt x="440" y="109"/>
                  </a:lnTo>
                  <a:lnTo>
                    <a:pt x="454" y="66"/>
                  </a:lnTo>
                  <a:lnTo>
                    <a:pt x="458" y="49"/>
                  </a:lnTo>
                  <a:lnTo>
                    <a:pt x="457" y="44"/>
                  </a:lnTo>
                  <a:lnTo>
                    <a:pt x="448" y="41"/>
                  </a:lnTo>
                  <a:lnTo>
                    <a:pt x="441" y="44"/>
                  </a:lnTo>
                  <a:lnTo>
                    <a:pt x="436" y="58"/>
                  </a:lnTo>
                  <a:lnTo>
                    <a:pt x="405" y="140"/>
                  </a:lnTo>
                  <a:lnTo>
                    <a:pt x="356" y="220"/>
                  </a:lnTo>
                  <a:lnTo>
                    <a:pt x="356" y="169"/>
                  </a:lnTo>
                  <a:close/>
                  <a:moveTo>
                    <a:pt x="302" y="281"/>
                  </a:moveTo>
                  <a:lnTo>
                    <a:pt x="250" y="318"/>
                  </a:lnTo>
                  <a:lnTo>
                    <a:pt x="203" y="340"/>
                  </a:lnTo>
                  <a:lnTo>
                    <a:pt x="164" y="350"/>
                  </a:lnTo>
                  <a:lnTo>
                    <a:pt x="134" y="352"/>
                  </a:lnTo>
                  <a:lnTo>
                    <a:pt x="102" y="346"/>
                  </a:lnTo>
                  <a:lnTo>
                    <a:pt x="79" y="328"/>
                  </a:lnTo>
                  <a:lnTo>
                    <a:pt x="65" y="299"/>
                  </a:lnTo>
                  <a:lnTo>
                    <a:pt x="61" y="264"/>
                  </a:lnTo>
                  <a:lnTo>
                    <a:pt x="64" y="226"/>
                  </a:lnTo>
                  <a:lnTo>
                    <a:pt x="75" y="179"/>
                  </a:lnTo>
                  <a:lnTo>
                    <a:pt x="89" y="132"/>
                  </a:lnTo>
                  <a:lnTo>
                    <a:pt x="108" y="94"/>
                  </a:lnTo>
                  <a:lnTo>
                    <a:pt x="138" y="57"/>
                  </a:lnTo>
                  <a:lnTo>
                    <a:pt x="167" y="34"/>
                  </a:lnTo>
                  <a:lnTo>
                    <a:pt x="195" y="22"/>
                  </a:lnTo>
                  <a:lnTo>
                    <a:pt x="219" y="18"/>
                  </a:lnTo>
                  <a:lnTo>
                    <a:pt x="246" y="23"/>
                  </a:lnTo>
                  <a:lnTo>
                    <a:pt x="266" y="36"/>
                  </a:lnTo>
                  <a:lnTo>
                    <a:pt x="280" y="56"/>
                  </a:lnTo>
                  <a:lnTo>
                    <a:pt x="290" y="80"/>
                  </a:lnTo>
                  <a:lnTo>
                    <a:pt x="296" y="107"/>
                  </a:lnTo>
                  <a:lnTo>
                    <a:pt x="299" y="136"/>
                  </a:lnTo>
                  <a:lnTo>
                    <a:pt x="300" y="164"/>
                  </a:lnTo>
                  <a:lnTo>
                    <a:pt x="300" y="189"/>
                  </a:lnTo>
                  <a:lnTo>
                    <a:pt x="300" y="214"/>
                  </a:lnTo>
                  <a:lnTo>
                    <a:pt x="300" y="241"/>
                  </a:lnTo>
                  <a:lnTo>
                    <a:pt x="300" y="265"/>
                  </a:lnTo>
                  <a:lnTo>
                    <a:pt x="302" y="281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84" name="Freeform 70"/>
            <p:cNvSpPr>
              <a:spLocks noEditPoints="1"/>
            </p:cNvSpPr>
            <p:nvPr/>
          </p:nvSpPr>
          <p:spPr bwMode="auto">
            <a:xfrm>
              <a:off x="950" y="318"/>
              <a:ext cx="174" cy="385"/>
            </a:xfrm>
            <a:custGeom>
              <a:avLst/>
              <a:gdLst>
                <a:gd name="T0" fmla="*/ 157 w 174"/>
                <a:gd name="T1" fmla="*/ 14 h 385"/>
                <a:gd name="T2" fmla="*/ 147 w 174"/>
                <a:gd name="T3" fmla="*/ 2 h 385"/>
                <a:gd name="T4" fmla="*/ 125 w 174"/>
                <a:gd name="T5" fmla="*/ 2 h 385"/>
                <a:gd name="T6" fmla="*/ 107 w 174"/>
                <a:gd name="T7" fmla="*/ 19 h 385"/>
                <a:gd name="T8" fmla="*/ 109 w 174"/>
                <a:gd name="T9" fmla="*/ 46 h 385"/>
                <a:gd name="T10" fmla="*/ 139 w 174"/>
                <a:gd name="T11" fmla="*/ 51 h 385"/>
                <a:gd name="T12" fmla="*/ 156 w 174"/>
                <a:gd name="T13" fmla="*/ 33 h 385"/>
                <a:gd name="T14" fmla="*/ 42 w 174"/>
                <a:gd name="T15" fmla="*/ 312 h 385"/>
                <a:gd name="T16" fmla="*/ 37 w 174"/>
                <a:gd name="T17" fmla="*/ 336 h 385"/>
                <a:gd name="T18" fmla="*/ 52 w 174"/>
                <a:gd name="T19" fmla="*/ 371 h 385"/>
                <a:gd name="T20" fmla="*/ 91 w 174"/>
                <a:gd name="T21" fmla="*/ 385 h 385"/>
                <a:gd name="T22" fmla="*/ 129 w 174"/>
                <a:gd name="T23" fmla="*/ 373 h 385"/>
                <a:gd name="T24" fmla="*/ 154 w 174"/>
                <a:gd name="T25" fmla="*/ 344 h 385"/>
                <a:gd name="T26" fmla="*/ 169 w 174"/>
                <a:gd name="T27" fmla="*/ 315 h 385"/>
                <a:gd name="T28" fmla="*/ 174 w 174"/>
                <a:gd name="T29" fmla="*/ 297 h 385"/>
                <a:gd name="T30" fmla="*/ 165 w 174"/>
                <a:gd name="T31" fmla="*/ 290 h 385"/>
                <a:gd name="T32" fmla="*/ 154 w 174"/>
                <a:gd name="T33" fmla="*/ 300 h 385"/>
                <a:gd name="T34" fmla="*/ 127 w 174"/>
                <a:gd name="T35" fmla="*/ 351 h 385"/>
                <a:gd name="T36" fmla="*/ 93 w 174"/>
                <a:gd name="T37" fmla="*/ 369 h 385"/>
                <a:gd name="T38" fmla="*/ 79 w 174"/>
                <a:gd name="T39" fmla="*/ 349 h 385"/>
                <a:gd name="T40" fmla="*/ 88 w 174"/>
                <a:gd name="T41" fmla="*/ 312 h 385"/>
                <a:gd name="T42" fmla="*/ 113 w 174"/>
                <a:gd name="T43" fmla="*/ 250 h 385"/>
                <a:gd name="T44" fmla="*/ 130 w 174"/>
                <a:gd name="T45" fmla="*/ 206 h 385"/>
                <a:gd name="T46" fmla="*/ 138 w 174"/>
                <a:gd name="T47" fmla="*/ 176 h 385"/>
                <a:gd name="T48" fmla="*/ 122 w 174"/>
                <a:gd name="T49" fmla="*/ 141 h 385"/>
                <a:gd name="T50" fmla="*/ 84 w 174"/>
                <a:gd name="T51" fmla="*/ 127 h 385"/>
                <a:gd name="T52" fmla="*/ 47 w 174"/>
                <a:gd name="T53" fmla="*/ 139 h 385"/>
                <a:gd name="T54" fmla="*/ 21 w 174"/>
                <a:gd name="T55" fmla="*/ 167 h 385"/>
                <a:gd name="T56" fmla="*/ 6 w 174"/>
                <a:gd name="T57" fmla="*/ 197 h 385"/>
                <a:gd name="T58" fmla="*/ 0 w 174"/>
                <a:gd name="T59" fmla="*/ 214 h 385"/>
                <a:gd name="T60" fmla="*/ 10 w 174"/>
                <a:gd name="T61" fmla="*/ 222 h 385"/>
                <a:gd name="T62" fmla="*/ 20 w 174"/>
                <a:gd name="T63" fmla="*/ 213 h 385"/>
                <a:gd name="T64" fmla="*/ 49 w 174"/>
                <a:gd name="T65" fmla="*/ 159 h 385"/>
                <a:gd name="T66" fmla="*/ 82 w 174"/>
                <a:gd name="T67" fmla="*/ 143 h 385"/>
                <a:gd name="T68" fmla="*/ 96 w 174"/>
                <a:gd name="T69" fmla="*/ 163 h 385"/>
                <a:gd name="T70" fmla="*/ 93 w 174"/>
                <a:gd name="T71" fmla="*/ 183 h 385"/>
                <a:gd name="T72" fmla="*/ 78 w 174"/>
                <a:gd name="T73" fmla="*/ 22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4" h="385">
                  <a:moveTo>
                    <a:pt x="159" y="22"/>
                  </a:moveTo>
                  <a:lnTo>
                    <a:pt x="157" y="14"/>
                  </a:lnTo>
                  <a:lnTo>
                    <a:pt x="154" y="7"/>
                  </a:lnTo>
                  <a:lnTo>
                    <a:pt x="147" y="2"/>
                  </a:lnTo>
                  <a:lnTo>
                    <a:pt x="136" y="0"/>
                  </a:lnTo>
                  <a:lnTo>
                    <a:pt x="125" y="2"/>
                  </a:lnTo>
                  <a:lnTo>
                    <a:pt x="114" y="9"/>
                  </a:lnTo>
                  <a:lnTo>
                    <a:pt x="107" y="19"/>
                  </a:lnTo>
                  <a:lnTo>
                    <a:pt x="104" y="31"/>
                  </a:lnTo>
                  <a:lnTo>
                    <a:pt x="109" y="46"/>
                  </a:lnTo>
                  <a:lnTo>
                    <a:pt x="127" y="53"/>
                  </a:lnTo>
                  <a:lnTo>
                    <a:pt x="139" y="51"/>
                  </a:lnTo>
                  <a:lnTo>
                    <a:pt x="149" y="43"/>
                  </a:lnTo>
                  <a:lnTo>
                    <a:pt x="156" y="33"/>
                  </a:lnTo>
                  <a:lnTo>
                    <a:pt x="159" y="22"/>
                  </a:lnTo>
                  <a:close/>
                  <a:moveTo>
                    <a:pt x="42" y="312"/>
                  </a:moveTo>
                  <a:lnTo>
                    <a:pt x="39" y="323"/>
                  </a:lnTo>
                  <a:lnTo>
                    <a:pt x="37" y="336"/>
                  </a:lnTo>
                  <a:lnTo>
                    <a:pt x="41" y="355"/>
                  </a:lnTo>
                  <a:lnTo>
                    <a:pt x="52" y="371"/>
                  </a:lnTo>
                  <a:lnTo>
                    <a:pt x="70" y="381"/>
                  </a:lnTo>
                  <a:lnTo>
                    <a:pt x="91" y="385"/>
                  </a:lnTo>
                  <a:lnTo>
                    <a:pt x="111" y="382"/>
                  </a:lnTo>
                  <a:lnTo>
                    <a:pt x="129" y="373"/>
                  </a:lnTo>
                  <a:lnTo>
                    <a:pt x="143" y="360"/>
                  </a:lnTo>
                  <a:lnTo>
                    <a:pt x="154" y="344"/>
                  </a:lnTo>
                  <a:lnTo>
                    <a:pt x="163" y="329"/>
                  </a:lnTo>
                  <a:lnTo>
                    <a:pt x="169" y="315"/>
                  </a:lnTo>
                  <a:lnTo>
                    <a:pt x="173" y="304"/>
                  </a:lnTo>
                  <a:lnTo>
                    <a:pt x="174" y="297"/>
                  </a:lnTo>
                  <a:lnTo>
                    <a:pt x="170" y="291"/>
                  </a:lnTo>
                  <a:lnTo>
                    <a:pt x="165" y="290"/>
                  </a:lnTo>
                  <a:lnTo>
                    <a:pt x="157" y="292"/>
                  </a:lnTo>
                  <a:lnTo>
                    <a:pt x="154" y="300"/>
                  </a:lnTo>
                  <a:lnTo>
                    <a:pt x="142" y="330"/>
                  </a:lnTo>
                  <a:lnTo>
                    <a:pt x="127" y="351"/>
                  </a:lnTo>
                  <a:lnTo>
                    <a:pt x="110" y="365"/>
                  </a:lnTo>
                  <a:lnTo>
                    <a:pt x="93" y="369"/>
                  </a:lnTo>
                  <a:lnTo>
                    <a:pt x="82" y="364"/>
                  </a:lnTo>
                  <a:lnTo>
                    <a:pt x="79" y="349"/>
                  </a:lnTo>
                  <a:lnTo>
                    <a:pt x="82" y="330"/>
                  </a:lnTo>
                  <a:lnTo>
                    <a:pt x="88" y="312"/>
                  </a:lnTo>
                  <a:lnTo>
                    <a:pt x="106" y="267"/>
                  </a:lnTo>
                  <a:lnTo>
                    <a:pt x="113" y="250"/>
                  </a:lnTo>
                  <a:lnTo>
                    <a:pt x="122" y="228"/>
                  </a:lnTo>
                  <a:lnTo>
                    <a:pt x="130" y="206"/>
                  </a:lnTo>
                  <a:lnTo>
                    <a:pt x="134" y="194"/>
                  </a:lnTo>
                  <a:lnTo>
                    <a:pt x="138" y="176"/>
                  </a:lnTo>
                  <a:lnTo>
                    <a:pt x="134" y="156"/>
                  </a:lnTo>
                  <a:lnTo>
                    <a:pt x="122" y="141"/>
                  </a:lnTo>
                  <a:lnTo>
                    <a:pt x="105" y="131"/>
                  </a:lnTo>
                  <a:lnTo>
                    <a:pt x="84" y="127"/>
                  </a:lnTo>
                  <a:lnTo>
                    <a:pt x="64" y="130"/>
                  </a:lnTo>
                  <a:lnTo>
                    <a:pt x="47" y="139"/>
                  </a:lnTo>
                  <a:lnTo>
                    <a:pt x="32" y="152"/>
                  </a:lnTo>
                  <a:lnTo>
                    <a:pt x="21" y="167"/>
                  </a:lnTo>
                  <a:lnTo>
                    <a:pt x="12" y="183"/>
                  </a:lnTo>
                  <a:lnTo>
                    <a:pt x="6" y="197"/>
                  </a:lnTo>
                  <a:lnTo>
                    <a:pt x="2" y="208"/>
                  </a:lnTo>
                  <a:lnTo>
                    <a:pt x="0" y="214"/>
                  </a:lnTo>
                  <a:lnTo>
                    <a:pt x="5" y="221"/>
                  </a:lnTo>
                  <a:lnTo>
                    <a:pt x="10" y="222"/>
                  </a:lnTo>
                  <a:lnTo>
                    <a:pt x="18" y="220"/>
                  </a:lnTo>
                  <a:lnTo>
                    <a:pt x="20" y="213"/>
                  </a:lnTo>
                  <a:lnTo>
                    <a:pt x="33" y="181"/>
                  </a:lnTo>
                  <a:lnTo>
                    <a:pt x="49" y="159"/>
                  </a:lnTo>
                  <a:lnTo>
                    <a:pt x="65" y="147"/>
                  </a:lnTo>
                  <a:lnTo>
                    <a:pt x="82" y="143"/>
                  </a:lnTo>
                  <a:lnTo>
                    <a:pt x="92" y="147"/>
                  </a:lnTo>
                  <a:lnTo>
                    <a:pt x="96" y="163"/>
                  </a:lnTo>
                  <a:lnTo>
                    <a:pt x="95" y="172"/>
                  </a:lnTo>
                  <a:lnTo>
                    <a:pt x="93" y="183"/>
                  </a:lnTo>
                  <a:lnTo>
                    <a:pt x="87" y="198"/>
                  </a:lnTo>
                  <a:lnTo>
                    <a:pt x="78" y="220"/>
                  </a:lnTo>
                  <a:lnTo>
                    <a:pt x="42" y="312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85" name="Freeform 71"/>
            <p:cNvSpPr>
              <a:spLocks/>
            </p:cNvSpPr>
            <p:nvPr/>
          </p:nvSpPr>
          <p:spPr bwMode="auto">
            <a:xfrm>
              <a:off x="1423" y="98"/>
              <a:ext cx="543" cy="544"/>
            </a:xfrm>
            <a:custGeom>
              <a:avLst/>
              <a:gdLst>
                <a:gd name="T0" fmla="*/ 288 w 543"/>
                <a:gd name="T1" fmla="*/ 289 h 544"/>
                <a:gd name="T2" fmla="*/ 516 w 543"/>
                <a:gd name="T3" fmla="*/ 289 h 544"/>
                <a:gd name="T4" fmla="*/ 525 w 543"/>
                <a:gd name="T5" fmla="*/ 288 h 544"/>
                <a:gd name="T6" fmla="*/ 533 w 543"/>
                <a:gd name="T7" fmla="*/ 287 h 544"/>
                <a:gd name="T8" fmla="*/ 540 w 543"/>
                <a:gd name="T9" fmla="*/ 282 h 544"/>
                <a:gd name="T10" fmla="*/ 543 w 543"/>
                <a:gd name="T11" fmla="*/ 272 h 544"/>
                <a:gd name="T12" fmla="*/ 540 w 543"/>
                <a:gd name="T13" fmla="*/ 263 h 544"/>
                <a:gd name="T14" fmla="*/ 533 w 543"/>
                <a:gd name="T15" fmla="*/ 258 h 544"/>
                <a:gd name="T16" fmla="*/ 525 w 543"/>
                <a:gd name="T17" fmla="*/ 256 h 544"/>
                <a:gd name="T18" fmla="*/ 516 w 543"/>
                <a:gd name="T19" fmla="*/ 256 h 544"/>
                <a:gd name="T20" fmla="*/ 288 w 543"/>
                <a:gd name="T21" fmla="*/ 256 h 544"/>
                <a:gd name="T22" fmla="*/ 288 w 543"/>
                <a:gd name="T23" fmla="*/ 27 h 544"/>
                <a:gd name="T24" fmla="*/ 288 w 543"/>
                <a:gd name="T25" fmla="*/ 18 h 544"/>
                <a:gd name="T26" fmla="*/ 286 w 543"/>
                <a:gd name="T27" fmla="*/ 9 h 544"/>
                <a:gd name="T28" fmla="*/ 281 w 543"/>
                <a:gd name="T29" fmla="*/ 3 h 544"/>
                <a:gd name="T30" fmla="*/ 272 w 543"/>
                <a:gd name="T31" fmla="*/ 0 h 544"/>
                <a:gd name="T32" fmla="*/ 262 w 543"/>
                <a:gd name="T33" fmla="*/ 3 h 544"/>
                <a:gd name="T34" fmla="*/ 257 w 543"/>
                <a:gd name="T35" fmla="*/ 9 h 544"/>
                <a:gd name="T36" fmla="*/ 256 w 543"/>
                <a:gd name="T37" fmla="*/ 18 h 544"/>
                <a:gd name="T38" fmla="*/ 255 w 543"/>
                <a:gd name="T39" fmla="*/ 27 h 544"/>
                <a:gd name="T40" fmla="*/ 255 w 543"/>
                <a:gd name="T41" fmla="*/ 256 h 544"/>
                <a:gd name="T42" fmla="*/ 27 w 543"/>
                <a:gd name="T43" fmla="*/ 256 h 544"/>
                <a:gd name="T44" fmla="*/ 17 w 543"/>
                <a:gd name="T45" fmla="*/ 256 h 544"/>
                <a:gd name="T46" fmla="*/ 9 w 543"/>
                <a:gd name="T47" fmla="*/ 258 h 544"/>
                <a:gd name="T48" fmla="*/ 2 w 543"/>
                <a:gd name="T49" fmla="*/ 263 h 544"/>
                <a:gd name="T50" fmla="*/ 0 w 543"/>
                <a:gd name="T51" fmla="*/ 272 h 544"/>
                <a:gd name="T52" fmla="*/ 2 w 543"/>
                <a:gd name="T53" fmla="*/ 282 h 544"/>
                <a:gd name="T54" fmla="*/ 9 w 543"/>
                <a:gd name="T55" fmla="*/ 287 h 544"/>
                <a:gd name="T56" fmla="*/ 17 w 543"/>
                <a:gd name="T57" fmla="*/ 288 h 544"/>
                <a:gd name="T58" fmla="*/ 27 w 543"/>
                <a:gd name="T59" fmla="*/ 289 h 544"/>
                <a:gd name="T60" fmla="*/ 255 w 543"/>
                <a:gd name="T61" fmla="*/ 289 h 544"/>
                <a:gd name="T62" fmla="*/ 255 w 543"/>
                <a:gd name="T63" fmla="*/ 517 h 544"/>
                <a:gd name="T64" fmla="*/ 256 w 543"/>
                <a:gd name="T65" fmla="*/ 526 h 544"/>
                <a:gd name="T66" fmla="*/ 257 w 543"/>
                <a:gd name="T67" fmla="*/ 535 h 544"/>
                <a:gd name="T68" fmla="*/ 262 w 543"/>
                <a:gd name="T69" fmla="*/ 542 h 544"/>
                <a:gd name="T70" fmla="*/ 272 w 543"/>
                <a:gd name="T71" fmla="*/ 544 h 544"/>
                <a:gd name="T72" fmla="*/ 281 w 543"/>
                <a:gd name="T73" fmla="*/ 542 h 544"/>
                <a:gd name="T74" fmla="*/ 286 w 543"/>
                <a:gd name="T75" fmla="*/ 535 h 544"/>
                <a:gd name="T76" fmla="*/ 288 w 543"/>
                <a:gd name="T77" fmla="*/ 526 h 544"/>
                <a:gd name="T78" fmla="*/ 288 w 543"/>
                <a:gd name="T79" fmla="*/ 517 h 544"/>
                <a:gd name="T80" fmla="*/ 288 w 543"/>
                <a:gd name="T81" fmla="*/ 289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3" h="544">
                  <a:moveTo>
                    <a:pt x="288" y="289"/>
                  </a:moveTo>
                  <a:lnTo>
                    <a:pt x="516" y="289"/>
                  </a:lnTo>
                  <a:lnTo>
                    <a:pt x="525" y="288"/>
                  </a:lnTo>
                  <a:lnTo>
                    <a:pt x="533" y="287"/>
                  </a:lnTo>
                  <a:lnTo>
                    <a:pt x="540" y="282"/>
                  </a:lnTo>
                  <a:lnTo>
                    <a:pt x="543" y="272"/>
                  </a:lnTo>
                  <a:lnTo>
                    <a:pt x="540" y="263"/>
                  </a:lnTo>
                  <a:lnTo>
                    <a:pt x="533" y="258"/>
                  </a:lnTo>
                  <a:lnTo>
                    <a:pt x="525" y="256"/>
                  </a:lnTo>
                  <a:lnTo>
                    <a:pt x="516" y="256"/>
                  </a:lnTo>
                  <a:lnTo>
                    <a:pt x="288" y="256"/>
                  </a:lnTo>
                  <a:lnTo>
                    <a:pt x="288" y="27"/>
                  </a:lnTo>
                  <a:lnTo>
                    <a:pt x="288" y="18"/>
                  </a:lnTo>
                  <a:lnTo>
                    <a:pt x="286" y="9"/>
                  </a:lnTo>
                  <a:lnTo>
                    <a:pt x="281" y="3"/>
                  </a:lnTo>
                  <a:lnTo>
                    <a:pt x="272" y="0"/>
                  </a:lnTo>
                  <a:lnTo>
                    <a:pt x="262" y="3"/>
                  </a:lnTo>
                  <a:lnTo>
                    <a:pt x="257" y="9"/>
                  </a:lnTo>
                  <a:lnTo>
                    <a:pt x="256" y="18"/>
                  </a:lnTo>
                  <a:lnTo>
                    <a:pt x="255" y="27"/>
                  </a:lnTo>
                  <a:lnTo>
                    <a:pt x="255" y="256"/>
                  </a:lnTo>
                  <a:lnTo>
                    <a:pt x="27" y="256"/>
                  </a:lnTo>
                  <a:lnTo>
                    <a:pt x="17" y="256"/>
                  </a:lnTo>
                  <a:lnTo>
                    <a:pt x="9" y="258"/>
                  </a:lnTo>
                  <a:lnTo>
                    <a:pt x="2" y="263"/>
                  </a:lnTo>
                  <a:lnTo>
                    <a:pt x="0" y="272"/>
                  </a:lnTo>
                  <a:lnTo>
                    <a:pt x="2" y="282"/>
                  </a:lnTo>
                  <a:lnTo>
                    <a:pt x="9" y="287"/>
                  </a:lnTo>
                  <a:lnTo>
                    <a:pt x="17" y="288"/>
                  </a:lnTo>
                  <a:lnTo>
                    <a:pt x="27" y="289"/>
                  </a:lnTo>
                  <a:lnTo>
                    <a:pt x="255" y="289"/>
                  </a:lnTo>
                  <a:lnTo>
                    <a:pt x="255" y="517"/>
                  </a:lnTo>
                  <a:lnTo>
                    <a:pt x="256" y="526"/>
                  </a:lnTo>
                  <a:lnTo>
                    <a:pt x="257" y="535"/>
                  </a:lnTo>
                  <a:lnTo>
                    <a:pt x="262" y="542"/>
                  </a:lnTo>
                  <a:lnTo>
                    <a:pt x="272" y="544"/>
                  </a:lnTo>
                  <a:lnTo>
                    <a:pt x="281" y="542"/>
                  </a:lnTo>
                  <a:lnTo>
                    <a:pt x="286" y="535"/>
                  </a:lnTo>
                  <a:lnTo>
                    <a:pt x="288" y="526"/>
                  </a:lnTo>
                  <a:lnTo>
                    <a:pt x="288" y="517"/>
                  </a:lnTo>
                  <a:lnTo>
                    <a:pt x="288" y="28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86" name="Freeform 72"/>
            <p:cNvSpPr>
              <a:spLocks noEditPoints="1"/>
            </p:cNvSpPr>
            <p:nvPr/>
          </p:nvSpPr>
          <p:spPr bwMode="auto">
            <a:xfrm>
              <a:off x="2219" y="-2"/>
              <a:ext cx="445" cy="735"/>
            </a:xfrm>
            <a:custGeom>
              <a:avLst/>
              <a:gdLst>
                <a:gd name="T0" fmla="*/ 443 w 445"/>
                <a:gd name="T1" fmla="*/ 89 h 735"/>
                <a:gd name="T2" fmla="*/ 427 w 445"/>
                <a:gd name="T3" fmla="*/ 49 h 735"/>
                <a:gd name="T4" fmla="*/ 398 w 445"/>
                <a:gd name="T5" fmla="*/ 19 h 735"/>
                <a:gd name="T6" fmla="*/ 358 w 445"/>
                <a:gd name="T7" fmla="*/ 2 h 735"/>
                <a:gd name="T8" fmla="*/ 303 w 445"/>
                <a:gd name="T9" fmla="*/ 2 h 735"/>
                <a:gd name="T10" fmla="*/ 256 w 445"/>
                <a:gd name="T11" fmla="*/ 20 h 735"/>
                <a:gd name="T12" fmla="*/ 202 w 445"/>
                <a:gd name="T13" fmla="*/ 66 h 735"/>
                <a:gd name="T14" fmla="*/ 146 w 445"/>
                <a:gd name="T15" fmla="*/ 159 h 735"/>
                <a:gd name="T16" fmla="*/ 0 w 445"/>
                <a:gd name="T17" fmla="*/ 727 h 735"/>
                <a:gd name="T18" fmla="*/ 10 w 445"/>
                <a:gd name="T19" fmla="*/ 735 h 735"/>
                <a:gd name="T20" fmla="*/ 19 w 445"/>
                <a:gd name="T21" fmla="*/ 731 h 735"/>
                <a:gd name="T22" fmla="*/ 92 w 445"/>
                <a:gd name="T23" fmla="*/ 539 h 735"/>
                <a:gd name="T24" fmla="*/ 147 w 445"/>
                <a:gd name="T25" fmla="*/ 579 h 735"/>
                <a:gd name="T26" fmla="*/ 232 w 445"/>
                <a:gd name="T27" fmla="*/ 580 h 735"/>
                <a:gd name="T28" fmla="*/ 314 w 445"/>
                <a:gd name="T29" fmla="*/ 546 h 735"/>
                <a:gd name="T30" fmla="*/ 392 w 445"/>
                <a:gd name="T31" fmla="*/ 454 h 735"/>
                <a:gd name="T32" fmla="*/ 405 w 445"/>
                <a:gd name="T33" fmla="*/ 329 h 735"/>
                <a:gd name="T34" fmla="*/ 373 w 445"/>
                <a:gd name="T35" fmla="*/ 268 h 735"/>
                <a:gd name="T36" fmla="*/ 385 w 445"/>
                <a:gd name="T37" fmla="*/ 224 h 735"/>
                <a:gd name="T38" fmla="*/ 437 w 445"/>
                <a:gd name="T39" fmla="*/ 154 h 735"/>
                <a:gd name="T40" fmla="*/ 298 w 445"/>
                <a:gd name="T41" fmla="*/ 247 h 735"/>
                <a:gd name="T42" fmla="*/ 258 w 445"/>
                <a:gd name="T43" fmla="*/ 253 h 735"/>
                <a:gd name="T44" fmla="*/ 223 w 445"/>
                <a:gd name="T45" fmla="*/ 250 h 735"/>
                <a:gd name="T46" fmla="*/ 240 w 445"/>
                <a:gd name="T47" fmla="*/ 244 h 735"/>
                <a:gd name="T48" fmla="*/ 263 w 445"/>
                <a:gd name="T49" fmla="*/ 243 h 735"/>
                <a:gd name="T50" fmla="*/ 298 w 445"/>
                <a:gd name="T51" fmla="*/ 247 h 735"/>
                <a:gd name="T52" fmla="*/ 394 w 445"/>
                <a:gd name="T53" fmla="*/ 136 h 735"/>
                <a:gd name="T54" fmla="*/ 355 w 445"/>
                <a:gd name="T55" fmla="*/ 210 h 735"/>
                <a:gd name="T56" fmla="*/ 295 w 445"/>
                <a:gd name="T57" fmla="*/ 226 h 735"/>
                <a:gd name="T58" fmla="*/ 246 w 445"/>
                <a:gd name="T59" fmla="*/ 225 h 735"/>
                <a:gd name="T60" fmla="*/ 207 w 445"/>
                <a:gd name="T61" fmla="*/ 235 h 735"/>
                <a:gd name="T62" fmla="*/ 206 w 445"/>
                <a:gd name="T63" fmla="*/ 263 h 735"/>
                <a:gd name="T64" fmla="*/ 241 w 445"/>
                <a:gd name="T65" fmla="*/ 271 h 735"/>
                <a:gd name="T66" fmla="*/ 276 w 445"/>
                <a:gd name="T67" fmla="*/ 271 h 735"/>
                <a:gd name="T68" fmla="*/ 306 w 445"/>
                <a:gd name="T69" fmla="*/ 266 h 735"/>
                <a:gd name="T70" fmla="*/ 342 w 445"/>
                <a:gd name="T71" fmla="*/ 282 h 735"/>
                <a:gd name="T72" fmla="*/ 358 w 445"/>
                <a:gd name="T73" fmla="*/ 327 h 735"/>
                <a:gd name="T74" fmla="*/ 356 w 445"/>
                <a:gd name="T75" fmla="*/ 390 h 735"/>
                <a:gd name="T76" fmla="*/ 335 w 445"/>
                <a:gd name="T77" fmla="*/ 465 h 735"/>
                <a:gd name="T78" fmla="*/ 290 w 445"/>
                <a:gd name="T79" fmla="*/ 523 h 735"/>
                <a:gd name="T80" fmla="*/ 221 w 445"/>
                <a:gd name="T81" fmla="*/ 562 h 735"/>
                <a:gd name="T82" fmla="*/ 144 w 445"/>
                <a:gd name="T83" fmla="*/ 558 h 735"/>
                <a:gd name="T84" fmla="*/ 98 w 445"/>
                <a:gd name="T85" fmla="*/ 502 h 735"/>
                <a:gd name="T86" fmla="*/ 92 w 445"/>
                <a:gd name="T87" fmla="*/ 446 h 735"/>
                <a:gd name="T88" fmla="*/ 148 w 445"/>
                <a:gd name="T89" fmla="*/ 219 h 735"/>
                <a:gd name="T90" fmla="*/ 169 w 445"/>
                <a:gd name="T91" fmla="*/ 158 h 735"/>
                <a:gd name="T92" fmla="*/ 206 w 445"/>
                <a:gd name="T93" fmla="*/ 92 h 735"/>
                <a:gd name="T94" fmla="*/ 257 w 445"/>
                <a:gd name="T95" fmla="*/ 40 h 735"/>
                <a:gd name="T96" fmla="*/ 323 w 445"/>
                <a:gd name="T97" fmla="*/ 19 h 735"/>
                <a:gd name="T98" fmla="*/ 379 w 445"/>
                <a:gd name="T99" fmla="*/ 38 h 735"/>
                <a:gd name="T100" fmla="*/ 399 w 445"/>
                <a:gd name="T101" fmla="*/ 93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5" h="735">
                  <a:moveTo>
                    <a:pt x="445" y="112"/>
                  </a:moveTo>
                  <a:lnTo>
                    <a:pt x="443" y="89"/>
                  </a:lnTo>
                  <a:lnTo>
                    <a:pt x="437" y="68"/>
                  </a:lnTo>
                  <a:lnTo>
                    <a:pt x="427" y="49"/>
                  </a:lnTo>
                  <a:lnTo>
                    <a:pt x="414" y="33"/>
                  </a:lnTo>
                  <a:lnTo>
                    <a:pt x="398" y="19"/>
                  </a:lnTo>
                  <a:lnTo>
                    <a:pt x="379" y="9"/>
                  </a:lnTo>
                  <a:lnTo>
                    <a:pt x="358" y="2"/>
                  </a:lnTo>
                  <a:lnTo>
                    <a:pt x="334" y="0"/>
                  </a:lnTo>
                  <a:lnTo>
                    <a:pt x="303" y="2"/>
                  </a:lnTo>
                  <a:lnTo>
                    <a:pt x="277" y="9"/>
                  </a:lnTo>
                  <a:lnTo>
                    <a:pt x="256" y="20"/>
                  </a:lnTo>
                  <a:lnTo>
                    <a:pt x="235" y="34"/>
                  </a:lnTo>
                  <a:lnTo>
                    <a:pt x="202" y="66"/>
                  </a:lnTo>
                  <a:lnTo>
                    <a:pt x="171" y="110"/>
                  </a:lnTo>
                  <a:lnTo>
                    <a:pt x="146" y="159"/>
                  </a:lnTo>
                  <a:lnTo>
                    <a:pt x="130" y="208"/>
                  </a:lnTo>
                  <a:lnTo>
                    <a:pt x="0" y="727"/>
                  </a:lnTo>
                  <a:lnTo>
                    <a:pt x="2" y="732"/>
                  </a:lnTo>
                  <a:lnTo>
                    <a:pt x="10" y="735"/>
                  </a:lnTo>
                  <a:lnTo>
                    <a:pt x="17" y="734"/>
                  </a:lnTo>
                  <a:lnTo>
                    <a:pt x="19" y="731"/>
                  </a:lnTo>
                  <a:lnTo>
                    <a:pt x="76" y="506"/>
                  </a:lnTo>
                  <a:lnTo>
                    <a:pt x="92" y="539"/>
                  </a:lnTo>
                  <a:lnTo>
                    <a:pt x="115" y="564"/>
                  </a:lnTo>
                  <a:lnTo>
                    <a:pt x="147" y="579"/>
                  </a:lnTo>
                  <a:lnTo>
                    <a:pt x="188" y="585"/>
                  </a:lnTo>
                  <a:lnTo>
                    <a:pt x="232" y="580"/>
                  </a:lnTo>
                  <a:lnTo>
                    <a:pt x="275" y="566"/>
                  </a:lnTo>
                  <a:lnTo>
                    <a:pt x="314" y="546"/>
                  </a:lnTo>
                  <a:lnTo>
                    <a:pt x="345" y="520"/>
                  </a:lnTo>
                  <a:lnTo>
                    <a:pt x="392" y="454"/>
                  </a:lnTo>
                  <a:lnTo>
                    <a:pt x="410" y="370"/>
                  </a:lnTo>
                  <a:lnTo>
                    <a:pt x="405" y="329"/>
                  </a:lnTo>
                  <a:lnTo>
                    <a:pt x="392" y="295"/>
                  </a:lnTo>
                  <a:lnTo>
                    <a:pt x="373" y="268"/>
                  </a:lnTo>
                  <a:lnTo>
                    <a:pt x="351" y="248"/>
                  </a:lnTo>
                  <a:lnTo>
                    <a:pt x="385" y="224"/>
                  </a:lnTo>
                  <a:lnTo>
                    <a:pt x="415" y="192"/>
                  </a:lnTo>
                  <a:lnTo>
                    <a:pt x="437" y="154"/>
                  </a:lnTo>
                  <a:lnTo>
                    <a:pt x="445" y="112"/>
                  </a:lnTo>
                  <a:close/>
                  <a:moveTo>
                    <a:pt x="298" y="247"/>
                  </a:moveTo>
                  <a:lnTo>
                    <a:pt x="281" y="252"/>
                  </a:lnTo>
                  <a:lnTo>
                    <a:pt x="258" y="253"/>
                  </a:lnTo>
                  <a:lnTo>
                    <a:pt x="239" y="253"/>
                  </a:lnTo>
                  <a:lnTo>
                    <a:pt x="223" y="250"/>
                  </a:lnTo>
                  <a:lnTo>
                    <a:pt x="228" y="245"/>
                  </a:lnTo>
                  <a:lnTo>
                    <a:pt x="240" y="244"/>
                  </a:lnTo>
                  <a:lnTo>
                    <a:pt x="253" y="243"/>
                  </a:lnTo>
                  <a:lnTo>
                    <a:pt x="263" y="243"/>
                  </a:lnTo>
                  <a:lnTo>
                    <a:pt x="283" y="244"/>
                  </a:lnTo>
                  <a:lnTo>
                    <a:pt x="298" y="247"/>
                  </a:lnTo>
                  <a:close/>
                  <a:moveTo>
                    <a:pt x="399" y="93"/>
                  </a:moveTo>
                  <a:lnTo>
                    <a:pt x="394" y="136"/>
                  </a:lnTo>
                  <a:lnTo>
                    <a:pt x="378" y="176"/>
                  </a:lnTo>
                  <a:lnTo>
                    <a:pt x="355" y="210"/>
                  </a:lnTo>
                  <a:lnTo>
                    <a:pt x="326" y="235"/>
                  </a:lnTo>
                  <a:lnTo>
                    <a:pt x="295" y="226"/>
                  </a:lnTo>
                  <a:lnTo>
                    <a:pt x="263" y="225"/>
                  </a:lnTo>
                  <a:lnTo>
                    <a:pt x="246" y="225"/>
                  </a:lnTo>
                  <a:lnTo>
                    <a:pt x="225" y="227"/>
                  </a:lnTo>
                  <a:lnTo>
                    <a:pt x="207" y="235"/>
                  </a:lnTo>
                  <a:lnTo>
                    <a:pt x="200" y="251"/>
                  </a:lnTo>
                  <a:lnTo>
                    <a:pt x="206" y="263"/>
                  </a:lnTo>
                  <a:lnTo>
                    <a:pt x="222" y="269"/>
                  </a:lnTo>
                  <a:lnTo>
                    <a:pt x="241" y="271"/>
                  </a:lnTo>
                  <a:lnTo>
                    <a:pt x="256" y="271"/>
                  </a:lnTo>
                  <a:lnTo>
                    <a:pt x="276" y="271"/>
                  </a:lnTo>
                  <a:lnTo>
                    <a:pt x="292" y="269"/>
                  </a:lnTo>
                  <a:lnTo>
                    <a:pt x="306" y="266"/>
                  </a:lnTo>
                  <a:lnTo>
                    <a:pt x="323" y="260"/>
                  </a:lnTo>
                  <a:lnTo>
                    <a:pt x="342" y="282"/>
                  </a:lnTo>
                  <a:lnTo>
                    <a:pt x="353" y="304"/>
                  </a:lnTo>
                  <a:lnTo>
                    <a:pt x="358" y="327"/>
                  </a:lnTo>
                  <a:lnTo>
                    <a:pt x="359" y="353"/>
                  </a:lnTo>
                  <a:lnTo>
                    <a:pt x="356" y="390"/>
                  </a:lnTo>
                  <a:lnTo>
                    <a:pt x="348" y="429"/>
                  </a:lnTo>
                  <a:lnTo>
                    <a:pt x="335" y="465"/>
                  </a:lnTo>
                  <a:lnTo>
                    <a:pt x="318" y="493"/>
                  </a:lnTo>
                  <a:lnTo>
                    <a:pt x="290" y="523"/>
                  </a:lnTo>
                  <a:lnTo>
                    <a:pt x="257" y="547"/>
                  </a:lnTo>
                  <a:lnTo>
                    <a:pt x="221" y="562"/>
                  </a:lnTo>
                  <a:lnTo>
                    <a:pt x="185" y="567"/>
                  </a:lnTo>
                  <a:lnTo>
                    <a:pt x="144" y="558"/>
                  </a:lnTo>
                  <a:lnTo>
                    <a:pt x="115" y="536"/>
                  </a:lnTo>
                  <a:lnTo>
                    <a:pt x="98" y="502"/>
                  </a:lnTo>
                  <a:lnTo>
                    <a:pt x="92" y="462"/>
                  </a:lnTo>
                  <a:lnTo>
                    <a:pt x="92" y="446"/>
                  </a:lnTo>
                  <a:lnTo>
                    <a:pt x="96" y="426"/>
                  </a:lnTo>
                  <a:lnTo>
                    <a:pt x="148" y="219"/>
                  </a:lnTo>
                  <a:lnTo>
                    <a:pt x="157" y="190"/>
                  </a:lnTo>
                  <a:lnTo>
                    <a:pt x="169" y="158"/>
                  </a:lnTo>
                  <a:lnTo>
                    <a:pt x="186" y="125"/>
                  </a:lnTo>
                  <a:lnTo>
                    <a:pt x="206" y="92"/>
                  </a:lnTo>
                  <a:lnTo>
                    <a:pt x="230" y="63"/>
                  </a:lnTo>
                  <a:lnTo>
                    <a:pt x="257" y="40"/>
                  </a:lnTo>
                  <a:lnTo>
                    <a:pt x="288" y="24"/>
                  </a:lnTo>
                  <a:lnTo>
                    <a:pt x="323" y="19"/>
                  </a:lnTo>
                  <a:lnTo>
                    <a:pt x="355" y="23"/>
                  </a:lnTo>
                  <a:lnTo>
                    <a:pt x="379" y="38"/>
                  </a:lnTo>
                  <a:lnTo>
                    <a:pt x="394" y="61"/>
                  </a:lnTo>
                  <a:lnTo>
                    <a:pt x="399" y="93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87" name="Freeform 73"/>
            <p:cNvSpPr>
              <a:spLocks noEditPoints="1"/>
            </p:cNvSpPr>
            <p:nvPr/>
          </p:nvSpPr>
          <p:spPr bwMode="auto">
            <a:xfrm>
              <a:off x="2684" y="318"/>
              <a:ext cx="173" cy="385"/>
            </a:xfrm>
            <a:custGeom>
              <a:avLst/>
              <a:gdLst>
                <a:gd name="T0" fmla="*/ 157 w 173"/>
                <a:gd name="T1" fmla="*/ 14 h 385"/>
                <a:gd name="T2" fmla="*/ 145 w 173"/>
                <a:gd name="T3" fmla="*/ 2 h 385"/>
                <a:gd name="T4" fmla="*/ 124 w 173"/>
                <a:gd name="T5" fmla="*/ 2 h 385"/>
                <a:gd name="T6" fmla="*/ 106 w 173"/>
                <a:gd name="T7" fmla="*/ 19 h 385"/>
                <a:gd name="T8" fmla="*/ 109 w 173"/>
                <a:gd name="T9" fmla="*/ 46 h 385"/>
                <a:gd name="T10" fmla="*/ 138 w 173"/>
                <a:gd name="T11" fmla="*/ 51 h 385"/>
                <a:gd name="T12" fmla="*/ 155 w 173"/>
                <a:gd name="T13" fmla="*/ 33 h 385"/>
                <a:gd name="T14" fmla="*/ 41 w 173"/>
                <a:gd name="T15" fmla="*/ 312 h 385"/>
                <a:gd name="T16" fmla="*/ 36 w 173"/>
                <a:gd name="T17" fmla="*/ 336 h 385"/>
                <a:gd name="T18" fmla="*/ 52 w 173"/>
                <a:gd name="T19" fmla="*/ 371 h 385"/>
                <a:gd name="T20" fmla="*/ 91 w 173"/>
                <a:gd name="T21" fmla="*/ 385 h 385"/>
                <a:gd name="T22" fmla="*/ 127 w 173"/>
                <a:gd name="T23" fmla="*/ 373 h 385"/>
                <a:gd name="T24" fmla="*/ 153 w 173"/>
                <a:gd name="T25" fmla="*/ 344 h 385"/>
                <a:gd name="T26" fmla="*/ 168 w 173"/>
                <a:gd name="T27" fmla="*/ 315 h 385"/>
                <a:gd name="T28" fmla="*/ 173 w 173"/>
                <a:gd name="T29" fmla="*/ 297 h 385"/>
                <a:gd name="T30" fmla="*/ 164 w 173"/>
                <a:gd name="T31" fmla="*/ 290 h 385"/>
                <a:gd name="T32" fmla="*/ 153 w 173"/>
                <a:gd name="T33" fmla="*/ 300 h 385"/>
                <a:gd name="T34" fmla="*/ 126 w 173"/>
                <a:gd name="T35" fmla="*/ 351 h 385"/>
                <a:gd name="T36" fmla="*/ 92 w 173"/>
                <a:gd name="T37" fmla="*/ 369 h 385"/>
                <a:gd name="T38" fmla="*/ 78 w 173"/>
                <a:gd name="T39" fmla="*/ 349 h 385"/>
                <a:gd name="T40" fmla="*/ 87 w 173"/>
                <a:gd name="T41" fmla="*/ 312 h 385"/>
                <a:gd name="T42" fmla="*/ 112 w 173"/>
                <a:gd name="T43" fmla="*/ 250 h 385"/>
                <a:gd name="T44" fmla="*/ 129 w 173"/>
                <a:gd name="T45" fmla="*/ 206 h 385"/>
                <a:gd name="T46" fmla="*/ 137 w 173"/>
                <a:gd name="T47" fmla="*/ 176 h 385"/>
                <a:gd name="T48" fmla="*/ 122 w 173"/>
                <a:gd name="T49" fmla="*/ 141 h 385"/>
                <a:gd name="T50" fmla="*/ 83 w 173"/>
                <a:gd name="T51" fmla="*/ 127 h 385"/>
                <a:gd name="T52" fmla="*/ 46 w 173"/>
                <a:gd name="T53" fmla="*/ 139 h 385"/>
                <a:gd name="T54" fmla="*/ 20 w 173"/>
                <a:gd name="T55" fmla="*/ 167 h 385"/>
                <a:gd name="T56" fmla="*/ 5 w 173"/>
                <a:gd name="T57" fmla="*/ 197 h 385"/>
                <a:gd name="T58" fmla="*/ 0 w 173"/>
                <a:gd name="T59" fmla="*/ 214 h 385"/>
                <a:gd name="T60" fmla="*/ 9 w 173"/>
                <a:gd name="T61" fmla="*/ 222 h 385"/>
                <a:gd name="T62" fmla="*/ 20 w 173"/>
                <a:gd name="T63" fmla="*/ 213 h 385"/>
                <a:gd name="T64" fmla="*/ 48 w 173"/>
                <a:gd name="T65" fmla="*/ 159 h 385"/>
                <a:gd name="T66" fmla="*/ 81 w 173"/>
                <a:gd name="T67" fmla="*/ 143 h 385"/>
                <a:gd name="T68" fmla="*/ 95 w 173"/>
                <a:gd name="T69" fmla="*/ 163 h 385"/>
                <a:gd name="T70" fmla="*/ 91 w 173"/>
                <a:gd name="T71" fmla="*/ 183 h 385"/>
                <a:gd name="T72" fmla="*/ 77 w 173"/>
                <a:gd name="T73" fmla="*/ 22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3" h="385">
                  <a:moveTo>
                    <a:pt x="158" y="22"/>
                  </a:moveTo>
                  <a:lnTo>
                    <a:pt x="157" y="14"/>
                  </a:lnTo>
                  <a:lnTo>
                    <a:pt x="153" y="7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4" y="2"/>
                  </a:lnTo>
                  <a:lnTo>
                    <a:pt x="113" y="9"/>
                  </a:lnTo>
                  <a:lnTo>
                    <a:pt x="106" y="19"/>
                  </a:lnTo>
                  <a:lnTo>
                    <a:pt x="103" y="31"/>
                  </a:lnTo>
                  <a:lnTo>
                    <a:pt x="109" y="46"/>
                  </a:lnTo>
                  <a:lnTo>
                    <a:pt x="126" y="53"/>
                  </a:lnTo>
                  <a:lnTo>
                    <a:pt x="138" y="51"/>
                  </a:lnTo>
                  <a:lnTo>
                    <a:pt x="148" y="43"/>
                  </a:lnTo>
                  <a:lnTo>
                    <a:pt x="155" y="33"/>
                  </a:lnTo>
                  <a:lnTo>
                    <a:pt x="158" y="22"/>
                  </a:lnTo>
                  <a:close/>
                  <a:moveTo>
                    <a:pt x="41" y="312"/>
                  </a:moveTo>
                  <a:lnTo>
                    <a:pt x="38" y="323"/>
                  </a:lnTo>
                  <a:lnTo>
                    <a:pt x="36" y="336"/>
                  </a:lnTo>
                  <a:lnTo>
                    <a:pt x="40" y="355"/>
                  </a:lnTo>
                  <a:lnTo>
                    <a:pt x="52" y="371"/>
                  </a:lnTo>
                  <a:lnTo>
                    <a:pt x="69" y="381"/>
                  </a:lnTo>
                  <a:lnTo>
                    <a:pt x="91" y="385"/>
                  </a:lnTo>
                  <a:lnTo>
                    <a:pt x="111" y="382"/>
                  </a:lnTo>
                  <a:lnTo>
                    <a:pt x="127" y="373"/>
                  </a:lnTo>
                  <a:lnTo>
                    <a:pt x="142" y="360"/>
                  </a:lnTo>
                  <a:lnTo>
                    <a:pt x="153" y="344"/>
                  </a:lnTo>
                  <a:lnTo>
                    <a:pt x="162" y="329"/>
                  </a:lnTo>
                  <a:lnTo>
                    <a:pt x="168" y="315"/>
                  </a:lnTo>
                  <a:lnTo>
                    <a:pt x="172" y="304"/>
                  </a:lnTo>
                  <a:lnTo>
                    <a:pt x="173" y="297"/>
                  </a:lnTo>
                  <a:lnTo>
                    <a:pt x="169" y="291"/>
                  </a:lnTo>
                  <a:lnTo>
                    <a:pt x="164" y="290"/>
                  </a:lnTo>
                  <a:lnTo>
                    <a:pt x="156" y="292"/>
                  </a:lnTo>
                  <a:lnTo>
                    <a:pt x="153" y="300"/>
                  </a:lnTo>
                  <a:lnTo>
                    <a:pt x="141" y="330"/>
                  </a:lnTo>
                  <a:lnTo>
                    <a:pt x="126" y="351"/>
                  </a:lnTo>
                  <a:lnTo>
                    <a:pt x="109" y="365"/>
                  </a:lnTo>
                  <a:lnTo>
                    <a:pt x="92" y="369"/>
                  </a:lnTo>
                  <a:lnTo>
                    <a:pt x="81" y="364"/>
                  </a:lnTo>
                  <a:lnTo>
                    <a:pt x="78" y="349"/>
                  </a:lnTo>
                  <a:lnTo>
                    <a:pt x="81" y="330"/>
                  </a:lnTo>
                  <a:lnTo>
                    <a:pt x="87" y="312"/>
                  </a:lnTo>
                  <a:lnTo>
                    <a:pt x="106" y="267"/>
                  </a:lnTo>
                  <a:lnTo>
                    <a:pt x="112" y="250"/>
                  </a:lnTo>
                  <a:lnTo>
                    <a:pt x="120" y="228"/>
                  </a:lnTo>
                  <a:lnTo>
                    <a:pt x="129" y="206"/>
                  </a:lnTo>
                  <a:lnTo>
                    <a:pt x="133" y="194"/>
                  </a:lnTo>
                  <a:lnTo>
                    <a:pt x="137" y="176"/>
                  </a:lnTo>
                  <a:lnTo>
                    <a:pt x="133" y="156"/>
                  </a:lnTo>
                  <a:lnTo>
                    <a:pt x="122" y="141"/>
                  </a:lnTo>
                  <a:lnTo>
                    <a:pt x="104" y="131"/>
                  </a:lnTo>
                  <a:lnTo>
                    <a:pt x="83" y="127"/>
                  </a:lnTo>
                  <a:lnTo>
                    <a:pt x="63" y="130"/>
                  </a:lnTo>
                  <a:lnTo>
                    <a:pt x="46" y="139"/>
                  </a:lnTo>
                  <a:lnTo>
                    <a:pt x="31" y="152"/>
                  </a:lnTo>
                  <a:lnTo>
                    <a:pt x="20" y="167"/>
                  </a:lnTo>
                  <a:lnTo>
                    <a:pt x="11" y="183"/>
                  </a:lnTo>
                  <a:lnTo>
                    <a:pt x="5" y="197"/>
                  </a:lnTo>
                  <a:lnTo>
                    <a:pt x="1" y="208"/>
                  </a:lnTo>
                  <a:lnTo>
                    <a:pt x="0" y="214"/>
                  </a:lnTo>
                  <a:lnTo>
                    <a:pt x="4" y="221"/>
                  </a:lnTo>
                  <a:lnTo>
                    <a:pt x="9" y="222"/>
                  </a:lnTo>
                  <a:lnTo>
                    <a:pt x="17" y="220"/>
                  </a:lnTo>
                  <a:lnTo>
                    <a:pt x="20" y="213"/>
                  </a:lnTo>
                  <a:lnTo>
                    <a:pt x="33" y="181"/>
                  </a:lnTo>
                  <a:lnTo>
                    <a:pt x="48" y="159"/>
                  </a:lnTo>
                  <a:lnTo>
                    <a:pt x="65" y="147"/>
                  </a:lnTo>
                  <a:lnTo>
                    <a:pt x="81" y="143"/>
                  </a:lnTo>
                  <a:lnTo>
                    <a:pt x="91" y="147"/>
                  </a:lnTo>
                  <a:lnTo>
                    <a:pt x="95" y="163"/>
                  </a:lnTo>
                  <a:lnTo>
                    <a:pt x="94" y="172"/>
                  </a:lnTo>
                  <a:lnTo>
                    <a:pt x="91" y="183"/>
                  </a:lnTo>
                  <a:lnTo>
                    <a:pt x="86" y="198"/>
                  </a:lnTo>
                  <a:lnTo>
                    <a:pt x="77" y="220"/>
                  </a:lnTo>
                  <a:lnTo>
                    <a:pt x="41" y="312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88" name="Freeform 74"/>
            <p:cNvSpPr>
              <a:spLocks/>
            </p:cNvSpPr>
            <p:nvPr/>
          </p:nvSpPr>
          <p:spPr bwMode="auto">
            <a:xfrm>
              <a:off x="2950" y="540"/>
              <a:ext cx="386" cy="28"/>
            </a:xfrm>
            <a:custGeom>
              <a:avLst/>
              <a:gdLst>
                <a:gd name="T0" fmla="*/ 363 w 386"/>
                <a:gd name="T1" fmla="*/ 28 h 28"/>
                <a:gd name="T2" fmla="*/ 371 w 386"/>
                <a:gd name="T3" fmla="*/ 28 h 28"/>
                <a:gd name="T4" fmla="*/ 379 w 386"/>
                <a:gd name="T5" fmla="*/ 26 h 28"/>
                <a:gd name="T6" fmla="*/ 384 w 386"/>
                <a:gd name="T7" fmla="*/ 22 h 28"/>
                <a:gd name="T8" fmla="*/ 386 w 386"/>
                <a:gd name="T9" fmla="*/ 14 h 28"/>
                <a:gd name="T10" fmla="*/ 384 w 386"/>
                <a:gd name="T11" fmla="*/ 6 h 28"/>
                <a:gd name="T12" fmla="*/ 379 w 386"/>
                <a:gd name="T13" fmla="*/ 2 h 28"/>
                <a:gd name="T14" fmla="*/ 371 w 386"/>
                <a:gd name="T15" fmla="*/ 0 h 28"/>
                <a:gd name="T16" fmla="*/ 363 w 386"/>
                <a:gd name="T17" fmla="*/ 0 h 28"/>
                <a:gd name="T18" fmla="*/ 23 w 386"/>
                <a:gd name="T19" fmla="*/ 0 h 28"/>
                <a:gd name="T20" fmla="*/ 15 w 386"/>
                <a:gd name="T21" fmla="*/ 0 h 28"/>
                <a:gd name="T22" fmla="*/ 8 w 386"/>
                <a:gd name="T23" fmla="*/ 2 h 28"/>
                <a:gd name="T24" fmla="*/ 2 w 386"/>
                <a:gd name="T25" fmla="*/ 6 h 28"/>
                <a:gd name="T26" fmla="*/ 0 w 386"/>
                <a:gd name="T27" fmla="*/ 14 h 28"/>
                <a:gd name="T28" fmla="*/ 2 w 386"/>
                <a:gd name="T29" fmla="*/ 22 h 28"/>
                <a:gd name="T30" fmla="*/ 8 w 386"/>
                <a:gd name="T31" fmla="*/ 26 h 28"/>
                <a:gd name="T32" fmla="*/ 15 w 386"/>
                <a:gd name="T33" fmla="*/ 27 h 28"/>
                <a:gd name="T34" fmla="*/ 23 w 386"/>
                <a:gd name="T35" fmla="*/ 28 h 28"/>
                <a:gd name="T36" fmla="*/ 363 w 386"/>
                <a:gd name="T3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6" h="28">
                  <a:moveTo>
                    <a:pt x="363" y="28"/>
                  </a:moveTo>
                  <a:lnTo>
                    <a:pt x="371" y="28"/>
                  </a:lnTo>
                  <a:lnTo>
                    <a:pt x="379" y="26"/>
                  </a:lnTo>
                  <a:lnTo>
                    <a:pt x="384" y="22"/>
                  </a:lnTo>
                  <a:lnTo>
                    <a:pt x="386" y="14"/>
                  </a:lnTo>
                  <a:lnTo>
                    <a:pt x="384" y="6"/>
                  </a:lnTo>
                  <a:lnTo>
                    <a:pt x="379" y="2"/>
                  </a:lnTo>
                  <a:lnTo>
                    <a:pt x="371" y="0"/>
                  </a:lnTo>
                  <a:lnTo>
                    <a:pt x="363" y="0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2"/>
                  </a:lnTo>
                  <a:lnTo>
                    <a:pt x="2" y="6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8" y="26"/>
                  </a:lnTo>
                  <a:lnTo>
                    <a:pt x="15" y="27"/>
                  </a:lnTo>
                  <a:lnTo>
                    <a:pt x="23" y="28"/>
                  </a:lnTo>
                  <a:lnTo>
                    <a:pt x="363" y="28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89" name="Freeform 75"/>
            <p:cNvSpPr>
              <a:spLocks/>
            </p:cNvSpPr>
            <p:nvPr/>
          </p:nvSpPr>
          <p:spPr bwMode="auto">
            <a:xfrm>
              <a:off x="3461" y="317"/>
              <a:ext cx="208" cy="380"/>
            </a:xfrm>
            <a:custGeom>
              <a:avLst/>
              <a:gdLst>
                <a:gd name="T0" fmla="*/ 129 w 208"/>
                <a:gd name="T1" fmla="*/ 16 h 380"/>
                <a:gd name="T2" fmla="*/ 129 w 208"/>
                <a:gd name="T3" fmla="*/ 7 h 380"/>
                <a:gd name="T4" fmla="*/ 127 w 208"/>
                <a:gd name="T5" fmla="*/ 3 h 380"/>
                <a:gd name="T6" fmla="*/ 122 w 208"/>
                <a:gd name="T7" fmla="*/ 1 h 380"/>
                <a:gd name="T8" fmla="*/ 112 w 208"/>
                <a:gd name="T9" fmla="*/ 0 h 380"/>
                <a:gd name="T10" fmla="*/ 83 w 208"/>
                <a:gd name="T11" fmla="*/ 21 h 380"/>
                <a:gd name="T12" fmla="*/ 51 w 208"/>
                <a:gd name="T13" fmla="*/ 32 h 380"/>
                <a:gd name="T14" fmla="*/ 22 w 208"/>
                <a:gd name="T15" fmla="*/ 36 h 380"/>
                <a:gd name="T16" fmla="*/ 0 w 208"/>
                <a:gd name="T17" fmla="*/ 37 h 380"/>
                <a:gd name="T18" fmla="*/ 0 w 208"/>
                <a:gd name="T19" fmla="*/ 57 h 380"/>
                <a:gd name="T20" fmla="*/ 15 w 208"/>
                <a:gd name="T21" fmla="*/ 57 h 380"/>
                <a:gd name="T22" fmla="*/ 35 w 208"/>
                <a:gd name="T23" fmla="*/ 55 h 380"/>
                <a:gd name="T24" fmla="*/ 59 w 208"/>
                <a:gd name="T25" fmla="*/ 51 h 380"/>
                <a:gd name="T26" fmla="*/ 83 w 208"/>
                <a:gd name="T27" fmla="*/ 41 h 380"/>
                <a:gd name="T28" fmla="*/ 83 w 208"/>
                <a:gd name="T29" fmla="*/ 333 h 380"/>
                <a:gd name="T30" fmla="*/ 82 w 208"/>
                <a:gd name="T31" fmla="*/ 345 h 380"/>
                <a:gd name="T32" fmla="*/ 76 w 208"/>
                <a:gd name="T33" fmla="*/ 354 h 380"/>
                <a:gd name="T34" fmla="*/ 59 w 208"/>
                <a:gd name="T35" fmla="*/ 358 h 380"/>
                <a:gd name="T36" fmla="*/ 26 w 208"/>
                <a:gd name="T37" fmla="*/ 359 h 380"/>
                <a:gd name="T38" fmla="*/ 4 w 208"/>
                <a:gd name="T39" fmla="*/ 359 h 380"/>
                <a:gd name="T40" fmla="*/ 4 w 208"/>
                <a:gd name="T41" fmla="*/ 380 h 380"/>
                <a:gd name="T42" fmla="*/ 22 w 208"/>
                <a:gd name="T43" fmla="*/ 379 h 380"/>
                <a:gd name="T44" fmla="*/ 51 w 208"/>
                <a:gd name="T45" fmla="*/ 379 h 380"/>
                <a:gd name="T46" fmla="*/ 82 w 208"/>
                <a:gd name="T47" fmla="*/ 378 h 380"/>
                <a:gd name="T48" fmla="*/ 106 w 208"/>
                <a:gd name="T49" fmla="*/ 378 h 380"/>
                <a:gd name="T50" fmla="*/ 128 w 208"/>
                <a:gd name="T51" fmla="*/ 378 h 380"/>
                <a:gd name="T52" fmla="*/ 159 w 208"/>
                <a:gd name="T53" fmla="*/ 379 h 380"/>
                <a:gd name="T54" fmla="*/ 190 w 208"/>
                <a:gd name="T55" fmla="*/ 379 h 380"/>
                <a:gd name="T56" fmla="*/ 208 w 208"/>
                <a:gd name="T57" fmla="*/ 380 h 380"/>
                <a:gd name="T58" fmla="*/ 208 w 208"/>
                <a:gd name="T59" fmla="*/ 359 h 380"/>
                <a:gd name="T60" fmla="*/ 187 w 208"/>
                <a:gd name="T61" fmla="*/ 359 h 380"/>
                <a:gd name="T62" fmla="*/ 154 w 208"/>
                <a:gd name="T63" fmla="*/ 358 h 380"/>
                <a:gd name="T64" fmla="*/ 137 w 208"/>
                <a:gd name="T65" fmla="*/ 354 h 380"/>
                <a:gd name="T66" fmla="*/ 130 w 208"/>
                <a:gd name="T67" fmla="*/ 345 h 380"/>
                <a:gd name="T68" fmla="*/ 129 w 208"/>
                <a:gd name="T69" fmla="*/ 333 h 380"/>
                <a:gd name="T70" fmla="*/ 129 w 208"/>
                <a:gd name="T71" fmla="*/ 1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8" h="380">
                  <a:moveTo>
                    <a:pt x="129" y="16"/>
                  </a:moveTo>
                  <a:lnTo>
                    <a:pt x="129" y="7"/>
                  </a:lnTo>
                  <a:lnTo>
                    <a:pt x="127" y="3"/>
                  </a:lnTo>
                  <a:lnTo>
                    <a:pt x="122" y="1"/>
                  </a:lnTo>
                  <a:lnTo>
                    <a:pt x="112" y="0"/>
                  </a:lnTo>
                  <a:lnTo>
                    <a:pt x="83" y="21"/>
                  </a:lnTo>
                  <a:lnTo>
                    <a:pt x="51" y="32"/>
                  </a:lnTo>
                  <a:lnTo>
                    <a:pt x="22" y="36"/>
                  </a:lnTo>
                  <a:lnTo>
                    <a:pt x="0" y="37"/>
                  </a:lnTo>
                  <a:lnTo>
                    <a:pt x="0" y="57"/>
                  </a:lnTo>
                  <a:lnTo>
                    <a:pt x="15" y="57"/>
                  </a:lnTo>
                  <a:lnTo>
                    <a:pt x="35" y="55"/>
                  </a:lnTo>
                  <a:lnTo>
                    <a:pt x="59" y="51"/>
                  </a:lnTo>
                  <a:lnTo>
                    <a:pt x="83" y="41"/>
                  </a:lnTo>
                  <a:lnTo>
                    <a:pt x="83" y="333"/>
                  </a:lnTo>
                  <a:lnTo>
                    <a:pt x="82" y="345"/>
                  </a:lnTo>
                  <a:lnTo>
                    <a:pt x="76" y="354"/>
                  </a:lnTo>
                  <a:lnTo>
                    <a:pt x="59" y="358"/>
                  </a:lnTo>
                  <a:lnTo>
                    <a:pt x="26" y="359"/>
                  </a:lnTo>
                  <a:lnTo>
                    <a:pt x="4" y="359"/>
                  </a:lnTo>
                  <a:lnTo>
                    <a:pt x="4" y="380"/>
                  </a:lnTo>
                  <a:lnTo>
                    <a:pt x="22" y="379"/>
                  </a:lnTo>
                  <a:lnTo>
                    <a:pt x="51" y="379"/>
                  </a:lnTo>
                  <a:lnTo>
                    <a:pt x="82" y="378"/>
                  </a:lnTo>
                  <a:lnTo>
                    <a:pt x="106" y="378"/>
                  </a:lnTo>
                  <a:lnTo>
                    <a:pt x="128" y="378"/>
                  </a:lnTo>
                  <a:lnTo>
                    <a:pt x="159" y="379"/>
                  </a:lnTo>
                  <a:lnTo>
                    <a:pt x="190" y="379"/>
                  </a:lnTo>
                  <a:lnTo>
                    <a:pt x="208" y="380"/>
                  </a:lnTo>
                  <a:lnTo>
                    <a:pt x="208" y="359"/>
                  </a:lnTo>
                  <a:lnTo>
                    <a:pt x="187" y="359"/>
                  </a:lnTo>
                  <a:lnTo>
                    <a:pt x="154" y="358"/>
                  </a:lnTo>
                  <a:lnTo>
                    <a:pt x="137" y="354"/>
                  </a:lnTo>
                  <a:lnTo>
                    <a:pt x="130" y="345"/>
                  </a:lnTo>
                  <a:lnTo>
                    <a:pt x="129" y="333"/>
                  </a:lnTo>
                  <a:lnTo>
                    <a:pt x="129" y="16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90" name="Freeform 76"/>
            <p:cNvSpPr>
              <a:spLocks/>
            </p:cNvSpPr>
            <p:nvPr/>
          </p:nvSpPr>
          <p:spPr bwMode="auto">
            <a:xfrm>
              <a:off x="4060" y="133"/>
              <a:ext cx="499" cy="474"/>
            </a:xfrm>
            <a:custGeom>
              <a:avLst/>
              <a:gdLst>
                <a:gd name="T0" fmla="*/ 484 w 499"/>
                <a:gd name="T1" fmla="*/ 35 h 474"/>
                <a:gd name="T2" fmla="*/ 495 w 499"/>
                <a:gd name="T3" fmla="*/ 27 h 474"/>
                <a:gd name="T4" fmla="*/ 499 w 499"/>
                <a:gd name="T5" fmla="*/ 17 h 474"/>
                <a:gd name="T6" fmla="*/ 494 w 499"/>
                <a:gd name="T7" fmla="*/ 5 h 474"/>
                <a:gd name="T8" fmla="*/ 483 w 499"/>
                <a:gd name="T9" fmla="*/ 0 h 474"/>
                <a:gd name="T10" fmla="*/ 478 w 499"/>
                <a:gd name="T11" fmla="*/ 1 h 474"/>
                <a:gd name="T12" fmla="*/ 468 w 499"/>
                <a:gd name="T13" fmla="*/ 6 h 474"/>
                <a:gd name="T14" fmla="*/ 16 w 499"/>
                <a:gd name="T15" fmla="*/ 219 h 474"/>
                <a:gd name="T16" fmla="*/ 4 w 499"/>
                <a:gd name="T17" fmla="*/ 226 h 474"/>
                <a:gd name="T18" fmla="*/ 0 w 499"/>
                <a:gd name="T19" fmla="*/ 237 h 474"/>
                <a:gd name="T20" fmla="*/ 4 w 499"/>
                <a:gd name="T21" fmla="*/ 248 h 474"/>
                <a:gd name="T22" fmla="*/ 16 w 499"/>
                <a:gd name="T23" fmla="*/ 255 h 474"/>
                <a:gd name="T24" fmla="*/ 468 w 499"/>
                <a:gd name="T25" fmla="*/ 469 h 474"/>
                <a:gd name="T26" fmla="*/ 478 w 499"/>
                <a:gd name="T27" fmla="*/ 474 h 474"/>
                <a:gd name="T28" fmla="*/ 483 w 499"/>
                <a:gd name="T29" fmla="*/ 474 h 474"/>
                <a:gd name="T30" fmla="*/ 494 w 499"/>
                <a:gd name="T31" fmla="*/ 470 h 474"/>
                <a:gd name="T32" fmla="*/ 499 w 499"/>
                <a:gd name="T33" fmla="*/ 458 h 474"/>
                <a:gd name="T34" fmla="*/ 495 w 499"/>
                <a:gd name="T35" fmla="*/ 447 h 474"/>
                <a:gd name="T36" fmla="*/ 484 w 499"/>
                <a:gd name="T37" fmla="*/ 440 h 474"/>
                <a:gd name="T38" fmla="*/ 55 w 499"/>
                <a:gd name="T39" fmla="*/ 237 h 474"/>
                <a:gd name="T40" fmla="*/ 484 w 499"/>
                <a:gd name="T41" fmla="*/ 35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9" h="474">
                  <a:moveTo>
                    <a:pt x="484" y="35"/>
                  </a:moveTo>
                  <a:lnTo>
                    <a:pt x="495" y="27"/>
                  </a:lnTo>
                  <a:lnTo>
                    <a:pt x="499" y="17"/>
                  </a:lnTo>
                  <a:lnTo>
                    <a:pt x="494" y="5"/>
                  </a:lnTo>
                  <a:lnTo>
                    <a:pt x="483" y="0"/>
                  </a:lnTo>
                  <a:lnTo>
                    <a:pt x="478" y="1"/>
                  </a:lnTo>
                  <a:lnTo>
                    <a:pt x="468" y="6"/>
                  </a:lnTo>
                  <a:lnTo>
                    <a:pt x="16" y="219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4" y="248"/>
                  </a:lnTo>
                  <a:lnTo>
                    <a:pt x="16" y="255"/>
                  </a:lnTo>
                  <a:lnTo>
                    <a:pt x="468" y="469"/>
                  </a:lnTo>
                  <a:lnTo>
                    <a:pt x="478" y="474"/>
                  </a:lnTo>
                  <a:lnTo>
                    <a:pt x="483" y="474"/>
                  </a:lnTo>
                  <a:lnTo>
                    <a:pt x="494" y="470"/>
                  </a:lnTo>
                  <a:lnTo>
                    <a:pt x="499" y="458"/>
                  </a:lnTo>
                  <a:lnTo>
                    <a:pt x="495" y="447"/>
                  </a:lnTo>
                  <a:lnTo>
                    <a:pt x="484" y="440"/>
                  </a:lnTo>
                  <a:lnTo>
                    <a:pt x="55" y="237"/>
                  </a:lnTo>
                  <a:lnTo>
                    <a:pt x="484" y="35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91" name="Freeform 77"/>
            <p:cNvSpPr>
              <a:spLocks/>
            </p:cNvSpPr>
            <p:nvPr/>
          </p:nvSpPr>
          <p:spPr bwMode="auto">
            <a:xfrm>
              <a:off x="4877" y="223"/>
              <a:ext cx="441" cy="361"/>
            </a:xfrm>
            <a:custGeom>
              <a:avLst/>
              <a:gdLst>
                <a:gd name="T0" fmla="*/ 286 w 441"/>
                <a:gd name="T1" fmla="*/ 47 h 361"/>
                <a:gd name="T2" fmla="*/ 259 w 441"/>
                <a:gd name="T3" fmla="*/ 177 h 361"/>
                <a:gd name="T4" fmla="*/ 252 w 441"/>
                <a:gd name="T5" fmla="*/ 258 h 361"/>
                <a:gd name="T6" fmla="*/ 259 w 441"/>
                <a:gd name="T7" fmla="*/ 320 h 361"/>
                <a:gd name="T8" fmla="*/ 272 w 441"/>
                <a:gd name="T9" fmla="*/ 354 h 361"/>
                <a:gd name="T10" fmla="*/ 288 w 441"/>
                <a:gd name="T11" fmla="*/ 361 h 361"/>
                <a:gd name="T12" fmla="*/ 311 w 441"/>
                <a:gd name="T13" fmla="*/ 351 h 361"/>
                <a:gd name="T14" fmla="*/ 322 w 441"/>
                <a:gd name="T15" fmla="*/ 330 h 361"/>
                <a:gd name="T16" fmla="*/ 317 w 441"/>
                <a:gd name="T17" fmla="*/ 312 h 361"/>
                <a:gd name="T18" fmla="*/ 296 w 441"/>
                <a:gd name="T19" fmla="*/ 231 h 361"/>
                <a:gd name="T20" fmla="*/ 293 w 441"/>
                <a:gd name="T21" fmla="*/ 177 h 361"/>
                <a:gd name="T22" fmla="*/ 401 w 441"/>
                <a:gd name="T23" fmla="*/ 47 h 361"/>
                <a:gd name="T24" fmla="*/ 425 w 441"/>
                <a:gd name="T25" fmla="*/ 44 h 361"/>
                <a:gd name="T26" fmla="*/ 441 w 441"/>
                <a:gd name="T27" fmla="*/ 19 h 361"/>
                <a:gd name="T28" fmla="*/ 430 w 441"/>
                <a:gd name="T29" fmla="*/ 2 h 361"/>
                <a:gd name="T30" fmla="*/ 408 w 441"/>
                <a:gd name="T31" fmla="*/ 0 h 361"/>
                <a:gd name="T32" fmla="*/ 118 w 441"/>
                <a:gd name="T33" fmla="*/ 0 h 361"/>
                <a:gd name="T34" fmla="*/ 76 w 441"/>
                <a:gd name="T35" fmla="*/ 16 h 361"/>
                <a:gd name="T36" fmla="*/ 30 w 441"/>
                <a:gd name="T37" fmla="*/ 62 h 361"/>
                <a:gd name="T38" fmla="*/ 4 w 441"/>
                <a:gd name="T39" fmla="*/ 103 h 361"/>
                <a:gd name="T40" fmla="*/ 1 w 441"/>
                <a:gd name="T41" fmla="*/ 116 h 361"/>
                <a:gd name="T42" fmla="*/ 17 w 441"/>
                <a:gd name="T43" fmla="*/ 117 h 361"/>
                <a:gd name="T44" fmla="*/ 38 w 441"/>
                <a:gd name="T45" fmla="*/ 89 h 361"/>
                <a:gd name="T46" fmla="*/ 69 w 441"/>
                <a:gd name="T47" fmla="*/ 62 h 361"/>
                <a:gd name="T48" fmla="*/ 97 w 441"/>
                <a:gd name="T49" fmla="*/ 50 h 361"/>
                <a:gd name="T50" fmla="*/ 119 w 441"/>
                <a:gd name="T51" fmla="*/ 47 h 361"/>
                <a:gd name="T52" fmla="*/ 173 w 441"/>
                <a:gd name="T53" fmla="*/ 47 h 361"/>
                <a:gd name="T54" fmla="*/ 124 w 441"/>
                <a:gd name="T55" fmla="*/ 192 h 361"/>
                <a:gd name="T56" fmla="*/ 68 w 441"/>
                <a:gd name="T57" fmla="*/ 319 h 361"/>
                <a:gd name="T58" fmla="*/ 62 w 441"/>
                <a:gd name="T59" fmla="*/ 339 h 361"/>
                <a:gd name="T60" fmla="*/ 70 w 441"/>
                <a:gd name="T61" fmla="*/ 355 h 361"/>
                <a:gd name="T62" fmla="*/ 85 w 441"/>
                <a:gd name="T63" fmla="*/ 361 h 361"/>
                <a:gd name="T64" fmla="*/ 111 w 441"/>
                <a:gd name="T65" fmla="*/ 346 h 361"/>
                <a:gd name="T66" fmla="*/ 126 w 441"/>
                <a:gd name="T67" fmla="*/ 308 h 361"/>
                <a:gd name="T68" fmla="*/ 138 w 441"/>
                <a:gd name="T69" fmla="*/ 269 h 361"/>
                <a:gd name="T70" fmla="*/ 148 w 441"/>
                <a:gd name="T71" fmla="*/ 228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1" h="361">
                  <a:moveTo>
                    <a:pt x="194" y="47"/>
                  </a:moveTo>
                  <a:lnTo>
                    <a:pt x="286" y="47"/>
                  </a:lnTo>
                  <a:lnTo>
                    <a:pt x="270" y="123"/>
                  </a:lnTo>
                  <a:lnTo>
                    <a:pt x="259" y="177"/>
                  </a:lnTo>
                  <a:lnTo>
                    <a:pt x="254" y="219"/>
                  </a:lnTo>
                  <a:lnTo>
                    <a:pt x="252" y="258"/>
                  </a:lnTo>
                  <a:lnTo>
                    <a:pt x="253" y="283"/>
                  </a:lnTo>
                  <a:lnTo>
                    <a:pt x="259" y="320"/>
                  </a:lnTo>
                  <a:lnTo>
                    <a:pt x="265" y="341"/>
                  </a:lnTo>
                  <a:lnTo>
                    <a:pt x="272" y="354"/>
                  </a:lnTo>
                  <a:lnTo>
                    <a:pt x="279" y="359"/>
                  </a:lnTo>
                  <a:lnTo>
                    <a:pt x="288" y="361"/>
                  </a:lnTo>
                  <a:lnTo>
                    <a:pt x="300" y="358"/>
                  </a:lnTo>
                  <a:lnTo>
                    <a:pt x="311" y="351"/>
                  </a:lnTo>
                  <a:lnTo>
                    <a:pt x="318" y="341"/>
                  </a:lnTo>
                  <a:lnTo>
                    <a:pt x="322" y="330"/>
                  </a:lnTo>
                  <a:lnTo>
                    <a:pt x="321" y="323"/>
                  </a:lnTo>
                  <a:lnTo>
                    <a:pt x="317" y="312"/>
                  </a:lnTo>
                  <a:lnTo>
                    <a:pt x="303" y="269"/>
                  </a:lnTo>
                  <a:lnTo>
                    <a:pt x="296" y="231"/>
                  </a:lnTo>
                  <a:lnTo>
                    <a:pt x="293" y="199"/>
                  </a:lnTo>
                  <a:lnTo>
                    <a:pt x="293" y="177"/>
                  </a:lnTo>
                  <a:lnTo>
                    <a:pt x="308" y="47"/>
                  </a:lnTo>
                  <a:lnTo>
                    <a:pt x="401" y="47"/>
                  </a:lnTo>
                  <a:lnTo>
                    <a:pt x="411" y="47"/>
                  </a:lnTo>
                  <a:lnTo>
                    <a:pt x="425" y="44"/>
                  </a:lnTo>
                  <a:lnTo>
                    <a:pt x="436" y="35"/>
                  </a:lnTo>
                  <a:lnTo>
                    <a:pt x="441" y="19"/>
                  </a:lnTo>
                  <a:lnTo>
                    <a:pt x="438" y="8"/>
                  </a:lnTo>
                  <a:lnTo>
                    <a:pt x="430" y="2"/>
                  </a:lnTo>
                  <a:lnTo>
                    <a:pt x="420" y="0"/>
                  </a:lnTo>
                  <a:lnTo>
                    <a:pt x="408" y="0"/>
                  </a:lnTo>
                  <a:lnTo>
                    <a:pt x="135" y="0"/>
                  </a:lnTo>
                  <a:lnTo>
                    <a:pt x="118" y="0"/>
                  </a:lnTo>
                  <a:lnTo>
                    <a:pt x="99" y="4"/>
                  </a:lnTo>
                  <a:lnTo>
                    <a:pt x="76" y="16"/>
                  </a:lnTo>
                  <a:lnTo>
                    <a:pt x="50" y="38"/>
                  </a:lnTo>
                  <a:lnTo>
                    <a:pt x="30" y="62"/>
                  </a:lnTo>
                  <a:lnTo>
                    <a:pt x="14" y="85"/>
                  </a:lnTo>
                  <a:lnTo>
                    <a:pt x="4" y="103"/>
                  </a:lnTo>
                  <a:lnTo>
                    <a:pt x="0" y="112"/>
                  </a:lnTo>
                  <a:lnTo>
                    <a:pt x="1" y="116"/>
                  </a:lnTo>
                  <a:lnTo>
                    <a:pt x="9" y="120"/>
                  </a:lnTo>
                  <a:lnTo>
                    <a:pt x="17" y="117"/>
                  </a:lnTo>
                  <a:lnTo>
                    <a:pt x="22" y="110"/>
                  </a:lnTo>
                  <a:lnTo>
                    <a:pt x="38" y="89"/>
                  </a:lnTo>
                  <a:lnTo>
                    <a:pt x="53" y="74"/>
                  </a:lnTo>
                  <a:lnTo>
                    <a:pt x="69" y="62"/>
                  </a:lnTo>
                  <a:lnTo>
                    <a:pt x="83" y="55"/>
                  </a:lnTo>
                  <a:lnTo>
                    <a:pt x="97" y="50"/>
                  </a:lnTo>
                  <a:lnTo>
                    <a:pt x="109" y="48"/>
                  </a:lnTo>
                  <a:lnTo>
                    <a:pt x="119" y="47"/>
                  </a:lnTo>
                  <a:lnTo>
                    <a:pt x="126" y="47"/>
                  </a:lnTo>
                  <a:lnTo>
                    <a:pt x="173" y="47"/>
                  </a:lnTo>
                  <a:lnTo>
                    <a:pt x="151" y="120"/>
                  </a:lnTo>
                  <a:lnTo>
                    <a:pt x="124" y="192"/>
                  </a:lnTo>
                  <a:lnTo>
                    <a:pt x="95" y="259"/>
                  </a:lnTo>
                  <a:lnTo>
                    <a:pt x="68" y="319"/>
                  </a:lnTo>
                  <a:lnTo>
                    <a:pt x="63" y="331"/>
                  </a:lnTo>
                  <a:lnTo>
                    <a:pt x="62" y="339"/>
                  </a:lnTo>
                  <a:lnTo>
                    <a:pt x="64" y="349"/>
                  </a:lnTo>
                  <a:lnTo>
                    <a:pt x="70" y="355"/>
                  </a:lnTo>
                  <a:lnTo>
                    <a:pt x="77" y="359"/>
                  </a:lnTo>
                  <a:lnTo>
                    <a:pt x="85" y="361"/>
                  </a:lnTo>
                  <a:lnTo>
                    <a:pt x="101" y="357"/>
                  </a:lnTo>
                  <a:lnTo>
                    <a:pt x="111" y="346"/>
                  </a:lnTo>
                  <a:lnTo>
                    <a:pt x="119" y="328"/>
                  </a:lnTo>
                  <a:lnTo>
                    <a:pt x="126" y="308"/>
                  </a:lnTo>
                  <a:lnTo>
                    <a:pt x="133" y="285"/>
                  </a:lnTo>
                  <a:lnTo>
                    <a:pt x="138" y="269"/>
                  </a:lnTo>
                  <a:lnTo>
                    <a:pt x="142" y="252"/>
                  </a:lnTo>
                  <a:lnTo>
                    <a:pt x="148" y="228"/>
                  </a:lnTo>
                  <a:lnTo>
                    <a:pt x="194" y="47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92" name="Freeform 78"/>
            <p:cNvSpPr>
              <a:spLocks/>
            </p:cNvSpPr>
            <p:nvPr/>
          </p:nvSpPr>
          <p:spPr bwMode="auto">
            <a:xfrm>
              <a:off x="2" y="1420"/>
              <a:ext cx="1087" cy="1144"/>
            </a:xfrm>
            <a:custGeom>
              <a:avLst/>
              <a:gdLst>
                <a:gd name="T0" fmla="*/ 988 w 1087"/>
                <a:gd name="T1" fmla="*/ 1144 h 1144"/>
                <a:gd name="T2" fmla="*/ 1087 w 1087"/>
                <a:gd name="T3" fmla="*/ 882 h 1144"/>
                <a:gd name="T4" fmla="*/ 1067 w 1087"/>
                <a:gd name="T5" fmla="*/ 882 h 1144"/>
                <a:gd name="T6" fmla="*/ 1033 w 1087"/>
                <a:gd name="T7" fmla="*/ 940 h 1144"/>
                <a:gd name="T8" fmla="*/ 984 w 1087"/>
                <a:gd name="T9" fmla="*/ 987 h 1144"/>
                <a:gd name="T10" fmla="*/ 923 w 1087"/>
                <a:gd name="T11" fmla="*/ 1023 h 1144"/>
                <a:gd name="T12" fmla="*/ 854 w 1087"/>
                <a:gd name="T13" fmla="*/ 1047 h 1144"/>
                <a:gd name="T14" fmla="*/ 829 w 1087"/>
                <a:gd name="T15" fmla="*/ 1053 h 1144"/>
                <a:gd name="T16" fmla="*/ 780 w 1087"/>
                <a:gd name="T17" fmla="*/ 1062 h 1144"/>
                <a:gd name="T18" fmla="*/ 704 w 1087"/>
                <a:gd name="T19" fmla="*/ 1069 h 1144"/>
                <a:gd name="T20" fmla="*/ 600 w 1087"/>
                <a:gd name="T21" fmla="*/ 1072 h 1144"/>
                <a:gd name="T22" fmla="*/ 108 w 1087"/>
                <a:gd name="T23" fmla="*/ 1072 h 1144"/>
                <a:gd name="T24" fmla="*/ 523 w 1087"/>
                <a:gd name="T25" fmla="*/ 585 h 1144"/>
                <a:gd name="T26" fmla="*/ 529 w 1087"/>
                <a:gd name="T27" fmla="*/ 577 h 1144"/>
                <a:gd name="T28" fmla="*/ 531 w 1087"/>
                <a:gd name="T29" fmla="*/ 572 h 1144"/>
                <a:gd name="T30" fmla="*/ 530 w 1087"/>
                <a:gd name="T31" fmla="*/ 568 h 1144"/>
                <a:gd name="T32" fmla="*/ 525 w 1087"/>
                <a:gd name="T33" fmla="*/ 559 h 1144"/>
                <a:gd name="T34" fmla="*/ 145 w 1087"/>
                <a:gd name="T35" fmla="*/ 39 h 1144"/>
                <a:gd name="T36" fmla="*/ 592 w 1087"/>
                <a:gd name="T37" fmla="*/ 39 h 1144"/>
                <a:gd name="T38" fmla="*/ 667 w 1087"/>
                <a:gd name="T39" fmla="*/ 41 h 1144"/>
                <a:gd name="T40" fmla="*/ 726 w 1087"/>
                <a:gd name="T41" fmla="*/ 45 h 1144"/>
                <a:gd name="T42" fmla="*/ 766 w 1087"/>
                <a:gd name="T43" fmla="*/ 49 h 1144"/>
                <a:gd name="T44" fmla="*/ 783 w 1087"/>
                <a:gd name="T45" fmla="*/ 52 h 1144"/>
                <a:gd name="T46" fmla="*/ 821 w 1087"/>
                <a:gd name="T47" fmla="*/ 59 h 1144"/>
                <a:gd name="T48" fmla="*/ 865 w 1087"/>
                <a:gd name="T49" fmla="*/ 70 h 1144"/>
                <a:gd name="T50" fmla="*/ 914 w 1087"/>
                <a:gd name="T51" fmla="*/ 88 h 1144"/>
                <a:gd name="T52" fmla="*/ 963 w 1087"/>
                <a:gd name="T53" fmla="*/ 113 h 1144"/>
                <a:gd name="T54" fmla="*/ 984 w 1087"/>
                <a:gd name="T55" fmla="*/ 128 h 1144"/>
                <a:gd name="T56" fmla="*/ 1012 w 1087"/>
                <a:gd name="T57" fmla="*/ 151 h 1144"/>
                <a:gd name="T58" fmla="*/ 1041 w 1087"/>
                <a:gd name="T59" fmla="*/ 185 h 1144"/>
                <a:gd name="T60" fmla="*/ 1067 w 1087"/>
                <a:gd name="T61" fmla="*/ 230 h 1144"/>
                <a:gd name="T62" fmla="*/ 1087 w 1087"/>
                <a:gd name="T63" fmla="*/ 230 h 1144"/>
                <a:gd name="T64" fmla="*/ 988 w 1087"/>
                <a:gd name="T65" fmla="*/ 0 h 1144"/>
                <a:gd name="T66" fmla="*/ 23 w 1087"/>
                <a:gd name="T67" fmla="*/ 0 h 1144"/>
                <a:gd name="T68" fmla="*/ 12 w 1087"/>
                <a:gd name="T69" fmla="*/ 0 h 1144"/>
                <a:gd name="T70" fmla="*/ 6 w 1087"/>
                <a:gd name="T71" fmla="*/ 1 h 1144"/>
                <a:gd name="T72" fmla="*/ 3 w 1087"/>
                <a:gd name="T73" fmla="*/ 2 h 1144"/>
                <a:gd name="T74" fmla="*/ 1 w 1087"/>
                <a:gd name="T75" fmla="*/ 6 h 1144"/>
                <a:gd name="T76" fmla="*/ 0 w 1087"/>
                <a:gd name="T77" fmla="*/ 17 h 1144"/>
                <a:gd name="T78" fmla="*/ 0 w 1087"/>
                <a:gd name="T79" fmla="*/ 33 h 1144"/>
                <a:gd name="T80" fmla="*/ 432 w 1087"/>
                <a:gd name="T81" fmla="*/ 624 h 1144"/>
                <a:gd name="T82" fmla="*/ 9 w 1087"/>
                <a:gd name="T83" fmla="*/ 1120 h 1144"/>
                <a:gd name="T84" fmla="*/ 2 w 1087"/>
                <a:gd name="T85" fmla="*/ 1131 h 1144"/>
                <a:gd name="T86" fmla="*/ 1 w 1087"/>
                <a:gd name="T87" fmla="*/ 1135 h 1144"/>
                <a:gd name="T88" fmla="*/ 6 w 1087"/>
                <a:gd name="T89" fmla="*/ 1142 h 1144"/>
                <a:gd name="T90" fmla="*/ 23 w 1087"/>
                <a:gd name="T91" fmla="*/ 1144 h 1144"/>
                <a:gd name="T92" fmla="*/ 988 w 1087"/>
                <a:gd name="T93" fmla="*/ 1144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87" h="1144">
                  <a:moveTo>
                    <a:pt x="988" y="1144"/>
                  </a:moveTo>
                  <a:lnTo>
                    <a:pt x="1087" y="882"/>
                  </a:lnTo>
                  <a:lnTo>
                    <a:pt x="1067" y="882"/>
                  </a:lnTo>
                  <a:lnTo>
                    <a:pt x="1033" y="940"/>
                  </a:lnTo>
                  <a:lnTo>
                    <a:pt x="984" y="987"/>
                  </a:lnTo>
                  <a:lnTo>
                    <a:pt x="923" y="1023"/>
                  </a:lnTo>
                  <a:lnTo>
                    <a:pt x="854" y="1047"/>
                  </a:lnTo>
                  <a:lnTo>
                    <a:pt x="829" y="1053"/>
                  </a:lnTo>
                  <a:lnTo>
                    <a:pt x="780" y="1062"/>
                  </a:lnTo>
                  <a:lnTo>
                    <a:pt x="704" y="1069"/>
                  </a:lnTo>
                  <a:lnTo>
                    <a:pt x="600" y="1072"/>
                  </a:lnTo>
                  <a:lnTo>
                    <a:pt x="108" y="1072"/>
                  </a:lnTo>
                  <a:lnTo>
                    <a:pt x="523" y="585"/>
                  </a:lnTo>
                  <a:lnTo>
                    <a:pt x="529" y="577"/>
                  </a:lnTo>
                  <a:lnTo>
                    <a:pt x="531" y="572"/>
                  </a:lnTo>
                  <a:lnTo>
                    <a:pt x="530" y="568"/>
                  </a:lnTo>
                  <a:lnTo>
                    <a:pt x="525" y="559"/>
                  </a:lnTo>
                  <a:lnTo>
                    <a:pt x="145" y="39"/>
                  </a:lnTo>
                  <a:lnTo>
                    <a:pt x="592" y="39"/>
                  </a:lnTo>
                  <a:lnTo>
                    <a:pt x="667" y="41"/>
                  </a:lnTo>
                  <a:lnTo>
                    <a:pt x="726" y="45"/>
                  </a:lnTo>
                  <a:lnTo>
                    <a:pt x="766" y="49"/>
                  </a:lnTo>
                  <a:lnTo>
                    <a:pt x="783" y="52"/>
                  </a:lnTo>
                  <a:lnTo>
                    <a:pt x="821" y="59"/>
                  </a:lnTo>
                  <a:lnTo>
                    <a:pt x="865" y="70"/>
                  </a:lnTo>
                  <a:lnTo>
                    <a:pt x="914" y="88"/>
                  </a:lnTo>
                  <a:lnTo>
                    <a:pt x="963" y="113"/>
                  </a:lnTo>
                  <a:lnTo>
                    <a:pt x="984" y="128"/>
                  </a:lnTo>
                  <a:lnTo>
                    <a:pt x="1012" y="151"/>
                  </a:lnTo>
                  <a:lnTo>
                    <a:pt x="1041" y="185"/>
                  </a:lnTo>
                  <a:lnTo>
                    <a:pt x="1067" y="230"/>
                  </a:lnTo>
                  <a:lnTo>
                    <a:pt x="1087" y="230"/>
                  </a:lnTo>
                  <a:lnTo>
                    <a:pt x="988" y="0"/>
                  </a:lnTo>
                  <a:lnTo>
                    <a:pt x="23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17"/>
                  </a:lnTo>
                  <a:lnTo>
                    <a:pt x="0" y="33"/>
                  </a:lnTo>
                  <a:lnTo>
                    <a:pt x="432" y="624"/>
                  </a:lnTo>
                  <a:lnTo>
                    <a:pt x="9" y="1120"/>
                  </a:lnTo>
                  <a:lnTo>
                    <a:pt x="2" y="1131"/>
                  </a:lnTo>
                  <a:lnTo>
                    <a:pt x="1" y="1135"/>
                  </a:lnTo>
                  <a:lnTo>
                    <a:pt x="6" y="1142"/>
                  </a:lnTo>
                  <a:lnTo>
                    <a:pt x="23" y="1144"/>
                  </a:lnTo>
                  <a:lnTo>
                    <a:pt x="988" y="1144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93" name="Freeform 79"/>
            <p:cNvSpPr>
              <a:spLocks noEditPoints="1"/>
            </p:cNvSpPr>
            <p:nvPr/>
          </p:nvSpPr>
          <p:spPr bwMode="auto">
            <a:xfrm>
              <a:off x="1306" y="1835"/>
              <a:ext cx="459" cy="370"/>
            </a:xfrm>
            <a:custGeom>
              <a:avLst/>
              <a:gdLst>
                <a:gd name="T0" fmla="*/ 344 w 459"/>
                <a:gd name="T1" fmla="*/ 88 h 370"/>
                <a:gd name="T2" fmla="*/ 267 w 459"/>
                <a:gd name="T3" fmla="*/ 8 h 370"/>
                <a:gd name="T4" fmla="*/ 178 w 459"/>
                <a:gd name="T5" fmla="*/ 6 h 370"/>
                <a:gd name="T6" fmla="*/ 101 w 459"/>
                <a:gd name="T7" fmla="*/ 43 h 370"/>
                <a:gd name="T8" fmla="*/ 41 w 459"/>
                <a:gd name="T9" fmla="*/ 108 h 370"/>
                <a:gd name="T10" fmla="*/ 5 w 459"/>
                <a:gd name="T11" fmla="*/ 189 h 370"/>
                <a:gd name="T12" fmla="*/ 9 w 459"/>
                <a:gd name="T13" fmla="*/ 286 h 370"/>
                <a:gd name="T14" fmla="*/ 77 w 459"/>
                <a:gd name="T15" fmla="*/ 360 h 370"/>
                <a:gd name="T16" fmla="*/ 215 w 459"/>
                <a:gd name="T17" fmla="*/ 355 h 370"/>
                <a:gd name="T18" fmla="*/ 316 w 459"/>
                <a:gd name="T19" fmla="*/ 331 h 370"/>
                <a:gd name="T20" fmla="*/ 354 w 459"/>
                <a:gd name="T21" fmla="*/ 366 h 370"/>
                <a:gd name="T22" fmla="*/ 409 w 459"/>
                <a:gd name="T23" fmla="*/ 363 h 370"/>
                <a:gd name="T24" fmla="*/ 443 w 459"/>
                <a:gd name="T25" fmla="*/ 327 h 370"/>
                <a:gd name="T26" fmla="*/ 445 w 459"/>
                <a:gd name="T27" fmla="*/ 306 h 370"/>
                <a:gd name="T28" fmla="*/ 432 w 459"/>
                <a:gd name="T29" fmla="*/ 306 h 370"/>
                <a:gd name="T30" fmla="*/ 414 w 459"/>
                <a:gd name="T31" fmla="*/ 335 h 370"/>
                <a:gd name="T32" fmla="*/ 388 w 459"/>
                <a:gd name="T33" fmla="*/ 352 h 370"/>
                <a:gd name="T34" fmla="*/ 374 w 459"/>
                <a:gd name="T35" fmla="*/ 350 h 370"/>
                <a:gd name="T36" fmla="*/ 363 w 459"/>
                <a:gd name="T37" fmla="*/ 331 h 370"/>
                <a:gd name="T38" fmla="*/ 358 w 459"/>
                <a:gd name="T39" fmla="*/ 304 h 370"/>
                <a:gd name="T40" fmla="*/ 357 w 459"/>
                <a:gd name="T41" fmla="*/ 278 h 370"/>
                <a:gd name="T42" fmla="*/ 357 w 459"/>
                <a:gd name="T43" fmla="*/ 259 h 370"/>
                <a:gd name="T44" fmla="*/ 360 w 459"/>
                <a:gd name="T45" fmla="*/ 247 h 370"/>
                <a:gd name="T46" fmla="*/ 412 w 459"/>
                <a:gd name="T47" fmla="*/ 170 h 370"/>
                <a:gd name="T48" fmla="*/ 455 w 459"/>
                <a:gd name="T49" fmla="*/ 65 h 370"/>
                <a:gd name="T50" fmla="*/ 457 w 459"/>
                <a:gd name="T51" fmla="*/ 44 h 370"/>
                <a:gd name="T52" fmla="*/ 441 w 459"/>
                <a:gd name="T53" fmla="*/ 44 h 370"/>
                <a:gd name="T54" fmla="*/ 405 w 459"/>
                <a:gd name="T55" fmla="*/ 140 h 370"/>
                <a:gd name="T56" fmla="*/ 357 w 459"/>
                <a:gd name="T57" fmla="*/ 169 h 370"/>
                <a:gd name="T58" fmla="*/ 250 w 459"/>
                <a:gd name="T59" fmla="*/ 318 h 370"/>
                <a:gd name="T60" fmla="*/ 164 w 459"/>
                <a:gd name="T61" fmla="*/ 350 h 370"/>
                <a:gd name="T62" fmla="*/ 102 w 459"/>
                <a:gd name="T63" fmla="*/ 346 h 370"/>
                <a:gd name="T64" fmla="*/ 66 w 459"/>
                <a:gd name="T65" fmla="*/ 299 h 370"/>
                <a:gd name="T66" fmla="*/ 64 w 459"/>
                <a:gd name="T67" fmla="*/ 226 h 370"/>
                <a:gd name="T68" fmla="*/ 90 w 459"/>
                <a:gd name="T69" fmla="*/ 132 h 370"/>
                <a:gd name="T70" fmla="*/ 138 w 459"/>
                <a:gd name="T71" fmla="*/ 56 h 370"/>
                <a:gd name="T72" fmla="*/ 195 w 459"/>
                <a:gd name="T73" fmla="*/ 22 h 370"/>
                <a:gd name="T74" fmla="*/ 246 w 459"/>
                <a:gd name="T75" fmla="*/ 23 h 370"/>
                <a:gd name="T76" fmla="*/ 280 w 459"/>
                <a:gd name="T77" fmla="*/ 55 h 370"/>
                <a:gd name="T78" fmla="*/ 296 w 459"/>
                <a:gd name="T79" fmla="*/ 107 h 370"/>
                <a:gd name="T80" fmla="*/ 300 w 459"/>
                <a:gd name="T81" fmla="*/ 163 h 370"/>
                <a:gd name="T82" fmla="*/ 300 w 459"/>
                <a:gd name="T83" fmla="*/ 214 h 370"/>
                <a:gd name="T84" fmla="*/ 301 w 459"/>
                <a:gd name="T85" fmla="*/ 265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9" h="370">
                  <a:moveTo>
                    <a:pt x="357" y="169"/>
                  </a:moveTo>
                  <a:lnTo>
                    <a:pt x="344" y="88"/>
                  </a:lnTo>
                  <a:lnTo>
                    <a:pt x="311" y="36"/>
                  </a:lnTo>
                  <a:lnTo>
                    <a:pt x="267" y="8"/>
                  </a:lnTo>
                  <a:lnTo>
                    <a:pt x="220" y="0"/>
                  </a:lnTo>
                  <a:lnTo>
                    <a:pt x="178" y="6"/>
                  </a:lnTo>
                  <a:lnTo>
                    <a:pt x="139" y="20"/>
                  </a:lnTo>
                  <a:lnTo>
                    <a:pt x="101" y="43"/>
                  </a:lnTo>
                  <a:lnTo>
                    <a:pt x="68" y="73"/>
                  </a:lnTo>
                  <a:lnTo>
                    <a:pt x="41" y="108"/>
                  </a:lnTo>
                  <a:lnTo>
                    <a:pt x="19" y="147"/>
                  </a:lnTo>
                  <a:lnTo>
                    <a:pt x="5" y="189"/>
                  </a:lnTo>
                  <a:lnTo>
                    <a:pt x="0" y="232"/>
                  </a:lnTo>
                  <a:lnTo>
                    <a:pt x="9" y="286"/>
                  </a:lnTo>
                  <a:lnTo>
                    <a:pt x="35" y="330"/>
                  </a:lnTo>
                  <a:lnTo>
                    <a:pt x="77" y="360"/>
                  </a:lnTo>
                  <a:lnTo>
                    <a:pt x="133" y="370"/>
                  </a:lnTo>
                  <a:lnTo>
                    <a:pt x="215" y="355"/>
                  </a:lnTo>
                  <a:lnTo>
                    <a:pt x="305" y="302"/>
                  </a:lnTo>
                  <a:lnTo>
                    <a:pt x="316" y="331"/>
                  </a:lnTo>
                  <a:lnTo>
                    <a:pt x="332" y="352"/>
                  </a:lnTo>
                  <a:lnTo>
                    <a:pt x="354" y="366"/>
                  </a:lnTo>
                  <a:lnTo>
                    <a:pt x="380" y="370"/>
                  </a:lnTo>
                  <a:lnTo>
                    <a:pt x="409" y="363"/>
                  </a:lnTo>
                  <a:lnTo>
                    <a:pt x="430" y="346"/>
                  </a:lnTo>
                  <a:lnTo>
                    <a:pt x="443" y="327"/>
                  </a:lnTo>
                  <a:lnTo>
                    <a:pt x="448" y="312"/>
                  </a:lnTo>
                  <a:lnTo>
                    <a:pt x="445" y="306"/>
                  </a:lnTo>
                  <a:lnTo>
                    <a:pt x="438" y="304"/>
                  </a:lnTo>
                  <a:lnTo>
                    <a:pt x="432" y="306"/>
                  </a:lnTo>
                  <a:lnTo>
                    <a:pt x="428" y="312"/>
                  </a:lnTo>
                  <a:lnTo>
                    <a:pt x="414" y="335"/>
                  </a:lnTo>
                  <a:lnTo>
                    <a:pt x="400" y="347"/>
                  </a:lnTo>
                  <a:lnTo>
                    <a:pt x="388" y="352"/>
                  </a:lnTo>
                  <a:lnTo>
                    <a:pt x="382" y="352"/>
                  </a:lnTo>
                  <a:lnTo>
                    <a:pt x="374" y="350"/>
                  </a:lnTo>
                  <a:lnTo>
                    <a:pt x="367" y="342"/>
                  </a:lnTo>
                  <a:lnTo>
                    <a:pt x="363" y="331"/>
                  </a:lnTo>
                  <a:lnTo>
                    <a:pt x="360" y="318"/>
                  </a:lnTo>
                  <a:lnTo>
                    <a:pt x="358" y="304"/>
                  </a:lnTo>
                  <a:lnTo>
                    <a:pt x="357" y="290"/>
                  </a:lnTo>
                  <a:lnTo>
                    <a:pt x="357" y="278"/>
                  </a:lnTo>
                  <a:lnTo>
                    <a:pt x="357" y="269"/>
                  </a:lnTo>
                  <a:lnTo>
                    <a:pt x="357" y="259"/>
                  </a:lnTo>
                  <a:lnTo>
                    <a:pt x="357" y="252"/>
                  </a:lnTo>
                  <a:lnTo>
                    <a:pt x="360" y="247"/>
                  </a:lnTo>
                  <a:lnTo>
                    <a:pt x="365" y="241"/>
                  </a:lnTo>
                  <a:lnTo>
                    <a:pt x="412" y="170"/>
                  </a:lnTo>
                  <a:lnTo>
                    <a:pt x="441" y="108"/>
                  </a:lnTo>
                  <a:lnTo>
                    <a:pt x="455" y="65"/>
                  </a:lnTo>
                  <a:lnTo>
                    <a:pt x="459" y="49"/>
                  </a:lnTo>
                  <a:lnTo>
                    <a:pt x="457" y="44"/>
                  </a:lnTo>
                  <a:lnTo>
                    <a:pt x="449" y="40"/>
                  </a:lnTo>
                  <a:lnTo>
                    <a:pt x="441" y="44"/>
                  </a:lnTo>
                  <a:lnTo>
                    <a:pt x="437" y="57"/>
                  </a:lnTo>
                  <a:lnTo>
                    <a:pt x="405" y="140"/>
                  </a:lnTo>
                  <a:lnTo>
                    <a:pt x="357" y="219"/>
                  </a:lnTo>
                  <a:lnTo>
                    <a:pt x="357" y="169"/>
                  </a:lnTo>
                  <a:close/>
                  <a:moveTo>
                    <a:pt x="302" y="280"/>
                  </a:moveTo>
                  <a:lnTo>
                    <a:pt x="250" y="318"/>
                  </a:lnTo>
                  <a:lnTo>
                    <a:pt x="203" y="340"/>
                  </a:lnTo>
                  <a:lnTo>
                    <a:pt x="164" y="350"/>
                  </a:lnTo>
                  <a:lnTo>
                    <a:pt x="134" y="352"/>
                  </a:lnTo>
                  <a:lnTo>
                    <a:pt x="102" y="346"/>
                  </a:lnTo>
                  <a:lnTo>
                    <a:pt x="79" y="327"/>
                  </a:lnTo>
                  <a:lnTo>
                    <a:pt x="66" y="299"/>
                  </a:lnTo>
                  <a:lnTo>
                    <a:pt x="61" y="263"/>
                  </a:lnTo>
                  <a:lnTo>
                    <a:pt x="64" y="226"/>
                  </a:lnTo>
                  <a:lnTo>
                    <a:pt x="75" y="179"/>
                  </a:lnTo>
                  <a:lnTo>
                    <a:pt x="90" y="132"/>
                  </a:lnTo>
                  <a:lnTo>
                    <a:pt x="108" y="94"/>
                  </a:lnTo>
                  <a:lnTo>
                    <a:pt x="138" y="56"/>
                  </a:lnTo>
                  <a:lnTo>
                    <a:pt x="168" y="33"/>
                  </a:lnTo>
                  <a:lnTo>
                    <a:pt x="195" y="22"/>
                  </a:lnTo>
                  <a:lnTo>
                    <a:pt x="219" y="18"/>
                  </a:lnTo>
                  <a:lnTo>
                    <a:pt x="246" y="23"/>
                  </a:lnTo>
                  <a:lnTo>
                    <a:pt x="266" y="36"/>
                  </a:lnTo>
                  <a:lnTo>
                    <a:pt x="280" y="55"/>
                  </a:lnTo>
                  <a:lnTo>
                    <a:pt x="290" y="80"/>
                  </a:lnTo>
                  <a:lnTo>
                    <a:pt x="296" y="107"/>
                  </a:lnTo>
                  <a:lnTo>
                    <a:pt x="299" y="135"/>
                  </a:lnTo>
                  <a:lnTo>
                    <a:pt x="300" y="163"/>
                  </a:lnTo>
                  <a:lnTo>
                    <a:pt x="300" y="189"/>
                  </a:lnTo>
                  <a:lnTo>
                    <a:pt x="300" y="214"/>
                  </a:lnTo>
                  <a:lnTo>
                    <a:pt x="300" y="241"/>
                  </a:lnTo>
                  <a:lnTo>
                    <a:pt x="301" y="265"/>
                  </a:lnTo>
                  <a:lnTo>
                    <a:pt x="302" y="28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94" name="Freeform 80"/>
            <p:cNvSpPr>
              <a:spLocks noEditPoints="1"/>
            </p:cNvSpPr>
            <p:nvPr/>
          </p:nvSpPr>
          <p:spPr bwMode="auto">
            <a:xfrm>
              <a:off x="1823" y="1940"/>
              <a:ext cx="173" cy="385"/>
            </a:xfrm>
            <a:custGeom>
              <a:avLst/>
              <a:gdLst>
                <a:gd name="T0" fmla="*/ 157 w 173"/>
                <a:gd name="T1" fmla="*/ 14 h 385"/>
                <a:gd name="T2" fmla="*/ 146 w 173"/>
                <a:gd name="T3" fmla="*/ 2 h 385"/>
                <a:gd name="T4" fmla="*/ 124 w 173"/>
                <a:gd name="T5" fmla="*/ 2 h 385"/>
                <a:gd name="T6" fmla="*/ 106 w 173"/>
                <a:gd name="T7" fmla="*/ 19 h 385"/>
                <a:gd name="T8" fmla="*/ 109 w 173"/>
                <a:gd name="T9" fmla="*/ 46 h 385"/>
                <a:gd name="T10" fmla="*/ 138 w 173"/>
                <a:gd name="T11" fmla="*/ 50 h 385"/>
                <a:gd name="T12" fmla="*/ 156 w 173"/>
                <a:gd name="T13" fmla="*/ 33 h 385"/>
                <a:gd name="T14" fmla="*/ 42 w 173"/>
                <a:gd name="T15" fmla="*/ 312 h 385"/>
                <a:gd name="T16" fmla="*/ 36 w 173"/>
                <a:gd name="T17" fmla="*/ 336 h 385"/>
                <a:gd name="T18" fmla="*/ 52 w 173"/>
                <a:gd name="T19" fmla="*/ 370 h 385"/>
                <a:gd name="T20" fmla="*/ 91 w 173"/>
                <a:gd name="T21" fmla="*/ 385 h 385"/>
                <a:gd name="T22" fmla="*/ 128 w 173"/>
                <a:gd name="T23" fmla="*/ 372 h 385"/>
                <a:gd name="T24" fmla="*/ 154 w 173"/>
                <a:gd name="T25" fmla="*/ 344 h 385"/>
                <a:gd name="T26" fmla="*/ 168 w 173"/>
                <a:gd name="T27" fmla="*/ 314 h 385"/>
                <a:gd name="T28" fmla="*/ 173 w 173"/>
                <a:gd name="T29" fmla="*/ 297 h 385"/>
                <a:gd name="T30" fmla="*/ 164 w 173"/>
                <a:gd name="T31" fmla="*/ 289 h 385"/>
                <a:gd name="T32" fmla="*/ 153 w 173"/>
                <a:gd name="T33" fmla="*/ 299 h 385"/>
                <a:gd name="T34" fmla="*/ 126 w 173"/>
                <a:gd name="T35" fmla="*/ 351 h 385"/>
                <a:gd name="T36" fmla="*/ 92 w 173"/>
                <a:gd name="T37" fmla="*/ 369 h 385"/>
                <a:gd name="T38" fmla="*/ 78 w 173"/>
                <a:gd name="T39" fmla="*/ 348 h 385"/>
                <a:gd name="T40" fmla="*/ 87 w 173"/>
                <a:gd name="T41" fmla="*/ 312 h 385"/>
                <a:gd name="T42" fmla="*/ 112 w 173"/>
                <a:gd name="T43" fmla="*/ 250 h 385"/>
                <a:gd name="T44" fmla="*/ 129 w 173"/>
                <a:gd name="T45" fmla="*/ 206 h 385"/>
                <a:gd name="T46" fmla="*/ 137 w 173"/>
                <a:gd name="T47" fmla="*/ 175 h 385"/>
                <a:gd name="T48" fmla="*/ 122 w 173"/>
                <a:gd name="T49" fmla="*/ 141 h 385"/>
                <a:gd name="T50" fmla="*/ 83 w 173"/>
                <a:gd name="T51" fmla="*/ 127 h 385"/>
                <a:gd name="T52" fmla="*/ 46 w 173"/>
                <a:gd name="T53" fmla="*/ 139 h 385"/>
                <a:gd name="T54" fmla="*/ 20 w 173"/>
                <a:gd name="T55" fmla="*/ 167 h 385"/>
                <a:gd name="T56" fmla="*/ 5 w 173"/>
                <a:gd name="T57" fmla="*/ 196 h 385"/>
                <a:gd name="T58" fmla="*/ 0 w 173"/>
                <a:gd name="T59" fmla="*/ 214 h 385"/>
                <a:gd name="T60" fmla="*/ 9 w 173"/>
                <a:gd name="T61" fmla="*/ 221 h 385"/>
                <a:gd name="T62" fmla="*/ 20 w 173"/>
                <a:gd name="T63" fmla="*/ 212 h 385"/>
                <a:gd name="T64" fmla="*/ 48 w 173"/>
                <a:gd name="T65" fmla="*/ 159 h 385"/>
                <a:gd name="T66" fmla="*/ 81 w 173"/>
                <a:gd name="T67" fmla="*/ 143 h 385"/>
                <a:gd name="T68" fmla="*/ 95 w 173"/>
                <a:gd name="T69" fmla="*/ 162 h 385"/>
                <a:gd name="T70" fmla="*/ 92 w 173"/>
                <a:gd name="T71" fmla="*/ 183 h 385"/>
                <a:gd name="T72" fmla="*/ 77 w 173"/>
                <a:gd name="T73" fmla="*/ 22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3" h="385">
                  <a:moveTo>
                    <a:pt x="158" y="21"/>
                  </a:moveTo>
                  <a:lnTo>
                    <a:pt x="157" y="14"/>
                  </a:lnTo>
                  <a:lnTo>
                    <a:pt x="153" y="7"/>
                  </a:lnTo>
                  <a:lnTo>
                    <a:pt x="146" y="2"/>
                  </a:lnTo>
                  <a:lnTo>
                    <a:pt x="135" y="0"/>
                  </a:lnTo>
                  <a:lnTo>
                    <a:pt x="124" y="2"/>
                  </a:lnTo>
                  <a:lnTo>
                    <a:pt x="113" y="9"/>
                  </a:lnTo>
                  <a:lnTo>
                    <a:pt x="106" y="19"/>
                  </a:lnTo>
                  <a:lnTo>
                    <a:pt x="103" y="31"/>
                  </a:lnTo>
                  <a:lnTo>
                    <a:pt x="109" y="46"/>
                  </a:lnTo>
                  <a:lnTo>
                    <a:pt x="126" y="53"/>
                  </a:lnTo>
                  <a:lnTo>
                    <a:pt x="138" y="50"/>
                  </a:lnTo>
                  <a:lnTo>
                    <a:pt x="149" y="43"/>
                  </a:lnTo>
                  <a:lnTo>
                    <a:pt x="156" y="33"/>
                  </a:lnTo>
                  <a:lnTo>
                    <a:pt x="158" y="21"/>
                  </a:lnTo>
                  <a:close/>
                  <a:moveTo>
                    <a:pt x="42" y="312"/>
                  </a:moveTo>
                  <a:lnTo>
                    <a:pt x="38" y="323"/>
                  </a:lnTo>
                  <a:lnTo>
                    <a:pt x="36" y="336"/>
                  </a:lnTo>
                  <a:lnTo>
                    <a:pt x="40" y="355"/>
                  </a:lnTo>
                  <a:lnTo>
                    <a:pt x="52" y="370"/>
                  </a:lnTo>
                  <a:lnTo>
                    <a:pt x="69" y="381"/>
                  </a:lnTo>
                  <a:lnTo>
                    <a:pt x="91" y="385"/>
                  </a:lnTo>
                  <a:lnTo>
                    <a:pt x="111" y="381"/>
                  </a:lnTo>
                  <a:lnTo>
                    <a:pt x="128" y="372"/>
                  </a:lnTo>
                  <a:lnTo>
                    <a:pt x="142" y="359"/>
                  </a:lnTo>
                  <a:lnTo>
                    <a:pt x="154" y="344"/>
                  </a:lnTo>
                  <a:lnTo>
                    <a:pt x="162" y="329"/>
                  </a:lnTo>
                  <a:lnTo>
                    <a:pt x="168" y="314"/>
                  </a:lnTo>
                  <a:lnTo>
                    <a:pt x="172" y="303"/>
                  </a:lnTo>
                  <a:lnTo>
                    <a:pt x="173" y="297"/>
                  </a:lnTo>
                  <a:lnTo>
                    <a:pt x="169" y="291"/>
                  </a:lnTo>
                  <a:lnTo>
                    <a:pt x="164" y="289"/>
                  </a:lnTo>
                  <a:lnTo>
                    <a:pt x="156" y="292"/>
                  </a:lnTo>
                  <a:lnTo>
                    <a:pt x="153" y="299"/>
                  </a:lnTo>
                  <a:lnTo>
                    <a:pt x="141" y="330"/>
                  </a:lnTo>
                  <a:lnTo>
                    <a:pt x="126" y="351"/>
                  </a:lnTo>
                  <a:lnTo>
                    <a:pt x="109" y="364"/>
                  </a:lnTo>
                  <a:lnTo>
                    <a:pt x="92" y="369"/>
                  </a:lnTo>
                  <a:lnTo>
                    <a:pt x="81" y="363"/>
                  </a:lnTo>
                  <a:lnTo>
                    <a:pt x="78" y="348"/>
                  </a:lnTo>
                  <a:lnTo>
                    <a:pt x="81" y="330"/>
                  </a:lnTo>
                  <a:lnTo>
                    <a:pt x="87" y="312"/>
                  </a:lnTo>
                  <a:lnTo>
                    <a:pt x="106" y="266"/>
                  </a:lnTo>
                  <a:lnTo>
                    <a:pt x="112" y="250"/>
                  </a:lnTo>
                  <a:lnTo>
                    <a:pt x="121" y="227"/>
                  </a:lnTo>
                  <a:lnTo>
                    <a:pt x="129" y="206"/>
                  </a:lnTo>
                  <a:lnTo>
                    <a:pt x="134" y="194"/>
                  </a:lnTo>
                  <a:lnTo>
                    <a:pt x="137" y="175"/>
                  </a:lnTo>
                  <a:lnTo>
                    <a:pt x="133" y="156"/>
                  </a:lnTo>
                  <a:lnTo>
                    <a:pt x="122" y="141"/>
                  </a:lnTo>
                  <a:lnTo>
                    <a:pt x="104" y="130"/>
                  </a:lnTo>
                  <a:lnTo>
                    <a:pt x="83" y="127"/>
                  </a:lnTo>
                  <a:lnTo>
                    <a:pt x="63" y="130"/>
                  </a:lnTo>
                  <a:lnTo>
                    <a:pt x="46" y="139"/>
                  </a:lnTo>
                  <a:lnTo>
                    <a:pt x="32" y="152"/>
                  </a:lnTo>
                  <a:lnTo>
                    <a:pt x="20" y="167"/>
                  </a:lnTo>
                  <a:lnTo>
                    <a:pt x="11" y="182"/>
                  </a:lnTo>
                  <a:lnTo>
                    <a:pt x="5" y="196"/>
                  </a:lnTo>
                  <a:lnTo>
                    <a:pt x="1" y="207"/>
                  </a:lnTo>
                  <a:lnTo>
                    <a:pt x="0" y="214"/>
                  </a:lnTo>
                  <a:lnTo>
                    <a:pt x="4" y="221"/>
                  </a:lnTo>
                  <a:lnTo>
                    <a:pt x="9" y="221"/>
                  </a:lnTo>
                  <a:lnTo>
                    <a:pt x="17" y="220"/>
                  </a:lnTo>
                  <a:lnTo>
                    <a:pt x="20" y="212"/>
                  </a:lnTo>
                  <a:lnTo>
                    <a:pt x="33" y="181"/>
                  </a:lnTo>
                  <a:lnTo>
                    <a:pt x="48" y="159"/>
                  </a:lnTo>
                  <a:lnTo>
                    <a:pt x="65" y="146"/>
                  </a:lnTo>
                  <a:lnTo>
                    <a:pt x="81" y="143"/>
                  </a:lnTo>
                  <a:lnTo>
                    <a:pt x="92" y="147"/>
                  </a:lnTo>
                  <a:lnTo>
                    <a:pt x="95" y="162"/>
                  </a:lnTo>
                  <a:lnTo>
                    <a:pt x="95" y="172"/>
                  </a:lnTo>
                  <a:lnTo>
                    <a:pt x="92" y="183"/>
                  </a:lnTo>
                  <a:lnTo>
                    <a:pt x="86" y="198"/>
                  </a:lnTo>
                  <a:lnTo>
                    <a:pt x="77" y="220"/>
                  </a:lnTo>
                  <a:lnTo>
                    <a:pt x="42" y="312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95" name="Freeform 81"/>
            <p:cNvSpPr>
              <a:spLocks/>
            </p:cNvSpPr>
            <p:nvPr/>
          </p:nvSpPr>
          <p:spPr bwMode="auto">
            <a:xfrm>
              <a:off x="2295" y="1720"/>
              <a:ext cx="543" cy="544"/>
            </a:xfrm>
            <a:custGeom>
              <a:avLst/>
              <a:gdLst>
                <a:gd name="T0" fmla="*/ 288 w 543"/>
                <a:gd name="T1" fmla="*/ 288 h 544"/>
                <a:gd name="T2" fmla="*/ 516 w 543"/>
                <a:gd name="T3" fmla="*/ 288 h 544"/>
                <a:gd name="T4" fmla="*/ 525 w 543"/>
                <a:gd name="T5" fmla="*/ 288 h 544"/>
                <a:gd name="T6" fmla="*/ 534 w 543"/>
                <a:gd name="T7" fmla="*/ 286 h 544"/>
                <a:gd name="T8" fmla="*/ 540 w 543"/>
                <a:gd name="T9" fmla="*/ 282 h 544"/>
                <a:gd name="T10" fmla="*/ 543 w 543"/>
                <a:gd name="T11" fmla="*/ 272 h 544"/>
                <a:gd name="T12" fmla="*/ 540 w 543"/>
                <a:gd name="T13" fmla="*/ 262 h 544"/>
                <a:gd name="T14" fmla="*/ 534 w 543"/>
                <a:gd name="T15" fmla="*/ 258 h 544"/>
                <a:gd name="T16" fmla="*/ 525 w 543"/>
                <a:gd name="T17" fmla="*/ 256 h 544"/>
                <a:gd name="T18" fmla="*/ 516 w 543"/>
                <a:gd name="T19" fmla="*/ 256 h 544"/>
                <a:gd name="T20" fmla="*/ 288 w 543"/>
                <a:gd name="T21" fmla="*/ 256 h 544"/>
                <a:gd name="T22" fmla="*/ 288 w 543"/>
                <a:gd name="T23" fmla="*/ 27 h 544"/>
                <a:gd name="T24" fmla="*/ 288 w 543"/>
                <a:gd name="T25" fmla="*/ 18 h 544"/>
                <a:gd name="T26" fmla="*/ 286 w 543"/>
                <a:gd name="T27" fmla="*/ 9 h 544"/>
                <a:gd name="T28" fmla="*/ 281 w 543"/>
                <a:gd name="T29" fmla="*/ 3 h 544"/>
                <a:gd name="T30" fmla="*/ 272 w 543"/>
                <a:gd name="T31" fmla="*/ 0 h 544"/>
                <a:gd name="T32" fmla="*/ 263 w 543"/>
                <a:gd name="T33" fmla="*/ 3 h 544"/>
                <a:gd name="T34" fmla="*/ 257 w 543"/>
                <a:gd name="T35" fmla="*/ 9 h 544"/>
                <a:gd name="T36" fmla="*/ 256 w 543"/>
                <a:gd name="T37" fmla="*/ 18 h 544"/>
                <a:gd name="T38" fmla="*/ 255 w 543"/>
                <a:gd name="T39" fmla="*/ 27 h 544"/>
                <a:gd name="T40" fmla="*/ 255 w 543"/>
                <a:gd name="T41" fmla="*/ 256 h 544"/>
                <a:gd name="T42" fmla="*/ 27 w 543"/>
                <a:gd name="T43" fmla="*/ 256 h 544"/>
                <a:gd name="T44" fmla="*/ 18 w 543"/>
                <a:gd name="T45" fmla="*/ 256 h 544"/>
                <a:gd name="T46" fmla="*/ 9 w 543"/>
                <a:gd name="T47" fmla="*/ 258 h 544"/>
                <a:gd name="T48" fmla="*/ 3 w 543"/>
                <a:gd name="T49" fmla="*/ 262 h 544"/>
                <a:gd name="T50" fmla="*/ 0 w 543"/>
                <a:gd name="T51" fmla="*/ 272 h 544"/>
                <a:gd name="T52" fmla="*/ 3 w 543"/>
                <a:gd name="T53" fmla="*/ 282 h 544"/>
                <a:gd name="T54" fmla="*/ 9 w 543"/>
                <a:gd name="T55" fmla="*/ 286 h 544"/>
                <a:gd name="T56" fmla="*/ 18 w 543"/>
                <a:gd name="T57" fmla="*/ 288 h 544"/>
                <a:gd name="T58" fmla="*/ 27 w 543"/>
                <a:gd name="T59" fmla="*/ 288 h 544"/>
                <a:gd name="T60" fmla="*/ 255 w 543"/>
                <a:gd name="T61" fmla="*/ 288 h 544"/>
                <a:gd name="T62" fmla="*/ 255 w 543"/>
                <a:gd name="T63" fmla="*/ 517 h 544"/>
                <a:gd name="T64" fmla="*/ 256 w 543"/>
                <a:gd name="T65" fmla="*/ 526 h 544"/>
                <a:gd name="T66" fmla="*/ 257 w 543"/>
                <a:gd name="T67" fmla="*/ 535 h 544"/>
                <a:gd name="T68" fmla="*/ 263 w 543"/>
                <a:gd name="T69" fmla="*/ 542 h 544"/>
                <a:gd name="T70" fmla="*/ 272 w 543"/>
                <a:gd name="T71" fmla="*/ 544 h 544"/>
                <a:gd name="T72" fmla="*/ 281 w 543"/>
                <a:gd name="T73" fmla="*/ 542 h 544"/>
                <a:gd name="T74" fmla="*/ 286 w 543"/>
                <a:gd name="T75" fmla="*/ 535 h 544"/>
                <a:gd name="T76" fmla="*/ 288 w 543"/>
                <a:gd name="T77" fmla="*/ 526 h 544"/>
                <a:gd name="T78" fmla="*/ 288 w 543"/>
                <a:gd name="T79" fmla="*/ 517 h 544"/>
                <a:gd name="T80" fmla="*/ 288 w 543"/>
                <a:gd name="T81" fmla="*/ 28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3" h="544">
                  <a:moveTo>
                    <a:pt x="288" y="288"/>
                  </a:moveTo>
                  <a:lnTo>
                    <a:pt x="516" y="288"/>
                  </a:lnTo>
                  <a:lnTo>
                    <a:pt x="525" y="288"/>
                  </a:lnTo>
                  <a:lnTo>
                    <a:pt x="534" y="286"/>
                  </a:lnTo>
                  <a:lnTo>
                    <a:pt x="540" y="282"/>
                  </a:lnTo>
                  <a:lnTo>
                    <a:pt x="543" y="272"/>
                  </a:lnTo>
                  <a:lnTo>
                    <a:pt x="540" y="262"/>
                  </a:lnTo>
                  <a:lnTo>
                    <a:pt x="534" y="258"/>
                  </a:lnTo>
                  <a:lnTo>
                    <a:pt x="525" y="256"/>
                  </a:lnTo>
                  <a:lnTo>
                    <a:pt x="516" y="256"/>
                  </a:lnTo>
                  <a:lnTo>
                    <a:pt x="288" y="256"/>
                  </a:lnTo>
                  <a:lnTo>
                    <a:pt x="288" y="27"/>
                  </a:lnTo>
                  <a:lnTo>
                    <a:pt x="288" y="18"/>
                  </a:lnTo>
                  <a:lnTo>
                    <a:pt x="286" y="9"/>
                  </a:lnTo>
                  <a:lnTo>
                    <a:pt x="281" y="3"/>
                  </a:lnTo>
                  <a:lnTo>
                    <a:pt x="272" y="0"/>
                  </a:lnTo>
                  <a:lnTo>
                    <a:pt x="263" y="3"/>
                  </a:lnTo>
                  <a:lnTo>
                    <a:pt x="257" y="9"/>
                  </a:lnTo>
                  <a:lnTo>
                    <a:pt x="256" y="18"/>
                  </a:lnTo>
                  <a:lnTo>
                    <a:pt x="255" y="27"/>
                  </a:lnTo>
                  <a:lnTo>
                    <a:pt x="255" y="256"/>
                  </a:lnTo>
                  <a:lnTo>
                    <a:pt x="27" y="256"/>
                  </a:lnTo>
                  <a:lnTo>
                    <a:pt x="18" y="256"/>
                  </a:lnTo>
                  <a:lnTo>
                    <a:pt x="9" y="258"/>
                  </a:lnTo>
                  <a:lnTo>
                    <a:pt x="3" y="262"/>
                  </a:lnTo>
                  <a:lnTo>
                    <a:pt x="0" y="272"/>
                  </a:lnTo>
                  <a:lnTo>
                    <a:pt x="3" y="282"/>
                  </a:lnTo>
                  <a:lnTo>
                    <a:pt x="9" y="286"/>
                  </a:lnTo>
                  <a:lnTo>
                    <a:pt x="18" y="288"/>
                  </a:lnTo>
                  <a:lnTo>
                    <a:pt x="27" y="288"/>
                  </a:lnTo>
                  <a:lnTo>
                    <a:pt x="255" y="288"/>
                  </a:lnTo>
                  <a:lnTo>
                    <a:pt x="255" y="517"/>
                  </a:lnTo>
                  <a:lnTo>
                    <a:pt x="256" y="526"/>
                  </a:lnTo>
                  <a:lnTo>
                    <a:pt x="257" y="535"/>
                  </a:lnTo>
                  <a:lnTo>
                    <a:pt x="263" y="542"/>
                  </a:lnTo>
                  <a:lnTo>
                    <a:pt x="272" y="544"/>
                  </a:lnTo>
                  <a:lnTo>
                    <a:pt x="281" y="542"/>
                  </a:lnTo>
                  <a:lnTo>
                    <a:pt x="286" y="535"/>
                  </a:lnTo>
                  <a:lnTo>
                    <a:pt x="288" y="526"/>
                  </a:lnTo>
                  <a:lnTo>
                    <a:pt x="288" y="517"/>
                  </a:lnTo>
                  <a:lnTo>
                    <a:pt x="288" y="288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82"/>
            <p:cNvSpPr>
              <a:spLocks noEditPoints="1"/>
            </p:cNvSpPr>
            <p:nvPr/>
          </p:nvSpPr>
          <p:spPr bwMode="auto">
            <a:xfrm>
              <a:off x="3091" y="1619"/>
              <a:ext cx="445" cy="736"/>
            </a:xfrm>
            <a:custGeom>
              <a:avLst/>
              <a:gdLst>
                <a:gd name="T0" fmla="*/ 443 w 445"/>
                <a:gd name="T1" fmla="*/ 90 h 736"/>
                <a:gd name="T2" fmla="*/ 427 w 445"/>
                <a:gd name="T3" fmla="*/ 50 h 736"/>
                <a:gd name="T4" fmla="*/ 398 w 445"/>
                <a:gd name="T5" fmla="*/ 20 h 736"/>
                <a:gd name="T6" fmla="*/ 358 w 445"/>
                <a:gd name="T7" fmla="*/ 3 h 736"/>
                <a:gd name="T8" fmla="*/ 302 w 445"/>
                <a:gd name="T9" fmla="*/ 3 h 736"/>
                <a:gd name="T10" fmla="*/ 256 w 445"/>
                <a:gd name="T11" fmla="*/ 20 h 736"/>
                <a:gd name="T12" fmla="*/ 202 w 445"/>
                <a:gd name="T13" fmla="*/ 67 h 736"/>
                <a:gd name="T14" fmla="*/ 147 w 445"/>
                <a:gd name="T15" fmla="*/ 160 h 736"/>
                <a:gd name="T16" fmla="*/ 0 w 445"/>
                <a:gd name="T17" fmla="*/ 728 h 736"/>
                <a:gd name="T18" fmla="*/ 10 w 445"/>
                <a:gd name="T19" fmla="*/ 736 h 736"/>
                <a:gd name="T20" fmla="*/ 20 w 445"/>
                <a:gd name="T21" fmla="*/ 732 h 736"/>
                <a:gd name="T22" fmla="*/ 92 w 445"/>
                <a:gd name="T23" fmla="*/ 539 h 736"/>
                <a:gd name="T24" fmla="*/ 147 w 445"/>
                <a:gd name="T25" fmla="*/ 580 h 736"/>
                <a:gd name="T26" fmla="*/ 233 w 445"/>
                <a:gd name="T27" fmla="*/ 580 h 736"/>
                <a:gd name="T28" fmla="*/ 314 w 445"/>
                <a:gd name="T29" fmla="*/ 546 h 736"/>
                <a:gd name="T30" fmla="*/ 393 w 445"/>
                <a:gd name="T31" fmla="*/ 455 h 736"/>
                <a:gd name="T32" fmla="*/ 406 w 445"/>
                <a:gd name="T33" fmla="*/ 329 h 736"/>
                <a:gd name="T34" fmla="*/ 373 w 445"/>
                <a:gd name="T35" fmla="*/ 268 h 736"/>
                <a:gd name="T36" fmla="*/ 386 w 445"/>
                <a:gd name="T37" fmla="*/ 224 h 736"/>
                <a:gd name="T38" fmla="*/ 437 w 445"/>
                <a:gd name="T39" fmla="*/ 155 h 736"/>
                <a:gd name="T40" fmla="*/ 298 w 445"/>
                <a:gd name="T41" fmla="*/ 248 h 736"/>
                <a:gd name="T42" fmla="*/ 259 w 445"/>
                <a:gd name="T43" fmla="*/ 254 h 736"/>
                <a:gd name="T44" fmla="*/ 223 w 445"/>
                <a:gd name="T45" fmla="*/ 251 h 736"/>
                <a:gd name="T46" fmla="*/ 240 w 445"/>
                <a:gd name="T47" fmla="*/ 244 h 736"/>
                <a:gd name="T48" fmla="*/ 263 w 445"/>
                <a:gd name="T49" fmla="*/ 244 h 736"/>
                <a:gd name="T50" fmla="*/ 298 w 445"/>
                <a:gd name="T51" fmla="*/ 248 h 736"/>
                <a:gd name="T52" fmla="*/ 394 w 445"/>
                <a:gd name="T53" fmla="*/ 136 h 736"/>
                <a:gd name="T54" fmla="*/ 355 w 445"/>
                <a:gd name="T55" fmla="*/ 210 h 736"/>
                <a:gd name="T56" fmla="*/ 295 w 445"/>
                <a:gd name="T57" fmla="*/ 227 h 736"/>
                <a:gd name="T58" fmla="*/ 246 w 445"/>
                <a:gd name="T59" fmla="*/ 226 h 736"/>
                <a:gd name="T60" fmla="*/ 208 w 445"/>
                <a:gd name="T61" fmla="*/ 236 h 736"/>
                <a:gd name="T62" fmla="*/ 206 w 445"/>
                <a:gd name="T63" fmla="*/ 264 h 736"/>
                <a:gd name="T64" fmla="*/ 242 w 445"/>
                <a:gd name="T65" fmla="*/ 272 h 736"/>
                <a:gd name="T66" fmla="*/ 276 w 445"/>
                <a:gd name="T67" fmla="*/ 272 h 736"/>
                <a:gd name="T68" fmla="*/ 307 w 445"/>
                <a:gd name="T69" fmla="*/ 267 h 736"/>
                <a:gd name="T70" fmla="*/ 342 w 445"/>
                <a:gd name="T71" fmla="*/ 283 h 736"/>
                <a:gd name="T72" fmla="*/ 358 w 445"/>
                <a:gd name="T73" fmla="*/ 328 h 736"/>
                <a:gd name="T74" fmla="*/ 357 w 445"/>
                <a:gd name="T75" fmla="*/ 391 h 736"/>
                <a:gd name="T76" fmla="*/ 335 w 445"/>
                <a:gd name="T77" fmla="*/ 465 h 736"/>
                <a:gd name="T78" fmla="*/ 291 w 445"/>
                <a:gd name="T79" fmla="*/ 524 h 736"/>
                <a:gd name="T80" fmla="*/ 222 w 445"/>
                <a:gd name="T81" fmla="*/ 562 h 736"/>
                <a:gd name="T82" fmla="*/ 145 w 445"/>
                <a:gd name="T83" fmla="*/ 559 h 736"/>
                <a:gd name="T84" fmla="*/ 98 w 445"/>
                <a:gd name="T85" fmla="*/ 503 h 736"/>
                <a:gd name="T86" fmla="*/ 93 w 445"/>
                <a:gd name="T87" fmla="*/ 447 h 736"/>
                <a:gd name="T88" fmla="*/ 149 w 445"/>
                <a:gd name="T89" fmla="*/ 220 h 736"/>
                <a:gd name="T90" fmla="*/ 170 w 445"/>
                <a:gd name="T91" fmla="*/ 159 h 736"/>
                <a:gd name="T92" fmla="*/ 206 w 445"/>
                <a:gd name="T93" fmla="*/ 93 h 736"/>
                <a:gd name="T94" fmla="*/ 257 w 445"/>
                <a:gd name="T95" fmla="*/ 41 h 736"/>
                <a:gd name="T96" fmla="*/ 324 w 445"/>
                <a:gd name="T97" fmla="*/ 19 h 736"/>
                <a:gd name="T98" fmla="*/ 379 w 445"/>
                <a:gd name="T99" fmla="*/ 38 h 736"/>
                <a:gd name="T100" fmla="*/ 399 w 445"/>
                <a:gd name="T101" fmla="*/ 9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5" h="736">
                  <a:moveTo>
                    <a:pt x="445" y="113"/>
                  </a:moveTo>
                  <a:lnTo>
                    <a:pt x="443" y="90"/>
                  </a:lnTo>
                  <a:lnTo>
                    <a:pt x="437" y="69"/>
                  </a:lnTo>
                  <a:lnTo>
                    <a:pt x="427" y="50"/>
                  </a:lnTo>
                  <a:lnTo>
                    <a:pt x="415" y="34"/>
                  </a:lnTo>
                  <a:lnTo>
                    <a:pt x="398" y="20"/>
                  </a:lnTo>
                  <a:lnTo>
                    <a:pt x="379" y="9"/>
                  </a:lnTo>
                  <a:lnTo>
                    <a:pt x="358" y="3"/>
                  </a:lnTo>
                  <a:lnTo>
                    <a:pt x="334" y="0"/>
                  </a:lnTo>
                  <a:lnTo>
                    <a:pt x="302" y="3"/>
                  </a:lnTo>
                  <a:lnTo>
                    <a:pt x="277" y="10"/>
                  </a:lnTo>
                  <a:lnTo>
                    <a:pt x="256" y="20"/>
                  </a:lnTo>
                  <a:lnTo>
                    <a:pt x="235" y="35"/>
                  </a:lnTo>
                  <a:lnTo>
                    <a:pt x="202" y="67"/>
                  </a:lnTo>
                  <a:lnTo>
                    <a:pt x="172" y="111"/>
                  </a:lnTo>
                  <a:lnTo>
                    <a:pt x="147" y="160"/>
                  </a:lnTo>
                  <a:lnTo>
                    <a:pt x="130" y="209"/>
                  </a:lnTo>
                  <a:lnTo>
                    <a:pt x="0" y="728"/>
                  </a:lnTo>
                  <a:lnTo>
                    <a:pt x="2" y="733"/>
                  </a:lnTo>
                  <a:lnTo>
                    <a:pt x="10" y="736"/>
                  </a:lnTo>
                  <a:lnTo>
                    <a:pt x="17" y="735"/>
                  </a:lnTo>
                  <a:lnTo>
                    <a:pt x="20" y="732"/>
                  </a:lnTo>
                  <a:lnTo>
                    <a:pt x="77" y="506"/>
                  </a:lnTo>
                  <a:lnTo>
                    <a:pt x="92" y="539"/>
                  </a:lnTo>
                  <a:lnTo>
                    <a:pt x="116" y="564"/>
                  </a:lnTo>
                  <a:lnTo>
                    <a:pt x="147" y="580"/>
                  </a:lnTo>
                  <a:lnTo>
                    <a:pt x="188" y="585"/>
                  </a:lnTo>
                  <a:lnTo>
                    <a:pt x="233" y="580"/>
                  </a:lnTo>
                  <a:lnTo>
                    <a:pt x="275" y="567"/>
                  </a:lnTo>
                  <a:lnTo>
                    <a:pt x="314" y="546"/>
                  </a:lnTo>
                  <a:lnTo>
                    <a:pt x="345" y="521"/>
                  </a:lnTo>
                  <a:lnTo>
                    <a:pt x="393" y="455"/>
                  </a:lnTo>
                  <a:lnTo>
                    <a:pt x="411" y="371"/>
                  </a:lnTo>
                  <a:lnTo>
                    <a:pt x="406" y="329"/>
                  </a:lnTo>
                  <a:lnTo>
                    <a:pt x="392" y="295"/>
                  </a:lnTo>
                  <a:lnTo>
                    <a:pt x="373" y="268"/>
                  </a:lnTo>
                  <a:lnTo>
                    <a:pt x="351" y="249"/>
                  </a:lnTo>
                  <a:lnTo>
                    <a:pt x="386" y="224"/>
                  </a:lnTo>
                  <a:lnTo>
                    <a:pt x="416" y="193"/>
                  </a:lnTo>
                  <a:lnTo>
                    <a:pt x="437" y="155"/>
                  </a:lnTo>
                  <a:lnTo>
                    <a:pt x="445" y="113"/>
                  </a:lnTo>
                  <a:close/>
                  <a:moveTo>
                    <a:pt x="298" y="248"/>
                  </a:moveTo>
                  <a:lnTo>
                    <a:pt x="282" y="253"/>
                  </a:lnTo>
                  <a:lnTo>
                    <a:pt x="259" y="254"/>
                  </a:lnTo>
                  <a:lnTo>
                    <a:pt x="240" y="254"/>
                  </a:lnTo>
                  <a:lnTo>
                    <a:pt x="223" y="251"/>
                  </a:lnTo>
                  <a:lnTo>
                    <a:pt x="229" y="246"/>
                  </a:lnTo>
                  <a:lnTo>
                    <a:pt x="240" y="244"/>
                  </a:lnTo>
                  <a:lnTo>
                    <a:pt x="253" y="244"/>
                  </a:lnTo>
                  <a:lnTo>
                    <a:pt x="263" y="244"/>
                  </a:lnTo>
                  <a:lnTo>
                    <a:pt x="283" y="244"/>
                  </a:lnTo>
                  <a:lnTo>
                    <a:pt x="298" y="248"/>
                  </a:lnTo>
                  <a:close/>
                  <a:moveTo>
                    <a:pt x="399" y="93"/>
                  </a:moveTo>
                  <a:lnTo>
                    <a:pt x="394" y="136"/>
                  </a:lnTo>
                  <a:lnTo>
                    <a:pt x="379" y="176"/>
                  </a:lnTo>
                  <a:lnTo>
                    <a:pt x="355" y="210"/>
                  </a:lnTo>
                  <a:lnTo>
                    <a:pt x="326" y="235"/>
                  </a:lnTo>
                  <a:lnTo>
                    <a:pt x="295" y="227"/>
                  </a:lnTo>
                  <a:lnTo>
                    <a:pt x="263" y="225"/>
                  </a:lnTo>
                  <a:lnTo>
                    <a:pt x="246" y="226"/>
                  </a:lnTo>
                  <a:lnTo>
                    <a:pt x="225" y="228"/>
                  </a:lnTo>
                  <a:lnTo>
                    <a:pt x="208" y="236"/>
                  </a:lnTo>
                  <a:lnTo>
                    <a:pt x="200" y="251"/>
                  </a:lnTo>
                  <a:lnTo>
                    <a:pt x="206" y="264"/>
                  </a:lnTo>
                  <a:lnTo>
                    <a:pt x="222" y="270"/>
                  </a:lnTo>
                  <a:lnTo>
                    <a:pt x="242" y="272"/>
                  </a:lnTo>
                  <a:lnTo>
                    <a:pt x="256" y="272"/>
                  </a:lnTo>
                  <a:lnTo>
                    <a:pt x="276" y="272"/>
                  </a:lnTo>
                  <a:lnTo>
                    <a:pt x="292" y="270"/>
                  </a:lnTo>
                  <a:lnTo>
                    <a:pt x="307" y="267"/>
                  </a:lnTo>
                  <a:lnTo>
                    <a:pt x="324" y="261"/>
                  </a:lnTo>
                  <a:lnTo>
                    <a:pt x="342" y="283"/>
                  </a:lnTo>
                  <a:lnTo>
                    <a:pt x="353" y="304"/>
                  </a:lnTo>
                  <a:lnTo>
                    <a:pt x="358" y="328"/>
                  </a:lnTo>
                  <a:lnTo>
                    <a:pt x="360" y="353"/>
                  </a:lnTo>
                  <a:lnTo>
                    <a:pt x="357" y="391"/>
                  </a:lnTo>
                  <a:lnTo>
                    <a:pt x="348" y="430"/>
                  </a:lnTo>
                  <a:lnTo>
                    <a:pt x="335" y="465"/>
                  </a:lnTo>
                  <a:lnTo>
                    <a:pt x="318" y="494"/>
                  </a:lnTo>
                  <a:lnTo>
                    <a:pt x="291" y="524"/>
                  </a:lnTo>
                  <a:lnTo>
                    <a:pt x="258" y="547"/>
                  </a:lnTo>
                  <a:lnTo>
                    <a:pt x="222" y="562"/>
                  </a:lnTo>
                  <a:lnTo>
                    <a:pt x="185" y="567"/>
                  </a:lnTo>
                  <a:lnTo>
                    <a:pt x="145" y="559"/>
                  </a:lnTo>
                  <a:lnTo>
                    <a:pt x="116" y="537"/>
                  </a:lnTo>
                  <a:lnTo>
                    <a:pt x="98" y="503"/>
                  </a:lnTo>
                  <a:lnTo>
                    <a:pt x="92" y="462"/>
                  </a:lnTo>
                  <a:lnTo>
                    <a:pt x="93" y="447"/>
                  </a:lnTo>
                  <a:lnTo>
                    <a:pt x="97" y="426"/>
                  </a:lnTo>
                  <a:lnTo>
                    <a:pt x="149" y="220"/>
                  </a:lnTo>
                  <a:lnTo>
                    <a:pt x="157" y="191"/>
                  </a:lnTo>
                  <a:lnTo>
                    <a:pt x="170" y="159"/>
                  </a:lnTo>
                  <a:lnTo>
                    <a:pt x="186" y="125"/>
                  </a:lnTo>
                  <a:lnTo>
                    <a:pt x="206" y="93"/>
                  </a:lnTo>
                  <a:lnTo>
                    <a:pt x="230" y="64"/>
                  </a:lnTo>
                  <a:lnTo>
                    <a:pt x="257" y="41"/>
                  </a:lnTo>
                  <a:lnTo>
                    <a:pt x="288" y="25"/>
                  </a:lnTo>
                  <a:lnTo>
                    <a:pt x="324" y="19"/>
                  </a:lnTo>
                  <a:lnTo>
                    <a:pt x="355" y="24"/>
                  </a:lnTo>
                  <a:lnTo>
                    <a:pt x="379" y="38"/>
                  </a:lnTo>
                  <a:lnTo>
                    <a:pt x="394" y="61"/>
                  </a:lnTo>
                  <a:lnTo>
                    <a:pt x="399" y="93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3"/>
            <p:cNvSpPr>
              <a:spLocks noEditPoints="1"/>
            </p:cNvSpPr>
            <p:nvPr/>
          </p:nvSpPr>
          <p:spPr bwMode="auto">
            <a:xfrm>
              <a:off x="3556" y="1940"/>
              <a:ext cx="173" cy="385"/>
            </a:xfrm>
            <a:custGeom>
              <a:avLst/>
              <a:gdLst>
                <a:gd name="T0" fmla="*/ 157 w 173"/>
                <a:gd name="T1" fmla="*/ 14 h 385"/>
                <a:gd name="T2" fmla="*/ 146 w 173"/>
                <a:gd name="T3" fmla="*/ 2 h 385"/>
                <a:gd name="T4" fmla="*/ 124 w 173"/>
                <a:gd name="T5" fmla="*/ 2 h 385"/>
                <a:gd name="T6" fmla="*/ 106 w 173"/>
                <a:gd name="T7" fmla="*/ 19 h 385"/>
                <a:gd name="T8" fmla="*/ 109 w 173"/>
                <a:gd name="T9" fmla="*/ 46 h 385"/>
                <a:gd name="T10" fmla="*/ 138 w 173"/>
                <a:gd name="T11" fmla="*/ 50 h 385"/>
                <a:gd name="T12" fmla="*/ 156 w 173"/>
                <a:gd name="T13" fmla="*/ 33 h 385"/>
                <a:gd name="T14" fmla="*/ 42 w 173"/>
                <a:gd name="T15" fmla="*/ 312 h 385"/>
                <a:gd name="T16" fmla="*/ 37 w 173"/>
                <a:gd name="T17" fmla="*/ 336 h 385"/>
                <a:gd name="T18" fmla="*/ 52 w 173"/>
                <a:gd name="T19" fmla="*/ 370 h 385"/>
                <a:gd name="T20" fmla="*/ 91 w 173"/>
                <a:gd name="T21" fmla="*/ 385 h 385"/>
                <a:gd name="T22" fmla="*/ 128 w 173"/>
                <a:gd name="T23" fmla="*/ 372 h 385"/>
                <a:gd name="T24" fmla="*/ 154 w 173"/>
                <a:gd name="T25" fmla="*/ 344 h 385"/>
                <a:gd name="T26" fmla="*/ 168 w 173"/>
                <a:gd name="T27" fmla="*/ 314 h 385"/>
                <a:gd name="T28" fmla="*/ 173 w 173"/>
                <a:gd name="T29" fmla="*/ 297 h 385"/>
                <a:gd name="T30" fmla="*/ 164 w 173"/>
                <a:gd name="T31" fmla="*/ 289 h 385"/>
                <a:gd name="T32" fmla="*/ 154 w 173"/>
                <a:gd name="T33" fmla="*/ 299 h 385"/>
                <a:gd name="T34" fmla="*/ 127 w 173"/>
                <a:gd name="T35" fmla="*/ 351 h 385"/>
                <a:gd name="T36" fmla="*/ 93 w 173"/>
                <a:gd name="T37" fmla="*/ 369 h 385"/>
                <a:gd name="T38" fmla="*/ 78 w 173"/>
                <a:gd name="T39" fmla="*/ 348 h 385"/>
                <a:gd name="T40" fmla="*/ 87 w 173"/>
                <a:gd name="T41" fmla="*/ 312 h 385"/>
                <a:gd name="T42" fmla="*/ 112 w 173"/>
                <a:gd name="T43" fmla="*/ 250 h 385"/>
                <a:gd name="T44" fmla="*/ 129 w 173"/>
                <a:gd name="T45" fmla="*/ 206 h 385"/>
                <a:gd name="T46" fmla="*/ 137 w 173"/>
                <a:gd name="T47" fmla="*/ 175 h 385"/>
                <a:gd name="T48" fmla="*/ 122 w 173"/>
                <a:gd name="T49" fmla="*/ 141 h 385"/>
                <a:gd name="T50" fmla="*/ 83 w 173"/>
                <a:gd name="T51" fmla="*/ 127 h 385"/>
                <a:gd name="T52" fmla="*/ 46 w 173"/>
                <a:gd name="T53" fmla="*/ 139 h 385"/>
                <a:gd name="T54" fmla="*/ 20 w 173"/>
                <a:gd name="T55" fmla="*/ 167 h 385"/>
                <a:gd name="T56" fmla="*/ 5 w 173"/>
                <a:gd name="T57" fmla="*/ 196 h 385"/>
                <a:gd name="T58" fmla="*/ 0 w 173"/>
                <a:gd name="T59" fmla="*/ 214 h 385"/>
                <a:gd name="T60" fmla="*/ 10 w 173"/>
                <a:gd name="T61" fmla="*/ 221 h 385"/>
                <a:gd name="T62" fmla="*/ 20 w 173"/>
                <a:gd name="T63" fmla="*/ 212 h 385"/>
                <a:gd name="T64" fmla="*/ 48 w 173"/>
                <a:gd name="T65" fmla="*/ 159 h 385"/>
                <a:gd name="T66" fmla="*/ 81 w 173"/>
                <a:gd name="T67" fmla="*/ 143 h 385"/>
                <a:gd name="T68" fmla="*/ 96 w 173"/>
                <a:gd name="T69" fmla="*/ 162 h 385"/>
                <a:gd name="T70" fmla="*/ 92 w 173"/>
                <a:gd name="T71" fmla="*/ 183 h 385"/>
                <a:gd name="T72" fmla="*/ 78 w 173"/>
                <a:gd name="T73" fmla="*/ 22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3" h="385">
                  <a:moveTo>
                    <a:pt x="158" y="21"/>
                  </a:moveTo>
                  <a:lnTo>
                    <a:pt x="157" y="14"/>
                  </a:lnTo>
                  <a:lnTo>
                    <a:pt x="153" y="7"/>
                  </a:lnTo>
                  <a:lnTo>
                    <a:pt x="146" y="2"/>
                  </a:lnTo>
                  <a:lnTo>
                    <a:pt x="136" y="0"/>
                  </a:lnTo>
                  <a:lnTo>
                    <a:pt x="124" y="2"/>
                  </a:lnTo>
                  <a:lnTo>
                    <a:pt x="114" y="9"/>
                  </a:lnTo>
                  <a:lnTo>
                    <a:pt x="106" y="19"/>
                  </a:lnTo>
                  <a:lnTo>
                    <a:pt x="104" y="31"/>
                  </a:lnTo>
                  <a:lnTo>
                    <a:pt x="109" y="46"/>
                  </a:lnTo>
                  <a:lnTo>
                    <a:pt x="127" y="53"/>
                  </a:lnTo>
                  <a:lnTo>
                    <a:pt x="138" y="50"/>
                  </a:lnTo>
                  <a:lnTo>
                    <a:pt x="148" y="43"/>
                  </a:lnTo>
                  <a:lnTo>
                    <a:pt x="156" y="33"/>
                  </a:lnTo>
                  <a:lnTo>
                    <a:pt x="158" y="21"/>
                  </a:lnTo>
                  <a:close/>
                  <a:moveTo>
                    <a:pt x="42" y="312"/>
                  </a:moveTo>
                  <a:lnTo>
                    <a:pt x="38" y="323"/>
                  </a:lnTo>
                  <a:lnTo>
                    <a:pt x="37" y="336"/>
                  </a:lnTo>
                  <a:lnTo>
                    <a:pt x="41" y="355"/>
                  </a:lnTo>
                  <a:lnTo>
                    <a:pt x="52" y="370"/>
                  </a:lnTo>
                  <a:lnTo>
                    <a:pt x="69" y="381"/>
                  </a:lnTo>
                  <a:lnTo>
                    <a:pt x="91" y="385"/>
                  </a:lnTo>
                  <a:lnTo>
                    <a:pt x="111" y="381"/>
                  </a:lnTo>
                  <a:lnTo>
                    <a:pt x="128" y="372"/>
                  </a:lnTo>
                  <a:lnTo>
                    <a:pt x="142" y="359"/>
                  </a:lnTo>
                  <a:lnTo>
                    <a:pt x="154" y="344"/>
                  </a:lnTo>
                  <a:lnTo>
                    <a:pt x="162" y="329"/>
                  </a:lnTo>
                  <a:lnTo>
                    <a:pt x="168" y="314"/>
                  </a:lnTo>
                  <a:lnTo>
                    <a:pt x="172" y="303"/>
                  </a:lnTo>
                  <a:lnTo>
                    <a:pt x="173" y="297"/>
                  </a:lnTo>
                  <a:lnTo>
                    <a:pt x="170" y="291"/>
                  </a:lnTo>
                  <a:lnTo>
                    <a:pt x="164" y="289"/>
                  </a:lnTo>
                  <a:lnTo>
                    <a:pt x="157" y="292"/>
                  </a:lnTo>
                  <a:lnTo>
                    <a:pt x="154" y="299"/>
                  </a:lnTo>
                  <a:lnTo>
                    <a:pt x="141" y="330"/>
                  </a:lnTo>
                  <a:lnTo>
                    <a:pt x="127" y="351"/>
                  </a:lnTo>
                  <a:lnTo>
                    <a:pt x="110" y="364"/>
                  </a:lnTo>
                  <a:lnTo>
                    <a:pt x="93" y="369"/>
                  </a:lnTo>
                  <a:lnTo>
                    <a:pt x="81" y="363"/>
                  </a:lnTo>
                  <a:lnTo>
                    <a:pt x="78" y="348"/>
                  </a:lnTo>
                  <a:lnTo>
                    <a:pt x="81" y="330"/>
                  </a:lnTo>
                  <a:lnTo>
                    <a:pt x="87" y="312"/>
                  </a:lnTo>
                  <a:lnTo>
                    <a:pt x="106" y="266"/>
                  </a:lnTo>
                  <a:lnTo>
                    <a:pt x="112" y="250"/>
                  </a:lnTo>
                  <a:lnTo>
                    <a:pt x="121" y="227"/>
                  </a:lnTo>
                  <a:lnTo>
                    <a:pt x="129" y="206"/>
                  </a:lnTo>
                  <a:lnTo>
                    <a:pt x="134" y="194"/>
                  </a:lnTo>
                  <a:lnTo>
                    <a:pt x="137" y="175"/>
                  </a:lnTo>
                  <a:lnTo>
                    <a:pt x="133" y="156"/>
                  </a:lnTo>
                  <a:lnTo>
                    <a:pt x="122" y="141"/>
                  </a:lnTo>
                  <a:lnTo>
                    <a:pt x="105" y="130"/>
                  </a:lnTo>
                  <a:lnTo>
                    <a:pt x="83" y="127"/>
                  </a:lnTo>
                  <a:lnTo>
                    <a:pt x="63" y="130"/>
                  </a:lnTo>
                  <a:lnTo>
                    <a:pt x="46" y="139"/>
                  </a:lnTo>
                  <a:lnTo>
                    <a:pt x="32" y="152"/>
                  </a:lnTo>
                  <a:lnTo>
                    <a:pt x="20" y="167"/>
                  </a:lnTo>
                  <a:lnTo>
                    <a:pt x="11" y="182"/>
                  </a:lnTo>
                  <a:lnTo>
                    <a:pt x="5" y="196"/>
                  </a:lnTo>
                  <a:lnTo>
                    <a:pt x="1" y="207"/>
                  </a:lnTo>
                  <a:lnTo>
                    <a:pt x="0" y="214"/>
                  </a:lnTo>
                  <a:lnTo>
                    <a:pt x="4" y="221"/>
                  </a:lnTo>
                  <a:lnTo>
                    <a:pt x="10" y="221"/>
                  </a:lnTo>
                  <a:lnTo>
                    <a:pt x="17" y="220"/>
                  </a:lnTo>
                  <a:lnTo>
                    <a:pt x="20" y="212"/>
                  </a:lnTo>
                  <a:lnTo>
                    <a:pt x="33" y="181"/>
                  </a:lnTo>
                  <a:lnTo>
                    <a:pt x="48" y="159"/>
                  </a:lnTo>
                  <a:lnTo>
                    <a:pt x="65" y="146"/>
                  </a:lnTo>
                  <a:lnTo>
                    <a:pt x="81" y="143"/>
                  </a:lnTo>
                  <a:lnTo>
                    <a:pt x="92" y="147"/>
                  </a:lnTo>
                  <a:lnTo>
                    <a:pt x="96" y="162"/>
                  </a:lnTo>
                  <a:lnTo>
                    <a:pt x="95" y="172"/>
                  </a:lnTo>
                  <a:lnTo>
                    <a:pt x="92" y="183"/>
                  </a:lnTo>
                  <a:lnTo>
                    <a:pt x="87" y="198"/>
                  </a:lnTo>
                  <a:lnTo>
                    <a:pt x="78" y="220"/>
                  </a:lnTo>
                  <a:lnTo>
                    <a:pt x="42" y="312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84"/>
            <p:cNvSpPr>
              <a:spLocks/>
            </p:cNvSpPr>
            <p:nvPr/>
          </p:nvSpPr>
          <p:spPr bwMode="auto">
            <a:xfrm>
              <a:off x="4096" y="1755"/>
              <a:ext cx="499" cy="474"/>
            </a:xfrm>
            <a:custGeom>
              <a:avLst/>
              <a:gdLst>
                <a:gd name="T0" fmla="*/ 483 w 499"/>
                <a:gd name="T1" fmla="*/ 34 h 474"/>
                <a:gd name="T2" fmla="*/ 495 w 499"/>
                <a:gd name="T3" fmla="*/ 27 h 474"/>
                <a:gd name="T4" fmla="*/ 499 w 499"/>
                <a:gd name="T5" fmla="*/ 16 h 474"/>
                <a:gd name="T6" fmla="*/ 494 w 499"/>
                <a:gd name="T7" fmla="*/ 5 h 474"/>
                <a:gd name="T8" fmla="*/ 482 w 499"/>
                <a:gd name="T9" fmla="*/ 0 h 474"/>
                <a:gd name="T10" fmla="*/ 478 w 499"/>
                <a:gd name="T11" fmla="*/ 1 h 474"/>
                <a:gd name="T12" fmla="*/ 468 w 499"/>
                <a:gd name="T13" fmla="*/ 6 h 474"/>
                <a:gd name="T14" fmla="*/ 15 w 499"/>
                <a:gd name="T15" fmla="*/ 219 h 474"/>
                <a:gd name="T16" fmla="*/ 4 w 499"/>
                <a:gd name="T17" fmla="*/ 226 h 474"/>
                <a:gd name="T18" fmla="*/ 0 w 499"/>
                <a:gd name="T19" fmla="*/ 237 h 474"/>
                <a:gd name="T20" fmla="*/ 4 w 499"/>
                <a:gd name="T21" fmla="*/ 248 h 474"/>
                <a:gd name="T22" fmla="*/ 15 w 499"/>
                <a:gd name="T23" fmla="*/ 255 h 474"/>
                <a:gd name="T24" fmla="*/ 468 w 499"/>
                <a:gd name="T25" fmla="*/ 468 h 474"/>
                <a:gd name="T26" fmla="*/ 478 w 499"/>
                <a:gd name="T27" fmla="*/ 473 h 474"/>
                <a:gd name="T28" fmla="*/ 482 w 499"/>
                <a:gd name="T29" fmla="*/ 474 h 474"/>
                <a:gd name="T30" fmla="*/ 494 w 499"/>
                <a:gd name="T31" fmla="*/ 469 h 474"/>
                <a:gd name="T32" fmla="*/ 499 w 499"/>
                <a:gd name="T33" fmla="*/ 458 h 474"/>
                <a:gd name="T34" fmla="*/ 495 w 499"/>
                <a:gd name="T35" fmla="*/ 447 h 474"/>
                <a:gd name="T36" fmla="*/ 483 w 499"/>
                <a:gd name="T37" fmla="*/ 440 h 474"/>
                <a:gd name="T38" fmla="*/ 55 w 499"/>
                <a:gd name="T39" fmla="*/ 237 h 474"/>
                <a:gd name="T40" fmla="*/ 483 w 499"/>
                <a:gd name="T41" fmla="*/ 3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9" h="474">
                  <a:moveTo>
                    <a:pt x="483" y="34"/>
                  </a:moveTo>
                  <a:lnTo>
                    <a:pt x="495" y="27"/>
                  </a:lnTo>
                  <a:lnTo>
                    <a:pt x="499" y="16"/>
                  </a:lnTo>
                  <a:lnTo>
                    <a:pt x="494" y="5"/>
                  </a:lnTo>
                  <a:lnTo>
                    <a:pt x="482" y="0"/>
                  </a:lnTo>
                  <a:lnTo>
                    <a:pt x="478" y="1"/>
                  </a:lnTo>
                  <a:lnTo>
                    <a:pt x="468" y="6"/>
                  </a:lnTo>
                  <a:lnTo>
                    <a:pt x="15" y="219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4" y="248"/>
                  </a:lnTo>
                  <a:lnTo>
                    <a:pt x="15" y="255"/>
                  </a:lnTo>
                  <a:lnTo>
                    <a:pt x="468" y="468"/>
                  </a:lnTo>
                  <a:lnTo>
                    <a:pt x="478" y="473"/>
                  </a:lnTo>
                  <a:lnTo>
                    <a:pt x="482" y="474"/>
                  </a:lnTo>
                  <a:lnTo>
                    <a:pt x="494" y="469"/>
                  </a:lnTo>
                  <a:lnTo>
                    <a:pt x="499" y="458"/>
                  </a:lnTo>
                  <a:lnTo>
                    <a:pt x="495" y="447"/>
                  </a:lnTo>
                  <a:lnTo>
                    <a:pt x="483" y="440"/>
                  </a:lnTo>
                  <a:lnTo>
                    <a:pt x="55" y="237"/>
                  </a:lnTo>
                  <a:lnTo>
                    <a:pt x="483" y="34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5"/>
            <p:cNvSpPr>
              <a:spLocks/>
            </p:cNvSpPr>
            <p:nvPr/>
          </p:nvSpPr>
          <p:spPr bwMode="auto">
            <a:xfrm>
              <a:off x="4925" y="1652"/>
              <a:ext cx="339" cy="562"/>
            </a:xfrm>
            <a:custGeom>
              <a:avLst/>
              <a:gdLst>
                <a:gd name="T0" fmla="*/ 249 w 339"/>
                <a:gd name="T1" fmla="*/ 234 h 562"/>
                <a:gd name="T2" fmla="*/ 309 w 339"/>
                <a:gd name="T3" fmla="*/ 160 h 562"/>
                <a:gd name="T4" fmla="*/ 304 w 339"/>
                <a:gd name="T5" fmla="*/ 67 h 562"/>
                <a:gd name="T6" fmla="*/ 223 w 339"/>
                <a:gd name="T7" fmla="*/ 8 h 562"/>
                <a:gd name="T8" fmla="*/ 110 w 339"/>
                <a:gd name="T9" fmla="*/ 9 h 562"/>
                <a:gd name="T10" fmla="*/ 33 w 339"/>
                <a:gd name="T11" fmla="*/ 68 h 562"/>
                <a:gd name="T12" fmla="*/ 26 w 339"/>
                <a:gd name="T13" fmla="*/ 129 h 562"/>
                <a:gd name="T14" fmla="*/ 47 w 339"/>
                <a:gd name="T15" fmla="*/ 151 h 562"/>
                <a:gd name="T16" fmla="*/ 81 w 339"/>
                <a:gd name="T17" fmla="*/ 151 h 562"/>
                <a:gd name="T18" fmla="*/ 103 w 339"/>
                <a:gd name="T19" fmla="*/ 129 h 562"/>
                <a:gd name="T20" fmla="*/ 99 w 339"/>
                <a:gd name="T21" fmla="*/ 89 h 562"/>
                <a:gd name="T22" fmla="*/ 68 w 339"/>
                <a:gd name="T23" fmla="*/ 72 h 562"/>
                <a:gd name="T24" fmla="*/ 78 w 339"/>
                <a:gd name="T25" fmla="*/ 46 h 562"/>
                <a:gd name="T26" fmla="*/ 138 w 339"/>
                <a:gd name="T27" fmla="*/ 23 h 562"/>
                <a:gd name="T28" fmla="*/ 177 w 339"/>
                <a:gd name="T29" fmla="*/ 22 h 562"/>
                <a:gd name="T30" fmla="*/ 203 w 339"/>
                <a:gd name="T31" fmla="*/ 30 h 562"/>
                <a:gd name="T32" fmla="*/ 226 w 339"/>
                <a:gd name="T33" fmla="*/ 51 h 562"/>
                <a:gd name="T34" fmla="*/ 240 w 339"/>
                <a:gd name="T35" fmla="*/ 87 h 562"/>
                <a:gd name="T36" fmla="*/ 241 w 339"/>
                <a:gd name="T37" fmla="*/ 126 h 562"/>
                <a:gd name="T38" fmla="*/ 232 w 339"/>
                <a:gd name="T39" fmla="*/ 177 h 562"/>
                <a:gd name="T40" fmla="*/ 200 w 339"/>
                <a:gd name="T41" fmla="*/ 228 h 562"/>
                <a:gd name="T42" fmla="*/ 163 w 339"/>
                <a:gd name="T43" fmla="*/ 246 h 562"/>
                <a:gd name="T44" fmla="*/ 130 w 339"/>
                <a:gd name="T45" fmla="*/ 249 h 562"/>
                <a:gd name="T46" fmla="*/ 106 w 339"/>
                <a:gd name="T47" fmla="*/ 252 h 562"/>
                <a:gd name="T48" fmla="*/ 107 w 339"/>
                <a:gd name="T49" fmla="*/ 268 h 562"/>
                <a:gd name="T50" fmla="*/ 158 w 339"/>
                <a:gd name="T51" fmla="*/ 269 h 562"/>
                <a:gd name="T52" fmla="*/ 231 w 339"/>
                <a:gd name="T53" fmla="*/ 307 h 562"/>
                <a:gd name="T54" fmla="*/ 255 w 339"/>
                <a:gd name="T55" fmla="*/ 405 h 562"/>
                <a:gd name="T56" fmla="*/ 222 w 339"/>
                <a:gd name="T57" fmla="*/ 514 h 562"/>
                <a:gd name="T58" fmla="*/ 163 w 339"/>
                <a:gd name="T59" fmla="*/ 540 h 562"/>
                <a:gd name="T60" fmla="*/ 98 w 339"/>
                <a:gd name="T61" fmla="*/ 527 h 562"/>
                <a:gd name="T62" fmla="*/ 38 w 339"/>
                <a:gd name="T63" fmla="*/ 477 h 562"/>
                <a:gd name="T64" fmla="*/ 76 w 339"/>
                <a:gd name="T65" fmla="*/ 468 h 562"/>
                <a:gd name="T66" fmla="*/ 92 w 339"/>
                <a:gd name="T67" fmla="*/ 432 h 562"/>
                <a:gd name="T68" fmla="*/ 78 w 339"/>
                <a:gd name="T69" fmla="*/ 398 h 562"/>
                <a:gd name="T70" fmla="*/ 46 w 339"/>
                <a:gd name="T71" fmla="*/ 387 h 562"/>
                <a:gd name="T72" fmla="*/ 16 w 339"/>
                <a:gd name="T73" fmla="*/ 397 h 562"/>
                <a:gd name="T74" fmla="*/ 0 w 339"/>
                <a:gd name="T75" fmla="*/ 434 h 562"/>
                <a:gd name="T76" fmla="*/ 49 w 339"/>
                <a:gd name="T77" fmla="*/ 526 h 562"/>
                <a:gd name="T78" fmla="*/ 165 w 339"/>
                <a:gd name="T79" fmla="*/ 562 h 562"/>
                <a:gd name="T80" fmla="*/ 290 w 339"/>
                <a:gd name="T81" fmla="*/ 515 h 562"/>
                <a:gd name="T82" fmla="*/ 339 w 339"/>
                <a:gd name="T83" fmla="*/ 405 h 562"/>
                <a:gd name="T84" fmla="*/ 303 w 339"/>
                <a:gd name="T85" fmla="*/ 312 h 562"/>
                <a:gd name="T86" fmla="*/ 203 w 339"/>
                <a:gd name="T87" fmla="*/ 257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9" h="562">
                  <a:moveTo>
                    <a:pt x="203" y="257"/>
                  </a:moveTo>
                  <a:lnTo>
                    <a:pt x="249" y="234"/>
                  </a:lnTo>
                  <a:lnTo>
                    <a:pt x="285" y="201"/>
                  </a:lnTo>
                  <a:lnTo>
                    <a:pt x="309" y="160"/>
                  </a:lnTo>
                  <a:lnTo>
                    <a:pt x="317" y="113"/>
                  </a:lnTo>
                  <a:lnTo>
                    <a:pt x="304" y="67"/>
                  </a:lnTo>
                  <a:lnTo>
                    <a:pt x="271" y="32"/>
                  </a:lnTo>
                  <a:lnTo>
                    <a:pt x="223" y="8"/>
                  </a:lnTo>
                  <a:lnTo>
                    <a:pt x="167" y="0"/>
                  </a:lnTo>
                  <a:lnTo>
                    <a:pt x="110" y="9"/>
                  </a:lnTo>
                  <a:lnTo>
                    <a:pt x="64" y="32"/>
                  </a:lnTo>
                  <a:lnTo>
                    <a:pt x="33" y="68"/>
                  </a:lnTo>
                  <a:lnTo>
                    <a:pt x="22" y="111"/>
                  </a:lnTo>
                  <a:lnTo>
                    <a:pt x="26" y="129"/>
                  </a:lnTo>
                  <a:lnTo>
                    <a:pt x="34" y="143"/>
                  </a:lnTo>
                  <a:lnTo>
                    <a:pt x="47" y="151"/>
                  </a:lnTo>
                  <a:lnTo>
                    <a:pt x="64" y="154"/>
                  </a:lnTo>
                  <a:lnTo>
                    <a:pt x="81" y="151"/>
                  </a:lnTo>
                  <a:lnTo>
                    <a:pt x="94" y="142"/>
                  </a:lnTo>
                  <a:lnTo>
                    <a:pt x="103" y="129"/>
                  </a:lnTo>
                  <a:lnTo>
                    <a:pt x="106" y="112"/>
                  </a:lnTo>
                  <a:lnTo>
                    <a:pt x="99" y="89"/>
                  </a:lnTo>
                  <a:lnTo>
                    <a:pt x="85" y="76"/>
                  </a:lnTo>
                  <a:lnTo>
                    <a:pt x="68" y="72"/>
                  </a:lnTo>
                  <a:lnTo>
                    <a:pt x="55" y="71"/>
                  </a:lnTo>
                  <a:lnTo>
                    <a:pt x="78" y="46"/>
                  </a:lnTo>
                  <a:lnTo>
                    <a:pt x="108" y="31"/>
                  </a:lnTo>
                  <a:lnTo>
                    <a:pt x="138" y="23"/>
                  </a:lnTo>
                  <a:lnTo>
                    <a:pt x="163" y="21"/>
                  </a:lnTo>
                  <a:lnTo>
                    <a:pt x="177" y="22"/>
                  </a:lnTo>
                  <a:lnTo>
                    <a:pt x="190" y="25"/>
                  </a:lnTo>
                  <a:lnTo>
                    <a:pt x="203" y="30"/>
                  </a:lnTo>
                  <a:lnTo>
                    <a:pt x="215" y="39"/>
                  </a:lnTo>
                  <a:lnTo>
                    <a:pt x="226" y="51"/>
                  </a:lnTo>
                  <a:lnTo>
                    <a:pt x="234" y="67"/>
                  </a:lnTo>
                  <a:lnTo>
                    <a:pt x="240" y="87"/>
                  </a:lnTo>
                  <a:lnTo>
                    <a:pt x="242" y="112"/>
                  </a:lnTo>
                  <a:lnTo>
                    <a:pt x="241" y="126"/>
                  </a:lnTo>
                  <a:lnTo>
                    <a:pt x="238" y="149"/>
                  </a:lnTo>
                  <a:lnTo>
                    <a:pt x="232" y="177"/>
                  </a:lnTo>
                  <a:lnTo>
                    <a:pt x="219" y="205"/>
                  </a:lnTo>
                  <a:lnTo>
                    <a:pt x="200" y="228"/>
                  </a:lnTo>
                  <a:lnTo>
                    <a:pt x="181" y="241"/>
                  </a:lnTo>
                  <a:lnTo>
                    <a:pt x="163" y="246"/>
                  </a:lnTo>
                  <a:lnTo>
                    <a:pt x="146" y="248"/>
                  </a:lnTo>
                  <a:lnTo>
                    <a:pt x="130" y="249"/>
                  </a:lnTo>
                  <a:lnTo>
                    <a:pt x="115" y="250"/>
                  </a:lnTo>
                  <a:lnTo>
                    <a:pt x="106" y="252"/>
                  </a:lnTo>
                  <a:lnTo>
                    <a:pt x="102" y="260"/>
                  </a:lnTo>
                  <a:lnTo>
                    <a:pt x="107" y="268"/>
                  </a:lnTo>
                  <a:lnTo>
                    <a:pt x="122" y="269"/>
                  </a:lnTo>
                  <a:lnTo>
                    <a:pt x="158" y="269"/>
                  </a:lnTo>
                  <a:lnTo>
                    <a:pt x="201" y="279"/>
                  </a:lnTo>
                  <a:lnTo>
                    <a:pt x="231" y="307"/>
                  </a:lnTo>
                  <a:lnTo>
                    <a:pt x="249" y="350"/>
                  </a:lnTo>
                  <a:lnTo>
                    <a:pt x="255" y="405"/>
                  </a:lnTo>
                  <a:lnTo>
                    <a:pt x="245" y="473"/>
                  </a:lnTo>
                  <a:lnTo>
                    <a:pt x="222" y="514"/>
                  </a:lnTo>
                  <a:lnTo>
                    <a:pt x="192" y="534"/>
                  </a:lnTo>
                  <a:lnTo>
                    <a:pt x="163" y="540"/>
                  </a:lnTo>
                  <a:lnTo>
                    <a:pt x="133" y="536"/>
                  </a:lnTo>
                  <a:lnTo>
                    <a:pt x="98" y="527"/>
                  </a:lnTo>
                  <a:lnTo>
                    <a:pt x="64" y="508"/>
                  </a:lnTo>
                  <a:lnTo>
                    <a:pt x="38" y="477"/>
                  </a:lnTo>
                  <a:lnTo>
                    <a:pt x="58" y="476"/>
                  </a:lnTo>
                  <a:lnTo>
                    <a:pt x="76" y="468"/>
                  </a:lnTo>
                  <a:lnTo>
                    <a:pt x="87" y="453"/>
                  </a:lnTo>
                  <a:lnTo>
                    <a:pt x="92" y="432"/>
                  </a:lnTo>
                  <a:lnTo>
                    <a:pt x="88" y="413"/>
                  </a:lnTo>
                  <a:lnTo>
                    <a:pt x="78" y="398"/>
                  </a:lnTo>
                  <a:lnTo>
                    <a:pt x="63" y="390"/>
                  </a:lnTo>
                  <a:lnTo>
                    <a:pt x="46" y="387"/>
                  </a:lnTo>
                  <a:lnTo>
                    <a:pt x="31" y="389"/>
                  </a:lnTo>
                  <a:lnTo>
                    <a:pt x="16" y="397"/>
                  </a:lnTo>
                  <a:lnTo>
                    <a:pt x="4" y="411"/>
                  </a:lnTo>
                  <a:lnTo>
                    <a:pt x="0" y="434"/>
                  </a:lnTo>
                  <a:lnTo>
                    <a:pt x="13" y="486"/>
                  </a:lnTo>
                  <a:lnTo>
                    <a:pt x="49" y="526"/>
                  </a:lnTo>
                  <a:lnTo>
                    <a:pt x="102" y="553"/>
                  </a:lnTo>
                  <a:lnTo>
                    <a:pt x="165" y="562"/>
                  </a:lnTo>
                  <a:lnTo>
                    <a:pt x="234" y="549"/>
                  </a:lnTo>
                  <a:lnTo>
                    <a:pt x="290" y="515"/>
                  </a:lnTo>
                  <a:lnTo>
                    <a:pt x="326" y="465"/>
                  </a:lnTo>
                  <a:lnTo>
                    <a:pt x="339" y="405"/>
                  </a:lnTo>
                  <a:lnTo>
                    <a:pt x="330" y="356"/>
                  </a:lnTo>
                  <a:lnTo>
                    <a:pt x="303" y="312"/>
                  </a:lnTo>
                  <a:lnTo>
                    <a:pt x="260" y="278"/>
                  </a:lnTo>
                  <a:lnTo>
                    <a:pt x="203" y="257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6"/>
            <p:cNvSpPr>
              <a:spLocks/>
            </p:cNvSpPr>
            <p:nvPr/>
          </p:nvSpPr>
          <p:spPr bwMode="auto">
            <a:xfrm>
              <a:off x="5322" y="1844"/>
              <a:ext cx="441" cy="361"/>
            </a:xfrm>
            <a:custGeom>
              <a:avLst/>
              <a:gdLst>
                <a:gd name="T0" fmla="*/ 286 w 441"/>
                <a:gd name="T1" fmla="*/ 48 h 361"/>
                <a:gd name="T2" fmla="*/ 259 w 441"/>
                <a:gd name="T3" fmla="*/ 178 h 361"/>
                <a:gd name="T4" fmla="*/ 252 w 441"/>
                <a:gd name="T5" fmla="*/ 258 h 361"/>
                <a:gd name="T6" fmla="*/ 259 w 441"/>
                <a:gd name="T7" fmla="*/ 321 h 361"/>
                <a:gd name="T8" fmla="*/ 272 w 441"/>
                <a:gd name="T9" fmla="*/ 355 h 361"/>
                <a:gd name="T10" fmla="*/ 288 w 441"/>
                <a:gd name="T11" fmla="*/ 361 h 361"/>
                <a:gd name="T12" fmla="*/ 311 w 441"/>
                <a:gd name="T13" fmla="*/ 352 h 361"/>
                <a:gd name="T14" fmla="*/ 322 w 441"/>
                <a:gd name="T15" fmla="*/ 330 h 361"/>
                <a:gd name="T16" fmla="*/ 316 w 441"/>
                <a:gd name="T17" fmla="*/ 312 h 361"/>
                <a:gd name="T18" fmla="*/ 296 w 441"/>
                <a:gd name="T19" fmla="*/ 232 h 361"/>
                <a:gd name="T20" fmla="*/ 293 w 441"/>
                <a:gd name="T21" fmla="*/ 178 h 361"/>
                <a:gd name="T22" fmla="*/ 400 w 441"/>
                <a:gd name="T23" fmla="*/ 48 h 361"/>
                <a:gd name="T24" fmla="*/ 425 w 441"/>
                <a:gd name="T25" fmla="*/ 44 h 361"/>
                <a:gd name="T26" fmla="*/ 441 w 441"/>
                <a:gd name="T27" fmla="*/ 20 h 361"/>
                <a:gd name="T28" fmla="*/ 430 w 441"/>
                <a:gd name="T29" fmla="*/ 3 h 361"/>
                <a:gd name="T30" fmla="*/ 408 w 441"/>
                <a:gd name="T31" fmla="*/ 0 h 361"/>
                <a:gd name="T32" fmla="*/ 118 w 441"/>
                <a:gd name="T33" fmla="*/ 1 h 361"/>
                <a:gd name="T34" fmla="*/ 75 w 441"/>
                <a:gd name="T35" fmla="*/ 17 h 361"/>
                <a:gd name="T36" fmla="*/ 30 w 441"/>
                <a:gd name="T37" fmla="*/ 63 h 361"/>
                <a:gd name="T38" fmla="*/ 4 w 441"/>
                <a:gd name="T39" fmla="*/ 103 h 361"/>
                <a:gd name="T40" fmla="*/ 1 w 441"/>
                <a:gd name="T41" fmla="*/ 117 h 361"/>
                <a:gd name="T42" fmla="*/ 16 w 441"/>
                <a:gd name="T43" fmla="*/ 118 h 361"/>
                <a:gd name="T44" fmla="*/ 38 w 441"/>
                <a:gd name="T45" fmla="*/ 90 h 361"/>
                <a:gd name="T46" fmla="*/ 69 w 441"/>
                <a:gd name="T47" fmla="*/ 63 h 361"/>
                <a:gd name="T48" fmla="*/ 97 w 441"/>
                <a:gd name="T49" fmla="*/ 51 h 361"/>
                <a:gd name="T50" fmla="*/ 119 w 441"/>
                <a:gd name="T51" fmla="*/ 48 h 361"/>
                <a:gd name="T52" fmla="*/ 173 w 441"/>
                <a:gd name="T53" fmla="*/ 48 h 361"/>
                <a:gd name="T54" fmla="*/ 123 w 441"/>
                <a:gd name="T55" fmla="*/ 193 h 361"/>
                <a:gd name="T56" fmla="*/ 68 w 441"/>
                <a:gd name="T57" fmla="*/ 320 h 361"/>
                <a:gd name="T58" fmla="*/ 62 w 441"/>
                <a:gd name="T59" fmla="*/ 339 h 361"/>
                <a:gd name="T60" fmla="*/ 70 w 441"/>
                <a:gd name="T61" fmla="*/ 356 h 361"/>
                <a:gd name="T62" fmla="*/ 85 w 441"/>
                <a:gd name="T63" fmla="*/ 361 h 361"/>
                <a:gd name="T64" fmla="*/ 111 w 441"/>
                <a:gd name="T65" fmla="*/ 346 h 361"/>
                <a:gd name="T66" fmla="*/ 126 w 441"/>
                <a:gd name="T67" fmla="*/ 308 h 361"/>
                <a:gd name="T68" fmla="*/ 138 w 441"/>
                <a:gd name="T69" fmla="*/ 269 h 361"/>
                <a:gd name="T70" fmla="*/ 148 w 441"/>
                <a:gd name="T71" fmla="*/ 228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1" h="361">
                  <a:moveTo>
                    <a:pt x="194" y="48"/>
                  </a:moveTo>
                  <a:lnTo>
                    <a:pt x="286" y="48"/>
                  </a:lnTo>
                  <a:lnTo>
                    <a:pt x="270" y="124"/>
                  </a:lnTo>
                  <a:lnTo>
                    <a:pt x="259" y="178"/>
                  </a:lnTo>
                  <a:lnTo>
                    <a:pt x="254" y="219"/>
                  </a:lnTo>
                  <a:lnTo>
                    <a:pt x="252" y="258"/>
                  </a:lnTo>
                  <a:lnTo>
                    <a:pt x="253" y="283"/>
                  </a:lnTo>
                  <a:lnTo>
                    <a:pt x="259" y="321"/>
                  </a:lnTo>
                  <a:lnTo>
                    <a:pt x="265" y="342"/>
                  </a:lnTo>
                  <a:lnTo>
                    <a:pt x="272" y="355"/>
                  </a:lnTo>
                  <a:lnTo>
                    <a:pt x="279" y="360"/>
                  </a:lnTo>
                  <a:lnTo>
                    <a:pt x="288" y="361"/>
                  </a:lnTo>
                  <a:lnTo>
                    <a:pt x="300" y="359"/>
                  </a:lnTo>
                  <a:lnTo>
                    <a:pt x="311" y="352"/>
                  </a:lnTo>
                  <a:lnTo>
                    <a:pt x="318" y="342"/>
                  </a:lnTo>
                  <a:lnTo>
                    <a:pt x="322" y="330"/>
                  </a:lnTo>
                  <a:lnTo>
                    <a:pt x="321" y="324"/>
                  </a:lnTo>
                  <a:lnTo>
                    <a:pt x="316" y="312"/>
                  </a:lnTo>
                  <a:lnTo>
                    <a:pt x="303" y="270"/>
                  </a:lnTo>
                  <a:lnTo>
                    <a:pt x="296" y="232"/>
                  </a:lnTo>
                  <a:lnTo>
                    <a:pt x="293" y="200"/>
                  </a:lnTo>
                  <a:lnTo>
                    <a:pt x="293" y="178"/>
                  </a:lnTo>
                  <a:lnTo>
                    <a:pt x="307" y="48"/>
                  </a:lnTo>
                  <a:lnTo>
                    <a:pt x="400" y="48"/>
                  </a:lnTo>
                  <a:lnTo>
                    <a:pt x="411" y="47"/>
                  </a:lnTo>
                  <a:lnTo>
                    <a:pt x="425" y="44"/>
                  </a:lnTo>
                  <a:lnTo>
                    <a:pt x="436" y="36"/>
                  </a:lnTo>
                  <a:lnTo>
                    <a:pt x="441" y="20"/>
                  </a:lnTo>
                  <a:lnTo>
                    <a:pt x="438" y="8"/>
                  </a:lnTo>
                  <a:lnTo>
                    <a:pt x="430" y="3"/>
                  </a:lnTo>
                  <a:lnTo>
                    <a:pt x="420" y="1"/>
                  </a:lnTo>
                  <a:lnTo>
                    <a:pt x="408" y="0"/>
                  </a:lnTo>
                  <a:lnTo>
                    <a:pt x="134" y="0"/>
                  </a:lnTo>
                  <a:lnTo>
                    <a:pt x="118" y="1"/>
                  </a:lnTo>
                  <a:lnTo>
                    <a:pt x="98" y="5"/>
                  </a:lnTo>
                  <a:lnTo>
                    <a:pt x="75" y="17"/>
                  </a:lnTo>
                  <a:lnTo>
                    <a:pt x="50" y="38"/>
                  </a:lnTo>
                  <a:lnTo>
                    <a:pt x="30" y="63"/>
                  </a:lnTo>
                  <a:lnTo>
                    <a:pt x="14" y="86"/>
                  </a:lnTo>
                  <a:lnTo>
                    <a:pt x="4" y="103"/>
                  </a:lnTo>
                  <a:lnTo>
                    <a:pt x="0" y="112"/>
                  </a:lnTo>
                  <a:lnTo>
                    <a:pt x="1" y="117"/>
                  </a:lnTo>
                  <a:lnTo>
                    <a:pt x="9" y="121"/>
                  </a:lnTo>
                  <a:lnTo>
                    <a:pt x="16" y="118"/>
                  </a:lnTo>
                  <a:lnTo>
                    <a:pt x="23" y="111"/>
                  </a:lnTo>
                  <a:lnTo>
                    <a:pt x="38" y="90"/>
                  </a:lnTo>
                  <a:lnTo>
                    <a:pt x="53" y="74"/>
                  </a:lnTo>
                  <a:lnTo>
                    <a:pt x="69" y="63"/>
                  </a:lnTo>
                  <a:lnTo>
                    <a:pt x="83" y="56"/>
                  </a:lnTo>
                  <a:lnTo>
                    <a:pt x="97" y="51"/>
                  </a:lnTo>
                  <a:lnTo>
                    <a:pt x="109" y="49"/>
                  </a:lnTo>
                  <a:lnTo>
                    <a:pt x="119" y="48"/>
                  </a:lnTo>
                  <a:lnTo>
                    <a:pt x="126" y="48"/>
                  </a:lnTo>
                  <a:lnTo>
                    <a:pt x="173" y="48"/>
                  </a:lnTo>
                  <a:lnTo>
                    <a:pt x="150" y="121"/>
                  </a:lnTo>
                  <a:lnTo>
                    <a:pt x="123" y="193"/>
                  </a:lnTo>
                  <a:lnTo>
                    <a:pt x="95" y="260"/>
                  </a:lnTo>
                  <a:lnTo>
                    <a:pt x="68" y="320"/>
                  </a:lnTo>
                  <a:lnTo>
                    <a:pt x="63" y="332"/>
                  </a:lnTo>
                  <a:lnTo>
                    <a:pt x="62" y="339"/>
                  </a:lnTo>
                  <a:lnTo>
                    <a:pt x="64" y="349"/>
                  </a:lnTo>
                  <a:lnTo>
                    <a:pt x="70" y="356"/>
                  </a:lnTo>
                  <a:lnTo>
                    <a:pt x="77" y="360"/>
                  </a:lnTo>
                  <a:lnTo>
                    <a:pt x="85" y="361"/>
                  </a:lnTo>
                  <a:lnTo>
                    <a:pt x="101" y="357"/>
                  </a:lnTo>
                  <a:lnTo>
                    <a:pt x="111" y="346"/>
                  </a:lnTo>
                  <a:lnTo>
                    <a:pt x="119" y="329"/>
                  </a:lnTo>
                  <a:lnTo>
                    <a:pt x="126" y="308"/>
                  </a:lnTo>
                  <a:lnTo>
                    <a:pt x="133" y="286"/>
                  </a:lnTo>
                  <a:lnTo>
                    <a:pt x="138" y="269"/>
                  </a:lnTo>
                  <a:lnTo>
                    <a:pt x="142" y="253"/>
                  </a:lnTo>
                  <a:lnTo>
                    <a:pt x="148" y="228"/>
                  </a:lnTo>
                  <a:lnTo>
                    <a:pt x="194" y="48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87"/>
            <p:cNvSpPr>
              <a:spLocks/>
            </p:cNvSpPr>
            <p:nvPr/>
          </p:nvSpPr>
          <p:spPr bwMode="auto">
            <a:xfrm>
              <a:off x="292" y="3264"/>
              <a:ext cx="363" cy="567"/>
            </a:xfrm>
            <a:custGeom>
              <a:avLst/>
              <a:gdLst>
                <a:gd name="T0" fmla="*/ 363 w 363"/>
                <a:gd name="T1" fmla="*/ 30 h 567"/>
                <a:gd name="T2" fmla="*/ 362 w 363"/>
                <a:gd name="T3" fmla="*/ 14 h 567"/>
                <a:gd name="T4" fmla="*/ 359 w 363"/>
                <a:gd name="T5" fmla="*/ 5 h 567"/>
                <a:gd name="T6" fmla="*/ 350 w 363"/>
                <a:gd name="T7" fmla="*/ 1 h 567"/>
                <a:gd name="T8" fmla="*/ 335 w 363"/>
                <a:gd name="T9" fmla="*/ 0 h 567"/>
                <a:gd name="T10" fmla="*/ 28 w 363"/>
                <a:gd name="T11" fmla="*/ 0 h 567"/>
                <a:gd name="T12" fmla="*/ 18 w 363"/>
                <a:gd name="T13" fmla="*/ 1 h 567"/>
                <a:gd name="T14" fmla="*/ 9 w 363"/>
                <a:gd name="T15" fmla="*/ 2 h 567"/>
                <a:gd name="T16" fmla="*/ 2 w 363"/>
                <a:gd name="T17" fmla="*/ 7 h 567"/>
                <a:gd name="T18" fmla="*/ 0 w 363"/>
                <a:gd name="T19" fmla="*/ 17 h 567"/>
                <a:gd name="T20" fmla="*/ 2 w 363"/>
                <a:gd name="T21" fmla="*/ 26 h 567"/>
                <a:gd name="T22" fmla="*/ 9 w 363"/>
                <a:gd name="T23" fmla="*/ 31 h 567"/>
                <a:gd name="T24" fmla="*/ 18 w 363"/>
                <a:gd name="T25" fmla="*/ 33 h 567"/>
                <a:gd name="T26" fmla="*/ 28 w 363"/>
                <a:gd name="T27" fmla="*/ 33 h 567"/>
                <a:gd name="T28" fmla="*/ 330 w 363"/>
                <a:gd name="T29" fmla="*/ 33 h 567"/>
                <a:gd name="T30" fmla="*/ 330 w 363"/>
                <a:gd name="T31" fmla="*/ 268 h 567"/>
                <a:gd name="T32" fmla="*/ 40 w 363"/>
                <a:gd name="T33" fmla="*/ 268 h 567"/>
                <a:gd name="T34" fmla="*/ 30 w 363"/>
                <a:gd name="T35" fmla="*/ 268 h 567"/>
                <a:gd name="T36" fmla="*/ 21 w 363"/>
                <a:gd name="T37" fmla="*/ 270 h 567"/>
                <a:gd name="T38" fmla="*/ 14 w 363"/>
                <a:gd name="T39" fmla="*/ 274 h 567"/>
                <a:gd name="T40" fmla="*/ 11 w 363"/>
                <a:gd name="T41" fmla="*/ 284 h 567"/>
                <a:gd name="T42" fmla="*/ 14 w 363"/>
                <a:gd name="T43" fmla="*/ 293 h 567"/>
                <a:gd name="T44" fmla="*/ 21 w 363"/>
                <a:gd name="T45" fmla="*/ 298 h 567"/>
                <a:gd name="T46" fmla="*/ 30 w 363"/>
                <a:gd name="T47" fmla="*/ 300 h 567"/>
                <a:gd name="T48" fmla="*/ 40 w 363"/>
                <a:gd name="T49" fmla="*/ 300 h 567"/>
                <a:gd name="T50" fmla="*/ 330 w 363"/>
                <a:gd name="T51" fmla="*/ 300 h 567"/>
                <a:gd name="T52" fmla="*/ 330 w 363"/>
                <a:gd name="T53" fmla="*/ 535 h 567"/>
                <a:gd name="T54" fmla="*/ 28 w 363"/>
                <a:gd name="T55" fmla="*/ 535 h 567"/>
                <a:gd name="T56" fmla="*/ 18 w 363"/>
                <a:gd name="T57" fmla="*/ 535 h 567"/>
                <a:gd name="T58" fmla="*/ 9 w 363"/>
                <a:gd name="T59" fmla="*/ 536 h 567"/>
                <a:gd name="T60" fmla="*/ 2 w 363"/>
                <a:gd name="T61" fmla="*/ 542 h 567"/>
                <a:gd name="T62" fmla="*/ 0 w 363"/>
                <a:gd name="T63" fmla="*/ 551 h 567"/>
                <a:gd name="T64" fmla="*/ 2 w 363"/>
                <a:gd name="T65" fmla="*/ 560 h 567"/>
                <a:gd name="T66" fmla="*/ 9 w 363"/>
                <a:gd name="T67" fmla="*/ 565 h 567"/>
                <a:gd name="T68" fmla="*/ 18 w 363"/>
                <a:gd name="T69" fmla="*/ 567 h 567"/>
                <a:gd name="T70" fmla="*/ 28 w 363"/>
                <a:gd name="T71" fmla="*/ 567 h 567"/>
                <a:gd name="T72" fmla="*/ 335 w 363"/>
                <a:gd name="T73" fmla="*/ 567 h 567"/>
                <a:gd name="T74" fmla="*/ 350 w 363"/>
                <a:gd name="T75" fmla="*/ 567 h 567"/>
                <a:gd name="T76" fmla="*/ 359 w 363"/>
                <a:gd name="T77" fmla="*/ 563 h 567"/>
                <a:gd name="T78" fmla="*/ 362 w 363"/>
                <a:gd name="T79" fmla="*/ 554 h 567"/>
                <a:gd name="T80" fmla="*/ 363 w 363"/>
                <a:gd name="T81" fmla="*/ 538 h 567"/>
                <a:gd name="T82" fmla="*/ 363 w 363"/>
                <a:gd name="T83" fmla="*/ 3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3" h="567">
                  <a:moveTo>
                    <a:pt x="363" y="30"/>
                  </a:moveTo>
                  <a:lnTo>
                    <a:pt x="362" y="14"/>
                  </a:lnTo>
                  <a:lnTo>
                    <a:pt x="359" y="5"/>
                  </a:lnTo>
                  <a:lnTo>
                    <a:pt x="350" y="1"/>
                  </a:lnTo>
                  <a:lnTo>
                    <a:pt x="335" y="0"/>
                  </a:lnTo>
                  <a:lnTo>
                    <a:pt x="28" y="0"/>
                  </a:lnTo>
                  <a:lnTo>
                    <a:pt x="18" y="1"/>
                  </a:lnTo>
                  <a:lnTo>
                    <a:pt x="9" y="2"/>
                  </a:lnTo>
                  <a:lnTo>
                    <a:pt x="2" y="7"/>
                  </a:lnTo>
                  <a:lnTo>
                    <a:pt x="0" y="17"/>
                  </a:lnTo>
                  <a:lnTo>
                    <a:pt x="2" y="26"/>
                  </a:lnTo>
                  <a:lnTo>
                    <a:pt x="9" y="31"/>
                  </a:lnTo>
                  <a:lnTo>
                    <a:pt x="18" y="33"/>
                  </a:lnTo>
                  <a:lnTo>
                    <a:pt x="28" y="33"/>
                  </a:lnTo>
                  <a:lnTo>
                    <a:pt x="330" y="33"/>
                  </a:lnTo>
                  <a:lnTo>
                    <a:pt x="330" y="268"/>
                  </a:lnTo>
                  <a:lnTo>
                    <a:pt x="40" y="268"/>
                  </a:lnTo>
                  <a:lnTo>
                    <a:pt x="30" y="268"/>
                  </a:lnTo>
                  <a:lnTo>
                    <a:pt x="21" y="270"/>
                  </a:lnTo>
                  <a:lnTo>
                    <a:pt x="14" y="274"/>
                  </a:lnTo>
                  <a:lnTo>
                    <a:pt x="11" y="284"/>
                  </a:lnTo>
                  <a:lnTo>
                    <a:pt x="14" y="293"/>
                  </a:lnTo>
                  <a:lnTo>
                    <a:pt x="21" y="298"/>
                  </a:lnTo>
                  <a:lnTo>
                    <a:pt x="30" y="300"/>
                  </a:lnTo>
                  <a:lnTo>
                    <a:pt x="40" y="300"/>
                  </a:lnTo>
                  <a:lnTo>
                    <a:pt x="330" y="300"/>
                  </a:lnTo>
                  <a:lnTo>
                    <a:pt x="330" y="535"/>
                  </a:lnTo>
                  <a:lnTo>
                    <a:pt x="28" y="535"/>
                  </a:lnTo>
                  <a:lnTo>
                    <a:pt x="18" y="535"/>
                  </a:lnTo>
                  <a:lnTo>
                    <a:pt x="9" y="536"/>
                  </a:lnTo>
                  <a:lnTo>
                    <a:pt x="2" y="542"/>
                  </a:lnTo>
                  <a:lnTo>
                    <a:pt x="0" y="551"/>
                  </a:lnTo>
                  <a:lnTo>
                    <a:pt x="2" y="560"/>
                  </a:lnTo>
                  <a:lnTo>
                    <a:pt x="9" y="565"/>
                  </a:lnTo>
                  <a:lnTo>
                    <a:pt x="18" y="567"/>
                  </a:lnTo>
                  <a:lnTo>
                    <a:pt x="28" y="567"/>
                  </a:lnTo>
                  <a:lnTo>
                    <a:pt x="335" y="567"/>
                  </a:lnTo>
                  <a:lnTo>
                    <a:pt x="350" y="567"/>
                  </a:lnTo>
                  <a:lnTo>
                    <a:pt x="359" y="563"/>
                  </a:lnTo>
                  <a:lnTo>
                    <a:pt x="362" y="554"/>
                  </a:lnTo>
                  <a:lnTo>
                    <a:pt x="363" y="538"/>
                  </a:lnTo>
                  <a:lnTo>
                    <a:pt x="363" y="3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88"/>
            <p:cNvSpPr>
              <a:spLocks noEditPoints="1"/>
            </p:cNvSpPr>
            <p:nvPr/>
          </p:nvSpPr>
          <p:spPr bwMode="auto">
            <a:xfrm>
              <a:off x="725" y="3291"/>
              <a:ext cx="215" cy="549"/>
            </a:xfrm>
            <a:custGeom>
              <a:avLst/>
              <a:gdLst>
                <a:gd name="T0" fmla="*/ 206 w 215"/>
                <a:gd name="T1" fmla="*/ 18 h 549"/>
                <a:gd name="T2" fmla="*/ 190 w 215"/>
                <a:gd name="T3" fmla="*/ 3 h 549"/>
                <a:gd name="T4" fmla="*/ 162 w 215"/>
                <a:gd name="T5" fmla="*/ 4 h 549"/>
                <a:gd name="T6" fmla="*/ 138 w 215"/>
                <a:gd name="T7" fmla="*/ 28 h 549"/>
                <a:gd name="T8" fmla="*/ 136 w 215"/>
                <a:gd name="T9" fmla="*/ 55 h 549"/>
                <a:gd name="T10" fmla="*/ 152 w 215"/>
                <a:gd name="T11" fmla="*/ 71 h 549"/>
                <a:gd name="T12" fmla="*/ 179 w 215"/>
                <a:gd name="T13" fmla="*/ 69 h 549"/>
                <a:gd name="T14" fmla="*/ 204 w 215"/>
                <a:gd name="T15" fmla="*/ 47 h 549"/>
                <a:gd name="T16" fmla="*/ 146 w 215"/>
                <a:gd name="T17" fmla="*/ 337 h 549"/>
                <a:gd name="T18" fmla="*/ 156 w 215"/>
                <a:gd name="T19" fmla="*/ 313 h 549"/>
                <a:gd name="T20" fmla="*/ 164 w 215"/>
                <a:gd name="T21" fmla="*/ 289 h 549"/>
                <a:gd name="T22" fmla="*/ 175 w 215"/>
                <a:gd name="T23" fmla="*/ 246 h 549"/>
                <a:gd name="T24" fmla="*/ 156 w 215"/>
                <a:gd name="T25" fmla="*/ 199 h 549"/>
                <a:gd name="T26" fmla="*/ 107 w 215"/>
                <a:gd name="T27" fmla="*/ 179 h 549"/>
                <a:gd name="T28" fmla="*/ 25 w 215"/>
                <a:gd name="T29" fmla="*/ 239 h 549"/>
                <a:gd name="T30" fmla="*/ 0 w 215"/>
                <a:gd name="T31" fmla="*/ 305 h 549"/>
                <a:gd name="T32" fmla="*/ 9 w 215"/>
                <a:gd name="T33" fmla="*/ 313 h 549"/>
                <a:gd name="T34" fmla="*/ 23 w 215"/>
                <a:gd name="T35" fmla="*/ 298 h 549"/>
                <a:gd name="T36" fmla="*/ 62 w 215"/>
                <a:gd name="T37" fmla="*/ 219 h 549"/>
                <a:gd name="T38" fmla="*/ 105 w 215"/>
                <a:gd name="T39" fmla="*/ 197 h 549"/>
                <a:gd name="T40" fmla="*/ 118 w 215"/>
                <a:gd name="T41" fmla="*/ 200 h 549"/>
                <a:gd name="T42" fmla="*/ 125 w 215"/>
                <a:gd name="T43" fmla="*/ 223 h 549"/>
                <a:gd name="T44" fmla="*/ 117 w 215"/>
                <a:gd name="T45" fmla="*/ 266 h 549"/>
                <a:gd name="T46" fmla="*/ 91 w 215"/>
                <a:gd name="T47" fmla="*/ 336 h 549"/>
                <a:gd name="T48" fmla="*/ 60 w 215"/>
                <a:gd name="T49" fmla="*/ 417 h 549"/>
                <a:gd name="T50" fmla="*/ 41 w 215"/>
                <a:gd name="T51" fmla="*/ 482 h 549"/>
                <a:gd name="T52" fmla="*/ 60 w 215"/>
                <a:gd name="T53" fmla="*/ 530 h 549"/>
                <a:gd name="T54" fmla="*/ 108 w 215"/>
                <a:gd name="T55" fmla="*/ 549 h 549"/>
                <a:gd name="T56" fmla="*/ 191 w 215"/>
                <a:gd name="T57" fmla="*/ 489 h 549"/>
                <a:gd name="T58" fmla="*/ 215 w 215"/>
                <a:gd name="T59" fmla="*/ 424 h 549"/>
                <a:gd name="T60" fmla="*/ 206 w 215"/>
                <a:gd name="T61" fmla="*/ 415 h 549"/>
                <a:gd name="T62" fmla="*/ 193 w 215"/>
                <a:gd name="T63" fmla="*/ 430 h 549"/>
                <a:gd name="T64" fmla="*/ 162 w 215"/>
                <a:gd name="T65" fmla="*/ 500 h 549"/>
                <a:gd name="T66" fmla="*/ 110 w 215"/>
                <a:gd name="T67" fmla="*/ 531 h 549"/>
                <a:gd name="T68" fmla="*/ 90 w 215"/>
                <a:gd name="T69" fmla="*/ 504 h 549"/>
                <a:gd name="T70" fmla="*/ 95 w 215"/>
                <a:gd name="T71" fmla="*/ 475 h 549"/>
                <a:gd name="T72" fmla="*/ 114 w 215"/>
                <a:gd name="T73" fmla="*/ 423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5" h="549">
                  <a:moveTo>
                    <a:pt x="208" y="30"/>
                  </a:moveTo>
                  <a:lnTo>
                    <a:pt x="206" y="18"/>
                  </a:lnTo>
                  <a:lnTo>
                    <a:pt x="200" y="9"/>
                  </a:lnTo>
                  <a:lnTo>
                    <a:pt x="190" y="3"/>
                  </a:lnTo>
                  <a:lnTo>
                    <a:pt x="178" y="0"/>
                  </a:lnTo>
                  <a:lnTo>
                    <a:pt x="162" y="4"/>
                  </a:lnTo>
                  <a:lnTo>
                    <a:pt x="147" y="14"/>
                  </a:lnTo>
                  <a:lnTo>
                    <a:pt x="138" y="28"/>
                  </a:lnTo>
                  <a:lnTo>
                    <a:pt x="134" y="44"/>
                  </a:lnTo>
                  <a:lnTo>
                    <a:pt x="136" y="55"/>
                  </a:lnTo>
                  <a:lnTo>
                    <a:pt x="142" y="64"/>
                  </a:lnTo>
                  <a:lnTo>
                    <a:pt x="152" y="71"/>
                  </a:lnTo>
                  <a:lnTo>
                    <a:pt x="164" y="73"/>
                  </a:lnTo>
                  <a:lnTo>
                    <a:pt x="179" y="69"/>
                  </a:lnTo>
                  <a:lnTo>
                    <a:pt x="193" y="60"/>
                  </a:lnTo>
                  <a:lnTo>
                    <a:pt x="204" y="47"/>
                  </a:lnTo>
                  <a:lnTo>
                    <a:pt x="208" y="30"/>
                  </a:lnTo>
                  <a:close/>
                  <a:moveTo>
                    <a:pt x="146" y="337"/>
                  </a:moveTo>
                  <a:lnTo>
                    <a:pt x="152" y="323"/>
                  </a:lnTo>
                  <a:lnTo>
                    <a:pt x="156" y="313"/>
                  </a:lnTo>
                  <a:lnTo>
                    <a:pt x="159" y="303"/>
                  </a:lnTo>
                  <a:lnTo>
                    <a:pt x="164" y="289"/>
                  </a:lnTo>
                  <a:lnTo>
                    <a:pt x="172" y="268"/>
                  </a:lnTo>
                  <a:lnTo>
                    <a:pt x="175" y="246"/>
                  </a:lnTo>
                  <a:lnTo>
                    <a:pt x="170" y="220"/>
                  </a:lnTo>
                  <a:lnTo>
                    <a:pt x="156" y="199"/>
                  </a:lnTo>
                  <a:lnTo>
                    <a:pt x="135" y="184"/>
                  </a:lnTo>
                  <a:lnTo>
                    <a:pt x="107" y="179"/>
                  </a:lnTo>
                  <a:lnTo>
                    <a:pt x="58" y="198"/>
                  </a:lnTo>
                  <a:lnTo>
                    <a:pt x="25" y="239"/>
                  </a:lnTo>
                  <a:lnTo>
                    <a:pt x="6" y="282"/>
                  </a:lnTo>
                  <a:lnTo>
                    <a:pt x="0" y="305"/>
                  </a:lnTo>
                  <a:lnTo>
                    <a:pt x="4" y="312"/>
                  </a:lnTo>
                  <a:lnTo>
                    <a:pt x="9" y="313"/>
                  </a:lnTo>
                  <a:lnTo>
                    <a:pt x="18" y="311"/>
                  </a:lnTo>
                  <a:lnTo>
                    <a:pt x="23" y="298"/>
                  </a:lnTo>
                  <a:lnTo>
                    <a:pt x="41" y="250"/>
                  </a:lnTo>
                  <a:lnTo>
                    <a:pt x="62" y="219"/>
                  </a:lnTo>
                  <a:lnTo>
                    <a:pt x="84" y="202"/>
                  </a:lnTo>
                  <a:lnTo>
                    <a:pt x="105" y="197"/>
                  </a:lnTo>
                  <a:lnTo>
                    <a:pt x="111" y="198"/>
                  </a:lnTo>
                  <a:lnTo>
                    <a:pt x="118" y="200"/>
                  </a:lnTo>
                  <a:lnTo>
                    <a:pt x="123" y="208"/>
                  </a:lnTo>
                  <a:lnTo>
                    <a:pt x="125" y="223"/>
                  </a:lnTo>
                  <a:lnTo>
                    <a:pt x="122" y="248"/>
                  </a:lnTo>
                  <a:lnTo>
                    <a:pt x="117" y="266"/>
                  </a:lnTo>
                  <a:lnTo>
                    <a:pt x="107" y="293"/>
                  </a:lnTo>
                  <a:lnTo>
                    <a:pt x="91" y="336"/>
                  </a:lnTo>
                  <a:lnTo>
                    <a:pt x="73" y="381"/>
                  </a:lnTo>
                  <a:lnTo>
                    <a:pt x="60" y="417"/>
                  </a:lnTo>
                  <a:lnTo>
                    <a:pt x="48" y="451"/>
                  </a:lnTo>
                  <a:lnTo>
                    <a:pt x="41" y="482"/>
                  </a:lnTo>
                  <a:lnTo>
                    <a:pt x="47" y="509"/>
                  </a:lnTo>
                  <a:lnTo>
                    <a:pt x="60" y="530"/>
                  </a:lnTo>
                  <a:lnTo>
                    <a:pt x="81" y="544"/>
                  </a:lnTo>
                  <a:lnTo>
                    <a:pt x="108" y="549"/>
                  </a:lnTo>
                  <a:lnTo>
                    <a:pt x="157" y="531"/>
                  </a:lnTo>
                  <a:lnTo>
                    <a:pt x="191" y="489"/>
                  </a:lnTo>
                  <a:lnTo>
                    <a:pt x="209" y="446"/>
                  </a:lnTo>
                  <a:lnTo>
                    <a:pt x="215" y="424"/>
                  </a:lnTo>
                  <a:lnTo>
                    <a:pt x="211" y="416"/>
                  </a:lnTo>
                  <a:lnTo>
                    <a:pt x="206" y="415"/>
                  </a:lnTo>
                  <a:lnTo>
                    <a:pt x="198" y="418"/>
                  </a:lnTo>
                  <a:lnTo>
                    <a:pt x="193" y="430"/>
                  </a:lnTo>
                  <a:lnTo>
                    <a:pt x="180" y="468"/>
                  </a:lnTo>
                  <a:lnTo>
                    <a:pt x="162" y="500"/>
                  </a:lnTo>
                  <a:lnTo>
                    <a:pt x="139" y="523"/>
                  </a:lnTo>
                  <a:lnTo>
                    <a:pt x="110" y="531"/>
                  </a:lnTo>
                  <a:lnTo>
                    <a:pt x="95" y="525"/>
                  </a:lnTo>
                  <a:lnTo>
                    <a:pt x="90" y="504"/>
                  </a:lnTo>
                  <a:lnTo>
                    <a:pt x="91" y="490"/>
                  </a:lnTo>
                  <a:lnTo>
                    <a:pt x="95" y="475"/>
                  </a:lnTo>
                  <a:lnTo>
                    <a:pt x="102" y="454"/>
                  </a:lnTo>
                  <a:lnTo>
                    <a:pt x="114" y="423"/>
                  </a:lnTo>
                  <a:lnTo>
                    <a:pt x="146" y="337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89"/>
            <p:cNvSpPr>
              <a:spLocks/>
            </p:cNvSpPr>
            <p:nvPr/>
          </p:nvSpPr>
          <p:spPr bwMode="auto">
            <a:xfrm>
              <a:off x="1028" y="3219"/>
              <a:ext cx="317" cy="817"/>
            </a:xfrm>
            <a:custGeom>
              <a:avLst/>
              <a:gdLst>
                <a:gd name="T0" fmla="*/ 313 w 317"/>
                <a:gd name="T1" fmla="*/ 30 h 817"/>
                <a:gd name="T2" fmla="*/ 317 w 317"/>
                <a:gd name="T3" fmla="*/ 20 h 817"/>
                <a:gd name="T4" fmla="*/ 317 w 317"/>
                <a:gd name="T5" fmla="*/ 16 h 817"/>
                <a:gd name="T6" fmla="*/ 313 w 317"/>
                <a:gd name="T7" fmla="*/ 4 h 817"/>
                <a:gd name="T8" fmla="*/ 301 w 317"/>
                <a:gd name="T9" fmla="*/ 0 h 817"/>
                <a:gd name="T10" fmla="*/ 293 w 317"/>
                <a:gd name="T11" fmla="*/ 1 h 817"/>
                <a:gd name="T12" fmla="*/ 287 w 317"/>
                <a:gd name="T13" fmla="*/ 7 h 817"/>
                <a:gd name="T14" fmla="*/ 4 w 317"/>
                <a:gd name="T15" fmla="*/ 785 h 817"/>
                <a:gd name="T16" fmla="*/ 0 w 317"/>
                <a:gd name="T17" fmla="*/ 796 h 817"/>
                <a:gd name="T18" fmla="*/ 0 w 317"/>
                <a:gd name="T19" fmla="*/ 800 h 817"/>
                <a:gd name="T20" fmla="*/ 4 w 317"/>
                <a:gd name="T21" fmla="*/ 812 h 817"/>
                <a:gd name="T22" fmla="*/ 16 w 317"/>
                <a:gd name="T23" fmla="*/ 817 h 817"/>
                <a:gd name="T24" fmla="*/ 27 w 317"/>
                <a:gd name="T25" fmla="*/ 812 h 817"/>
                <a:gd name="T26" fmla="*/ 34 w 317"/>
                <a:gd name="T27" fmla="*/ 797 h 817"/>
                <a:gd name="T28" fmla="*/ 313 w 317"/>
                <a:gd name="T29" fmla="*/ 3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7" h="817">
                  <a:moveTo>
                    <a:pt x="313" y="30"/>
                  </a:moveTo>
                  <a:lnTo>
                    <a:pt x="317" y="20"/>
                  </a:lnTo>
                  <a:lnTo>
                    <a:pt x="317" y="16"/>
                  </a:lnTo>
                  <a:lnTo>
                    <a:pt x="313" y="4"/>
                  </a:lnTo>
                  <a:lnTo>
                    <a:pt x="301" y="0"/>
                  </a:lnTo>
                  <a:lnTo>
                    <a:pt x="293" y="1"/>
                  </a:lnTo>
                  <a:lnTo>
                    <a:pt x="287" y="7"/>
                  </a:lnTo>
                  <a:lnTo>
                    <a:pt x="4" y="785"/>
                  </a:lnTo>
                  <a:lnTo>
                    <a:pt x="0" y="796"/>
                  </a:lnTo>
                  <a:lnTo>
                    <a:pt x="0" y="800"/>
                  </a:lnTo>
                  <a:lnTo>
                    <a:pt x="4" y="812"/>
                  </a:lnTo>
                  <a:lnTo>
                    <a:pt x="16" y="817"/>
                  </a:lnTo>
                  <a:lnTo>
                    <a:pt x="27" y="812"/>
                  </a:lnTo>
                  <a:lnTo>
                    <a:pt x="34" y="797"/>
                  </a:lnTo>
                  <a:lnTo>
                    <a:pt x="313" y="3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90"/>
            <p:cNvSpPr>
              <a:spLocks noEditPoints="1"/>
            </p:cNvSpPr>
            <p:nvPr/>
          </p:nvSpPr>
          <p:spPr bwMode="auto">
            <a:xfrm>
              <a:off x="1425" y="3470"/>
              <a:ext cx="458" cy="370"/>
            </a:xfrm>
            <a:custGeom>
              <a:avLst/>
              <a:gdLst>
                <a:gd name="T0" fmla="*/ 343 w 458"/>
                <a:gd name="T1" fmla="*/ 88 h 370"/>
                <a:gd name="T2" fmla="*/ 266 w 458"/>
                <a:gd name="T3" fmla="*/ 8 h 370"/>
                <a:gd name="T4" fmla="*/ 178 w 458"/>
                <a:gd name="T5" fmla="*/ 5 h 370"/>
                <a:gd name="T6" fmla="*/ 101 w 458"/>
                <a:gd name="T7" fmla="*/ 43 h 370"/>
                <a:gd name="T8" fmla="*/ 40 w 458"/>
                <a:gd name="T9" fmla="*/ 108 h 370"/>
                <a:gd name="T10" fmla="*/ 5 w 458"/>
                <a:gd name="T11" fmla="*/ 189 h 370"/>
                <a:gd name="T12" fmla="*/ 9 w 458"/>
                <a:gd name="T13" fmla="*/ 286 h 370"/>
                <a:gd name="T14" fmla="*/ 77 w 458"/>
                <a:gd name="T15" fmla="*/ 359 h 370"/>
                <a:gd name="T16" fmla="*/ 215 w 458"/>
                <a:gd name="T17" fmla="*/ 355 h 370"/>
                <a:gd name="T18" fmla="*/ 316 w 458"/>
                <a:gd name="T19" fmla="*/ 330 h 370"/>
                <a:gd name="T20" fmla="*/ 353 w 458"/>
                <a:gd name="T21" fmla="*/ 366 h 370"/>
                <a:gd name="T22" fmla="*/ 408 w 458"/>
                <a:gd name="T23" fmla="*/ 363 h 370"/>
                <a:gd name="T24" fmla="*/ 443 w 458"/>
                <a:gd name="T25" fmla="*/ 327 h 370"/>
                <a:gd name="T26" fmla="*/ 445 w 458"/>
                <a:gd name="T27" fmla="*/ 306 h 370"/>
                <a:gd name="T28" fmla="*/ 431 w 458"/>
                <a:gd name="T29" fmla="*/ 306 h 370"/>
                <a:gd name="T30" fmla="*/ 414 w 458"/>
                <a:gd name="T31" fmla="*/ 336 h 370"/>
                <a:gd name="T32" fmla="*/ 387 w 458"/>
                <a:gd name="T33" fmla="*/ 352 h 370"/>
                <a:gd name="T34" fmla="*/ 373 w 458"/>
                <a:gd name="T35" fmla="*/ 350 h 370"/>
                <a:gd name="T36" fmla="*/ 362 w 458"/>
                <a:gd name="T37" fmla="*/ 331 h 370"/>
                <a:gd name="T38" fmla="*/ 357 w 458"/>
                <a:gd name="T39" fmla="*/ 304 h 370"/>
                <a:gd name="T40" fmla="*/ 356 w 458"/>
                <a:gd name="T41" fmla="*/ 278 h 370"/>
                <a:gd name="T42" fmla="*/ 356 w 458"/>
                <a:gd name="T43" fmla="*/ 259 h 370"/>
                <a:gd name="T44" fmla="*/ 359 w 458"/>
                <a:gd name="T45" fmla="*/ 246 h 370"/>
                <a:gd name="T46" fmla="*/ 411 w 458"/>
                <a:gd name="T47" fmla="*/ 170 h 370"/>
                <a:gd name="T48" fmla="*/ 454 w 458"/>
                <a:gd name="T49" fmla="*/ 65 h 370"/>
                <a:gd name="T50" fmla="*/ 457 w 458"/>
                <a:gd name="T51" fmla="*/ 44 h 370"/>
                <a:gd name="T52" fmla="*/ 441 w 458"/>
                <a:gd name="T53" fmla="*/ 43 h 370"/>
                <a:gd name="T54" fmla="*/ 405 w 458"/>
                <a:gd name="T55" fmla="*/ 139 h 370"/>
                <a:gd name="T56" fmla="*/ 356 w 458"/>
                <a:gd name="T57" fmla="*/ 168 h 370"/>
                <a:gd name="T58" fmla="*/ 250 w 458"/>
                <a:gd name="T59" fmla="*/ 318 h 370"/>
                <a:gd name="T60" fmla="*/ 164 w 458"/>
                <a:gd name="T61" fmla="*/ 350 h 370"/>
                <a:gd name="T62" fmla="*/ 102 w 458"/>
                <a:gd name="T63" fmla="*/ 346 h 370"/>
                <a:gd name="T64" fmla="*/ 65 w 458"/>
                <a:gd name="T65" fmla="*/ 299 h 370"/>
                <a:gd name="T66" fmla="*/ 64 w 458"/>
                <a:gd name="T67" fmla="*/ 226 h 370"/>
                <a:gd name="T68" fmla="*/ 90 w 458"/>
                <a:gd name="T69" fmla="*/ 132 h 370"/>
                <a:gd name="T70" fmla="*/ 138 w 458"/>
                <a:gd name="T71" fmla="*/ 57 h 370"/>
                <a:gd name="T72" fmla="*/ 195 w 458"/>
                <a:gd name="T73" fmla="*/ 21 h 370"/>
                <a:gd name="T74" fmla="*/ 246 w 458"/>
                <a:gd name="T75" fmla="*/ 23 h 370"/>
                <a:gd name="T76" fmla="*/ 280 w 458"/>
                <a:gd name="T77" fmla="*/ 55 h 370"/>
                <a:gd name="T78" fmla="*/ 296 w 458"/>
                <a:gd name="T79" fmla="*/ 107 h 370"/>
                <a:gd name="T80" fmla="*/ 300 w 458"/>
                <a:gd name="T81" fmla="*/ 163 h 370"/>
                <a:gd name="T82" fmla="*/ 300 w 458"/>
                <a:gd name="T83" fmla="*/ 214 h 370"/>
                <a:gd name="T84" fmla="*/ 300 w 458"/>
                <a:gd name="T85" fmla="*/ 26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8" h="370">
                  <a:moveTo>
                    <a:pt x="356" y="168"/>
                  </a:moveTo>
                  <a:lnTo>
                    <a:pt x="343" y="88"/>
                  </a:lnTo>
                  <a:lnTo>
                    <a:pt x="311" y="36"/>
                  </a:lnTo>
                  <a:lnTo>
                    <a:pt x="266" y="8"/>
                  </a:lnTo>
                  <a:lnTo>
                    <a:pt x="220" y="0"/>
                  </a:lnTo>
                  <a:lnTo>
                    <a:pt x="178" y="5"/>
                  </a:lnTo>
                  <a:lnTo>
                    <a:pt x="138" y="20"/>
                  </a:lnTo>
                  <a:lnTo>
                    <a:pt x="101" y="43"/>
                  </a:lnTo>
                  <a:lnTo>
                    <a:pt x="68" y="73"/>
                  </a:lnTo>
                  <a:lnTo>
                    <a:pt x="40" y="108"/>
                  </a:lnTo>
                  <a:lnTo>
                    <a:pt x="19" y="147"/>
                  </a:lnTo>
                  <a:lnTo>
                    <a:pt x="5" y="189"/>
                  </a:lnTo>
                  <a:lnTo>
                    <a:pt x="0" y="232"/>
                  </a:lnTo>
                  <a:lnTo>
                    <a:pt x="9" y="286"/>
                  </a:lnTo>
                  <a:lnTo>
                    <a:pt x="35" y="330"/>
                  </a:lnTo>
                  <a:lnTo>
                    <a:pt x="77" y="359"/>
                  </a:lnTo>
                  <a:lnTo>
                    <a:pt x="132" y="370"/>
                  </a:lnTo>
                  <a:lnTo>
                    <a:pt x="215" y="355"/>
                  </a:lnTo>
                  <a:lnTo>
                    <a:pt x="305" y="302"/>
                  </a:lnTo>
                  <a:lnTo>
                    <a:pt x="316" y="330"/>
                  </a:lnTo>
                  <a:lnTo>
                    <a:pt x="332" y="352"/>
                  </a:lnTo>
                  <a:lnTo>
                    <a:pt x="353" y="366"/>
                  </a:lnTo>
                  <a:lnTo>
                    <a:pt x="379" y="370"/>
                  </a:lnTo>
                  <a:lnTo>
                    <a:pt x="408" y="363"/>
                  </a:lnTo>
                  <a:lnTo>
                    <a:pt x="429" y="346"/>
                  </a:lnTo>
                  <a:lnTo>
                    <a:pt x="443" y="327"/>
                  </a:lnTo>
                  <a:lnTo>
                    <a:pt x="447" y="313"/>
                  </a:lnTo>
                  <a:lnTo>
                    <a:pt x="445" y="306"/>
                  </a:lnTo>
                  <a:lnTo>
                    <a:pt x="438" y="304"/>
                  </a:lnTo>
                  <a:lnTo>
                    <a:pt x="431" y="306"/>
                  </a:lnTo>
                  <a:lnTo>
                    <a:pt x="427" y="313"/>
                  </a:lnTo>
                  <a:lnTo>
                    <a:pt x="414" y="336"/>
                  </a:lnTo>
                  <a:lnTo>
                    <a:pt x="399" y="347"/>
                  </a:lnTo>
                  <a:lnTo>
                    <a:pt x="387" y="352"/>
                  </a:lnTo>
                  <a:lnTo>
                    <a:pt x="382" y="352"/>
                  </a:lnTo>
                  <a:lnTo>
                    <a:pt x="373" y="350"/>
                  </a:lnTo>
                  <a:lnTo>
                    <a:pt x="367" y="342"/>
                  </a:lnTo>
                  <a:lnTo>
                    <a:pt x="362" y="331"/>
                  </a:lnTo>
                  <a:lnTo>
                    <a:pt x="359" y="318"/>
                  </a:lnTo>
                  <a:lnTo>
                    <a:pt x="357" y="304"/>
                  </a:lnTo>
                  <a:lnTo>
                    <a:pt x="357" y="290"/>
                  </a:lnTo>
                  <a:lnTo>
                    <a:pt x="356" y="278"/>
                  </a:lnTo>
                  <a:lnTo>
                    <a:pt x="356" y="269"/>
                  </a:lnTo>
                  <a:lnTo>
                    <a:pt x="356" y="259"/>
                  </a:lnTo>
                  <a:lnTo>
                    <a:pt x="357" y="252"/>
                  </a:lnTo>
                  <a:lnTo>
                    <a:pt x="359" y="246"/>
                  </a:lnTo>
                  <a:lnTo>
                    <a:pt x="364" y="241"/>
                  </a:lnTo>
                  <a:lnTo>
                    <a:pt x="411" y="170"/>
                  </a:lnTo>
                  <a:lnTo>
                    <a:pt x="440" y="109"/>
                  </a:lnTo>
                  <a:lnTo>
                    <a:pt x="454" y="65"/>
                  </a:lnTo>
                  <a:lnTo>
                    <a:pt x="458" y="48"/>
                  </a:lnTo>
                  <a:lnTo>
                    <a:pt x="457" y="44"/>
                  </a:lnTo>
                  <a:lnTo>
                    <a:pt x="449" y="40"/>
                  </a:lnTo>
                  <a:lnTo>
                    <a:pt x="441" y="43"/>
                  </a:lnTo>
                  <a:lnTo>
                    <a:pt x="436" y="57"/>
                  </a:lnTo>
                  <a:lnTo>
                    <a:pt x="405" y="139"/>
                  </a:lnTo>
                  <a:lnTo>
                    <a:pt x="356" y="219"/>
                  </a:lnTo>
                  <a:lnTo>
                    <a:pt x="356" y="168"/>
                  </a:lnTo>
                  <a:close/>
                  <a:moveTo>
                    <a:pt x="302" y="280"/>
                  </a:moveTo>
                  <a:lnTo>
                    <a:pt x="250" y="318"/>
                  </a:lnTo>
                  <a:lnTo>
                    <a:pt x="203" y="340"/>
                  </a:lnTo>
                  <a:lnTo>
                    <a:pt x="164" y="350"/>
                  </a:lnTo>
                  <a:lnTo>
                    <a:pt x="134" y="352"/>
                  </a:lnTo>
                  <a:lnTo>
                    <a:pt x="102" y="346"/>
                  </a:lnTo>
                  <a:lnTo>
                    <a:pt x="79" y="327"/>
                  </a:lnTo>
                  <a:lnTo>
                    <a:pt x="65" y="299"/>
                  </a:lnTo>
                  <a:lnTo>
                    <a:pt x="60" y="263"/>
                  </a:lnTo>
                  <a:lnTo>
                    <a:pt x="64" y="226"/>
                  </a:lnTo>
                  <a:lnTo>
                    <a:pt x="74" y="179"/>
                  </a:lnTo>
                  <a:lnTo>
                    <a:pt x="90" y="132"/>
                  </a:lnTo>
                  <a:lnTo>
                    <a:pt x="108" y="93"/>
                  </a:lnTo>
                  <a:lnTo>
                    <a:pt x="138" y="57"/>
                  </a:lnTo>
                  <a:lnTo>
                    <a:pt x="167" y="33"/>
                  </a:lnTo>
                  <a:lnTo>
                    <a:pt x="195" y="21"/>
                  </a:lnTo>
                  <a:lnTo>
                    <a:pt x="219" y="18"/>
                  </a:lnTo>
                  <a:lnTo>
                    <a:pt x="246" y="23"/>
                  </a:lnTo>
                  <a:lnTo>
                    <a:pt x="266" y="36"/>
                  </a:lnTo>
                  <a:lnTo>
                    <a:pt x="280" y="55"/>
                  </a:lnTo>
                  <a:lnTo>
                    <a:pt x="290" y="80"/>
                  </a:lnTo>
                  <a:lnTo>
                    <a:pt x="296" y="107"/>
                  </a:lnTo>
                  <a:lnTo>
                    <a:pt x="299" y="135"/>
                  </a:lnTo>
                  <a:lnTo>
                    <a:pt x="300" y="163"/>
                  </a:lnTo>
                  <a:lnTo>
                    <a:pt x="300" y="189"/>
                  </a:lnTo>
                  <a:lnTo>
                    <a:pt x="300" y="214"/>
                  </a:lnTo>
                  <a:lnTo>
                    <a:pt x="300" y="241"/>
                  </a:lnTo>
                  <a:lnTo>
                    <a:pt x="300" y="264"/>
                  </a:lnTo>
                  <a:lnTo>
                    <a:pt x="302" y="28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91"/>
            <p:cNvSpPr>
              <a:spLocks noEditPoints="1"/>
            </p:cNvSpPr>
            <p:nvPr/>
          </p:nvSpPr>
          <p:spPr bwMode="auto">
            <a:xfrm>
              <a:off x="1941" y="3575"/>
              <a:ext cx="174" cy="385"/>
            </a:xfrm>
            <a:custGeom>
              <a:avLst/>
              <a:gdLst>
                <a:gd name="T0" fmla="*/ 158 w 174"/>
                <a:gd name="T1" fmla="*/ 14 h 385"/>
                <a:gd name="T2" fmla="*/ 146 w 174"/>
                <a:gd name="T3" fmla="*/ 2 h 385"/>
                <a:gd name="T4" fmla="*/ 124 w 174"/>
                <a:gd name="T5" fmla="*/ 3 h 385"/>
                <a:gd name="T6" fmla="*/ 107 w 174"/>
                <a:gd name="T7" fmla="*/ 20 h 385"/>
                <a:gd name="T8" fmla="*/ 110 w 174"/>
                <a:gd name="T9" fmla="*/ 46 h 385"/>
                <a:gd name="T10" fmla="*/ 139 w 174"/>
                <a:gd name="T11" fmla="*/ 50 h 385"/>
                <a:gd name="T12" fmla="*/ 156 w 174"/>
                <a:gd name="T13" fmla="*/ 33 h 385"/>
                <a:gd name="T14" fmla="*/ 42 w 174"/>
                <a:gd name="T15" fmla="*/ 313 h 385"/>
                <a:gd name="T16" fmla="*/ 37 w 174"/>
                <a:gd name="T17" fmla="*/ 336 h 385"/>
                <a:gd name="T18" fmla="*/ 52 w 174"/>
                <a:gd name="T19" fmla="*/ 371 h 385"/>
                <a:gd name="T20" fmla="*/ 92 w 174"/>
                <a:gd name="T21" fmla="*/ 385 h 385"/>
                <a:gd name="T22" fmla="*/ 128 w 174"/>
                <a:gd name="T23" fmla="*/ 373 h 385"/>
                <a:gd name="T24" fmla="*/ 154 w 174"/>
                <a:gd name="T25" fmla="*/ 345 h 385"/>
                <a:gd name="T26" fmla="*/ 169 w 174"/>
                <a:gd name="T27" fmla="*/ 315 h 385"/>
                <a:gd name="T28" fmla="*/ 174 w 174"/>
                <a:gd name="T29" fmla="*/ 298 h 385"/>
                <a:gd name="T30" fmla="*/ 165 w 174"/>
                <a:gd name="T31" fmla="*/ 290 h 385"/>
                <a:gd name="T32" fmla="*/ 154 w 174"/>
                <a:gd name="T33" fmla="*/ 300 h 385"/>
                <a:gd name="T34" fmla="*/ 127 w 174"/>
                <a:gd name="T35" fmla="*/ 352 h 385"/>
                <a:gd name="T36" fmla="*/ 93 w 174"/>
                <a:gd name="T37" fmla="*/ 369 h 385"/>
                <a:gd name="T38" fmla="*/ 79 w 174"/>
                <a:gd name="T39" fmla="*/ 349 h 385"/>
                <a:gd name="T40" fmla="*/ 88 w 174"/>
                <a:gd name="T41" fmla="*/ 313 h 385"/>
                <a:gd name="T42" fmla="*/ 113 w 174"/>
                <a:gd name="T43" fmla="*/ 250 h 385"/>
                <a:gd name="T44" fmla="*/ 130 w 174"/>
                <a:gd name="T45" fmla="*/ 206 h 385"/>
                <a:gd name="T46" fmla="*/ 138 w 174"/>
                <a:gd name="T47" fmla="*/ 176 h 385"/>
                <a:gd name="T48" fmla="*/ 122 w 174"/>
                <a:gd name="T49" fmla="*/ 141 h 385"/>
                <a:gd name="T50" fmla="*/ 83 w 174"/>
                <a:gd name="T51" fmla="*/ 127 h 385"/>
                <a:gd name="T52" fmla="*/ 47 w 174"/>
                <a:gd name="T53" fmla="*/ 140 h 385"/>
                <a:gd name="T54" fmla="*/ 21 w 174"/>
                <a:gd name="T55" fmla="*/ 167 h 385"/>
                <a:gd name="T56" fmla="*/ 6 w 174"/>
                <a:gd name="T57" fmla="*/ 197 h 385"/>
                <a:gd name="T58" fmla="*/ 0 w 174"/>
                <a:gd name="T59" fmla="*/ 215 h 385"/>
                <a:gd name="T60" fmla="*/ 10 w 174"/>
                <a:gd name="T61" fmla="*/ 222 h 385"/>
                <a:gd name="T62" fmla="*/ 20 w 174"/>
                <a:gd name="T63" fmla="*/ 213 h 385"/>
                <a:gd name="T64" fmla="*/ 49 w 174"/>
                <a:gd name="T65" fmla="*/ 159 h 385"/>
                <a:gd name="T66" fmla="*/ 82 w 174"/>
                <a:gd name="T67" fmla="*/ 143 h 385"/>
                <a:gd name="T68" fmla="*/ 96 w 174"/>
                <a:gd name="T69" fmla="*/ 163 h 385"/>
                <a:gd name="T70" fmla="*/ 93 w 174"/>
                <a:gd name="T71" fmla="*/ 183 h 385"/>
                <a:gd name="T72" fmla="*/ 78 w 174"/>
                <a:gd name="T73" fmla="*/ 22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4" h="385">
                  <a:moveTo>
                    <a:pt x="159" y="22"/>
                  </a:moveTo>
                  <a:lnTo>
                    <a:pt x="158" y="14"/>
                  </a:lnTo>
                  <a:lnTo>
                    <a:pt x="154" y="7"/>
                  </a:lnTo>
                  <a:lnTo>
                    <a:pt x="146" y="2"/>
                  </a:lnTo>
                  <a:lnTo>
                    <a:pt x="136" y="0"/>
                  </a:lnTo>
                  <a:lnTo>
                    <a:pt x="124" y="3"/>
                  </a:lnTo>
                  <a:lnTo>
                    <a:pt x="114" y="10"/>
                  </a:lnTo>
                  <a:lnTo>
                    <a:pt x="107" y="20"/>
                  </a:lnTo>
                  <a:lnTo>
                    <a:pt x="104" y="32"/>
                  </a:lnTo>
                  <a:lnTo>
                    <a:pt x="110" y="46"/>
                  </a:lnTo>
                  <a:lnTo>
                    <a:pt x="127" y="54"/>
                  </a:lnTo>
                  <a:lnTo>
                    <a:pt x="139" y="50"/>
                  </a:lnTo>
                  <a:lnTo>
                    <a:pt x="149" y="43"/>
                  </a:lnTo>
                  <a:lnTo>
                    <a:pt x="156" y="33"/>
                  </a:lnTo>
                  <a:lnTo>
                    <a:pt x="159" y="22"/>
                  </a:lnTo>
                  <a:close/>
                  <a:moveTo>
                    <a:pt x="42" y="313"/>
                  </a:moveTo>
                  <a:lnTo>
                    <a:pt x="39" y="324"/>
                  </a:lnTo>
                  <a:lnTo>
                    <a:pt x="37" y="336"/>
                  </a:lnTo>
                  <a:lnTo>
                    <a:pt x="41" y="356"/>
                  </a:lnTo>
                  <a:lnTo>
                    <a:pt x="52" y="371"/>
                  </a:lnTo>
                  <a:lnTo>
                    <a:pt x="70" y="381"/>
                  </a:lnTo>
                  <a:lnTo>
                    <a:pt x="92" y="385"/>
                  </a:lnTo>
                  <a:lnTo>
                    <a:pt x="111" y="382"/>
                  </a:lnTo>
                  <a:lnTo>
                    <a:pt x="128" y="373"/>
                  </a:lnTo>
                  <a:lnTo>
                    <a:pt x="143" y="360"/>
                  </a:lnTo>
                  <a:lnTo>
                    <a:pt x="154" y="345"/>
                  </a:lnTo>
                  <a:lnTo>
                    <a:pt x="163" y="329"/>
                  </a:lnTo>
                  <a:lnTo>
                    <a:pt x="169" y="315"/>
                  </a:lnTo>
                  <a:lnTo>
                    <a:pt x="173" y="304"/>
                  </a:lnTo>
                  <a:lnTo>
                    <a:pt x="174" y="298"/>
                  </a:lnTo>
                  <a:lnTo>
                    <a:pt x="170" y="291"/>
                  </a:lnTo>
                  <a:lnTo>
                    <a:pt x="165" y="290"/>
                  </a:lnTo>
                  <a:lnTo>
                    <a:pt x="157" y="293"/>
                  </a:lnTo>
                  <a:lnTo>
                    <a:pt x="154" y="300"/>
                  </a:lnTo>
                  <a:lnTo>
                    <a:pt x="142" y="330"/>
                  </a:lnTo>
                  <a:lnTo>
                    <a:pt x="127" y="352"/>
                  </a:lnTo>
                  <a:lnTo>
                    <a:pt x="110" y="365"/>
                  </a:lnTo>
                  <a:lnTo>
                    <a:pt x="93" y="369"/>
                  </a:lnTo>
                  <a:lnTo>
                    <a:pt x="82" y="364"/>
                  </a:lnTo>
                  <a:lnTo>
                    <a:pt x="79" y="349"/>
                  </a:lnTo>
                  <a:lnTo>
                    <a:pt x="81" y="331"/>
                  </a:lnTo>
                  <a:lnTo>
                    <a:pt x="88" y="313"/>
                  </a:lnTo>
                  <a:lnTo>
                    <a:pt x="106" y="267"/>
                  </a:lnTo>
                  <a:lnTo>
                    <a:pt x="113" y="250"/>
                  </a:lnTo>
                  <a:lnTo>
                    <a:pt x="122" y="228"/>
                  </a:lnTo>
                  <a:lnTo>
                    <a:pt x="130" y="206"/>
                  </a:lnTo>
                  <a:lnTo>
                    <a:pt x="134" y="194"/>
                  </a:lnTo>
                  <a:lnTo>
                    <a:pt x="138" y="176"/>
                  </a:lnTo>
                  <a:lnTo>
                    <a:pt x="134" y="157"/>
                  </a:lnTo>
                  <a:lnTo>
                    <a:pt x="122" y="141"/>
                  </a:lnTo>
                  <a:lnTo>
                    <a:pt x="105" y="131"/>
                  </a:lnTo>
                  <a:lnTo>
                    <a:pt x="83" y="127"/>
                  </a:lnTo>
                  <a:lnTo>
                    <a:pt x="64" y="131"/>
                  </a:lnTo>
                  <a:lnTo>
                    <a:pt x="47" y="140"/>
                  </a:lnTo>
                  <a:lnTo>
                    <a:pt x="33" y="152"/>
                  </a:lnTo>
                  <a:lnTo>
                    <a:pt x="21" y="167"/>
                  </a:lnTo>
                  <a:lnTo>
                    <a:pt x="12" y="182"/>
                  </a:lnTo>
                  <a:lnTo>
                    <a:pt x="6" y="197"/>
                  </a:lnTo>
                  <a:lnTo>
                    <a:pt x="2" y="208"/>
                  </a:lnTo>
                  <a:lnTo>
                    <a:pt x="0" y="215"/>
                  </a:lnTo>
                  <a:lnTo>
                    <a:pt x="5" y="221"/>
                  </a:lnTo>
                  <a:lnTo>
                    <a:pt x="10" y="222"/>
                  </a:lnTo>
                  <a:lnTo>
                    <a:pt x="18" y="220"/>
                  </a:lnTo>
                  <a:lnTo>
                    <a:pt x="20" y="213"/>
                  </a:lnTo>
                  <a:lnTo>
                    <a:pt x="33" y="181"/>
                  </a:lnTo>
                  <a:lnTo>
                    <a:pt x="49" y="159"/>
                  </a:lnTo>
                  <a:lnTo>
                    <a:pt x="65" y="147"/>
                  </a:lnTo>
                  <a:lnTo>
                    <a:pt x="82" y="143"/>
                  </a:lnTo>
                  <a:lnTo>
                    <a:pt x="92" y="147"/>
                  </a:lnTo>
                  <a:lnTo>
                    <a:pt x="96" y="163"/>
                  </a:lnTo>
                  <a:lnTo>
                    <a:pt x="95" y="173"/>
                  </a:lnTo>
                  <a:lnTo>
                    <a:pt x="93" y="183"/>
                  </a:lnTo>
                  <a:lnTo>
                    <a:pt x="87" y="198"/>
                  </a:lnTo>
                  <a:lnTo>
                    <a:pt x="78" y="220"/>
                  </a:lnTo>
                  <a:lnTo>
                    <a:pt x="42" y="313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92"/>
            <p:cNvSpPr>
              <a:spLocks/>
            </p:cNvSpPr>
            <p:nvPr/>
          </p:nvSpPr>
          <p:spPr bwMode="auto">
            <a:xfrm>
              <a:off x="2413" y="3355"/>
              <a:ext cx="543" cy="544"/>
            </a:xfrm>
            <a:custGeom>
              <a:avLst/>
              <a:gdLst>
                <a:gd name="T0" fmla="*/ 288 w 543"/>
                <a:gd name="T1" fmla="*/ 288 h 544"/>
                <a:gd name="T2" fmla="*/ 516 w 543"/>
                <a:gd name="T3" fmla="*/ 288 h 544"/>
                <a:gd name="T4" fmla="*/ 525 w 543"/>
                <a:gd name="T5" fmla="*/ 288 h 544"/>
                <a:gd name="T6" fmla="*/ 534 w 543"/>
                <a:gd name="T7" fmla="*/ 286 h 544"/>
                <a:gd name="T8" fmla="*/ 541 w 543"/>
                <a:gd name="T9" fmla="*/ 281 h 544"/>
                <a:gd name="T10" fmla="*/ 543 w 543"/>
                <a:gd name="T11" fmla="*/ 272 h 544"/>
                <a:gd name="T12" fmla="*/ 541 w 543"/>
                <a:gd name="T13" fmla="*/ 263 h 544"/>
                <a:gd name="T14" fmla="*/ 534 w 543"/>
                <a:gd name="T15" fmla="*/ 258 h 544"/>
                <a:gd name="T16" fmla="*/ 525 w 543"/>
                <a:gd name="T17" fmla="*/ 256 h 544"/>
                <a:gd name="T18" fmla="*/ 516 w 543"/>
                <a:gd name="T19" fmla="*/ 256 h 544"/>
                <a:gd name="T20" fmla="*/ 288 w 543"/>
                <a:gd name="T21" fmla="*/ 256 h 544"/>
                <a:gd name="T22" fmla="*/ 288 w 543"/>
                <a:gd name="T23" fmla="*/ 27 h 544"/>
                <a:gd name="T24" fmla="*/ 288 w 543"/>
                <a:gd name="T25" fmla="*/ 18 h 544"/>
                <a:gd name="T26" fmla="*/ 286 w 543"/>
                <a:gd name="T27" fmla="*/ 9 h 544"/>
                <a:gd name="T28" fmla="*/ 281 w 543"/>
                <a:gd name="T29" fmla="*/ 3 h 544"/>
                <a:gd name="T30" fmla="*/ 272 w 543"/>
                <a:gd name="T31" fmla="*/ 0 h 544"/>
                <a:gd name="T32" fmla="*/ 262 w 543"/>
                <a:gd name="T33" fmla="*/ 3 h 544"/>
                <a:gd name="T34" fmla="*/ 258 w 543"/>
                <a:gd name="T35" fmla="*/ 9 h 544"/>
                <a:gd name="T36" fmla="*/ 256 w 543"/>
                <a:gd name="T37" fmla="*/ 18 h 544"/>
                <a:gd name="T38" fmla="*/ 256 w 543"/>
                <a:gd name="T39" fmla="*/ 27 h 544"/>
                <a:gd name="T40" fmla="*/ 256 w 543"/>
                <a:gd name="T41" fmla="*/ 256 h 544"/>
                <a:gd name="T42" fmla="*/ 27 w 543"/>
                <a:gd name="T43" fmla="*/ 256 h 544"/>
                <a:gd name="T44" fmla="*/ 18 w 543"/>
                <a:gd name="T45" fmla="*/ 256 h 544"/>
                <a:gd name="T46" fmla="*/ 9 w 543"/>
                <a:gd name="T47" fmla="*/ 258 h 544"/>
                <a:gd name="T48" fmla="*/ 3 w 543"/>
                <a:gd name="T49" fmla="*/ 263 h 544"/>
                <a:gd name="T50" fmla="*/ 0 w 543"/>
                <a:gd name="T51" fmla="*/ 272 h 544"/>
                <a:gd name="T52" fmla="*/ 3 w 543"/>
                <a:gd name="T53" fmla="*/ 281 h 544"/>
                <a:gd name="T54" fmla="*/ 9 w 543"/>
                <a:gd name="T55" fmla="*/ 286 h 544"/>
                <a:gd name="T56" fmla="*/ 18 w 543"/>
                <a:gd name="T57" fmla="*/ 288 h 544"/>
                <a:gd name="T58" fmla="*/ 27 w 543"/>
                <a:gd name="T59" fmla="*/ 288 h 544"/>
                <a:gd name="T60" fmla="*/ 256 w 543"/>
                <a:gd name="T61" fmla="*/ 288 h 544"/>
                <a:gd name="T62" fmla="*/ 256 w 543"/>
                <a:gd name="T63" fmla="*/ 517 h 544"/>
                <a:gd name="T64" fmla="*/ 256 w 543"/>
                <a:gd name="T65" fmla="*/ 526 h 544"/>
                <a:gd name="T66" fmla="*/ 258 w 543"/>
                <a:gd name="T67" fmla="*/ 535 h 544"/>
                <a:gd name="T68" fmla="*/ 262 w 543"/>
                <a:gd name="T69" fmla="*/ 542 h 544"/>
                <a:gd name="T70" fmla="*/ 272 w 543"/>
                <a:gd name="T71" fmla="*/ 544 h 544"/>
                <a:gd name="T72" fmla="*/ 281 w 543"/>
                <a:gd name="T73" fmla="*/ 542 h 544"/>
                <a:gd name="T74" fmla="*/ 286 w 543"/>
                <a:gd name="T75" fmla="*/ 535 h 544"/>
                <a:gd name="T76" fmla="*/ 288 w 543"/>
                <a:gd name="T77" fmla="*/ 526 h 544"/>
                <a:gd name="T78" fmla="*/ 288 w 543"/>
                <a:gd name="T79" fmla="*/ 517 h 544"/>
                <a:gd name="T80" fmla="*/ 288 w 543"/>
                <a:gd name="T81" fmla="*/ 28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3" h="544">
                  <a:moveTo>
                    <a:pt x="288" y="288"/>
                  </a:moveTo>
                  <a:lnTo>
                    <a:pt x="516" y="288"/>
                  </a:lnTo>
                  <a:lnTo>
                    <a:pt x="525" y="288"/>
                  </a:lnTo>
                  <a:lnTo>
                    <a:pt x="534" y="286"/>
                  </a:lnTo>
                  <a:lnTo>
                    <a:pt x="541" y="281"/>
                  </a:lnTo>
                  <a:lnTo>
                    <a:pt x="543" y="272"/>
                  </a:lnTo>
                  <a:lnTo>
                    <a:pt x="541" y="263"/>
                  </a:lnTo>
                  <a:lnTo>
                    <a:pt x="534" y="258"/>
                  </a:lnTo>
                  <a:lnTo>
                    <a:pt x="525" y="256"/>
                  </a:lnTo>
                  <a:lnTo>
                    <a:pt x="516" y="256"/>
                  </a:lnTo>
                  <a:lnTo>
                    <a:pt x="288" y="256"/>
                  </a:lnTo>
                  <a:lnTo>
                    <a:pt x="288" y="27"/>
                  </a:lnTo>
                  <a:lnTo>
                    <a:pt x="288" y="18"/>
                  </a:lnTo>
                  <a:lnTo>
                    <a:pt x="286" y="9"/>
                  </a:lnTo>
                  <a:lnTo>
                    <a:pt x="281" y="3"/>
                  </a:lnTo>
                  <a:lnTo>
                    <a:pt x="272" y="0"/>
                  </a:lnTo>
                  <a:lnTo>
                    <a:pt x="262" y="3"/>
                  </a:lnTo>
                  <a:lnTo>
                    <a:pt x="258" y="9"/>
                  </a:lnTo>
                  <a:lnTo>
                    <a:pt x="256" y="18"/>
                  </a:lnTo>
                  <a:lnTo>
                    <a:pt x="256" y="27"/>
                  </a:lnTo>
                  <a:lnTo>
                    <a:pt x="256" y="256"/>
                  </a:lnTo>
                  <a:lnTo>
                    <a:pt x="27" y="256"/>
                  </a:lnTo>
                  <a:lnTo>
                    <a:pt x="18" y="256"/>
                  </a:lnTo>
                  <a:lnTo>
                    <a:pt x="9" y="258"/>
                  </a:lnTo>
                  <a:lnTo>
                    <a:pt x="3" y="263"/>
                  </a:lnTo>
                  <a:lnTo>
                    <a:pt x="0" y="272"/>
                  </a:lnTo>
                  <a:lnTo>
                    <a:pt x="3" y="281"/>
                  </a:lnTo>
                  <a:lnTo>
                    <a:pt x="9" y="286"/>
                  </a:lnTo>
                  <a:lnTo>
                    <a:pt x="18" y="288"/>
                  </a:lnTo>
                  <a:lnTo>
                    <a:pt x="27" y="288"/>
                  </a:lnTo>
                  <a:lnTo>
                    <a:pt x="256" y="288"/>
                  </a:lnTo>
                  <a:lnTo>
                    <a:pt x="256" y="517"/>
                  </a:lnTo>
                  <a:lnTo>
                    <a:pt x="256" y="526"/>
                  </a:lnTo>
                  <a:lnTo>
                    <a:pt x="258" y="535"/>
                  </a:lnTo>
                  <a:lnTo>
                    <a:pt x="262" y="542"/>
                  </a:lnTo>
                  <a:lnTo>
                    <a:pt x="272" y="544"/>
                  </a:lnTo>
                  <a:lnTo>
                    <a:pt x="281" y="542"/>
                  </a:lnTo>
                  <a:lnTo>
                    <a:pt x="286" y="535"/>
                  </a:lnTo>
                  <a:lnTo>
                    <a:pt x="288" y="526"/>
                  </a:lnTo>
                  <a:lnTo>
                    <a:pt x="288" y="517"/>
                  </a:lnTo>
                  <a:lnTo>
                    <a:pt x="288" y="288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93"/>
            <p:cNvSpPr>
              <a:spLocks noEditPoints="1"/>
            </p:cNvSpPr>
            <p:nvPr/>
          </p:nvSpPr>
          <p:spPr bwMode="auto">
            <a:xfrm>
              <a:off x="3209" y="3255"/>
              <a:ext cx="445" cy="735"/>
            </a:xfrm>
            <a:custGeom>
              <a:avLst/>
              <a:gdLst>
                <a:gd name="T0" fmla="*/ 443 w 445"/>
                <a:gd name="T1" fmla="*/ 89 h 735"/>
                <a:gd name="T2" fmla="*/ 427 w 445"/>
                <a:gd name="T3" fmla="*/ 49 h 735"/>
                <a:gd name="T4" fmla="*/ 399 w 445"/>
                <a:gd name="T5" fmla="*/ 19 h 735"/>
                <a:gd name="T6" fmla="*/ 358 w 445"/>
                <a:gd name="T7" fmla="*/ 2 h 735"/>
                <a:gd name="T8" fmla="*/ 303 w 445"/>
                <a:gd name="T9" fmla="*/ 2 h 735"/>
                <a:gd name="T10" fmla="*/ 256 w 445"/>
                <a:gd name="T11" fmla="*/ 19 h 735"/>
                <a:gd name="T12" fmla="*/ 202 w 445"/>
                <a:gd name="T13" fmla="*/ 66 h 735"/>
                <a:gd name="T14" fmla="*/ 147 w 445"/>
                <a:gd name="T15" fmla="*/ 159 h 735"/>
                <a:gd name="T16" fmla="*/ 0 w 445"/>
                <a:gd name="T17" fmla="*/ 727 h 735"/>
                <a:gd name="T18" fmla="*/ 10 w 445"/>
                <a:gd name="T19" fmla="*/ 735 h 735"/>
                <a:gd name="T20" fmla="*/ 20 w 445"/>
                <a:gd name="T21" fmla="*/ 731 h 735"/>
                <a:gd name="T22" fmla="*/ 93 w 445"/>
                <a:gd name="T23" fmla="*/ 538 h 735"/>
                <a:gd name="T24" fmla="*/ 148 w 445"/>
                <a:gd name="T25" fmla="*/ 579 h 735"/>
                <a:gd name="T26" fmla="*/ 233 w 445"/>
                <a:gd name="T27" fmla="*/ 579 h 735"/>
                <a:gd name="T28" fmla="*/ 314 w 445"/>
                <a:gd name="T29" fmla="*/ 545 h 735"/>
                <a:gd name="T30" fmla="*/ 393 w 445"/>
                <a:gd name="T31" fmla="*/ 453 h 735"/>
                <a:gd name="T32" fmla="*/ 406 w 445"/>
                <a:gd name="T33" fmla="*/ 329 h 735"/>
                <a:gd name="T34" fmla="*/ 373 w 445"/>
                <a:gd name="T35" fmla="*/ 267 h 735"/>
                <a:gd name="T36" fmla="*/ 386 w 445"/>
                <a:gd name="T37" fmla="*/ 223 h 735"/>
                <a:gd name="T38" fmla="*/ 437 w 445"/>
                <a:gd name="T39" fmla="*/ 154 h 735"/>
                <a:gd name="T40" fmla="*/ 298 w 445"/>
                <a:gd name="T41" fmla="*/ 247 h 735"/>
                <a:gd name="T42" fmla="*/ 259 w 445"/>
                <a:gd name="T43" fmla="*/ 253 h 735"/>
                <a:gd name="T44" fmla="*/ 223 w 445"/>
                <a:gd name="T45" fmla="*/ 250 h 735"/>
                <a:gd name="T46" fmla="*/ 240 w 445"/>
                <a:gd name="T47" fmla="*/ 243 h 735"/>
                <a:gd name="T48" fmla="*/ 263 w 445"/>
                <a:gd name="T49" fmla="*/ 243 h 735"/>
                <a:gd name="T50" fmla="*/ 298 w 445"/>
                <a:gd name="T51" fmla="*/ 247 h 735"/>
                <a:gd name="T52" fmla="*/ 394 w 445"/>
                <a:gd name="T53" fmla="*/ 135 h 735"/>
                <a:gd name="T54" fmla="*/ 356 w 445"/>
                <a:gd name="T55" fmla="*/ 209 h 735"/>
                <a:gd name="T56" fmla="*/ 295 w 445"/>
                <a:gd name="T57" fmla="*/ 226 h 735"/>
                <a:gd name="T58" fmla="*/ 246 w 445"/>
                <a:gd name="T59" fmla="*/ 225 h 735"/>
                <a:gd name="T60" fmla="*/ 208 w 445"/>
                <a:gd name="T61" fmla="*/ 235 h 735"/>
                <a:gd name="T62" fmla="*/ 207 w 445"/>
                <a:gd name="T63" fmla="*/ 263 h 735"/>
                <a:gd name="T64" fmla="*/ 242 w 445"/>
                <a:gd name="T65" fmla="*/ 271 h 735"/>
                <a:gd name="T66" fmla="*/ 276 w 445"/>
                <a:gd name="T67" fmla="*/ 270 h 735"/>
                <a:gd name="T68" fmla="*/ 307 w 445"/>
                <a:gd name="T69" fmla="*/ 266 h 735"/>
                <a:gd name="T70" fmla="*/ 342 w 445"/>
                <a:gd name="T71" fmla="*/ 282 h 735"/>
                <a:gd name="T72" fmla="*/ 358 w 445"/>
                <a:gd name="T73" fmla="*/ 326 h 735"/>
                <a:gd name="T74" fmla="*/ 357 w 445"/>
                <a:gd name="T75" fmla="*/ 390 h 735"/>
                <a:gd name="T76" fmla="*/ 335 w 445"/>
                <a:gd name="T77" fmla="*/ 464 h 735"/>
                <a:gd name="T78" fmla="*/ 291 w 445"/>
                <a:gd name="T79" fmla="*/ 523 h 735"/>
                <a:gd name="T80" fmla="*/ 222 w 445"/>
                <a:gd name="T81" fmla="*/ 561 h 735"/>
                <a:gd name="T82" fmla="*/ 145 w 445"/>
                <a:gd name="T83" fmla="*/ 558 h 735"/>
                <a:gd name="T84" fmla="*/ 98 w 445"/>
                <a:gd name="T85" fmla="*/ 502 h 735"/>
                <a:gd name="T86" fmla="*/ 93 w 445"/>
                <a:gd name="T87" fmla="*/ 446 h 735"/>
                <a:gd name="T88" fmla="*/ 149 w 445"/>
                <a:gd name="T89" fmla="*/ 218 h 735"/>
                <a:gd name="T90" fmla="*/ 170 w 445"/>
                <a:gd name="T91" fmla="*/ 157 h 735"/>
                <a:gd name="T92" fmla="*/ 206 w 445"/>
                <a:gd name="T93" fmla="*/ 92 h 735"/>
                <a:gd name="T94" fmla="*/ 258 w 445"/>
                <a:gd name="T95" fmla="*/ 40 h 735"/>
                <a:gd name="T96" fmla="*/ 324 w 445"/>
                <a:gd name="T97" fmla="*/ 18 h 735"/>
                <a:gd name="T98" fmla="*/ 379 w 445"/>
                <a:gd name="T99" fmla="*/ 37 h 735"/>
                <a:gd name="T100" fmla="*/ 399 w 445"/>
                <a:gd name="T101" fmla="*/ 93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5" h="735">
                  <a:moveTo>
                    <a:pt x="445" y="111"/>
                  </a:moveTo>
                  <a:lnTo>
                    <a:pt x="443" y="89"/>
                  </a:lnTo>
                  <a:lnTo>
                    <a:pt x="437" y="68"/>
                  </a:lnTo>
                  <a:lnTo>
                    <a:pt x="427" y="49"/>
                  </a:lnTo>
                  <a:lnTo>
                    <a:pt x="415" y="32"/>
                  </a:lnTo>
                  <a:lnTo>
                    <a:pt x="399" y="19"/>
                  </a:lnTo>
                  <a:lnTo>
                    <a:pt x="379" y="9"/>
                  </a:lnTo>
                  <a:lnTo>
                    <a:pt x="358" y="2"/>
                  </a:lnTo>
                  <a:lnTo>
                    <a:pt x="334" y="0"/>
                  </a:lnTo>
                  <a:lnTo>
                    <a:pt x="303" y="2"/>
                  </a:lnTo>
                  <a:lnTo>
                    <a:pt x="278" y="9"/>
                  </a:lnTo>
                  <a:lnTo>
                    <a:pt x="256" y="19"/>
                  </a:lnTo>
                  <a:lnTo>
                    <a:pt x="235" y="34"/>
                  </a:lnTo>
                  <a:lnTo>
                    <a:pt x="202" y="66"/>
                  </a:lnTo>
                  <a:lnTo>
                    <a:pt x="172" y="110"/>
                  </a:lnTo>
                  <a:lnTo>
                    <a:pt x="147" y="159"/>
                  </a:lnTo>
                  <a:lnTo>
                    <a:pt x="130" y="208"/>
                  </a:lnTo>
                  <a:lnTo>
                    <a:pt x="0" y="727"/>
                  </a:lnTo>
                  <a:lnTo>
                    <a:pt x="2" y="732"/>
                  </a:lnTo>
                  <a:lnTo>
                    <a:pt x="10" y="735"/>
                  </a:lnTo>
                  <a:lnTo>
                    <a:pt x="17" y="734"/>
                  </a:lnTo>
                  <a:lnTo>
                    <a:pt x="20" y="731"/>
                  </a:lnTo>
                  <a:lnTo>
                    <a:pt x="77" y="505"/>
                  </a:lnTo>
                  <a:lnTo>
                    <a:pt x="93" y="538"/>
                  </a:lnTo>
                  <a:lnTo>
                    <a:pt x="116" y="563"/>
                  </a:lnTo>
                  <a:lnTo>
                    <a:pt x="148" y="579"/>
                  </a:lnTo>
                  <a:lnTo>
                    <a:pt x="188" y="585"/>
                  </a:lnTo>
                  <a:lnTo>
                    <a:pt x="233" y="579"/>
                  </a:lnTo>
                  <a:lnTo>
                    <a:pt x="276" y="566"/>
                  </a:lnTo>
                  <a:lnTo>
                    <a:pt x="314" y="545"/>
                  </a:lnTo>
                  <a:lnTo>
                    <a:pt x="346" y="520"/>
                  </a:lnTo>
                  <a:lnTo>
                    <a:pt x="393" y="453"/>
                  </a:lnTo>
                  <a:lnTo>
                    <a:pt x="411" y="370"/>
                  </a:lnTo>
                  <a:lnTo>
                    <a:pt x="406" y="329"/>
                  </a:lnTo>
                  <a:lnTo>
                    <a:pt x="392" y="294"/>
                  </a:lnTo>
                  <a:lnTo>
                    <a:pt x="373" y="267"/>
                  </a:lnTo>
                  <a:lnTo>
                    <a:pt x="351" y="248"/>
                  </a:lnTo>
                  <a:lnTo>
                    <a:pt x="386" y="223"/>
                  </a:lnTo>
                  <a:lnTo>
                    <a:pt x="416" y="191"/>
                  </a:lnTo>
                  <a:lnTo>
                    <a:pt x="437" y="154"/>
                  </a:lnTo>
                  <a:lnTo>
                    <a:pt x="445" y="111"/>
                  </a:lnTo>
                  <a:close/>
                  <a:moveTo>
                    <a:pt x="298" y="247"/>
                  </a:moveTo>
                  <a:lnTo>
                    <a:pt x="282" y="252"/>
                  </a:lnTo>
                  <a:lnTo>
                    <a:pt x="259" y="253"/>
                  </a:lnTo>
                  <a:lnTo>
                    <a:pt x="240" y="253"/>
                  </a:lnTo>
                  <a:lnTo>
                    <a:pt x="223" y="250"/>
                  </a:lnTo>
                  <a:lnTo>
                    <a:pt x="229" y="245"/>
                  </a:lnTo>
                  <a:lnTo>
                    <a:pt x="240" y="243"/>
                  </a:lnTo>
                  <a:lnTo>
                    <a:pt x="253" y="243"/>
                  </a:lnTo>
                  <a:lnTo>
                    <a:pt x="263" y="243"/>
                  </a:lnTo>
                  <a:lnTo>
                    <a:pt x="283" y="243"/>
                  </a:lnTo>
                  <a:lnTo>
                    <a:pt x="298" y="247"/>
                  </a:lnTo>
                  <a:close/>
                  <a:moveTo>
                    <a:pt x="399" y="93"/>
                  </a:moveTo>
                  <a:lnTo>
                    <a:pt x="394" y="135"/>
                  </a:lnTo>
                  <a:lnTo>
                    <a:pt x="379" y="175"/>
                  </a:lnTo>
                  <a:lnTo>
                    <a:pt x="356" y="209"/>
                  </a:lnTo>
                  <a:lnTo>
                    <a:pt x="326" y="234"/>
                  </a:lnTo>
                  <a:lnTo>
                    <a:pt x="295" y="226"/>
                  </a:lnTo>
                  <a:lnTo>
                    <a:pt x="263" y="224"/>
                  </a:lnTo>
                  <a:lnTo>
                    <a:pt x="246" y="225"/>
                  </a:lnTo>
                  <a:lnTo>
                    <a:pt x="225" y="227"/>
                  </a:lnTo>
                  <a:lnTo>
                    <a:pt x="208" y="235"/>
                  </a:lnTo>
                  <a:lnTo>
                    <a:pt x="200" y="250"/>
                  </a:lnTo>
                  <a:lnTo>
                    <a:pt x="207" y="263"/>
                  </a:lnTo>
                  <a:lnTo>
                    <a:pt x="223" y="269"/>
                  </a:lnTo>
                  <a:lnTo>
                    <a:pt x="242" y="271"/>
                  </a:lnTo>
                  <a:lnTo>
                    <a:pt x="257" y="271"/>
                  </a:lnTo>
                  <a:lnTo>
                    <a:pt x="276" y="270"/>
                  </a:lnTo>
                  <a:lnTo>
                    <a:pt x="292" y="269"/>
                  </a:lnTo>
                  <a:lnTo>
                    <a:pt x="307" y="266"/>
                  </a:lnTo>
                  <a:lnTo>
                    <a:pt x="324" y="260"/>
                  </a:lnTo>
                  <a:lnTo>
                    <a:pt x="342" y="282"/>
                  </a:lnTo>
                  <a:lnTo>
                    <a:pt x="353" y="303"/>
                  </a:lnTo>
                  <a:lnTo>
                    <a:pt x="358" y="326"/>
                  </a:lnTo>
                  <a:lnTo>
                    <a:pt x="359" y="352"/>
                  </a:lnTo>
                  <a:lnTo>
                    <a:pt x="357" y="390"/>
                  </a:lnTo>
                  <a:lnTo>
                    <a:pt x="348" y="429"/>
                  </a:lnTo>
                  <a:lnTo>
                    <a:pt x="335" y="464"/>
                  </a:lnTo>
                  <a:lnTo>
                    <a:pt x="319" y="493"/>
                  </a:lnTo>
                  <a:lnTo>
                    <a:pt x="291" y="523"/>
                  </a:lnTo>
                  <a:lnTo>
                    <a:pt x="258" y="546"/>
                  </a:lnTo>
                  <a:lnTo>
                    <a:pt x="222" y="561"/>
                  </a:lnTo>
                  <a:lnTo>
                    <a:pt x="186" y="567"/>
                  </a:lnTo>
                  <a:lnTo>
                    <a:pt x="145" y="558"/>
                  </a:lnTo>
                  <a:lnTo>
                    <a:pt x="116" y="536"/>
                  </a:lnTo>
                  <a:lnTo>
                    <a:pt x="98" y="502"/>
                  </a:lnTo>
                  <a:lnTo>
                    <a:pt x="93" y="461"/>
                  </a:lnTo>
                  <a:lnTo>
                    <a:pt x="93" y="446"/>
                  </a:lnTo>
                  <a:lnTo>
                    <a:pt x="97" y="425"/>
                  </a:lnTo>
                  <a:lnTo>
                    <a:pt x="149" y="218"/>
                  </a:lnTo>
                  <a:lnTo>
                    <a:pt x="158" y="190"/>
                  </a:lnTo>
                  <a:lnTo>
                    <a:pt x="170" y="157"/>
                  </a:lnTo>
                  <a:lnTo>
                    <a:pt x="186" y="124"/>
                  </a:lnTo>
                  <a:lnTo>
                    <a:pt x="206" y="92"/>
                  </a:lnTo>
                  <a:lnTo>
                    <a:pt x="230" y="63"/>
                  </a:lnTo>
                  <a:lnTo>
                    <a:pt x="258" y="40"/>
                  </a:lnTo>
                  <a:lnTo>
                    <a:pt x="289" y="24"/>
                  </a:lnTo>
                  <a:lnTo>
                    <a:pt x="324" y="18"/>
                  </a:lnTo>
                  <a:lnTo>
                    <a:pt x="356" y="23"/>
                  </a:lnTo>
                  <a:lnTo>
                    <a:pt x="379" y="37"/>
                  </a:lnTo>
                  <a:lnTo>
                    <a:pt x="394" y="60"/>
                  </a:lnTo>
                  <a:lnTo>
                    <a:pt x="399" y="93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94"/>
            <p:cNvSpPr>
              <a:spLocks noEditPoints="1"/>
            </p:cNvSpPr>
            <p:nvPr/>
          </p:nvSpPr>
          <p:spPr bwMode="auto">
            <a:xfrm>
              <a:off x="3674" y="3575"/>
              <a:ext cx="173" cy="385"/>
            </a:xfrm>
            <a:custGeom>
              <a:avLst/>
              <a:gdLst>
                <a:gd name="T0" fmla="*/ 157 w 173"/>
                <a:gd name="T1" fmla="*/ 14 h 385"/>
                <a:gd name="T2" fmla="*/ 146 w 173"/>
                <a:gd name="T3" fmla="*/ 2 h 385"/>
                <a:gd name="T4" fmla="*/ 124 w 173"/>
                <a:gd name="T5" fmla="*/ 3 h 385"/>
                <a:gd name="T6" fmla="*/ 106 w 173"/>
                <a:gd name="T7" fmla="*/ 20 h 385"/>
                <a:gd name="T8" fmla="*/ 109 w 173"/>
                <a:gd name="T9" fmla="*/ 46 h 385"/>
                <a:gd name="T10" fmla="*/ 139 w 173"/>
                <a:gd name="T11" fmla="*/ 50 h 385"/>
                <a:gd name="T12" fmla="*/ 156 w 173"/>
                <a:gd name="T13" fmla="*/ 33 h 385"/>
                <a:gd name="T14" fmla="*/ 42 w 173"/>
                <a:gd name="T15" fmla="*/ 313 h 385"/>
                <a:gd name="T16" fmla="*/ 37 w 173"/>
                <a:gd name="T17" fmla="*/ 336 h 385"/>
                <a:gd name="T18" fmla="*/ 52 w 173"/>
                <a:gd name="T19" fmla="*/ 371 h 385"/>
                <a:gd name="T20" fmla="*/ 91 w 173"/>
                <a:gd name="T21" fmla="*/ 385 h 385"/>
                <a:gd name="T22" fmla="*/ 128 w 173"/>
                <a:gd name="T23" fmla="*/ 373 h 385"/>
                <a:gd name="T24" fmla="*/ 153 w 173"/>
                <a:gd name="T25" fmla="*/ 345 h 385"/>
                <a:gd name="T26" fmla="*/ 169 w 173"/>
                <a:gd name="T27" fmla="*/ 315 h 385"/>
                <a:gd name="T28" fmla="*/ 173 w 173"/>
                <a:gd name="T29" fmla="*/ 298 h 385"/>
                <a:gd name="T30" fmla="*/ 164 w 173"/>
                <a:gd name="T31" fmla="*/ 290 h 385"/>
                <a:gd name="T32" fmla="*/ 153 w 173"/>
                <a:gd name="T33" fmla="*/ 300 h 385"/>
                <a:gd name="T34" fmla="*/ 127 w 173"/>
                <a:gd name="T35" fmla="*/ 352 h 385"/>
                <a:gd name="T36" fmla="*/ 93 w 173"/>
                <a:gd name="T37" fmla="*/ 369 h 385"/>
                <a:gd name="T38" fmla="*/ 78 w 173"/>
                <a:gd name="T39" fmla="*/ 349 h 385"/>
                <a:gd name="T40" fmla="*/ 87 w 173"/>
                <a:gd name="T41" fmla="*/ 313 h 385"/>
                <a:gd name="T42" fmla="*/ 112 w 173"/>
                <a:gd name="T43" fmla="*/ 250 h 385"/>
                <a:gd name="T44" fmla="*/ 129 w 173"/>
                <a:gd name="T45" fmla="*/ 206 h 385"/>
                <a:gd name="T46" fmla="*/ 137 w 173"/>
                <a:gd name="T47" fmla="*/ 176 h 385"/>
                <a:gd name="T48" fmla="*/ 122 w 173"/>
                <a:gd name="T49" fmla="*/ 141 h 385"/>
                <a:gd name="T50" fmla="*/ 83 w 173"/>
                <a:gd name="T51" fmla="*/ 127 h 385"/>
                <a:gd name="T52" fmla="*/ 46 w 173"/>
                <a:gd name="T53" fmla="*/ 140 h 385"/>
                <a:gd name="T54" fmla="*/ 20 w 173"/>
                <a:gd name="T55" fmla="*/ 167 h 385"/>
                <a:gd name="T56" fmla="*/ 5 w 173"/>
                <a:gd name="T57" fmla="*/ 197 h 385"/>
                <a:gd name="T58" fmla="*/ 0 w 173"/>
                <a:gd name="T59" fmla="*/ 215 h 385"/>
                <a:gd name="T60" fmla="*/ 10 w 173"/>
                <a:gd name="T61" fmla="*/ 222 h 385"/>
                <a:gd name="T62" fmla="*/ 20 w 173"/>
                <a:gd name="T63" fmla="*/ 213 h 385"/>
                <a:gd name="T64" fmla="*/ 48 w 173"/>
                <a:gd name="T65" fmla="*/ 159 h 385"/>
                <a:gd name="T66" fmla="*/ 81 w 173"/>
                <a:gd name="T67" fmla="*/ 143 h 385"/>
                <a:gd name="T68" fmla="*/ 96 w 173"/>
                <a:gd name="T69" fmla="*/ 163 h 385"/>
                <a:gd name="T70" fmla="*/ 92 w 173"/>
                <a:gd name="T71" fmla="*/ 183 h 385"/>
                <a:gd name="T72" fmla="*/ 78 w 173"/>
                <a:gd name="T73" fmla="*/ 22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3" h="385">
                  <a:moveTo>
                    <a:pt x="159" y="22"/>
                  </a:moveTo>
                  <a:lnTo>
                    <a:pt x="157" y="14"/>
                  </a:lnTo>
                  <a:lnTo>
                    <a:pt x="153" y="7"/>
                  </a:lnTo>
                  <a:lnTo>
                    <a:pt x="146" y="2"/>
                  </a:lnTo>
                  <a:lnTo>
                    <a:pt x="136" y="0"/>
                  </a:lnTo>
                  <a:lnTo>
                    <a:pt x="124" y="3"/>
                  </a:lnTo>
                  <a:lnTo>
                    <a:pt x="114" y="10"/>
                  </a:lnTo>
                  <a:lnTo>
                    <a:pt x="106" y="20"/>
                  </a:lnTo>
                  <a:lnTo>
                    <a:pt x="103" y="32"/>
                  </a:lnTo>
                  <a:lnTo>
                    <a:pt x="109" y="46"/>
                  </a:lnTo>
                  <a:lnTo>
                    <a:pt x="127" y="54"/>
                  </a:lnTo>
                  <a:lnTo>
                    <a:pt x="139" y="50"/>
                  </a:lnTo>
                  <a:lnTo>
                    <a:pt x="149" y="43"/>
                  </a:lnTo>
                  <a:lnTo>
                    <a:pt x="156" y="33"/>
                  </a:lnTo>
                  <a:lnTo>
                    <a:pt x="159" y="22"/>
                  </a:lnTo>
                  <a:close/>
                  <a:moveTo>
                    <a:pt x="42" y="313"/>
                  </a:moveTo>
                  <a:lnTo>
                    <a:pt x="38" y="324"/>
                  </a:lnTo>
                  <a:lnTo>
                    <a:pt x="37" y="336"/>
                  </a:lnTo>
                  <a:lnTo>
                    <a:pt x="41" y="356"/>
                  </a:lnTo>
                  <a:lnTo>
                    <a:pt x="52" y="371"/>
                  </a:lnTo>
                  <a:lnTo>
                    <a:pt x="69" y="381"/>
                  </a:lnTo>
                  <a:lnTo>
                    <a:pt x="91" y="385"/>
                  </a:lnTo>
                  <a:lnTo>
                    <a:pt x="111" y="382"/>
                  </a:lnTo>
                  <a:lnTo>
                    <a:pt x="128" y="373"/>
                  </a:lnTo>
                  <a:lnTo>
                    <a:pt x="142" y="360"/>
                  </a:lnTo>
                  <a:lnTo>
                    <a:pt x="153" y="345"/>
                  </a:lnTo>
                  <a:lnTo>
                    <a:pt x="162" y="329"/>
                  </a:lnTo>
                  <a:lnTo>
                    <a:pt x="169" y="315"/>
                  </a:lnTo>
                  <a:lnTo>
                    <a:pt x="172" y="304"/>
                  </a:lnTo>
                  <a:lnTo>
                    <a:pt x="173" y="298"/>
                  </a:lnTo>
                  <a:lnTo>
                    <a:pt x="169" y="291"/>
                  </a:lnTo>
                  <a:lnTo>
                    <a:pt x="164" y="290"/>
                  </a:lnTo>
                  <a:lnTo>
                    <a:pt x="157" y="293"/>
                  </a:lnTo>
                  <a:lnTo>
                    <a:pt x="153" y="300"/>
                  </a:lnTo>
                  <a:lnTo>
                    <a:pt x="141" y="330"/>
                  </a:lnTo>
                  <a:lnTo>
                    <a:pt x="127" y="352"/>
                  </a:lnTo>
                  <a:lnTo>
                    <a:pt x="110" y="365"/>
                  </a:lnTo>
                  <a:lnTo>
                    <a:pt x="93" y="369"/>
                  </a:lnTo>
                  <a:lnTo>
                    <a:pt x="81" y="364"/>
                  </a:lnTo>
                  <a:lnTo>
                    <a:pt x="78" y="349"/>
                  </a:lnTo>
                  <a:lnTo>
                    <a:pt x="81" y="331"/>
                  </a:lnTo>
                  <a:lnTo>
                    <a:pt x="87" y="313"/>
                  </a:lnTo>
                  <a:lnTo>
                    <a:pt x="106" y="267"/>
                  </a:lnTo>
                  <a:lnTo>
                    <a:pt x="112" y="250"/>
                  </a:lnTo>
                  <a:lnTo>
                    <a:pt x="121" y="228"/>
                  </a:lnTo>
                  <a:lnTo>
                    <a:pt x="129" y="206"/>
                  </a:lnTo>
                  <a:lnTo>
                    <a:pt x="134" y="194"/>
                  </a:lnTo>
                  <a:lnTo>
                    <a:pt x="137" y="176"/>
                  </a:lnTo>
                  <a:lnTo>
                    <a:pt x="133" y="157"/>
                  </a:lnTo>
                  <a:lnTo>
                    <a:pt x="122" y="141"/>
                  </a:lnTo>
                  <a:lnTo>
                    <a:pt x="105" y="131"/>
                  </a:lnTo>
                  <a:lnTo>
                    <a:pt x="83" y="127"/>
                  </a:lnTo>
                  <a:lnTo>
                    <a:pt x="63" y="131"/>
                  </a:lnTo>
                  <a:lnTo>
                    <a:pt x="46" y="140"/>
                  </a:lnTo>
                  <a:lnTo>
                    <a:pt x="32" y="152"/>
                  </a:lnTo>
                  <a:lnTo>
                    <a:pt x="20" y="167"/>
                  </a:lnTo>
                  <a:lnTo>
                    <a:pt x="11" y="182"/>
                  </a:lnTo>
                  <a:lnTo>
                    <a:pt x="5" y="197"/>
                  </a:lnTo>
                  <a:lnTo>
                    <a:pt x="1" y="208"/>
                  </a:lnTo>
                  <a:lnTo>
                    <a:pt x="0" y="215"/>
                  </a:lnTo>
                  <a:lnTo>
                    <a:pt x="4" y="221"/>
                  </a:lnTo>
                  <a:lnTo>
                    <a:pt x="10" y="222"/>
                  </a:lnTo>
                  <a:lnTo>
                    <a:pt x="17" y="220"/>
                  </a:lnTo>
                  <a:lnTo>
                    <a:pt x="20" y="213"/>
                  </a:lnTo>
                  <a:lnTo>
                    <a:pt x="33" y="181"/>
                  </a:lnTo>
                  <a:lnTo>
                    <a:pt x="48" y="159"/>
                  </a:lnTo>
                  <a:lnTo>
                    <a:pt x="65" y="147"/>
                  </a:lnTo>
                  <a:lnTo>
                    <a:pt x="81" y="143"/>
                  </a:lnTo>
                  <a:lnTo>
                    <a:pt x="92" y="147"/>
                  </a:lnTo>
                  <a:lnTo>
                    <a:pt x="96" y="163"/>
                  </a:lnTo>
                  <a:lnTo>
                    <a:pt x="95" y="173"/>
                  </a:lnTo>
                  <a:lnTo>
                    <a:pt x="92" y="183"/>
                  </a:lnTo>
                  <a:lnTo>
                    <a:pt x="87" y="198"/>
                  </a:lnTo>
                  <a:lnTo>
                    <a:pt x="78" y="220"/>
                  </a:lnTo>
                  <a:lnTo>
                    <a:pt x="42" y="313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95"/>
            <p:cNvSpPr>
              <a:spLocks/>
            </p:cNvSpPr>
            <p:nvPr/>
          </p:nvSpPr>
          <p:spPr bwMode="auto">
            <a:xfrm>
              <a:off x="4214" y="3390"/>
              <a:ext cx="499" cy="474"/>
            </a:xfrm>
            <a:custGeom>
              <a:avLst/>
              <a:gdLst>
                <a:gd name="T0" fmla="*/ 483 w 499"/>
                <a:gd name="T1" fmla="*/ 35 h 474"/>
                <a:gd name="T2" fmla="*/ 495 w 499"/>
                <a:gd name="T3" fmla="*/ 27 h 474"/>
                <a:gd name="T4" fmla="*/ 499 w 499"/>
                <a:gd name="T5" fmla="*/ 17 h 474"/>
                <a:gd name="T6" fmla="*/ 494 w 499"/>
                <a:gd name="T7" fmla="*/ 5 h 474"/>
                <a:gd name="T8" fmla="*/ 482 w 499"/>
                <a:gd name="T9" fmla="*/ 0 h 474"/>
                <a:gd name="T10" fmla="*/ 478 w 499"/>
                <a:gd name="T11" fmla="*/ 1 h 474"/>
                <a:gd name="T12" fmla="*/ 468 w 499"/>
                <a:gd name="T13" fmla="*/ 6 h 474"/>
                <a:gd name="T14" fmla="*/ 15 w 499"/>
                <a:gd name="T15" fmla="*/ 219 h 474"/>
                <a:gd name="T16" fmla="*/ 4 w 499"/>
                <a:gd name="T17" fmla="*/ 226 h 474"/>
                <a:gd name="T18" fmla="*/ 0 w 499"/>
                <a:gd name="T19" fmla="*/ 237 h 474"/>
                <a:gd name="T20" fmla="*/ 4 w 499"/>
                <a:gd name="T21" fmla="*/ 248 h 474"/>
                <a:gd name="T22" fmla="*/ 15 w 499"/>
                <a:gd name="T23" fmla="*/ 255 h 474"/>
                <a:gd name="T24" fmla="*/ 468 w 499"/>
                <a:gd name="T25" fmla="*/ 468 h 474"/>
                <a:gd name="T26" fmla="*/ 478 w 499"/>
                <a:gd name="T27" fmla="*/ 473 h 474"/>
                <a:gd name="T28" fmla="*/ 482 w 499"/>
                <a:gd name="T29" fmla="*/ 474 h 474"/>
                <a:gd name="T30" fmla="*/ 494 w 499"/>
                <a:gd name="T31" fmla="*/ 469 h 474"/>
                <a:gd name="T32" fmla="*/ 499 w 499"/>
                <a:gd name="T33" fmla="*/ 458 h 474"/>
                <a:gd name="T34" fmla="*/ 495 w 499"/>
                <a:gd name="T35" fmla="*/ 447 h 474"/>
                <a:gd name="T36" fmla="*/ 483 w 499"/>
                <a:gd name="T37" fmla="*/ 440 h 474"/>
                <a:gd name="T38" fmla="*/ 55 w 499"/>
                <a:gd name="T39" fmla="*/ 237 h 474"/>
                <a:gd name="T40" fmla="*/ 483 w 499"/>
                <a:gd name="T41" fmla="*/ 35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9" h="474">
                  <a:moveTo>
                    <a:pt x="483" y="35"/>
                  </a:moveTo>
                  <a:lnTo>
                    <a:pt x="495" y="27"/>
                  </a:lnTo>
                  <a:lnTo>
                    <a:pt x="499" y="17"/>
                  </a:lnTo>
                  <a:lnTo>
                    <a:pt x="494" y="5"/>
                  </a:lnTo>
                  <a:lnTo>
                    <a:pt x="482" y="0"/>
                  </a:lnTo>
                  <a:lnTo>
                    <a:pt x="478" y="1"/>
                  </a:lnTo>
                  <a:lnTo>
                    <a:pt x="468" y="6"/>
                  </a:lnTo>
                  <a:lnTo>
                    <a:pt x="15" y="219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4" y="248"/>
                  </a:lnTo>
                  <a:lnTo>
                    <a:pt x="15" y="255"/>
                  </a:lnTo>
                  <a:lnTo>
                    <a:pt x="468" y="468"/>
                  </a:lnTo>
                  <a:lnTo>
                    <a:pt x="478" y="473"/>
                  </a:lnTo>
                  <a:lnTo>
                    <a:pt x="482" y="474"/>
                  </a:lnTo>
                  <a:lnTo>
                    <a:pt x="494" y="469"/>
                  </a:lnTo>
                  <a:lnTo>
                    <a:pt x="499" y="458"/>
                  </a:lnTo>
                  <a:lnTo>
                    <a:pt x="495" y="447"/>
                  </a:lnTo>
                  <a:lnTo>
                    <a:pt x="483" y="440"/>
                  </a:lnTo>
                  <a:lnTo>
                    <a:pt x="55" y="237"/>
                  </a:lnTo>
                  <a:lnTo>
                    <a:pt x="483" y="35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96"/>
            <p:cNvSpPr>
              <a:spLocks/>
            </p:cNvSpPr>
            <p:nvPr/>
          </p:nvSpPr>
          <p:spPr bwMode="auto">
            <a:xfrm>
              <a:off x="5031" y="3479"/>
              <a:ext cx="441" cy="361"/>
            </a:xfrm>
            <a:custGeom>
              <a:avLst/>
              <a:gdLst>
                <a:gd name="T0" fmla="*/ 287 w 441"/>
                <a:gd name="T1" fmla="*/ 48 h 361"/>
                <a:gd name="T2" fmla="*/ 259 w 441"/>
                <a:gd name="T3" fmla="*/ 178 h 361"/>
                <a:gd name="T4" fmla="*/ 252 w 441"/>
                <a:gd name="T5" fmla="*/ 259 h 361"/>
                <a:gd name="T6" fmla="*/ 259 w 441"/>
                <a:gd name="T7" fmla="*/ 320 h 361"/>
                <a:gd name="T8" fmla="*/ 272 w 441"/>
                <a:gd name="T9" fmla="*/ 354 h 361"/>
                <a:gd name="T10" fmla="*/ 288 w 441"/>
                <a:gd name="T11" fmla="*/ 361 h 361"/>
                <a:gd name="T12" fmla="*/ 311 w 441"/>
                <a:gd name="T13" fmla="*/ 352 h 361"/>
                <a:gd name="T14" fmla="*/ 322 w 441"/>
                <a:gd name="T15" fmla="*/ 330 h 361"/>
                <a:gd name="T16" fmla="*/ 317 w 441"/>
                <a:gd name="T17" fmla="*/ 312 h 361"/>
                <a:gd name="T18" fmla="*/ 296 w 441"/>
                <a:gd name="T19" fmla="*/ 231 h 361"/>
                <a:gd name="T20" fmla="*/ 293 w 441"/>
                <a:gd name="T21" fmla="*/ 177 h 361"/>
                <a:gd name="T22" fmla="*/ 401 w 441"/>
                <a:gd name="T23" fmla="*/ 48 h 361"/>
                <a:gd name="T24" fmla="*/ 425 w 441"/>
                <a:gd name="T25" fmla="*/ 44 h 361"/>
                <a:gd name="T26" fmla="*/ 441 w 441"/>
                <a:gd name="T27" fmla="*/ 20 h 361"/>
                <a:gd name="T28" fmla="*/ 431 w 441"/>
                <a:gd name="T29" fmla="*/ 3 h 361"/>
                <a:gd name="T30" fmla="*/ 409 w 441"/>
                <a:gd name="T31" fmla="*/ 0 h 361"/>
                <a:gd name="T32" fmla="*/ 119 w 441"/>
                <a:gd name="T33" fmla="*/ 1 h 361"/>
                <a:gd name="T34" fmla="*/ 76 w 441"/>
                <a:gd name="T35" fmla="*/ 16 h 361"/>
                <a:gd name="T36" fmla="*/ 30 w 441"/>
                <a:gd name="T37" fmla="*/ 63 h 361"/>
                <a:gd name="T38" fmla="*/ 4 w 441"/>
                <a:gd name="T39" fmla="*/ 103 h 361"/>
                <a:gd name="T40" fmla="*/ 1 w 441"/>
                <a:gd name="T41" fmla="*/ 116 h 361"/>
                <a:gd name="T42" fmla="*/ 17 w 441"/>
                <a:gd name="T43" fmla="*/ 118 h 361"/>
                <a:gd name="T44" fmla="*/ 38 w 441"/>
                <a:gd name="T45" fmla="*/ 90 h 361"/>
                <a:gd name="T46" fmla="*/ 69 w 441"/>
                <a:gd name="T47" fmla="*/ 63 h 361"/>
                <a:gd name="T48" fmla="*/ 97 w 441"/>
                <a:gd name="T49" fmla="*/ 51 h 361"/>
                <a:gd name="T50" fmla="*/ 119 w 441"/>
                <a:gd name="T51" fmla="*/ 48 h 361"/>
                <a:gd name="T52" fmla="*/ 173 w 441"/>
                <a:gd name="T53" fmla="*/ 48 h 361"/>
                <a:gd name="T54" fmla="*/ 124 w 441"/>
                <a:gd name="T55" fmla="*/ 193 h 361"/>
                <a:gd name="T56" fmla="*/ 69 w 441"/>
                <a:gd name="T57" fmla="*/ 320 h 361"/>
                <a:gd name="T58" fmla="*/ 62 w 441"/>
                <a:gd name="T59" fmla="*/ 339 h 361"/>
                <a:gd name="T60" fmla="*/ 70 w 441"/>
                <a:gd name="T61" fmla="*/ 356 h 361"/>
                <a:gd name="T62" fmla="*/ 86 w 441"/>
                <a:gd name="T63" fmla="*/ 361 h 361"/>
                <a:gd name="T64" fmla="*/ 112 w 441"/>
                <a:gd name="T65" fmla="*/ 346 h 361"/>
                <a:gd name="T66" fmla="*/ 127 w 441"/>
                <a:gd name="T67" fmla="*/ 308 h 361"/>
                <a:gd name="T68" fmla="*/ 138 w 441"/>
                <a:gd name="T69" fmla="*/ 270 h 361"/>
                <a:gd name="T70" fmla="*/ 149 w 441"/>
                <a:gd name="T71" fmla="*/ 228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1" h="361">
                  <a:moveTo>
                    <a:pt x="195" y="48"/>
                  </a:moveTo>
                  <a:lnTo>
                    <a:pt x="287" y="48"/>
                  </a:lnTo>
                  <a:lnTo>
                    <a:pt x="270" y="124"/>
                  </a:lnTo>
                  <a:lnTo>
                    <a:pt x="259" y="178"/>
                  </a:lnTo>
                  <a:lnTo>
                    <a:pt x="254" y="219"/>
                  </a:lnTo>
                  <a:lnTo>
                    <a:pt x="252" y="259"/>
                  </a:lnTo>
                  <a:lnTo>
                    <a:pt x="253" y="284"/>
                  </a:lnTo>
                  <a:lnTo>
                    <a:pt x="259" y="320"/>
                  </a:lnTo>
                  <a:lnTo>
                    <a:pt x="265" y="342"/>
                  </a:lnTo>
                  <a:lnTo>
                    <a:pt x="272" y="354"/>
                  </a:lnTo>
                  <a:lnTo>
                    <a:pt x="280" y="360"/>
                  </a:lnTo>
                  <a:lnTo>
                    <a:pt x="288" y="361"/>
                  </a:lnTo>
                  <a:lnTo>
                    <a:pt x="300" y="359"/>
                  </a:lnTo>
                  <a:lnTo>
                    <a:pt x="311" y="352"/>
                  </a:lnTo>
                  <a:lnTo>
                    <a:pt x="319" y="342"/>
                  </a:lnTo>
                  <a:lnTo>
                    <a:pt x="322" y="330"/>
                  </a:lnTo>
                  <a:lnTo>
                    <a:pt x="321" y="324"/>
                  </a:lnTo>
                  <a:lnTo>
                    <a:pt x="317" y="312"/>
                  </a:lnTo>
                  <a:lnTo>
                    <a:pt x="303" y="270"/>
                  </a:lnTo>
                  <a:lnTo>
                    <a:pt x="296" y="231"/>
                  </a:lnTo>
                  <a:lnTo>
                    <a:pt x="294" y="200"/>
                  </a:lnTo>
                  <a:lnTo>
                    <a:pt x="293" y="177"/>
                  </a:lnTo>
                  <a:lnTo>
                    <a:pt x="308" y="48"/>
                  </a:lnTo>
                  <a:lnTo>
                    <a:pt x="401" y="48"/>
                  </a:lnTo>
                  <a:lnTo>
                    <a:pt x="412" y="47"/>
                  </a:lnTo>
                  <a:lnTo>
                    <a:pt x="425" y="44"/>
                  </a:lnTo>
                  <a:lnTo>
                    <a:pt x="436" y="36"/>
                  </a:lnTo>
                  <a:lnTo>
                    <a:pt x="441" y="20"/>
                  </a:lnTo>
                  <a:lnTo>
                    <a:pt x="438" y="8"/>
                  </a:lnTo>
                  <a:lnTo>
                    <a:pt x="431" y="3"/>
                  </a:lnTo>
                  <a:lnTo>
                    <a:pt x="420" y="1"/>
                  </a:lnTo>
                  <a:lnTo>
                    <a:pt x="409" y="0"/>
                  </a:lnTo>
                  <a:lnTo>
                    <a:pt x="135" y="0"/>
                  </a:lnTo>
                  <a:lnTo>
                    <a:pt x="119" y="1"/>
                  </a:lnTo>
                  <a:lnTo>
                    <a:pt x="99" y="5"/>
                  </a:lnTo>
                  <a:lnTo>
                    <a:pt x="76" y="16"/>
                  </a:lnTo>
                  <a:lnTo>
                    <a:pt x="50" y="39"/>
                  </a:lnTo>
                  <a:lnTo>
                    <a:pt x="30" y="63"/>
                  </a:lnTo>
                  <a:lnTo>
                    <a:pt x="14" y="86"/>
                  </a:lnTo>
                  <a:lnTo>
                    <a:pt x="4" y="103"/>
                  </a:lnTo>
                  <a:lnTo>
                    <a:pt x="0" y="112"/>
                  </a:lnTo>
                  <a:lnTo>
                    <a:pt x="1" y="116"/>
                  </a:lnTo>
                  <a:lnTo>
                    <a:pt x="10" y="120"/>
                  </a:lnTo>
                  <a:lnTo>
                    <a:pt x="17" y="118"/>
                  </a:lnTo>
                  <a:lnTo>
                    <a:pt x="23" y="110"/>
                  </a:lnTo>
                  <a:lnTo>
                    <a:pt x="38" y="90"/>
                  </a:lnTo>
                  <a:lnTo>
                    <a:pt x="54" y="74"/>
                  </a:lnTo>
                  <a:lnTo>
                    <a:pt x="69" y="63"/>
                  </a:lnTo>
                  <a:lnTo>
                    <a:pt x="84" y="55"/>
                  </a:lnTo>
                  <a:lnTo>
                    <a:pt x="97" y="51"/>
                  </a:lnTo>
                  <a:lnTo>
                    <a:pt x="109" y="49"/>
                  </a:lnTo>
                  <a:lnTo>
                    <a:pt x="119" y="48"/>
                  </a:lnTo>
                  <a:lnTo>
                    <a:pt x="127" y="48"/>
                  </a:lnTo>
                  <a:lnTo>
                    <a:pt x="173" y="48"/>
                  </a:lnTo>
                  <a:lnTo>
                    <a:pt x="151" y="121"/>
                  </a:lnTo>
                  <a:lnTo>
                    <a:pt x="124" y="193"/>
                  </a:lnTo>
                  <a:lnTo>
                    <a:pt x="96" y="260"/>
                  </a:lnTo>
                  <a:lnTo>
                    <a:pt x="69" y="320"/>
                  </a:lnTo>
                  <a:lnTo>
                    <a:pt x="63" y="332"/>
                  </a:lnTo>
                  <a:lnTo>
                    <a:pt x="62" y="339"/>
                  </a:lnTo>
                  <a:lnTo>
                    <a:pt x="64" y="349"/>
                  </a:lnTo>
                  <a:lnTo>
                    <a:pt x="70" y="356"/>
                  </a:lnTo>
                  <a:lnTo>
                    <a:pt x="77" y="360"/>
                  </a:lnTo>
                  <a:lnTo>
                    <a:pt x="86" y="361"/>
                  </a:lnTo>
                  <a:lnTo>
                    <a:pt x="101" y="357"/>
                  </a:lnTo>
                  <a:lnTo>
                    <a:pt x="112" y="346"/>
                  </a:lnTo>
                  <a:lnTo>
                    <a:pt x="120" y="329"/>
                  </a:lnTo>
                  <a:lnTo>
                    <a:pt x="127" y="308"/>
                  </a:lnTo>
                  <a:lnTo>
                    <a:pt x="134" y="286"/>
                  </a:lnTo>
                  <a:lnTo>
                    <a:pt x="138" y="270"/>
                  </a:lnTo>
                  <a:lnTo>
                    <a:pt x="142" y="253"/>
                  </a:lnTo>
                  <a:lnTo>
                    <a:pt x="149" y="228"/>
                  </a:lnTo>
                  <a:lnTo>
                    <a:pt x="195" y="48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e 85"/>
          <p:cNvGrpSpPr/>
          <p:nvPr/>
        </p:nvGrpSpPr>
        <p:grpSpPr>
          <a:xfrm>
            <a:off x="6804248" y="4824472"/>
            <a:ext cx="1170654" cy="1414403"/>
            <a:chOff x="6804248" y="4824472"/>
            <a:chExt cx="1170654" cy="14144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/>
                <p:cNvSpPr/>
                <p:nvPr/>
              </p:nvSpPr>
              <p:spPr>
                <a:xfrm>
                  <a:off x="7513948" y="5509660"/>
                  <a:ext cx="319318" cy="2607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None/>
                  </a:pP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sym typeface="Symbol"/>
                        </a:rPr>
                        <m:t></m:t>
                      </m:r>
                    </m:oMath>
                  </a14:m>
                  <a:r>
                    <a:rPr lang="en-US" baseline="-25000" dirty="0" smtClean="0">
                      <a:latin typeface="Calibri"/>
                      <a:sym typeface="Symbol"/>
                    </a:rPr>
                    <a:t>1</a:t>
                  </a:r>
                  <a:endParaRPr lang="en-US" baseline="-25000" dirty="0"/>
                </a:p>
              </p:txBody>
            </p:sp>
          </mc:Choice>
          <mc:Fallback xmlns="">
            <p:sp>
              <p:nvSpPr>
                <p:cNvPr id="146" name="Rectangle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3948" y="5509660"/>
                  <a:ext cx="319318" cy="26071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8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Rectangle 146"/>
                <p:cNvSpPr/>
                <p:nvPr/>
              </p:nvSpPr>
              <p:spPr>
                <a:xfrm>
                  <a:off x="7609096" y="5062058"/>
                  <a:ext cx="365806" cy="2607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None/>
                  </a:pP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sym typeface="Symbol"/>
                        </a:rPr>
                        <m:t></m:t>
                      </m:r>
                      <m:r>
                        <a:rPr lang="fr-FR" b="0" i="1" dirty="0" smtClean="0">
                          <a:latin typeface="Cambria Math"/>
                          <a:sym typeface="Symbol"/>
                        </a:rPr>
                        <m:t>′</m:t>
                      </m:r>
                    </m:oMath>
                  </a14:m>
                  <a:r>
                    <a:rPr lang="en-US" baseline="-25000" dirty="0" smtClean="0">
                      <a:latin typeface="Calibri"/>
                      <a:sym typeface="Symbol"/>
                    </a:rPr>
                    <a:t>1</a:t>
                  </a:r>
                  <a:endParaRPr lang="en-US" baseline="-25000" dirty="0"/>
                </a:p>
              </p:txBody>
            </p:sp>
          </mc:Choice>
          <mc:Fallback xmlns="">
            <p:sp>
              <p:nvSpPr>
                <p:cNvPr id="147" name="Rectangle 1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9096" y="5062058"/>
                  <a:ext cx="365806" cy="26071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8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Rectangle 147"/>
                <p:cNvSpPr/>
                <p:nvPr/>
              </p:nvSpPr>
              <p:spPr>
                <a:xfrm>
                  <a:off x="7380312" y="4860476"/>
                  <a:ext cx="319318" cy="2607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None/>
                  </a:pP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sym typeface="Symbol"/>
                        </a:rPr>
                        <m:t></m:t>
                      </m:r>
                    </m:oMath>
                  </a14:m>
                  <a:r>
                    <a:rPr lang="en-US" baseline="-25000" dirty="0" smtClean="0">
                      <a:latin typeface="Calibri"/>
                      <a:sym typeface="Symbol"/>
                    </a:rPr>
                    <a:t>2</a:t>
                  </a:r>
                  <a:endParaRPr lang="en-US" baseline="-25000" dirty="0"/>
                </a:p>
              </p:txBody>
            </p:sp>
          </mc:Choice>
          <mc:Fallback xmlns="">
            <p:sp>
              <p:nvSpPr>
                <p:cNvPr id="148" name="Rectangle 1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312" y="4860476"/>
                  <a:ext cx="319318" cy="26071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8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/>
                <p:cNvSpPr/>
                <p:nvPr/>
              </p:nvSpPr>
              <p:spPr>
                <a:xfrm>
                  <a:off x="7069038" y="4824472"/>
                  <a:ext cx="365806" cy="2607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None/>
                  </a:pP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sym typeface="Symbol"/>
                        </a:rPr>
                        <m:t></m:t>
                      </m:r>
                      <m:r>
                        <a:rPr lang="fr-FR" b="0" i="1" dirty="0" smtClean="0">
                          <a:latin typeface="Cambria Math"/>
                          <a:sym typeface="Symbol"/>
                        </a:rPr>
                        <m:t>′</m:t>
                      </m:r>
                    </m:oMath>
                  </a14:m>
                  <a:r>
                    <a:rPr lang="en-US" baseline="-25000" dirty="0" smtClean="0">
                      <a:latin typeface="Calibri"/>
                      <a:sym typeface="Symbol"/>
                    </a:rPr>
                    <a:t>2</a:t>
                  </a:r>
                  <a:endParaRPr lang="en-US" baseline="-25000" dirty="0"/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9038" y="4824472"/>
                  <a:ext cx="365806" cy="26071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8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tangle 149"/>
                <p:cNvSpPr/>
                <p:nvPr/>
              </p:nvSpPr>
              <p:spPr>
                <a:xfrm>
                  <a:off x="6804248" y="5616560"/>
                  <a:ext cx="365806" cy="2607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None/>
                  </a:pP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sym typeface="Symbol"/>
                        </a:rPr>
                        <m:t></m:t>
                      </m:r>
                      <m:r>
                        <a:rPr lang="fr-FR" b="0" i="1" dirty="0" smtClean="0">
                          <a:latin typeface="Cambria Math"/>
                          <a:sym typeface="Symbol"/>
                        </a:rPr>
                        <m:t>′</m:t>
                      </m:r>
                    </m:oMath>
                  </a14:m>
                  <a:r>
                    <a:rPr lang="en-US" baseline="-25000" dirty="0" smtClean="0">
                      <a:latin typeface="Calibri"/>
                      <a:sym typeface="Symbol"/>
                    </a:rPr>
                    <a:t>3</a:t>
                  </a:r>
                  <a:endParaRPr lang="en-US" baseline="-25000" dirty="0"/>
                </a:p>
              </p:txBody>
            </p:sp>
          </mc:Choice>
          <mc:Fallback xmlns="">
            <p:sp>
              <p:nvSpPr>
                <p:cNvPr id="150" name="Rectangle 1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4248" y="5616560"/>
                  <a:ext cx="365806" cy="26071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8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Rectangle 150"/>
                <p:cNvSpPr/>
                <p:nvPr/>
              </p:nvSpPr>
              <p:spPr>
                <a:xfrm>
                  <a:off x="7444390" y="5836957"/>
                  <a:ext cx="365805" cy="2607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None/>
                  </a:pP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sym typeface="Symbol"/>
                        </a:rPr>
                        <m:t></m:t>
                      </m:r>
                      <m:r>
                        <a:rPr lang="fr-FR" b="0" i="1" dirty="0" smtClean="0">
                          <a:latin typeface="Cambria Math"/>
                          <a:sym typeface="Symbol"/>
                        </a:rPr>
                        <m:t>′</m:t>
                      </m:r>
                    </m:oMath>
                  </a14:m>
                  <a:r>
                    <a:rPr lang="en-US" baseline="-25000" dirty="0" smtClean="0">
                      <a:latin typeface="Calibri"/>
                      <a:sym typeface="Symbol"/>
                    </a:rPr>
                    <a:t>4</a:t>
                  </a:r>
                  <a:endParaRPr lang="en-US" baseline="-25000" dirty="0"/>
                </a:p>
              </p:txBody>
            </p:sp>
          </mc:Choice>
          <mc:Fallback xmlns="">
            <p:sp>
              <p:nvSpPr>
                <p:cNvPr id="151" name="Rectangle 1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4390" y="5836957"/>
                  <a:ext cx="365805" cy="26071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Rectangle 151"/>
                <p:cNvSpPr/>
                <p:nvPr/>
              </p:nvSpPr>
              <p:spPr>
                <a:xfrm>
                  <a:off x="6820926" y="5155552"/>
                  <a:ext cx="319318" cy="2607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None/>
                  </a:pP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sym typeface="Symbol"/>
                        </a:rPr>
                        <m:t></m:t>
                      </m:r>
                    </m:oMath>
                  </a14:m>
                  <a:r>
                    <a:rPr lang="en-US" baseline="-25000" dirty="0" smtClean="0">
                      <a:latin typeface="Calibri"/>
                      <a:sym typeface="Symbol"/>
                    </a:rPr>
                    <a:t>3</a:t>
                  </a:r>
                  <a:endParaRPr lang="en-US" baseline="-25000" dirty="0"/>
                </a:p>
              </p:txBody>
            </p:sp>
          </mc:Choice>
          <mc:Fallback xmlns="">
            <p:sp>
              <p:nvSpPr>
                <p:cNvPr id="152" name="Rectangle 1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0926" y="5155552"/>
                  <a:ext cx="319318" cy="26071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Forme libre 81"/>
            <p:cNvSpPr/>
            <p:nvPr/>
          </p:nvSpPr>
          <p:spPr bwMode="auto">
            <a:xfrm>
              <a:off x="7743825" y="5267325"/>
              <a:ext cx="180975" cy="228600"/>
            </a:xfrm>
            <a:custGeom>
              <a:avLst/>
              <a:gdLst>
                <a:gd name="connsiteX0" fmla="*/ 180975 w 180975"/>
                <a:gd name="connsiteY0" fmla="*/ 0 h 228600"/>
                <a:gd name="connsiteX1" fmla="*/ 57150 w 180975"/>
                <a:gd name="connsiteY1" fmla="*/ 47625 h 228600"/>
                <a:gd name="connsiteX2" fmla="*/ 0 w 180975"/>
                <a:gd name="connsiteY2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75" h="228600">
                  <a:moveTo>
                    <a:pt x="180975" y="0"/>
                  </a:moveTo>
                  <a:cubicBezTo>
                    <a:pt x="134143" y="4762"/>
                    <a:pt x="87312" y="9525"/>
                    <a:pt x="57150" y="47625"/>
                  </a:cubicBezTo>
                  <a:cubicBezTo>
                    <a:pt x="26988" y="85725"/>
                    <a:pt x="13494" y="157162"/>
                    <a:pt x="0" y="228600"/>
                  </a:cubicBez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orme libre 83"/>
            <p:cNvSpPr/>
            <p:nvPr/>
          </p:nvSpPr>
          <p:spPr bwMode="auto">
            <a:xfrm>
              <a:off x="7391400" y="6089078"/>
              <a:ext cx="200025" cy="149797"/>
            </a:xfrm>
            <a:custGeom>
              <a:avLst/>
              <a:gdLst>
                <a:gd name="connsiteX0" fmla="*/ 0 w 200025"/>
                <a:gd name="connsiteY0" fmla="*/ 35497 h 149797"/>
                <a:gd name="connsiteX1" fmla="*/ 142875 w 200025"/>
                <a:gd name="connsiteY1" fmla="*/ 6922 h 149797"/>
                <a:gd name="connsiteX2" fmla="*/ 200025 w 200025"/>
                <a:gd name="connsiteY2" fmla="*/ 149797 h 149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025" h="149797">
                  <a:moveTo>
                    <a:pt x="0" y="35497"/>
                  </a:moveTo>
                  <a:cubicBezTo>
                    <a:pt x="54769" y="11684"/>
                    <a:pt x="109538" y="-12128"/>
                    <a:pt x="142875" y="6922"/>
                  </a:cubicBezTo>
                  <a:cubicBezTo>
                    <a:pt x="176213" y="25972"/>
                    <a:pt x="188119" y="87884"/>
                    <a:pt x="200025" y="149797"/>
                  </a:cubicBez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orme libre 84"/>
            <p:cNvSpPr/>
            <p:nvPr/>
          </p:nvSpPr>
          <p:spPr bwMode="auto">
            <a:xfrm>
              <a:off x="7810195" y="5524500"/>
              <a:ext cx="124130" cy="190500"/>
            </a:xfrm>
            <a:custGeom>
              <a:avLst/>
              <a:gdLst>
                <a:gd name="connsiteX0" fmla="*/ 305 w 124130"/>
                <a:gd name="connsiteY0" fmla="*/ 0 h 190500"/>
                <a:gd name="connsiteX1" fmla="*/ 19355 w 124130"/>
                <a:gd name="connsiteY1" fmla="*/ 152400 h 190500"/>
                <a:gd name="connsiteX2" fmla="*/ 124130 w 12413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130" h="190500">
                  <a:moveTo>
                    <a:pt x="305" y="0"/>
                  </a:moveTo>
                  <a:cubicBezTo>
                    <a:pt x="-489" y="60325"/>
                    <a:pt x="-1282" y="120650"/>
                    <a:pt x="19355" y="152400"/>
                  </a:cubicBezTo>
                  <a:cubicBezTo>
                    <a:pt x="39992" y="184150"/>
                    <a:pt x="82061" y="187325"/>
                    <a:pt x="124130" y="190500"/>
                  </a:cubicBez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Rectangle 156"/>
                <p:cNvSpPr/>
                <p:nvPr/>
              </p:nvSpPr>
              <p:spPr>
                <a:xfrm>
                  <a:off x="7077075" y="5890932"/>
                  <a:ext cx="319318" cy="2607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None/>
                  </a:pP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sym typeface="Symbol"/>
                        </a:rPr>
                        <m:t></m:t>
                      </m:r>
                    </m:oMath>
                  </a14:m>
                  <a:r>
                    <a:rPr lang="en-US" baseline="-25000" dirty="0" smtClean="0">
                      <a:latin typeface="Calibri"/>
                      <a:sym typeface="Symbol"/>
                    </a:rPr>
                    <a:t>4</a:t>
                  </a:r>
                  <a:endParaRPr lang="en-US" baseline="-25000" dirty="0"/>
                </a:p>
              </p:txBody>
            </p:sp>
          </mc:Choice>
          <mc:Fallback xmlns="">
            <p:sp>
              <p:nvSpPr>
                <p:cNvPr id="157" name="Rectangle 1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7075" y="5890932"/>
                  <a:ext cx="319318" cy="26071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8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9302" name="Group 133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030623" y="5150404"/>
            <a:ext cx="1781644" cy="1344091"/>
            <a:chOff x="0" y="0"/>
            <a:chExt cx="5725" cy="4319"/>
          </a:xfrm>
        </p:grpSpPr>
        <p:sp>
          <p:nvSpPr>
            <p:cNvPr id="179304" name="Freeform 134"/>
            <p:cNvSpPr>
              <a:spLocks/>
            </p:cNvSpPr>
            <p:nvPr/>
          </p:nvSpPr>
          <p:spPr bwMode="auto">
            <a:xfrm>
              <a:off x="421" y="301"/>
              <a:ext cx="437" cy="546"/>
            </a:xfrm>
            <a:custGeom>
              <a:avLst/>
              <a:gdLst>
                <a:gd name="T0" fmla="*/ 34 w 437"/>
                <a:gd name="T1" fmla="*/ 125 h 546"/>
                <a:gd name="T2" fmla="*/ 73 w 437"/>
                <a:gd name="T3" fmla="*/ 84 h 546"/>
                <a:gd name="T4" fmla="*/ 115 w 437"/>
                <a:gd name="T5" fmla="*/ 65 h 546"/>
                <a:gd name="T6" fmla="*/ 145 w 437"/>
                <a:gd name="T7" fmla="*/ 60 h 546"/>
                <a:gd name="T8" fmla="*/ 194 w 437"/>
                <a:gd name="T9" fmla="*/ 66 h 546"/>
                <a:gd name="T10" fmla="*/ 250 w 437"/>
                <a:gd name="T11" fmla="*/ 109 h 546"/>
                <a:gd name="T12" fmla="*/ 277 w 437"/>
                <a:gd name="T13" fmla="*/ 175 h 546"/>
                <a:gd name="T14" fmla="*/ 286 w 437"/>
                <a:gd name="T15" fmla="*/ 243 h 546"/>
                <a:gd name="T16" fmla="*/ 286 w 437"/>
                <a:gd name="T17" fmla="*/ 303 h 546"/>
                <a:gd name="T18" fmla="*/ 281 w 437"/>
                <a:gd name="T19" fmla="*/ 340 h 546"/>
                <a:gd name="T20" fmla="*/ 262 w 437"/>
                <a:gd name="T21" fmla="*/ 403 h 546"/>
                <a:gd name="T22" fmla="*/ 237 w 437"/>
                <a:gd name="T23" fmla="*/ 503 h 546"/>
                <a:gd name="T24" fmla="*/ 236 w 437"/>
                <a:gd name="T25" fmla="*/ 542 h 546"/>
                <a:gd name="T26" fmla="*/ 252 w 437"/>
                <a:gd name="T27" fmla="*/ 543 h 546"/>
                <a:gd name="T28" fmla="*/ 264 w 437"/>
                <a:gd name="T29" fmla="*/ 518 h 546"/>
                <a:gd name="T30" fmla="*/ 292 w 437"/>
                <a:gd name="T31" fmla="*/ 408 h 546"/>
                <a:gd name="T32" fmla="*/ 308 w 437"/>
                <a:gd name="T33" fmla="*/ 321 h 546"/>
                <a:gd name="T34" fmla="*/ 362 w 437"/>
                <a:gd name="T35" fmla="*/ 179 h 546"/>
                <a:gd name="T36" fmla="*/ 421 w 437"/>
                <a:gd name="T37" fmla="*/ 49 h 546"/>
                <a:gd name="T38" fmla="*/ 431 w 437"/>
                <a:gd name="T39" fmla="*/ 31 h 546"/>
                <a:gd name="T40" fmla="*/ 437 w 437"/>
                <a:gd name="T41" fmla="*/ 17 h 546"/>
                <a:gd name="T42" fmla="*/ 427 w 437"/>
                <a:gd name="T43" fmla="*/ 9 h 546"/>
                <a:gd name="T44" fmla="*/ 417 w 437"/>
                <a:gd name="T45" fmla="*/ 15 h 546"/>
                <a:gd name="T46" fmla="*/ 307 w 437"/>
                <a:gd name="T47" fmla="*/ 261 h 546"/>
                <a:gd name="T48" fmla="*/ 302 w 437"/>
                <a:gd name="T49" fmla="*/ 197 h 546"/>
                <a:gd name="T50" fmla="*/ 273 w 437"/>
                <a:gd name="T51" fmla="*/ 91 h 546"/>
                <a:gd name="T52" fmla="*/ 232 w 437"/>
                <a:gd name="T53" fmla="*/ 27 h 546"/>
                <a:gd name="T54" fmla="*/ 163 w 437"/>
                <a:gd name="T55" fmla="*/ 0 h 546"/>
                <a:gd name="T56" fmla="*/ 93 w 437"/>
                <a:gd name="T57" fmla="*/ 20 h 546"/>
                <a:gd name="T58" fmla="*/ 43 w 437"/>
                <a:gd name="T59" fmla="*/ 66 h 546"/>
                <a:gd name="T60" fmla="*/ 11 w 437"/>
                <a:gd name="T61" fmla="*/ 117 h 546"/>
                <a:gd name="T62" fmla="*/ 0 w 437"/>
                <a:gd name="T63" fmla="*/ 152 h 546"/>
                <a:gd name="T64" fmla="*/ 16 w 437"/>
                <a:gd name="T65" fmla="*/ 16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7" h="546">
                  <a:moveTo>
                    <a:pt x="20" y="156"/>
                  </a:moveTo>
                  <a:lnTo>
                    <a:pt x="34" y="125"/>
                  </a:lnTo>
                  <a:lnTo>
                    <a:pt x="53" y="101"/>
                  </a:lnTo>
                  <a:lnTo>
                    <a:pt x="73" y="84"/>
                  </a:lnTo>
                  <a:lnTo>
                    <a:pt x="95" y="72"/>
                  </a:lnTo>
                  <a:lnTo>
                    <a:pt x="115" y="65"/>
                  </a:lnTo>
                  <a:lnTo>
                    <a:pt x="132" y="61"/>
                  </a:lnTo>
                  <a:lnTo>
                    <a:pt x="145" y="60"/>
                  </a:lnTo>
                  <a:lnTo>
                    <a:pt x="152" y="60"/>
                  </a:lnTo>
                  <a:lnTo>
                    <a:pt x="194" y="66"/>
                  </a:lnTo>
                  <a:lnTo>
                    <a:pt x="226" y="84"/>
                  </a:lnTo>
                  <a:lnTo>
                    <a:pt x="250" y="109"/>
                  </a:lnTo>
                  <a:lnTo>
                    <a:pt x="266" y="141"/>
                  </a:lnTo>
                  <a:lnTo>
                    <a:pt x="277" y="175"/>
                  </a:lnTo>
                  <a:lnTo>
                    <a:pt x="283" y="210"/>
                  </a:lnTo>
                  <a:lnTo>
                    <a:pt x="286" y="243"/>
                  </a:lnTo>
                  <a:lnTo>
                    <a:pt x="287" y="271"/>
                  </a:lnTo>
                  <a:lnTo>
                    <a:pt x="286" y="303"/>
                  </a:lnTo>
                  <a:lnTo>
                    <a:pt x="284" y="325"/>
                  </a:lnTo>
                  <a:lnTo>
                    <a:pt x="281" y="340"/>
                  </a:lnTo>
                  <a:lnTo>
                    <a:pt x="277" y="353"/>
                  </a:lnTo>
                  <a:lnTo>
                    <a:pt x="262" y="403"/>
                  </a:lnTo>
                  <a:lnTo>
                    <a:pt x="248" y="456"/>
                  </a:lnTo>
                  <a:lnTo>
                    <a:pt x="237" y="503"/>
                  </a:lnTo>
                  <a:lnTo>
                    <a:pt x="233" y="531"/>
                  </a:lnTo>
                  <a:lnTo>
                    <a:pt x="236" y="542"/>
                  </a:lnTo>
                  <a:lnTo>
                    <a:pt x="244" y="546"/>
                  </a:lnTo>
                  <a:lnTo>
                    <a:pt x="252" y="543"/>
                  </a:lnTo>
                  <a:lnTo>
                    <a:pt x="258" y="533"/>
                  </a:lnTo>
                  <a:lnTo>
                    <a:pt x="264" y="518"/>
                  </a:lnTo>
                  <a:lnTo>
                    <a:pt x="271" y="497"/>
                  </a:lnTo>
                  <a:lnTo>
                    <a:pt x="292" y="408"/>
                  </a:lnTo>
                  <a:lnTo>
                    <a:pt x="301" y="353"/>
                  </a:lnTo>
                  <a:lnTo>
                    <a:pt x="308" y="321"/>
                  </a:lnTo>
                  <a:lnTo>
                    <a:pt x="332" y="253"/>
                  </a:lnTo>
                  <a:lnTo>
                    <a:pt x="362" y="179"/>
                  </a:lnTo>
                  <a:lnTo>
                    <a:pt x="393" y="108"/>
                  </a:lnTo>
                  <a:lnTo>
                    <a:pt x="421" y="49"/>
                  </a:lnTo>
                  <a:lnTo>
                    <a:pt x="426" y="40"/>
                  </a:lnTo>
                  <a:lnTo>
                    <a:pt x="431" y="31"/>
                  </a:lnTo>
                  <a:lnTo>
                    <a:pt x="435" y="22"/>
                  </a:lnTo>
                  <a:lnTo>
                    <a:pt x="437" y="17"/>
                  </a:lnTo>
                  <a:lnTo>
                    <a:pt x="433" y="10"/>
                  </a:lnTo>
                  <a:lnTo>
                    <a:pt x="427" y="9"/>
                  </a:lnTo>
                  <a:lnTo>
                    <a:pt x="422" y="10"/>
                  </a:lnTo>
                  <a:lnTo>
                    <a:pt x="417" y="15"/>
                  </a:lnTo>
                  <a:lnTo>
                    <a:pt x="359" y="136"/>
                  </a:lnTo>
                  <a:lnTo>
                    <a:pt x="307" y="261"/>
                  </a:lnTo>
                  <a:lnTo>
                    <a:pt x="306" y="235"/>
                  </a:lnTo>
                  <a:lnTo>
                    <a:pt x="302" y="197"/>
                  </a:lnTo>
                  <a:lnTo>
                    <a:pt x="292" y="148"/>
                  </a:lnTo>
                  <a:lnTo>
                    <a:pt x="273" y="91"/>
                  </a:lnTo>
                  <a:lnTo>
                    <a:pt x="256" y="56"/>
                  </a:lnTo>
                  <a:lnTo>
                    <a:pt x="232" y="27"/>
                  </a:lnTo>
                  <a:lnTo>
                    <a:pt x="201" y="7"/>
                  </a:lnTo>
                  <a:lnTo>
                    <a:pt x="163" y="0"/>
                  </a:lnTo>
                  <a:lnTo>
                    <a:pt x="126" y="5"/>
                  </a:lnTo>
                  <a:lnTo>
                    <a:pt x="93" y="20"/>
                  </a:lnTo>
                  <a:lnTo>
                    <a:pt x="66" y="41"/>
                  </a:lnTo>
                  <a:lnTo>
                    <a:pt x="43" y="66"/>
                  </a:lnTo>
                  <a:lnTo>
                    <a:pt x="24" y="92"/>
                  </a:lnTo>
                  <a:lnTo>
                    <a:pt x="11" y="117"/>
                  </a:lnTo>
                  <a:lnTo>
                    <a:pt x="3" y="138"/>
                  </a:lnTo>
                  <a:lnTo>
                    <a:pt x="0" y="152"/>
                  </a:lnTo>
                  <a:lnTo>
                    <a:pt x="5" y="159"/>
                  </a:lnTo>
                  <a:lnTo>
                    <a:pt x="16" y="160"/>
                  </a:lnTo>
                  <a:lnTo>
                    <a:pt x="20" y="156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305" name="Freeform 135"/>
            <p:cNvSpPr>
              <a:spLocks noEditPoints="1"/>
            </p:cNvSpPr>
            <p:nvPr/>
          </p:nvSpPr>
          <p:spPr bwMode="auto">
            <a:xfrm>
              <a:off x="864" y="407"/>
              <a:ext cx="177" cy="392"/>
            </a:xfrm>
            <a:custGeom>
              <a:avLst/>
              <a:gdLst>
                <a:gd name="T0" fmla="*/ 161 w 177"/>
                <a:gd name="T1" fmla="*/ 15 h 392"/>
                <a:gd name="T2" fmla="*/ 149 w 177"/>
                <a:gd name="T3" fmla="*/ 2 h 392"/>
                <a:gd name="T4" fmla="*/ 127 w 177"/>
                <a:gd name="T5" fmla="*/ 3 h 392"/>
                <a:gd name="T6" fmla="*/ 109 w 177"/>
                <a:gd name="T7" fmla="*/ 20 h 392"/>
                <a:gd name="T8" fmla="*/ 112 w 177"/>
                <a:gd name="T9" fmla="*/ 47 h 392"/>
                <a:gd name="T10" fmla="*/ 142 w 177"/>
                <a:gd name="T11" fmla="*/ 52 h 392"/>
                <a:gd name="T12" fmla="*/ 159 w 177"/>
                <a:gd name="T13" fmla="*/ 34 h 392"/>
                <a:gd name="T14" fmla="*/ 43 w 177"/>
                <a:gd name="T15" fmla="*/ 318 h 392"/>
                <a:gd name="T16" fmla="*/ 38 w 177"/>
                <a:gd name="T17" fmla="*/ 342 h 392"/>
                <a:gd name="T18" fmla="*/ 53 w 177"/>
                <a:gd name="T19" fmla="*/ 377 h 392"/>
                <a:gd name="T20" fmla="*/ 93 w 177"/>
                <a:gd name="T21" fmla="*/ 392 h 392"/>
                <a:gd name="T22" fmla="*/ 131 w 177"/>
                <a:gd name="T23" fmla="*/ 379 h 392"/>
                <a:gd name="T24" fmla="*/ 157 w 177"/>
                <a:gd name="T25" fmla="*/ 351 h 392"/>
                <a:gd name="T26" fmla="*/ 172 w 177"/>
                <a:gd name="T27" fmla="*/ 321 h 392"/>
                <a:gd name="T28" fmla="*/ 177 w 177"/>
                <a:gd name="T29" fmla="*/ 303 h 392"/>
                <a:gd name="T30" fmla="*/ 168 w 177"/>
                <a:gd name="T31" fmla="*/ 296 h 392"/>
                <a:gd name="T32" fmla="*/ 157 w 177"/>
                <a:gd name="T33" fmla="*/ 305 h 392"/>
                <a:gd name="T34" fmla="*/ 129 w 177"/>
                <a:gd name="T35" fmla="*/ 358 h 392"/>
                <a:gd name="T36" fmla="*/ 95 w 177"/>
                <a:gd name="T37" fmla="*/ 376 h 392"/>
                <a:gd name="T38" fmla="*/ 80 w 177"/>
                <a:gd name="T39" fmla="*/ 356 h 392"/>
                <a:gd name="T40" fmla="*/ 89 w 177"/>
                <a:gd name="T41" fmla="*/ 318 h 392"/>
                <a:gd name="T42" fmla="*/ 115 w 177"/>
                <a:gd name="T43" fmla="*/ 255 h 392"/>
                <a:gd name="T44" fmla="*/ 132 w 177"/>
                <a:gd name="T45" fmla="*/ 210 h 392"/>
                <a:gd name="T46" fmla="*/ 140 w 177"/>
                <a:gd name="T47" fmla="*/ 179 h 392"/>
                <a:gd name="T48" fmla="*/ 125 w 177"/>
                <a:gd name="T49" fmla="*/ 144 h 392"/>
                <a:gd name="T50" fmla="*/ 85 w 177"/>
                <a:gd name="T51" fmla="*/ 129 h 392"/>
                <a:gd name="T52" fmla="*/ 47 w 177"/>
                <a:gd name="T53" fmla="*/ 142 h 392"/>
                <a:gd name="T54" fmla="*/ 21 w 177"/>
                <a:gd name="T55" fmla="*/ 170 h 392"/>
                <a:gd name="T56" fmla="*/ 6 w 177"/>
                <a:gd name="T57" fmla="*/ 200 h 392"/>
                <a:gd name="T58" fmla="*/ 0 w 177"/>
                <a:gd name="T59" fmla="*/ 218 h 392"/>
                <a:gd name="T60" fmla="*/ 10 w 177"/>
                <a:gd name="T61" fmla="*/ 226 h 392"/>
                <a:gd name="T62" fmla="*/ 21 w 177"/>
                <a:gd name="T63" fmla="*/ 217 h 392"/>
                <a:gd name="T64" fmla="*/ 50 w 177"/>
                <a:gd name="T65" fmla="*/ 162 h 392"/>
                <a:gd name="T66" fmla="*/ 83 w 177"/>
                <a:gd name="T67" fmla="*/ 146 h 392"/>
                <a:gd name="T68" fmla="*/ 98 w 177"/>
                <a:gd name="T69" fmla="*/ 166 h 392"/>
                <a:gd name="T70" fmla="*/ 94 w 177"/>
                <a:gd name="T71" fmla="*/ 187 h 392"/>
                <a:gd name="T72" fmla="*/ 80 w 177"/>
                <a:gd name="T73" fmla="*/ 22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7" h="392">
                  <a:moveTo>
                    <a:pt x="162" y="22"/>
                  </a:moveTo>
                  <a:lnTo>
                    <a:pt x="161" y="15"/>
                  </a:lnTo>
                  <a:lnTo>
                    <a:pt x="156" y="8"/>
                  </a:lnTo>
                  <a:lnTo>
                    <a:pt x="149" y="2"/>
                  </a:lnTo>
                  <a:lnTo>
                    <a:pt x="139" y="0"/>
                  </a:lnTo>
                  <a:lnTo>
                    <a:pt x="127" y="3"/>
                  </a:lnTo>
                  <a:lnTo>
                    <a:pt x="117" y="10"/>
                  </a:lnTo>
                  <a:lnTo>
                    <a:pt x="109" y="20"/>
                  </a:lnTo>
                  <a:lnTo>
                    <a:pt x="106" y="32"/>
                  </a:lnTo>
                  <a:lnTo>
                    <a:pt x="112" y="47"/>
                  </a:lnTo>
                  <a:lnTo>
                    <a:pt x="129" y="54"/>
                  </a:lnTo>
                  <a:lnTo>
                    <a:pt x="142" y="52"/>
                  </a:lnTo>
                  <a:lnTo>
                    <a:pt x="152" y="44"/>
                  </a:lnTo>
                  <a:lnTo>
                    <a:pt x="159" y="34"/>
                  </a:lnTo>
                  <a:lnTo>
                    <a:pt x="162" y="22"/>
                  </a:lnTo>
                  <a:close/>
                  <a:moveTo>
                    <a:pt x="43" y="318"/>
                  </a:moveTo>
                  <a:lnTo>
                    <a:pt x="39" y="329"/>
                  </a:lnTo>
                  <a:lnTo>
                    <a:pt x="38" y="342"/>
                  </a:lnTo>
                  <a:lnTo>
                    <a:pt x="42" y="362"/>
                  </a:lnTo>
                  <a:lnTo>
                    <a:pt x="53" y="377"/>
                  </a:lnTo>
                  <a:lnTo>
                    <a:pt x="71" y="388"/>
                  </a:lnTo>
                  <a:lnTo>
                    <a:pt x="93" y="392"/>
                  </a:lnTo>
                  <a:lnTo>
                    <a:pt x="113" y="389"/>
                  </a:lnTo>
                  <a:lnTo>
                    <a:pt x="131" y="379"/>
                  </a:lnTo>
                  <a:lnTo>
                    <a:pt x="145" y="366"/>
                  </a:lnTo>
                  <a:lnTo>
                    <a:pt x="157" y="351"/>
                  </a:lnTo>
                  <a:lnTo>
                    <a:pt x="166" y="335"/>
                  </a:lnTo>
                  <a:lnTo>
                    <a:pt x="172" y="321"/>
                  </a:lnTo>
                  <a:lnTo>
                    <a:pt x="176" y="309"/>
                  </a:lnTo>
                  <a:lnTo>
                    <a:pt x="177" y="303"/>
                  </a:lnTo>
                  <a:lnTo>
                    <a:pt x="173" y="296"/>
                  </a:lnTo>
                  <a:lnTo>
                    <a:pt x="168" y="296"/>
                  </a:lnTo>
                  <a:lnTo>
                    <a:pt x="160" y="298"/>
                  </a:lnTo>
                  <a:lnTo>
                    <a:pt x="157" y="305"/>
                  </a:lnTo>
                  <a:lnTo>
                    <a:pt x="144" y="336"/>
                  </a:lnTo>
                  <a:lnTo>
                    <a:pt x="129" y="358"/>
                  </a:lnTo>
                  <a:lnTo>
                    <a:pt x="112" y="372"/>
                  </a:lnTo>
                  <a:lnTo>
                    <a:pt x="95" y="376"/>
                  </a:lnTo>
                  <a:lnTo>
                    <a:pt x="83" y="370"/>
                  </a:lnTo>
                  <a:lnTo>
                    <a:pt x="80" y="356"/>
                  </a:lnTo>
                  <a:lnTo>
                    <a:pt x="83" y="336"/>
                  </a:lnTo>
                  <a:lnTo>
                    <a:pt x="89" y="318"/>
                  </a:lnTo>
                  <a:lnTo>
                    <a:pt x="108" y="272"/>
                  </a:lnTo>
                  <a:lnTo>
                    <a:pt x="115" y="255"/>
                  </a:lnTo>
                  <a:lnTo>
                    <a:pt x="124" y="232"/>
                  </a:lnTo>
                  <a:lnTo>
                    <a:pt x="132" y="210"/>
                  </a:lnTo>
                  <a:lnTo>
                    <a:pt x="137" y="198"/>
                  </a:lnTo>
                  <a:lnTo>
                    <a:pt x="140" y="179"/>
                  </a:lnTo>
                  <a:lnTo>
                    <a:pt x="136" y="159"/>
                  </a:lnTo>
                  <a:lnTo>
                    <a:pt x="125" y="144"/>
                  </a:lnTo>
                  <a:lnTo>
                    <a:pt x="107" y="133"/>
                  </a:lnTo>
                  <a:lnTo>
                    <a:pt x="85" y="129"/>
                  </a:lnTo>
                  <a:lnTo>
                    <a:pt x="65" y="133"/>
                  </a:lnTo>
                  <a:lnTo>
                    <a:pt x="47" y="142"/>
                  </a:lnTo>
                  <a:lnTo>
                    <a:pt x="33" y="155"/>
                  </a:lnTo>
                  <a:lnTo>
                    <a:pt x="21" y="170"/>
                  </a:lnTo>
                  <a:lnTo>
                    <a:pt x="12" y="186"/>
                  </a:lnTo>
                  <a:lnTo>
                    <a:pt x="6" y="200"/>
                  </a:lnTo>
                  <a:lnTo>
                    <a:pt x="2" y="212"/>
                  </a:lnTo>
                  <a:lnTo>
                    <a:pt x="0" y="218"/>
                  </a:lnTo>
                  <a:lnTo>
                    <a:pt x="5" y="225"/>
                  </a:lnTo>
                  <a:lnTo>
                    <a:pt x="10" y="226"/>
                  </a:lnTo>
                  <a:lnTo>
                    <a:pt x="18" y="224"/>
                  </a:lnTo>
                  <a:lnTo>
                    <a:pt x="21" y="217"/>
                  </a:lnTo>
                  <a:lnTo>
                    <a:pt x="34" y="185"/>
                  </a:lnTo>
                  <a:lnTo>
                    <a:pt x="50" y="162"/>
                  </a:lnTo>
                  <a:lnTo>
                    <a:pt x="66" y="150"/>
                  </a:lnTo>
                  <a:lnTo>
                    <a:pt x="83" y="146"/>
                  </a:lnTo>
                  <a:lnTo>
                    <a:pt x="94" y="150"/>
                  </a:lnTo>
                  <a:lnTo>
                    <a:pt x="98" y="166"/>
                  </a:lnTo>
                  <a:lnTo>
                    <a:pt x="97" y="176"/>
                  </a:lnTo>
                  <a:lnTo>
                    <a:pt x="94" y="187"/>
                  </a:lnTo>
                  <a:lnTo>
                    <a:pt x="89" y="202"/>
                  </a:lnTo>
                  <a:lnTo>
                    <a:pt x="80" y="224"/>
                  </a:lnTo>
                  <a:lnTo>
                    <a:pt x="43" y="318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306" name="Freeform 136"/>
            <p:cNvSpPr>
              <a:spLocks/>
            </p:cNvSpPr>
            <p:nvPr/>
          </p:nvSpPr>
          <p:spPr bwMode="auto">
            <a:xfrm>
              <a:off x="1346" y="184"/>
              <a:ext cx="553" cy="554"/>
            </a:xfrm>
            <a:custGeom>
              <a:avLst/>
              <a:gdLst>
                <a:gd name="T0" fmla="*/ 293 w 553"/>
                <a:gd name="T1" fmla="*/ 293 h 554"/>
                <a:gd name="T2" fmla="*/ 525 w 553"/>
                <a:gd name="T3" fmla="*/ 293 h 554"/>
                <a:gd name="T4" fmla="*/ 534 w 553"/>
                <a:gd name="T5" fmla="*/ 293 h 554"/>
                <a:gd name="T6" fmla="*/ 543 w 553"/>
                <a:gd name="T7" fmla="*/ 291 h 554"/>
                <a:gd name="T8" fmla="*/ 550 w 553"/>
                <a:gd name="T9" fmla="*/ 286 h 554"/>
                <a:gd name="T10" fmla="*/ 553 w 553"/>
                <a:gd name="T11" fmla="*/ 277 h 554"/>
                <a:gd name="T12" fmla="*/ 550 w 553"/>
                <a:gd name="T13" fmla="*/ 267 h 554"/>
                <a:gd name="T14" fmla="*/ 543 w 553"/>
                <a:gd name="T15" fmla="*/ 262 h 554"/>
                <a:gd name="T16" fmla="*/ 534 w 553"/>
                <a:gd name="T17" fmla="*/ 260 h 554"/>
                <a:gd name="T18" fmla="*/ 525 w 553"/>
                <a:gd name="T19" fmla="*/ 260 h 554"/>
                <a:gd name="T20" fmla="*/ 293 w 553"/>
                <a:gd name="T21" fmla="*/ 260 h 554"/>
                <a:gd name="T22" fmla="*/ 293 w 553"/>
                <a:gd name="T23" fmla="*/ 27 h 554"/>
                <a:gd name="T24" fmla="*/ 293 w 553"/>
                <a:gd name="T25" fmla="*/ 18 h 554"/>
                <a:gd name="T26" fmla="*/ 291 w 553"/>
                <a:gd name="T27" fmla="*/ 9 h 554"/>
                <a:gd name="T28" fmla="*/ 286 w 553"/>
                <a:gd name="T29" fmla="*/ 2 h 554"/>
                <a:gd name="T30" fmla="*/ 276 w 553"/>
                <a:gd name="T31" fmla="*/ 0 h 554"/>
                <a:gd name="T32" fmla="*/ 267 w 553"/>
                <a:gd name="T33" fmla="*/ 2 h 554"/>
                <a:gd name="T34" fmla="*/ 262 w 553"/>
                <a:gd name="T35" fmla="*/ 9 h 554"/>
                <a:gd name="T36" fmla="*/ 260 w 553"/>
                <a:gd name="T37" fmla="*/ 18 h 554"/>
                <a:gd name="T38" fmla="*/ 260 w 553"/>
                <a:gd name="T39" fmla="*/ 27 h 554"/>
                <a:gd name="T40" fmla="*/ 260 w 553"/>
                <a:gd name="T41" fmla="*/ 260 h 554"/>
                <a:gd name="T42" fmla="*/ 27 w 553"/>
                <a:gd name="T43" fmla="*/ 260 h 554"/>
                <a:gd name="T44" fmla="*/ 18 w 553"/>
                <a:gd name="T45" fmla="*/ 260 h 554"/>
                <a:gd name="T46" fmla="*/ 9 w 553"/>
                <a:gd name="T47" fmla="*/ 262 h 554"/>
                <a:gd name="T48" fmla="*/ 2 w 553"/>
                <a:gd name="T49" fmla="*/ 267 h 554"/>
                <a:gd name="T50" fmla="*/ 0 w 553"/>
                <a:gd name="T51" fmla="*/ 277 h 554"/>
                <a:gd name="T52" fmla="*/ 2 w 553"/>
                <a:gd name="T53" fmla="*/ 286 h 554"/>
                <a:gd name="T54" fmla="*/ 9 w 553"/>
                <a:gd name="T55" fmla="*/ 291 h 554"/>
                <a:gd name="T56" fmla="*/ 18 w 553"/>
                <a:gd name="T57" fmla="*/ 293 h 554"/>
                <a:gd name="T58" fmla="*/ 27 w 553"/>
                <a:gd name="T59" fmla="*/ 293 h 554"/>
                <a:gd name="T60" fmla="*/ 260 w 553"/>
                <a:gd name="T61" fmla="*/ 293 h 554"/>
                <a:gd name="T62" fmla="*/ 260 w 553"/>
                <a:gd name="T63" fmla="*/ 526 h 554"/>
                <a:gd name="T64" fmla="*/ 260 w 553"/>
                <a:gd name="T65" fmla="*/ 535 h 554"/>
                <a:gd name="T66" fmla="*/ 262 w 553"/>
                <a:gd name="T67" fmla="*/ 544 h 554"/>
                <a:gd name="T68" fmla="*/ 267 w 553"/>
                <a:gd name="T69" fmla="*/ 551 h 554"/>
                <a:gd name="T70" fmla="*/ 276 w 553"/>
                <a:gd name="T71" fmla="*/ 554 h 554"/>
                <a:gd name="T72" fmla="*/ 286 w 553"/>
                <a:gd name="T73" fmla="*/ 551 h 554"/>
                <a:gd name="T74" fmla="*/ 291 w 553"/>
                <a:gd name="T75" fmla="*/ 544 h 554"/>
                <a:gd name="T76" fmla="*/ 293 w 553"/>
                <a:gd name="T77" fmla="*/ 535 h 554"/>
                <a:gd name="T78" fmla="*/ 293 w 553"/>
                <a:gd name="T79" fmla="*/ 526 h 554"/>
                <a:gd name="T80" fmla="*/ 293 w 553"/>
                <a:gd name="T81" fmla="*/ 293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3" h="554">
                  <a:moveTo>
                    <a:pt x="293" y="293"/>
                  </a:moveTo>
                  <a:lnTo>
                    <a:pt x="525" y="293"/>
                  </a:lnTo>
                  <a:lnTo>
                    <a:pt x="534" y="293"/>
                  </a:lnTo>
                  <a:lnTo>
                    <a:pt x="543" y="291"/>
                  </a:lnTo>
                  <a:lnTo>
                    <a:pt x="550" y="286"/>
                  </a:lnTo>
                  <a:lnTo>
                    <a:pt x="553" y="277"/>
                  </a:lnTo>
                  <a:lnTo>
                    <a:pt x="550" y="267"/>
                  </a:lnTo>
                  <a:lnTo>
                    <a:pt x="543" y="262"/>
                  </a:lnTo>
                  <a:lnTo>
                    <a:pt x="534" y="260"/>
                  </a:lnTo>
                  <a:lnTo>
                    <a:pt x="525" y="260"/>
                  </a:lnTo>
                  <a:lnTo>
                    <a:pt x="293" y="260"/>
                  </a:lnTo>
                  <a:lnTo>
                    <a:pt x="293" y="27"/>
                  </a:lnTo>
                  <a:lnTo>
                    <a:pt x="293" y="18"/>
                  </a:lnTo>
                  <a:lnTo>
                    <a:pt x="291" y="9"/>
                  </a:lnTo>
                  <a:lnTo>
                    <a:pt x="286" y="2"/>
                  </a:lnTo>
                  <a:lnTo>
                    <a:pt x="276" y="0"/>
                  </a:lnTo>
                  <a:lnTo>
                    <a:pt x="267" y="2"/>
                  </a:lnTo>
                  <a:lnTo>
                    <a:pt x="262" y="9"/>
                  </a:lnTo>
                  <a:lnTo>
                    <a:pt x="260" y="18"/>
                  </a:lnTo>
                  <a:lnTo>
                    <a:pt x="260" y="27"/>
                  </a:lnTo>
                  <a:lnTo>
                    <a:pt x="260" y="260"/>
                  </a:lnTo>
                  <a:lnTo>
                    <a:pt x="27" y="260"/>
                  </a:lnTo>
                  <a:lnTo>
                    <a:pt x="18" y="260"/>
                  </a:lnTo>
                  <a:lnTo>
                    <a:pt x="9" y="262"/>
                  </a:lnTo>
                  <a:lnTo>
                    <a:pt x="2" y="267"/>
                  </a:lnTo>
                  <a:lnTo>
                    <a:pt x="0" y="277"/>
                  </a:lnTo>
                  <a:lnTo>
                    <a:pt x="2" y="286"/>
                  </a:lnTo>
                  <a:lnTo>
                    <a:pt x="9" y="291"/>
                  </a:lnTo>
                  <a:lnTo>
                    <a:pt x="18" y="293"/>
                  </a:lnTo>
                  <a:lnTo>
                    <a:pt x="27" y="293"/>
                  </a:lnTo>
                  <a:lnTo>
                    <a:pt x="260" y="293"/>
                  </a:lnTo>
                  <a:lnTo>
                    <a:pt x="260" y="526"/>
                  </a:lnTo>
                  <a:lnTo>
                    <a:pt x="260" y="535"/>
                  </a:lnTo>
                  <a:lnTo>
                    <a:pt x="262" y="544"/>
                  </a:lnTo>
                  <a:lnTo>
                    <a:pt x="267" y="551"/>
                  </a:lnTo>
                  <a:lnTo>
                    <a:pt x="276" y="554"/>
                  </a:lnTo>
                  <a:lnTo>
                    <a:pt x="286" y="551"/>
                  </a:lnTo>
                  <a:lnTo>
                    <a:pt x="291" y="544"/>
                  </a:lnTo>
                  <a:lnTo>
                    <a:pt x="293" y="535"/>
                  </a:lnTo>
                  <a:lnTo>
                    <a:pt x="293" y="526"/>
                  </a:lnTo>
                  <a:lnTo>
                    <a:pt x="293" y="293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307" name="Freeform 137"/>
            <p:cNvSpPr>
              <a:spLocks/>
            </p:cNvSpPr>
            <p:nvPr/>
          </p:nvSpPr>
          <p:spPr bwMode="auto">
            <a:xfrm>
              <a:off x="2146" y="301"/>
              <a:ext cx="437" cy="546"/>
            </a:xfrm>
            <a:custGeom>
              <a:avLst/>
              <a:gdLst>
                <a:gd name="T0" fmla="*/ 34 w 437"/>
                <a:gd name="T1" fmla="*/ 125 h 546"/>
                <a:gd name="T2" fmla="*/ 73 w 437"/>
                <a:gd name="T3" fmla="*/ 84 h 546"/>
                <a:gd name="T4" fmla="*/ 114 w 437"/>
                <a:gd name="T5" fmla="*/ 65 h 546"/>
                <a:gd name="T6" fmla="*/ 144 w 437"/>
                <a:gd name="T7" fmla="*/ 60 h 546"/>
                <a:gd name="T8" fmla="*/ 193 w 437"/>
                <a:gd name="T9" fmla="*/ 66 h 546"/>
                <a:gd name="T10" fmla="*/ 249 w 437"/>
                <a:gd name="T11" fmla="*/ 109 h 546"/>
                <a:gd name="T12" fmla="*/ 276 w 437"/>
                <a:gd name="T13" fmla="*/ 175 h 546"/>
                <a:gd name="T14" fmla="*/ 286 w 437"/>
                <a:gd name="T15" fmla="*/ 243 h 546"/>
                <a:gd name="T16" fmla="*/ 286 w 437"/>
                <a:gd name="T17" fmla="*/ 303 h 546"/>
                <a:gd name="T18" fmla="*/ 280 w 437"/>
                <a:gd name="T19" fmla="*/ 340 h 546"/>
                <a:gd name="T20" fmla="*/ 262 w 437"/>
                <a:gd name="T21" fmla="*/ 403 h 546"/>
                <a:gd name="T22" fmla="*/ 237 w 437"/>
                <a:gd name="T23" fmla="*/ 503 h 546"/>
                <a:gd name="T24" fmla="*/ 236 w 437"/>
                <a:gd name="T25" fmla="*/ 542 h 546"/>
                <a:gd name="T26" fmla="*/ 251 w 437"/>
                <a:gd name="T27" fmla="*/ 543 h 546"/>
                <a:gd name="T28" fmla="*/ 264 w 437"/>
                <a:gd name="T29" fmla="*/ 518 h 546"/>
                <a:gd name="T30" fmla="*/ 291 w 437"/>
                <a:gd name="T31" fmla="*/ 408 h 546"/>
                <a:gd name="T32" fmla="*/ 308 w 437"/>
                <a:gd name="T33" fmla="*/ 321 h 546"/>
                <a:gd name="T34" fmla="*/ 362 w 437"/>
                <a:gd name="T35" fmla="*/ 179 h 546"/>
                <a:gd name="T36" fmla="*/ 421 w 437"/>
                <a:gd name="T37" fmla="*/ 49 h 546"/>
                <a:gd name="T38" fmla="*/ 431 w 437"/>
                <a:gd name="T39" fmla="*/ 31 h 546"/>
                <a:gd name="T40" fmla="*/ 437 w 437"/>
                <a:gd name="T41" fmla="*/ 17 h 546"/>
                <a:gd name="T42" fmla="*/ 427 w 437"/>
                <a:gd name="T43" fmla="*/ 9 h 546"/>
                <a:gd name="T44" fmla="*/ 417 w 437"/>
                <a:gd name="T45" fmla="*/ 15 h 546"/>
                <a:gd name="T46" fmla="*/ 307 w 437"/>
                <a:gd name="T47" fmla="*/ 261 h 546"/>
                <a:gd name="T48" fmla="*/ 302 w 437"/>
                <a:gd name="T49" fmla="*/ 197 h 546"/>
                <a:gd name="T50" fmla="*/ 273 w 437"/>
                <a:gd name="T51" fmla="*/ 91 h 546"/>
                <a:gd name="T52" fmla="*/ 231 w 437"/>
                <a:gd name="T53" fmla="*/ 27 h 546"/>
                <a:gd name="T54" fmla="*/ 162 w 437"/>
                <a:gd name="T55" fmla="*/ 0 h 546"/>
                <a:gd name="T56" fmla="*/ 93 w 437"/>
                <a:gd name="T57" fmla="*/ 20 h 546"/>
                <a:gd name="T58" fmla="*/ 42 w 437"/>
                <a:gd name="T59" fmla="*/ 66 h 546"/>
                <a:gd name="T60" fmla="*/ 11 w 437"/>
                <a:gd name="T61" fmla="*/ 117 h 546"/>
                <a:gd name="T62" fmla="*/ 0 w 437"/>
                <a:gd name="T63" fmla="*/ 152 h 546"/>
                <a:gd name="T64" fmla="*/ 16 w 437"/>
                <a:gd name="T65" fmla="*/ 16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7" h="546">
                  <a:moveTo>
                    <a:pt x="19" y="156"/>
                  </a:moveTo>
                  <a:lnTo>
                    <a:pt x="34" y="125"/>
                  </a:lnTo>
                  <a:lnTo>
                    <a:pt x="52" y="101"/>
                  </a:lnTo>
                  <a:lnTo>
                    <a:pt x="73" y="84"/>
                  </a:lnTo>
                  <a:lnTo>
                    <a:pt x="94" y="72"/>
                  </a:lnTo>
                  <a:lnTo>
                    <a:pt x="114" y="65"/>
                  </a:lnTo>
                  <a:lnTo>
                    <a:pt x="131" y="61"/>
                  </a:lnTo>
                  <a:lnTo>
                    <a:pt x="144" y="60"/>
                  </a:lnTo>
                  <a:lnTo>
                    <a:pt x="152" y="60"/>
                  </a:lnTo>
                  <a:lnTo>
                    <a:pt x="193" y="66"/>
                  </a:lnTo>
                  <a:lnTo>
                    <a:pt x="225" y="84"/>
                  </a:lnTo>
                  <a:lnTo>
                    <a:pt x="249" y="109"/>
                  </a:lnTo>
                  <a:lnTo>
                    <a:pt x="266" y="141"/>
                  </a:lnTo>
                  <a:lnTo>
                    <a:pt x="276" y="175"/>
                  </a:lnTo>
                  <a:lnTo>
                    <a:pt x="283" y="210"/>
                  </a:lnTo>
                  <a:lnTo>
                    <a:pt x="286" y="243"/>
                  </a:lnTo>
                  <a:lnTo>
                    <a:pt x="286" y="271"/>
                  </a:lnTo>
                  <a:lnTo>
                    <a:pt x="286" y="303"/>
                  </a:lnTo>
                  <a:lnTo>
                    <a:pt x="284" y="325"/>
                  </a:lnTo>
                  <a:lnTo>
                    <a:pt x="280" y="340"/>
                  </a:lnTo>
                  <a:lnTo>
                    <a:pt x="276" y="353"/>
                  </a:lnTo>
                  <a:lnTo>
                    <a:pt x="262" y="403"/>
                  </a:lnTo>
                  <a:lnTo>
                    <a:pt x="248" y="456"/>
                  </a:lnTo>
                  <a:lnTo>
                    <a:pt x="237" y="503"/>
                  </a:lnTo>
                  <a:lnTo>
                    <a:pt x="233" y="531"/>
                  </a:lnTo>
                  <a:lnTo>
                    <a:pt x="236" y="542"/>
                  </a:lnTo>
                  <a:lnTo>
                    <a:pt x="244" y="546"/>
                  </a:lnTo>
                  <a:lnTo>
                    <a:pt x="251" y="543"/>
                  </a:lnTo>
                  <a:lnTo>
                    <a:pt x="258" y="533"/>
                  </a:lnTo>
                  <a:lnTo>
                    <a:pt x="264" y="518"/>
                  </a:lnTo>
                  <a:lnTo>
                    <a:pt x="270" y="497"/>
                  </a:lnTo>
                  <a:lnTo>
                    <a:pt x="291" y="408"/>
                  </a:lnTo>
                  <a:lnTo>
                    <a:pt x="301" y="353"/>
                  </a:lnTo>
                  <a:lnTo>
                    <a:pt x="308" y="321"/>
                  </a:lnTo>
                  <a:lnTo>
                    <a:pt x="332" y="253"/>
                  </a:lnTo>
                  <a:lnTo>
                    <a:pt x="362" y="179"/>
                  </a:lnTo>
                  <a:lnTo>
                    <a:pt x="393" y="108"/>
                  </a:lnTo>
                  <a:lnTo>
                    <a:pt x="421" y="49"/>
                  </a:lnTo>
                  <a:lnTo>
                    <a:pt x="425" y="40"/>
                  </a:lnTo>
                  <a:lnTo>
                    <a:pt x="431" y="31"/>
                  </a:lnTo>
                  <a:lnTo>
                    <a:pt x="435" y="22"/>
                  </a:lnTo>
                  <a:lnTo>
                    <a:pt x="437" y="17"/>
                  </a:lnTo>
                  <a:lnTo>
                    <a:pt x="432" y="10"/>
                  </a:lnTo>
                  <a:lnTo>
                    <a:pt x="427" y="9"/>
                  </a:lnTo>
                  <a:lnTo>
                    <a:pt x="422" y="10"/>
                  </a:lnTo>
                  <a:lnTo>
                    <a:pt x="417" y="15"/>
                  </a:lnTo>
                  <a:lnTo>
                    <a:pt x="358" y="136"/>
                  </a:lnTo>
                  <a:lnTo>
                    <a:pt x="307" y="261"/>
                  </a:lnTo>
                  <a:lnTo>
                    <a:pt x="306" y="235"/>
                  </a:lnTo>
                  <a:lnTo>
                    <a:pt x="302" y="197"/>
                  </a:lnTo>
                  <a:lnTo>
                    <a:pt x="292" y="148"/>
                  </a:lnTo>
                  <a:lnTo>
                    <a:pt x="273" y="91"/>
                  </a:lnTo>
                  <a:lnTo>
                    <a:pt x="255" y="56"/>
                  </a:lnTo>
                  <a:lnTo>
                    <a:pt x="231" y="27"/>
                  </a:lnTo>
                  <a:lnTo>
                    <a:pt x="201" y="7"/>
                  </a:lnTo>
                  <a:lnTo>
                    <a:pt x="162" y="0"/>
                  </a:lnTo>
                  <a:lnTo>
                    <a:pt x="125" y="5"/>
                  </a:lnTo>
                  <a:lnTo>
                    <a:pt x="93" y="20"/>
                  </a:lnTo>
                  <a:lnTo>
                    <a:pt x="65" y="41"/>
                  </a:lnTo>
                  <a:lnTo>
                    <a:pt x="42" y="66"/>
                  </a:lnTo>
                  <a:lnTo>
                    <a:pt x="24" y="92"/>
                  </a:lnTo>
                  <a:lnTo>
                    <a:pt x="11" y="117"/>
                  </a:lnTo>
                  <a:lnTo>
                    <a:pt x="3" y="138"/>
                  </a:lnTo>
                  <a:lnTo>
                    <a:pt x="0" y="152"/>
                  </a:lnTo>
                  <a:lnTo>
                    <a:pt x="5" y="159"/>
                  </a:lnTo>
                  <a:lnTo>
                    <a:pt x="16" y="160"/>
                  </a:lnTo>
                  <a:lnTo>
                    <a:pt x="19" y="156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308" name="Freeform 138"/>
            <p:cNvSpPr>
              <a:spLocks/>
            </p:cNvSpPr>
            <p:nvPr/>
          </p:nvSpPr>
          <p:spPr bwMode="auto">
            <a:xfrm>
              <a:off x="2636" y="0"/>
              <a:ext cx="146" cy="301"/>
            </a:xfrm>
            <a:custGeom>
              <a:avLst/>
              <a:gdLst>
                <a:gd name="T0" fmla="*/ 141 w 146"/>
                <a:gd name="T1" fmla="*/ 50 h 301"/>
                <a:gd name="T2" fmla="*/ 145 w 146"/>
                <a:gd name="T3" fmla="*/ 39 h 301"/>
                <a:gd name="T4" fmla="*/ 146 w 146"/>
                <a:gd name="T5" fmla="*/ 31 h 301"/>
                <a:gd name="T6" fmla="*/ 143 w 146"/>
                <a:gd name="T7" fmla="*/ 19 h 301"/>
                <a:gd name="T8" fmla="*/ 136 w 146"/>
                <a:gd name="T9" fmla="*/ 9 h 301"/>
                <a:gd name="T10" fmla="*/ 125 w 146"/>
                <a:gd name="T11" fmla="*/ 2 h 301"/>
                <a:gd name="T12" fmla="*/ 112 w 146"/>
                <a:gd name="T13" fmla="*/ 0 h 301"/>
                <a:gd name="T14" fmla="*/ 98 w 146"/>
                <a:gd name="T15" fmla="*/ 2 h 301"/>
                <a:gd name="T16" fmla="*/ 89 w 146"/>
                <a:gd name="T17" fmla="*/ 10 h 301"/>
                <a:gd name="T18" fmla="*/ 83 w 146"/>
                <a:gd name="T19" fmla="*/ 19 h 301"/>
                <a:gd name="T20" fmla="*/ 80 w 146"/>
                <a:gd name="T21" fmla="*/ 27 h 301"/>
                <a:gd name="T22" fmla="*/ 3 w 146"/>
                <a:gd name="T23" fmla="*/ 279 h 301"/>
                <a:gd name="T24" fmla="*/ 1 w 146"/>
                <a:gd name="T25" fmla="*/ 284 h 301"/>
                <a:gd name="T26" fmla="*/ 0 w 146"/>
                <a:gd name="T27" fmla="*/ 288 h 301"/>
                <a:gd name="T28" fmla="*/ 3 w 146"/>
                <a:gd name="T29" fmla="*/ 293 h 301"/>
                <a:gd name="T30" fmla="*/ 10 w 146"/>
                <a:gd name="T31" fmla="*/ 297 h 301"/>
                <a:gd name="T32" fmla="*/ 17 w 146"/>
                <a:gd name="T33" fmla="*/ 300 h 301"/>
                <a:gd name="T34" fmla="*/ 23 w 146"/>
                <a:gd name="T35" fmla="*/ 301 h 301"/>
                <a:gd name="T36" fmla="*/ 27 w 146"/>
                <a:gd name="T37" fmla="*/ 300 h 301"/>
                <a:gd name="T38" fmla="*/ 31 w 146"/>
                <a:gd name="T39" fmla="*/ 291 h 301"/>
                <a:gd name="T40" fmla="*/ 141 w 146"/>
                <a:gd name="T41" fmla="*/ 5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6" h="301">
                  <a:moveTo>
                    <a:pt x="141" y="50"/>
                  </a:moveTo>
                  <a:lnTo>
                    <a:pt x="145" y="39"/>
                  </a:lnTo>
                  <a:lnTo>
                    <a:pt x="146" y="31"/>
                  </a:lnTo>
                  <a:lnTo>
                    <a:pt x="143" y="19"/>
                  </a:lnTo>
                  <a:lnTo>
                    <a:pt x="136" y="9"/>
                  </a:lnTo>
                  <a:lnTo>
                    <a:pt x="125" y="2"/>
                  </a:lnTo>
                  <a:lnTo>
                    <a:pt x="112" y="0"/>
                  </a:lnTo>
                  <a:lnTo>
                    <a:pt x="98" y="2"/>
                  </a:lnTo>
                  <a:lnTo>
                    <a:pt x="89" y="10"/>
                  </a:lnTo>
                  <a:lnTo>
                    <a:pt x="83" y="19"/>
                  </a:lnTo>
                  <a:lnTo>
                    <a:pt x="80" y="27"/>
                  </a:lnTo>
                  <a:lnTo>
                    <a:pt x="3" y="279"/>
                  </a:lnTo>
                  <a:lnTo>
                    <a:pt x="1" y="284"/>
                  </a:lnTo>
                  <a:lnTo>
                    <a:pt x="0" y="288"/>
                  </a:lnTo>
                  <a:lnTo>
                    <a:pt x="3" y="293"/>
                  </a:lnTo>
                  <a:lnTo>
                    <a:pt x="10" y="297"/>
                  </a:lnTo>
                  <a:lnTo>
                    <a:pt x="17" y="300"/>
                  </a:lnTo>
                  <a:lnTo>
                    <a:pt x="23" y="301"/>
                  </a:lnTo>
                  <a:lnTo>
                    <a:pt x="27" y="300"/>
                  </a:lnTo>
                  <a:lnTo>
                    <a:pt x="31" y="291"/>
                  </a:lnTo>
                  <a:lnTo>
                    <a:pt x="141" y="5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309" name="Freeform 139"/>
            <p:cNvSpPr>
              <a:spLocks noEditPoints="1"/>
            </p:cNvSpPr>
            <p:nvPr/>
          </p:nvSpPr>
          <p:spPr bwMode="auto">
            <a:xfrm>
              <a:off x="2589" y="488"/>
              <a:ext cx="177" cy="392"/>
            </a:xfrm>
            <a:custGeom>
              <a:avLst/>
              <a:gdLst>
                <a:gd name="T0" fmla="*/ 160 w 177"/>
                <a:gd name="T1" fmla="*/ 15 h 392"/>
                <a:gd name="T2" fmla="*/ 149 w 177"/>
                <a:gd name="T3" fmla="*/ 2 h 392"/>
                <a:gd name="T4" fmla="*/ 126 w 177"/>
                <a:gd name="T5" fmla="*/ 3 h 392"/>
                <a:gd name="T6" fmla="*/ 108 w 177"/>
                <a:gd name="T7" fmla="*/ 20 h 392"/>
                <a:gd name="T8" fmla="*/ 111 w 177"/>
                <a:gd name="T9" fmla="*/ 47 h 392"/>
                <a:gd name="T10" fmla="*/ 141 w 177"/>
                <a:gd name="T11" fmla="*/ 51 h 392"/>
                <a:gd name="T12" fmla="*/ 159 w 177"/>
                <a:gd name="T13" fmla="*/ 34 h 392"/>
                <a:gd name="T14" fmla="*/ 43 w 177"/>
                <a:gd name="T15" fmla="*/ 318 h 392"/>
                <a:gd name="T16" fmla="*/ 37 w 177"/>
                <a:gd name="T17" fmla="*/ 343 h 392"/>
                <a:gd name="T18" fmla="*/ 53 w 177"/>
                <a:gd name="T19" fmla="*/ 378 h 392"/>
                <a:gd name="T20" fmla="*/ 93 w 177"/>
                <a:gd name="T21" fmla="*/ 392 h 392"/>
                <a:gd name="T22" fmla="*/ 130 w 177"/>
                <a:gd name="T23" fmla="*/ 380 h 392"/>
                <a:gd name="T24" fmla="*/ 157 w 177"/>
                <a:gd name="T25" fmla="*/ 351 h 392"/>
                <a:gd name="T26" fmla="*/ 171 w 177"/>
                <a:gd name="T27" fmla="*/ 321 h 392"/>
                <a:gd name="T28" fmla="*/ 177 w 177"/>
                <a:gd name="T29" fmla="*/ 303 h 392"/>
                <a:gd name="T30" fmla="*/ 167 w 177"/>
                <a:gd name="T31" fmla="*/ 296 h 392"/>
                <a:gd name="T32" fmla="*/ 156 w 177"/>
                <a:gd name="T33" fmla="*/ 306 h 392"/>
                <a:gd name="T34" fmla="*/ 129 w 177"/>
                <a:gd name="T35" fmla="*/ 358 h 392"/>
                <a:gd name="T36" fmla="*/ 94 w 177"/>
                <a:gd name="T37" fmla="*/ 376 h 392"/>
                <a:gd name="T38" fmla="*/ 80 w 177"/>
                <a:gd name="T39" fmla="*/ 355 h 392"/>
                <a:gd name="T40" fmla="*/ 89 w 177"/>
                <a:gd name="T41" fmla="*/ 318 h 392"/>
                <a:gd name="T42" fmla="*/ 114 w 177"/>
                <a:gd name="T43" fmla="*/ 255 h 392"/>
                <a:gd name="T44" fmla="*/ 132 w 177"/>
                <a:gd name="T45" fmla="*/ 210 h 392"/>
                <a:gd name="T46" fmla="*/ 140 w 177"/>
                <a:gd name="T47" fmla="*/ 179 h 392"/>
                <a:gd name="T48" fmla="*/ 124 w 177"/>
                <a:gd name="T49" fmla="*/ 144 h 392"/>
                <a:gd name="T50" fmla="*/ 85 w 177"/>
                <a:gd name="T51" fmla="*/ 129 h 392"/>
                <a:gd name="T52" fmla="*/ 47 w 177"/>
                <a:gd name="T53" fmla="*/ 142 h 392"/>
                <a:gd name="T54" fmla="*/ 21 w 177"/>
                <a:gd name="T55" fmla="*/ 170 h 392"/>
                <a:gd name="T56" fmla="*/ 5 w 177"/>
                <a:gd name="T57" fmla="*/ 201 h 392"/>
                <a:gd name="T58" fmla="*/ 0 w 177"/>
                <a:gd name="T59" fmla="*/ 219 h 392"/>
                <a:gd name="T60" fmla="*/ 10 w 177"/>
                <a:gd name="T61" fmla="*/ 226 h 392"/>
                <a:gd name="T62" fmla="*/ 20 w 177"/>
                <a:gd name="T63" fmla="*/ 217 h 392"/>
                <a:gd name="T64" fmla="*/ 49 w 177"/>
                <a:gd name="T65" fmla="*/ 162 h 392"/>
                <a:gd name="T66" fmla="*/ 83 w 177"/>
                <a:gd name="T67" fmla="*/ 146 h 392"/>
                <a:gd name="T68" fmla="*/ 97 w 177"/>
                <a:gd name="T69" fmla="*/ 166 h 392"/>
                <a:gd name="T70" fmla="*/ 94 w 177"/>
                <a:gd name="T71" fmla="*/ 187 h 392"/>
                <a:gd name="T72" fmla="*/ 79 w 177"/>
                <a:gd name="T73" fmla="*/ 22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7" h="392">
                  <a:moveTo>
                    <a:pt x="161" y="22"/>
                  </a:moveTo>
                  <a:lnTo>
                    <a:pt x="160" y="15"/>
                  </a:lnTo>
                  <a:lnTo>
                    <a:pt x="156" y="8"/>
                  </a:lnTo>
                  <a:lnTo>
                    <a:pt x="149" y="2"/>
                  </a:lnTo>
                  <a:lnTo>
                    <a:pt x="138" y="0"/>
                  </a:lnTo>
                  <a:lnTo>
                    <a:pt x="126" y="3"/>
                  </a:lnTo>
                  <a:lnTo>
                    <a:pt x="116" y="10"/>
                  </a:lnTo>
                  <a:lnTo>
                    <a:pt x="108" y="20"/>
                  </a:lnTo>
                  <a:lnTo>
                    <a:pt x="105" y="32"/>
                  </a:lnTo>
                  <a:lnTo>
                    <a:pt x="111" y="47"/>
                  </a:lnTo>
                  <a:lnTo>
                    <a:pt x="129" y="55"/>
                  </a:lnTo>
                  <a:lnTo>
                    <a:pt x="141" y="51"/>
                  </a:lnTo>
                  <a:lnTo>
                    <a:pt x="151" y="44"/>
                  </a:lnTo>
                  <a:lnTo>
                    <a:pt x="159" y="34"/>
                  </a:lnTo>
                  <a:lnTo>
                    <a:pt x="161" y="22"/>
                  </a:lnTo>
                  <a:close/>
                  <a:moveTo>
                    <a:pt x="43" y="318"/>
                  </a:moveTo>
                  <a:lnTo>
                    <a:pt x="39" y="329"/>
                  </a:lnTo>
                  <a:lnTo>
                    <a:pt x="37" y="343"/>
                  </a:lnTo>
                  <a:lnTo>
                    <a:pt x="41" y="362"/>
                  </a:lnTo>
                  <a:lnTo>
                    <a:pt x="53" y="378"/>
                  </a:lnTo>
                  <a:lnTo>
                    <a:pt x="70" y="388"/>
                  </a:lnTo>
                  <a:lnTo>
                    <a:pt x="93" y="392"/>
                  </a:lnTo>
                  <a:lnTo>
                    <a:pt x="113" y="389"/>
                  </a:lnTo>
                  <a:lnTo>
                    <a:pt x="130" y="380"/>
                  </a:lnTo>
                  <a:lnTo>
                    <a:pt x="145" y="366"/>
                  </a:lnTo>
                  <a:lnTo>
                    <a:pt x="157" y="351"/>
                  </a:lnTo>
                  <a:lnTo>
                    <a:pt x="165" y="335"/>
                  </a:lnTo>
                  <a:lnTo>
                    <a:pt x="171" y="321"/>
                  </a:lnTo>
                  <a:lnTo>
                    <a:pt x="175" y="309"/>
                  </a:lnTo>
                  <a:lnTo>
                    <a:pt x="177" y="303"/>
                  </a:lnTo>
                  <a:lnTo>
                    <a:pt x="173" y="296"/>
                  </a:lnTo>
                  <a:lnTo>
                    <a:pt x="167" y="296"/>
                  </a:lnTo>
                  <a:lnTo>
                    <a:pt x="159" y="298"/>
                  </a:lnTo>
                  <a:lnTo>
                    <a:pt x="156" y="306"/>
                  </a:lnTo>
                  <a:lnTo>
                    <a:pt x="144" y="336"/>
                  </a:lnTo>
                  <a:lnTo>
                    <a:pt x="129" y="358"/>
                  </a:lnTo>
                  <a:lnTo>
                    <a:pt x="112" y="371"/>
                  </a:lnTo>
                  <a:lnTo>
                    <a:pt x="94" y="376"/>
                  </a:lnTo>
                  <a:lnTo>
                    <a:pt x="83" y="370"/>
                  </a:lnTo>
                  <a:lnTo>
                    <a:pt x="80" y="355"/>
                  </a:lnTo>
                  <a:lnTo>
                    <a:pt x="83" y="337"/>
                  </a:lnTo>
                  <a:lnTo>
                    <a:pt x="89" y="318"/>
                  </a:lnTo>
                  <a:lnTo>
                    <a:pt x="108" y="272"/>
                  </a:lnTo>
                  <a:lnTo>
                    <a:pt x="114" y="255"/>
                  </a:lnTo>
                  <a:lnTo>
                    <a:pt x="123" y="232"/>
                  </a:lnTo>
                  <a:lnTo>
                    <a:pt x="132" y="210"/>
                  </a:lnTo>
                  <a:lnTo>
                    <a:pt x="136" y="198"/>
                  </a:lnTo>
                  <a:lnTo>
                    <a:pt x="140" y="179"/>
                  </a:lnTo>
                  <a:lnTo>
                    <a:pt x="136" y="160"/>
                  </a:lnTo>
                  <a:lnTo>
                    <a:pt x="124" y="144"/>
                  </a:lnTo>
                  <a:lnTo>
                    <a:pt x="107" y="133"/>
                  </a:lnTo>
                  <a:lnTo>
                    <a:pt x="85" y="129"/>
                  </a:lnTo>
                  <a:lnTo>
                    <a:pt x="64" y="133"/>
                  </a:lnTo>
                  <a:lnTo>
                    <a:pt x="47" y="142"/>
                  </a:lnTo>
                  <a:lnTo>
                    <a:pt x="33" y="155"/>
                  </a:lnTo>
                  <a:lnTo>
                    <a:pt x="21" y="170"/>
                  </a:lnTo>
                  <a:lnTo>
                    <a:pt x="12" y="186"/>
                  </a:lnTo>
                  <a:lnTo>
                    <a:pt x="5" y="201"/>
                  </a:lnTo>
                  <a:lnTo>
                    <a:pt x="1" y="212"/>
                  </a:lnTo>
                  <a:lnTo>
                    <a:pt x="0" y="219"/>
                  </a:lnTo>
                  <a:lnTo>
                    <a:pt x="4" y="225"/>
                  </a:lnTo>
                  <a:lnTo>
                    <a:pt x="10" y="226"/>
                  </a:lnTo>
                  <a:lnTo>
                    <a:pt x="17" y="224"/>
                  </a:lnTo>
                  <a:lnTo>
                    <a:pt x="20" y="217"/>
                  </a:lnTo>
                  <a:lnTo>
                    <a:pt x="33" y="185"/>
                  </a:lnTo>
                  <a:lnTo>
                    <a:pt x="49" y="162"/>
                  </a:lnTo>
                  <a:lnTo>
                    <a:pt x="66" y="150"/>
                  </a:lnTo>
                  <a:lnTo>
                    <a:pt x="83" y="146"/>
                  </a:lnTo>
                  <a:lnTo>
                    <a:pt x="93" y="150"/>
                  </a:lnTo>
                  <a:lnTo>
                    <a:pt x="97" y="166"/>
                  </a:lnTo>
                  <a:lnTo>
                    <a:pt x="97" y="176"/>
                  </a:lnTo>
                  <a:lnTo>
                    <a:pt x="94" y="187"/>
                  </a:lnTo>
                  <a:lnTo>
                    <a:pt x="88" y="202"/>
                  </a:lnTo>
                  <a:lnTo>
                    <a:pt x="79" y="224"/>
                  </a:lnTo>
                  <a:lnTo>
                    <a:pt x="43" y="318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310" name="Freeform 140"/>
            <p:cNvSpPr>
              <a:spLocks/>
            </p:cNvSpPr>
            <p:nvPr/>
          </p:nvSpPr>
          <p:spPr bwMode="auto">
            <a:xfrm>
              <a:off x="2860" y="714"/>
              <a:ext cx="393" cy="29"/>
            </a:xfrm>
            <a:custGeom>
              <a:avLst/>
              <a:gdLst>
                <a:gd name="T0" fmla="*/ 370 w 393"/>
                <a:gd name="T1" fmla="*/ 29 h 29"/>
                <a:gd name="T2" fmla="*/ 378 w 393"/>
                <a:gd name="T3" fmla="*/ 28 h 29"/>
                <a:gd name="T4" fmla="*/ 385 w 393"/>
                <a:gd name="T5" fmla="*/ 27 h 29"/>
                <a:gd name="T6" fmla="*/ 391 w 393"/>
                <a:gd name="T7" fmla="*/ 23 h 29"/>
                <a:gd name="T8" fmla="*/ 393 w 393"/>
                <a:gd name="T9" fmla="*/ 15 h 29"/>
                <a:gd name="T10" fmla="*/ 391 w 393"/>
                <a:gd name="T11" fmla="*/ 6 h 29"/>
                <a:gd name="T12" fmla="*/ 385 w 393"/>
                <a:gd name="T13" fmla="*/ 2 h 29"/>
                <a:gd name="T14" fmla="*/ 378 w 393"/>
                <a:gd name="T15" fmla="*/ 0 h 29"/>
                <a:gd name="T16" fmla="*/ 370 w 393"/>
                <a:gd name="T17" fmla="*/ 0 h 29"/>
                <a:gd name="T18" fmla="*/ 23 w 393"/>
                <a:gd name="T19" fmla="*/ 0 h 29"/>
                <a:gd name="T20" fmla="*/ 16 w 393"/>
                <a:gd name="T21" fmla="*/ 0 h 29"/>
                <a:gd name="T22" fmla="*/ 8 w 393"/>
                <a:gd name="T23" fmla="*/ 2 h 29"/>
                <a:gd name="T24" fmla="*/ 2 w 393"/>
                <a:gd name="T25" fmla="*/ 6 h 29"/>
                <a:gd name="T26" fmla="*/ 0 w 393"/>
                <a:gd name="T27" fmla="*/ 14 h 29"/>
                <a:gd name="T28" fmla="*/ 2 w 393"/>
                <a:gd name="T29" fmla="*/ 23 h 29"/>
                <a:gd name="T30" fmla="*/ 8 w 393"/>
                <a:gd name="T31" fmla="*/ 27 h 29"/>
                <a:gd name="T32" fmla="*/ 16 w 393"/>
                <a:gd name="T33" fmla="*/ 28 h 29"/>
                <a:gd name="T34" fmla="*/ 23 w 393"/>
                <a:gd name="T35" fmla="*/ 29 h 29"/>
                <a:gd name="T36" fmla="*/ 370 w 393"/>
                <a:gd name="T3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3" h="29">
                  <a:moveTo>
                    <a:pt x="370" y="29"/>
                  </a:moveTo>
                  <a:lnTo>
                    <a:pt x="378" y="28"/>
                  </a:lnTo>
                  <a:lnTo>
                    <a:pt x="385" y="27"/>
                  </a:lnTo>
                  <a:lnTo>
                    <a:pt x="391" y="23"/>
                  </a:lnTo>
                  <a:lnTo>
                    <a:pt x="393" y="15"/>
                  </a:lnTo>
                  <a:lnTo>
                    <a:pt x="391" y="6"/>
                  </a:lnTo>
                  <a:lnTo>
                    <a:pt x="385" y="2"/>
                  </a:lnTo>
                  <a:lnTo>
                    <a:pt x="378" y="0"/>
                  </a:lnTo>
                  <a:lnTo>
                    <a:pt x="370" y="0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2" y="6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8" y="27"/>
                  </a:lnTo>
                  <a:lnTo>
                    <a:pt x="16" y="28"/>
                  </a:lnTo>
                  <a:lnTo>
                    <a:pt x="23" y="29"/>
                  </a:lnTo>
                  <a:lnTo>
                    <a:pt x="370" y="2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311" name="Freeform 141"/>
            <p:cNvSpPr>
              <a:spLocks/>
            </p:cNvSpPr>
            <p:nvPr/>
          </p:nvSpPr>
          <p:spPr bwMode="auto">
            <a:xfrm>
              <a:off x="3381" y="488"/>
              <a:ext cx="212" cy="386"/>
            </a:xfrm>
            <a:custGeom>
              <a:avLst/>
              <a:gdLst>
                <a:gd name="T0" fmla="*/ 131 w 212"/>
                <a:gd name="T1" fmla="*/ 16 h 386"/>
                <a:gd name="T2" fmla="*/ 131 w 212"/>
                <a:gd name="T3" fmla="*/ 7 h 386"/>
                <a:gd name="T4" fmla="*/ 129 w 212"/>
                <a:gd name="T5" fmla="*/ 2 h 386"/>
                <a:gd name="T6" fmla="*/ 123 w 212"/>
                <a:gd name="T7" fmla="*/ 0 h 386"/>
                <a:gd name="T8" fmla="*/ 114 w 212"/>
                <a:gd name="T9" fmla="*/ 0 h 386"/>
                <a:gd name="T10" fmla="*/ 84 w 212"/>
                <a:gd name="T11" fmla="*/ 21 h 386"/>
                <a:gd name="T12" fmla="*/ 52 w 212"/>
                <a:gd name="T13" fmla="*/ 32 h 386"/>
                <a:gd name="T14" fmla="*/ 22 w 212"/>
                <a:gd name="T15" fmla="*/ 36 h 386"/>
                <a:gd name="T16" fmla="*/ 0 w 212"/>
                <a:gd name="T17" fmla="*/ 37 h 386"/>
                <a:gd name="T18" fmla="*/ 0 w 212"/>
                <a:gd name="T19" fmla="*/ 58 h 386"/>
                <a:gd name="T20" fmla="*/ 14 w 212"/>
                <a:gd name="T21" fmla="*/ 58 h 386"/>
                <a:gd name="T22" fmla="*/ 35 w 212"/>
                <a:gd name="T23" fmla="*/ 56 h 386"/>
                <a:gd name="T24" fmla="*/ 59 w 212"/>
                <a:gd name="T25" fmla="*/ 51 h 386"/>
                <a:gd name="T26" fmla="*/ 84 w 212"/>
                <a:gd name="T27" fmla="*/ 41 h 386"/>
                <a:gd name="T28" fmla="*/ 84 w 212"/>
                <a:gd name="T29" fmla="*/ 339 h 386"/>
                <a:gd name="T30" fmla="*/ 83 w 212"/>
                <a:gd name="T31" fmla="*/ 351 h 386"/>
                <a:gd name="T32" fmla="*/ 77 w 212"/>
                <a:gd name="T33" fmla="*/ 359 h 386"/>
                <a:gd name="T34" fmla="*/ 59 w 212"/>
                <a:gd name="T35" fmla="*/ 364 h 386"/>
                <a:gd name="T36" fmla="*/ 26 w 212"/>
                <a:gd name="T37" fmla="*/ 365 h 386"/>
                <a:gd name="T38" fmla="*/ 4 w 212"/>
                <a:gd name="T39" fmla="*/ 365 h 386"/>
                <a:gd name="T40" fmla="*/ 4 w 212"/>
                <a:gd name="T41" fmla="*/ 386 h 386"/>
                <a:gd name="T42" fmla="*/ 21 w 212"/>
                <a:gd name="T43" fmla="*/ 386 h 386"/>
                <a:gd name="T44" fmla="*/ 51 w 212"/>
                <a:gd name="T45" fmla="*/ 385 h 386"/>
                <a:gd name="T46" fmla="*/ 84 w 212"/>
                <a:gd name="T47" fmla="*/ 384 h 386"/>
                <a:gd name="T48" fmla="*/ 107 w 212"/>
                <a:gd name="T49" fmla="*/ 384 h 386"/>
                <a:gd name="T50" fmla="*/ 129 w 212"/>
                <a:gd name="T51" fmla="*/ 384 h 386"/>
                <a:gd name="T52" fmla="*/ 162 w 212"/>
                <a:gd name="T53" fmla="*/ 385 h 386"/>
                <a:gd name="T54" fmla="*/ 193 w 212"/>
                <a:gd name="T55" fmla="*/ 386 h 386"/>
                <a:gd name="T56" fmla="*/ 212 w 212"/>
                <a:gd name="T57" fmla="*/ 386 h 386"/>
                <a:gd name="T58" fmla="*/ 212 w 212"/>
                <a:gd name="T59" fmla="*/ 365 h 386"/>
                <a:gd name="T60" fmla="*/ 189 w 212"/>
                <a:gd name="T61" fmla="*/ 365 h 386"/>
                <a:gd name="T62" fmla="*/ 156 w 212"/>
                <a:gd name="T63" fmla="*/ 364 h 386"/>
                <a:gd name="T64" fmla="*/ 138 w 212"/>
                <a:gd name="T65" fmla="*/ 359 h 386"/>
                <a:gd name="T66" fmla="*/ 132 w 212"/>
                <a:gd name="T67" fmla="*/ 351 h 386"/>
                <a:gd name="T68" fmla="*/ 131 w 212"/>
                <a:gd name="T69" fmla="*/ 339 h 386"/>
                <a:gd name="T70" fmla="*/ 131 w 212"/>
                <a:gd name="T71" fmla="*/ 1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2" h="386">
                  <a:moveTo>
                    <a:pt x="131" y="16"/>
                  </a:moveTo>
                  <a:lnTo>
                    <a:pt x="131" y="7"/>
                  </a:lnTo>
                  <a:lnTo>
                    <a:pt x="129" y="2"/>
                  </a:lnTo>
                  <a:lnTo>
                    <a:pt x="123" y="0"/>
                  </a:lnTo>
                  <a:lnTo>
                    <a:pt x="114" y="0"/>
                  </a:lnTo>
                  <a:lnTo>
                    <a:pt x="84" y="21"/>
                  </a:lnTo>
                  <a:lnTo>
                    <a:pt x="52" y="32"/>
                  </a:lnTo>
                  <a:lnTo>
                    <a:pt x="22" y="36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14" y="58"/>
                  </a:lnTo>
                  <a:lnTo>
                    <a:pt x="35" y="56"/>
                  </a:lnTo>
                  <a:lnTo>
                    <a:pt x="59" y="51"/>
                  </a:lnTo>
                  <a:lnTo>
                    <a:pt x="84" y="41"/>
                  </a:lnTo>
                  <a:lnTo>
                    <a:pt x="84" y="339"/>
                  </a:lnTo>
                  <a:lnTo>
                    <a:pt x="83" y="351"/>
                  </a:lnTo>
                  <a:lnTo>
                    <a:pt x="77" y="359"/>
                  </a:lnTo>
                  <a:lnTo>
                    <a:pt x="59" y="364"/>
                  </a:lnTo>
                  <a:lnTo>
                    <a:pt x="26" y="365"/>
                  </a:lnTo>
                  <a:lnTo>
                    <a:pt x="4" y="365"/>
                  </a:lnTo>
                  <a:lnTo>
                    <a:pt x="4" y="386"/>
                  </a:lnTo>
                  <a:lnTo>
                    <a:pt x="21" y="386"/>
                  </a:lnTo>
                  <a:lnTo>
                    <a:pt x="51" y="385"/>
                  </a:lnTo>
                  <a:lnTo>
                    <a:pt x="84" y="384"/>
                  </a:lnTo>
                  <a:lnTo>
                    <a:pt x="107" y="384"/>
                  </a:lnTo>
                  <a:lnTo>
                    <a:pt x="129" y="384"/>
                  </a:lnTo>
                  <a:lnTo>
                    <a:pt x="162" y="385"/>
                  </a:lnTo>
                  <a:lnTo>
                    <a:pt x="193" y="386"/>
                  </a:lnTo>
                  <a:lnTo>
                    <a:pt x="212" y="386"/>
                  </a:lnTo>
                  <a:lnTo>
                    <a:pt x="212" y="365"/>
                  </a:lnTo>
                  <a:lnTo>
                    <a:pt x="189" y="365"/>
                  </a:lnTo>
                  <a:lnTo>
                    <a:pt x="156" y="364"/>
                  </a:lnTo>
                  <a:lnTo>
                    <a:pt x="138" y="359"/>
                  </a:lnTo>
                  <a:lnTo>
                    <a:pt x="132" y="351"/>
                  </a:lnTo>
                  <a:lnTo>
                    <a:pt x="131" y="339"/>
                  </a:lnTo>
                  <a:lnTo>
                    <a:pt x="131" y="16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312" name="Freeform 142"/>
            <p:cNvSpPr>
              <a:spLocks/>
            </p:cNvSpPr>
            <p:nvPr/>
          </p:nvSpPr>
          <p:spPr bwMode="auto">
            <a:xfrm>
              <a:off x="3991" y="219"/>
              <a:ext cx="507" cy="483"/>
            </a:xfrm>
            <a:custGeom>
              <a:avLst/>
              <a:gdLst>
                <a:gd name="T0" fmla="*/ 492 w 507"/>
                <a:gd name="T1" fmla="*/ 260 h 483"/>
                <a:gd name="T2" fmla="*/ 503 w 507"/>
                <a:gd name="T3" fmla="*/ 253 h 483"/>
                <a:gd name="T4" fmla="*/ 507 w 507"/>
                <a:gd name="T5" fmla="*/ 242 h 483"/>
                <a:gd name="T6" fmla="*/ 503 w 507"/>
                <a:gd name="T7" fmla="*/ 230 h 483"/>
                <a:gd name="T8" fmla="*/ 492 w 507"/>
                <a:gd name="T9" fmla="*/ 223 h 483"/>
                <a:gd name="T10" fmla="*/ 31 w 507"/>
                <a:gd name="T11" fmla="*/ 6 h 483"/>
                <a:gd name="T12" fmla="*/ 21 w 507"/>
                <a:gd name="T13" fmla="*/ 1 h 483"/>
                <a:gd name="T14" fmla="*/ 16 w 507"/>
                <a:gd name="T15" fmla="*/ 0 h 483"/>
                <a:gd name="T16" fmla="*/ 4 w 507"/>
                <a:gd name="T17" fmla="*/ 5 h 483"/>
                <a:gd name="T18" fmla="*/ 0 w 507"/>
                <a:gd name="T19" fmla="*/ 17 h 483"/>
                <a:gd name="T20" fmla="*/ 3 w 507"/>
                <a:gd name="T21" fmla="*/ 27 h 483"/>
                <a:gd name="T22" fmla="*/ 16 w 507"/>
                <a:gd name="T23" fmla="*/ 35 h 483"/>
                <a:gd name="T24" fmla="*/ 452 w 507"/>
                <a:gd name="T25" fmla="*/ 242 h 483"/>
                <a:gd name="T26" fmla="*/ 16 w 507"/>
                <a:gd name="T27" fmla="*/ 448 h 483"/>
                <a:gd name="T28" fmla="*/ 3 w 507"/>
                <a:gd name="T29" fmla="*/ 456 h 483"/>
                <a:gd name="T30" fmla="*/ 0 w 507"/>
                <a:gd name="T31" fmla="*/ 466 h 483"/>
                <a:gd name="T32" fmla="*/ 4 w 507"/>
                <a:gd name="T33" fmla="*/ 478 h 483"/>
                <a:gd name="T34" fmla="*/ 16 w 507"/>
                <a:gd name="T35" fmla="*/ 483 h 483"/>
                <a:gd name="T36" fmla="*/ 21 w 507"/>
                <a:gd name="T37" fmla="*/ 482 h 483"/>
                <a:gd name="T38" fmla="*/ 31 w 507"/>
                <a:gd name="T39" fmla="*/ 477 h 483"/>
                <a:gd name="T40" fmla="*/ 492 w 507"/>
                <a:gd name="T41" fmla="*/ 26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7" h="483">
                  <a:moveTo>
                    <a:pt x="492" y="260"/>
                  </a:moveTo>
                  <a:lnTo>
                    <a:pt x="503" y="253"/>
                  </a:lnTo>
                  <a:lnTo>
                    <a:pt x="507" y="242"/>
                  </a:lnTo>
                  <a:lnTo>
                    <a:pt x="503" y="230"/>
                  </a:lnTo>
                  <a:lnTo>
                    <a:pt x="492" y="223"/>
                  </a:lnTo>
                  <a:lnTo>
                    <a:pt x="31" y="6"/>
                  </a:lnTo>
                  <a:lnTo>
                    <a:pt x="21" y="1"/>
                  </a:lnTo>
                  <a:lnTo>
                    <a:pt x="16" y="0"/>
                  </a:lnTo>
                  <a:lnTo>
                    <a:pt x="4" y="5"/>
                  </a:lnTo>
                  <a:lnTo>
                    <a:pt x="0" y="17"/>
                  </a:lnTo>
                  <a:lnTo>
                    <a:pt x="3" y="27"/>
                  </a:lnTo>
                  <a:lnTo>
                    <a:pt x="16" y="35"/>
                  </a:lnTo>
                  <a:lnTo>
                    <a:pt x="452" y="242"/>
                  </a:lnTo>
                  <a:lnTo>
                    <a:pt x="16" y="448"/>
                  </a:lnTo>
                  <a:lnTo>
                    <a:pt x="3" y="456"/>
                  </a:lnTo>
                  <a:lnTo>
                    <a:pt x="0" y="466"/>
                  </a:lnTo>
                  <a:lnTo>
                    <a:pt x="4" y="478"/>
                  </a:lnTo>
                  <a:lnTo>
                    <a:pt x="16" y="483"/>
                  </a:lnTo>
                  <a:lnTo>
                    <a:pt x="21" y="482"/>
                  </a:lnTo>
                  <a:lnTo>
                    <a:pt x="31" y="477"/>
                  </a:lnTo>
                  <a:lnTo>
                    <a:pt x="492" y="26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313" name="Freeform 143"/>
            <p:cNvSpPr>
              <a:spLocks/>
            </p:cNvSpPr>
            <p:nvPr/>
          </p:nvSpPr>
          <p:spPr bwMode="auto">
            <a:xfrm>
              <a:off x="4822" y="310"/>
              <a:ext cx="449" cy="368"/>
            </a:xfrm>
            <a:custGeom>
              <a:avLst/>
              <a:gdLst>
                <a:gd name="T0" fmla="*/ 292 w 449"/>
                <a:gd name="T1" fmla="*/ 48 h 368"/>
                <a:gd name="T2" fmla="*/ 264 w 449"/>
                <a:gd name="T3" fmla="*/ 181 h 368"/>
                <a:gd name="T4" fmla="*/ 257 w 449"/>
                <a:gd name="T5" fmla="*/ 263 h 368"/>
                <a:gd name="T6" fmla="*/ 263 w 449"/>
                <a:gd name="T7" fmla="*/ 326 h 368"/>
                <a:gd name="T8" fmla="*/ 277 w 449"/>
                <a:gd name="T9" fmla="*/ 361 h 368"/>
                <a:gd name="T10" fmla="*/ 294 w 449"/>
                <a:gd name="T11" fmla="*/ 368 h 368"/>
                <a:gd name="T12" fmla="*/ 317 w 449"/>
                <a:gd name="T13" fmla="*/ 358 h 368"/>
                <a:gd name="T14" fmla="*/ 328 w 449"/>
                <a:gd name="T15" fmla="*/ 336 h 368"/>
                <a:gd name="T16" fmla="*/ 323 w 449"/>
                <a:gd name="T17" fmla="*/ 318 h 368"/>
                <a:gd name="T18" fmla="*/ 302 w 449"/>
                <a:gd name="T19" fmla="*/ 235 h 368"/>
                <a:gd name="T20" fmla="*/ 298 w 449"/>
                <a:gd name="T21" fmla="*/ 180 h 368"/>
                <a:gd name="T22" fmla="*/ 408 w 449"/>
                <a:gd name="T23" fmla="*/ 48 h 368"/>
                <a:gd name="T24" fmla="*/ 433 w 449"/>
                <a:gd name="T25" fmla="*/ 45 h 368"/>
                <a:gd name="T26" fmla="*/ 449 w 449"/>
                <a:gd name="T27" fmla="*/ 20 h 368"/>
                <a:gd name="T28" fmla="*/ 438 w 449"/>
                <a:gd name="T29" fmla="*/ 3 h 368"/>
                <a:gd name="T30" fmla="*/ 416 w 449"/>
                <a:gd name="T31" fmla="*/ 0 h 368"/>
                <a:gd name="T32" fmla="*/ 121 w 449"/>
                <a:gd name="T33" fmla="*/ 1 h 368"/>
                <a:gd name="T34" fmla="*/ 77 w 449"/>
                <a:gd name="T35" fmla="*/ 17 h 368"/>
                <a:gd name="T36" fmla="*/ 30 w 449"/>
                <a:gd name="T37" fmla="*/ 64 h 368"/>
                <a:gd name="T38" fmla="*/ 4 w 449"/>
                <a:gd name="T39" fmla="*/ 105 h 368"/>
                <a:gd name="T40" fmla="*/ 1 w 449"/>
                <a:gd name="T41" fmla="*/ 118 h 368"/>
                <a:gd name="T42" fmla="*/ 17 w 449"/>
                <a:gd name="T43" fmla="*/ 120 h 368"/>
                <a:gd name="T44" fmla="*/ 39 w 449"/>
                <a:gd name="T45" fmla="*/ 91 h 368"/>
                <a:gd name="T46" fmla="*/ 70 w 449"/>
                <a:gd name="T47" fmla="*/ 64 h 368"/>
                <a:gd name="T48" fmla="*/ 99 w 449"/>
                <a:gd name="T49" fmla="*/ 52 h 368"/>
                <a:gd name="T50" fmla="*/ 121 w 449"/>
                <a:gd name="T51" fmla="*/ 48 h 368"/>
                <a:gd name="T52" fmla="*/ 176 w 449"/>
                <a:gd name="T53" fmla="*/ 48 h 368"/>
                <a:gd name="T54" fmla="*/ 126 w 449"/>
                <a:gd name="T55" fmla="*/ 196 h 368"/>
                <a:gd name="T56" fmla="*/ 70 w 449"/>
                <a:gd name="T57" fmla="*/ 325 h 368"/>
                <a:gd name="T58" fmla="*/ 63 w 449"/>
                <a:gd name="T59" fmla="*/ 345 h 368"/>
                <a:gd name="T60" fmla="*/ 71 w 449"/>
                <a:gd name="T61" fmla="*/ 362 h 368"/>
                <a:gd name="T62" fmla="*/ 87 w 449"/>
                <a:gd name="T63" fmla="*/ 368 h 368"/>
                <a:gd name="T64" fmla="*/ 114 w 449"/>
                <a:gd name="T65" fmla="*/ 352 h 368"/>
                <a:gd name="T66" fmla="*/ 129 w 449"/>
                <a:gd name="T67" fmla="*/ 314 h 368"/>
                <a:gd name="T68" fmla="*/ 140 w 449"/>
                <a:gd name="T69" fmla="*/ 274 h 368"/>
                <a:gd name="T70" fmla="*/ 151 w 449"/>
                <a:gd name="T71" fmla="*/ 23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9" h="368">
                  <a:moveTo>
                    <a:pt x="198" y="48"/>
                  </a:moveTo>
                  <a:lnTo>
                    <a:pt x="292" y="48"/>
                  </a:lnTo>
                  <a:lnTo>
                    <a:pt x="275" y="126"/>
                  </a:lnTo>
                  <a:lnTo>
                    <a:pt x="264" y="181"/>
                  </a:lnTo>
                  <a:lnTo>
                    <a:pt x="259" y="223"/>
                  </a:lnTo>
                  <a:lnTo>
                    <a:pt x="257" y="263"/>
                  </a:lnTo>
                  <a:lnTo>
                    <a:pt x="258" y="289"/>
                  </a:lnTo>
                  <a:lnTo>
                    <a:pt x="263" y="326"/>
                  </a:lnTo>
                  <a:lnTo>
                    <a:pt x="270" y="348"/>
                  </a:lnTo>
                  <a:lnTo>
                    <a:pt x="277" y="361"/>
                  </a:lnTo>
                  <a:lnTo>
                    <a:pt x="285" y="366"/>
                  </a:lnTo>
                  <a:lnTo>
                    <a:pt x="294" y="368"/>
                  </a:lnTo>
                  <a:lnTo>
                    <a:pt x="306" y="365"/>
                  </a:lnTo>
                  <a:lnTo>
                    <a:pt x="317" y="358"/>
                  </a:lnTo>
                  <a:lnTo>
                    <a:pt x="325" y="348"/>
                  </a:lnTo>
                  <a:lnTo>
                    <a:pt x="328" y="336"/>
                  </a:lnTo>
                  <a:lnTo>
                    <a:pt x="327" y="329"/>
                  </a:lnTo>
                  <a:lnTo>
                    <a:pt x="323" y="318"/>
                  </a:lnTo>
                  <a:lnTo>
                    <a:pt x="309" y="274"/>
                  </a:lnTo>
                  <a:lnTo>
                    <a:pt x="302" y="235"/>
                  </a:lnTo>
                  <a:lnTo>
                    <a:pt x="299" y="203"/>
                  </a:lnTo>
                  <a:lnTo>
                    <a:pt x="298" y="180"/>
                  </a:lnTo>
                  <a:lnTo>
                    <a:pt x="313" y="48"/>
                  </a:lnTo>
                  <a:lnTo>
                    <a:pt x="408" y="48"/>
                  </a:lnTo>
                  <a:lnTo>
                    <a:pt x="419" y="48"/>
                  </a:lnTo>
                  <a:lnTo>
                    <a:pt x="433" y="45"/>
                  </a:lnTo>
                  <a:lnTo>
                    <a:pt x="444" y="36"/>
                  </a:lnTo>
                  <a:lnTo>
                    <a:pt x="449" y="20"/>
                  </a:lnTo>
                  <a:lnTo>
                    <a:pt x="446" y="9"/>
                  </a:lnTo>
                  <a:lnTo>
                    <a:pt x="438" y="3"/>
                  </a:lnTo>
                  <a:lnTo>
                    <a:pt x="428" y="0"/>
                  </a:lnTo>
                  <a:lnTo>
                    <a:pt x="416" y="0"/>
                  </a:lnTo>
                  <a:lnTo>
                    <a:pt x="137" y="0"/>
                  </a:lnTo>
                  <a:lnTo>
                    <a:pt x="121" y="1"/>
                  </a:lnTo>
                  <a:lnTo>
                    <a:pt x="101" y="5"/>
                  </a:lnTo>
                  <a:lnTo>
                    <a:pt x="77" y="17"/>
                  </a:lnTo>
                  <a:lnTo>
                    <a:pt x="51" y="39"/>
                  </a:lnTo>
                  <a:lnTo>
                    <a:pt x="30" y="64"/>
                  </a:lnTo>
                  <a:lnTo>
                    <a:pt x="14" y="87"/>
                  </a:lnTo>
                  <a:lnTo>
                    <a:pt x="4" y="105"/>
                  </a:lnTo>
                  <a:lnTo>
                    <a:pt x="0" y="114"/>
                  </a:lnTo>
                  <a:lnTo>
                    <a:pt x="1" y="118"/>
                  </a:lnTo>
                  <a:lnTo>
                    <a:pt x="10" y="122"/>
                  </a:lnTo>
                  <a:lnTo>
                    <a:pt x="17" y="120"/>
                  </a:lnTo>
                  <a:lnTo>
                    <a:pt x="23" y="112"/>
                  </a:lnTo>
                  <a:lnTo>
                    <a:pt x="39" y="91"/>
                  </a:lnTo>
                  <a:lnTo>
                    <a:pt x="55" y="75"/>
                  </a:lnTo>
                  <a:lnTo>
                    <a:pt x="70" y="64"/>
                  </a:lnTo>
                  <a:lnTo>
                    <a:pt x="85" y="56"/>
                  </a:lnTo>
                  <a:lnTo>
                    <a:pt x="99" y="52"/>
                  </a:lnTo>
                  <a:lnTo>
                    <a:pt x="111" y="49"/>
                  </a:lnTo>
                  <a:lnTo>
                    <a:pt x="121" y="48"/>
                  </a:lnTo>
                  <a:lnTo>
                    <a:pt x="129" y="48"/>
                  </a:lnTo>
                  <a:lnTo>
                    <a:pt x="176" y="48"/>
                  </a:lnTo>
                  <a:lnTo>
                    <a:pt x="153" y="123"/>
                  </a:lnTo>
                  <a:lnTo>
                    <a:pt x="126" y="196"/>
                  </a:lnTo>
                  <a:lnTo>
                    <a:pt x="98" y="264"/>
                  </a:lnTo>
                  <a:lnTo>
                    <a:pt x="70" y="325"/>
                  </a:lnTo>
                  <a:lnTo>
                    <a:pt x="64" y="338"/>
                  </a:lnTo>
                  <a:lnTo>
                    <a:pt x="63" y="345"/>
                  </a:lnTo>
                  <a:lnTo>
                    <a:pt x="65" y="356"/>
                  </a:lnTo>
                  <a:lnTo>
                    <a:pt x="71" y="362"/>
                  </a:lnTo>
                  <a:lnTo>
                    <a:pt x="79" y="366"/>
                  </a:lnTo>
                  <a:lnTo>
                    <a:pt x="87" y="368"/>
                  </a:lnTo>
                  <a:lnTo>
                    <a:pt x="103" y="363"/>
                  </a:lnTo>
                  <a:lnTo>
                    <a:pt x="114" y="352"/>
                  </a:lnTo>
                  <a:lnTo>
                    <a:pt x="122" y="335"/>
                  </a:lnTo>
                  <a:lnTo>
                    <a:pt x="129" y="314"/>
                  </a:lnTo>
                  <a:lnTo>
                    <a:pt x="136" y="291"/>
                  </a:lnTo>
                  <a:lnTo>
                    <a:pt x="140" y="274"/>
                  </a:lnTo>
                  <a:lnTo>
                    <a:pt x="145" y="257"/>
                  </a:lnTo>
                  <a:lnTo>
                    <a:pt x="151" y="232"/>
                  </a:lnTo>
                  <a:lnTo>
                    <a:pt x="198" y="48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314" name="Freeform 144"/>
            <p:cNvSpPr>
              <a:spLocks/>
            </p:cNvSpPr>
            <p:nvPr/>
          </p:nvSpPr>
          <p:spPr bwMode="auto">
            <a:xfrm>
              <a:off x="0" y="1609"/>
              <a:ext cx="1106" cy="1165"/>
            </a:xfrm>
            <a:custGeom>
              <a:avLst/>
              <a:gdLst>
                <a:gd name="T0" fmla="*/ 1006 w 1106"/>
                <a:gd name="T1" fmla="*/ 1165 h 1165"/>
                <a:gd name="T2" fmla="*/ 1106 w 1106"/>
                <a:gd name="T3" fmla="*/ 899 h 1165"/>
                <a:gd name="T4" fmla="*/ 1086 w 1106"/>
                <a:gd name="T5" fmla="*/ 899 h 1165"/>
                <a:gd name="T6" fmla="*/ 1051 w 1106"/>
                <a:gd name="T7" fmla="*/ 958 h 1165"/>
                <a:gd name="T8" fmla="*/ 1001 w 1106"/>
                <a:gd name="T9" fmla="*/ 1006 h 1165"/>
                <a:gd name="T10" fmla="*/ 939 w 1106"/>
                <a:gd name="T11" fmla="*/ 1042 h 1165"/>
                <a:gd name="T12" fmla="*/ 869 w 1106"/>
                <a:gd name="T13" fmla="*/ 1067 h 1165"/>
                <a:gd name="T14" fmla="*/ 844 w 1106"/>
                <a:gd name="T15" fmla="*/ 1073 h 1165"/>
                <a:gd name="T16" fmla="*/ 793 w 1106"/>
                <a:gd name="T17" fmla="*/ 1081 h 1165"/>
                <a:gd name="T18" fmla="*/ 716 w 1106"/>
                <a:gd name="T19" fmla="*/ 1089 h 1165"/>
                <a:gd name="T20" fmla="*/ 611 w 1106"/>
                <a:gd name="T21" fmla="*/ 1092 h 1165"/>
                <a:gd name="T22" fmla="*/ 110 w 1106"/>
                <a:gd name="T23" fmla="*/ 1092 h 1165"/>
                <a:gd name="T24" fmla="*/ 533 w 1106"/>
                <a:gd name="T25" fmla="*/ 596 h 1165"/>
                <a:gd name="T26" fmla="*/ 538 w 1106"/>
                <a:gd name="T27" fmla="*/ 588 h 1165"/>
                <a:gd name="T28" fmla="*/ 540 w 1106"/>
                <a:gd name="T29" fmla="*/ 582 h 1165"/>
                <a:gd name="T30" fmla="*/ 539 w 1106"/>
                <a:gd name="T31" fmla="*/ 579 h 1165"/>
                <a:gd name="T32" fmla="*/ 534 w 1106"/>
                <a:gd name="T33" fmla="*/ 570 h 1165"/>
                <a:gd name="T34" fmla="*/ 147 w 1106"/>
                <a:gd name="T35" fmla="*/ 40 h 1165"/>
                <a:gd name="T36" fmla="*/ 602 w 1106"/>
                <a:gd name="T37" fmla="*/ 40 h 1165"/>
                <a:gd name="T38" fmla="*/ 679 w 1106"/>
                <a:gd name="T39" fmla="*/ 42 h 1165"/>
                <a:gd name="T40" fmla="*/ 739 w 1106"/>
                <a:gd name="T41" fmla="*/ 46 h 1165"/>
                <a:gd name="T42" fmla="*/ 779 w 1106"/>
                <a:gd name="T43" fmla="*/ 51 h 1165"/>
                <a:gd name="T44" fmla="*/ 797 w 1106"/>
                <a:gd name="T45" fmla="*/ 54 h 1165"/>
                <a:gd name="T46" fmla="*/ 835 w 1106"/>
                <a:gd name="T47" fmla="*/ 60 h 1165"/>
                <a:gd name="T48" fmla="*/ 881 w 1106"/>
                <a:gd name="T49" fmla="*/ 72 h 1165"/>
                <a:gd name="T50" fmla="*/ 930 w 1106"/>
                <a:gd name="T51" fmla="*/ 90 h 1165"/>
                <a:gd name="T52" fmla="*/ 980 w 1106"/>
                <a:gd name="T53" fmla="*/ 116 h 1165"/>
                <a:gd name="T54" fmla="*/ 1001 w 1106"/>
                <a:gd name="T55" fmla="*/ 131 h 1165"/>
                <a:gd name="T56" fmla="*/ 1030 w 1106"/>
                <a:gd name="T57" fmla="*/ 155 h 1165"/>
                <a:gd name="T58" fmla="*/ 1060 w 1106"/>
                <a:gd name="T59" fmla="*/ 189 h 1165"/>
                <a:gd name="T60" fmla="*/ 1086 w 1106"/>
                <a:gd name="T61" fmla="*/ 234 h 1165"/>
                <a:gd name="T62" fmla="*/ 1106 w 1106"/>
                <a:gd name="T63" fmla="*/ 234 h 1165"/>
                <a:gd name="T64" fmla="*/ 1006 w 1106"/>
                <a:gd name="T65" fmla="*/ 0 h 1165"/>
                <a:gd name="T66" fmla="*/ 23 w 1106"/>
                <a:gd name="T67" fmla="*/ 0 h 1165"/>
                <a:gd name="T68" fmla="*/ 12 w 1106"/>
                <a:gd name="T69" fmla="*/ 0 h 1165"/>
                <a:gd name="T70" fmla="*/ 6 w 1106"/>
                <a:gd name="T71" fmla="*/ 1 h 1165"/>
                <a:gd name="T72" fmla="*/ 2 w 1106"/>
                <a:gd name="T73" fmla="*/ 3 h 1165"/>
                <a:gd name="T74" fmla="*/ 0 w 1106"/>
                <a:gd name="T75" fmla="*/ 6 h 1165"/>
                <a:gd name="T76" fmla="*/ 0 w 1106"/>
                <a:gd name="T77" fmla="*/ 18 h 1165"/>
                <a:gd name="T78" fmla="*/ 0 w 1106"/>
                <a:gd name="T79" fmla="*/ 34 h 1165"/>
                <a:gd name="T80" fmla="*/ 440 w 1106"/>
                <a:gd name="T81" fmla="*/ 636 h 1165"/>
                <a:gd name="T82" fmla="*/ 9 w 1106"/>
                <a:gd name="T83" fmla="*/ 1141 h 1165"/>
                <a:gd name="T84" fmla="*/ 2 w 1106"/>
                <a:gd name="T85" fmla="*/ 1151 h 1165"/>
                <a:gd name="T86" fmla="*/ 0 w 1106"/>
                <a:gd name="T87" fmla="*/ 1156 h 1165"/>
                <a:gd name="T88" fmla="*/ 6 w 1106"/>
                <a:gd name="T89" fmla="*/ 1164 h 1165"/>
                <a:gd name="T90" fmla="*/ 23 w 1106"/>
                <a:gd name="T91" fmla="*/ 1165 h 1165"/>
                <a:gd name="T92" fmla="*/ 1006 w 1106"/>
                <a:gd name="T93" fmla="*/ 1165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6" h="1165">
                  <a:moveTo>
                    <a:pt x="1006" y="1165"/>
                  </a:moveTo>
                  <a:lnTo>
                    <a:pt x="1106" y="899"/>
                  </a:lnTo>
                  <a:lnTo>
                    <a:pt x="1086" y="899"/>
                  </a:lnTo>
                  <a:lnTo>
                    <a:pt x="1051" y="958"/>
                  </a:lnTo>
                  <a:lnTo>
                    <a:pt x="1001" y="1006"/>
                  </a:lnTo>
                  <a:lnTo>
                    <a:pt x="939" y="1042"/>
                  </a:lnTo>
                  <a:lnTo>
                    <a:pt x="869" y="1067"/>
                  </a:lnTo>
                  <a:lnTo>
                    <a:pt x="844" y="1073"/>
                  </a:lnTo>
                  <a:lnTo>
                    <a:pt x="793" y="1081"/>
                  </a:lnTo>
                  <a:lnTo>
                    <a:pt x="716" y="1089"/>
                  </a:lnTo>
                  <a:lnTo>
                    <a:pt x="611" y="1092"/>
                  </a:lnTo>
                  <a:lnTo>
                    <a:pt x="110" y="1092"/>
                  </a:lnTo>
                  <a:lnTo>
                    <a:pt x="533" y="596"/>
                  </a:lnTo>
                  <a:lnTo>
                    <a:pt x="538" y="588"/>
                  </a:lnTo>
                  <a:lnTo>
                    <a:pt x="540" y="582"/>
                  </a:lnTo>
                  <a:lnTo>
                    <a:pt x="539" y="579"/>
                  </a:lnTo>
                  <a:lnTo>
                    <a:pt x="534" y="570"/>
                  </a:lnTo>
                  <a:lnTo>
                    <a:pt x="147" y="40"/>
                  </a:lnTo>
                  <a:lnTo>
                    <a:pt x="602" y="40"/>
                  </a:lnTo>
                  <a:lnTo>
                    <a:pt x="679" y="42"/>
                  </a:lnTo>
                  <a:lnTo>
                    <a:pt x="739" y="46"/>
                  </a:lnTo>
                  <a:lnTo>
                    <a:pt x="779" y="51"/>
                  </a:lnTo>
                  <a:lnTo>
                    <a:pt x="797" y="54"/>
                  </a:lnTo>
                  <a:lnTo>
                    <a:pt x="835" y="60"/>
                  </a:lnTo>
                  <a:lnTo>
                    <a:pt x="881" y="72"/>
                  </a:lnTo>
                  <a:lnTo>
                    <a:pt x="930" y="90"/>
                  </a:lnTo>
                  <a:lnTo>
                    <a:pt x="980" y="116"/>
                  </a:lnTo>
                  <a:lnTo>
                    <a:pt x="1001" y="131"/>
                  </a:lnTo>
                  <a:lnTo>
                    <a:pt x="1030" y="155"/>
                  </a:lnTo>
                  <a:lnTo>
                    <a:pt x="1060" y="189"/>
                  </a:lnTo>
                  <a:lnTo>
                    <a:pt x="1086" y="234"/>
                  </a:lnTo>
                  <a:lnTo>
                    <a:pt x="1106" y="234"/>
                  </a:lnTo>
                  <a:lnTo>
                    <a:pt x="1006" y="0"/>
                  </a:lnTo>
                  <a:lnTo>
                    <a:pt x="23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8"/>
                  </a:lnTo>
                  <a:lnTo>
                    <a:pt x="0" y="34"/>
                  </a:lnTo>
                  <a:lnTo>
                    <a:pt x="440" y="636"/>
                  </a:lnTo>
                  <a:lnTo>
                    <a:pt x="9" y="1141"/>
                  </a:lnTo>
                  <a:lnTo>
                    <a:pt x="2" y="1151"/>
                  </a:lnTo>
                  <a:lnTo>
                    <a:pt x="0" y="1156"/>
                  </a:lnTo>
                  <a:lnTo>
                    <a:pt x="6" y="1164"/>
                  </a:lnTo>
                  <a:lnTo>
                    <a:pt x="23" y="1165"/>
                  </a:lnTo>
                  <a:lnTo>
                    <a:pt x="1006" y="1165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315" name="Freeform 145"/>
            <p:cNvSpPr>
              <a:spLocks/>
            </p:cNvSpPr>
            <p:nvPr/>
          </p:nvSpPr>
          <p:spPr bwMode="auto">
            <a:xfrm>
              <a:off x="1309" y="2033"/>
              <a:ext cx="436" cy="546"/>
            </a:xfrm>
            <a:custGeom>
              <a:avLst/>
              <a:gdLst>
                <a:gd name="T0" fmla="*/ 33 w 436"/>
                <a:gd name="T1" fmla="*/ 125 h 546"/>
                <a:gd name="T2" fmla="*/ 72 w 436"/>
                <a:gd name="T3" fmla="*/ 84 h 546"/>
                <a:gd name="T4" fmla="*/ 113 w 436"/>
                <a:gd name="T5" fmla="*/ 65 h 546"/>
                <a:gd name="T6" fmla="*/ 144 w 436"/>
                <a:gd name="T7" fmla="*/ 60 h 546"/>
                <a:gd name="T8" fmla="*/ 192 w 436"/>
                <a:gd name="T9" fmla="*/ 66 h 546"/>
                <a:gd name="T10" fmla="*/ 249 w 436"/>
                <a:gd name="T11" fmla="*/ 109 h 546"/>
                <a:gd name="T12" fmla="*/ 276 w 436"/>
                <a:gd name="T13" fmla="*/ 175 h 546"/>
                <a:gd name="T14" fmla="*/ 285 w 436"/>
                <a:gd name="T15" fmla="*/ 243 h 546"/>
                <a:gd name="T16" fmla="*/ 285 w 436"/>
                <a:gd name="T17" fmla="*/ 303 h 546"/>
                <a:gd name="T18" fmla="*/ 280 w 436"/>
                <a:gd name="T19" fmla="*/ 340 h 546"/>
                <a:gd name="T20" fmla="*/ 261 w 436"/>
                <a:gd name="T21" fmla="*/ 403 h 546"/>
                <a:gd name="T22" fmla="*/ 237 w 436"/>
                <a:gd name="T23" fmla="*/ 503 h 546"/>
                <a:gd name="T24" fmla="*/ 235 w 436"/>
                <a:gd name="T25" fmla="*/ 542 h 546"/>
                <a:gd name="T26" fmla="*/ 250 w 436"/>
                <a:gd name="T27" fmla="*/ 543 h 546"/>
                <a:gd name="T28" fmla="*/ 263 w 436"/>
                <a:gd name="T29" fmla="*/ 517 h 546"/>
                <a:gd name="T30" fmla="*/ 291 w 436"/>
                <a:gd name="T31" fmla="*/ 408 h 546"/>
                <a:gd name="T32" fmla="*/ 307 w 436"/>
                <a:gd name="T33" fmla="*/ 321 h 546"/>
                <a:gd name="T34" fmla="*/ 361 w 436"/>
                <a:gd name="T35" fmla="*/ 179 h 546"/>
                <a:gd name="T36" fmla="*/ 420 w 436"/>
                <a:gd name="T37" fmla="*/ 49 h 546"/>
                <a:gd name="T38" fmla="*/ 430 w 436"/>
                <a:gd name="T39" fmla="*/ 30 h 546"/>
                <a:gd name="T40" fmla="*/ 436 w 436"/>
                <a:gd name="T41" fmla="*/ 17 h 546"/>
                <a:gd name="T42" fmla="*/ 426 w 436"/>
                <a:gd name="T43" fmla="*/ 9 h 546"/>
                <a:gd name="T44" fmla="*/ 416 w 436"/>
                <a:gd name="T45" fmla="*/ 15 h 546"/>
                <a:gd name="T46" fmla="*/ 306 w 436"/>
                <a:gd name="T47" fmla="*/ 261 h 546"/>
                <a:gd name="T48" fmla="*/ 301 w 436"/>
                <a:gd name="T49" fmla="*/ 197 h 546"/>
                <a:gd name="T50" fmla="*/ 272 w 436"/>
                <a:gd name="T51" fmla="*/ 91 h 546"/>
                <a:gd name="T52" fmla="*/ 231 w 436"/>
                <a:gd name="T53" fmla="*/ 26 h 546"/>
                <a:gd name="T54" fmla="*/ 161 w 436"/>
                <a:gd name="T55" fmla="*/ 0 h 546"/>
                <a:gd name="T56" fmla="*/ 93 w 436"/>
                <a:gd name="T57" fmla="*/ 20 h 546"/>
                <a:gd name="T58" fmla="*/ 42 w 436"/>
                <a:gd name="T59" fmla="*/ 66 h 546"/>
                <a:gd name="T60" fmla="*/ 10 w 436"/>
                <a:gd name="T61" fmla="*/ 118 h 546"/>
                <a:gd name="T62" fmla="*/ 0 w 436"/>
                <a:gd name="T63" fmla="*/ 152 h 546"/>
                <a:gd name="T64" fmla="*/ 15 w 436"/>
                <a:gd name="T65" fmla="*/ 16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6" h="546">
                  <a:moveTo>
                    <a:pt x="19" y="156"/>
                  </a:moveTo>
                  <a:lnTo>
                    <a:pt x="33" y="125"/>
                  </a:lnTo>
                  <a:lnTo>
                    <a:pt x="52" y="101"/>
                  </a:lnTo>
                  <a:lnTo>
                    <a:pt x="72" y="84"/>
                  </a:lnTo>
                  <a:lnTo>
                    <a:pt x="93" y="72"/>
                  </a:lnTo>
                  <a:lnTo>
                    <a:pt x="113" y="65"/>
                  </a:lnTo>
                  <a:lnTo>
                    <a:pt x="131" y="61"/>
                  </a:lnTo>
                  <a:lnTo>
                    <a:pt x="144" y="60"/>
                  </a:lnTo>
                  <a:lnTo>
                    <a:pt x="151" y="60"/>
                  </a:lnTo>
                  <a:lnTo>
                    <a:pt x="192" y="66"/>
                  </a:lnTo>
                  <a:lnTo>
                    <a:pt x="225" y="83"/>
                  </a:lnTo>
                  <a:lnTo>
                    <a:pt x="249" y="109"/>
                  </a:lnTo>
                  <a:lnTo>
                    <a:pt x="265" y="141"/>
                  </a:lnTo>
                  <a:lnTo>
                    <a:pt x="276" y="175"/>
                  </a:lnTo>
                  <a:lnTo>
                    <a:pt x="282" y="210"/>
                  </a:lnTo>
                  <a:lnTo>
                    <a:pt x="285" y="243"/>
                  </a:lnTo>
                  <a:lnTo>
                    <a:pt x="285" y="271"/>
                  </a:lnTo>
                  <a:lnTo>
                    <a:pt x="285" y="303"/>
                  </a:lnTo>
                  <a:lnTo>
                    <a:pt x="283" y="324"/>
                  </a:lnTo>
                  <a:lnTo>
                    <a:pt x="280" y="340"/>
                  </a:lnTo>
                  <a:lnTo>
                    <a:pt x="276" y="353"/>
                  </a:lnTo>
                  <a:lnTo>
                    <a:pt x="261" y="403"/>
                  </a:lnTo>
                  <a:lnTo>
                    <a:pt x="247" y="456"/>
                  </a:lnTo>
                  <a:lnTo>
                    <a:pt x="237" y="503"/>
                  </a:lnTo>
                  <a:lnTo>
                    <a:pt x="232" y="531"/>
                  </a:lnTo>
                  <a:lnTo>
                    <a:pt x="235" y="542"/>
                  </a:lnTo>
                  <a:lnTo>
                    <a:pt x="243" y="546"/>
                  </a:lnTo>
                  <a:lnTo>
                    <a:pt x="250" y="543"/>
                  </a:lnTo>
                  <a:lnTo>
                    <a:pt x="257" y="533"/>
                  </a:lnTo>
                  <a:lnTo>
                    <a:pt x="263" y="517"/>
                  </a:lnTo>
                  <a:lnTo>
                    <a:pt x="270" y="496"/>
                  </a:lnTo>
                  <a:lnTo>
                    <a:pt x="291" y="408"/>
                  </a:lnTo>
                  <a:lnTo>
                    <a:pt x="300" y="353"/>
                  </a:lnTo>
                  <a:lnTo>
                    <a:pt x="307" y="321"/>
                  </a:lnTo>
                  <a:lnTo>
                    <a:pt x="331" y="253"/>
                  </a:lnTo>
                  <a:lnTo>
                    <a:pt x="361" y="179"/>
                  </a:lnTo>
                  <a:lnTo>
                    <a:pt x="392" y="108"/>
                  </a:lnTo>
                  <a:lnTo>
                    <a:pt x="420" y="49"/>
                  </a:lnTo>
                  <a:lnTo>
                    <a:pt x="425" y="40"/>
                  </a:lnTo>
                  <a:lnTo>
                    <a:pt x="430" y="30"/>
                  </a:lnTo>
                  <a:lnTo>
                    <a:pt x="434" y="22"/>
                  </a:lnTo>
                  <a:lnTo>
                    <a:pt x="436" y="17"/>
                  </a:lnTo>
                  <a:lnTo>
                    <a:pt x="431" y="10"/>
                  </a:lnTo>
                  <a:lnTo>
                    <a:pt x="426" y="9"/>
                  </a:lnTo>
                  <a:lnTo>
                    <a:pt x="421" y="10"/>
                  </a:lnTo>
                  <a:lnTo>
                    <a:pt x="416" y="15"/>
                  </a:lnTo>
                  <a:lnTo>
                    <a:pt x="357" y="136"/>
                  </a:lnTo>
                  <a:lnTo>
                    <a:pt x="306" y="261"/>
                  </a:lnTo>
                  <a:lnTo>
                    <a:pt x="305" y="235"/>
                  </a:lnTo>
                  <a:lnTo>
                    <a:pt x="301" y="197"/>
                  </a:lnTo>
                  <a:lnTo>
                    <a:pt x="291" y="148"/>
                  </a:lnTo>
                  <a:lnTo>
                    <a:pt x="272" y="91"/>
                  </a:lnTo>
                  <a:lnTo>
                    <a:pt x="254" y="55"/>
                  </a:lnTo>
                  <a:lnTo>
                    <a:pt x="231" y="26"/>
                  </a:lnTo>
                  <a:lnTo>
                    <a:pt x="200" y="7"/>
                  </a:lnTo>
                  <a:lnTo>
                    <a:pt x="161" y="0"/>
                  </a:lnTo>
                  <a:lnTo>
                    <a:pt x="125" y="5"/>
                  </a:lnTo>
                  <a:lnTo>
                    <a:pt x="93" y="20"/>
                  </a:lnTo>
                  <a:lnTo>
                    <a:pt x="65" y="41"/>
                  </a:lnTo>
                  <a:lnTo>
                    <a:pt x="42" y="66"/>
                  </a:lnTo>
                  <a:lnTo>
                    <a:pt x="23" y="92"/>
                  </a:lnTo>
                  <a:lnTo>
                    <a:pt x="10" y="118"/>
                  </a:lnTo>
                  <a:lnTo>
                    <a:pt x="2" y="138"/>
                  </a:lnTo>
                  <a:lnTo>
                    <a:pt x="0" y="152"/>
                  </a:lnTo>
                  <a:lnTo>
                    <a:pt x="4" y="159"/>
                  </a:lnTo>
                  <a:lnTo>
                    <a:pt x="15" y="160"/>
                  </a:lnTo>
                  <a:lnTo>
                    <a:pt x="19" y="156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316" name="Freeform 146"/>
            <p:cNvSpPr>
              <a:spLocks noEditPoints="1"/>
            </p:cNvSpPr>
            <p:nvPr/>
          </p:nvSpPr>
          <p:spPr bwMode="auto">
            <a:xfrm>
              <a:off x="1752" y="2139"/>
              <a:ext cx="176" cy="392"/>
            </a:xfrm>
            <a:custGeom>
              <a:avLst/>
              <a:gdLst>
                <a:gd name="T0" fmla="*/ 159 w 176"/>
                <a:gd name="T1" fmla="*/ 15 h 392"/>
                <a:gd name="T2" fmla="*/ 148 w 176"/>
                <a:gd name="T3" fmla="*/ 2 h 392"/>
                <a:gd name="T4" fmla="*/ 126 w 176"/>
                <a:gd name="T5" fmla="*/ 3 h 392"/>
                <a:gd name="T6" fmla="*/ 108 w 176"/>
                <a:gd name="T7" fmla="*/ 20 h 392"/>
                <a:gd name="T8" fmla="*/ 110 w 176"/>
                <a:gd name="T9" fmla="*/ 47 h 392"/>
                <a:gd name="T10" fmla="*/ 140 w 176"/>
                <a:gd name="T11" fmla="*/ 51 h 392"/>
                <a:gd name="T12" fmla="*/ 158 w 176"/>
                <a:gd name="T13" fmla="*/ 34 h 392"/>
                <a:gd name="T14" fmla="*/ 42 w 176"/>
                <a:gd name="T15" fmla="*/ 318 h 392"/>
                <a:gd name="T16" fmla="*/ 37 w 176"/>
                <a:gd name="T17" fmla="*/ 342 h 392"/>
                <a:gd name="T18" fmla="*/ 52 w 176"/>
                <a:gd name="T19" fmla="*/ 377 h 392"/>
                <a:gd name="T20" fmla="*/ 92 w 176"/>
                <a:gd name="T21" fmla="*/ 392 h 392"/>
                <a:gd name="T22" fmla="*/ 130 w 176"/>
                <a:gd name="T23" fmla="*/ 379 h 392"/>
                <a:gd name="T24" fmla="*/ 156 w 176"/>
                <a:gd name="T25" fmla="*/ 351 h 392"/>
                <a:gd name="T26" fmla="*/ 171 w 176"/>
                <a:gd name="T27" fmla="*/ 321 h 392"/>
                <a:gd name="T28" fmla="*/ 176 w 176"/>
                <a:gd name="T29" fmla="*/ 303 h 392"/>
                <a:gd name="T30" fmla="*/ 167 w 176"/>
                <a:gd name="T31" fmla="*/ 295 h 392"/>
                <a:gd name="T32" fmla="*/ 155 w 176"/>
                <a:gd name="T33" fmla="*/ 305 h 392"/>
                <a:gd name="T34" fmla="*/ 128 w 176"/>
                <a:gd name="T35" fmla="*/ 358 h 392"/>
                <a:gd name="T36" fmla="*/ 94 w 176"/>
                <a:gd name="T37" fmla="*/ 376 h 392"/>
                <a:gd name="T38" fmla="*/ 79 w 176"/>
                <a:gd name="T39" fmla="*/ 355 h 392"/>
                <a:gd name="T40" fmla="*/ 89 w 176"/>
                <a:gd name="T41" fmla="*/ 318 h 392"/>
                <a:gd name="T42" fmla="*/ 114 w 176"/>
                <a:gd name="T43" fmla="*/ 255 h 392"/>
                <a:gd name="T44" fmla="*/ 131 w 176"/>
                <a:gd name="T45" fmla="*/ 210 h 392"/>
                <a:gd name="T46" fmla="*/ 139 w 176"/>
                <a:gd name="T47" fmla="*/ 179 h 392"/>
                <a:gd name="T48" fmla="*/ 124 w 176"/>
                <a:gd name="T49" fmla="*/ 144 h 392"/>
                <a:gd name="T50" fmla="*/ 84 w 176"/>
                <a:gd name="T51" fmla="*/ 129 h 392"/>
                <a:gd name="T52" fmla="*/ 46 w 176"/>
                <a:gd name="T53" fmla="*/ 142 h 392"/>
                <a:gd name="T54" fmla="*/ 20 w 176"/>
                <a:gd name="T55" fmla="*/ 170 h 392"/>
                <a:gd name="T56" fmla="*/ 4 w 176"/>
                <a:gd name="T57" fmla="*/ 200 h 392"/>
                <a:gd name="T58" fmla="*/ 0 w 176"/>
                <a:gd name="T59" fmla="*/ 218 h 392"/>
                <a:gd name="T60" fmla="*/ 9 w 176"/>
                <a:gd name="T61" fmla="*/ 226 h 392"/>
                <a:gd name="T62" fmla="*/ 20 w 176"/>
                <a:gd name="T63" fmla="*/ 217 h 392"/>
                <a:gd name="T64" fmla="*/ 48 w 176"/>
                <a:gd name="T65" fmla="*/ 162 h 392"/>
                <a:gd name="T66" fmla="*/ 82 w 176"/>
                <a:gd name="T67" fmla="*/ 146 h 392"/>
                <a:gd name="T68" fmla="*/ 97 w 176"/>
                <a:gd name="T69" fmla="*/ 166 h 392"/>
                <a:gd name="T70" fmla="*/ 93 w 176"/>
                <a:gd name="T71" fmla="*/ 187 h 392"/>
                <a:gd name="T72" fmla="*/ 79 w 176"/>
                <a:gd name="T73" fmla="*/ 22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392">
                  <a:moveTo>
                    <a:pt x="161" y="22"/>
                  </a:moveTo>
                  <a:lnTo>
                    <a:pt x="159" y="15"/>
                  </a:lnTo>
                  <a:lnTo>
                    <a:pt x="155" y="8"/>
                  </a:lnTo>
                  <a:lnTo>
                    <a:pt x="148" y="2"/>
                  </a:lnTo>
                  <a:lnTo>
                    <a:pt x="138" y="0"/>
                  </a:lnTo>
                  <a:lnTo>
                    <a:pt x="126" y="3"/>
                  </a:lnTo>
                  <a:lnTo>
                    <a:pt x="115" y="10"/>
                  </a:lnTo>
                  <a:lnTo>
                    <a:pt x="108" y="20"/>
                  </a:lnTo>
                  <a:lnTo>
                    <a:pt x="105" y="32"/>
                  </a:lnTo>
                  <a:lnTo>
                    <a:pt x="110" y="47"/>
                  </a:lnTo>
                  <a:lnTo>
                    <a:pt x="128" y="54"/>
                  </a:lnTo>
                  <a:lnTo>
                    <a:pt x="140" y="51"/>
                  </a:lnTo>
                  <a:lnTo>
                    <a:pt x="151" y="44"/>
                  </a:lnTo>
                  <a:lnTo>
                    <a:pt x="158" y="34"/>
                  </a:lnTo>
                  <a:lnTo>
                    <a:pt x="161" y="22"/>
                  </a:lnTo>
                  <a:close/>
                  <a:moveTo>
                    <a:pt x="42" y="318"/>
                  </a:moveTo>
                  <a:lnTo>
                    <a:pt x="39" y="329"/>
                  </a:lnTo>
                  <a:lnTo>
                    <a:pt x="37" y="342"/>
                  </a:lnTo>
                  <a:lnTo>
                    <a:pt x="41" y="362"/>
                  </a:lnTo>
                  <a:lnTo>
                    <a:pt x="52" y="377"/>
                  </a:lnTo>
                  <a:lnTo>
                    <a:pt x="70" y="388"/>
                  </a:lnTo>
                  <a:lnTo>
                    <a:pt x="92" y="392"/>
                  </a:lnTo>
                  <a:lnTo>
                    <a:pt x="112" y="389"/>
                  </a:lnTo>
                  <a:lnTo>
                    <a:pt x="130" y="379"/>
                  </a:lnTo>
                  <a:lnTo>
                    <a:pt x="144" y="366"/>
                  </a:lnTo>
                  <a:lnTo>
                    <a:pt x="156" y="351"/>
                  </a:lnTo>
                  <a:lnTo>
                    <a:pt x="165" y="335"/>
                  </a:lnTo>
                  <a:lnTo>
                    <a:pt x="171" y="321"/>
                  </a:lnTo>
                  <a:lnTo>
                    <a:pt x="175" y="309"/>
                  </a:lnTo>
                  <a:lnTo>
                    <a:pt x="176" y="303"/>
                  </a:lnTo>
                  <a:lnTo>
                    <a:pt x="172" y="296"/>
                  </a:lnTo>
                  <a:lnTo>
                    <a:pt x="167" y="295"/>
                  </a:lnTo>
                  <a:lnTo>
                    <a:pt x="159" y="298"/>
                  </a:lnTo>
                  <a:lnTo>
                    <a:pt x="155" y="305"/>
                  </a:lnTo>
                  <a:lnTo>
                    <a:pt x="143" y="336"/>
                  </a:lnTo>
                  <a:lnTo>
                    <a:pt x="128" y="358"/>
                  </a:lnTo>
                  <a:lnTo>
                    <a:pt x="111" y="371"/>
                  </a:lnTo>
                  <a:lnTo>
                    <a:pt x="94" y="376"/>
                  </a:lnTo>
                  <a:lnTo>
                    <a:pt x="82" y="370"/>
                  </a:lnTo>
                  <a:lnTo>
                    <a:pt x="79" y="355"/>
                  </a:lnTo>
                  <a:lnTo>
                    <a:pt x="82" y="337"/>
                  </a:lnTo>
                  <a:lnTo>
                    <a:pt x="89" y="318"/>
                  </a:lnTo>
                  <a:lnTo>
                    <a:pt x="107" y="271"/>
                  </a:lnTo>
                  <a:lnTo>
                    <a:pt x="114" y="255"/>
                  </a:lnTo>
                  <a:lnTo>
                    <a:pt x="122" y="232"/>
                  </a:lnTo>
                  <a:lnTo>
                    <a:pt x="131" y="210"/>
                  </a:lnTo>
                  <a:lnTo>
                    <a:pt x="136" y="197"/>
                  </a:lnTo>
                  <a:lnTo>
                    <a:pt x="139" y="179"/>
                  </a:lnTo>
                  <a:lnTo>
                    <a:pt x="135" y="159"/>
                  </a:lnTo>
                  <a:lnTo>
                    <a:pt x="124" y="144"/>
                  </a:lnTo>
                  <a:lnTo>
                    <a:pt x="106" y="133"/>
                  </a:lnTo>
                  <a:lnTo>
                    <a:pt x="84" y="129"/>
                  </a:lnTo>
                  <a:lnTo>
                    <a:pt x="64" y="133"/>
                  </a:lnTo>
                  <a:lnTo>
                    <a:pt x="46" y="142"/>
                  </a:lnTo>
                  <a:lnTo>
                    <a:pt x="32" y="155"/>
                  </a:lnTo>
                  <a:lnTo>
                    <a:pt x="20" y="170"/>
                  </a:lnTo>
                  <a:lnTo>
                    <a:pt x="11" y="186"/>
                  </a:lnTo>
                  <a:lnTo>
                    <a:pt x="4" y="200"/>
                  </a:lnTo>
                  <a:lnTo>
                    <a:pt x="1" y="212"/>
                  </a:lnTo>
                  <a:lnTo>
                    <a:pt x="0" y="218"/>
                  </a:lnTo>
                  <a:lnTo>
                    <a:pt x="4" y="225"/>
                  </a:lnTo>
                  <a:lnTo>
                    <a:pt x="9" y="226"/>
                  </a:lnTo>
                  <a:lnTo>
                    <a:pt x="17" y="224"/>
                  </a:lnTo>
                  <a:lnTo>
                    <a:pt x="20" y="217"/>
                  </a:lnTo>
                  <a:lnTo>
                    <a:pt x="33" y="185"/>
                  </a:lnTo>
                  <a:lnTo>
                    <a:pt x="48" y="162"/>
                  </a:lnTo>
                  <a:lnTo>
                    <a:pt x="66" y="150"/>
                  </a:lnTo>
                  <a:lnTo>
                    <a:pt x="82" y="146"/>
                  </a:lnTo>
                  <a:lnTo>
                    <a:pt x="93" y="150"/>
                  </a:lnTo>
                  <a:lnTo>
                    <a:pt x="97" y="166"/>
                  </a:lnTo>
                  <a:lnTo>
                    <a:pt x="96" y="176"/>
                  </a:lnTo>
                  <a:lnTo>
                    <a:pt x="93" y="187"/>
                  </a:lnTo>
                  <a:lnTo>
                    <a:pt x="87" y="202"/>
                  </a:lnTo>
                  <a:lnTo>
                    <a:pt x="79" y="224"/>
                  </a:lnTo>
                  <a:lnTo>
                    <a:pt x="42" y="318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317" name="Freeform 147"/>
            <p:cNvSpPr>
              <a:spLocks/>
            </p:cNvSpPr>
            <p:nvPr/>
          </p:nvSpPr>
          <p:spPr bwMode="auto">
            <a:xfrm>
              <a:off x="2233" y="1915"/>
              <a:ext cx="552" cy="555"/>
            </a:xfrm>
            <a:custGeom>
              <a:avLst/>
              <a:gdLst>
                <a:gd name="T0" fmla="*/ 293 w 552"/>
                <a:gd name="T1" fmla="*/ 294 h 555"/>
                <a:gd name="T2" fmla="*/ 525 w 552"/>
                <a:gd name="T3" fmla="*/ 294 h 555"/>
                <a:gd name="T4" fmla="*/ 534 w 552"/>
                <a:gd name="T5" fmla="*/ 294 h 555"/>
                <a:gd name="T6" fmla="*/ 543 w 552"/>
                <a:gd name="T7" fmla="*/ 292 h 555"/>
                <a:gd name="T8" fmla="*/ 550 w 552"/>
                <a:gd name="T9" fmla="*/ 287 h 555"/>
                <a:gd name="T10" fmla="*/ 552 w 552"/>
                <a:gd name="T11" fmla="*/ 277 h 555"/>
                <a:gd name="T12" fmla="*/ 550 w 552"/>
                <a:gd name="T13" fmla="*/ 268 h 555"/>
                <a:gd name="T14" fmla="*/ 543 w 552"/>
                <a:gd name="T15" fmla="*/ 263 h 555"/>
                <a:gd name="T16" fmla="*/ 534 w 552"/>
                <a:gd name="T17" fmla="*/ 261 h 555"/>
                <a:gd name="T18" fmla="*/ 525 w 552"/>
                <a:gd name="T19" fmla="*/ 261 h 555"/>
                <a:gd name="T20" fmla="*/ 293 w 552"/>
                <a:gd name="T21" fmla="*/ 261 h 555"/>
                <a:gd name="T22" fmla="*/ 293 w 552"/>
                <a:gd name="T23" fmla="*/ 28 h 555"/>
                <a:gd name="T24" fmla="*/ 293 w 552"/>
                <a:gd name="T25" fmla="*/ 19 h 555"/>
                <a:gd name="T26" fmla="*/ 291 w 552"/>
                <a:gd name="T27" fmla="*/ 10 h 555"/>
                <a:gd name="T28" fmla="*/ 286 w 552"/>
                <a:gd name="T29" fmla="*/ 3 h 555"/>
                <a:gd name="T30" fmla="*/ 276 w 552"/>
                <a:gd name="T31" fmla="*/ 0 h 555"/>
                <a:gd name="T32" fmla="*/ 267 w 552"/>
                <a:gd name="T33" fmla="*/ 3 h 555"/>
                <a:gd name="T34" fmla="*/ 262 w 552"/>
                <a:gd name="T35" fmla="*/ 10 h 555"/>
                <a:gd name="T36" fmla="*/ 260 w 552"/>
                <a:gd name="T37" fmla="*/ 19 h 555"/>
                <a:gd name="T38" fmla="*/ 260 w 552"/>
                <a:gd name="T39" fmla="*/ 28 h 555"/>
                <a:gd name="T40" fmla="*/ 260 w 552"/>
                <a:gd name="T41" fmla="*/ 261 h 555"/>
                <a:gd name="T42" fmla="*/ 27 w 552"/>
                <a:gd name="T43" fmla="*/ 261 h 555"/>
                <a:gd name="T44" fmla="*/ 18 w 552"/>
                <a:gd name="T45" fmla="*/ 261 h 555"/>
                <a:gd name="T46" fmla="*/ 9 w 552"/>
                <a:gd name="T47" fmla="*/ 263 h 555"/>
                <a:gd name="T48" fmla="*/ 2 w 552"/>
                <a:gd name="T49" fmla="*/ 268 h 555"/>
                <a:gd name="T50" fmla="*/ 0 w 552"/>
                <a:gd name="T51" fmla="*/ 277 h 555"/>
                <a:gd name="T52" fmla="*/ 2 w 552"/>
                <a:gd name="T53" fmla="*/ 287 h 555"/>
                <a:gd name="T54" fmla="*/ 9 w 552"/>
                <a:gd name="T55" fmla="*/ 292 h 555"/>
                <a:gd name="T56" fmla="*/ 18 w 552"/>
                <a:gd name="T57" fmla="*/ 294 h 555"/>
                <a:gd name="T58" fmla="*/ 27 w 552"/>
                <a:gd name="T59" fmla="*/ 294 h 555"/>
                <a:gd name="T60" fmla="*/ 260 w 552"/>
                <a:gd name="T61" fmla="*/ 294 h 555"/>
                <a:gd name="T62" fmla="*/ 260 w 552"/>
                <a:gd name="T63" fmla="*/ 527 h 555"/>
                <a:gd name="T64" fmla="*/ 260 w 552"/>
                <a:gd name="T65" fmla="*/ 536 h 555"/>
                <a:gd name="T66" fmla="*/ 262 w 552"/>
                <a:gd name="T67" fmla="*/ 545 h 555"/>
                <a:gd name="T68" fmla="*/ 267 w 552"/>
                <a:gd name="T69" fmla="*/ 552 h 555"/>
                <a:gd name="T70" fmla="*/ 276 w 552"/>
                <a:gd name="T71" fmla="*/ 555 h 555"/>
                <a:gd name="T72" fmla="*/ 286 w 552"/>
                <a:gd name="T73" fmla="*/ 552 h 555"/>
                <a:gd name="T74" fmla="*/ 291 w 552"/>
                <a:gd name="T75" fmla="*/ 545 h 555"/>
                <a:gd name="T76" fmla="*/ 293 w 552"/>
                <a:gd name="T77" fmla="*/ 536 h 555"/>
                <a:gd name="T78" fmla="*/ 293 w 552"/>
                <a:gd name="T79" fmla="*/ 527 h 555"/>
                <a:gd name="T80" fmla="*/ 293 w 552"/>
                <a:gd name="T81" fmla="*/ 294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2" h="555">
                  <a:moveTo>
                    <a:pt x="293" y="294"/>
                  </a:moveTo>
                  <a:lnTo>
                    <a:pt x="525" y="294"/>
                  </a:lnTo>
                  <a:lnTo>
                    <a:pt x="534" y="294"/>
                  </a:lnTo>
                  <a:lnTo>
                    <a:pt x="543" y="292"/>
                  </a:lnTo>
                  <a:lnTo>
                    <a:pt x="550" y="287"/>
                  </a:lnTo>
                  <a:lnTo>
                    <a:pt x="552" y="277"/>
                  </a:lnTo>
                  <a:lnTo>
                    <a:pt x="550" y="268"/>
                  </a:lnTo>
                  <a:lnTo>
                    <a:pt x="543" y="263"/>
                  </a:lnTo>
                  <a:lnTo>
                    <a:pt x="534" y="261"/>
                  </a:lnTo>
                  <a:lnTo>
                    <a:pt x="525" y="261"/>
                  </a:lnTo>
                  <a:lnTo>
                    <a:pt x="293" y="261"/>
                  </a:lnTo>
                  <a:lnTo>
                    <a:pt x="293" y="28"/>
                  </a:lnTo>
                  <a:lnTo>
                    <a:pt x="293" y="19"/>
                  </a:lnTo>
                  <a:lnTo>
                    <a:pt x="291" y="10"/>
                  </a:lnTo>
                  <a:lnTo>
                    <a:pt x="286" y="3"/>
                  </a:lnTo>
                  <a:lnTo>
                    <a:pt x="276" y="0"/>
                  </a:lnTo>
                  <a:lnTo>
                    <a:pt x="267" y="3"/>
                  </a:lnTo>
                  <a:lnTo>
                    <a:pt x="262" y="10"/>
                  </a:lnTo>
                  <a:lnTo>
                    <a:pt x="260" y="19"/>
                  </a:lnTo>
                  <a:lnTo>
                    <a:pt x="260" y="28"/>
                  </a:lnTo>
                  <a:lnTo>
                    <a:pt x="260" y="261"/>
                  </a:lnTo>
                  <a:lnTo>
                    <a:pt x="27" y="261"/>
                  </a:lnTo>
                  <a:lnTo>
                    <a:pt x="18" y="261"/>
                  </a:lnTo>
                  <a:lnTo>
                    <a:pt x="9" y="263"/>
                  </a:lnTo>
                  <a:lnTo>
                    <a:pt x="2" y="268"/>
                  </a:lnTo>
                  <a:lnTo>
                    <a:pt x="0" y="277"/>
                  </a:lnTo>
                  <a:lnTo>
                    <a:pt x="2" y="287"/>
                  </a:lnTo>
                  <a:lnTo>
                    <a:pt x="9" y="292"/>
                  </a:lnTo>
                  <a:lnTo>
                    <a:pt x="18" y="294"/>
                  </a:lnTo>
                  <a:lnTo>
                    <a:pt x="27" y="294"/>
                  </a:lnTo>
                  <a:lnTo>
                    <a:pt x="260" y="294"/>
                  </a:lnTo>
                  <a:lnTo>
                    <a:pt x="260" y="527"/>
                  </a:lnTo>
                  <a:lnTo>
                    <a:pt x="260" y="536"/>
                  </a:lnTo>
                  <a:lnTo>
                    <a:pt x="262" y="545"/>
                  </a:lnTo>
                  <a:lnTo>
                    <a:pt x="267" y="552"/>
                  </a:lnTo>
                  <a:lnTo>
                    <a:pt x="276" y="555"/>
                  </a:lnTo>
                  <a:lnTo>
                    <a:pt x="286" y="552"/>
                  </a:lnTo>
                  <a:lnTo>
                    <a:pt x="291" y="545"/>
                  </a:lnTo>
                  <a:lnTo>
                    <a:pt x="293" y="536"/>
                  </a:lnTo>
                  <a:lnTo>
                    <a:pt x="293" y="527"/>
                  </a:lnTo>
                  <a:lnTo>
                    <a:pt x="293" y="294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318" name="Freeform 148"/>
            <p:cNvSpPr>
              <a:spLocks/>
            </p:cNvSpPr>
            <p:nvPr/>
          </p:nvSpPr>
          <p:spPr bwMode="auto">
            <a:xfrm>
              <a:off x="3033" y="2033"/>
              <a:ext cx="436" cy="546"/>
            </a:xfrm>
            <a:custGeom>
              <a:avLst/>
              <a:gdLst>
                <a:gd name="T0" fmla="*/ 34 w 436"/>
                <a:gd name="T1" fmla="*/ 125 h 546"/>
                <a:gd name="T2" fmla="*/ 73 w 436"/>
                <a:gd name="T3" fmla="*/ 84 h 546"/>
                <a:gd name="T4" fmla="*/ 114 w 436"/>
                <a:gd name="T5" fmla="*/ 65 h 546"/>
                <a:gd name="T6" fmla="*/ 144 w 436"/>
                <a:gd name="T7" fmla="*/ 60 h 546"/>
                <a:gd name="T8" fmla="*/ 193 w 436"/>
                <a:gd name="T9" fmla="*/ 66 h 546"/>
                <a:gd name="T10" fmla="*/ 249 w 436"/>
                <a:gd name="T11" fmla="*/ 109 h 546"/>
                <a:gd name="T12" fmla="*/ 277 w 436"/>
                <a:gd name="T13" fmla="*/ 175 h 546"/>
                <a:gd name="T14" fmla="*/ 285 w 436"/>
                <a:gd name="T15" fmla="*/ 243 h 546"/>
                <a:gd name="T16" fmla="*/ 285 w 436"/>
                <a:gd name="T17" fmla="*/ 303 h 546"/>
                <a:gd name="T18" fmla="*/ 280 w 436"/>
                <a:gd name="T19" fmla="*/ 340 h 546"/>
                <a:gd name="T20" fmla="*/ 261 w 436"/>
                <a:gd name="T21" fmla="*/ 403 h 546"/>
                <a:gd name="T22" fmla="*/ 237 w 436"/>
                <a:gd name="T23" fmla="*/ 503 h 546"/>
                <a:gd name="T24" fmla="*/ 236 w 436"/>
                <a:gd name="T25" fmla="*/ 542 h 546"/>
                <a:gd name="T26" fmla="*/ 251 w 436"/>
                <a:gd name="T27" fmla="*/ 543 h 546"/>
                <a:gd name="T28" fmla="*/ 264 w 436"/>
                <a:gd name="T29" fmla="*/ 517 h 546"/>
                <a:gd name="T30" fmla="*/ 292 w 436"/>
                <a:gd name="T31" fmla="*/ 408 h 546"/>
                <a:gd name="T32" fmla="*/ 308 w 436"/>
                <a:gd name="T33" fmla="*/ 321 h 546"/>
                <a:gd name="T34" fmla="*/ 362 w 436"/>
                <a:gd name="T35" fmla="*/ 179 h 546"/>
                <a:gd name="T36" fmla="*/ 421 w 436"/>
                <a:gd name="T37" fmla="*/ 49 h 546"/>
                <a:gd name="T38" fmla="*/ 431 w 436"/>
                <a:gd name="T39" fmla="*/ 30 h 546"/>
                <a:gd name="T40" fmla="*/ 436 w 436"/>
                <a:gd name="T41" fmla="*/ 17 h 546"/>
                <a:gd name="T42" fmla="*/ 426 w 436"/>
                <a:gd name="T43" fmla="*/ 9 h 546"/>
                <a:gd name="T44" fmla="*/ 416 w 436"/>
                <a:gd name="T45" fmla="*/ 15 h 546"/>
                <a:gd name="T46" fmla="*/ 307 w 436"/>
                <a:gd name="T47" fmla="*/ 261 h 546"/>
                <a:gd name="T48" fmla="*/ 302 w 436"/>
                <a:gd name="T49" fmla="*/ 197 h 546"/>
                <a:gd name="T50" fmla="*/ 273 w 436"/>
                <a:gd name="T51" fmla="*/ 91 h 546"/>
                <a:gd name="T52" fmla="*/ 232 w 436"/>
                <a:gd name="T53" fmla="*/ 26 h 546"/>
                <a:gd name="T54" fmla="*/ 162 w 436"/>
                <a:gd name="T55" fmla="*/ 0 h 546"/>
                <a:gd name="T56" fmla="*/ 93 w 436"/>
                <a:gd name="T57" fmla="*/ 20 h 546"/>
                <a:gd name="T58" fmla="*/ 42 w 436"/>
                <a:gd name="T59" fmla="*/ 66 h 546"/>
                <a:gd name="T60" fmla="*/ 11 w 436"/>
                <a:gd name="T61" fmla="*/ 118 h 546"/>
                <a:gd name="T62" fmla="*/ 0 w 436"/>
                <a:gd name="T63" fmla="*/ 152 h 546"/>
                <a:gd name="T64" fmla="*/ 16 w 436"/>
                <a:gd name="T65" fmla="*/ 16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6" h="546">
                  <a:moveTo>
                    <a:pt x="19" y="156"/>
                  </a:moveTo>
                  <a:lnTo>
                    <a:pt x="34" y="125"/>
                  </a:lnTo>
                  <a:lnTo>
                    <a:pt x="52" y="101"/>
                  </a:lnTo>
                  <a:lnTo>
                    <a:pt x="73" y="84"/>
                  </a:lnTo>
                  <a:lnTo>
                    <a:pt x="94" y="72"/>
                  </a:lnTo>
                  <a:lnTo>
                    <a:pt x="114" y="65"/>
                  </a:lnTo>
                  <a:lnTo>
                    <a:pt x="131" y="61"/>
                  </a:lnTo>
                  <a:lnTo>
                    <a:pt x="144" y="60"/>
                  </a:lnTo>
                  <a:lnTo>
                    <a:pt x="151" y="60"/>
                  </a:lnTo>
                  <a:lnTo>
                    <a:pt x="193" y="66"/>
                  </a:lnTo>
                  <a:lnTo>
                    <a:pt x="225" y="83"/>
                  </a:lnTo>
                  <a:lnTo>
                    <a:pt x="249" y="109"/>
                  </a:lnTo>
                  <a:lnTo>
                    <a:pt x="266" y="141"/>
                  </a:lnTo>
                  <a:lnTo>
                    <a:pt x="277" y="175"/>
                  </a:lnTo>
                  <a:lnTo>
                    <a:pt x="282" y="210"/>
                  </a:lnTo>
                  <a:lnTo>
                    <a:pt x="285" y="243"/>
                  </a:lnTo>
                  <a:lnTo>
                    <a:pt x="286" y="271"/>
                  </a:lnTo>
                  <a:lnTo>
                    <a:pt x="285" y="303"/>
                  </a:lnTo>
                  <a:lnTo>
                    <a:pt x="283" y="324"/>
                  </a:lnTo>
                  <a:lnTo>
                    <a:pt x="280" y="340"/>
                  </a:lnTo>
                  <a:lnTo>
                    <a:pt x="276" y="353"/>
                  </a:lnTo>
                  <a:lnTo>
                    <a:pt x="261" y="403"/>
                  </a:lnTo>
                  <a:lnTo>
                    <a:pt x="247" y="456"/>
                  </a:lnTo>
                  <a:lnTo>
                    <a:pt x="237" y="503"/>
                  </a:lnTo>
                  <a:lnTo>
                    <a:pt x="233" y="531"/>
                  </a:lnTo>
                  <a:lnTo>
                    <a:pt x="236" y="542"/>
                  </a:lnTo>
                  <a:lnTo>
                    <a:pt x="244" y="546"/>
                  </a:lnTo>
                  <a:lnTo>
                    <a:pt x="251" y="543"/>
                  </a:lnTo>
                  <a:lnTo>
                    <a:pt x="257" y="533"/>
                  </a:lnTo>
                  <a:lnTo>
                    <a:pt x="264" y="517"/>
                  </a:lnTo>
                  <a:lnTo>
                    <a:pt x="270" y="496"/>
                  </a:lnTo>
                  <a:lnTo>
                    <a:pt x="292" y="408"/>
                  </a:lnTo>
                  <a:lnTo>
                    <a:pt x="301" y="353"/>
                  </a:lnTo>
                  <a:lnTo>
                    <a:pt x="308" y="321"/>
                  </a:lnTo>
                  <a:lnTo>
                    <a:pt x="332" y="253"/>
                  </a:lnTo>
                  <a:lnTo>
                    <a:pt x="362" y="179"/>
                  </a:lnTo>
                  <a:lnTo>
                    <a:pt x="393" y="108"/>
                  </a:lnTo>
                  <a:lnTo>
                    <a:pt x="421" y="49"/>
                  </a:lnTo>
                  <a:lnTo>
                    <a:pt x="426" y="40"/>
                  </a:lnTo>
                  <a:lnTo>
                    <a:pt x="431" y="30"/>
                  </a:lnTo>
                  <a:lnTo>
                    <a:pt x="435" y="22"/>
                  </a:lnTo>
                  <a:lnTo>
                    <a:pt x="436" y="17"/>
                  </a:lnTo>
                  <a:lnTo>
                    <a:pt x="432" y="10"/>
                  </a:lnTo>
                  <a:lnTo>
                    <a:pt x="426" y="9"/>
                  </a:lnTo>
                  <a:lnTo>
                    <a:pt x="421" y="10"/>
                  </a:lnTo>
                  <a:lnTo>
                    <a:pt x="416" y="15"/>
                  </a:lnTo>
                  <a:lnTo>
                    <a:pt x="358" y="136"/>
                  </a:lnTo>
                  <a:lnTo>
                    <a:pt x="307" y="261"/>
                  </a:lnTo>
                  <a:lnTo>
                    <a:pt x="306" y="235"/>
                  </a:lnTo>
                  <a:lnTo>
                    <a:pt x="302" y="197"/>
                  </a:lnTo>
                  <a:lnTo>
                    <a:pt x="292" y="148"/>
                  </a:lnTo>
                  <a:lnTo>
                    <a:pt x="273" y="91"/>
                  </a:lnTo>
                  <a:lnTo>
                    <a:pt x="255" y="55"/>
                  </a:lnTo>
                  <a:lnTo>
                    <a:pt x="232" y="26"/>
                  </a:lnTo>
                  <a:lnTo>
                    <a:pt x="201" y="7"/>
                  </a:lnTo>
                  <a:lnTo>
                    <a:pt x="162" y="0"/>
                  </a:lnTo>
                  <a:lnTo>
                    <a:pt x="125" y="5"/>
                  </a:lnTo>
                  <a:lnTo>
                    <a:pt x="93" y="20"/>
                  </a:lnTo>
                  <a:lnTo>
                    <a:pt x="65" y="41"/>
                  </a:lnTo>
                  <a:lnTo>
                    <a:pt x="42" y="66"/>
                  </a:lnTo>
                  <a:lnTo>
                    <a:pt x="24" y="92"/>
                  </a:lnTo>
                  <a:lnTo>
                    <a:pt x="11" y="118"/>
                  </a:lnTo>
                  <a:lnTo>
                    <a:pt x="3" y="138"/>
                  </a:lnTo>
                  <a:lnTo>
                    <a:pt x="0" y="152"/>
                  </a:lnTo>
                  <a:lnTo>
                    <a:pt x="5" y="159"/>
                  </a:lnTo>
                  <a:lnTo>
                    <a:pt x="16" y="160"/>
                  </a:lnTo>
                  <a:lnTo>
                    <a:pt x="19" y="156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319" name="Freeform 149"/>
            <p:cNvSpPr>
              <a:spLocks/>
            </p:cNvSpPr>
            <p:nvPr/>
          </p:nvSpPr>
          <p:spPr bwMode="auto">
            <a:xfrm>
              <a:off x="3523" y="1731"/>
              <a:ext cx="146" cy="301"/>
            </a:xfrm>
            <a:custGeom>
              <a:avLst/>
              <a:gdLst>
                <a:gd name="T0" fmla="*/ 141 w 146"/>
                <a:gd name="T1" fmla="*/ 50 h 301"/>
                <a:gd name="T2" fmla="*/ 145 w 146"/>
                <a:gd name="T3" fmla="*/ 39 h 301"/>
                <a:gd name="T4" fmla="*/ 146 w 146"/>
                <a:gd name="T5" fmla="*/ 32 h 301"/>
                <a:gd name="T6" fmla="*/ 143 w 146"/>
                <a:gd name="T7" fmla="*/ 19 h 301"/>
                <a:gd name="T8" fmla="*/ 136 w 146"/>
                <a:gd name="T9" fmla="*/ 9 h 301"/>
                <a:gd name="T10" fmla="*/ 125 w 146"/>
                <a:gd name="T11" fmla="*/ 2 h 301"/>
                <a:gd name="T12" fmla="*/ 112 w 146"/>
                <a:gd name="T13" fmla="*/ 0 h 301"/>
                <a:gd name="T14" fmla="*/ 98 w 146"/>
                <a:gd name="T15" fmla="*/ 3 h 301"/>
                <a:gd name="T16" fmla="*/ 88 w 146"/>
                <a:gd name="T17" fmla="*/ 10 h 301"/>
                <a:gd name="T18" fmla="*/ 83 w 146"/>
                <a:gd name="T19" fmla="*/ 19 h 301"/>
                <a:gd name="T20" fmla="*/ 80 w 146"/>
                <a:gd name="T21" fmla="*/ 27 h 301"/>
                <a:gd name="T22" fmla="*/ 3 w 146"/>
                <a:gd name="T23" fmla="*/ 279 h 301"/>
                <a:gd name="T24" fmla="*/ 1 w 146"/>
                <a:gd name="T25" fmla="*/ 284 h 301"/>
                <a:gd name="T26" fmla="*/ 0 w 146"/>
                <a:gd name="T27" fmla="*/ 289 h 301"/>
                <a:gd name="T28" fmla="*/ 3 w 146"/>
                <a:gd name="T29" fmla="*/ 294 h 301"/>
                <a:gd name="T30" fmla="*/ 10 w 146"/>
                <a:gd name="T31" fmla="*/ 298 h 301"/>
                <a:gd name="T32" fmla="*/ 17 w 146"/>
                <a:gd name="T33" fmla="*/ 301 h 301"/>
                <a:gd name="T34" fmla="*/ 23 w 146"/>
                <a:gd name="T35" fmla="*/ 301 h 301"/>
                <a:gd name="T36" fmla="*/ 27 w 146"/>
                <a:gd name="T37" fmla="*/ 300 h 301"/>
                <a:gd name="T38" fmla="*/ 31 w 146"/>
                <a:gd name="T39" fmla="*/ 291 h 301"/>
                <a:gd name="T40" fmla="*/ 141 w 146"/>
                <a:gd name="T41" fmla="*/ 5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6" h="301">
                  <a:moveTo>
                    <a:pt x="141" y="50"/>
                  </a:moveTo>
                  <a:lnTo>
                    <a:pt x="145" y="39"/>
                  </a:lnTo>
                  <a:lnTo>
                    <a:pt x="146" y="32"/>
                  </a:lnTo>
                  <a:lnTo>
                    <a:pt x="143" y="19"/>
                  </a:lnTo>
                  <a:lnTo>
                    <a:pt x="136" y="9"/>
                  </a:lnTo>
                  <a:lnTo>
                    <a:pt x="125" y="2"/>
                  </a:lnTo>
                  <a:lnTo>
                    <a:pt x="112" y="0"/>
                  </a:lnTo>
                  <a:lnTo>
                    <a:pt x="98" y="3"/>
                  </a:lnTo>
                  <a:lnTo>
                    <a:pt x="88" y="10"/>
                  </a:lnTo>
                  <a:lnTo>
                    <a:pt x="83" y="19"/>
                  </a:lnTo>
                  <a:lnTo>
                    <a:pt x="80" y="27"/>
                  </a:lnTo>
                  <a:lnTo>
                    <a:pt x="3" y="279"/>
                  </a:lnTo>
                  <a:lnTo>
                    <a:pt x="1" y="284"/>
                  </a:lnTo>
                  <a:lnTo>
                    <a:pt x="0" y="289"/>
                  </a:lnTo>
                  <a:lnTo>
                    <a:pt x="3" y="294"/>
                  </a:lnTo>
                  <a:lnTo>
                    <a:pt x="10" y="298"/>
                  </a:lnTo>
                  <a:lnTo>
                    <a:pt x="17" y="301"/>
                  </a:lnTo>
                  <a:lnTo>
                    <a:pt x="23" y="301"/>
                  </a:lnTo>
                  <a:lnTo>
                    <a:pt x="27" y="300"/>
                  </a:lnTo>
                  <a:lnTo>
                    <a:pt x="31" y="291"/>
                  </a:lnTo>
                  <a:lnTo>
                    <a:pt x="141" y="5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320" name="Freeform 150"/>
            <p:cNvSpPr>
              <a:spLocks noEditPoints="1"/>
            </p:cNvSpPr>
            <p:nvPr/>
          </p:nvSpPr>
          <p:spPr bwMode="auto">
            <a:xfrm>
              <a:off x="3476" y="2220"/>
              <a:ext cx="176" cy="392"/>
            </a:xfrm>
            <a:custGeom>
              <a:avLst/>
              <a:gdLst>
                <a:gd name="T0" fmla="*/ 160 w 176"/>
                <a:gd name="T1" fmla="*/ 14 h 392"/>
                <a:gd name="T2" fmla="*/ 148 w 176"/>
                <a:gd name="T3" fmla="*/ 2 h 392"/>
                <a:gd name="T4" fmla="*/ 126 w 176"/>
                <a:gd name="T5" fmla="*/ 2 h 392"/>
                <a:gd name="T6" fmla="*/ 108 w 176"/>
                <a:gd name="T7" fmla="*/ 20 h 392"/>
                <a:gd name="T8" fmla="*/ 111 w 176"/>
                <a:gd name="T9" fmla="*/ 46 h 392"/>
                <a:gd name="T10" fmla="*/ 141 w 176"/>
                <a:gd name="T11" fmla="*/ 51 h 392"/>
                <a:gd name="T12" fmla="*/ 158 w 176"/>
                <a:gd name="T13" fmla="*/ 33 h 392"/>
                <a:gd name="T14" fmla="*/ 42 w 176"/>
                <a:gd name="T15" fmla="*/ 318 h 392"/>
                <a:gd name="T16" fmla="*/ 37 w 176"/>
                <a:gd name="T17" fmla="*/ 342 h 392"/>
                <a:gd name="T18" fmla="*/ 53 w 176"/>
                <a:gd name="T19" fmla="*/ 377 h 392"/>
                <a:gd name="T20" fmla="*/ 92 w 176"/>
                <a:gd name="T21" fmla="*/ 392 h 392"/>
                <a:gd name="T22" fmla="*/ 130 w 176"/>
                <a:gd name="T23" fmla="*/ 379 h 392"/>
                <a:gd name="T24" fmla="*/ 156 w 176"/>
                <a:gd name="T25" fmla="*/ 350 h 392"/>
                <a:gd name="T26" fmla="*/ 172 w 176"/>
                <a:gd name="T27" fmla="*/ 320 h 392"/>
                <a:gd name="T28" fmla="*/ 176 w 176"/>
                <a:gd name="T29" fmla="*/ 302 h 392"/>
                <a:gd name="T30" fmla="*/ 167 w 176"/>
                <a:gd name="T31" fmla="*/ 295 h 392"/>
                <a:gd name="T32" fmla="*/ 156 w 176"/>
                <a:gd name="T33" fmla="*/ 305 h 392"/>
                <a:gd name="T34" fmla="*/ 129 w 176"/>
                <a:gd name="T35" fmla="*/ 357 h 392"/>
                <a:gd name="T36" fmla="*/ 94 w 176"/>
                <a:gd name="T37" fmla="*/ 375 h 392"/>
                <a:gd name="T38" fmla="*/ 80 w 176"/>
                <a:gd name="T39" fmla="*/ 355 h 392"/>
                <a:gd name="T40" fmla="*/ 89 w 176"/>
                <a:gd name="T41" fmla="*/ 318 h 392"/>
                <a:gd name="T42" fmla="*/ 114 w 176"/>
                <a:gd name="T43" fmla="*/ 254 h 392"/>
                <a:gd name="T44" fmla="*/ 131 w 176"/>
                <a:gd name="T45" fmla="*/ 209 h 392"/>
                <a:gd name="T46" fmla="*/ 140 w 176"/>
                <a:gd name="T47" fmla="*/ 178 h 392"/>
                <a:gd name="T48" fmla="*/ 124 w 176"/>
                <a:gd name="T49" fmla="*/ 143 h 392"/>
                <a:gd name="T50" fmla="*/ 84 w 176"/>
                <a:gd name="T51" fmla="*/ 129 h 392"/>
                <a:gd name="T52" fmla="*/ 47 w 176"/>
                <a:gd name="T53" fmla="*/ 141 h 392"/>
                <a:gd name="T54" fmla="*/ 20 w 176"/>
                <a:gd name="T55" fmla="*/ 170 h 392"/>
                <a:gd name="T56" fmla="*/ 5 w 176"/>
                <a:gd name="T57" fmla="*/ 200 h 392"/>
                <a:gd name="T58" fmla="*/ 0 w 176"/>
                <a:gd name="T59" fmla="*/ 218 h 392"/>
                <a:gd name="T60" fmla="*/ 10 w 176"/>
                <a:gd name="T61" fmla="*/ 226 h 392"/>
                <a:gd name="T62" fmla="*/ 20 w 176"/>
                <a:gd name="T63" fmla="*/ 216 h 392"/>
                <a:gd name="T64" fmla="*/ 49 w 176"/>
                <a:gd name="T65" fmla="*/ 162 h 392"/>
                <a:gd name="T66" fmla="*/ 82 w 176"/>
                <a:gd name="T67" fmla="*/ 145 h 392"/>
                <a:gd name="T68" fmla="*/ 97 w 176"/>
                <a:gd name="T69" fmla="*/ 166 h 392"/>
                <a:gd name="T70" fmla="*/ 94 w 176"/>
                <a:gd name="T71" fmla="*/ 186 h 392"/>
                <a:gd name="T72" fmla="*/ 79 w 176"/>
                <a:gd name="T73" fmla="*/ 22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392">
                  <a:moveTo>
                    <a:pt x="161" y="22"/>
                  </a:moveTo>
                  <a:lnTo>
                    <a:pt x="160" y="14"/>
                  </a:lnTo>
                  <a:lnTo>
                    <a:pt x="156" y="7"/>
                  </a:lnTo>
                  <a:lnTo>
                    <a:pt x="148" y="2"/>
                  </a:lnTo>
                  <a:lnTo>
                    <a:pt x="138" y="0"/>
                  </a:lnTo>
                  <a:lnTo>
                    <a:pt x="126" y="2"/>
                  </a:lnTo>
                  <a:lnTo>
                    <a:pt x="116" y="9"/>
                  </a:lnTo>
                  <a:lnTo>
                    <a:pt x="108" y="20"/>
                  </a:lnTo>
                  <a:lnTo>
                    <a:pt x="105" y="32"/>
                  </a:lnTo>
                  <a:lnTo>
                    <a:pt x="111" y="46"/>
                  </a:lnTo>
                  <a:lnTo>
                    <a:pt x="129" y="54"/>
                  </a:lnTo>
                  <a:lnTo>
                    <a:pt x="141" y="51"/>
                  </a:lnTo>
                  <a:lnTo>
                    <a:pt x="151" y="43"/>
                  </a:lnTo>
                  <a:lnTo>
                    <a:pt x="158" y="33"/>
                  </a:lnTo>
                  <a:lnTo>
                    <a:pt x="161" y="22"/>
                  </a:lnTo>
                  <a:close/>
                  <a:moveTo>
                    <a:pt x="42" y="318"/>
                  </a:moveTo>
                  <a:lnTo>
                    <a:pt x="39" y="329"/>
                  </a:lnTo>
                  <a:lnTo>
                    <a:pt x="37" y="342"/>
                  </a:lnTo>
                  <a:lnTo>
                    <a:pt x="41" y="361"/>
                  </a:lnTo>
                  <a:lnTo>
                    <a:pt x="53" y="377"/>
                  </a:lnTo>
                  <a:lnTo>
                    <a:pt x="70" y="388"/>
                  </a:lnTo>
                  <a:lnTo>
                    <a:pt x="92" y="392"/>
                  </a:lnTo>
                  <a:lnTo>
                    <a:pt x="113" y="388"/>
                  </a:lnTo>
                  <a:lnTo>
                    <a:pt x="130" y="379"/>
                  </a:lnTo>
                  <a:lnTo>
                    <a:pt x="145" y="366"/>
                  </a:lnTo>
                  <a:lnTo>
                    <a:pt x="156" y="350"/>
                  </a:lnTo>
                  <a:lnTo>
                    <a:pt x="165" y="334"/>
                  </a:lnTo>
                  <a:lnTo>
                    <a:pt x="172" y="320"/>
                  </a:lnTo>
                  <a:lnTo>
                    <a:pt x="175" y="309"/>
                  </a:lnTo>
                  <a:lnTo>
                    <a:pt x="176" y="302"/>
                  </a:lnTo>
                  <a:lnTo>
                    <a:pt x="172" y="296"/>
                  </a:lnTo>
                  <a:lnTo>
                    <a:pt x="167" y="295"/>
                  </a:lnTo>
                  <a:lnTo>
                    <a:pt x="159" y="297"/>
                  </a:lnTo>
                  <a:lnTo>
                    <a:pt x="156" y="305"/>
                  </a:lnTo>
                  <a:lnTo>
                    <a:pt x="144" y="335"/>
                  </a:lnTo>
                  <a:lnTo>
                    <a:pt x="129" y="357"/>
                  </a:lnTo>
                  <a:lnTo>
                    <a:pt x="111" y="371"/>
                  </a:lnTo>
                  <a:lnTo>
                    <a:pt x="94" y="375"/>
                  </a:lnTo>
                  <a:lnTo>
                    <a:pt x="83" y="370"/>
                  </a:lnTo>
                  <a:lnTo>
                    <a:pt x="80" y="355"/>
                  </a:lnTo>
                  <a:lnTo>
                    <a:pt x="82" y="336"/>
                  </a:lnTo>
                  <a:lnTo>
                    <a:pt x="89" y="318"/>
                  </a:lnTo>
                  <a:lnTo>
                    <a:pt x="107" y="271"/>
                  </a:lnTo>
                  <a:lnTo>
                    <a:pt x="114" y="254"/>
                  </a:lnTo>
                  <a:lnTo>
                    <a:pt x="123" y="231"/>
                  </a:lnTo>
                  <a:lnTo>
                    <a:pt x="131" y="209"/>
                  </a:lnTo>
                  <a:lnTo>
                    <a:pt x="136" y="197"/>
                  </a:lnTo>
                  <a:lnTo>
                    <a:pt x="140" y="178"/>
                  </a:lnTo>
                  <a:lnTo>
                    <a:pt x="136" y="159"/>
                  </a:lnTo>
                  <a:lnTo>
                    <a:pt x="124" y="143"/>
                  </a:lnTo>
                  <a:lnTo>
                    <a:pt x="107" y="133"/>
                  </a:lnTo>
                  <a:lnTo>
                    <a:pt x="84" y="129"/>
                  </a:lnTo>
                  <a:lnTo>
                    <a:pt x="64" y="132"/>
                  </a:lnTo>
                  <a:lnTo>
                    <a:pt x="47" y="141"/>
                  </a:lnTo>
                  <a:lnTo>
                    <a:pt x="32" y="154"/>
                  </a:lnTo>
                  <a:lnTo>
                    <a:pt x="20" y="170"/>
                  </a:lnTo>
                  <a:lnTo>
                    <a:pt x="12" y="185"/>
                  </a:lnTo>
                  <a:lnTo>
                    <a:pt x="5" y="200"/>
                  </a:lnTo>
                  <a:lnTo>
                    <a:pt x="1" y="211"/>
                  </a:lnTo>
                  <a:lnTo>
                    <a:pt x="0" y="218"/>
                  </a:lnTo>
                  <a:lnTo>
                    <a:pt x="4" y="224"/>
                  </a:lnTo>
                  <a:lnTo>
                    <a:pt x="10" y="226"/>
                  </a:lnTo>
                  <a:lnTo>
                    <a:pt x="18" y="223"/>
                  </a:lnTo>
                  <a:lnTo>
                    <a:pt x="20" y="216"/>
                  </a:lnTo>
                  <a:lnTo>
                    <a:pt x="34" y="184"/>
                  </a:lnTo>
                  <a:lnTo>
                    <a:pt x="49" y="162"/>
                  </a:lnTo>
                  <a:lnTo>
                    <a:pt x="66" y="149"/>
                  </a:lnTo>
                  <a:lnTo>
                    <a:pt x="82" y="145"/>
                  </a:lnTo>
                  <a:lnTo>
                    <a:pt x="94" y="149"/>
                  </a:lnTo>
                  <a:lnTo>
                    <a:pt x="97" y="166"/>
                  </a:lnTo>
                  <a:lnTo>
                    <a:pt x="96" y="175"/>
                  </a:lnTo>
                  <a:lnTo>
                    <a:pt x="94" y="186"/>
                  </a:lnTo>
                  <a:lnTo>
                    <a:pt x="88" y="201"/>
                  </a:lnTo>
                  <a:lnTo>
                    <a:pt x="79" y="224"/>
                  </a:lnTo>
                  <a:lnTo>
                    <a:pt x="42" y="318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321" name="Freeform 151"/>
            <p:cNvSpPr>
              <a:spLocks/>
            </p:cNvSpPr>
            <p:nvPr/>
          </p:nvSpPr>
          <p:spPr bwMode="auto">
            <a:xfrm>
              <a:off x="4028" y="1951"/>
              <a:ext cx="508" cy="483"/>
            </a:xfrm>
            <a:custGeom>
              <a:avLst/>
              <a:gdLst>
                <a:gd name="T0" fmla="*/ 492 w 508"/>
                <a:gd name="T1" fmla="*/ 260 h 483"/>
                <a:gd name="T2" fmla="*/ 503 w 508"/>
                <a:gd name="T3" fmla="*/ 253 h 483"/>
                <a:gd name="T4" fmla="*/ 508 w 508"/>
                <a:gd name="T5" fmla="*/ 241 h 483"/>
                <a:gd name="T6" fmla="*/ 503 w 508"/>
                <a:gd name="T7" fmla="*/ 230 h 483"/>
                <a:gd name="T8" fmla="*/ 492 w 508"/>
                <a:gd name="T9" fmla="*/ 223 h 483"/>
                <a:gd name="T10" fmla="*/ 32 w 508"/>
                <a:gd name="T11" fmla="*/ 6 h 483"/>
                <a:gd name="T12" fmla="*/ 21 w 508"/>
                <a:gd name="T13" fmla="*/ 1 h 483"/>
                <a:gd name="T14" fmla="*/ 17 w 508"/>
                <a:gd name="T15" fmla="*/ 0 h 483"/>
                <a:gd name="T16" fmla="*/ 5 w 508"/>
                <a:gd name="T17" fmla="*/ 5 h 483"/>
                <a:gd name="T18" fmla="*/ 0 w 508"/>
                <a:gd name="T19" fmla="*/ 17 h 483"/>
                <a:gd name="T20" fmla="*/ 4 w 508"/>
                <a:gd name="T21" fmla="*/ 26 h 483"/>
                <a:gd name="T22" fmla="*/ 16 w 508"/>
                <a:gd name="T23" fmla="*/ 35 h 483"/>
                <a:gd name="T24" fmla="*/ 453 w 508"/>
                <a:gd name="T25" fmla="*/ 241 h 483"/>
                <a:gd name="T26" fmla="*/ 16 w 508"/>
                <a:gd name="T27" fmla="*/ 448 h 483"/>
                <a:gd name="T28" fmla="*/ 4 w 508"/>
                <a:gd name="T29" fmla="*/ 456 h 483"/>
                <a:gd name="T30" fmla="*/ 0 w 508"/>
                <a:gd name="T31" fmla="*/ 466 h 483"/>
                <a:gd name="T32" fmla="*/ 5 w 508"/>
                <a:gd name="T33" fmla="*/ 478 h 483"/>
                <a:gd name="T34" fmla="*/ 17 w 508"/>
                <a:gd name="T35" fmla="*/ 483 h 483"/>
                <a:gd name="T36" fmla="*/ 21 w 508"/>
                <a:gd name="T37" fmla="*/ 482 h 483"/>
                <a:gd name="T38" fmla="*/ 32 w 508"/>
                <a:gd name="T39" fmla="*/ 477 h 483"/>
                <a:gd name="T40" fmla="*/ 492 w 508"/>
                <a:gd name="T41" fmla="*/ 26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8" h="483">
                  <a:moveTo>
                    <a:pt x="492" y="260"/>
                  </a:moveTo>
                  <a:lnTo>
                    <a:pt x="503" y="253"/>
                  </a:lnTo>
                  <a:lnTo>
                    <a:pt x="508" y="241"/>
                  </a:lnTo>
                  <a:lnTo>
                    <a:pt x="503" y="230"/>
                  </a:lnTo>
                  <a:lnTo>
                    <a:pt x="492" y="223"/>
                  </a:lnTo>
                  <a:lnTo>
                    <a:pt x="32" y="6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5" y="5"/>
                  </a:lnTo>
                  <a:lnTo>
                    <a:pt x="0" y="17"/>
                  </a:lnTo>
                  <a:lnTo>
                    <a:pt x="4" y="26"/>
                  </a:lnTo>
                  <a:lnTo>
                    <a:pt x="16" y="35"/>
                  </a:lnTo>
                  <a:lnTo>
                    <a:pt x="453" y="241"/>
                  </a:lnTo>
                  <a:lnTo>
                    <a:pt x="16" y="448"/>
                  </a:lnTo>
                  <a:lnTo>
                    <a:pt x="4" y="456"/>
                  </a:lnTo>
                  <a:lnTo>
                    <a:pt x="0" y="466"/>
                  </a:lnTo>
                  <a:lnTo>
                    <a:pt x="5" y="478"/>
                  </a:lnTo>
                  <a:lnTo>
                    <a:pt x="17" y="483"/>
                  </a:lnTo>
                  <a:lnTo>
                    <a:pt x="21" y="482"/>
                  </a:lnTo>
                  <a:lnTo>
                    <a:pt x="32" y="477"/>
                  </a:lnTo>
                  <a:lnTo>
                    <a:pt x="492" y="26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322" name="Freeform 152"/>
            <p:cNvSpPr>
              <a:spLocks noEditPoints="1"/>
            </p:cNvSpPr>
            <p:nvPr/>
          </p:nvSpPr>
          <p:spPr bwMode="auto">
            <a:xfrm>
              <a:off x="4861" y="1837"/>
              <a:ext cx="368" cy="563"/>
            </a:xfrm>
            <a:custGeom>
              <a:avLst/>
              <a:gdLst>
                <a:gd name="T0" fmla="*/ 221 w 368"/>
                <a:gd name="T1" fmla="*/ 426 h 563"/>
                <a:gd name="T2" fmla="*/ 221 w 368"/>
                <a:gd name="T3" fmla="*/ 498 h 563"/>
                <a:gd name="T4" fmla="*/ 220 w 368"/>
                <a:gd name="T5" fmla="*/ 517 h 563"/>
                <a:gd name="T6" fmla="*/ 212 w 368"/>
                <a:gd name="T7" fmla="*/ 529 h 563"/>
                <a:gd name="T8" fmla="*/ 194 w 368"/>
                <a:gd name="T9" fmla="*/ 536 h 563"/>
                <a:gd name="T10" fmla="*/ 158 w 368"/>
                <a:gd name="T11" fmla="*/ 538 h 563"/>
                <a:gd name="T12" fmla="*/ 140 w 368"/>
                <a:gd name="T13" fmla="*/ 538 h 563"/>
                <a:gd name="T14" fmla="*/ 140 w 368"/>
                <a:gd name="T15" fmla="*/ 563 h 563"/>
                <a:gd name="T16" fmla="*/ 196 w 368"/>
                <a:gd name="T17" fmla="*/ 561 h 563"/>
                <a:gd name="T18" fmla="*/ 253 w 368"/>
                <a:gd name="T19" fmla="*/ 561 h 563"/>
                <a:gd name="T20" fmla="*/ 309 w 368"/>
                <a:gd name="T21" fmla="*/ 561 h 563"/>
                <a:gd name="T22" fmla="*/ 366 w 368"/>
                <a:gd name="T23" fmla="*/ 563 h 563"/>
                <a:gd name="T24" fmla="*/ 366 w 368"/>
                <a:gd name="T25" fmla="*/ 538 h 563"/>
                <a:gd name="T26" fmla="*/ 348 w 368"/>
                <a:gd name="T27" fmla="*/ 538 h 563"/>
                <a:gd name="T28" fmla="*/ 312 w 368"/>
                <a:gd name="T29" fmla="*/ 536 h 563"/>
                <a:gd name="T30" fmla="*/ 294 w 368"/>
                <a:gd name="T31" fmla="*/ 529 h 563"/>
                <a:gd name="T32" fmla="*/ 286 w 368"/>
                <a:gd name="T33" fmla="*/ 517 h 563"/>
                <a:gd name="T34" fmla="*/ 285 w 368"/>
                <a:gd name="T35" fmla="*/ 498 h 563"/>
                <a:gd name="T36" fmla="*/ 285 w 368"/>
                <a:gd name="T37" fmla="*/ 426 h 563"/>
                <a:gd name="T38" fmla="*/ 368 w 368"/>
                <a:gd name="T39" fmla="*/ 426 h 563"/>
                <a:gd name="T40" fmla="*/ 368 w 368"/>
                <a:gd name="T41" fmla="*/ 401 h 563"/>
                <a:gd name="T42" fmla="*/ 285 w 368"/>
                <a:gd name="T43" fmla="*/ 401 h 563"/>
                <a:gd name="T44" fmla="*/ 285 w 368"/>
                <a:gd name="T45" fmla="*/ 22 h 563"/>
                <a:gd name="T46" fmla="*/ 285 w 368"/>
                <a:gd name="T47" fmla="*/ 12 h 563"/>
                <a:gd name="T48" fmla="*/ 283 w 368"/>
                <a:gd name="T49" fmla="*/ 5 h 563"/>
                <a:gd name="T50" fmla="*/ 279 w 368"/>
                <a:gd name="T51" fmla="*/ 1 h 563"/>
                <a:gd name="T52" fmla="*/ 272 w 368"/>
                <a:gd name="T53" fmla="*/ 0 h 563"/>
                <a:gd name="T54" fmla="*/ 263 w 368"/>
                <a:gd name="T55" fmla="*/ 2 h 563"/>
                <a:gd name="T56" fmla="*/ 255 w 368"/>
                <a:gd name="T57" fmla="*/ 10 h 563"/>
                <a:gd name="T58" fmla="*/ 0 w 368"/>
                <a:gd name="T59" fmla="*/ 401 h 563"/>
                <a:gd name="T60" fmla="*/ 0 w 368"/>
                <a:gd name="T61" fmla="*/ 426 h 563"/>
                <a:gd name="T62" fmla="*/ 221 w 368"/>
                <a:gd name="T63" fmla="*/ 426 h 563"/>
                <a:gd name="T64" fmla="*/ 226 w 368"/>
                <a:gd name="T65" fmla="*/ 401 h 563"/>
                <a:gd name="T66" fmla="*/ 23 w 368"/>
                <a:gd name="T67" fmla="*/ 401 h 563"/>
                <a:gd name="T68" fmla="*/ 226 w 368"/>
                <a:gd name="T69" fmla="*/ 90 h 563"/>
                <a:gd name="T70" fmla="*/ 226 w 368"/>
                <a:gd name="T71" fmla="*/ 401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8" h="563">
                  <a:moveTo>
                    <a:pt x="221" y="426"/>
                  </a:moveTo>
                  <a:lnTo>
                    <a:pt x="221" y="498"/>
                  </a:lnTo>
                  <a:lnTo>
                    <a:pt x="220" y="517"/>
                  </a:lnTo>
                  <a:lnTo>
                    <a:pt x="212" y="529"/>
                  </a:lnTo>
                  <a:lnTo>
                    <a:pt x="194" y="536"/>
                  </a:lnTo>
                  <a:lnTo>
                    <a:pt x="158" y="538"/>
                  </a:lnTo>
                  <a:lnTo>
                    <a:pt x="140" y="538"/>
                  </a:lnTo>
                  <a:lnTo>
                    <a:pt x="140" y="563"/>
                  </a:lnTo>
                  <a:lnTo>
                    <a:pt x="196" y="561"/>
                  </a:lnTo>
                  <a:lnTo>
                    <a:pt x="253" y="561"/>
                  </a:lnTo>
                  <a:lnTo>
                    <a:pt x="309" y="561"/>
                  </a:lnTo>
                  <a:lnTo>
                    <a:pt x="366" y="563"/>
                  </a:lnTo>
                  <a:lnTo>
                    <a:pt x="366" y="538"/>
                  </a:lnTo>
                  <a:lnTo>
                    <a:pt x="348" y="538"/>
                  </a:lnTo>
                  <a:lnTo>
                    <a:pt x="312" y="536"/>
                  </a:lnTo>
                  <a:lnTo>
                    <a:pt x="294" y="529"/>
                  </a:lnTo>
                  <a:lnTo>
                    <a:pt x="286" y="517"/>
                  </a:lnTo>
                  <a:lnTo>
                    <a:pt x="285" y="498"/>
                  </a:lnTo>
                  <a:lnTo>
                    <a:pt x="285" y="426"/>
                  </a:lnTo>
                  <a:lnTo>
                    <a:pt x="368" y="426"/>
                  </a:lnTo>
                  <a:lnTo>
                    <a:pt x="368" y="401"/>
                  </a:lnTo>
                  <a:lnTo>
                    <a:pt x="285" y="401"/>
                  </a:lnTo>
                  <a:lnTo>
                    <a:pt x="285" y="22"/>
                  </a:lnTo>
                  <a:lnTo>
                    <a:pt x="285" y="12"/>
                  </a:lnTo>
                  <a:lnTo>
                    <a:pt x="283" y="5"/>
                  </a:lnTo>
                  <a:lnTo>
                    <a:pt x="279" y="1"/>
                  </a:lnTo>
                  <a:lnTo>
                    <a:pt x="272" y="0"/>
                  </a:lnTo>
                  <a:lnTo>
                    <a:pt x="263" y="2"/>
                  </a:lnTo>
                  <a:lnTo>
                    <a:pt x="255" y="10"/>
                  </a:lnTo>
                  <a:lnTo>
                    <a:pt x="0" y="401"/>
                  </a:lnTo>
                  <a:lnTo>
                    <a:pt x="0" y="426"/>
                  </a:lnTo>
                  <a:lnTo>
                    <a:pt x="221" y="426"/>
                  </a:lnTo>
                  <a:close/>
                  <a:moveTo>
                    <a:pt x="226" y="401"/>
                  </a:moveTo>
                  <a:lnTo>
                    <a:pt x="23" y="401"/>
                  </a:lnTo>
                  <a:lnTo>
                    <a:pt x="226" y="90"/>
                  </a:lnTo>
                  <a:lnTo>
                    <a:pt x="226" y="401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323" name="Freeform 153"/>
            <p:cNvSpPr>
              <a:spLocks/>
            </p:cNvSpPr>
            <p:nvPr/>
          </p:nvSpPr>
          <p:spPr bwMode="auto">
            <a:xfrm>
              <a:off x="5276" y="2042"/>
              <a:ext cx="449" cy="367"/>
            </a:xfrm>
            <a:custGeom>
              <a:avLst/>
              <a:gdLst>
                <a:gd name="T0" fmla="*/ 292 w 449"/>
                <a:gd name="T1" fmla="*/ 48 h 367"/>
                <a:gd name="T2" fmla="*/ 264 w 449"/>
                <a:gd name="T3" fmla="*/ 181 h 367"/>
                <a:gd name="T4" fmla="*/ 257 w 449"/>
                <a:gd name="T5" fmla="*/ 263 h 367"/>
                <a:gd name="T6" fmla="*/ 263 w 449"/>
                <a:gd name="T7" fmla="*/ 326 h 367"/>
                <a:gd name="T8" fmla="*/ 277 w 449"/>
                <a:gd name="T9" fmla="*/ 360 h 367"/>
                <a:gd name="T10" fmla="*/ 294 w 449"/>
                <a:gd name="T11" fmla="*/ 367 h 367"/>
                <a:gd name="T12" fmla="*/ 317 w 449"/>
                <a:gd name="T13" fmla="*/ 358 h 367"/>
                <a:gd name="T14" fmla="*/ 327 w 449"/>
                <a:gd name="T15" fmla="*/ 336 h 367"/>
                <a:gd name="T16" fmla="*/ 323 w 449"/>
                <a:gd name="T17" fmla="*/ 318 h 367"/>
                <a:gd name="T18" fmla="*/ 302 w 449"/>
                <a:gd name="T19" fmla="*/ 235 h 367"/>
                <a:gd name="T20" fmla="*/ 298 w 449"/>
                <a:gd name="T21" fmla="*/ 181 h 367"/>
                <a:gd name="T22" fmla="*/ 408 w 449"/>
                <a:gd name="T23" fmla="*/ 48 h 367"/>
                <a:gd name="T24" fmla="*/ 432 w 449"/>
                <a:gd name="T25" fmla="*/ 45 h 367"/>
                <a:gd name="T26" fmla="*/ 449 w 449"/>
                <a:gd name="T27" fmla="*/ 20 h 367"/>
                <a:gd name="T28" fmla="*/ 438 w 449"/>
                <a:gd name="T29" fmla="*/ 3 h 367"/>
                <a:gd name="T30" fmla="*/ 416 w 449"/>
                <a:gd name="T31" fmla="*/ 0 h 367"/>
                <a:gd name="T32" fmla="*/ 121 w 449"/>
                <a:gd name="T33" fmla="*/ 1 h 367"/>
                <a:gd name="T34" fmla="*/ 77 w 449"/>
                <a:gd name="T35" fmla="*/ 17 h 367"/>
                <a:gd name="T36" fmla="*/ 30 w 449"/>
                <a:gd name="T37" fmla="*/ 64 h 367"/>
                <a:gd name="T38" fmla="*/ 4 w 449"/>
                <a:gd name="T39" fmla="*/ 105 h 367"/>
                <a:gd name="T40" fmla="*/ 1 w 449"/>
                <a:gd name="T41" fmla="*/ 118 h 367"/>
                <a:gd name="T42" fmla="*/ 17 w 449"/>
                <a:gd name="T43" fmla="*/ 120 h 367"/>
                <a:gd name="T44" fmla="*/ 39 w 449"/>
                <a:gd name="T45" fmla="*/ 91 h 367"/>
                <a:gd name="T46" fmla="*/ 70 w 449"/>
                <a:gd name="T47" fmla="*/ 64 h 367"/>
                <a:gd name="T48" fmla="*/ 99 w 449"/>
                <a:gd name="T49" fmla="*/ 52 h 367"/>
                <a:gd name="T50" fmla="*/ 121 w 449"/>
                <a:gd name="T51" fmla="*/ 48 h 367"/>
                <a:gd name="T52" fmla="*/ 176 w 449"/>
                <a:gd name="T53" fmla="*/ 48 h 367"/>
                <a:gd name="T54" fmla="*/ 126 w 449"/>
                <a:gd name="T55" fmla="*/ 196 h 367"/>
                <a:gd name="T56" fmla="*/ 70 w 449"/>
                <a:gd name="T57" fmla="*/ 325 h 367"/>
                <a:gd name="T58" fmla="*/ 63 w 449"/>
                <a:gd name="T59" fmla="*/ 345 h 367"/>
                <a:gd name="T60" fmla="*/ 71 w 449"/>
                <a:gd name="T61" fmla="*/ 362 h 367"/>
                <a:gd name="T62" fmla="*/ 87 w 449"/>
                <a:gd name="T63" fmla="*/ 367 h 367"/>
                <a:gd name="T64" fmla="*/ 114 w 449"/>
                <a:gd name="T65" fmla="*/ 352 h 367"/>
                <a:gd name="T66" fmla="*/ 129 w 449"/>
                <a:gd name="T67" fmla="*/ 313 h 367"/>
                <a:gd name="T68" fmla="*/ 141 w 449"/>
                <a:gd name="T69" fmla="*/ 274 h 367"/>
                <a:gd name="T70" fmla="*/ 151 w 449"/>
                <a:gd name="T71" fmla="*/ 23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9" h="367">
                  <a:moveTo>
                    <a:pt x="198" y="48"/>
                  </a:moveTo>
                  <a:lnTo>
                    <a:pt x="292" y="48"/>
                  </a:lnTo>
                  <a:lnTo>
                    <a:pt x="275" y="126"/>
                  </a:lnTo>
                  <a:lnTo>
                    <a:pt x="264" y="181"/>
                  </a:lnTo>
                  <a:lnTo>
                    <a:pt x="258" y="223"/>
                  </a:lnTo>
                  <a:lnTo>
                    <a:pt x="257" y="263"/>
                  </a:lnTo>
                  <a:lnTo>
                    <a:pt x="258" y="288"/>
                  </a:lnTo>
                  <a:lnTo>
                    <a:pt x="263" y="326"/>
                  </a:lnTo>
                  <a:lnTo>
                    <a:pt x="270" y="348"/>
                  </a:lnTo>
                  <a:lnTo>
                    <a:pt x="277" y="360"/>
                  </a:lnTo>
                  <a:lnTo>
                    <a:pt x="285" y="366"/>
                  </a:lnTo>
                  <a:lnTo>
                    <a:pt x="294" y="367"/>
                  </a:lnTo>
                  <a:lnTo>
                    <a:pt x="306" y="365"/>
                  </a:lnTo>
                  <a:lnTo>
                    <a:pt x="317" y="358"/>
                  </a:lnTo>
                  <a:lnTo>
                    <a:pt x="325" y="348"/>
                  </a:lnTo>
                  <a:lnTo>
                    <a:pt x="327" y="336"/>
                  </a:lnTo>
                  <a:lnTo>
                    <a:pt x="327" y="329"/>
                  </a:lnTo>
                  <a:lnTo>
                    <a:pt x="323" y="318"/>
                  </a:lnTo>
                  <a:lnTo>
                    <a:pt x="309" y="274"/>
                  </a:lnTo>
                  <a:lnTo>
                    <a:pt x="302" y="235"/>
                  </a:lnTo>
                  <a:lnTo>
                    <a:pt x="299" y="203"/>
                  </a:lnTo>
                  <a:lnTo>
                    <a:pt x="298" y="181"/>
                  </a:lnTo>
                  <a:lnTo>
                    <a:pt x="314" y="48"/>
                  </a:lnTo>
                  <a:lnTo>
                    <a:pt x="408" y="48"/>
                  </a:lnTo>
                  <a:lnTo>
                    <a:pt x="419" y="48"/>
                  </a:lnTo>
                  <a:lnTo>
                    <a:pt x="432" y="45"/>
                  </a:lnTo>
                  <a:lnTo>
                    <a:pt x="444" y="36"/>
                  </a:lnTo>
                  <a:lnTo>
                    <a:pt x="449" y="20"/>
                  </a:lnTo>
                  <a:lnTo>
                    <a:pt x="446" y="8"/>
                  </a:lnTo>
                  <a:lnTo>
                    <a:pt x="438" y="3"/>
                  </a:lnTo>
                  <a:lnTo>
                    <a:pt x="428" y="0"/>
                  </a:lnTo>
                  <a:lnTo>
                    <a:pt x="416" y="0"/>
                  </a:lnTo>
                  <a:lnTo>
                    <a:pt x="137" y="0"/>
                  </a:lnTo>
                  <a:lnTo>
                    <a:pt x="121" y="1"/>
                  </a:lnTo>
                  <a:lnTo>
                    <a:pt x="101" y="5"/>
                  </a:lnTo>
                  <a:lnTo>
                    <a:pt x="77" y="17"/>
                  </a:lnTo>
                  <a:lnTo>
                    <a:pt x="51" y="39"/>
                  </a:lnTo>
                  <a:lnTo>
                    <a:pt x="30" y="64"/>
                  </a:lnTo>
                  <a:lnTo>
                    <a:pt x="15" y="87"/>
                  </a:lnTo>
                  <a:lnTo>
                    <a:pt x="4" y="105"/>
                  </a:lnTo>
                  <a:lnTo>
                    <a:pt x="0" y="114"/>
                  </a:lnTo>
                  <a:lnTo>
                    <a:pt x="1" y="118"/>
                  </a:lnTo>
                  <a:lnTo>
                    <a:pt x="10" y="122"/>
                  </a:lnTo>
                  <a:lnTo>
                    <a:pt x="17" y="120"/>
                  </a:lnTo>
                  <a:lnTo>
                    <a:pt x="23" y="112"/>
                  </a:lnTo>
                  <a:lnTo>
                    <a:pt x="39" y="91"/>
                  </a:lnTo>
                  <a:lnTo>
                    <a:pt x="55" y="75"/>
                  </a:lnTo>
                  <a:lnTo>
                    <a:pt x="70" y="64"/>
                  </a:lnTo>
                  <a:lnTo>
                    <a:pt x="85" y="56"/>
                  </a:lnTo>
                  <a:lnTo>
                    <a:pt x="99" y="52"/>
                  </a:lnTo>
                  <a:lnTo>
                    <a:pt x="111" y="49"/>
                  </a:lnTo>
                  <a:lnTo>
                    <a:pt x="121" y="48"/>
                  </a:lnTo>
                  <a:lnTo>
                    <a:pt x="129" y="48"/>
                  </a:lnTo>
                  <a:lnTo>
                    <a:pt x="176" y="48"/>
                  </a:lnTo>
                  <a:lnTo>
                    <a:pt x="153" y="123"/>
                  </a:lnTo>
                  <a:lnTo>
                    <a:pt x="126" y="196"/>
                  </a:lnTo>
                  <a:lnTo>
                    <a:pt x="98" y="264"/>
                  </a:lnTo>
                  <a:lnTo>
                    <a:pt x="70" y="325"/>
                  </a:lnTo>
                  <a:lnTo>
                    <a:pt x="64" y="338"/>
                  </a:lnTo>
                  <a:lnTo>
                    <a:pt x="63" y="345"/>
                  </a:lnTo>
                  <a:lnTo>
                    <a:pt x="65" y="355"/>
                  </a:lnTo>
                  <a:lnTo>
                    <a:pt x="71" y="362"/>
                  </a:lnTo>
                  <a:lnTo>
                    <a:pt x="79" y="366"/>
                  </a:lnTo>
                  <a:lnTo>
                    <a:pt x="87" y="367"/>
                  </a:lnTo>
                  <a:lnTo>
                    <a:pt x="103" y="363"/>
                  </a:lnTo>
                  <a:lnTo>
                    <a:pt x="114" y="352"/>
                  </a:lnTo>
                  <a:lnTo>
                    <a:pt x="122" y="335"/>
                  </a:lnTo>
                  <a:lnTo>
                    <a:pt x="129" y="313"/>
                  </a:lnTo>
                  <a:lnTo>
                    <a:pt x="136" y="290"/>
                  </a:lnTo>
                  <a:lnTo>
                    <a:pt x="141" y="274"/>
                  </a:lnTo>
                  <a:lnTo>
                    <a:pt x="145" y="257"/>
                  </a:lnTo>
                  <a:lnTo>
                    <a:pt x="151" y="232"/>
                  </a:lnTo>
                  <a:lnTo>
                    <a:pt x="198" y="48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324" name="Freeform 154"/>
            <p:cNvSpPr>
              <a:spLocks/>
            </p:cNvSpPr>
            <p:nvPr/>
          </p:nvSpPr>
          <p:spPr bwMode="auto">
            <a:xfrm>
              <a:off x="295" y="3530"/>
              <a:ext cx="370" cy="578"/>
            </a:xfrm>
            <a:custGeom>
              <a:avLst/>
              <a:gdLst>
                <a:gd name="T0" fmla="*/ 370 w 370"/>
                <a:gd name="T1" fmla="*/ 30 h 578"/>
                <a:gd name="T2" fmla="*/ 369 w 370"/>
                <a:gd name="T3" fmla="*/ 14 h 578"/>
                <a:gd name="T4" fmla="*/ 365 w 370"/>
                <a:gd name="T5" fmla="*/ 5 h 578"/>
                <a:gd name="T6" fmla="*/ 356 w 370"/>
                <a:gd name="T7" fmla="*/ 1 h 578"/>
                <a:gd name="T8" fmla="*/ 340 w 370"/>
                <a:gd name="T9" fmla="*/ 0 h 578"/>
                <a:gd name="T10" fmla="*/ 29 w 370"/>
                <a:gd name="T11" fmla="*/ 0 h 578"/>
                <a:gd name="T12" fmla="*/ 18 w 370"/>
                <a:gd name="T13" fmla="*/ 1 h 578"/>
                <a:gd name="T14" fmla="*/ 9 w 370"/>
                <a:gd name="T15" fmla="*/ 2 h 578"/>
                <a:gd name="T16" fmla="*/ 2 w 370"/>
                <a:gd name="T17" fmla="*/ 8 h 578"/>
                <a:gd name="T18" fmla="*/ 0 w 370"/>
                <a:gd name="T19" fmla="*/ 17 h 578"/>
                <a:gd name="T20" fmla="*/ 2 w 370"/>
                <a:gd name="T21" fmla="*/ 27 h 578"/>
                <a:gd name="T22" fmla="*/ 9 w 370"/>
                <a:gd name="T23" fmla="*/ 32 h 578"/>
                <a:gd name="T24" fmla="*/ 18 w 370"/>
                <a:gd name="T25" fmla="*/ 33 h 578"/>
                <a:gd name="T26" fmla="*/ 29 w 370"/>
                <a:gd name="T27" fmla="*/ 34 h 578"/>
                <a:gd name="T28" fmla="*/ 336 w 370"/>
                <a:gd name="T29" fmla="*/ 34 h 578"/>
                <a:gd name="T30" fmla="*/ 336 w 370"/>
                <a:gd name="T31" fmla="*/ 273 h 578"/>
                <a:gd name="T32" fmla="*/ 41 w 370"/>
                <a:gd name="T33" fmla="*/ 273 h 578"/>
                <a:gd name="T34" fmla="*/ 30 w 370"/>
                <a:gd name="T35" fmla="*/ 273 h 578"/>
                <a:gd name="T36" fmla="*/ 21 w 370"/>
                <a:gd name="T37" fmla="*/ 275 h 578"/>
                <a:gd name="T38" fmla="*/ 14 w 370"/>
                <a:gd name="T39" fmla="*/ 280 h 578"/>
                <a:gd name="T40" fmla="*/ 12 w 370"/>
                <a:gd name="T41" fmla="*/ 289 h 578"/>
                <a:gd name="T42" fmla="*/ 14 w 370"/>
                <a:gd name="T43" fmla="*/ 299 h 578"/>
                <a:gd name="T44" fmla="*/ 21 w 370"/>
                <a:gd name="T45" fmla="*/ 304 h 578"/>
                <a:gd name="T46" fmla="*/ 30 w 370"/>
                <a:gd name="T47" fmla="*/ 306 h 578"/>
                <a:gd name="T48" fmla="*/ 41 w 370"/>
                <a:gd name="T49" fmla="*/ 306 h 578"/>
                <a:gd name="T50" fmla="*/ 336 w 370"/>
                <a:gd name="T51" fmla="*/ 306 h 578"/>
                <a:gd name="T52" fmla="*/ 336 w 370"/>
                <a:gd name="T53" fmla="*/ 544 h 578"/>
                <a:gd name="T54" fmla="*/ 29 w 370"/>
                <a:gd name="T55" fmla="*/ 544 h 578"/>
                <a:gd name="T56" fmla="*/ 18 w 370"/>
                <a:gd name="T57" fmla="*/ 545 h 578"/>
                <a:gd name="T58" fmla="*/ 9 w 370"/>
                <a:gd name="T59" fmla="*/ 547 h 578"/>
                <a:gd name="T60" fmla="*/ 2 w 370"/>
                <a:gd name="T61" fmla="*/ 551 h 578"/>
                <a:gd name="T62" fmla="*/ 0 w 370"/>
                <a:gd name="T63" fmla="*/ 561 h 578"/>
                <a:gd name="T64" fmla="*/ 2 w 370"/>
                <a:gd name="T65" fmla="*/ 570 h 578"/>
                <a:gd name="T66" fmla="*/ 9 w 370"/>
                <a:gd name="T67" fmla="*/ 576 h 578"/>
                <a:gd name="T68" fmla="*/ 18 w 370"/>
                <a:gd name="T69" fmla="*/ 577 h 578"/>
                <a:gd name="T70" fmla="*/ 29 w 370"/>
                <a:gd name="T71" fmla="*/ 578 h 578"/>
                <a:gd name="T72" fmla="*/ 340 w 370"/>
                <a:gd name="T73" fmla="*/ 578 h 578"/>
                <a:gd name="T74" fmla="*/ 356 w 370"/>
                <a:gd name="T75" fmla="*/ 577 h 578"/>
                <a:gd name="T76" fmla="*/ 365 w 370"/>
                <a:gd name="T77" fmla="*/ 573 h 578"/>
                <a:gd name="T78" fmla="*/ 369 w 370"/>
                <a:gd name="T79" fmla="*/ 564 h 578"/>
                <a:gd name="T80" fmla="*/ 370 w 370"/>
                <a:gd name="T81" fmla="*/ 548 h 578"/>
                <a:gd name="T82" fmla="*/ 370 w 370"/>
                <a:gd name="T83" fmla="*/ 3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0" h="578">
                  <a:moveTo>
                    <a:pt x="370" y="30"/>
                  </a:moveTo>
                  <a:lnTo>
                    <a:pt x="369" y="14"/>
                  </a:lnTo>
                  <a:lnTo>
                    <a:pt x="365" y="5"/>
                  </a:lnTo>
                  <a:lnTo>
                    <a:pt x="356" y="1"/>
                  </a:lnTo>
                  <a:lnTo>
                    <a:pt x="340" y="0"/>
                  </a:lnTo>
                  <a:lnTo>
                    <a:pt x="29" y="0"/>
                  </a:lnTo>
                  <a:lnTo>
                    <a:pt x="18" y="1"/>
                  </a:lnTo>
                  <a:lnTo>
                    <a:pt x="9" y="2"/>
                  </a:lnTo>
                  <a:lnTo>
                    <a:pt x="2" y="8"/>
                  </a:lnTo>
                  <a:lnTo>
                    <a:pt x="0" y="17"/>
                  </a:lnTo>
                  <a:lnTo>
                    <a:pt x="2" y="27"/>
                  </a:lnTo>
                  <a:lnTo>
                    <a:pt x="9" y="32"/>
                  </a:lnTo>
                  <a:lnTo>
                    <a:pt x="18" y="33"/>
                  </a:lnTo>
                  <a:lnTo>
                    <a:pt x="29" y="34"/>
                  </a:lnTo>
                  <a:lnTo>
                    <a:pt x="336" y="34"/>
                  </a:lnTo>
                  <a:lnTo>
                    <a:pt x="336" y="273"/>
                  </a:lnTo>
                  <a:lnTo>
                    <a:pt x="41" y="273"/>
                  </a:lnTo>
                  <a:lnTo>
                    <a:pt x="30" y="273"/>
                  </a:lnTo>
                  <a:lnTo>
                    <a:pt x="21" y="275"/>
                  </a:lnTo>
                  <a:lnTo>
                    <a:pt x="14" y="280"/>
                  </a:lnTo>
                  <a:lnTo>
                    <a:pt x="12" y="289"/>
                  </a:lnTo>
                  <a:lnTo>
                    <a:pt x="14" y="299"/>
                  </a:lnTo>
                  <a:lnTo>
                    <a:pt x="21" y="304"/>
                  </a:lnTo>
                  <a:lnTo>
                    <a:pt x="30" y="306"/>
                  </a:lnTo>
                  <a:lnTo>
                    <a:pt x="41" y="306"/>
                  </a:lnTo>
                  <a:lnTo>
                    <a:pt x="336" y="306"/>
                  </a:lnTo>
                  <a:lnTo>
                    <a:pt x="336" y="544"/>
                  </a:lnTo>
                  <a:lnTo>
                    <a:pt x="29" y="544"/>
                  </a:lnTo>
                  <a:lnTo>
                    <a:pt x="18" y="545"/>
                  </a:lnTo>
                  <a:lnTo>
                    <a:pt x="9" y="547"/>
                  </a:lnTo>
                  <a:lnTo>
                    <a:pt x="2" y="551"/>
                  </a:lnTo>
                  <a:lnTo>
                    <a:pt x="0" y="561"/>
                  </a:lnTo>
                  <a:lnTo>
                    <a:pt x="2" y="570"/>
                  </a:lnTo>
                  <a:lnTo>
                    <a:pt x="9" y="576"/>
                  </a:lnTo>
                  <a:lnTo>
                    <a:pt x="18" y="577"/>
                  </a:lnTo>
                  <a:lnTo>
                    <a:pt x="29" y="578"/>
                  </a:lnTo>
                  <a:lnTo>
                    <a:pt x="340" y="578"/>
                  </a:lnTo>
                  <a:lnTo>
                    <a:pt x="356" y="577"/>
                  </a:lnTo>
                  <a:lnTo>
                    <a:pt x="365" y="573"/>
                  </a:lnTo>
                  <a:lnTo>
                    <a:pt x="369" y="564"/>
                  </a:lnTo>
                  <a:lnTo>
                    <a:pt x="370" y="548"/>
                  </a:lnTo>
                  <a:lnTo>
                    <a:pt x="370" y="3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325" name="Freeform 155"/>
            <p:cNvSpPr>
              <a:spLocks noEditPoints="1"/>
            </p:cNvSpPr>
            <p:nvPr/>
          </p:nvSpPr>
          <p:spPr bwMode="auto">
            <a:xfrm>
              <a:off x="736" y="3558"/>
              <a:ext cx="219" cy="559"/>
            </a:xfrm>
            <a:custGeom>
              <a:avLst/>
              <a:gdLst>
                <a:gd name="T0" fmla="*/ 209 w 219"/>
                <a:gd name="T1" fmla="*/ 18 h 559"/>
                <a:gd name="T2" fmla="*/ 194 w 219"/>
                <a:gd name="T3" fmla="*/ 2 h 559"/>
                <a:gd name="T4" fmla="*/ 164 w 219"/>
                <a:gd name="T5" fmla="*/ 4 h 559"/>
                <a:gd name="T6" fmla="*/ 140 w 219"/>
                <a:gd name="T7" fmla="*/ 28 h 559"/>
                <a:gd name="T8" fmla="*/ 138 w 219"/>
                <a:gd name="T9" fmla="*/ 55 h 559"/>
                <a:gd name="T10" fmla="*/ 154 w 219"/>
                <a:gd name="T11" fmla="*/ 72 h 559"/>
                <a:gd name="T12" fmla="*/ 182 w 219"/>
                <a:gd name="T13" fmla="*/ 71 h 559"/>
                <a:gd name="T14" fmla="*/ 207 w 219"/>
                <a:gd name="T15" fmla="*/ 47 h 559"/>
                <a:gd name="T16" fmla="*/ 148 w 219"/>
                <a:gd name="T17" fmla="*/ 342 h 559"/>
                <a:gd name="T18" fmla="*/ 158 w 219"/>
                <a:gd name="T19" fmla="*/ 318 h 559"/>
                <a:gd name="T20" fmla="*/ 167 w 219"/>
                <a:gd name="T21" fmla="*/ 294 h 559"/>
                <a:gd name="T22" fmla="*/ 177 w 219"/>
                <a:gd name="T23" fmla="*/ 251 h 559"/>
                <a:gd name="T24" fmla="*/ 159 w 219"/>
                <a:gd name="T25" fmla="*/ 202 h 559"/>
                <a:gd name="T26" fmla="*/ 109 w 219"/>
                <a:gd name="T27" fmla="*/ 182 h 559"/>
                <a:gd name="T28" fmla="*/ 25 w 219"/>
                <a:gd name="T29" fmla="*/ 243 h 559"/>
                <a:gd name="T30" fmla="*/ 0 w 219"/>
                <a:gd name="T31" fmla="*/ 310 h 559"/>
                <a:gd name="T32" fmla="*/ 10 w 219"/>
                <a:gd name="T33" fmla="*/ 319 h 559"/>
                <a:gd name="T34" fmla="*/ 23 w 219"/>
                <a:gd name="T35" fmla="*/ 303 h 559"/>
                <a:gd name="T36" fmla="*/ 62 w 219"/>
                <a:gd name="T37" fmla="*/ 223 h 559"/>
                <a:gd name="T38" fmla="*/ 107 w 219"/>
                <a:gd name="T39" fmla="*/ 200 h 559"/>
                <a:gd name="T40" fmla="*/ 120 w 219"/>
                <a:gd name="T41" fmla="*/ 204 h 559"/>
                <a:gd name="T42" fmla="*/ 128 w 219"/>
                <a:gd name="T43" fmla="*/ 227 h 559"/>
                <a:gd name="T44" fmla="*/ 118 w 219"/>
                <a:gd name="T45" fmla="*/ 270 h 559"/>
                <a:gd name="T46" fmla="*/ 92 w 219"/>
                <a:gd name="T47" fmla="*/ 342 h 559"/>
                <a:gd name="T48" fmla="*/ 61 w 219"/>
                <a:gd name="T49" fmla="*/ 424 h 559"/>
                <a:gd name="T50" fmla="*/ 42 w 219"/>
                <a:gd name="T51" fmla="*/ 491 h 559"/>
                <a:gd name="T52" fmla="*/ 61 w 219"/>
                <a:gd name="T53" fmla="*/ 539 h 559"/>
                <a:gd name="T54" fmla="*/ 110 w 219"/>
                <a:gd name="T55" fmla="*/ 559 h 559"/>
                <a:gd name="T56" fmla="*/ 194 w 219"/>
                <a:gd name="T57" fmla="*/ 498 h 559"/>
                <a:gd name="T58" fmla="*/ 219 w 219"/>
                <a:gd name="T59" fmla="*/ 431 h 559"/>
                <a:gd name="T60" fmla="*/ 209 w 219"/>
                <a:gd name="T61" fmla="*/ 422 h 559"/>
                <a:gd name="T62" fmla="*/ 196 w 219"/>
                <a:gd name="T63" fmla="*/ 437 h 559"/>
                <a:gd name="T64" fmla="*/ 165 w 219"/>
                <a:gd name="T65" fmla="*/ 509 h 559"/>
                <a:gd name="T66" fmla="*/ 112 w 219"/>
                <a:gd name="T67" fmla="*/ 541 h 559"/>
                <a:gd name="T68" fmla="*/ 92 w 219"/>
                <a:gd name="T69" fmla="*/ 513 h 559"/>
                <a:gd name="T70" fmla="*/ 97 w 219"/>
                <a:gd name="T71" fmla="*/ 483 h 559"/>
                <a:gd name="T72" fmla="*/ 116 w 219"/>
                <a:gd name="T73" fmla="*/ 43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9" h="559">
                  <a:moveTo>
                    <a:pt x="212" y="30"/>
                  </a:moveTo>
                  <a:lnTo>
                    <a:pt x="209" y="18"/>
                  </a:lnTo>
                  <a:lnTo>
                    <a:pt x="203" y="9"/>
                  </a:lnTo>
                  <a:lnTo>
                    <a:pt x="194" y="2"/>
                  </a:lnTo>
                  <a:lnTo>
                    <a:pt x="181" y="0"/>
                  </a:lnTo>
                  <a:lnTo>
                    <a:pt x="164" y="4"/>
                  </a:lnTo>
                  <a:lnTo>
                    <a:pt x="150" y="13"/>
                  </a:lnTo>
                  <a:lnTo>
                    <a:pt x="140" y="28"/>
                  </a:lnTo>
                  <a:lnTo>
                    <a:pt x="136" y="44"/>
                  </a:lnTo>
                  <a:lnTo>
                    <a:pt x="138" y="55"/>
                  </a:lnTo>
                  <a:lnTo>
                    <a:pt x="144" y="65"/>
                  </a:lnTo>
                  <a:lnTo>
                    <a:pt x="154" y="72"/>
                  </a:lnTo>
                  <a:lnTo>
                    <a:pt x="167" y="74"/>
                  </a:lnTo>
                  <a:lnTo>
                    <a:pt x="182" y="71"/>
                  </a:lnTo>
                  <a:lnTo>
                    <a:pt x="197" y="61"/>
                  </a:lnTo>
                  <a:lnTo>
                    <a:pt x="207" y="47"/>
                  </a:lnTo>
                  <a:lnTo>
                    <a:pt x="212" y="30"/>
                  </a:lnTo>
                  <a:close/>
                  <a:moveTo>
                    <a:pt x="148" y="342"/>
                  </a:moveTo>
                  <a:lnTo>
                    <a:pt x="154" y="328"/>
                  </a:lnTo>
                  <a:lnTo>
                    <a:pt x="158" y="318"/>
                  </a:lnTo>
                  <a:lnTo>
                    <a:pt x="161" y="308"/>
                  </a:lnTo>
                  <a:lnTo>
                    <a:pt x="167" y="294"/>
                  </a:lnTo>
                  <a:lnTo>
                    <a:pt x="175" y="272"/>
                  </a:lnTo>
                  <a:lnTo>
                    <a:pt x="177" y="251"/>
                  </a:lnTo>
                  <a:lnTo>
                    <a:pt x="173" y="224"/>
                  </a:lnTo>
                  <a:lnTo>
                    <a:pt x="159" y="202"/>
                  </a:lnTo>
                  <a:lnTo>
                    <a:pt x="138" y="188"/>
                  </a:lnTo>
                  <a:lnTo>
                    <a:pt x="109" y="182"/>
                  </a:lnTo>
                  <a:lnTo>
                    <a:pt x="59" y="201"/>
                  </a:lnTo>
                  <a:lnTo>
                    <a:pt x="25" y="243"/>
                  </a:lnTo>
                  <a:lnTo>
                    <a:pt x="6" y="287"/>
                  </a:lnTo>
                  <a:lnTo>
                    <a:pt x="0" y="310"/>
                  </a:lnTo>
                  <a:lnTo>
                    <a:pt x="4" y="317"/>
                  </a:lnTo>
                  <a:lnTo>
                    <a:pt x="10" y="319"/>
                  </a:lnTo>
                  <a:lnTo>
                    <a:pt x="18" y="316"/>
                  </a:lnTo>
                  <a:lnTo>
                    <a:pt x="23" y="303"/>
                  </a:lnTo>
                  <a:lnTo>
                    <a:pt x="41" y="254"/>
                  </a:lnTo>
                  <a:lnTo>
                    <a:pt x="62" y="223"/>
                  </a:lnTo>
                  <a:lnTo>
                    <a:pt x="85" y="206"/>
                  </a:lnTo>
                  <a:lnTo>
                    <a:pt x="107" y="200"/>
                  </a:lnTo>
                  <a:lnTo>
                    <a:pt x="113" y="201"/>
                  </a:lnTo>
                  <a:lnTo>
                    <a:pt x="120" y="204"/>
                  </a:lnTo>
                  <a:lnTo>
                    <a:pt x="125" y="212"/>
                  </a:lnTo>
                  <a:lnTo>
                    <a:pt x="128" y="227"/>
                  </a:lnTo>
                  <a:lnTo>
                    <a:pt x="124" y="252"/>
                  </a:lnTo>
                  <a:lnTo>
                    <a:pt x="118" y="270"/>
                  </a:lnTo>
                  <a:lnTo>
                    <a:pt x="109" y="298"/>
                  </a:lnTo>
                  <a:lnTo>
                    <a:pt x="92" y="342"/>
                  </a:lnTo>
                  <a:lnTo>
                    <a:pt x="75" y="388"/>
                  </a:lnTo>
                  <a:lnTo>
                    <a:pt x="61" y="424"/>
                  </a:lnTo>
                  <a:lnTo>
                    <a:pt x="48" y="459"/>
                  </a:lnTo>
                  <a:lnTo>
                    <a:pt x="42" y="491"/>
                  </a:lnTo>
                  <a:lnTo>
                    <a:pt x="47" y="518"/>
                  </a:lnTo>
                  <a:lnTo>
                    <a:pt x="61" y="539"/>
                  </a:lnTo>
                  <a:lnTo>
                    <a:pt x="83" y="554"/>
                  </a:lnTo>
                  <a:lnTo>
                    <a:pt x="110" y="559"/>
                  </a:lnTo>
                  <a:lnTo>
                    <a:pt x="160" y="540"/>
                  </a:lnTo>
                  <a:lnTo>
                    <a:pt x="194" y="498"/>
                  </a:lnTo>
                  <a:lnTo>
                    <a:pt x="213" y="454"/>
                  </a:lnTo>
                  <a:lnTo>
                    <a:pt x="219" y="431"/>
                  </a:lnTo>
                  <a:lnTo>
                    <a:pt x="215" y="424"/>
                  </a:lnTo>
                  <a:lnTo>
                    <a:pt x="209" y="422"/>
                  </a:lnTo>
                  <a:lnTo>
                    <a:pt x="201" y="425"/>
                  </a:lnTo>
                  <a:lnTo>
                    <a:pt x="196" y="437"/>
                  </a:lnTo>
                  <a:lnTo>
                    <a:pt x="183" y="476"/>
                  </a:lnTo>
                  <a:lnTo>
                    <a:pt x="165" y="509"/>
                  </a:lnTo>
                  <a:lnTo>
                    <a:pt x="141" y="532"/>
                  </a:lnTo>
                  <a:lnTo>
                    <a:pt x="112" y="541"/>
                  </a:lnTo>
                  <a:lnTo>
                    <a:pt x="96" y="534"/>
                  </a:lnTo>
                  <a:lnTo>
                    <a:pt x="92" y="513"/>
                  </a:lnTo>
                  <a:lnTo>
                    <a:pt x="93" y="498"/>
                  </a:lnTo>
                  <a:lnTo>
                    <a:pt x="97" y="483"/>
                  </a:lnTo>
                  <a:lnTo>
                    <a:pt x="104" y="461"/>
                  </a:lnTo>
                  <a:lnTo>
                    <a:pt x="116" y="430"/>
                  </a:lnTo>
                  <a:lnTo>
                    <a:pt x="148" y="342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326" name="Freeform 156"/>
            <p:cNvSpPr>
              <a:spLocks/>
            </p:cNvSpPr>
            <p:nvPr/>
          </p:nvSpPr>
          <p:spPr bwMode="auto">
            <a:xfrm>
              <a:off x="1044" y="3484"/>
              <a:ext cx="323" cy="832"/>
            </a:xfrm>
            <a:custGeom>
              <a:avLst/>
              <a:gdLst>
                <a:gd name="T0" fmla="*/ 319 w 323"/>
                <a:gd name="T1" fmla="*/ 32 h 832"/>
                <a:gd name="T2" fmla="*/ 323 w 323"/>
                <a:gd name="T3" fmla="*/ 20 h 832"/>
                <a:gd name="T4" fmla="*/ 323 w 323"/>
                <a:gd name="T5" fmla="*/ 17 h 832"/>
                <a:gd name="T6" fmla="*/ 318 w 323"/>
                <a:gd name="T7" fmla="*/ 5 h 832"/>
                <a:gd name="T8" fmla="*/ 307 w 323"/>
                <a:gd name="T9" fmla="*/ 0 h 832"/>
                <a:gd name="T10" fmla="*/ 298 w 323"/>
                <a:gd name="T11" fmla="*/ 2 h 832"/>
                <a:gd name="T12" fmla="*/ 292 w 323"/>
                <a:gd name="T13" fmla="*/ 7 h 832"/>
                <a:gd name="T14" fmla="*/ 4 w 323"/>
                <a:gd name="T15" fmla="*/ 800 h 832"/>
                <a:gd name="T16" fmla="*/ 1 w 323"/>
                <a:gd name="T17" fmla="*/ 811 h 832"/>
                <a:gd name="T18" fmla="*/ 0 w 323"/>
                <a:gd name="T19" fmla="*/ 815 h 832"/>
                <a:gd name="T20" fmla="*/ 5 w 323"/>
                <a:gd name="T21" fmla="*/ 827 h 832"/>
                <a:gd name="T22" fmla="*/ 16 w 323"/>
                <a:gd name="T23" fmla="*/ 832 h 832"/>
                <a:gd name="T24" fmla="*/ 28 w 323"/>
                <a:gd name="T25" fmla="*/ 827 h 832"/>
                <a:gd name="T26" fmla="*/ 35 w 323"/>
                <a:gd name="T27" fmla="*/ 812 h 832"/>
                <a:gd name="T28" fmla="*/ 319 w 323"/>
                <a:gd name="T29" fmla="*/ 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3" h="832">
                  <a:moveTo>
                    <a:pt x="319" y="32"/>
                  </a:moveTo>
                  <a:lnTo>
                    <a:pt x="323" y="20"/>
                  </a:lnTo>
                  <a:lnTo>
                    <a:pt x="323" y="17"/>
                  </a:lnTo>
                  <a:lnTo>
                    <a:pt x="318" y="5"/>
                  </a:lnTo>
                  <a:lnTo>
                    <a:pt x="307" y="0"/>
                  </a:lnTo>
                  <a:lnTo>
                    <a:pt x="298" y="2"/>
                  </a:lnTo>
                  <a:lnTo>
                    <a:pt x="292" y="7"/>
                  </a:lnTo>
                  <a:lnTo>
                    <a:pt x="4" y="800"/>
                  </a:lnTo>
                  <a:lnTo>
                    <a:pt x="1" y="811"/>
                  </a:lnTo>
                  <a:lnTo>
                    <a:pt x="0" y="815"/>
                  </a:lnTo>
                  <a:lnTo>
                    <a:pt x="5" y="827"/>
                  </a:lnTo>
                  <a:lnTo>
                    <a:pt x="16" y="832"/>
                  </a:lnTo>
                  <a:lnTo>
                    <a:pt x="28" y="827"/>
                  </a:lnTo>
                  <a:lnTo>
                    <a:pt x="35" y="812"/>
                  </a:lnTo>
                  <a:lnTo>
                    <a:pt x="319" y="32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327" name="Freeform 157"/>
            <p:cNvSpPr>
              <a:spLocks/>
            </p:cNvSpPr>
            <p:nvPr/>
          </p:nvSpPr>
          <p:spPr bwMode="auto">
            <a:xfrm>
              <a:off x="1429" y="3740"/>
              <a:ext cx="437" cy="546"/>
            </a:xfrm>
            <a:custGeom>
              <a:avLst/>
              <a:gdLst>
                <a:gd name="T0" fmla="*/ 34 w 437"/>
                <a:gd name="T1" fmla="*/ 125 h 546"/>
                <a:gd name="T2" fmla="*/ 73 w 437"/>
                <a:gd name="T3" fmla="*/ 84 h 546"/>
                <a:gd name="T4" fmla="*/ 114 w 437"/>
                <a:gd name="T5" fmla="*/ 65 h 546"/>
                <a:gd name="T6" fmla="*/ 144 w 437"/>
                <a:gd name="T7" fmla="*/ 60 h 546"/>
                <a:gd name="T8" fmla="*/ 193 w 437"/>
                <a:gd name="T9" fmla="*/ 67 h 546"/>
                <a:gd name="T10" fmla="*/ 249 w 437"/>
                <a:gd name="T11" fmla="*/ 109 h 546"/>
                <a:gd name="T12" fmla="*/ 277 w 437"/>
                <a:gd name="T13" fmla="*/ 176 h 546"/>
                <a:gd name="T14" fmla="*/ 286 w 437"/>
                <a:gd name="T15" fmla="*/ 243 h 546"/>
                <a:gd name="T16" fmla="*/ 286 w 437"/>
                <a:gd name="T17" fmla="*/ 303 h 546"/>
                <a:gd name="T18" fmla="*/ 280 w 437"/>
                <a:gd name="T19" fmla="*/ 340 h 546"/>
                <a:gd name="T20" fmla="*/ 262 w 437"/>
                <a:gd name="T21" fmla="*/ 403 h 546"/>
                <a:gd name="T22" fmla="*/ 237 w 437"/>
                <a:gd name="T23" fmla="*/ 503 h 546"/>
                <a:gd name="T24" fmla="*/ 236 w 437"/>
                <a:gd name="T25" fmla="*/ 542 h 546"/>
                <a:gd name="T26" fmla="*/ 251 w 437"/>
                <a:gd name="T27" fmla="*/ 543 h 546"/>
                <a:gd name="T28" fmla="*/ 264 w 437"/>
                <a:gd name="T29" fmla="*/ 518 h 546"/>
                <a:gd name="T30" fmla="*/ 292 w 437"/>
                <a:gd name="T31" fmla="*/ 409 h 546"/>
                <a:gd name="T32" fmla="*/ 308 w 437"/>
                <a:gd name="T33" fmla="*/ 321 h 546"/>
                <a:gd name="T34" fmla="*/ 362 w 437"/>
                <a:gd name="T35" fmla="*/ 179 h 546"/>
                <a:gd name="T36" fmla="*/ 421 w 437"/>
                <a:gd name="T37" fmla="*/ 49 h 546"/>
                <a:gd name="T38" fmla="*/ 431 w 437"/>
                <a:gd name="T39" fmla="*/ 31 h 546"/>
                <a:gd name="T40" fmla="*/ 437 w 437"/>
                <a:gd name="T41" fmla="*/ 18 h 546"/>
                <a:gd name="T42" fmla="*/ 427 w 437"/>
                <a:gd name="T43" fmla="*/ 9 h 546"/>
                <a:gd name="T44" fmla="*/ 417 w 437"/>
                <a:gd name="T45" fmla="*/ 15 h 546"/>
                <a:gd name="T46" fmla="*/ 307 w 437"/>
                <a:gd name="T47" fmla="*/ 261 h 546"/>
                <a:gd name="T48" fmla="*/ 302 w 437"/>
                <a:gd name="T49" fmla="*/ 197 h 546"/>
                <a:gd name="T50" fmla="*/ 273 w 437"/>
                <a:gd name="T51" fmla="*/ 92 h 546"/>
                <a:gd name="T52" fmla="*/ 231 w 437"/>
                <a:gd name="T53" fmla="*/ 27 h 546"/>
                <a:gd name="T54" fmla="*/ 162 w 437"/>
                <a:gd name="T55" fmla="*/ 0 h 546"/>
                <a:gd name="T56" fmla="*/ 93 w 437"/>
                <a:gd name="T57" fmla="*/ 20 h 546"/>
                <a:gd name="T58" fmla="*/ 42 w 437"/>
                <a:gd name="T59" fmla="*/ 67 h 546"/>
                <a:gd name="T60" fmla="*/ 11 w 437"/>
                <a:gd name="T61" fmla="*/ 117 h 546"/>
                <a:gd name="T62" fmla="*/ 0 w 437"/>
                <a:gd name="T63" fmla="*/ 152 h 546"/>
                <a:gd name="T64" fmla="*/ 16 w 437"/>
                <a:gd name="T65" fmla="*/ 16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7" h="546">
                  <a:moveTo>
                    <a:pt x="19" y="156"/>
                  </a:moveTo>
                  <a:lnTo>
                    <a:pt x="34" y="125"/>
                  </a:lnTo>
                  <a:lnTo>
                    <a:pt x="52" y="101"/>
                  </a:lnTo>
                  <a:lnTo>
                    <a:pt x="73" y="84"/>
                  </a:lnTo>
                  <a:lnTo>
                    <a:pt x="94" y="72"/>
                  </a:lnTo>
                  <a:lnTo>
                    <a:pt x="114" y="65"/>
                  </a:lnTo>
                  <a:lnTo>
                    <a:pt x="132" y="62"/>
                  </a:lnTo>
                  <a:lnTo>
                    <a:pt x="144" y="60"/>
                  </a:lnTo>
                  <a:lnTo>
                    <a:pt x="152" y="60"/>
                  </a:lnTo>
                  <a:lnTo>
                    <a:pt x="193" y="67"/>
                  </a:lnTo>
                  <a:lnTo>
                    <a:pt x="226" y="84"/>
                  </a:lnTo>
                  <a:lnTo>
                    <a:pt x="249" y="109"/>
                  </a:lnTo>
                  <a:lnTo>
                    <a:pt x="266" y="141"/>
                  </a:lnTo>
                  <a:lnTo>
                    <a:pt x="277" y="176"/>
                  </a:lnTo>
                  <a:lnTo>
                    <a:pt x="283" y="211"/>
                  </a:lnTo>
                  <a:lnTo>
                    <a:pt x="286" y="243"/>
                  </a:lnTo>
                  <a:lnTo>
                    <a:pt x="286" y="271"/>
                  </a:lnTo>
                  <a:lnTo>
                    <a:pt x="286" y="303"/>
                  </a:lnTo>
                  <a:lnTo>
                    <a:pt x="283" y="325"/>
                  </a:lnTo>
                  <a:lnTo>
                    <a:pt x="280" y="340"/>
                  </a:lnTo>
                  <a:lnTo>
                    <a:pt x="276" y="353"/>
                  </a:lnTo>
                  <a:lnTo>
                    <a:pt x="262" y="403"/>
                  </a:lnTo>
                  <a:lnTo>
                    <a:pt x="248" y="457"/>
                  </a:lnTo>
                  <a:lnTo>
                    <a:pt x="237" y="503"/>
                  </a:lnTo>
                  <a:lnTo>
                    <a:pt x="233" y="532"/>
                  </a:lnTo>
                  <a:lnTo>
                    <a:pt x="236" y="542"/>
                  </a:lnTo>
                  <a:lnTo>
                    <a:pt x="244" y="546"/>
                  </a:lnTo>
                  <a:lnTo>
                    <a:pt x="251" y="543"/>
                  </a:lnTo>
                  <a:lnTo>
                    <a:pt x="258" y="534"/>
                  </a:lnTo>
                  <a:lnTo>
                    <a:pt x="264" y="518"/>
                  </a:lnTo>
                  <a:lnTo>
                    <a:pt x="270" y="497"/>
                  </a:lnTo>
                  <a:lnTo>
                    <a:pt x="292" y="409"/>
                  </a:lnTo>
                  <a:lnTo>
                    <a:pt x="301" y="353"/>
                  </a:lnTo>
                  <a:lnTo>
                    <a:pt x="308" y="321"/>
                  </a:lnTo>
                  <a:lnTo>
                    <a:pt x="332" y="253"/>
                  </a:lnTo>
                  <a:lnTo>
                    <a:pt x="362" y="179"/>
                  </a:lnTo>
                  <a:lnTo>
                    <a:pt x="393" y="108"/>
                  </a:lnTo>
                  <a:lnTo>
                    <a:pt x="421" y="49"/>
                  </a:lnTo>
                  <a:lnTo>
                    <a:pt x="426" y="40"/>
                  </a:lnTo>
                  <a:lnTo>
                    <a:pt x="431" y="31"/>
                  </a:lnTo>
                  <a:lnTo>
                    <a:pt x="435" y="22"/>
                  </a:lnTo>
                  <a:lnTo>
                    <a:pt x="437" y="18"/>
                  </a:lnTo>
                  <a:lnTo>
                    <a:pt x="432" y="10"/>
                  </a:lnTo>
                  <a:lnTo>
                    <a:pt x="427" y="9"/>
                  </a:lnTo>
                  <a:lnTo>
                    <a:pt x="422" y="10"/>
                  </a:lnTo>
                  <a:lnTo>
                    <a:pt x="417" y="15"/>
                  </a:lnTo>
                  <a:lnTo>
                    <a:pt x="358" y="136"/>
                  </a:lnTo>
                  <a:lnTo>
                    <a:pt x="307" y="261"/>
                  </a:lnTo>
                  <a:lnTo>
                    <a:pt x="306" y="235"/>
                  </a:lnTo>
                  <a:lnTo>
                    <a:pt x="302" y="197"/>
                  </a:lnTo>
                  <a:lnTo>
                    <a:pt x="292" y="148"/>
                  </a:lnTo>
                  <a:lnTo>
                    <a:pt x="273" y="92"/>
                  </a:lnTo>
                  <a:lnTo>
                    <a:pt x="255" y="56"/>
                  </a:lnTo>
                  <a:lnTo>
                    <a:pt x="231" y="27"/>
                  </a:lnTo>
                  <a:lnTo>
                    <a:pt x="201" y="7"/>
                  </a:lnTo>
                  <a:lnTo>
                    <a:pt x="162" y="0"/>
                  </a:lnTo>
                  <a:lnTo>
                    <a:pt x="125" y="6"/>
                  </a:lnTo>
                  <a:lnTo>
                    <a:pt x="93" y="20"/>
                  </a:lnTo>
                  <a:lnTo>
                    <a:pt x="65" y="41"/>
                  </a:lnTo>
                  <a:lnTo>
                    <a:pt x="42" y="67"/>
                  </a:lnTo>
                  <a:lnTo>
                    <a:pt x="24" y="93"/>
                  </a:lnTo>
                  <a:lnTo>
                    <a:pt x="11" y="117"/>
                  </a:lnTo>
                  <a:lnTo>
                    <a:pt x="3" y="138"/>
                  </a:lnTo>
                  <a:lnTo>
                    <a:pt x="0" y="152"/>
                  </a:lnTo>
                  <a:lnTo>
                    <a:pt x="5" y="160"/>
                  </a:lnTo>
                  <a:lnTo>
                    <a:pt x="16" y="160"/>
                  </a:lnTo>
                  <a:lnTo>
                    <a:pt x="19" y="156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328" name="Freeform 158"/>
            <p:cNvSpPr>
              <a:spLocks noEditPoints="1"/>
            </p:cNvSpPr>
            <p:nvPr/>
          </p:nvSpPr>
          <p:spPr bwMode="auto">
            <a:xfrm>
              <a:off x="1872" y="3846"/>
              <a:ext cx="177" cy="392"/>
            </a:xfrm>
            <a:custGeom>
              <a:avLst/>
              <a:gdLst>
                <a:gd name="T0" fmla="*/ 160 w 177"/>
                <a:gd name="T1" fmla="*/ 15 h 392"/>
                <a:gd name="T2" fmla="*/ 149 w 177"/>
                <a:gd name="T3" fmla="*/ 2 h 392"/>
                <a:gd name="T4" fmla="*/ 126 w 177"/>
                <a:gd name="T5" fmla="*/ 3 h 392"/>
                <a:gd name="T6" fmla="*/ 109 w 177"/>
                <a:gd name="T7" fmla="*/ 20 h 392"/>
                <a:gd name="T8" fmla="*/ 111 w 177"/>
                <a:gd name="T9" fmla="*/ 47 h 392"/>
                <a:gd name="T10" fmla="*/ 141 w 177"/>
                <a:gd name="T11" fmla="*/ 52 h 392"/>
                <a:gd name="T12" fmla="*/ 159 w 177"/>
                <a:gd name="T13" fmla="*/ 34 h 392"/>
                <a:gd name="T14" fmla="*/ 43 w 177"/>
                <a:gd name="T15" fmla="*/ 318 h 392"/>
                <a:gd name="T16" fmla="*/ 37 w 177"/>
                <a:gd name="T17" fmla="*/ 343 h 392"/>
                <a:gd name="T18" fmla="*/ 53 w 177"/>
                <a:gd name="T19" fmla="*/ 378 h 392"/>
                <a:gd name="T20" fmla="*/ 93 w 177"/>
                <a:gd name="T21" fmla="*/ 392 h 392"/>
                <a:gd name="T22" fmla="*/ 130 w 177"/>
                <a:gd name="T23" fmla="*/ 379 h 392"/>
                <a:gd name="T24" fmla="*/ 157 w 177"/>
                <a:gd name="T25" fmla="*/ 351 h 392"/>
                <a:gd name="T26" fmla="*/ 172 w 177"/>
                <a:gd name="T27" fmla="*/ 321 h 392"/>
                <a:gd name="T28" fmla="*/ 177 w 177"/>
                <a:gd name="T29" fmla="*/ 303 h 392"/>
                <a:gd name="T30" fmla="*/ 167 w 177"/>
                <a:gd name="T31" fmla="*/ 295 h 392"/>
                <a:gd name="T32" fmla="*/ 156 w 177"/>
                <a:gd name="T33" fmla="*/ 305 h 392"/>
                <a:gd name="T34" fmla="*/ 129 w 177"/>
                <a:gd name="T35" fmla="*/ 358 h 392"/>
                <a:gd name="T36" fmla="*/ 95 w 177"/>
                <a:gd name="T37" fmla="*/ 376 h 392"/>
                <a:gd name="T38" fmla="*/ 80 w 177"/>
                <a:gd name="T39" fmla="*/ 356 h 392"/>
                <a:gd name="T40" fmla="*/ 89 w 177"/>
                <a:gd name="T41" fmla="*/ 318 h 392"/>
                <a:gd name="T42" fmla="*/ 114 w 177"/>
                <a:gd name="T43" fmla="*/ 255 h 392"/>
                <a:gd name="T44" fmla="*/ 132 w 177"/>
                <a:gd name="T45" fmla="*/ 210 h 392"/>
                <a:gd name="T46" fmla="*/ 140 w 177"/>
                <a:gd name="T47" fmla="*/ 179 h 392"/>
                <a:gd name="T48" fmla="*/ 124 w 177"/>
                <a:gd name="T49" fmla="*/ 144 h 392"/>
                <a:gd name="T50" fmla="*/ 85 w 177"/>
                <a:gd name="T51" fmla="*/ 130 h 392"/>
                <a:gd name="T52" fmla="*/ 47 w 177"/>
                <a:gd name="T53" fmla="*/ 142 h 392"/>
                <a:gd name="T54" fmla="*/ 21 w 177"/>
                <a:gd name="T55" fmla="*/ 171 h 392"/>
                <a:gd name="T56" fmla="*/ 5 w 177"/>
                <a:gd name="T57" fmla="*/ 200 h 392"/>
                <a:gd name="T58" fmla="*/ 0 w 177"/>
                <a:gd name="T59" fmla="*/ 219 h 392"/>
                <a:gd name="T60" fmla="*/ 10 w 177"/>
                <a:gd name="T61" fmla="*/ 226 h 392"/>
                <a:gd name="T62" fmla="*/ 21 w 177"/>
                <a:gd name="T63" fmla="*/ 217 h 392"/>
                <a:gd name="T64" fmla="*/ 49 w 177"/>
                <a:gd name="T65" fmla="*/ 163 h 392"/>
                <a:gd name="T66" fmla="*/ 83 w 177"/>
                <a:gd name="T67" fmla="*/ 146 h 392"/>
                <a:gd name="T68" fmla="*/ 97 w 177"/>
                <a:gd name="T69" fmla="*/ 166 h 392"/>
                <a:gd name="T70" fmla="*/ 94 w 177"/>
                <a:gd name="T71" fmla="*/ 187 h 392"/>
                <a:gd name="T72" fmla="*/ 79 w 177"/>
                <a:gd name="T73" fmla="*/ 225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7" h="392">
                  <a:moveTo>
                    <a:pt x="161" y="23"/>
                  </a:moveTo>
                  <a:lnTo>
                    <a:pt x="160" y="15"/>
                  </a:lnTo>
                  <a:lnTo>
                    <a:pt x="156" y="8"/>
                  </a:lnTo>
                  <a:lnTo>
                    <a:pt x="149" y="2"/>
                  </a:lnTo>
                  <a:lnTo>
                    <a:pt x="138" y="0"/>
                  </a:lnTo>
                  <a:lnTo>
                    <a:pt x="126" y="3"/>
                  </a:lnTo>
                  <a:lnTo>
                    <a:pt x="116" y="10"/>
                  </a:lnTo>
                  <a:lnTo>
                    <a:pt x="109" y="20"/>
                  </a:lnTo>
                  <a:lnTo>
                    <a:pt x="105" y="32"/>
                  </a:lnTo>
                  <a:lnTo>
                    <a:pt x="111" y="47"/>
                  </a:lnTo>
                  <a:lnTo>
                    <a:pt x="129" y="54"/>
                  </a:lnTo>
                  <a:lnTo>
                    <a:pt x="141" y="52"/>
                  </a:lnTo>
                  <a:lnTo>
                    <a:pt x="152" y="44"/>
                  </a:lnTo>
                  <a:lnTo>
                    <a:pt x="159" y="34"/>
                  </a:lnTo>
                  <a:lnTo>
                    <a:pt x="161" y="23"/>
                  </a:lnTo>
                  <a:close/>
                  <a:moveTo>
                    <a:pt x="43" y="318"/>
                  </a:moveTo>
                  <a:lnTo>
                    <a:pt x="39" y="330"/>
                  </a:lnTo>
                  <a:lnTo>
                    <a:pt x="37" y="343"/>
                  </a:lnTo>
                  <a:lnTo>
                    <a:pt x="41" y="362"/>
                  </a:lnTo>
                  <a:lnTo>
                    <a:pt x="53" y="378"/>
                  </a:lnTo>
                  <a:lnTo>
                    <a:pt x="71" y="389"/>
                  </a:lnTo>
                  <a:lnTo>
                    <a:pt x="93" y="392"/>
                  </a:lnTo>
                  <a:lnTo>
                    <a:pt x="113" y="389"/>
                  </a:lnTo>
                  <a:lnTo>
                    <a:pt x="130" y="379"/>
                  </a:lnTo>
                  <a:lnTo>
                    <a:pt x="145" y="366"/>
                  </a:lnTo>
                  <a:lnTo>
                    <a:pt x="157" y="351"/>
                  </a:lnTo>
                  <a:lnTo>
                    <a:pt x="165" y="335"/>
                  </a:lnTo>
                  <a:lnTo>
                    <a:pt x="172" y="321"/>
                  </a:lnTo>
                  <a:lnTo>
                    <a:pt x="175" y="309"/>
                  </a:lnTo>
                  <a:lnTo>
                    <a:pt x="177" y="303"/>
                  </a:lnTo>
                  <a:lnTo>
                    <a:pt x="173" y="297"/>
                  </a:lnTo>
                  <a:lnTo>
                    <a:pt x="167" y="295"/>
                  </a:lnTo>
                  <a:lnTo>
                    <a:pt x="159" y="298"/>
                  </a:lnTo>
                  <a:lnTo>
                    <a:pt x="156" y="305"/>
                  </a:lnTo>
                  <a:lnTo>
                    <a:pt x="144" y="336"/>
                  </a:lnTo>
                  <a:lnTo>
                    <a:pt x="129" y="358"/>
                  </a:lnTo>
                  <a:lnTo>
                    <a:pt x="112" y="371"/>
                  </a:lnTo>
                  <a:lnTo>
                    <a:pt x="95" y="376"/>
                  </a:lnTo>
                  <a:lnTo>
                    <a:pt x="83" y="371"/>
                  </a:lnTo>
                  <a:lnTo>
                    <a:pt x="80" y="356"/>
                  </a:lnTo>
                  <a:lnTo>
                    <a:pt x="83" y="337"/>
                  </a:lnTo>
                  <a:lnTo>
                    <a:pt x="89" y="318"/>
                  </a:lnTo>
                  <a:lnTo>
                    <a:pt x="108" y="272"/>
                  </a:lnTo>
                  <a:lnTo>
                    <a:pt x="114" y="255"/>
                  </a:lnTo>
                  <a:lnTo>
                    <a:pt x="123" y="232"/>
                  </a:lnTo>
                  <a:lnTo>
                    <a:pt x="132" y="210"/>
                  </a:lnTo>
                  <a:lnTo>
                    <a:pt x="136" y="198"/>
                  </a:lnTo>
                  <a:lnTo>
                    <a:pt x="140" y="179"/>
                  </a:lnTo>
                  <a:lnTo>
                    <a:pt x="136" y="160"/>
                  </a:lnTo>
                  <a:lnTo>
                    <a:pt x="124" y="144"/>
                  </a:lnTo>
                  <a:lnTo>
                    <a:pt x="107" y="134"/>
                  </a:lnTo>
                  <a:lnTo>
                    <a:pt x="85" y="130"/>
                  </a:lnTo>
                  <a:lnTo>
                    <a:pt x="64" y="133"/>
                  </a:lnTo>
                  <a:lnTo>
                    <a:pt x="47" y="142"/>
                  </a:lnTo>
                  <a:lnTo>
                    <a:pt x="33" y="155"/>
                  </a:lnTo>
                  <a:lnTo>
                    <a:pt x="21" y="171"/>
                  </a:lnTo>
                  <a:lnTo>
                    <a:pt x="12" y="186"/>
                  </a:lnTo>
                  <a:lnTo>
                    <a:pt x="5" y="200"/>
                  </a:lnTo>
                  <a:lnTo>
                    <a:pt x="2" y="212"/>
                  </a:lnTo>
                  <a:lnTo>
                    <a:pt x="0" y="219"/>
                  </a:lnTo>
                  <a:lnTo>
                    <a:pt x="4" y="225"/>
                  </a:lnTo>
                  <a:lnTo>
                    <a:pt x="10" y="226"/>
                  </a:lnTo>
                  <a:lnTo>
                    <a:pt x="18" y="224"/>
                  </a:lnTo>
                  <a:lnTo>
                    <a:pt x="21" y="217"/>
                  </a:lnTo>
                  <a:lnTo>
                    <a:pt x="33" y="185"/>
                  </a:lnTo>
                  <a:lnTo>
                    <a:pt x="49" y="163"/>
                  </a:lnTo>
                  <a:lnTo>
                    <a:pt x="66" y="150"/>
                  </a:lnTo>
                  <a:lnTo>
                    <a:pt x="83" y="146"/>
                  </a:lnTo>
                  <a:lnTo>
                    <a:pt x="93" y="150"/>
                  </a:lnTo>
                  <a:lnTo>
                    <a:pt x="97" y="166"/>
                  </a:lnTo>
                  <a:lnTo>
                    <a:pt x="97" y="176"/>
                  </a:lnTo>
                  <a:lnTo>
                    <a:pt x="94" y="187"/>
                  </a:lnTo>
                  <a:lnTo>
                    <a:pt x="88" y="202"/>
                  </a:lnTo>
                  <a:lnTo>
                    <a:pt x="79" y="225"/>
                  </a:lnTo>
                  <a:lnTo>
                    <a:pt x="43" y="318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329" name="Freeform 159"/>
            <p:cNvSpPr>
              <a:spLocks/>
            </p:cNvSpPr>
            <p:nvPr/>
          </p:nvSpPr>
          <p:spPr bwMode="auto">
            <a:xfrm>
              <a:off x="2353" y="3623"/>
              <a:ext cx="553" cy="554"/>
            </a:xfrm>
            <a:custGeom>
              <a:avLst/>
              <a:gdLst>
                <a:gd name="T0" fmla="*/ 293 w 553"/>
                <a:gd name="T1" fmla="*/ 293 h 554"/>
                <a:gd name="T2" fmla="*/ 525 w 553"/>
                <a:gd name="T3" fmla="*/ 293 h 554"/>
                <a:gd name="T4" fmla="*/ 534 w 553"/>
                <a:gd name="T5" fmla="*/ 293 h 554"/>
                <a:gd name="T6" fmla="*/ 543 w 553"/>
                <a:gd name="T7" fmla="*/ 291 h 554"/>
                <a:gd name="T8" fmla="*/ 550 w 553"/>
                <a:gd name="T9" fmla="*/ 286 h 554"/>
                <a:gd name="T10" fmla="*/ 553 w 553"/>
                <a:gd name="T11" fmla="*/ 277 h 554"/>
                <a:gd name="T12" fmla="*/ 550 w 553"/>
                <a:gd name="T13" fmla="*/ 267 h 554"/>
                <a:gd name="T14" fmla="*/ 543 w 553"/>
                <a:gd name="T15" fmla="*/ 262 h 554"/>
                <a:gd name="T16" fmla="*/ 534 w 553"/>
                <a:gd name="T17" fmla="*/ 260 h 554"/>
                <a:gd name="T18" fmla="*/ 525 w 553"/>
                <a:gd name="T19" fmla="*/ 260 h 554"/>
                <a:gd name="T20" fmla="*/ 293 w 553"/>
                <a:gd name="T21" fmla="*/ 260 h 554"/>
                <a:gd name="T22" fmla="*/ 293 w 553"/>
                <a:gd name="T23" fmla="*/ 27 h 554"/>
                <a:gd name="T24" fmla="*/ 293 w 553"/>
                <a:gd name="T25" fmla="*/ 18 h 554"/>
                <a:gd name="T26" fmla="*/ 291 w 553"/>
                <a:gd name="T27" fmla="*/ 9 h 554"/>
                <a:gd name="T28" fmla="*/ 286 w 553"/>
                <a:gd name="T29" fmla="*/ 3 h 554"/>
                <a:gd name="T30" fmla="*/ 277 w 553"/>
                <a:gd name="T31" fmla="*/ 0 h 554"/>
                <a:gd name="T32" fmla="*/ 267 w 553"/>
                <a:gd name="T33" fmla="*/ 3 h 554"/>
                <a:gd name="T34" fmla="*/ 262 w 553"/>
                <a:gd name="T35" fmla="*/ 9 h 554"/>
                <a:gd name="T36" fmla="*/ 260 w 553"/>
                <a:gd name="T37" fmla="*/ 18 h 554"/>
                <a:gd name="T38" fmla="*/ 260 w 553"/>
                <a:gd name="T39" fmla="*/ 27 h 554"/>
                <a:gd name="T40" fmla="*/ 260 w 553"/>
                <a:gd name="T41" fmla="*/ 260 h 554"/>
                <a:gd name="T42" fmla="*/ 27 w 553"/>
                <a:gd name="T43" fmla="*/ 260 h 554"/>
                <a:gd name="T44" fmla="*/ 18 w 553"/>
                <a:gd name="T45" fmla="*/ 260 h 554"/>
                <a:gd name="T46" fmla="*/ 9 w 553"/>
                <a:gd name="T47" fmla="*/ 262 h 554"/>
                <a:gd name="T48" fmla="*/ 3 w 553"/>
                <a:gd name="T49" fmla="*/ 267 h 554"/>
                <a:gd name="T50" fmla="*/ 0 w 553"/>
                <a:gd name="T51" fmla="*/ 277 h 554"/>
                <a:gd name="T52" fmla="*/ 3 w 553"/>
                <a:gd name="T53" fmla="*/ 286 h 554"/>
                <a:gd name="T54" fmla="*/ 9 w 553"/>
                <a:gd name="T55" fmla="*/ 291 h 554"/>
                <a:gd name="T56" fmla="*/ 18 w 553"/>
                <a:gd name="T57" fmla="*/ 293 h 554"/>
                <a:gd name="T58" fmla="*/ 27 w 553"/>
                <a:gd name="T59" fmla="*/ 293 h 554"/>
                <a:gd name="T60" fmla="*/ 260 w 553"/>
                <a:gd name="T61" fmla="*/ 293 h 554"/>
                <a:gd name="T62" fmla="*/ 260 w 553"/>
                <a:gd name="T63" fmla="*/ 526 h 554"/>
                <a:gd name="T64" fmla="*/ 260 w 553"/>
                <a:gd name="T65" fmla="*/ 536 h 554"/>
                <a:gd name="T66" fmla="*/ 262 w 553"/>
                <a:gd name="T67" fmla="*/ 544 h 554"/>
                <a:gd name="T68" fmla="*/ 267 w 553"/>
                <a:gd name="T69" fmla="*/ 551 h 554"/>
                <a:gd name="T70" fmla="*/ 277 w 553"/>
                <a:gd name="T71" fmla="*/ 554 h 554"/>
                <a:gd name="T72" fmla="*/ 286 w 553"/>
                <a:gd name="T73" fmla="*/ 551 h 554"/>
                <a:gd name="T74" fmla="*/ 291 w 553"/>
                <a:gd name="T75" fmla="*/ 544 h 554"/>
                <a:gd name="T76" fmla="*/ 293 w 553"/>
                <a:gd name="T77" fmla="*/ 536 h 554"/>
                <a:gd name="T78" fmla="*/ 293 w 553"/>
                <a:gd name="T79" fmla="*/ 526 h 554"/>
                <a:gd name="T80" fmla="*/ 293 w 553"/>
                <a:gd name="T81" fmla="*/ 293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3" h="554">
                  <a:moveTo>
                    <a:pt x="293" y="293"/>
                  </a:moveTo>
                  <a:lnTo>
                    <a:pt x="525" y="293"/>
                  </a:lnTo>
                  <a:lnTo>
                    <a:pt x="534" y="293"/>
                  </a:lnTo>
                  <a:lnTo>
                    <a:pt x="543" y="291"/>
                  </a:lnTo>
                  <a:lnTo>
                    <a:pt x="550" y="286"/>
                  </a:lnTo>
                  <a:lnTo>
                    <a:pt x="553" y="277"/>
                  </a:lnTo>
                  <a:lnTo>
                    <a:pt x="550" y="267"/>
                  </a:lnTo>
                  <a:lnTo>
                    <a:pt x="543" y="262"/>
                  </a:lnTo>
                  <a:lnTo>
                    <a:pt x="534" y="260"/>
                  </a:lnTo>
                  <a:lnTo>
                    <a:pt x="525" y="260"/>
                  </a:lnTo>
                  <a:lnTo>
                    <a:pt x="293" y="260"/>
                  </a:lnTo>
                  <a:lnTo>
                    <a:pt x="293" y="27"/>
                  </a:lnTo>
                  <a:lnTo>
                    <a:pt x="293" y="18"/>
                  </a:lnTo>
                  <a:lnTo>
                    <a:pt x="291" y="9"/>
                  </a:lnTo>
                  <a:lnTo>
                    <a:pt x="286" y="3"/>
                  </a:lnTo>
                  <a:lnTo>
                    <a:pt x="277" y="0"/>
                  </a:lnTo>
                  <a:lnTo>
                    <a:pt x="267" y="3"/>
                  </a:lnTo>
                  <a:lnTo>
                    <a:pt x="262" y="9"/>
                  </a:lnTo>
                  <a:lnTo>
                    <a:pt x="260" y="18"/>
                  </a:lnTo>
                  <a:lnTo>
                    <a:pt x="260" y="27"/>
                  </a:lnTo>
                  <a:lnTo>
                    <a:pt x="260" y="260"/>
                  </a:lnTo>
                  <a:lnTo>
                    <a:pt x="27" y="260"/>
                  </a:lnTo>
                  <a:lnTo>
                    <a:pt x="18" y="260"/>
                  </a:lnTo>
                  <a:lnTo>
                    <a:pt x="9" y="262"/>
                  </a:lnTo>
                  <a:lnTo>
                    <a:pt x="3" y="267"/>
                  </a:lnTo>
                  <a:lnTo>
                    <a:pt x="0" y="277"/>
                  </a:lnTo>
                  <a:lnTo>
                    <a:pt x="3" y="286"/>
                  </a:lnTo>
                  <a:lnTo>
                    <a:pt x="9" y="291"/>
                  </a:lnTo>
                  <a:lnTo>
                    <a:pt x="18" y="293"/>
                  </a:lnTo>
                  <a:lnTo>
                    <a:pt x="27" y="293"/>
                  </a:lnTo>
                  <a:lnTo>
                    <a:pt x="260" y="293"/>
                  </a:lnTo>
                  <a:lnTo>
                    <a:pt x="260" y="526"/>
                  </a:lnTo>
                  <a:lnTo>
                    <a:pt x="260" y="536"/>
                  </a:lnTo>
                  <a:lnTo>
                    <a:pt x="262" y="544"/>
                  </a:lnTo>
                  <a:lnTo>
                    <a:pt x="267" y="551"/>
                  </a:lnTo>
                  <a:lnTo>
                    <a:pt x="277" y="554"/>
                  </a:lnTo>
                  <a:lnTo>
                    <a:pt x="286" y="551"/>
                  </a:lnTo>
                  <a:lnTo>
                    <a:pt x="291" y="544"/>
                  </a:lnTo>
                  <a:lnTo>
                    <a:pt x="293" y="536"/>
                  </a:lnTo>
                  <a:lnTo>
                    <a:pt x="293" y="526"/>
                  </a:lnTo>
                  <a:lnTo>
                    <a:pt x="293" y="293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330" name="Freeform 160"/>
            <p:cNvSpPr>
              <a:spLocks/>
            </p:cNvSpPr>
            <p:nvPr/>
          </p:nvSpPr>
          <p:spPr bwMode="auto">
            <a:xfrm>
              <a:off x="3153" y="3740"/>
              <a:ext cx="437" cy="546"/>
            </a:xfrm>
            <a:custGeom>
              <a:avLst/>
              <a:gdLst>
                <a:gd name="T0" fmla="*/ 34 w 437"/>
                <a:gd name="T1" fmla="*/ 125 h 546"/>
                <a:gd name="T2" fmla="*/ 73 w 437"/>
                <a:gd name="T3" fmla="*/ 84 h 546"/>
                <a:gd name="T4" fmla="*/ 114 w 437"/>
                <a:gd name="T5" fmla="*/ 65 h 546"/>
                <a:gd name="T6" fmla="*/ 145 w 437"/>
                <a:gd name="T7" fmla="*/ 60 h 546"/>
                <a:gd name="T8" fmla="*/ 193 w 437"/>
                <a:gd name="T9" fmla="*/ 67 h 546"/>
                <a:gd name="T10" fmla="*/ 249 w 437"/>
                <a:gd name="T11" fmla="*/ 109 h 546"/>
                <a:gd name="T12" fmla="*/ 277 w 437"/>
                <a:gd name="T13" fmla="*/ 176 h 546"/>
                <a:gd name="T14" fmla="*/ 285 w 437"/>
                <a:gd name="T15" fmla="*/ 243 h 546"/>
                <a:gd name="T16" fmla="*/ 285 w 437"/>
                <a:gd name="T17" fmla="*/ 303 h 546"/>
                <a:gd name="T18" fmla="*/ 280 w 437"/>
                <a:gd name="T19" fmla="*/ 340 h 546"/>
                <a:gd name="T20" fmla="*/ 262 w 437"/>
                <a:gd name="T21" fmla="*/ 403 h 546"/>
                <a:gd name="T22" fmla="*/ 237 w 437"/>
                <a:gd name="T23" fmla="*/ 503 h 546"/>
                <a:gd name="T24" fmla="*/ 236 w 437"/>
                <a:gd name="T25" fmla="*/ 542 h 546"/>
                <a:gd name="T26" fmla="*/ 251 w 437"/>
                <a:gd name="T27" fmla="*/ 543 h 546"/>
                <a:gd name="T28" fmla="*/ 264 w 437"/>
                <a:gd name="T29" fmla="*/ 518 h 546"/>
                <a:gd name="T30" fmla="*/ 292 w 437"/>
                <a:gd name="T31" fmla="*/ 409 h 546"/>
                <a:gd name="T32" fmla="*/ 308 w 437"/>
                <a:gd name="T33" fmla="*/ 321 h 546"/>
                <a:gd name="T34" fmla="*/ 362 w 437"/>
                <a:gd name="T35" fmla="*/ 179 h 546"/>
                <a:gd name="T36" fmla="*/ 421 w 437"/>
                <a:gd name="T37" fmla="*/ 49 h 546"/>
                <a:gd name="T38" fmla="*/ 431 w 437"/>
                <a:gd name="T39" fmla="*/ 31 h 546"/>
                <a:gd name="T40" fmla="*/ 437 w 437"/>
                <a:gd name="T41" fmla="*/ 18 h 546"/>
                <a:gd name="T42" fmla="*/ 427 w 437"/>
                <a:gd name="T43" fmla="*/ 9 h 546"/>
                <a:gd name="T44" fmla="*/ 417 w 437"/>
                <a:gd name="T45" fmla="*/ 15 h 546"/>
                <a:gd name="T46" fmla="*/ 307 w 437"/>
                <a:gd name="T47" fmla="*/ 261 h 546"/>
                <a:gd name="T48" fmla="*/ 302 w 437"/>
                <a:gd name="T49" fmla="*/ 197 h 546"/>
                <a:gd name="T50" fmla="*/ 273 w 437"/>
                <a:gd name="T51" fmla="*/ 92 h 546"/>
                <a:gd name="T52" fmla="*/ 232 w 437"/>
                <a:gd name="T53" fmla="*/ 27 h 546"/>
                <a:gd name="T54" fmla="*/ 162 w 437"/>
                <a:gd name="T55" fmla="*/ 0 h 546"/>
                <a:gd name="T56" fmla="*/ 93 w 437"/>
                <a:gd name="T57" fmla="*/ 20 h 546"/>
                <a:gd name="T58" fmla="*/ 42 w 437"/>
                <a:gd name="T59" fmla="*/ 67 h 546"/>
                <a:gd name="T60" fmla="*/ 11 w 437"/>
                <a:gd name="T61" fmla="*/ 117 h 546"/>
                <a:gd name="T62" fmla="*/ 0 w 437"/>
                <a:gd name="T63" fmla="*/ 152 h 546"/>
                <a:gd name="T64" fmla="*/ 16 w 437"/>
                <a:gd name="T65" fmla="*/ 16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7" h="546">
                  <a:moveTo>
                    <a:pt x="19" y="156"/>
                  </a:moveTo>
                  <a:lnTo>
                    <a:pt x="34" y="125"/>
                  </a:lnTo>
                  <a:lnTo>
                    <a:pt x="52" y="101"/>
                  </a:lnTo>
                  <a:lnTo>
                    <a:pt x="73" y="84"/>
                  </a:lnTo>
                  <a:lnTo>
                    <a:pt x="94" y="72"/>
                  </a:lnTo>
                  <a:lnTo>
                    <a:pt x="114" y="65"/>
                  </a:lnTo>
                  <a:lnTo>
                    <a:pt x="131" y="62"/>
                  </a:lnTo>
                  <a:lnTo>
                    <a:pt x="145" y="60"/>
                  </a:lnTo>
                  <a:lnTo>
                    <a:pt x="152" y="60"/>
                  </a:lnTo>
                  <a:lnTo>
                    <a:pt x="193" y="67"/>
                  </a:lnTo>
                  <a:lnTo>
                    <a:pt x="226" y="84"/>
                  </a:lnTo>
                  <a:lnTo>
                    <a:pt x="249" y="109"/>
                  </a:lnTo>
                  <a:lnTo>
                    <a:pt x="266" y="141"/>
                  </a:lnTo>
                  <a:lnTo>
                    <a:pt x="277" y="176"/>
                  </a:lnTo>
                  <a:lnTo>
                    <a:pt x="283" y="211"/>
                  </a:lnTo>
                  <a:lnTo>
                    <a:pt x="285" y="243"/>
                  </a:lnTo>
                  <a:lnTo>
                    <a:pt x="286" y="271"/>
                  </a:lnTo>
                  <a:lnTo>
                    <a:pt x="285" y="303"/>
                  </a:lnTo>
                  <a:lnTo>
                    <a:pt x="283" y="325"/>
                  </a:lnTo>
                  <a:lnTo>
                    <a:pt x="280" y="340"/>
                  </a:lnTo>
                  <a:lnTo>
                    <a:pt x="276" y="353"/>
                  </a:lnTo>
                  <a:lnTo>
                    <a:pt x="262" y="403"/>
                  </a:lnTo>
                  <a:lnTo>
                    <a:pt x="248" y="457"/>
                  </a:lnTo>
                  <a:lnTo>
                    <a:pt x="237" y="503"/>
                  </a:lnTo>
                  <a:lnTo>
                    <a:pt x="233" y="532"/>
                  </a:lnTo>
                  <a:lnTo>
                    <a:pt x="236" y="542"/>
                  </a:lnTo>
                  <a:lnTo>
                    <a:pt x="244" y="546"/>
                  </a:lnTo>
                  <a:lnTo>
                    <a:pt x="251" y="543"/>
                  </a:lnTo>
                  <a:lnTo>
                    <a:pt x="258" y="534"/>
                  </a:lnTo>
                  <a:lnTo>
                    <a:pt x="264" y="518"/>
                  </a:lnTo>
                  <a:lnTo>
                    <a:pt x="271" y="497"/>
                  </a:lnTo>
                  <a:lnTo>
                    <a:pt x="292" y="409"/>
                  </a:lnTo>
                  <a:lnTo>
                    <a:pt x="301" y="353"/>
                  </a:lnTo>
                  <a:lnTo>
                    <a:pt x="308" y="321"/>
                  </a:lnTo>
                  <a:lnTo>
                    <a:pt x="332" y="253"/>
                  </a:lnTo>
                  <a:lnTo>
                    <a:pt x="362" y="179"/>
                  </a:lnTo>
                  <a:lnTo>
                    <a:pt x="393" y="108"/>
                  </a:lnTo>
                  <a:lnTo>
                    <a:pt x="421" y="49"/>
                  </a:lnTo>
                  <a:lnTo>
                    <a:pt x="426" y="40"/>
                  </a:lnTo>
                  <a:lnTo>
                    <a:pt x="431" y="31"/>
                  </a:lnTo>
                  <a:lnTo>
                    <a:pt x="435" y="22"/>
                  </a:lnTo>
                  <a:lnTo>
                    <a:pt x="437" y="18"/>
                  </a:lnTo>
                  <a:lnTo>
                    <a:pt x="432" y="10"/>
                  </a:lnTo>
                  <a:lnTo>
                    <a:pt x="427" y="9"/>
                  </a:lnTo>
                  <a:lnTo>
                    <a:pt x="422" y="10"/>
                  </a:lnTo>
                  <a:lnTo>
                    <a:pt x="417" y="15"/>
                  </a:lnTo>
                  <a:lnTo>
                    <a:pt x="358" y="136"/>
                  </a:lnTo>
                  <a:lnTo>
                    <a:pt x="307" y="261"/>
                  </a:lnTo>
                  <a:lnTo>
                    <a:pt x="306" y="235"/>
                  </a:lnTo>
                  <a:lnTo>
                    <a:pt x="302" y="197"/>
                  </a:lnTo>
                  <a:lnTo>
                    <a:pt x="292" y="148"/>
                  </a:lnTo>
                  <a:lnTo>
                    <a:pt x="273" y="92"/>
                  </a:lnTo>
                  <a:lnTo>
                    <a:pt x="255" y="56"/>
                  </a:lnTo>
                  <a:lnTo>
                    <a:pt x="232" y="27"/>
                  </a:lnTo>
                  <a:lnTo>
                    <a:pt x="201" y="7"/>
                  </a:lnTo>
                  <a:lnTo>
                    <a:pt x="162" y="0"/>
                  </a:lnTo>
                  <a:lnTo>
                    <a:pt x="125" y="6"/>
                  </a:lnTo>
                  <a:lnTo>
                    <a:pt x="93" y="20"/>
                  </a:lnTo>
                  <a:lnTo>
                    <a:pt x="65" y="41"/>
                  </a:lnTo>
                  <a:lnTo>
                    <a:pt x="42" y="67"/>
                  </a:lnTo>
                  <a:lnTo>
                    <a:pt x="24" y="93"/>
                  </a:lnTo>
                  <a:lnTo>
                    <a:pt x="11" y="117"/>
                  </a:lnTo>
                  <a:lnTo>
                    <a:pt x="3" y="138"/>
                  </a:lnTo>
                  <a:lnTo>
                    <a:pt x="0" y="152"/>
                  </a:lnTo>
                  <a:lnTo>
                    <a:pt x="5" y="160"/>
                  </a:lnTo>
                  <a:lnTo>
                    <a:pt x="16" y="160"/>
                  </a:lnTo>
                  <a:lnTo>
                    <a:pt x="19" y="156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331" name="Freeform 161"/>
            <p:cNvSpPr>
              <a:spLocks/>
            </p:cNvSpPr>
            <p:nvPr/>
          </p:nvSpPr>
          <p:spPr bwMode="auto">
            <a:xfrm>
              <a:off x="3643" y="3439"/>
              <a:ext cx="146" cy="301"/>
            </a:xfrm>
            <a:custGeom>
              <a:avLst/>
              <a:gdLst>
                <a:gd name="T0" fmla="*/ 141 w 146"/>
                <a:gd name="T1" fmla="*/ 50 h 301"/>
                <a:gd name="T2" fmla="*/ 145 w 146"/>
                <a:gd name="T3" fmla="*/ 39 h 301"/>
                <a:gd name="T4" fmla="*/ 146 w 146"/>
                <a:gd name="T5" fmla="*/ 32 h 301"/>
                <a:gd name="T6" fmla="*/ 143 w 146"/>
                <a:gd name="T7" fmla="*/ 19 h 301"/>
                <a:gd name="T8" fmla="*/ 136 w 146"/>
                <a:gd name="T9" fmla="*/ 9 h 301"/>
                <a:gd name="T10" fmla="*/ 125 w 146"/>
                <a:gd name="T11" fmla="*/ 2 h 301"/>
                <a:gd name="T12" fmla="*/ 112 w 146"/>
                <a:gd name="T13" fmla="*/ 0 h 301"/>
                <a:gd name="T14" fmla="*/ 98 w 146"/>
                <a:gd name="T15" fmla="*/ 3 h 301"/>
                <a:gd name="T16" fmla="*/ 89 w 146"/>
                <a:gd name="T17" fmla="*/ 10 h 301"/>
                <a:gd name="T18" fmla="*/ 83 w 146"/>
                <a:gd name="T19" fmla="*/ 19 h 301"/>
                <a:gd name="T20" fmla="*/ 80 w 146"/>
                <a:gd name="T21" fmla="*/ 27 h 301"/>
                <a:gd name="T22" fmla="*/ 3 w 146"/>
                <a:gd name="T23" fmla="*/ 279 h 301"/>
                <a:gd name="T24" fmla="*/ 1 w 146"/>
                <a:gd name="T25" fmla="*/ 284 h 301"/>
                <a:gd name="T26" fmla="*/ 0 w 146"/>
                <a:gd name="T27" fmla="*/ 288 h 301"/>
                <a:gd name="T28" fmla="*/ 3 w 146"/>
                <a:gd name="T29" fmla="*/ 294 h 301"/>
                <a:gd name="T30" fmla="*/ 10 w 146"/>
                <a:gd name="T31" fmla="*/ 298 h 301"/>
                <a:gd name="T32" fmla="*/ 17 w 146"/>
                <a:gd name="T33" fmla="*/ 300 h 301"/>
                <a:gd name="T34" fmla="*/ 23 w 146"/>
                <a:gd name="T35" fmla="*/ 301 h 301"/>
                <a:gd name="T36" fmla="*/ 27 w 146"/>
                <a:gd name="T37" fmla="*/ 300 h 301"/>
                <a:gd name="T38" fmla="*/ 32 w 146"/>
                <a:gd name="T39" fmla="*/ 292 h 301"/>
                <a:gd name="T40" fmla="*/ 141 w 146"/>
                <a:gd name="T41" fmla="*/ 5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6" h="301">
                  <a:moveTo>
                    <a:pt x="141" y="50"/>
                  </a:moveTo>
                  <a:lnTo>
                    <a:pt x="145" y="39"/>
                  </a:lnTo>
                  <a:lnTo>
                    <a:pt x="146" y="32"/>
                  </a:lnTo>
                  <a:lnTo>
                    <a:pt x="143" y="19"/>
                  </a:lnTo>
                  <a:lnTo>
                    <a:pt x="136" y="9"/>
                  </a:lnTo>
                  <a:lnTo>
                    <a:pt x="125" y="2"/>
                  </a:lnTo>
                  <a:lnTo>
                    <a:pt x="112" y="0"/>
                  </a:lnTo>
                  <a:lnTo>
                    <a:pt x="98" y="3"/>
                  </a:lnTo>
                  <a:lnTo>
                    <a:pt x="89" y="10"/>
                  </a:lnTo>
                  <a:lnTo>
                    <a:pt x="83" y="19"/>
                  </a:lnTo>
                  <a:lnTo>
                    <a:pt x="80" y="27"/>
                  </a:lnTo>
                  <a:lnTo>
                    <a:pt x="3" y="279"/>
                  </a:lnTo>
                  <a:lnTo>
                    <a:pt x="1" y="284"/>
                  </a:lnTo>
                  <a:lnTo>
                    <a:pt x="0" y="288"/>
                  </a:lnTo>
                  <a:lnTo>
                    <a:pt x="3" y="294"/>
                  </a:lnTo>
                  <a:lnTo>
                    <a:pt x="10" y="298"/>
                  </a:lnTo>
                  <a:lnTo>
                    <a:pt x="17" y="300"/>
                  </a:lnTo>
                  <a:lnTo>
                    <a:pt x="23" y="301"/>
                  </a:lnTo>
                  <a:lnTo>
                    <a:pt x="27" y="300"/>
                  </a:lnTo>
                  <a:lnTo>
                    <a:pt x="32" y="292"/>
                  </a:lnTo>
                  <a:lnTo>
                    <a:pt x="141" y="5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332" name="Freeform 162"/>
            <p:cNvSpPr>
              <a:spLocks noEditPoints="1"/>
            </p:cNvSpPr>
            <p:nvPr/>
          </p:nvSpPr>
          <p:spPr bwMode="auto">
            <a:xfrm>
              <a:off x="3596" y="3927"/>
              <a:ext cx="177" cy="392"/>
            </a:xfrm>
            <a:custGeom>
              <a:avLst/>
              <a:gdLst>
                <a:gd name="T0" fmla="*/ 160 w 177"/>
                <a:gd name="T1" fmla="*/ 15 h 392"/>
                <a:gd name="T2" fmla="*/ 149 w 177"/>
                <a:gd name="T3" fmla="*/ 2 h 392"/>
                <a:gd name="T4" fmla="*/ 127 w 177"/>
                <a:gd name="T5" fmla="*/ 3 h 392"/>
                <a:gd name="T6" fmla="*/ 108 w 177"/>
                <a:gd name="T7" fmla="*/ 20 h 392"/>
                <a:gd name="T8" fmla="*/ 111 w 177"/>
                <a:gd name="T9" fmla="*/ 47 h 392"/>
                <a:gd name="T10" fmla="*/ 141 w 177"/>
                <a:gd name="T11" fmla="*/ 52 h 392"/>
                <a:gd name="T12" fmla="*/ 159 w 177"/>
                <a:gd name="T13" fmla="*/ 34 h 392"/>
                <a:gd name="T14" fmla="*/ 43 w 177"/>
                <a:gd name="T15" fmla="*/ 318 h 392"/>
                <a:gd name="T16" fmla="*/ 38 w 177"/>
                <a:gd name="T17" fmla="*/ 343 h 392"/>
                <a:gd name="T18" fmla="*/ 53 w 177"/>
                <a:gd name="T19" fmla="*/ 378 h 392"/>
                <a:gd name="T20" fmla="*/ 93 w 177"/>
                <a:gd name="T21" fmla="*/ 392 h 392"/>
                <a:gd name="T22" fmla="*/ 131 w 177"/>
                <a:gd name="T23" fmla="*/ 380 h 392"/>
                <a:gd name="T24" fmla="*/ 156 w 177"/>
                <a:gd name="T25" fmla="*/ 351 h 392"/>
                <a:gd name="T26" fmla="*/ 172 w 177"/>
                <a:gd name="T27" fmla="*/ 321 h 392"/>
                <a:gd name="T28" fmla="*/ 177 w 177"/>
                <a:gd name="T29" fmla="*/ 303 h 392"/>
                <a:gd name="T30" fmla="*/ 167 w 177"/>
                <a:gd name="T31" fmla="*/ 296 h 392"/>
                <a:gd name="T32" fmla="*/ 156 w 177"/>
                <a:gd name="T33" fmla="*/ 306 h 392"/>
                <a:gd name="T34" fmla="*/ 129 w 177"/>
                <a:gd name="T35" fmla="*/ 358 h 392"/>
                <a:gd name="T36" fmla="*/ 94 w 177"/>
                <a:gd name="T37" fmla="*/ 376 h 392"/>
                <a:gd name="T38" fmla="*/ 80 w 177"/>
                <a:gd name="T39" fmla="*/ 356 h 392"/>
                <a:gd name="T40" fmla="*/ 89 w 177"/>
                <a:gd name="T41" fmla="*/ 318 h 392"/>
                <a:gd name="T42" fmla="*/ 114 w 177"/>
                <a:gd name="T43" fmla="*/ 255 h 392"/>
                <a:gd name="T44" fmla="*/ 132 w 177"/>
                <a:gd name="T45" fmla="*/ 210 h 392"/>
                <a:gd name="T46" fmla="*/ 140 w 177"/>
                <a:gd name="T47" fmla="*/ 179 h 392"/>
                <a:gd name="T48" fmla="*/ 124 w 177"/>
                <a:gd name="T49" fmla="*/ 144 h 392"/>
                <a:gd name="T50" fmla="*/ 85 w 177"/>
                <a:gd name="T51" fmla="*/ 130 h 392"/>
                <a:gd name="T52" fmla="*/ 47 w 177"/>
                <a:gd name="T53" fmla="*/ 142 h 392"/>
                <a:gd name="T54" fmla="*/ 21 w 177"/>
                <a:gd name="T55" fmla="*/ 171 h 392"/>
                <a:gd name="T56" fmla="*/ 5 w 177"/>
                <a:gd name="T57" fmla="*/ 201 h 392"/>
                <a:gd name="T58" fmla="*/ 0 w 177"/>
                <a:gd name="T59" fmla="*/ 219 h 392"/>
                <a:gd name="T60" fmla="*/ 10 w 177"/>
                <a:gd name="T61" fmla="*/ 226 h 392"/>
                <a:gd name="T62" fmla="*/ 20 w 177"/>
                <a:gd name="T63" fmla="*/ 217 h 392"/>
                <a:gd name="T64" fmla="*/ 49 w 177"/>
                <a:gd name="T65" fmla="*/ 163 h 392"/>
                <a:gd name="T66" fmla="*/ 83 w 177"/>
                <a:gd name="T67" fmla="*/ 146 h 392"/>
                <a:gd name="T68" fmla="*/ 97 w 177"/>
                <a:gd name="T69" fmla="*/ 166 h 392"/>
                <a:gd name="T70" fmla="*/ 94 w 177"/>
                <a:gd name="T71" fmla="*/ 187 h 392"/>
                <a:gd name="T72" fmla="*/ 79 w 177"/>
                <a:gd name="T73" fmla="*/ 225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7" h="392">
                  <a:moveTo>
                    <a:pt x="162" y="23"/>
                  </a:moveTo>
                  <a:lnTo>
                    <a:pt x="160" y="15"/>
                  </a:lnTo>
                  <a:lnTo>
                    <a:pt x="156" y="8"/>
                  </a:lnTo>
                  <a:lnTo>
                    <a:pt x="149" y="2"/>
                  </a:lnTo>
                  <a:lnTo>
                    <a:pt x="138" y="0"/>
                  </a:lnTo>
                  <a:lnTo>
                    <a:pt x="127" y="3"/>
                  </a:lnTo>
                  <a:lnTo>
                    <a:pt x="116" y="10"/>
                  </a:lnTo>
                  <a:lnTo>
                    <a:pt x="108" y="20"/>
                  </a:lnTo>
                  <a:lnTo>
                    <a:pt x="106" y="32"/>
                  </a:lnTo>
                  <a:lnTo>
                    <a:pt x="111" y="47"/>
                  </a:lnTo>
                  <a:lnTo>
                    <a:pt x="129" y="55"/>
                  </a:lnTo>
                  <a:lnTo>
                    <a:pt x="141" y="52"/>
                  </a:lnTo>
                  <a:lnTo>
                    <a:pt x="151" y="45"/>
                  </a:lnTo>
                  <a:lnTo>
                    <a:pt x="159" y="34"/>
                  </a:lnTo>
                  <a:lnTo>
                    <a:pt x="162" y="23"/>
                  </a:lnTo>
                  <a:close/>
                  <a:moveTo>
                    <a:pt x="43" y="318"/>
                  </a:moveTo>
                  <a:lnTo>
                    <a:pt x="39" y="330"/>
                  </a:lnTo>
                  <a:lnTo>
                    <a:pt x="38" y="343"/>
                  </a:lnTo>
                  <a:lnTo>
                    <a:pt x="42" y="362"/>
                  </a:lnTo>
                  <a:lnTo>
                    <a:pt x="53" y="378"/>
                  </a:lnTo>
                  <a:lnTo>
                    <a:pt x="71" y="388"/>
                  </a:lnTo>
                  <a:lnTo>
                    <a:pt x="93" y="392"/>
                  </a:lnTo>
                  <a:lnTo>
                    <a:pt x="113" y="389"/>
                  </a:lnTo>
                  <a:lnTo>
                    <a:pt x="131" y="380"/>
                  </a:lnTo>
                  <a:lnTo>
                    <a:pt x="145" y="366"/>
                  </a:lnTo>
                  <a:lnTo>
                    <a:pt x="156" y="351"/>
                  </a:lnTo>
                  <a:lnTo>
                    <a:pt x="166" y="335"/>
                  </a:lnTo>
                  <a:lnTo>
                    <a:pt x="172" y="321"/>
                  </a:lnTo>
                  <a:lnTo>
                    <a:pt x="176" y="310"/>
                  </a:lnTo>
                  <a:lnTo>
                    <a:pt x="177" y="303"/>
                  </a:lnTo>
                  <a:lnTo>
                    <a:pt x="172" y="296"/>
                  </a:lnTo>
                  <a:lnTo>
                    <a:pt x="167" y="296"/>
                  </a:lnTo>
                  <a:lnTo>
                    <a:pt x="160" y="298"/>
                  </a:lnTo>
                  <a:lnTo>
                    <a:pt x="156" y="306"/>
                  </a:lnTo>
                  <a:lnTo>
                    <a:pt x="144" y="336"/>
                  </a:lnTo>
                  <a:lnTo>
                    <a:pt x="129" y="358"/>
                  </a:lnTo>
                  <a:lnTo>
                    <a:pt x="112" y="372"/>
                  </a:lnTo>
                  <a:lnTo>
                    <a:pt x="94" y="376"/>
                  </a:lnTo>
                  <a:lnTo>
                    <a:pt x="83" y="371"/>
                  </a:lnTo>
                  <a:lnTo>
                    <a:pt x="80" y="356"/>
                  </a:lnTo>
                  <a:lnTo>
                    <a:pt x="83" y="337"/>
                  </a:lnTo>
                  <a:lnTo>
                    <a:pt x="89" y="318"/>
                  </a:lnTo>
                  <a:lnTo>
                    <a:pt x="108" y="272"/>
                  </a:lnTo>
                  <a:lnTo>
                    <a:pt x="114" y="255"/>
                  </a:lnTo>
                  <a:lnTo>
                    <a:pt x="123" y="232"/>
                  </a:lnTo>
                  <a:lnTo>
                    <a:pt x="132" y="210"/>
                  </a:lnTo>
                  <a:lnTo>
                    <a:pt x="136" y="198"/>
                  </a:lnTo>
                  <a:lnTo>
                    <a:pt x="140" y="179"/>
                  </a:lnTo>
                  <a:lnTo>
                    <a:pt x="136" y="160"/>
                  </a:lnTo>
                  <a:lnTo>
                    <a:pt x="124" y="144"/>
                  </a:lnTo>
                  <a:lnTo>
                    <a:pt x="107" y="134"/>
                  </a:lnTo>
                  <a:lnTo>
                    <a:pt x="85" y="130"/>
                  </a:lnTo>
                  <a:lnTo>
                    <a:pt x="65" y="133"/>
                  </a:lnTo>
                  <a:lnTo>
                    <a:pt x="47" y="142"/>
                  </a:lnTo>
                  <a:lnTo>
                    <a:pt x="32" y="155"/>
                  </a:lnTo>
                  <a:lnTo>
                    <a:pt x="21" y="171"/>
                  </a:lnTo>
                  <a:lnTo>
                    <a:pt x="12" y="186"/>
                  </a:lnTo>
                  <a:lnTo>
                    <a:pt x="5" y="201"/>
                  </a:lnTo>
                  <a:lnTo>
                    <a:pt x="1" y="212"/>
                  </a:lnTo>
                  <a:lnTo>
                    <a:pt x="0" y="219"/>
                  </a:lnTo>
                  <a:lnTo>
                    <a:pt x="5" y="226"/>
                  </a:lnTo>
                  <a:lnTo>
                    <a:pt x="10" y="226"/>
                  </a:lnTo>
                  <a:lnTo>
                    <a:pt x="18" y="224"/>
                  </a:lnTo>
                  <a:lnTo>
                    <a:pt x="20" y="217"/>
                  </a:lnTo>
                  <a:lnTo>
                    <a:pt x="34" y="185"/>
                  </a:lnTo>
                  <a:lnTo>
                    <a:pt x="49" y="163"/>
                  </a:lnTo>
                  <a:lnTo>
                    <a:pt x="66" y="150"/>
                  </a:lnTo>
                  <a:lnTo>
                    <a:pt x="83" y="146"/>
                  </a:lnTo>
                  <a:lnTo>
                    <a:pt x="94" y="150"/>
                  </a:lnTo>
                  <a:lnTo>
                    <a:pt x="97" y="166"/>
                  </a:lnTo>
                  <a:lnTo>
                    <a:pt x="97" y="176"/>
                  </a:lnTo>
                  <a:lnTo>
                    <a:pt x="94" y="187"/>
                  </a:lnTo>
                  <a:lnTo>
                    <a:pt x="88" y="202"/>
                  </a:lnTo>
                  <a:lnTo>
                    <a:pt x="79" y="225"/>
                  </a:lnTo>
                  <a:lnTo>
                    <a:pt x="43" y="318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333" name="Freeform 163"/>
            <p:cNvSpPr>
              <a:spLocks/>
            </p:cNvSpPr>
            <p:nvPr/>
          </p:nvSpPr>
          <p:spPr bwMode="auto">
            <a:xfrm>
              <a:off x="4148" y="3659"/>
              <a:ext cx="508" cy="482"/>
            </a:xfrm>
            <a:custGeom>
              <a:avLst/>
              <a:gdLst>
                <a:gd name="T0" fmla="*/ 492 w 508"/>
                <a:gd name="T1" fmla="*/ 259 h 482"/>
                <a:gd name="T2" fmla="*/ 504 w 508"/>
                <a:gd name="T3" fmla="*/ 252 h 482"/>
                <a:gd name="T4" fmla="*/ 508 w 508"/>
                <a:gd name="T5" fmla="*/ 241 h 482"/>
                <a:gd name="T6" fmla="*/ 504 w 508"/>
                <a:gd name="T7" fmla="*/ 229 h 482"/>
                <a:gd name="T8" fmla="*/ 492 w 508"/>
                <a:gd name="T9" fmla="*/ 222 h 482"/>
                <a:gd name="T10" fmla="*/ 32 w 508"/>
                <a:gd name="T11" fmla="*/ 6 h 482"/>
                <a:gd name="T12" fmla="*/ 21 w 508"/>
                <a:gd name="T13" fmla="*/ 0 h 482"/>
                <a:gd name="T14" fmla="*/ 17 w 508"/>
                <a:gd name="T15" fmla="*/ 0 h 482"/>
                <a:gd name="T16" fmla="*/ 5 w 508"/>
                <a:gd name="T17" fmla="*/ 4 h 482"/>
                <a:gd name="T18" fmla="*/ 0 w 508"/>
                <a:gd name="T19" fmla="*/ 16 h 482"/>
                <a:gd name="T20" fmla="*/ 4 w 508"/>
                <a:gd name="T21" fmla="*/ 26 h 482"/>
                <a:gd name="T22" fmla="*/ 16 w 508"/>
                <a:gd name="T23" fmla="*/ 35 h 482"/>
                <a:gd name="T24" fmla="*/ 453 w 508"/>
                <a:gd name="T25" fmla="*/ 241 h 482"/>
                <a:gd name="T26" fmla="*/ 16 w 508"/>
                <a:gd name="T27" fmla="*/ 447 h 482"/>
                <a:gd name="T28" fmla="*/ 4 w 508"/>
                <a:gd name="T29" fmla="*/ 455 h 482"/>
                <a:gd name="T30" fmla="*/ 0 w 508"/>
                <a:gd name="T31" fmla="*/ 465 h 482"/>
                <a:gd name="T32" fmla="*/ 5 w 508"/>
                <a:gd name="T33" fmla="*/ 477 h 482"/>
                <a:gd name="T34" fmla="*/ 17 w 508"/>
                <a:gd name="T35" fmla="*/ 482 h 482"/>
                <a:gd name="T36" fmla="*/ 21 w 508"/>
                <a:gd name="T37" fmla="*/ 481 h 482"/>
                <a:gd name="T38" fmla="*/ 32 w 508"/>
                <a:gd name="T39" fmla="*/ 476 h 482"/>
                <a:gd name="T40" fmla="*/ 492 w 508"/>
                <a:gd name="T41" fmla="*/ 259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8" h="482">
                  <a:moveTo>
                    <a:pt x="492" y="259"/>
                  </a:moveTo>
                  <a:lnTo>
                    <a:pt x="504" y="252"/>
                  </a:lnTo>
                  <a:lnTo>
                    <a:pt x="508" y="241"/>
                  </a:lnTo>
                  <a:lnTo>
                    <a:pt x="504" y="229"/>
                  </a:lnTo>
                  <a:lnTo>
                    <a:pt x="492" y="222"/>
                  </a:lnTo>
                  <a:lnTo>
                    <a:pt x="32" y="6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5" y="4"/>
                  </a:lnTo>
                  <a:lnTo>
                    <a:pt x="0" y="16"/>
                  </a:lnTo>
                  <a:lnTo>
                    <a:pt x="4" y="26"/>
                  </a:lnTo>
                  <a:lnTo>
                    <a:pt x="16" y="35"/>
                  </a:lnTo>
                  <a:lnTo>
                    <a:pt x="453" y="241"/>
                  </a:lnTo>
                  <a:lnTo>
                    <a:pt x="16" y="447"/>
                  </a:lnTo>
                  <a:lnTo>
                    <a:pt x="4" y="455"/>
                  </a:lnTo>
                  <a:lnTo>
                    <a:pt x="0" y="465"/>
                  </a:lnTo>
                  <a:lnTo>
                    <a:pt x="5" y="477"/>
                  </a:lnTo>
                  <a:lnTo>
                    <a:pt x="17" y="482"/>
                  </a:lnTo>
                  <a:lnTo>
                    <a:pt x="21" y="481"/>
                  </a:lnTo>
                  <a:lnTo>
                    <a:pt x="32" y="476"/>
                  </a:lnTo>
                  <a:lnTo>
                    <a:pt x="492" y="25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334" name="Freeform 164"/>
            <p:cNvSpPr>
              <a:spLocks/>
            </p:cNvSpPr>
            <p:nvPr/>
          </p:nvSpPr>
          <p:spPr bwMode="auto">
            <a:xfrm>
              <a:off x="4980" y="3749"/>
              <a:ext cx="449" cy="368"/>
            </a:xfrm>
            <a:custGeom>
              <a:avLst/>
              <a:gdLst>
                <a:gd name="T0" fmla="*/ 292 w 449"/>
                <a:gd name="T1" fmla="*/ 48 h 368"/>
                <a:gd name="T2" fmla="*/ 264 w 449"/>
                <a:gd name="T3" fmla="*/ 181 h 368"/>
                <a:gd name="T4" fmla="*/ 257 w 449"/>
                <a:gd name="T5" fmla="*/ 263 h 368"/>
                <a:gd name="T6" fmla="*/ 264 w 449"/>
                <a:gd name="T7" fmla="*/ 326 h 368"/>
                <a:gd name="T8" fmla="*/ 277 w 449"/>
                <a:gd name="T9" fmla="*/ 361 h 368"/>
                <a:gd name="T10" fmla="*/ 294 w 449"/>
                <a:gd name="T11" fmla="*/ 368 h 368"/>
                <a:gd name="T12" fmla="*/ 317 w 449"/>
                <a:gd name="T13" fmla="*/ 358 h 368"/>
                <a:gd name="T14" fmla="*/ 328 w 449"/>
                <a:gd name="T15" fmla="*/ 336 h 368"/>
                <a:gd name="T16" fmla="*/ 323 w 449"/>
                <a:gd name="T17" fmla="*/ 318 h 368"/>
                <a:gd name="T18" fmla="*/ 302 w 449"/>
                <a:gd name="T19" fmla="*/ 236 h 368"/>
                <a:gd name="T20" fmla="*/ 299 w 449"/>
                <a:gd name="T21" fmla="*/ 181 h 368"/>
                <a:gd name="T22" fmla="*/ 408 w 449"/>
                <a:gd name="T23" fmla="*/ 48 h 368"/>
                <a:gd name="T24" fmla="*/ 433 w 449"/>
                <a:gd name="T25" fmla="*/ 45 h 368"/>
                <a:gd name="T26" fmla="*/ 449 w 449"/>
                <a:gd name="T27" fmla="*/ 20 h 368"/>
                <a:gd name="T28" fmla="*/ 439 w 449"/>
                <a:gd name="T29" fmla="*/ 3 h 368"/>
                <a:gd name="T30" fmla="*/ 416 w 449"/>
                <a:gd name="T31" fmla="*/ 0 h 368"/>
                <a:gd name="T32" fmla="*/ 121 w 449"/>
                <a:gd name="T33" fmla="*/ 1 h 368"/>
                <a:gd name="T34" fmla="*/ 77 w 449"/>
                <a:gd name="T35" fmla="*/ 17 h 368"/>
                <a:gd name="T36" fmla="*/ 31 w 449"/>
                <a:gd name="T37" fmla="*/ 64 h 368"/>
                <a:gd name="T38" fmla="*/ 4 w 449"/>
                <a:gd name="T39" fmla="*/ 105 h 368"/>
                <a:gd name="T40" fmla="*/ 2 w 449"/>
                <a:gd name="T41" fmla="*/ 119 h 368"/>
                <a:gd name="T42" fmla="*/ 17 w 449"/>
                <a:gd name="T43" fmla="*/ 120 h 368"/>
                <a:gd name="T44" fmla="*/ 39 w 449"/>
                <a:gd name="T45" fmla="*/ 91 h 368"/>
                <a:gd name="T46" fmla="*/ 70 w 449"/>
                <a:gd name="T47" fmla="*/ 64 h 368"/>
                <a:gd name="T48" fmla="*/ 99 w 449"/>
                <a:gd name="T49" fmla="*/ 52 h 368"/>
                <a:gd name="T50" fmla="*/ 122 w 449"/>
                <a:gd name="T51" fmla="*/ 49 h 368"/>
                <a:gd name="T52" fmla="*/ 177 w 449"/>
                <a:gd name="T53" fmla="*/ 48 h 368"/>
                <a:gd name="T54" fmla="*/ 126 w 449"/>
                <a:gd name="T55" fmla="*/ 196 h 368"/>
                <a:gd name="T56" fmla="*/ 70 w 449"/>
                <a:gd name="T57" fmla="*/ 325 h 368"/>
                <a:gd name="T58" fmla="*/ 63 w 449"/>
                <a:gd name="T59" fmla="*/ 346 h 368"/>
                <a:gd name="T60" fmla="*/ 72 w 449"/>
                <a:gd name="T61" fmla="*/ 363 h 368"/>
                <a:gd name="T62" fmla="*/ 87 w 449"/>
                <a:gd name="T63" fmla="*/ 368 h 368"/>
                <a:gd name="T64" fmla="*/ 114 w 449"/>
                <a:gd name="T65" fmla="*/ 352 h 368"/>
                <a:gd name="T66" fmla="*/ 129 w 449"/>
                <a:gd name="T67" fmla="*/ 314 h 368"/>
                <a:gd name="T68" fmla="*/ 141 w 449"/>
                <a:gd name="T69" fmla="*/ 274 h 368"/>
                <a:gd name="T70" fmla="*/ 151 w 449"/>
                <a:gd name="T71" fmla="*/ 23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9" h="368">
                  <a:moveTo>
                    <a:pt x="198" y="48"/>
                  </a:moveTo>
                  <a:lnTo>
                    <a:pt x="292" y="48"/>
                  </a:lnTo>
                  <a:lnTo>
                    <a:pt x="275" y="126"/>
                  </a:lnTo>
                  <a:lnTo>
                    <a:pt x="264" y="181"/>
                  </a:lnTo>
                  <a:lnTo>
                    <a:pt x="259" y="223"/>
                  </a:lnTo>
                  <a:lnTo>
                    <a:pt x="257" y="263"/>
                  </a:lnTo>
                  <a:lnTo>
                    <a:pt x="258" y="289"/>
                  </a:lnTo>
                  <a:lnTo>
                    <a:pt x="264" y="326"/>
                  </a:lnTo>
                  <a:lnTo>
                    <a:pt x="270" y="348"/>
                  </a:lnTo>
                  <a:lnTo>
                    <a:pt x="277" y="361"/>
                  </a:lnTo>
                  <a:lnTo>
                    <a:pt x="285" y="367"/>
                  </a:lnTo>
                  <a:lnTo>
                    <a:pt x="294" y="368"/>
                  </a:lnTo>
                  <a:lnTo>
                    <a:pt x="306" y="365"/>
                  </a:lnTo>
                  <a:lnTo>
                    <a:pt x="317" y="358"/>
                  </a:lnTo>
                  <a:lnTo>
                    <a:pt x="325" y="348"/>
                  </a:lnTo>
                  <a:lnTo>
                    <a:pt x="328" y="336"/>
                  </a:lnTo>
                  <a:lnTo>
                    <a:pt x="327" y="330"/>
                  </a:lnTo>
                  <a:lnTo>
                    <a:pt x="323" y="318"/>
                  </a:lnTo>
                  <a:lnTo>
                    <a:pt x="309" y="274"/>
                  </a:lnTo>
                  <a:lnTo>
                    <a:pt x="302" y="236"/>
                  </a:lnTo>
                  <a:lnTo>
                    <a:pt x="299" y="204"/>
                  </a:lnTo>
                  <a:lnTo>
                    <a:pt x="299" y="181"/>
                  </a:lnTo>
                  <a:lnTo>
                    <a:pt x="314" y="48"/>
                  </a:lnTo>
                  <a:lnTo>
                    <a:pt x="408" y="48"/>
                  </a:lnTo>
                  <a:lnTo>
                    <a:pt x="419" y="48"/>
                  </a:lnTo>
                  <a:lnTo>
                    <a:pt x="433" y="45"/>
                  </a:lnTo>
                  <a:lnTo>
                    <a:pt x="444" y="36"/>
                  </a:lnTo>
                  <a:lnTo>
                    <a:pt x="449" y="20"/>
                  </a:lnTo>
                  <a:lnTo>
                    <a:pt x="446" y="9"/>
                  </a:lnTo>
                  <a:lnTo>
                    <a:pt x="439" y="3"/>
                  </a:lnTo>
                  <a:lnTo>
                    <a:pt x="428" y="1"/>
                  </a:lnTo>
                  <a:lnTo>
                    <a:pt x="416" y="0"/>
                  </a:lnTo>
                  <a:lnTo>
                    <a:pt x="138" y="0"/>
                  </a:lnTo>
                  <a:lnTo>
                    <a:pt x="121" y="1"/>
                  </a:lnTo>
                  <a:lnTo>
                    <a:pt x="101" y="5"/>
                  </a:lnTo>
                  <a:lnTo>
                    <a:pt x="77" y="17"/>
                  </a:lnTo>
                  <a:lnTo>
                    <a:pt x="51" y="39"/>
                  </a:lnTo>
                  <a:lnTo>
                    <a:pt x="31" y="64"/>
                  </a:lnTo>
                  <a:lnTo>
                    <a:pt x="15" y="87"/>
                  </a:lnTo>
                  <a:lnTo>
                    <a:pt x="4" y="105"/>
                  </a:lnTo>
                  <a:lnTo>
                    <a:pt x="0" y="114"/>
                  </a:lnTo>
                  <a:lnTo>
                    <a:pt x="2" y="119"/>
                  </a:lnTo>
                  <a:lnTo>
                    <a:pt x="10" y="122"/>
                  </a:lnTo>
                  <a:lnTo>
                    <a:pt x="17" y="120"/>
                  </a:lnTo>
                  <a:lnTo>
                    <a:pt x="23" y="112"/>
                  </a:lnTo>
                  <a:lnTo>
                    <a:pt x="39" y="91"/>
                  </a:lnTo>
                  <a:lnTo>
                    <a:pt x="55" y="75"/>
                  </a:lnTo>
                  <a:lnTo>
                    <a:pt x="70" y="64"/>
                  </a:lnTo>
                  <a:lnTo>
                    <a:pt x="85" y="56"/>
                  </a:lnTo>
                  <a:lnTo>
                    <a:pt x="99" y="52"/>
                  </a:lnTo>
                  <a:lnTo>
                    <a:pt x="111" y="50"/>
                  </a:lnTo>
                  <a:lnTo>
                    <a:pt x="122" y="49"/>
                  </a:lnTo>
                  <a:lnTo>
                    <a:pt x="129" y="48"/>
                  </a:lnTo>
                  <a:lnTo>
                    <a:pt x="177" y="48"/>
                  </a:lnTo>
                  <a:lnTo>
                    <a:pt x="153" y="124"/>
                  </a:lnTo>
                  <a:lnTo>
                    <a:pt x="126" y="196"/>
                  </a:lnTo>
                  <a:lnTo>
                    <a:pt x="98" y="264"/>
                  </a:lnTo>
                  <a:lnTo>
                    <a:pt x="70" y="325"/>
                  </a:lnTo>
                  <a:lnTo>
                    <a:pt x="64" y="338"/>
                  </a:lnTo>
                  <a:lnTo>
                    <a:pt x="63" y="346"/>
                  </a:lnTo>
                  <a:lnTo>
                    <a:pt x="66" y="355"/>
                  </a:lnTo>
                  <a:lnTo>
                    <a:pt x="72" y="363"/>
                  </a:lnTo>
                  <a:lnTo>
                    <a:pt x="79" y="367"/>
                  </a:lnTo>
                  <a:lnTo>
                    <a:pt x="87" y="368"/>
                  </a:lnTo>
                  <a:lnTo>
                    <a:pt x="103" y="364"/>
                  </a:lnTo>
                  <a:lnTo>
                    <a:pt x="114" y="352"/>
                  </a:lnTo>
                  <a:lnTo>
                    <a:pt x="122" y="335"/>
                  </a:lnTo>
                  <a:lnTo>
                    <a:pt x="129" y="314"/>
                  </a:lnTo>
                  <a:lnTo>
                    <a:pt x="136" y="291"/>
                  </a:lnTo>
                  <a:lnTo>
                    <a:pt x="141" y="274"/>
                  </a:lnTo>
                  <a:lnTo>
                    <a:pt x="145" y="257"/>
                  </a:lnTo>
                  <a:lnTo>
                    <a:pt x="151" y="232"/>
                  </a:lnTo>
                  <a:lnTo>
                    <a:pt x="198" y="48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9346" name="Groupe 179345"/>
          <p:cNvGrpSpPr/>
          <p:nvPr/>
        </p:nvGrpSpPr>
        <p:grpSpPr>
          <a:xfrm>
            <a:off x="7413735" y="1845270"/>
            <a:ext cx="1003287" cy="1925135"/>
            <a:chOff x="7413735" y="1845270"/>
            <a:chExt cx="1003287" cy="1925135"/>
          </a:xfrm>
        </p:grpSpPr>
        <p:cxnSp>
          <p:nvCxnSpPr>
            <p:cNvPr id="179336" name="Connecteur droit 179335"/>
            <p:cNvCxnSpPr>
              <a:endCxn id="263" idx="3"/>
            </p:cNvCxnSpPr>
            <p:nvPr/>
          </p:nvCxnSpPr>
          <p:spPr bwMode="auto">
            <a:xfrm flipV="1">
              <a:off x="7424737" y="2856139"/>
              <a:ext cx="553326" cy="258723"/>
            </a:xfrm>
            <a:prstGeom prst="line">
              <a:avLst/>
            </a:prstGeom>
            <a:solidFill>
              <a:schemeClr val="hlink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9338" name="Connecteur droit 179337"/>
            <p:cNvCxnSpPr>
              <a:endCxn id="263" idx="1"/>
            </p:cNvCxnSpPr>
            <p:nvPr/>
          </p:nvCxnSpPr>
          <p:spPr bwMode="auto">
            <a:xfrm>
              <a:off x="7413735" y="1845270"/>
              <a:ext cx="564328" cy="934537"/>
            </a:xfrm>
            <a:prstGeom prst="line">
              <a:avLst/>
            </a:prstGeom>
            <a:solidFill>
              <a:schemeClr val="hlink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9340" name="Connecteur droit 179339"/>
            <p:cNvCxnSpPr>
              <a:endCxn id="263" idx="4"/>
            </p:cNvCxnSpPr>
            <p:nvPr/>
          </p:nvCxnSpPr>
          <p:spPr bwMode="auto">
            <a:xfrm flipH="1" flipV="1">
              <a:off x="8016229" y="2871948"/>
              <a:ext cx="400793" cy="898457"/>
            </a:xfrm>
            <a:prstGeom prst="line">
              <a:avLst/>
            </a:prstGeom>
            <a:solidFill>
              <a:schemeClr val="hlink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63" name="Oval 3218"/>
            <p:cNvSpPr>
              <a:spLocks noChangeArrowheads="1"/>
            </p:cNvSpPr>
            <p:nvPr/>
          </p:nvSpPr>
          <p:spPr bwMode="auto">
            <a:xfrm>
              <a:off x="7962254" y="2763998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marL="739775" indent="-282575" algn="l">
                <a:spcBef>
                  <a:spcPts val="800"/>
                </a:spcBef>
                <a:buChar char="•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32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1pPr>
              <a:lvl2pPr marL="742950" indent="-285750" algn="l">
                <a:spcBef>
                  <a:spcPts val="700"/>
                </a:spcBef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8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2pPr>
              <a:lvl3pPr marL="1143000" indent="-228600" algn="l">
                <a:buChar char="•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4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3pPr>
              <a:lvl4pPr marL="1600200" indent="-228600" algn="l">
                <a:spcBef>
                  <a:spcPts val="500"/>
                </a:spcBef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4pPr>
              <a:lvl5pPr marL="2057400" indent="-228600" algn="l">
                <a:spcBef>
                  <a:spcPts val="500"/>
                </a:spcBef>
                <a:buChar char="»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66"/>
                </a:buClr>
                <a:buSzPct val="100000"/>
                <a:buFont typeface="Comic Sans MS" pitchFamily="66" charset="0"/>
                <a:buChar char="»"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 sz="2000">
                  <a:solidFill>
                    <a:srgbClr val="000066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Font typeface="Comic Sans MS" pitchFamily="66" charset="0"/>
                <a:buChar char="–"/>
              </a:pPr>
              <a:endParaRPr lang="fr-FR" alt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84534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97" grpId="0" animBg="1"/>
      <p:bldP spid="179271" grpId="0"/>
      <p:bldP spid="179274" grpId="0"/>
      <p:bldP spid="1792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Why Delaunay </a:t>
            </a:r>
            <a:r>
              <a:rPr lang="en-US" altLang="en-US" dirty="0" err="1" smtClean="0"/>
              <a:t>realizability</a:t>
            </a:r>
            <a:r>
              <a:rPr lang="en-US" altLang="en-US" dirty="0" smtClean="0"/>
              <a:t> is an interesting question?</a:t>
            </a:r>
            <a:endParaRPr lang="en-US" altLang="en-US" dirty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1981200"/>
            <a:ext cx="7967166" cy="470429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 smtClean="0"/>
              <a:t>What is the probability of a random triangulation to be Delaunay realizable?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Is it enough to test a program on random Delaunay triangulations?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Can I make an algorithm dedicated to Delaunay triangulations more efficient than for general triangulations?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For instance can I encode every </a:t>
            </a:r>
            <a:r>
              <a:rPr lang="en-US" altLang="en-US" sz="2000" i="1" dirty="0" smtClean="0"/>
              <a:t>n</a:t>
            </a:r>
            <a:r>
              <a:rPr lang="en-US" altLang="en-US" sz="2000" dirty="0" smtClean="0"/>
              <a:t>-vertex Delaunay triangulation with less than </a:t>
            </a:r>
            <a:r>
              <a:rPr lang="en-US" altLang="en-US" sz="2000" dirty="0" smtClean="0"/>
              <a:t>3.2</a:t>
            </a:r>
            <a:r>
              <a:rPr lang="en-US" altLang="en-US" sz="2000" dirty="0" smtClean="0"/>
              <a:t>4</a:t>
            </a:r>
            <a:r>
              <a:rPr lang="en-US" altLang="en-US" sz="2000" i="1" dirty="0" smtClean="0"/>
              <a:t>n</a:t>
            </a:r>
            <a:r>
              <a:rPr lang="en-US" altLang="en-US" sz="2000" dirty="0" smtClean="0"/>
              <a:t> </a:t>
            </a:r>
            <a:r>
              <a:rPr lang="en-US" altLang="en-US" sz="2000" dirty="0" smtClean="0"/>
              <a:t>bits? </a:t>
            </a:r>
          </a:p>
        </p:txBody>
      </p:sp>
    </p:spTree>
    <p:extLst>
      <p:ext uri="{BB962C8B-B14F-4D97-AF65-F5344CB8AC3E}">
        <p14:creationId xmlns:p14="http://schemas.microsoft.com/office/powerpoint/2010/main" val="108470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r-FR" altLang="en-US" dirty="0"/>
              <a:t>Delaunay </a:t>
            </a:r>
            <a:r>
              <a:rPr lang="fr-FR" altLang="en-US" dirty="0" err="1" smtClean="0"/>
              <a:t>realizability</a:t>
            </a:r>
            <a:r>
              <a:rPr lang="fr-FR" altLang="en-US" dirty="0" smtClean="0"/>
              <a:t/>
            </a:r>
            <a:br>
              <a:rPr lang="fr-FR" altLang="en-US" dirty="0" smtClean="0"/>
            </a:br>
            <a:r>
              <a:rPr lang="fr-FR" altLang="en-US" sz="3600" dirty="0" smtClean="0"/>
              <a:t>(</a:t>
            </a:r>
            <a:r>
              <a:rPr lang="fr-FR" altLang="en-US" sz="3600" dirty="0" err="1" smtClean="0"/>
              <a:t>related</a:t>
            </a:r>
            <a:r>
              <a:rPr lang="fr-FR" altLang="en-US" sz="3600" dirty="0" smtClean="0"/>
              <a:t> </a:t>
            </a:r>
            <a:r>
              <a:rPr lang="fr-FR" altLang="en-US" sz="3600" dirty="0" err="1" smtClean="0"/>
              <a:t>work</a:t>
            </a:r>
            <a:r>
              <a:rPr lang="fr-FR" altLang="en-US" sz="3600" dirty="0" smtClean="0"/>
              <a:t>)</a:t>
            </a:r>
            <a:endParaRPr lang="fr-FR" altLang="en-US" dirty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1" y="1981200"/>
            <a:ext cx="6094958" cy="470429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 smtClean="0"/>
              <a:t>Sufficient condition: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>
                <a:solidFill>
                  <a:srgbClr val="00B050"/>
                </a:solidFill>
              </a:rPr>
              <a:t>[Dillencourt’90] 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outerplanar</a:t>
            </a:r>
            <a:r>
              <a:rPr lang="en-US" altLang="en-US" sz="1800" dirty="0" smtClean="0"/>
              <a:t> triangulation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>
                <a:solidFill>
                  <a:srgbClr val="00B050"/>
                </a:solidFill>
              </a:rPr>
              <a:t>[</a:t>
            </a:r>
            <a:r>
              <a:rPr lang="en-US" altLang="en-US" sz="1800" dirty="0" err="1" smtClean="0">
                <a:solidFill>
                  <a:srgbClr val="00B050"/>
                </a:solidFill>
              </a:rPr>
              <a:t>Dillencourt</a:t>
            </a:r>
            <a:r>
              <a:rPr lang="en-US" altLang="en-US" sz="1800" dirty="0" smtClean="0">
                <a:solidFill>
                  <a:srgbClr val="00B050"/>
                </a:solidFill>
              </a:rPr>
              <a:t> Smith’96] </a:t>
            </a:r>
            <a:r>
              <a:rPr lang="en-US" altLang="en-US" sz="1800" dirty="0" smtClean="0"/>
              <a:t>triangulation without </a:t>
            </a:r>
            <a:r>
              <a:rPr lang="en-US" altLang="en-US" sz="1800" dirty="0" smtClean="0">
                <a:solidFill>
                  <a:srgbClr val="C00000"/>
                </a:solidFill>
              </a:rPr>
              <a:t>chords </a:t>
            </a:r>
            <a:r>
              <a:rPr lang="en-US" altLang="en-US" sz="1800" dirty="0" smtClean="0"/>
              <a:t>or </a:t>
            </a:r>
            <a:r>
              <a:rPr lang="en-US" altLang="en-US" sz="1800" dirty="0" err="1" smtClean="0">
                <a:solidFill>
                  <a:srgbClr val="C00000"/>
                </a:solidFill>
              </a:rPr>
              <a:t>nonfacial</a:t>
            </a:r>
            <a:r>
              <a:rPr lang="en-US" altLang="en-US" sz="1800" dirty="0" smtClean="0">
                <a:solidFill>
                  <a:srgbClr val="C00000"/>
                </a:solidFill>
              </a:rPr>
              <a:t> triangles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600" dirty="0" smtClean="0"/>
              <a:t>	(chord: edge between 2 nonconsecutive vertices of the </a:t>
            </a:r>
            <a:r>
              <a:rPr lang="en-US" altLang="en-US" sz="1600" dirty="0" err="1" smtClean="0"/>
              <a:t>outerface</a:t>
            </a:r>
            <a:r>
              <a:rPr lang="en-US" altLang="en-US" sz="16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altLang="en-US" sz="2000" dirty="0" err="1" smtClean="0"/>
              <a:t>Recognizability</a:t>
            </a:r>
            <a:r>
              <a:rPr lang="en-US" altLang="en-US" sz="2000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 smtClean="0">
                <a:solidFill>
                  <a:srgbClr val="00B050"/>
                </a:solidFill>
              </a:rPr>
              <a:t>[Hodgson </a:t>
            </a:r>
            <a:r>
              <a:rPr lang="en-US" altLang="en-US" sz="1600" dirty="0" err="1" smtClean="0">
                <a:solidFill>
                  <a:srgbClr val="00B050"/>
                </a:solidFill>
              </a:rPr>
              <a:t>Rivin</a:t>
            </a:r>
            <a:r>
              <a:rPr lang="en-US" altLang="en-US" sz="1600" dirty="0" smtClean="0">
                <a:solidFill>
                  <a:srgbClr val="00B050"/>
                </a:solidFill>
              </a:rPr>
              <a:t> Smith ’92][Hiroshima </a:t>
            </a:r>
            <a:r>
              <a:rPr lang="en-US" altLang="en-US" sz="1600" dirty="0" err="1" smtClean="0">
                <a:solidFill>
                  <a:srgbClr val="00B050"/>
                </a:solidFill>
              </a:rPr>
              <a:t>Miayamoto</a:t>
            </a:r>
            <a:r>
              <a:rPr lang="en-US" altLang="en-US" sz="1600" dirty="0" smtClean="0">
                <a:solidFill>
                  <a:srgbClr val="00B050"/>
                </a:solidFill>
              </a:rPr>
              <a:t> Sugihara’00]</a:t>
            </a:r>
            <a:r>
              <a:rPr lang="en-US" altLang="en-US" sz="2000" dirty="0" smtClean="0"/>
              <a:t>	 polynomial time.</a:t>
            </a:r>
          </a:p>
        </p:txBody>
      </p:sp>
      <p:pic>
        <p:nvPicPr>
          <p:cNvPr id="3074" name="Picture 2" descr="http://www.eprisner.de/MAT109/m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81" y="1628800"/>
            <a:ext cx="1576964" cy="15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7418843" y="3212314"/>
            <a:ext cx="1367802" cy="1367804"/>
            <a:chOff x="7121422" y="3703699"/>
            <a:chExt cx="1367802" cy="1367804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58" t="18333" r="10133" b="10782"/>
            <a:stretch>
              <a:fillRect/>
            </a:stretch>
          </p:blipFill>
          <p:spPr bwMode="auto">
            <a:xfrm>
              <a:off x="7121422" y="3703699"/>
              <a:ext cx="1367802" cy="1367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" name="Connecteur droit 2"/>
            <p:cNvCxnSpPr/>
            <p:nvPr/>
          </p:nvCxnSpPr>
          <p:spPr bwMode="auto">
            <a:xfrm>
              <a:off x="7488324" y="4473116"/>
              <a:ext cx="316999" cy="396044"/>
            </a:xfrm>
            <a:prstGeom prst="line">
              <a:avLst/>
            </a:prstGeom>
            <a:solidFill>
              <a:schemeClr val="hlink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e 6"/>
          <p:cNvGrpSpPr/>
          <p:nvPr/>
        </p:nvGrpSpPr>
        <p:grpSpPr>
          <a:xfrm>
            <a:off x="7209681" y="4556152"/>
            <a:ext cx="1191284" cy="1072156"/>
            <a:chOff x="7209681" y="4556152"/>
            <a:chExt cx="1191284" cy="1072156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58" t="15573" r="13426" b="22083"/>
            <a:stretch>
              <a:fillRect/>
            </a:stretch>
          </p:blipFill>
          <p:spPr bwMode="auto">
            <a:xfrm>
              <a:off x="7209681" y="4556152"/>
              <a:ext cx="1191284" cy="1072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orme libre 5"/>
            <p:cNvSpPr/>
            <p:nvPr/>
          </p:nvSpPr>
          <p:spPr bwMode="auto">
            <a:xfrm>
              <a:off x="7334250" y="4648200"/>
              <a:ext cx="457200" cy="847725"/>
            </a:xfrm>
            <a:custGeom>
              <a:avLst/>
              <a:gdLst>
                <a:gd name="connsiteX0" fmla="*/ 447675 w 457200"/>
                <a:gd name="connsiteY0" fmla="*/ 0 h 847725"/>
                <a:gd name="connsiteX1" fmla="*/ 0 w 457200"/>
                <a:gd name="connsiteY1" fmla="*/ 847725 h 847725"/>
                <a:gd name="connsiteX2" fmla="*/ 457200 w 457200"/>
                <a:gd name="connsiteY2" fmla="*/ 561975 h 847725"/>
                <a:gd name="connsiteX3" fmla="*/ 447675 w 457200"/>
                <a:gd name="connsiteY3" fmla="*/ 0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847725">
                  <a:moveTo>
                    <a:pt x="447675" y="0"/>
                  </a:moveTo>
                  <a:lnTo>
                    <a:pt x="0" y="847725"/>
                  </a:lnTo>
                  <a:lnTo>
                    <a:pt x="457200" y="561975"/>
                  </a:lnTo>
                  <a:lnTo>
                    <a:pt x="447675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99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6" name="Connecteur droit 4105"/>
          <p:cNvCxnSpPr/>
          <p:nvPr/>
        </p:nvCxnSpPr>
        <p:spPr bwMode="auto">
          <a:xfrm>
            <a:off x="6190818" y="4176638"/>
            <a:ext cx="1130082" cy="5624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111" name="Groupe 4110"/>
          <p:cNvGrpSpPr/>
          <p:nvPr/>
        </p:nvGrpSpPr>
        <p:grpSpPr>
          <a:xfrm>
            <a:off x="6190818" y="3885562"/>
            <a:ext cx="1354759" cy="853540"/>
            <a:chOff x="6190818" y="3885562"/>
            <a:chExt cx="1354759" cy="853540"/>
          </a:xfrm>
        </p:grpSpPr>
        <p:cxnSp>
          <p:nvCxnSpPr>
            <p:cNvPr id="4108" name="Connecteur droit 4107"/>
            <p:cNvCxnSpPr/>
            <p:nvPr/>
          </p:nvCxnSpPr>
          <p:spPr bwMode="auto">
            <a:xfrm flipV="1">
              <a:off x="6190818" y="3896032"/>
              <a:ext cx="1354759" cy="28060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10" name="Connecteur droit 4109"/>
            <p:cNvCxnSpPr/>
            <p:nvPr/>
          </p:nvCxnSpPr>
          <p:spPr bwMode="auto">
            <a:xfrm flipV="1">
              <a:off x="7320900" y="3885562"/>
              <a:ext cx="224677" cy="85354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" t="11472" r="44905" b="14551"/>
          <a:stretch/>
        </p:blipFill>
        <p:spPr bwMode="auto">
          <a:xfrm>
            <a:off x="5207001" y="2570089"/>
            <a:ext cx="3754664" cy="395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4103"/>
          <p:cNvSpPr/>
          <p:nvPr/>
        </p:nvSpPr>
        <p:spPr bwMode="auto">
          <a:xfrm>
            <a:off x="6190818" y="3609020"/>
            <a:ext cx="1130082" cy="1130082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739775" marR="0" indent="-282575" algn="ctr" defTabSz="449263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63550"/>
            <a:ext cx="6835775" cy="1433513"/>
          </a:xfrm>
        </p:spPr>
        <p:txBody>
          <a:bodyPr/>
          <a:lstStyle/>
          <a:p>
            <a:r>
              <a:rPr lang="fr-FR" altLang="en-US" dirty="0" smtClean="0"/>
              <a:t>L</a:t>
            </a:r>
            <a:r>
              <a:rPr lang="fr-FR" altLang="en-US" baseline="-25000" dirty="0" smtClean="0"/>
              <a:t>∞</a:t>
            </a:r>
            <a:r>
              <a:rPr lang="fr-FR" altLang="en-US" dirty="0" smtClean="0"/>
              <a:t>-Delaunay Triangulation</a:t>
            </a:r>
            <a:br>
              <a:rPr lang="fr-FR" altLang="en-US" dirty="0" smtClean="0"/>
            </a:br>
            <a:r>
              <a:rPr lang="fr-FR" altLang="en-US" sz="2800" dirty="0" smtClean="0"/>
              <a:t> </a:t>
            </a:r>
            <a:r>
              <a:rPr lang="fr-FR" altLang="en-US" sz="2800" dirty="0" smtClean="0">
                <a:solidFill>
                  <a:schemeClr val="accent1"/>
                </a:solidFill>
              </a:rPr>
              <a:t>[</a:t>
            </a:r>
            <a:r>
              <a:rPr lang="fr-FR" altLang="en-US" sz="2800" dirty="0" err="1" smtClean="0">
                <a:solidFill>
                  <a:schemeClr val="accent1"/>
                </a:solidFill>
              </a:rPr>
              <a:t>Chew</a:t>
            </a:r>
            <a:r>
              <a:rPr lang="fr-FR" altLang="en-US" sz="2800" dirty="0" smtClean="0">
                <a:solidFill>
                  <a:schemeClr val="accent1"/>
                </a:solidFill>
              </a:rPr>
              <a:t> SoCG’86]</a:t>
            </a:r>
            <a:r>
              <a:rPr lang="fr-FR" altLang="en-US" sz="2800" dirty="0" smtClean="0"/>
              <a:t> </a:t>
            </a:r>
          </a:p>
        </p:txBody>
      </p:sp>
      <p:grpSp>
        <p:nvGrpSpPr>
          <p:cNvPr id="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29008" y="1884214"/>
            <a:ext cx="4653313" cy="226162"/>
            <a:chOff x="-1" y="0"/>
            <a:chExt cx="5761" cy="280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-1" y="16"/>
              <a:ext cx="132" cy="197"/>
            </a:xfrm>
            <a:custGeom>
              <a:avLst/>
              <a:gdLst>
                <a:gd name="T0" fmla="*/ 132 w 132"/>
                <a:gd name="T1" fmla="*/ 1 h 197"/>
                <a:gd name="T2" fmla="*/ 122 w 132"/>
                <a:gd name="T3" fmla="*/ 0 h 197"/>
                <a:gd name="T4" fmla="*/ 100 w 132"/>
                <a:gd name="T5" fmla="*/ 2 h 197"/>
                <a:gd name="T6" fmla="*/ 91 w 132"/>
                <a:gd name="T7" fmla="*/ 4 h 197"/>
                <a:gd name="T8" fmla="*/ 91 w 132"/>
                <a:gd name="T9" fmla="*/ 11 h 197"/>
                <a:gd name="T10" fmla="*/ 104 w 132"/>
                <a:gd name="T11" fmla="*/ 12 h 197"/>
                <a:gd name="T12" fmla="*/ 110 w 132"/>
                <a:gd name="T13" fmla="*/ 15 h 197"/>
                <a:gd name="T14" fmla="*/ 109 w 132"/>
                <a:gd name="T15" fmla="*/ 22 h 197"/>
                <a:gd name="T16" fmla="*/ 88 w 132"/>
                <a:gd name="T17" fmla="*/ 81 h 197"/>
                <a:gd name="T18" fmla="*/ 76 w 132"/>
                <a:gd name="T19" fmla="*/ 72 h 197"/>
                <a:gd name="T20" fmla="*/ 55 w 132"/>
                <a:gd name="T21" fmla="*/ 72 h 197"/>
                <a:gd name="T22" fmla="*/ 32 w 132"/>
                <a:gd name="T23" fmla="*/ 86 h 197"/>
                <a:gd name="T24" fmla="*/ 13 w 132"/>
                <a:gd name="T25" fmla="*/ 109 h 197"/>
                <a:gd name="T26" fmla="*/ 2 w 132"/>
                <a:gd name="T27" fmla="*/ 137 h 197"/>
                <a:gd name="T28" fmla="*/ 3 w 132"/>
                <a:gd name="T29" fmla="*/ 171 h 197"/>
                <a:gd name="T30" fmla="*/ 22 w 132"/>
                <a:gd name="T31" fmla="*/ 194 h 197"/>
                <a:gd name="T32" fmla="*/ 43 w 132"/>
                <a:gd name="T33" fmla="*/ 197 h 197"/>
                <a:gd name="T34" fmla="*/ 61 w 132"/>
                <a:gd name="T35" fmla="*/ 188 h 197"/>
                <a:gd name="T36" fmla="*/ 76 w 132"/>
                <a:gd name="T37" fmla="*/ 184 h 197"/>
                <a:gd name="T38" fmla="*/ 89 w 132"/>
                <a:gd name="T39" fmla="*/ 196 h 197"/>
                <a:gd name="T40" fmla="*/ 105 w 132"/>
                <a:gd name="T41" fmla="*/ 196 h 197"/>
                <a:gd name="T42" fmla="*/ 115 w 132"/>
                <a:gd name="T43" fmla="*/ 188 h 197"/>
                <a:gd name="T44" fmla="*/ 122 w 132"/>
                <a:gd name="T45" fmla="*/ 173 h 197"/>
                <a:gd name="T46" fmla="*/ 127 w 132"/>
                <a:gd name="T47" fmla="*/ 157 h 197"/>
                <a:gd name="T48" fmla="*/ 126 w 132"/>
                <a:gd name="T49" fmla="*/ 152 h 197"/>
                <a:gd name="T50" fmla="*/ 121 w 132"/>
                <a:gd name="T51" fmla="*/ 152 h 197"/>
                <a:gd name="T52" fmla="*/ 117 w 132"/>
                <a:gd name="T53" fmla="*/ 169 h 197"/>
                <a:gd name="T54" fmla="*/ 106 w 132"/>
                <a:gd name="T55" fmla="*/ 188 h 197"/>
                <a:gd name="T56" fmla="*/ 95 w 132"/>
                <a:gd name="T57" fmla="*/ 190 h 197"/>
                <a:gd name="T58" fmla="*/ 91 w 132"/>
                <a:gd name="T59" fmla="*/ 183 h 197"/>
                <a:gd name="T60" fmla="*/ 91 w 132"/>
                <a:gd name="T61" fmla="*/ 171 h 197"/>
                <a:gd name="T62" fmla="*/ 132 w 132"/>
                <a:gd name="T63" fmla="*/ 3 h 197"/>
                <a:gd name="T64" fmla="*/ 74 w 132"/>
                <a:gd name="T65" fmla="*/ 164 h 197"/>
                <a:gd name="T66" fmla="*/ 71 w 132"/>
                <a:gd name="T67" fmla="*/ 168 h 197"/>
                <a:gd name="T68" fmla="*/ 60 w 132"/>
                <a:gd name="T69" fmla="*/ 181 h 197"/>
                <a:gd name="T70" fmla="*/ 44 w 132"/>
                <a:gd name="T71" fmla="*/ 190 h 197"/>
                <a:gd name="T72" fmla="*/ 29 w 132"/>
                <a:gd name="T73" fmla="*/ 188 h 197"/>
                <a:gd name="T74" fmla="*/ 21 w 132"/>
                <a:gd name="T75" fmla="*/ 173 h 197"/>
                <a:gd name="T76" fmla="*/ 21 w 132"/>
                <a:gd name="T77" fmla="*/ 151 h 197"/>
                <a:gd name="T78" fmla="*/ 30 w 132"/>
                <a:gd name="T79" fmla="*/ 116 h 197"/>
                <a:gd name="T80" fmla="*/ 42 w 132"/>
                <a:gd name="T81" fmla="*/ 92 h 197"/>
                <a:gd name="T82" fmla="*/ 59 w 132"/>
                <a:gd name="T83" fmla="*/ 78 h 197"/>
                <a:gd name="T84" fmla="*/ 73 w 132"/>
                <a:gd name="T85" fmla="*/ 78 h 197"/>
                <a:gd name="T86" fmla="*/ 82 w 132"/>
                <a:gd name="T87" fmla="*/ 84 h 197"/>
                <a:gd name="T88" fmla="*/ 87 w 132"/>
                <a:gd name="T89" fmla="*/ 93 h 197"/>
                <a:gd name="T90" fmla="*/ 89 w 132"/>
                <a:gd name="T91" fmla="*/ 100 h 197"/>
                <a:gd name="T92" fmla="*/ 89 w 132"/>
                <a:gd name="T93" fmla="*/ 10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2" h="197">
                  <a:moveTo>
                    <a:pt x="132" y="3"/>
                  </a:moveTo>
                  <a:lnTo>
                    <a:pt x="132" y="1"/>
                  </a:lnTo>
                  <a:lnTo>
                    <a:pt x="129" y="0"/>
                  </a:lnTo>
                  <a:lnTo>
                    <a:pt x="122" y="0"/>
                  </a:lnTo>
                  <a:lnTo>
                    <a:pt x="111" y="1"/>
                  </a:lnTo>
                  <a:lnTo>
                    <a:pt x="100" y="2"/>
                  </a:lnTo>
                  <a:lnTo>
                    <a:pt x="93" y="3"/>
                  </a:lnTo>
                  <a:lnTo>
                    <a:pt x="91" y="4"/>
                  </a:lnTo>
                  <a:lnTo>
                    <a:pt x="90" y="8"/>
                  </a:lnTo>
                  <a:lnTo>
                    <a:pt x="91" y="11"/>
                  </a:lnTo>
                  <a:lnTo>
                    <a:pt x="96" y="12"/>
                  </a:lnTo>
                  <a:lnTo>
                    <a:pt x="104" y="12"/>
                  </a:lnTo>
                  <a:lnTo>
                    <a:pt x="108" y="13"/>
                  </a:lnTo>
                  <a:lnTo>
                    <a:pt x="110" y="15"/>
                  </a:lnTo>
                  <a:lnTo>
                    <a:pt x="110" y="17"/>
                  </a:lnTo>
                  <a:lnTo>
                    <a:pt x="109" y="22"/>
                  </a:lnTo>
                  <a:lnTo>
                    <a:pt x="93" y="88"/>
                  </a:lnTo>
                  <a:lnTo>
                    <a:pt x="88" y="81"/>
                  </a:lnTo>
                  <a:lnTo>
                    <a:pt x="83" y="76"/>
                  </a:lnTo>
                  <a:lnTo>
                    <a:pt x="76" y="72"/>
                  </a:lnTo>
                  <a:lnTo>
                    <a:pt x="67" y="70"/>
                  </a:lnTo>
                  <a:lnTo>
                    <a:pt x="55" y="72"/>
                  </a:lnTo>
                  <a:lnTo>
                    <a:pt x="43" y="78"/>
                  </a:lnTo>
                  <a:lnTo>
                    <a:pt x="32" y="86"/>
                  </a:lnTo>
                  <a:lnTo>
                    <a:pt x="21" y="96"/>
                  </a:lnTo>
                  <a:lnTo>
                    <a:pt x="13" y="109"/>
                  </a:lnTo>
                  <a:lnTo>
                    <a:pt x="6" y="122"/>
                  </a:lnTo>
                  <a:lnTo>
                    <a:pt x="2" y="137"/>
                  </a:lnTo>
                  <a:lnTo>
                    <a:pt x="0" y="152"/>
                  </a:lnTo>
                  <a:lnTo>
                    <a:pt x="3" y="171"/>
                  </a:lnTo>
                  <a:lnTo>
                    <a:pt x="10" y="185"/>
                  </a:lnTo>
                  <a:lnTo>
                    <a:pt x="22" y="194"/>
                  </a:lnTo>
                  <a:lnTo>
                    <a:pt x="37" y="197"/>
                  </a:lnTo>
                  <a:lnTo>
                    <a:pt x="43" y="197"/>
                  </a:lnTo>
                  <a:lnTo>
                    <a:pt x="51" y="194"/>
                  </a:lnTo>
                  <a:lnTo>
                    <a:pt x="61" y="188"/>
                  </a:lnTo>
                  <a:lnTo>
                    <a:pt x="73" y="176"/>
                  </a:lnTo>
                  <a:lnTo>
                    <a:pt x="76" y="184"/>
                  </a:lnTo>
                  <a:lnTo>
                    <a:pt x="82" y="191"/>
                  </a:lnTo>
                  <a:lnTo>
                    <a:pt x="89" y="196"/>
                  </a:lnTo>
                  <a:lnTo>
                    <a:pt x="98" y="197"/>
                  </a:lnTo>
                  <a:lnTo>
                    <a:pt x="105" y="196"/>
                  </a:lnTo>
                  <a:lnTo>
                    <a:pt x="111" y="193"/>
                  </a:lnTo>
                  <a:lnTo>
                    <a:pt x="115" y="188"/>
                  </a:lnTo>
                  <a:lnTo>
                    <a:pt x="119" y="182"/>
                  </a:lnTo>
                  <a:lnTo>
                    <a:pt x="122" y="173"/>
                  </a:lnTo>
                  <a:lnTo>
                    <a:pt x="125" y="164"/>
                  </a:lnTo>
                  <a:lnTo>
                    <a:pt x="127" y="157"/>
                  </a:lnTo>
                  <a:lnTo>
                    <a:pt x="127" y="154"/>
                  </a:lnTo>
                  <a:lnTo>
                    <a:pt x="126" y="152"/>
                  </a:lnTo>
                  <a:lnTo>
                    <a:pt x="124" y="151"/>
                  </a:lnTo>
                  <a:lnTo>
                    <a:pt x="121" y="152"/>
                  </a:lnTo>
                  <a:lnTo>
                    <a:pt x="120" y="156"/>
                  </a:lnTo>
                  <a:lnTo>
                    <a:pt x="117" y="169"/>
                  </a:lnTo>
                  <a:lnTo>
                    <a:pt x="112" y="181"/>
                  </a:lnTo>
                  <a:lnTo>
                    <a:pt x="106" y="188"/>
                  </a:lnTo>
                  <a:lnTo>
                    <a:pt x="99" y="191"/>
                  </a:lnTo>
                  <a:lnTo>
                    <a:pt x="95" y="190"/>
                  </a:lnTo>
                  <a:lnTo>
                    <a:pt x="92" y="187"/>
                  </a:lnTo>
                  <a:lnTo>
                    <a:pt x="91" y="183"/>
                  </a:lnTo>
                  <a:lnTo>
                    <a:pt x="91" y="178"/>
                  </a:lnTo>
                  <a:lnTo>
                    <a:pt x="91" y="171"/>
                  </a:lnTo>
                  <a:lnTo>
                    <a:pt x="92" y="165"/>
                  </a:lnTo>
                  <a:lnTo>
                    <a:pt x="132" y="3"/>
                  </a:lnTo>
                  <a:close/>
                  <a:moveTo>
                    <a:pt x="75" y="161"/>
                  </a:moveTo>
                  <a:lnTo>
                    <a:pt x="74" y="164"/>
                  </a:lnTo>
                  <a:lnTo>
                    <a:pt x="73" y="166"/>
                  </a:lnTo>
                  <a:lnTo>
                    <a:pt x="71" y="168"/>
                  </a:lnTo>
                  <a:lnTo>
                    <a:pt x="69" y="171"/>
                  </a:lnTo>
                  <a:lnTo>
                    <a:pt x="60" y="181"/>
                  </a:lnTo>
                  <a:lnTo>
                    <a:pt x="52" y="187"/>
                  </a:lnTo>
                  <a:lnTo>
                    <a:pt x="44" y="190"/>
                  </a:lnTo>
                  <a:lnTo>
                    <a:pt x="38" y="191"/>
                  </a:lnTo>
                  <a:lnTo>
                    <a:pt x="29" y="188"/>
                  </a:lnTo>
                  <a:lnTo>
                    <a:pt x="23" y="182"/>
                  </a:lnTo>
                  <a:lnTo>
                    <a:pt x="21" y="173"/>
                  </a:lnTo>
                  <a:lnTo>
                    <a:pt x="20" y="165"/>
                  </a:lnTo>
                  <a:lnTo>
                    <a:pt x="21" y="151"/>
                  </a:lnTo>
                  <a:lnTo>
                    <a:pt x="25" y="134"/>
                  </a:lnTo>
                  <a:lnTo>
                    <a:pt x="30" y="116"/>
                  </a:lnTo>
                  <a:lnTo>
                    <a:pt x="35" y="103"/>
                  </a:lnTo>
                  <a:lnTo>
                    <a:pt x="42" y="92"/>
                  </a:lnTo>
                  <a:lnTo>
                    <a:pt x="50" y="84"/>
                  </a:lnTo>
                  <a:lnTo>
                    <a:pt x="59" y="78"/>
                  </a:lnTo>
                  <a:lnTo>
                    <a:pt x="67" y="77"/>
                  </a:lnTo>
                  <a:lnTo>
                    <a:pt x="73" y="78"/>
                  </a:lnTo>
                  <a:lnTo>
                    <a:pt x="78" y="80"/>
                  </a:lnTo>
                  <a:lnTo>
                    <a:pt x="82" y="84"/>
                  </a:lnTo>
                  <a:lnTo>
                    <a:pt x="85" y="88"/>
                  </a:lnTo>
                  <a:lnTo>
                    <a:pt x="87" y="93"/>
                  </a:lnTo>
                  <a:lnTo>
                    <a:pt x="88" y="97"/>
                  </a:lnTo>
                  <a:lnTo>
                    <a:pt x="89" y="100"/>
                  </a:lnTo>
                  <a:lnTo>
                    <a:pt x="89" y="101"/>
                  </a:lnTo>
                  <a:lnTo>
                    <a:pt x="89" y="106"/>
                  </a:lnTo>
                  <a:lnTo>
                    <a:pt x="75" y="161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48" y="166"/>
              <a:ext cx="191" cy="88"/>
            </a:xfrm>
            <a:custGeom>
              <a:avLst/>
              <a:gdLst>
                <a:gd name="T0" fmla="*/ 91 w 191"/>
                <a:gd name="T1" fmla="*/ 25 h 88"/>
                <a:gd name="T2" fmla="*/ 81 w 191"/>
                <a:gd name="T3" fmla="*/ 15 h 88"/>
                <a:gd name="T4" fmla="*/ 58 w 191"/>
                <a:gd name="T5" fmla="*/ 2 h 88"/>
                <a:gd name="T6" fmla="*/ 25 w 191"/>
                <a:gd name="T7" fmla="*/ 3 h 88"/>
                <a:gd name="T8" fmla="*/ 3 w 191"/>
                <a:gd name="T9" fmla="*/ 27 h 88"/>
                <a:gd name="T10" fmla="*/ 3 w 191"/>
                <a:gd name="T11" fmla="*/ 61 h 88"/>
                <a:gd name="T12" fmla="*/ 24 w 191"/>
                <a:gd name="T13" fmla="*/ 84 h 88"/>
                <a:gd name="T14" fmla="*/ 59 w 191"/>
                <a:gd name="T15" fmla="*/ 84 h 88"/>
                <a:gd name="T16" fmla="*/ 86 w 191"/>
                <a:gd name="T17" fmla="*/ 65 h 88"/>
                <a:gd name="T18" fmla="*/ 100 w 191"/>
                <a:gd name="T19" fmla="*/ 63 h 88"/>
                <a:gd name="T20" fmla="*/ 110 w 191"/>
                <a:gd name="T21" fmla="*/ 72 h 88"/>
                <a:gd name="T22" fmla="*/ 133 w 191"/>
                <a:gd name="T23" fmla="*/ 85 h 88"/>
                <a:gd name="T24" fmla="*/ 166 w 191"/>
                <a:gd name="T25" fmla="*/ 84 h 88"/>
                <a:gd name="T26" fmla="*/ 188 w 191"/>
                <a:gd name="T27" fmla="*/ 61 h 88"/>
                <a:gd name="T28" fmla="*/ 188 w 191"/>
                <a:gd name="T29" fmla="*/ 27 h 88"/>
                <a:gd name="T30" fmla="*/ 167 w 191"/>
                <a:gd name="T31" fmla="*/ 3 h 88"/>
                <a:gd name="T32" fmla="*/ 132 w 191"/>
                <a:gd name="T33" fmla="*/ 3 h 88"/>
                <a:gd name="T34" fmla="*/ 105 w 191"/>
                <a:gd name="T35" fmla="*/ 23 h 88"/>
                <a:gd name="T36" fmla="*/ 104 w 191"/>
                <a:gd name="T37" fmla="*/ 40 h 88"/>
                <a:gd name="T38" fmla="*/ 122 w 191"/>
                <a:gd name="T39" fmla="*/ 19 h 88"/>
                <a:gd name="T40" fmla="*/ 152 w 191"/>
                <a:gd name="T41" fmla="*/ 7 h 88"/>
                <a:gd name="T42" fmla="*/ 166 w 191"/>
                <a:gd name="T43" fmla="*/ 10 h 88"/>
                <a:gd name="T44" fmla="*/ 177 w 191"/>
                <a:gd name="T45" fmla="*/ 18 h 88"/>
                <a:gd name="T46" fmla="*/ 183 w 191"/>
                <a:gd name="T47" fmla="*/ 30 h 88"/>
                <a:gd name="T48" fmla="*/ 186 w 191"/>
                <a:gd name="T49" fmla="*/ 44 h 88"/>
                <a:gd name="T50" fmla="*/ 183 w 191"/>
                <a:gd name="T51" fmla="*/ 57 h 88"/>
                <a:gd name="T52" fmla="*/ 176 w 191"/>
                <a:gd name="T53" fmla="*/ 68 h 88"/>
                <a:gd name="T54" fmla="*/ 165 w 191"/>
                <a:gd name="T55" fmla="*/ 75 h 88"/>
                <a:gd name="T56" fmla="*/ 153 w 191"/>
                <a:gd name="T57" fmla="*/ 77 h 88"/>
                <a:gd name="T58" fmla="*/ 128 w 191"/>
                <a:gd name="T59" fmla="*/ 67 h 88"/>
                <a:gd name="T60" fmla="*/ 104 w 191"/>
                <a:gd name="T61" fmla="*/ 40 h 88"/>
                <a:gd name="T62" fmla="*/ 80 w 191"/>
                <a:gd name="T63" fmla="*/ 59 h 88"/>
                <a:gd name="T64" fmla="*/ 55 w 191"/>
                <a:gd name="T65" fmla="*/ 77 h 88"/>
                <a:gd name="T66" fmla="*/ 32 w 191"/>
                <a:gd name="T67" fmla="*/ 80 h 88"/>
                <a:gd name="T68" fmla="*/ 20 w 191"/>
                <a:gd name="T69" fmla="*/ 74 h 88"/>
                <a:gd name="T70" fmla="*/ 11 w 191"/>
                <a:gd name="T71" fmla="*/ 64 h 88"/>
                <a:gd name="T72" fmla="*/ 6 w 191"/>
                <a:gd name="T73" fmla="*/ 51 h 88"/>
                <a:gd name="T74" fmla="*/ 6 w 191"/>
                <a:gd name="T75" fmla="*/ 37 h 88"/>
                <a:gd name="T76" fmla="*/ 11 w 191"/>
                <a:gd name="T77" fmla="*/ 25 h 88"/>
                <a:gd name="T78" fmla="*/ 20 w 191"/>
                <a:gd name="T79" fmla="*/ 16 h 88"/>
                <a:gd name="T80" fmla="*/ 32 w 191"/>
                <a:gd name="T81" fmla="*/ 11 h 88"/>
                <a:gd name="T82" fmla="*/ 51 w 191"/>
                <a:gd name="T83" fmla="*/ 13 h 88"/>
                <a:gd name="T84" fmla="*/ 75 w 191"/>
                <a:gd name="T85" fmla="*/ 3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1" h="88">
                  <a:moveTo>
                    <a:pt x="97" y="32"/>
                  </a:moveTo>
                  <a:lnTo>
                    <a:pt x="91" y="25"/>
                  </a:lnTo>
                  <a:lnTo>
                    <a:pt x="86" y="19"/>
                  </a:lnTo>
                  <a:lnTo>
                    <a:pt x="81" y="15"/>
                  </a:lnTo>
                  <a:lnTo>
                    <a:pt x="77" y="12"/>
                  </a:lnTo>
                  <a:lnTo>
                    <a:pt x="58" y="2"/>
                  </a:lnTo>
                  <a:lnTo>
                    <a:pt x="41" y="0"/>
                  </a:lnTo>
                  <a:lnTo>
                    <a:pt x="25" y="3"/>
                  </a:lnTo>
                  <a:lnTo>
                    <a:pt x="11" y="13"/>
                  </a:lnTo>
                  <a:lnTo>
                    <a:pt x="3" y="27"/>
                  </a:lnTo>
                  <a:lnTo>
                    <a:pt x="0" y="44"/>
                  </a:lnTo>
                  <a:lnTo>
                    <a:pt x="3" y="61"/>
                  </a:lnTo>
                  <a:lnTo>
                    <a:pt x="11" y="75"/>
                  </a:lnTo>
                  <a:lnTo>
                    <a:pt x="24" y="84"/>
                  </a:lnTo>
                  <a:lnTo>
                    <a:pt x="41" y="88"/>
                  </a:lnTo>
                  <a:lnTo>
                    <a:pt x="59" y="84"/>
                  </a:lnTo>
                  <a:lnTo>
                    <a:pt x="75" y="76"/>
                  </a:lnTo>
                  <a:lnTo>
                    <a:pt x="86" y="65"/>
                  </a:lnTo>
                  <a:lnTo>
                    <a:pt x="94" y="55"/>
                  </a:lnTo>
                  <a:lnTo>
                    <a:pt x="100" y="63"/>
                  </a:lnTo>
                  <a:lnTo>
                    <a:pt x="105" y="68"/>
                  </a:lnTo>
                  <a:lnTo>
                    <a:pt x="110" y="72"/>
                  </a:lnTo>
                  <a:lnTo>
                    <a:pt x="115" y="76"/>
                  </a:lnTo>
                  <a:lnTo>
                    <a:pt x="133" y="85"/>
                  </a:lnTo>
                  <a:lnTo>
                    <a:pt x="150" y="88"/>
                  </a:lnTo>
                  <a:lnTo>
                    <a:pt x="166" y="84"/>
                  </a:lnTo>
                  <a:lnTo>
                    <a:pt x="180" y="75"/>
                  </a:lnTo>
                  <a:lnTo>
                    <a:pt x="188" y="61"/>
                  </a:lnTo>
                  <a:lnTo>
                    <a:pt x="191" y="44"/>
                  </a:lnTo>
                  <a:lnTo>
                    <a:pt x="188" y="27"/>
                  </a:lnTo>
                  <a:lnTo>
                    <a:pt x="180" y="13"/>
                  </a:lnTo>
                  <a:lnTo>
                    <a:pt x="167" y="3"/>
                  </a:lnTo>
                  <a:lnTo>
                    <a:pt x="150" y="0"/>
                  </a:lnTo>
                  <a:lnTo>
                    <a:pt x="132" y="3"/>
                  </a:lnTo>
                  <a:lnTo>
                    <a:pt x="116" y="12"/>
                  </a:lnTo>
                  <a:lnTo>
                    <a:pt x="105" y="23"/>
                  </a:lnTo>
                  <a:lnTo>
                    <a:pt x="97" y="32"/>
                  </a:lnTo>
                  <a:close/>
                  <a:moveTo>
                    <a:pt x="104" y="40"/>
                  </a:moveTo>
                  <a:lnTo>
                    <a:pt x="111" y="29"/>
                  </a:lnTo>
                  <a:lnTo>
                    <a:pt x="122" y="19"/>
                  </a:lnTo>
                  <a:lnTo>
                    <a:pt x="135" y="10"/>
                  </a:lnTo>
                  <a:lnTo>
                    <a:pt x="152" y="7"/>
                  </a:lnTo>
                  <a:lnTo>
                    <a:pt x="159" y="8"/>
                  </a:lnTo>
                  <a:lnTo>
                    <a:pt x="166" y="10"/>
                  </a:lnTo>
                  <a:lnTo>
                    <a:pt x="171" y="14"/>
                  </a:lnTo>
                  <a:lnTo>
                    <a:pt x="177" y="18"/>
                  </a:lnTo>
                  <a:lnTo>
                    <a:pt x="181" y="24"/>
                  </a:lnTo>
                  <a:lnTo>
                    <a:pt x="183" y="30"/>
                  </a:lnTo>
                  <a:lnTo>
                    <a:pt x="185" y="37"/>
                  </a:lnTo>
                  <a:lnTo>
                    <a:pt x="186" y="44"/>
                  </a:lnTo>
                  <a:lnTo>
                    <a:pt x="185" y="51"/>
                  </a:lnTo>
                  <a:lnTo>
                    <a:pt x="183" y="57"/>
                  </a:lnTo>
                  <a:lnTo>
                    <a:pt x="180" y="63"/>
                  </a:lnTo>
                  <a:lnTo>
                    <a:pt x="176" y="68"/>
                  </a:lnTo>
                  <a:lnTo>
                    <a:pt x="171" y="72"/>
                  </a:lnTo>
                  <a:lnTo>
                    <a:pt x="165" y="75"/>
                  </a:lnTo>
                  <a:lnTo>
                    <a:pt x="159" y="77"/>
                  </a:lnTo>
                  <a:lnTo>
                    <a:pt x="153" y="77"/>
                  </a:lnTo>
                  <a:lnTo>
                    <a:pt x="140" y="75"/>
                  </a:lnTo>
                  <a:lnTo>
                    <a:pt x="128" y="67"/>
                  </a:lnTo>
                  <a:lnTo>
                    <a:pt x="117" y="55"/>
                  </a:lnTo>
                  <a:lnTo>
                    <a:pt x="104" y="40"/>
                  </a:lnTo>
                  <a:close/>
                  <a:moveTo>
                    <a:pt x="88" y="48"/>
                  </a:moveTo>
                  <a:lnTo>
                    <a:pt x="80" y="59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32" y="80"/>
                  </a:lnTo>
                  <a:lnTo>
                    <a:pt x="25" y="78"/>
                  </a:lnTo>
                  <a:lnTo>
                    <a:pt x="20" y="74"/>
                  </a:lnTo>
                  <a:lnTo>
                    <a:pt x="15" y="69"/>
                  </a:lnTo>
                  <a:lnTo>
                    <a:pt x="11" y="64"/>
                  </a:lnTo>
                  <a:lnTo>
                    <a:pt x="8" y="58"/>
                  </a:lnTo>
                  <a:lnTo>
                    <a:pt x="6" y="51"/>
                  </a:lnTo>
                  <a:lnTo>
                    <a:pt x="5" y="44"/>
                  </a:lnTo>
                  <a:lnTo>
                    <a:pt x="6" y="37"/>
                  </a:lnTo>
                  <a:lnTo>
                    <a:pt x="8" y="31"/>
                  </a:lnTo>
                  <a:lnTo>
                    <a:pt x="11" y="25"/>
                  </a:lnTo>
                  <a:lnTo>
                    <a:pt x="15" y="20"/>
                  </a:lnTo>
                  <a:lnTo>
                    <a:pt x="20" y="16"/>
                  </a:lnTo>
                  <a:lnTo>
                    <a:pt x="26" y="13"/>
                  </a:lnTo>
                  <a:lnTo>
                    <a:pt x="32" y="11"/>
                  </a:lnTo>
                  <a:lnTo>
                    <a:pt x="38" y="10"/>
                  </a:lnTo>
                  <a:lnTo>
                    <a:pt x="51" y="13"/>
                  </a:lnTo>
                  <a:lnTo>
                    <a:pt x="63" y="21"/>
                  </a:lnTo>
                  <a:lnTo>
                    <a:pt x="75" y="33"/>
                  </a:lnTo>
                  <a:lnTo>
                    <a:pt x="88" y="48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96" y="0"/>
              <a:ext cx="65" cy="280"/>
            </a:xfrm>
            <a:custGeom>
              <a:avLst/>
              <a:gdLst>
                <a:gd name="T0" fmla="*/ 65 w 65"/>
                <a:gd name="T1" fmla="*/ 277 h 280"/>
                <a:gd name="T2" fmla="*/ 65 w 65"/>
                <a:gd name="T3" fmla="*/ 277 h 280"/>
                <a:gd name="T4" fmla="*/ 64 w 65"/>
                <a:gd name="T5" fmla="*/ 276 h 280"/>
                <a:gd name="T6" fmla="*/ 63 w 65"/>
                <a:gd name="T7" fmla="*/ 274 h 280"/>
                <a:gd name="T8" fmla="*/ 60 w 65"/>
                <a:gd name="T9" fmla="*/ 271 h 280"/>
                <a:gd name="T10" fmla="*/ 38 w 65"/>
                <a:gd name="T11" fmla="*/ 242 h 280"/>
                <a:gd name="T12" fmla="*/ 25 w 65"/>
                <a:gd name="T13" fmla="*/ 208 h 280"/>
                <a:gd name="T14" fmla="*/ 18 w 65"/>
                <a:gd name="T15" fmla="*/ 174 h 280"/>
                <a:gd name="T16" fmla="*/ 16 w 65"/>
                <a:gd name="T17" fmla="*/ 140 h 280"/>
                <a:gd name="T18" fmla="*/ 18 w 65"/>
                <a:gd name="T19" fmla="*/ 104 h 280"/>
                <a:gd name="T20" fmla="*/ 26 w 65"/>
                <a:gd name="T21" fmla="*/ 69 h 280"/>
                <a:gd name="T22" fmla="*/ 40 w 65"/>
                <a:gd name="T23" fmla="*/ 36 h 280"/>
                <a:gd name="T24" fmla="*/ 61 w 65"/>
                <a:gd name="T25" fmla="*/ 8 h 280"/>
                <a:gd name="T26" fmla="*/ 64 w 65"/>
                <a:gd name="T27" fmla="*/ 5 h 280"/>
                <a:gd name="T28" fmla="*/ 65 w 65"/>
                <a:gd name="T29" fmla="*/ 3 h 280"/>
                <a:gd name="T30" fmla="*/ 64 w 65"/>
                <a:gd name="T31" fmla="*/ 1 h 280"/>
                <a:gd name="T32" fmla="*/ 62 w 65"/>
                <a:gd name="T33" fmla="*/ 0 h 280"/>
                <a:gd name="T34" fmla="*/ 56 w 65"/>
                <a:gd name="T35" fmla="*/ 4 h 280"/>
                <a:gd name="T36" fmla="*/ 45 w 65"/>
                <a:gd name="T37" fmla="*/ 14 h 280"/>
                <a:gd name="T38" fmla="*/ 31 w 65"/>
                <a:gd name="T39" fmla="*/ 31 h 280"/>
                <a:gd name="T40" fmla="*/ 18 w 65"/>
                <a:gd name="T41" fmla="*/ 55 h 280"/>
                <a:gd name="T42" fmla="*/ 9 w 65"/>
                <a:gd name="T43" fmla="*/ 78 h 280"/>
                <a:gd name="T44" fmla="*/ 4 w 65"/>
                <a:gd name="T45" fmla="*/ 100 h 280"/>
                <a:gd name="T46" fmla="*/ 1 w 65"/>
                <a:gd name="T47" fmla="*/ 121 h 280"/>
                <a:gd name="T48" fmla="*/ 0 w 65"/>
                <a:gd name="T49" fmla="*/ 140 h 280"/>
                <a:gd name="T50" fmla="*/ 1 w 65"/>
                <a:gd name="T51" fmla="*/ 159 h 280"/>
                <a:gd name="T52" fmla="*/ 4 w 65"/>
                <a:gd name="T53" fmla="*/ 180 h 280"/>
                <a:gd name="T54" fmla="*/ 9 w 65"/>
                <a:gd name="T55" fmla="*/ 204 h 280"/>
                <a:gd name="T56" fmla="*/ 18 w 65"/>
                <a:gd name="T57" fmla="*/ 227 h 280"/>
                <a:gd name="T58" fmla="*/ 32 w 65"/>
                <a:gd name="T59" fmla="*/ 250 h 280"/>
                <a:gd name="T60" fmla="*/ 45 w 65"/>
                <a:gd name="T61" fmla="*/ 267 h 280"/>
                <a:gd name="T62" fmla="*/ 56 w 65"/>
                <a:gd name="T63" fmla="*/ 277 h 280"/>
                <a:gd name="T64" fmla="*/ 62 w 65"/>
                <a:gd name="T65" fmla="*/ 280 h 280"/>
                <a:gd name="T66" fmla="*/ 64 w 65"/>
                <a:gd name="T67" fmla="*/ 279 h 280"/>
                <a:gd name="T68" fmla="*/ 65 w 65"/>
                <a:gd name="T69" fmla="*/ 27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280">
                  <a:moveTo>
                    <a:pt x="65" y="277"/>
                  </a:moveTo>
                  <a:lnTo>
                    <a:pt x="65" y="277"/>
                  </a:lnTo>
                  <a:lnTo>
                    <a:pt x="64" y="276"/>
                  </a:lnTo>
                  <a:lnTo>
                    <a:pt x="63" y="274"/>
                  </a:lnTo>
                  <a:lnTo>
                    <a:pt x="60" y="271"/>
                  </a:lnTo>
                  <a:lnTo>
                    <a:pt x="38" y="242"/>
                  </a:lnTo>
                  <a:lnTo>
                    <a:pt x="25" y="208"/>
                  </a:lnTo>
                  <a:lnTo>
                    <a:pt x="18" y="174"/>
                  </a:lnTo>
                  <a:lnTo>
                    <a:pt x="16" y="140"/>
                  </a:lnTo>
                  <a:lnTo>
                    <a:pt x="18" y="104"/>
                  </a:lnTo>
                  <a:lnTo>
                    <a:pt x="26" y="69"/>
                  </a:lnTo>
                  <a:lnTo>
                    <a:pt x="40" y="36"/>
                  </a:lnTo>
                  <a:lnTo>
                    <a:pt x="61" y="8"/>
                  </a:lnTo>
                  <a:lnTo>
                    <a:pt x="64" y="5"/>
                  </a:lnTo>
                  <a:lnTo>
                    <a:pt x="65" y="3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56" y="4"/>
                  </a:lnTo>
                  <a:lnTo>
                    <a:pt x="45" y="14"/>
                  </a:lnTo>
                  <a:lnTo>
                    <a:pt x="31" y="31"/>
                  </a:lnTo>
                  <a:lnTo>
                    <a:pt x="18" y="55"/>
                  </a:lnTo>
                  <a:lnTo>
                    <a:pt x="9" y="78"/>
                  </a:lnTo>
                  <a:lnTo>
                    <a:pt x="4" y="100"/>
                  </a:lnTo>
                  <a:lnTo>
                    <a:pt x="1" y="121"/>
                  </a:lnTo>
                  <a:lnTo>
                    <a:pt x="0" y="140"/>
                  </a:lnTo>
                  <a:lnTo>
                    <a:pt x="1" y="159"/>
                  </a:lnTo>
                  <a:lnTo>
                    <a:pt x="4" y="180"/>
                  </a:lnTo>
                  <a:lnTo>
                    <a:pt x="9" y="204"/>
                  </a:lnTo>
                  <a:lnTo>
                    <a:pt x="18" y="227"/>
                  </a:lnTo>
                  <a:lnTo>
                    <a:pt x="32" y="250"/>
                  </a:lnTo>
                  <a:lnTo>
                    <a:pt x="45" y="267"/>
                  </a:lnTo>
                  <a:lnTo>
                    <a:pt x="56" y="277"/>
                  </a:lnTo>
                  <a:lnTo>
                    <a:pt x="62" y="280"/>
                  </a:lnTo>
                  <a:lnTo>
                    <a:pt x="64" y="279"/>
                  </a:lnTo>
                  <a:lnTo>
                    <a:pt x="65" y="277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04" y="0"/>
              <a:ext cx="65" cy="280"/>
            </a:xfrm>
            <a:custGeom>
              <a:avLst/>
              <a:gdLst>
                <a:gd name="T0" fmla="*/ 65 w 65"/>
                <a:gd name="T1" fmla="*/ 277 h 280"/>
                <a:gd name="T2" fmla="*/ 65 w 65"/>
                <a:gd name="T3" fmla="*/ 277 h 280"/>
                <a:gd name="T4" fmla="*/ 64 w 65"/>
                <a:gd name="T5" fmla="*/ 276 h 280"/>
                <a:gd name="T6" fmla="*/ 63 w 65"/>
                <a:gd name="T7" fmla="*/ 274 h 280"/>
                <a:gd name="T8" fmla="*/ 60 w 65"/>
                <a:gd name="T9" fmla="*/ 271 h 280"/>
                <a:gd name="T10" fmla="*/ 39 w 65"/>
                <a:gd name="T11" fmla="*/ 242 h 280"/>
                <a:gd name="T12" fmla="*/ 25 w 65"/>
                <a:gd name="T13" fmla="*/ 208 h 280"/>
                <a:gd name="T14" fmla="*/ 18 w 65"/>
                <a:gd name="T15" fmla="*/ 174 h 280"/>
                <a:gd name="T16" fmla="*/ 16 w 65"/>
                <a:gd name="T17" fmla="*/ 140 h 280"/>
                <a:gd name="T18" fmla="*/ 19 w 65"/>
                <a:gd name="T19" fmla="*/ 104 h 280"/>
                <a:gd name="T20" fmla="*/ 26 w 65"/>
                <a:gd name="T21" fmla="*/ 69 h 280"/>
                <a:gd name="T22" fmla="*/ 40 w 65"/>
                <a:gd name="T23" fmla="*/ 36 h 280"/>
                <a:gd name="T24" fmla="*/ 61 w 65"/>
                <a:gd name="T25" fmla="*/ 8 h 280"/>
                <a:gd name="T26" fmla="*/ 64 w 65"/>
                <a:gd name="T27" fmla="*/ 5 h 280"/>
                <a:gd name="T28" fmla="*/ 65 w 65"/>
                <a:gd name="T29" fmla="*/ 3 h 280"/>
                <a:gd name="T30" fmla="*/ 64 w 65"/>
                <a:gd name="T31" fmla="*/ 1 h 280"/>
                <a:gd name="T32" fmla="*/ 62 w 65"/>
                <a:gd name="T33" fmla="*/ 0 h 280"/>
                <a:gd name="T34" fmla="*/ 56 w 65"/>
                <a:gd name="T35" fmla="*/ 4 h 280"/>
                <a:gd name="T36" fmla="*/ 45 w 65"/>
                <a:gd name="T37" fmla="*/ 14 h 280"/>
                <a:gd name="T38" fmla="*/ 31 w 65"/>
                <a:gd name="T39" fmla="*/ 31 h 280"/>
                <a:gd name="T40" fmla="*/ 18 w 65"/>
                <a:gd name="T41" fmla="*/ 55 h 280"/>
                <a:gd name="T42" fmla="*/ 9 w 65"/>
                <a:gd name="T43" fmla="*/ 78 h 280"/>
                <a:gd name="T44" fmla="*/ 4 w 65"/>
                <a:gd name="T45" fmla="*/ 100 h 280"/>
                <a:gd name="T46" fmla="*/ 1 w 65"/>
                <a:gd name="T47" fmla="*/ 121 h 280"/>
                <a:gd name="T48" fmla="*/ 0 w 65"/>
                <a:gd name="T49" fmla="*/ 140 h 280"/>
                <a:gd name="T50" fmla="*/ 1 w 65"/>
                <a:gd name="T51" fmla="*/ 159 h 280"/>
                <a:gd name="T52" fmla="*/ 4 w 65"/>
                <a:gd name="T53" fmla="*/ 180 h 280"/>
                <a:gd name="T54" fmla="*/ 9 w 65"/>
                <a:gd name="T55" fmla="*/ 204 h 280"/>
                <a:gd name="T56" fmla="*/ 19 w 65"/>
                <a:gd name="T57" fmla="*/ 227 h 280"/>
                <a:gd name="T58" fmla="*/ 32 w 65"/>
                <a:gd name="T59" fmla="*/ 250 h 280"/>
                <a:gd name="T60" fmla="*/ 46 w 65"/>
                <a:gd name="T61" fmla="*/ 267 h 280"/>
                <a:gd name="T62" fmla="*/ 57 w 65"/>
                <a:gd name="T63" fmla="*/ 277 h 280"/>
                <a:gd name="T64" fmla="*/ 62 w 65"/>
                <a:gd name="T65" fmla="*/ 280 h 280"/>
                <a:gd name="T66" fmla="*/ 64 w 65"/>
                <a:gd name="T67" fmla="*/ 279 h 280"/>
                <a:gd name="T68" fmla="*/ 65 w 65"/>
                <a:gd name="T69" fmla="*/ 27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280">
                  <a:moveTo>
                    <a:pt x="65" y="277"/>
                  </a:moveTo>
                  <a:lnTo>
                    <a:pt x="65" y="277"/>
                  </a:lnTo>
                  <a:lnTo>
                    <a:pt x="64" y="276"/>
                  </a:lnTo>
                  <a:lnTo>
                    <a:pt x="63" y="274"/>
                  </a:lnTo>
                  <a:lnTo>
                    <a:pt x="60" y="271"/>
                  </a:lnTo>
                  <a:lnTo>
                    <a:pt x="39" y="242"/>
                  </a:lnTo>
                  <a:lnTo>
                    <a:pt x="25" y="208"/>
                  </a:lnTo>
                  <a:lnTo>
                    <a:pt x="18" y="174"/>
                  </a:lnTo>
                  <a:lnTo>
                    <a:pt x="16" y="140"/>
                  </a:lnTo>
                  <a:lnTo>
                    <a:pt x="19" y="104"/>
                  </a:lnTo>
                  <a:lnTo>
                    <a:pt x="26" y="69"/>
                  </a:lnTo>
                  <a:lnTo>
                    <a:pt x="40" y="36"/>
                  </a:lnTo>
                  <a:lnTo>
                    <a:pt x="61" y="8"/>
                  </a:lnTo>
                  <a:lnTo>
                    <a:pt x="64" y="5"/>
                  </a:lnTo>
                  <a:lnTo>
                    <a:pt x="65" y="3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56" y="4"/>
                  </a:lnTo>
                  <a:lnTo>
                    <a:pt x="45" y="14"/>
                  </a:lnTo>
                  <a:lnTo>
                    <a:pt x="31" y="31"/>
                  </a:lnTo>
                  <a:lnTo>
                    <a:pt x="18" y="55"/>
                  </a:lnTo>
                  <a:lnTo>
                    <a:pt x="9" y="78"/>
                  </a:lnTo>
                  <a:lnTo>
                    <a:pt x="4" y="100"/>
                  </a:lnTo>
                  <a:lnTo>
                    <a:pt x="1" y="121"/>
                  </a:lnTo>
                  <a:lnTo>
                    <a:pt x="0" y="140"/>
                  </a:lnTo>
                  <a:lnTo>
                    <a:pt x="1" y="159"/>
                  </a:lnTo>
                  <a:lnTo>
                    <a:pt x="4" y="180"/>
                  </a:lnTo>
                  <a:lnTo>
                    <a:pt x="9" y="204"/>
                  </a:lnTo>
                  <a:lnTo>
                    <a:pt x="19" y="227"/>
                  </a:lnTo>
                  <a:lnTo>
                    <a:pt x="32" y="250"/>
                  </a:lnTo>
                  <a:lnTo>
                    <a:pt x="46" y="267"/>
                  </a:lnTo>
                  <a:lnTo>
                    <a:pt x="57" y="277"/>
                  </a:lnTo>
                  <a:lnTo>
                    <a:pt x="62" y="280"/>
                  </a:lnTo>
                  <a:lnTo>
                    <a:pt x="64" y="279"/>
                  </a:lnTo>
                  <a:lnTo>
                    <a:pt x="65" y="277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93" y="86"/>
              <a:ext cx="139" cy="127"/>
            </a:xfrm>
            <a:custGeom>
              <a:avLst/>
              <a:gdLst>
                <a:gd name="T0" fmla="*/ 86 w 139"/>
                <a:gd name="T1" fmla="*/ 36 h 127"/>
                <a:gd name="T2" fmla="*/ 89 w 139"/>
                <a:gd name="T3" fmla="*/ 26 h 127"/>
                <a:gd name="T4" fmla="*/ 96 w 139"/>
                <a:gd name="T5" fmla="*/ 15 h 127"/>
                <a:gd name="T6" fmla="*/ 106 w 139"/>
                <a:gd name="T7" fmla="*/ 8 h 127"/>
                <a:gd name="T8" fmla="*/ 115 w 139"/>
                <a:gd name="T9" fmla="*/ 7 h 127"/>
                <a:gd name="T10" fmla="*/ 122 w 139"/>
                <a:gd name="T11" fmla="*/ 8 h 127"/>
                <a:gd name="T12" fmla="*/ 121 w 139"/>
                <a:gd name="T13" fmla="*/ 12 h 127"/>
                <a:gd name="T14" fmla="*/ 114 w 139"/>
                <a:gd name="T15" fmla="*/ 20 h 127"/>
                <a:gd name="T16" fmla="*/ 114 w 139"/>
                <a:gd name="T17" fmla="*/ 29 h 127"/>
                <a:gd name="T18" fmla="*/ 119 w 139"/>
                <a:gd name="T19" fmla="*/ 34 h 127"/>
                <a:gd name="T20" fmla="*/ 129 w 139"/>
                <a:gd name="T21" fmla="*/ 34 h 127"/>
                <a:gd name="T22" fmla="*/ 137 w 139"/>
                <a:gd name="T23" fmla="*/ 26 h 127"/>
                <a:gd name="T24" fmla="*/ 136 w 139"/>
                <a:gd name="T25" fmla="*/ 10 h 127"/>
                <a:gd name="T26" fmla="*/ 121 w 139"/>
                <a:gd name="T27" fmla="*/ 1 h 127"/>
                <a:gd name="T28" fmla="*/ 102 w 139"/>
                <a:gd name="T29" fmla="*/ 3 h 127"/>
                <a:gd name="T30" fmla="*/ 87 w 139"/>
                <a:gd name="T31" fmla="*/ 16 h 127"/>
                <a:gd name="T32" fmla="*/ 77 w 139"/>
                <a:gd name="T33" fmla="*/ 11 h 127"/>
                <a:gd name="T34" fmla="*/ 61 w 139"/>
                <a:gd name="T35" fmla="*/ 1 h 127"/>
                <a:gd name="T36" fmla="*/ 34 w 139"/>
                <a:gd name="T37" fmla="*/ 6 h 127"/>
                <a:gd name="T38" fmla="*/ 12 w 139"/>
                <a:gd name="T39" fmla="*/ 34 h 127"/>
                <a:gd name="T40" fmla="*/ 10 w 139"/>
                <a:gd name="T41" fmla="*/ 46 h 127"/>
                <a:gd name="T42" fmla="*/ 15 w 139"/>
                <a:gd name="T43" fmla="*/ 46 h 127"/>
                <a:gd name="T44" fmla="*/ 20 w 139"/>
                <a:gd name="T45" fmla="*/ 33 h 127"/>
                <a:gd name="T46" fmla="*/ 29 w 139"/>
                <a:gd name="T47" fmla="*/ 19 h 127"/>
                <a:gd name="T48" fmla="*/ 40 w 139"/>
                <a:gd name="T49" fmla="*/ 10 h 127"/>
                <a:gd name="T50" fmla="*/ 49 w 139"/>
                <a:gd name="T51" fmla="*/ 7 h 127"/>
                <a:gd name="T52" fmla="*/ 58 w 139"/>
                <a:gd name="T53" fmla="*/ 7 h 127"/>
                <a:gd name="T54" fmla="*/ 66 w 139"/>
                <a:gd name="T55" fmla="*/ 16 h 127"/>
                <a:gd name="T56" fmla="*/ 67 w 139"/>
                <a:gd name="T57" fmla="*/ 34 h 127"/>
                <a:gd name="T58" fmla="*/ 60 w 139"/>
                <a:gd name="T59" fmla="*/ 66 h 127"/>
                <a:gd name="T60" fmla="*/ 49 w 139"/>
                <a:gd name="T61" fmla="*/ 104 h 127"/>
                <a:gd name="T62" fmla="*/ 35 w 139"/>
                <a:gd name="T63" fmla="*/ 119 h 127"/>
                <a:gd name="T64" fmla="*/ 25 w 139"/>
                <a:gd name="T65" fmla="*/ 121 h 127"/>
                <a:gd name="T66" fmla="*/ 17 w 139"/>
                <a:gd name="T67" fmla="*/ 120 h 127"/>
                <a:gd name="T68" fmla="*/ 18 w 139"/>
                <a:gd name="T69" fmla="*/ 116 h 127"/>
                <a:gd name="T70" fmla="*/ 25 w 139"/>
                <a:gd name="T71" fmla="*/ 108 h 127"/>
                <a:gd name="T72" fmla="*/ 25 w 139"/>
                <a:gd name="T73" fmla="*/ 98 h 127"/>
                <a:gd name="T74" fmla="*/ 19 w 139"/>
                <a:gd name="T75" fmla="*/ 93 h 127"/>
                <a:gd name="T76" fmla="*/ 10 w 139"/>
                <a:gd name="T77" fmla="*/ 94 h 127"/>
                <a:gd name="T78" fmla="*/ 1 w 139"/>
                <a:gd name="T79" fmla="*/ 102 h 127"/>
                <a:gd name="T80" fmla="*/ 3 w 139"/>
                <a:gd name="T81" fmla="*/ 117 h 127"/>
                <a:gd name="T82" fmla="*/ 17 w 139"/>
                <a:gd name="T83" fmla="*/ 126 h 127"/>
                <a:gd name="T84" fmla="*/ 33 w 139"/>
                <a:gd name="T85" fmla="*/ 126 h 127"/>
                <a:gd name="T86" fmla="*/ 43 w 139"/>
                <a:gd name="T87" fmla="*/ 121 h 127"/>
                <a:gd name="T88" fmla="*/ 51 w 139"/>
                <a:gd name="T89" fmla="*/ 113 h 127"/>
                <a:gd name="T90" fmla="*/ 55 w 139"/>
                <a:gd name="T91" fmla="*/ 107 h 127"/>
                <a:gd name="T92" fmla="*/ 59 w 139"/>
                <a:gd name="T93" fmla="*/ 114 h 127"/>
                <a:gd name="T94" fmla="*/ 74 w 139"/>
                <a:gd name="T95" fmla="*/ 125 h 127"/>
                <a:gd name="T96" fmla="*/ 105 w 139"/>
                <a:gd name="T97" fmla="*/ 121 h 127"/>
                <a:gd name="T98" fmla="*/ 127 w 139"/>
                <a:gd name="T99" fmla="*/ 94 h 127"/>
                <a:gd name="T100" fmla="*/ 129 w 139"/>
                <a:gd name="T101" fmla="*/ 82 h 127"/>
                <a:gd name="T102" fmla="*/ 124 w 139"/>
                <a:gd name="T103" fmla="*/ 82 h 127"/>
                <a:gd name="T104" fmla="*/ 119 w 139"/>
                <a:gd name="T105" fmla="*/ 95 h 127"/>
                <a:gd name="T106" fmla="*/ 110 w 139"/>
                <a:gd name="T107" fmla="*/ 109 h 127"/>
                <a:gd name="T108" fmla="*/ 99 w 139"/>
                <a:gd name="T109" fmla="*/ 117 h 127"/>
                <a:gd name="T110" fmla="*/ 90 w 139"/>
                <a:gd name="T111" fmla="*/ 121 h 127"/>
                <a:gd name="T112" fmla="*/ 79 w 139"/>
                <a:gd name="T113" fmla="*/ 120 h 127"/>
                <a:gd name="T114" fmla="*/ 72 w 139"/>
                <a:gd name="T115" fmla="*/ 110 h 127"/>
                <a:gd name="T116" fmla="*/ 71 w 139"/>
                <a:gd name="T117" fmla="*/ 98 h 127"/>
                <a:gd name="T118" fmla="*/ 74 w 139"/>
                <a:gd name="T119" fmla="*/ 86 h 127"/>
                <a:gd name="T120" fmla="*/ 85 w 139"/>
                <a:gd name="T121" fmla="*/ 4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7">
                  <a:moveTo>
                    <a:pt x="85" y="40"/>
                  </a:moveTo>
                  <a:lnTo>
                    <a:pt x="86" y="36"/>
                  </a:lnTo>
                  <a:lnTo>
                    <a:pt x="87" y="31"/>
                  </a:lnTo>
                  <a:lnTo>
                    <a:pt x="89" y="26"/>
                  </a:lnTo>
                  <a:lnTo>
                    <a:pt x="92" y="20"/>
                  </a:lnTo>
                  <a:lnTo>
                    <a:pt x="96" y="15"/>
                  </a:lnTo>
                  <a:lnTo>
                    <a:pt x="100" y="11"/>
                  </a:lnTo>
                  <a:lnTo>
                    <a:pt x="106" y="8"/>
                  </a:lnTo>
                  <a:lnTo>
                    <a:pt x="113" y="7"/>
                  </a:lnTo>
                  <a:lnTo>
                    <a:pt x="115" y="7"/>
                  </a:lnTo>
                  <a:lnTo>
                    <a:pt x="118" y="7"/>
                  </a:lnTo>
                  <a:lnTo>
                    <a:pt x="122" y="8"/>
                  </a:lnTo>
                  <a:lnTo>
                    <a:pt x="126" y="10"/>
                  </a:lnTo>
                  <a:lnTo>
                    <a:pt x="121" y="12"/>
                  </a:lnTo>
                  <a:lnTo>
                    <a:pt x="117" y="16"/>
                  </a:lnTo>
                  <a:lnTo>
                    <a:pt x="114" y="20"/>
                  </a:lnTo>
                  <a:lnTo>
                    <a:pt x="113" y="25"/>
                  </a:lnTo>
                  <a:lnTo>
                    <a:pt x="114" y="29"/>
                  </a:lnTo>
                  <a:lnTo>
                    <a:pt x="116" y="32"/>
                  </a:lnTo>
                  <a:lnTo>
                    <a:pt x="119" y="34"/>
                  </a:lnTo>
                  <a:lnTo>
                    <a:pt x="124" y="35"/>
                  </a:lnTo>
                  <a:lnTo>
                    <a:pt x="129" y="34"/>
                  </a:lnTo>
                  <a:lnTo>
                    <a:pt x="133" y="31"/>
                  </a:lnTo>
                  <a:lnTo>
                    <a:pt x="137" y="26"/>
                  </a:lnTo>
                  <a:lnTo>
                    <a:pt x="139" y="19"/>
                  </a:lnTo>
                  <a:lnTo>
                    <a:pt x="136" y="10"/>
                  </a:lnTo>
                  <a:lnTo>
                    <a:pt x="129" y="4"/>
                  </a:lnTo>
                  <a:lnTo>
                    <a:pt x="121" y="1"/>
                  </a:lnTo>
                  <a:lnTo>
                    <a:pt x="113" y="0"/>
                  </a:lnTo>
                  <a:lnTo>
                    <a:pt x="102" y="3"/>
                  </a:lnTo>
                  <a:lnTo>
                    <a:pt x="93" y="9"/>
                  </a:lnTo>
                  <a:lnTo>
                    <a:pt x="87" y="16"/>
                  </a:lnTo>
                  <a:lnTo>
                    <a:pt x="84" y="22"/>
                  </a:lnTo>
                  <a:lnTo>
                    <a:pt x="77" y="11"/>
                  </a:lnTo>
                  <a:lnTo>
                    <a:pt x="69" y="4"/>
                  </a:lnTo>
                  <a:lnTo>
                    <a:pt x="61" y="1"/>
                  </a:lnTo>
                  <a:lnTo>
                    <a:pt x="54" y="0"/>
                  </a:lnTo>
                  <a:lnTo>
                    <a:pt x="34" y="6"/>
                  </a:lnTo>
                  <a:lnTo>
                    <a:pt x="20" y="19"/>
                  </a:lnTo>
                  <a:lnTo>
                    <a:pt x="12" y="34"/>
                  </a:lnTo>
                  <a:lnTo>
                    <a:pt x="9" y="44"/>
                  </a:lnTo>
                  <a:lnTo>
                    <a:pt x="10" y="46"/>
                  </a:lnTo>
                  <a:lnTo>
                    <a:pt x="12" y="46"/>
                  </a:lnTo>
                  <a:lnTo>
                    <a:pt x="15" y="46"/>
                  </a:lnTo>
                  <a:lnTo>
                    <a:pt x="16" y="43"/>
                  </a:lnTo>
                  <a:lnTo>
                    <a:pt x="20" y="33"/>
                  </a:lnTo>
                  <a:lnTo>
                    <a:pt x="24" y="25"/>
                  </a:lnTo>
                  <a:lnTo>
                    <a:pt x="29" y="19"/>
                  </a:lnTo>
                  <a:lnTo>
                    <a:pt x="35" y="14"/>
                  </a:lnTo>
                  <a:lnTo>
                    <a:pt x="40" y="10"/>
                  </a:lnTo>
                  <a:lnTo>
                    <a:pt x="45" y="8"/>
                  </a:lnTo>
                  <a:lnTo>
                    <a:pt x="49" y="7"/>
                  </a:lnTo>
                  <a:lnTo>
                    <a:pt x="53" y="7"/>
                  </a:lnTo>
                  <a:lnTo>
                    <a:pt x="58" y="7"/>
                  </a:lnTo>
                  <a:lnTo>
                    <a:pt x="63" y="10"/>
                  </a:lnTo>
                  <a:lnTo>
                    <a:pt x="66" y="16"/>
                  </a:lnTo>
                  <a:lnTo>
                    <a:pt x="68" y="25"/>
                  </a:lnTo>
                  <a:lnTo>
                    <a:pt x="67" y="34"/>
                  </a:lnTo>
                  <a:lnTo>
                    <a:pt x="64" y="47"/>
                  </a:lnTo>
                  <a:lnTo>
                    <a:pt x="60" y="66"/>
                  </a:lnTo>
                  <a:lnTo>
                    <a:pt x="53" y="92"/>
                  </a:lnTo>
                  <a:lnTo>
                    <a:pt x="49" y="104"/>
                  </a:lnTo>
                  <a:lnTo>
                    <a:pt x="43" y="113"/>
                  </a:lnTo>
                  <a:lnTo>
                    <a:pt x="35" y="119"/>
                  </a:lnTo>
                  <a:lnTo>
                    <a:pt x="27" y="121"/>
                  </a:lnTo>
                  <a:lnTo>
                    <a:pt x="25" y="121"/>
                  </a:lnTo>
                  <a:lnTo>
                    <a:pt x="21" y="121"/>
                  </a:lnTo>
                  <a:lnTo>
                    <a:pt x="17" y="120"/>
                  </a:lnTo>
                  <a:lnTo>
                    <a:pt x="13" y="117"/>
                  </a:lnTo>
                  <a:lnTo>
                    <a:pt x="18" y="116"/>
                  </a:lnTo>
                  <a:lnTo>
                    <a:pt x="22" y="112"/>
                  </a:lnTo>
                  <a:lnTo>
                    <a:pt x="25" y="108"/>
                  </a:lnTo>
                  <a:lnTo>
                    <a:pt x="26" y="102"/>
                  </a:lnTo>
                  <a:lnTo>
                    <a:pt x="25" y="98"/>
                  </a:lnTo>
                  <a:lnTo>
                    <a:pt x="22" y="95"/>
                  </a:lnTo>
                  <a:lnTo>
                    <a:pt x="19" y="93"/>
                  </a:lnTo>
                  <a:lnTo>
                    <a:pt x="16" y="93"/>
                  </a:lnTo>
                  <a:lnTo>
                    <a:pt x="10" y="94"/>
                  </a:lnTo>
                  <a:lnTo>
                    <a:pt x="5" y="97"/>
                  </a:lnTo>
                  <a:lnTo>
                    <a:pt x="1" y="102"/>
                  </a:lnTo>
                  <a:lnTo>
                    <a:pt x="0" y="109"/>
                  </a:lnTo>
                  <a:lnTo>
                    <a:pt x="3" y="117"/>
                  </a:lnTo>
                  <a:lnTo>
                    <a:pt x="9" y="123"/>
                  </a:lnTo>
                  <a:lnTo>
                    <a:pt x="17" y="126"/>
                  </a:lnTo>
                  <a:lnTo>
                    <a:pt x="26" y="127"/>
                  </a:lnTo>
                  <a:lnTo>
                    <a:pt x="33" y="126"/>
                  </a:lnTo>
                  <a:lnTo>
                    <a:pt x="39" y="124"/>
                  </a:lnTo>
                  <a:lnTo>
                    <a:pt x="43" y="121"/>
                  </a:lnTo>
                  <a:lnTo>
                    <a:pt x="48" y="117"/>
                  </a:lnTo>
                  <a:lnTo>
                    <a:pt x="51" y="113"/>
                  </a:lnTo>
                  <a:lnTo>
                    <a:pt x="53" y="110"/>
                  </a:lnTo>
                  <a:lnTo>
                    <a:pt x="55" y="107"/>
                  </a:lnTo>
                  <a:lnTo>
                    <a:pt x="56" y="106"/>
                  </a:lnTo>
                  <a:lnTo>
                    <a:pt x="59" y="114"/>
                  </a:lnTo>
                  <a:lnTo>
                    <a:pt x="66" y="120"/>
                  </a:lnTo>
                  <a:lnTo>
                    <a:pt x="74" y="125"/>
                  </a:lnTo>
                  <a:lnTo>
                    <a:pt x="86" y="127"/>
                  </a:lnTo>
                  <a:lnTo>
                    <a:pt x="105" y="121"/>
                  </a:lnTo>
                  <a:lnTo>
                    <a:pt x="119" y="108"/>
                  </a:lnTo>
                  <a:lnTo>
                    <a:pt x="127" y="94"/>
                  </a:lnTo>
                  <a:lnTo>
                    <a:pt x="130" y="84"/>
                  </a:lnTo>
                  <a:lnTo>
                    <a:pt x="129" y="82"/>
                  </a:lnTo>
                  <a:lnTo>
                    <a:pt x="127" y="81"/>
                  </a:lnTo>
                  <a:lnTo>
                    <a:pt x="124" y="82"/>
                  </a:lnTo>
                  <a:lnTo>
                    <a:pt x="123" y="84"/>
                  </a:lnTo>
                  <a:lnTo>
                    <a:pt x="119" y="95"/>
                  </a:lnTo>
                  <a:lnTo>
                    <a:pt x="115" y="103"/>
                  </a:lnTo>
                  <a:lnTo>
                    <a:pt x="110" y="109"/>
                  </a:lnTo>
                  <a:lnTo>
                    <a:pt x="105" y="114"/>
                  </a:lnTo>
                  <a:lnTo>
                    <a:pt x="99" y="117"/>
                  </a:lnTo>
                  <a:lnTo>
                    <a:pt x="94" y="120"/>
                  </a:lnTo>
                  <a:lnTo>
                    <a:pt x="90" y="121"/>
                  </a:lnTo>
                  <a:lnTo>
                    <a:pt x="86" y="121"/>
                  </a:lnTo>
                  <a:lnTo>
                    <a:pt x="79" y="120"/>
                  </a:lnTo>
                  <a:lnTo>
                    <a:pt x="74" y="115"/>
                  </a:lnTo>
                  <a:lnTo>
                    <a:pt x="72" y="110"/>
                  </a:lnTo>
                  <a:lnTo>
                    <a:pt x="71" y="103"/>
                  </a:lnTo>
                  <a:lnTo>
                    <a:pt x="71" y="98"/>
                  </a:lnTo>
                  <a:lnTo>
                    <a:pt x="72" y="93"/>
                  </a:lnTo>
                  <a:lnTo>
                    <a:pt x="74" y="86"/>
                  </a:lnTo>
                  <a:lnTo>
                    <a:pt x="76" y="78"/>
                  </a:lnTo>
                  <a:lnTo>
                    <a:pt x="85" y="4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65" y="122"/>
              <a:ext cx="71" cy="130"/>
            </a:xfrm>
            <a:custGeom>
              <a:avLst/>
              <a:gdLst>
                <a:gd name="T0" fmla="*/ 44 w 71"/>
                <a:gd name="T1" fmla="*/ 6 h 130"/>
                <a:gd name="T2" fmla="*/ 44 w 71"/>
                <a:gd name="T3" fmla="*/ 2 h 130"/>
                <a:gd name="T4" fmla="*/ 44 w 71"/>
                <a:gd name="T5" fmla="*/ 1 h 130"/>
                <a:gd name="T6" fmla="*/ 42 w 71"/>
                <a:gd name="T7" fmla="*/ 0 h 130"/>
                <a:gd name="T8" fmla="*/ 39 w 71"/>
                <a:gd name="T9" fmla="*/ 0 h 130"/>
                <a:gd name="T10" fmla="*/ 29 w 71"/>
                <a:gd name="T11" fmla="*/ 7 h 130"/>
                <a:gd name="T12" fmla="*/ 18 w 71"/>
                <a:gd name="T13" fmla="*/ 11 h 130"/>
                <a:gd name="T14" fmla="*/ 8 w 71"/>
                <a:gd name="T15" fmla="*/ 12 h 130"/>
                <a:gd name="T16" fmla="*/ 0 w 71"/>
                <a:gd name="T17" fmla="*/ 12 h 130"/>
                <a:gd name="T18" fmla="*/ 0 w 71"/>
                <a:gd name="T19" fmla="*/ 20 h 130"/>
                <a:gd name="T20" fmla="*/ 5 w 71"/>
                <a:gd name="T21" fmla="*/ 20 h 130"/>
                <a:gd name="T22" fmla="*/ 12 w 71"/>
                <a:gd name="T23" fmla="*/ 19 h 130"/>
                <a:gd name="T24" fmla="*/ 20 w 71"/>
                <a:gd name="T25" fmla="*/ 17 h 130"/>
                <a:gd name="T26" fmla="*/ 29 w 71"/>
                <a:gd name="T27" fmla="*/ 14 h 130"/>
                <a:gd name="T28" fmla="*/ 29 w 71"/>
                <a:gd name="T29" fmla="*/ 114 h 130"/>
                <a:gd name="T30" fmla="*/ 28 w 71"/>
                <a:gd name="T31" fmla="*/ 118 h 130"/>
                <a:gd name="T32" fmla="*/ 26 w 71"/>
                <a:gd name="T33" fmla="*/ 121 h 130"/>
                <a:gd name="T34" fmla="*/ 20 w 71"/>
                <a:gd name="T35" fmla="*/ 122 h 130"/>
                <a:gd name="T36" fmla="*/ 9 w 71"/>
                <a:gd name="T37" fmla="*/ 123 h 130"/>
                <a:gd name="T38" fmla="*/ 2 w 71"/>
                <a:gd name="T39" fmla="*/ 123 h 130"/>
                <a:gd name="T40" fmla="*/ 2 w 71"/>
                <a:gd name="T41" fmla="*/ 130 h 130"/>
                <a:gd name="T42" fmla="*/ 8 w 71"/>
                <a:gd name="T43" fmla="*/ 130 h 130"/>
                <a:gd name="T44" fmla="*/ 18 w 71"/>
                <a:gd name="T45" fmla="*/ 130 h 130"/>
                <a:gd name="T46" fmla="*/ 29 w 71"/>
                <a:gd name="T47" fmla="*/ 129 h 130"/>
                <a:gd name="T48" fmla="*/ 36 w 71"/>
                <a:gd name="T49" fmla="*/ 129 h 130"/>
                <a:gd name="T50" fmla="*/ 44 w 71"/>
                <a:gd name="T51" fmla="*/ 129 h 130"/>
                <a:gd name="T52" fmla="*/ 54 w 71"/>
                <a:gd name="T53" fmla="*/ 130 h 130"/>
                <a:gd name="T54" fmla="*/ 65 w 71"/>
                <a:gd name="T55" fmla="*/ 130 h 130"/>
                <a:gd name="T56" fmla="*/ 71 w 71"/>
                <a:gd name="T57" fmla="*/ 130 h 130"/>
                <a:gd name="T58" fmla="*/ 71 w 71"/>
                <a:gd name="T59" fmla="*/ 123 h 130"/>
                <a:gd name="T60" fmla="*/ 64 w 71"/>
                <a:gd name="T61" fmla="*/ 123 h 130"/>
                <a:gd name="T62" fmla="*/ 53 w 71"/>
                <a:gd name="T63" fmla="*/ 122 h 130"/>
                <a:gd name="T64" fmla="*/ 47 w 71"/>
                <a:gd name="T65" fmla="*/ 121 h 130"/>
                <a:gd name="T66" fmla="*/ 45 w 71"/>
                <a:gd name="T67" fmla="*/ 118 h 130"/>
                <a:gd name="T68" fmla="*/ 44 w 71"/>
                <a:gd name="T69" fmla="*/ 114 h 130"/>
                <a:gd name="T70" fmla="*/ 44 w 71"/>
                <a:gd name="T71" fmla="*/ 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130">
                  <a:moveTo>
                    <a:pt x="44" y="6"/>
                  </a:moveTo>
                  <a:lnTo>
                    <a:pt x="44" y="2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29" y="7"/>
                  </a:lnTo>
                  <a:lnTo>
                    <a:pt x="18" y="11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5" y="20"/>
                  </a:lnTo>
                  <a:lnTo>
                    <a:pt x="12" y="19"/>
                  </a:lnTo>
                  <a:lnTo>
                    <a:pt x="20" y="17"/>
                  </a:lnTo>
                  <a:lnTo>
                    <a:pt x="29" y="14"/>
                  </a:lnTo>
                  <a:lnTo>
                    <a:pt x="29" y="114"/>
                  </a:lnTo>
                  <a:lnTo>
                    <a:pt x="28" y="118"/>
                  </a:lnTo>
                  <a:lnTo>
                    <a:pt x="26" y="121"/>
                  </a:lnTo>
                  <a:lnTo>
                    <a:pt x="20" y="122"/>
                  </a:lnTo>
                  <a:lnTo>
                    <a:pt x="9" y="123"/>
                  </a:lnTo>
                  <a:lnTo>
                    <a:pt x="2" y="123"/>
                  </a:lnTo>
                  <a:lnTo>
                    <a:pt x="2" y="130"/>
                  </a:lnTo>
                  <a:lnTo>
                    <a:pt x="8" y="130"/>
                  </a:lnTo>
                  <a:lnTo>
                    <a:pt x="18" y="130"/>
                  </a:lnTo>
                  <a:lnTo>
                    <a:pt x="29" y="129"/>
                  </a:lnTo>
                  <a:lnTo>
                    <a:pt x="36" y="129"/>
                  </a:lnTo>
                  <a:lnTo>
                    <a:pt x="44" y="129"/>
                  </a:lnTo>
                  <a:lnTo>
                    <a:pt x="54" y="130"/>
                  </a:lnTo>
                  <a:lnTo>
                    <a:pt x="65" y="130"/>
                  </a:lnTo>
                  <a:lnTo>
                    <a:pt x="71" y="130"/>
                  </a:lnTo>
                  <a:lnTo>
                    <a:pt x="71" y="123"/>
                  </a:lnTo>
                  <a:lnTo>
                    <a:pt x="64" y="123"/>
                  </a:lnTo>
                  <a:lnTo>
                    <a:pt x="53" y="122"/>
                  </a:lnTo>
                  <a:lnTo>
                    <a:pt x="47" y="121"/>
                  </a:lnTo>
                  <a:lnTo>
                    <a:pt x="45" y="118"/>
                  </a:lnTo>
                  <a:lnTo>
                    <a:pt x="44" y="11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893" y="181"/>
              <a:ext cx="32" cy="83"/>
            </a:xfrm>
            <a:custGeom>
              <a:avLst/>
              <a:gdLst>
                <a:gd name="T0" fmla="*/ 32 w 32"/>
                <a:gd name="T1" fmla="*/ 29 h 83"/>
                <a:gd name="T2" fmla="*/ 31 w 32"/>
                <a:gd name="T3" fmla="*/ 17 h 83"/>
                <a:gd name="T4" fmla="*/ 27 w 32"/>
                <a:gd name="T5" fmla="*/ 7 h 83"/>
                <a:gd name="T6" fmla="*/ 22 w 32"/>
                <a:gd name="T7" fmla="*/ 2 h 83"/>
                <a:gd name="T8" fmla="*/ 14 w 32"/>
                <a:gd name="T9" fmla="*/ 0 h 83"/>
                <a:gd name="T10" fmla="*/ 8 w 32"/>
                <a:gd name="T11" fmla="*/ 1 h 83"/>
                <a:gd name="T12" fmla="*/ 4 w 32"/>
                <a:gd name="T13" fmla="*/ 4 h 83"/>
                <a:gd name="T14" fmla="*/ 1 w 32"/>
                <a:gd name="T15" fmla="*/ 9 h 83"/>
                <a:gd name="T16" fmla="*/ 0 w 32"/>
                <a:gd name="T17" fmla="*/ 14 h 83"/>
                <a:gd name="T18" fmla="*/ 1 w 32"/>
                <a:gd name="T19" fmla="*/ 20 h 83"/>
                <a:gd name="T20" fmla="*/ 4 w 32"/>
                <a:gd name="T21" fmla="*/ 25 h 83"/>
                <a:gd name="T22" fmla="*/ 8 w 32"/>
                <a:gd name="T23" fmla="*/ 28 h 83"/>
                <a:gd name="T24" fmla="*/ 14 w 32"/>
                <a:gd name="T25" fmla="*/ 29 h 83"/>
                <a:gd name="T26" fmla="*/ 19 w 32"/>
                <a:gd name="T27" fmla="*/ 28 h 83"/>
                <a:gd name="T28" fmla="*/ 24 w 32"/>
                <a:gd name="T29" fmla="*/ 25 h 83"/>
                <a:gd name="T30" fmla="*/ 26 w 32"/>
                <a:gd name="T31" fmla="*/ 25 h 83"/>
                <a:gd name="T32" fmla="*/ 26 w 32"/>
                <a:gd name="T33" fmla="*/ 25 h 83"/>
                <a:gd name="T34" fmla="*/ 26 w 32"/>
                <a:gd name="T35" fmla="*/ 29 h 83"/>
                <a:gd name="T36" fmla="*/ 24 w 32"/>
                <a:gd name="T37" fmla="*/ 44 h 83"/>
                <a:gd name="T38" fmla="*/ 20 w 32"/>
                <a:gd name="T39" fmla="*/ 57 h 83"/>
                <a:gd name="T40" fmla="*/ 14 w 32"/>
                <a:gd name="T41" fmla="*/ 67 h 83"/>
                <a:gd name="T42" fmla="*/ 7 w 32"/>
                <a:gd name="T43" fmla="*/ 76 h 83"/>
                <a:gd name="T44" fmla="*/ 5 w 32"/>
                <a:gd name="T45" fmla="*/ 79 h 83"/>
                <a:gd name="T46" fmla="*/ 4 w 32"/>
                <a:gd name="T47" fmla="*/ 80 h 83"/>
                <a:gd name="T48" fmla="*/ 5 w 32"/>
                <a:gd name="T49" fmla="*/ 82 h 83"/>
                <a:gd name="T50" fmla="*/ 7 w 32"/>
                <a:gd name="T51" fmla="*/ 83 h 83"/>
                <a:gd name="T52" fmla="*/ 12 w 32"/>
                <a:gd name="T53" fmla="*/ 79 h 83"/>
                <a:gd name="T54" fmla="*/ 21 w 32"/>
                <a:gd name="T55" fmla="*/ 68 h 83"/>
                <a:gd name="T56" fmla="*/ 29 w 32"/>
                <a:gd name="T57" fmla="*/ 51 h 83"/>
                <a:gd name="T58" fmla="*/ 32 w 32"/>
                <a:gd name="T59" fmla="*/ 2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" h="83">
                  <a:moveTo>
                    <a:pt x="32" y="29"/>
                  </a:moveTo>
                  <a:lnTo>
                    <a:pt x="31" y="17"/>
                  </a:lnTo>
                  <a:lnTo>
                    <a:pt x="27" y="7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5"/>
                  </a:lnTo>
                  <a:lnTo>
                    <a:pt x="8" y="28"/>
                  </a:lnTo>
                  <a:lnTo>
                    <a:pt x="14" y="29"/>
                  </a:lnTo>
                  <a:lnTo>
                    <a:pt x="19" y="28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9"/>
                  </a:lnTo>
                  <a:lnTo>
                    <a:pt x="24" y="44"/>
                  </a:lnTo>
                  <a:lnTo>
                    <a:pt x="20" y="57"/>
                  </a:lnTo>
                  <a:lnTo>
                    <a:pt x="14" y="67"/>
                  </a:lnTo>
                  <a:lnTo>
                    <a:pt x="7" y="76"/>
                  </a:lnTo>
                  <a:lnTo>
                    <a:pt x="5" y="79"/>
                  </a:lnTo>
                  <a:lnTo>
                    <a:pt x="4" y="80"/>
                  </a:lnTo>
                  <a:lnTo>
                    <a:pt x="5" y="82"/>
                  </a:lnTo>
                  <a:lnTo>
                    <a:pt x="7" y="83"/>
                  </a:lnTo>
                  <a:lnTo>
                    <a:pt x="12" y="79"/>
                  </a:lnTo>
                  <a:lnTo>
                    <a:pt x="21" y="68"/>
                  </a:lnTo>
                  <a:lnTo>
                    <a:pt x="29" y="5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000" y="86"/>
              <a:ext cx="129" cy="181"/>
            </a:xfrm>
            <a:custGeom>
              <a:avLst/>
              <a:gdLst>
                <a:gd name="T0" fmla="*/ 128 w 129"/>
                <a:gd name="T1" fmla="*/ 14 h 181"/>
                <a:gd name="T2" fmla="*/ 126 w 129"/>
                <a:gd name="T3" fmla="*/ 5 h 181"/>
                <a:gd name="T4" fmla="*/ 116 w 129"/>
                <a:gd name="T5" fmla="*/ 5 h 181"/>
                <a:gd name="T6" fmla="*/ 110 w 129"/>
                <a:gd name="T7" fmla="*/ 12 h 181"/>
                <a:gd name="T8" fmla="*/ 108 w 129"/>
                <a:gd name="T9" fmla="*/ 20 h 181"/>
                <a:gd name="T10" fmla="*/ 101 w 129"/>
                <a:gd name="T11" fmla="*/ 47 h 181"/>
                <a:gd name="T12" fmla="*/ 88 w 129"/>
                <a:gd name="T13" fmla="*/ 99 h 181"/>
                <a:gd name="T14" fmla="*/ 83 w 129"/>
                <a:gd name="T15" fmla="*/ 107 h 181"/>
                <a:gd name="T16" fmla="*/ 75 w 129"/>
                <a:gd name="T17" fmla="*/ 115 h 181"/>
                <a:gd name="T18" fmla="*/ 64 w 129"/>
                <a:gd name="T19" fmla="*/ 120 h 181"/>
                <a:gd name="T20" fmla="*/ 49 w 129"/>
                <a:gd name="T21" fmla="*/ 119 h 181"/>
                <a:gd name="T22" fmla="*/ 41 w 129"/>
                <a:gd name="T23" fmla="*/ 106 h 181"/>
                <a:gd name="T24" fmla="*/ 44 w 129"/>
                <a:gd name="T25" fmla="*/ 75 h 181"/>
                <a:gd name="T26" fmla="*/ 57 w 129"/>
                <a:gd name="T27" fmla="*/ 36 h 181"/>
                <a:gd name="T28" fmla="*/ 60 w 129"/>
                <a:gd name="T29" fmla="*/ 27 h 181"/>
                <a:gd name="T30" fmla="*/ 58 w 129"/>
                <a:gd name="T31" fmla="*/ 14 h 181"/>
                <a:gd name="T32" fmla="*/ 47 w 129"/>
                <a:gd name="T33" fmla="*/ 2 h 181"/>
                <a:gd name="T34" fmla="*/ 20 w 129"/>
                <a:gd name="T35" fmla="*/ 7 h 181"/>
                <a:gd name="T36" fmla="*/ 2 w 129"/>
                <a:gd name="T37" fmla="*/ 36 h 181"/>
                <a:gd name="T38" fmla="*/ 2 w 129"/>
                <a:gd name="T39" fmla="*/ 46 h 181"/>
                <a:gd name="T40" fmla="*/ 6 w 129"/>
                <a:gd name="T41" fmla="*/ 46 h 181"/>
                <a:gd name="T42" fmla="*/ 14 w 129"/>
                <a:gd name="T43" fmla="*/ 25 h 181"/>
                <a:gd name="T44" fmla="*/ 29 w 129"/>
                <a:gd name="T45" fmla="*/ 8 h 181"/>
                <a:gd name="T46" fmla="*/ 38 w 129"/>
                <a:gd name="T47" fmla="*/ 7 h 181"/>
                <a:gd name="T48" fmla="*/ 43 w 129"/>
                <a:gd name="T49" fmla="*/ 10 h 181"/>
                <a:gd name="T50" fmla="*/ 42 w 129"/>
                <a:gd name="T51" fmla="*/ 26 h 181"/>
                <a:gd name="T52" fmla="*/ 31 w 129"/>
                <a:gd name="T53" fmla="*/ 55 h 181"/>
                <a:gd name="T54" fmla="*/ 23 w 129"/>
                <a:gd name="T55" fmla="*/ 83 h 181"/>
                <a:gd name="T56" fmla="*/ 23 w 129"/>
                <a:gd name="T57" fmla="*/ 102 h 181"/>
                <a:gd name="T58" fmla="*/ 29 w 129"/>
                <a:gd name="T59" fmla="*/ 115 h 181"/>
                <a:gd name="T60" fmla="*/ 38 w 129"/>
                <a:gd name="T61" fmla="*/ 123 h 181"/>
                <a:gd name="T62" fmla="*/ 50 w 129"/>
                <a:gd name="T63" fmla="*/ 127 h 181"/>
                <a:gd name="T64" fmla="*/ 72 w 129"/>
                <a:gd name="T65" fmla="*/ 124 h 181"/>
                <a:gd name="T66" fmla="*/ 78 w 129"/>
                <a:gd name="T67" fmla="*/ 136 h 181"/>
                <a:gd name="T68" fmla="*/ 60 w 129"/>
                <a:gd name="T69" fmla="*/ 164 h 181"/>
                <a:gd name="T70" fmla="*/ 45 w 129"/>
                <a:gd name="T71" fmla="*/ 174 h 181"/>
                <a:gd name="T72" fmla="*/ 31 w 129"/>
                <a:gd name="T73" fmla="*/ 175 h 181"/>
                <a:gd name="T74" fmla="*/ 19 w 129"/>
                <a:gd name="T75" fmla="*/ 170 h 181"/>
                <a:gd name="T76" fmla="*/ 21 w 129"/>
                <a:gd name="T77" fmla="*/ 163 h 181"/>
                <a:gd name="T78" fmla="*/ 30 w 129"/>
                <a:gd name="T79" fmla="*/ 156 h 181"/>
                <a:gd name="T80" fmla="*/ 31 w 129"/>
                <a:gd name="T81" fmla="*/ 143 h 181"/>
                <a:gd name="T82" fmla="*/ 25 w 129"/>
                <a:gd name="T83" fmla="*/ 139 h 181"/>
                <a:gd name="T84" fmla="*/ 17 w 129"/>
                <a:gd name="T85" fmla="*/ 140 h 181"/>
                <a:gd name="T86" fmla="*/ 8 w 129"/>
                <a:gd name="T87" fmla="*/ 148 h 181"/>
                <a:gd name="T88" fmla="*/ 8 w 129"/>
                <a:gd name="T89" fmla="*/ 167 h 181"/>
                <a:gd name="T90" fmla="*/ 24 w 129"/>
                <a:gd name="T91" fmla="*/ 180 h 181"/>
                <a:gd name="T92" fmla="*/ 57 w 129"/>
                <a:gd name="T93" fmla="*/ 177 h 181"/>
                <a:gd name="T94" fmla="*/ 91 w 129"/>
                <a:gd name="T95" fmla="*/ 147 h 181"/>
                <a:gd name="T96" fmla="*/ 128 w 129"/>
                <a:gd name="T97" fmla="*/ 1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81">
                  <a:moveTo>
                    <a:pt x="128" y="18"/>
                  </a:moveTo>
                  <a:lnTo>
                    <a:pt x="128" y="14"/>
                  </a:lnTo>
                  <a:lnTo>
                    <a:pt x="129" y="11"/>
                  </a:lnTo>
                  <a:lnTo>
                    <a:pt x="126" y="5"/>
                  </a:lnTo>
                  <a:lnTo>
                    <a:pt x="121" y="4"/>
                  </a:lnTo>
                  <a:lnTo>
                    <a:pt x="116" y="5"/>
                  </a:lnTo>
                  <a:lnTo>
                    <a:pt x="111" y="9"/>
                  </a:lnTo>
                  <a:lnTo>
                    <a:pt x="110" y="12"/>
                  </a:lnTo>
                  <a:lnTo>
                    <a:pt x="109" y="16"/>
                  </a:lnTo>
                  <a:lnTo>
                    <a:pt x="108" y="20"/>
                  </a:lnTo>
                  <a:lnTo>
                    <a:pt x="107" y="25"/>
                  </a:lnTo>
                  <a:lnTo>
                    <a:pt x="101" y="47"/>
                  </a:lnTo>
                  <a:lnTo>
                    <a:pt x="89" y="97"/>
                  </a:lnTo>
                  <a:lnTo>
                    <a:pt x="88" y="99"/>
                  </a:lnTo>
                  <a:lnTo>
                    <a:pt x="86" y="103"/>
                  </a:lnTo>
                  <a:lnTo>
                    <a:pt x="83" y="107"/>
                  </a:lnTo>
                  <a:lnTo>
                    <a:pt x="80" y="111"/>
                  </a:lnTo>
                  <a:lnTo>
                    <a:pt x="75" y="115"/>
                  </a:lnTo>
                  <a:lnTo>
                    <a:pt x="70" y="118"/>
                  </a:lnTo>
                  <a:lnTo>
                    <a:pt x="64" y="120"/>
                  </a:lnTo>
                  <a:lnTo>
                    <a:pt x="57" y="121"/>
                  </a:lnTo>
                  <a:lnTo>
                    <a:pt x="49" y="119"/>
                  </a:lnTo>
                  <a:lnTo>
                    <a:pt x="43" y="114"/>
                  </a:lnTo>
                  <a:lnTo>
                    <a:pt x="41" y="106"/>
                  </a:lnTo>
                  <a:lnTo>
                    <a:pt x="40" y="98"/>
                  </a:lnTo>
                  <a:lnTo>
                    <a:pt x="44" y="75"/>
                  </a:lnTo>
                  <a:lnTo>
                    <a:pt x="54" y="44"/>
                  </a:lnTo>
                  <a:lnTo>
                    <a:pt x="57" y="36"/>
                  </a:lnTo>
                  <a:lnTo>
                    <a:pt x="59" y="31"/>
                  </a:lnTo>
                  <a:lnTo>
                    <a:pt x="60" y="27"/>
                  </a:lnTo>
                  <a:lnTo>
                    <a:pt x="60" y="23"/>
                  </a:lnTo>
                  <a:lnTo>
                    <a:pt x="58" y="14"/>
                  </a:lnTo>
                  <a:lnTo>
                    <a:pt x="54" y="7"/>
                  </a:lnTo>
                  <a:lnTo>
                    <a:pt x="47" y="2"/>
                  </a:lnTo>
                  <a:lnTo>
                    <a:pt x="37" y="0"/>
                  </a:lnTo>
                  <a:lnTo>
                    <a:pt x="20" y="7"/>
                  </a:lnTo>
                  <a:lnTo>
                    <a:pt x="9" y="21"/>
                  </a:lnTo>
                  <a:lnTo>
                    <a:pt x="2" y="36"/>
                  </a:lnTo>
                  <a:lnTo>
                    <a:pt x="0" y="44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1"/>
                  </a:lnTo>
                  <a:lnTo>
                    <a:pt x="14" y="25"/>
                  </a:lnTo>
                  <a:lnTo>
                    <a:pt x="22" y="14"/>
                  </a:lnTo>
                  <a:lnTo>
                    <a:pt x="29" y="8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41" y="8"/>
                  </a:lnTo>
                  <a:lnTo>
                    <a:pt x="43" y="10"/>
                  </a:lnTo>
                  <a:lnTo>
                    <a:pt x="43" y="16"/>
                  </a:lnTo>
                  <a:lnTo>
                    <a:pt x="42" y="26"/>
                  </a:lnTo>
                  <a:lnTo>
                    <a:pt x="39" y="35"/>
                  </a:lnTo>
                  <a:lnTo>
                    <a:pt x="31" y="55"/>
                  </a:lnTo>
                  <a:lnTo>
                    <a:pt x="26" y="71"/>
                  </a:lnTo>
                  <a:lnTo>
                    <a:pt x="23" y="83"/>
                  </a:lnTo>
                  <a:lnTo>
                    <a:pt x="22" y="94"/>
                  </a:lnTo>
                  <a:lnTo>
                    <a:pt x="23" y="102"/>
                  </a:lnTo>
                  <a:lnTo>
                    <a:pt x="25" y="110"/>
                  </a:lnTo>
                  <a:lnTo>
                    <a:pt x="29" y="115"/>
                  </a:lnTo>
                  <a:lnTo>
                    <a:pt x="33" y="120"/>
                  </a:lnTo>
                  <a:lnTo>
                    <a:pt x="38" y="123"/>
                  </a:lnTo>
                  <a:lnTo>
                    <a:pt x="44" y="126"/>
                  </a:lnTo>
                  <a:lnTo>
                    <a:pt x="50" y="127"/>
                  </a:lnTo>
                  <a:lnTo>
                    <a:pt x="56" y="127"/>
                  </a:lnTo>
                  <a:lnTo>
                    <a:pt x="72" y="124"/>
                  </a:lnTo>
                  <a:lnTo>
                    <a:pt x="84" y="115"/>
                  </a:lnTo>
                  <a:lnTo>
                    <a:pt x="78" y="136"/>
                  </a:lnTo>
                  <a:lnTo>
                    <a:pt x="66" y="158"/>
                  </a:lnTo>
                  <a:lnTo>
                    <a:pt x="60" y="164"/>
                  </a:lnTo>
                  <a:lnTo>
                    <a:pt x="53" y="170"/>
                  </a:lnTo>
                  <a:lnTo>
                    <a:pt x="45" y="174"/>
                  </a:lnTo>
                  <a:lnTo>
                    <a:pt x="36" y="175"/>
                  </a:lnTo>
                  <a:lnTo>
                    <a:pt x="31" y="175"/>
                  </a:lnTo>
                  <a:lnTo>
                    <a:pt x="26" y="173"/>
                  </a:lnTo>
                  <a:lnTo>
                    <a:pt x="19" y="170"/>
                  </a:lnTo>
                  <a:lnTo>
                    <a:pt x="15" y="164"/>
                  </a:lnTo>
                  <a:lnTo>
                    <a:pt x="21" y="163"/>
                  </a:lnTo>
                  <a:lnTo>
                    <a:pt x="27" y="160"/>
                  </a:lnTo>
                  <a:lnTo>
                    <a:pt x="30" y="156"/>
                  </a:lnTo>
                  <a:lnTo>
                    <a:pt x="32" y="149"/>
                  </a:lnTo>
                  <a:lnTo>
                    <a:pt x="31" y="143"/>
                  </a:lnTo>
                  <a:lnTo>
                    <a:pt x="28" y="141"/>
                  </a:lnTo>
                  <a:lnTo>
                    <a:pt x="25" y="139"/>
                  </a:lnTo>
                  <a:lnTo>
                    <a:pt x="22" y="139"/>
                  </a:lnTo>
                  <a:lnTo>
                    <a:pt x="17" y="140"/>
                  </a:lnTo>
                  <a:lnTo>
                    <a:pt x="12" y="143"/>
                  </a:lnTo>
                  <a:lnTo>
                    <a:pt x="8" y="148"/>
                  </a:lnTo>
                  <a:lnTo>
                    <a:pt x="6" y="157"/>
                  </a:lnTo>
                  <a:lnTo>
                    <a:pt x="8" y="167"/>
                  </a:lnTo>
                  <a:lnTo>
                    <a:pt x="15" y="175"/>
                  </a:lnTo>
                  <a:lnTo>
                    <a:pt x="24" y="180"/>
                  </a:lnTo>
                  <a:lnTo>
                    <a:pt x="36" y="181"/>
                  </a:lnTo>
                  <a:lnTo>
                    <a:pt x="57" y="177"/>
                  </a:lnTo>
                  <a:lnTo>
                    <a:pt x="76" y="165"/>
                  </a:lnTo>
                  <a:lnTo>
                    <a:pt x="91" y="147"/>
                  </a:lnTo>
                  <a:lnTo>
                    <a:pt x="101" y="124"/>
                  </a:lnTo>
                  <a:lnTo>
                    <a:pt x="128" y="18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150" y="122"/>
              <a:ext cx="71" cy="130"/>
            </a:xfrm>
            <a:custGeom>
              <a:avLst/>
              <a:gdLst>
                <a:gd name="T0" fmla="*/ 44 w 71"/>
                <a:gd name="T1" fmla="*/ 6 h 130"/>
                <a:gd name="T2" fmla="*/ 44 w 71"/>
                <a:gd name="T3" fmla="*/ 2 h 130"/>
                <a:gd name="T4" fmla="*/ 43 w 71"/>
                <a:gd name="T5" fmla="*/ 1 h 130"/>
                <a:gd name="T6" fmla="*/ 41 w 71"/>
                <a:gd name="T7" fmla="*/ 0 h 130"/>
                <a:gd name="T8" fmla="*/ 38 w 71"/>
                <a:gd name="T9" fmla="*/ 0 h 130"/>
                <a:gd name="T10" fmla="*/ 28 w 71"/>
                <a:gd name="T11" fmla="*/ 7 h 130"/>
                <a:gd name="T12" fmla="*/ 17 w 71"/>
                <a:gd name="T13" fmla="*/ 11 h 130"/>
                <a:gd name="T14" fmla="*/ 8 w 71"/>
                <a:gd name="T15" fmla="*/ 12 h 130"/>
                <a:gd name="T16" fmla="*/ 0 w 71"/>
                <a:gd name="T17" fmla="*/ 12 h 130"/>
                <a:gd name="T18" fmla="*/ 0 w 71"/>
                <a:gd name="T19" fmla="*/ 20 h 130"/>
                <a:gd name="T20" fmla="*/ 5 w 71"/>
                <a:gd name="T21" fmla="*/ 20 h 130"/>
                <a:gd name="T22" fmla="*/ 12 w 71"/>
                <a:gd name="T23" fmla="*/ 19 h 130"/>
                <a:gd name="T24" fmla="*/ 20 w 71"/>
                <a:gd name="T25" fmla="*/ 17 h 130"/>
                <a:gd name="T26" fmla="*/ 28 w 71"/>
                <a:gd name="T27" fmla="*/ 14 h 130"/>
                <a:gd name="T28" fmla="*/ 28 w 71"/>
                <a:gd name="T29" fmla="*/ 114 h 130"/>
                <a:gd name="T30" fmla="*/ 28 w 71"/>
                <a:gd name="T31" fmla="*/ 118 h 130"/>
                <a:gd name="T32" fmla="*/ 26 w 71"/>
                <a:gd name="T33" fmla="*/ 121 h 130"/>
                <a:gd name="T34" fmla="*/ 20 w 71"/>
                <a:gd name="T35" fmla="*/ 122 h 130"/>
                <a:gd name="T36" fmla="*/ 9 w 71"/>
                <a:gd name="T37" fmla="*/ 123 h 130"/>
                <a:gd name="T38" fmla="*/ 1 w 71"/>
                <a:gd name="T39" fmla="*/ 123 h 130"/>
                <a:gd name="T40" fmla="*/ 1 w 71"/>
                <a:gd name="T41" fmla="*/ 130 h 130"/>
                <a:gd name="T42" fmla="*/ 7 w 71"/>
                <a:gd name="T43" fmla="*/ 130 h 130"/>
                <a:gd name="T44" fmla="*/ 17 w 71"/>
                <a:gd name="T45" fmla="*/ 130 h 130"/>
                <a:gd name="T46" fmla="*/ 28 w 71"/>
                <a:gd name="T47" fmla="*/ 129 h 130"/>
                <a:gd name="T48" fmla="*/ 36 w 71"/>
                <a:gd name="T49" fmla="*/ 129 h 130"/>
                <a:gd name="T50" fmla="*/ 43 w 71"/>
                <a:gd name="T51" fmla="*/ 129 h 130"/>
                <a:gd name="T52" fmla="*/ 54 w 71"/>
                <a:gd name="T53" fmla="*/ 130 h 130"/>
                <a:gd name="T54" fmla="*/ 65 w 71"/>
                <a:gd name="T55" fmla="*/ 130 h 130"/>
                <a:gd name="T56" fmla="*/ 71 w 71"/>
                <a:gd name="T57" fmla="*/ 130 h 130"/>
                <a:gd name="T58" fmla="*/ 71 w 71"/>
                <a:gd name="T59" fmla="*/ 123 h 130"/>
                <a:gd name="T60" fmla="*/ 63 w 71"/>
                <a:gd name="T61" fmla="*/ 123 h 130"/>
                <a:gd name="T62" fmla="*/ 52 w 71"/>
                <a:gd name="T63" fmla="*/ 122 h 130"/>
                <a:gd name="T64" fmla="*/ 46 w 71"/>
                <a:gd name="T65" fmla="*/ 121 h 130"/>
                <a:gd name="T66" fmla="*/ 44 w 71"/>
                <a:gd name="T67" fmla="*/ 118 h 130"/>
                <a:gd name="T68" fmla="*/ 44 w 71"/>
                <a:gd name="T69" fmla="*/ 114 h 130"/>
                <a:gd name="T70" fmla="*/ 44 w 71"/>
                <a:gd name="T71" fmla="*/ 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130">
                  <a:moveTo>
                    <a:pt x="44" y="6"/>
                  </a:moveTo>
                  <a:lnTo>
                    <a:pt x="44" y="2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28" y="7"/>
                  </a:lnTo>
                  <a:lnTo>
                    <a:pt x="17" y="11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5" y="20"/>
                  </a:lnTo>
                  <a:lnTo>
                    <a:pt x="12" y="19"/>
                  </a:lnTo>
                  <a:lnTo>
                    <a:pt x="20" y="17"/>
                  </a:lnTo>
                  <a:lnTo>
                    <a:pt x="28" y="14"/>
                  </a:lnTo>
                  <a:lnTo>
                    <a:pt x="28" y="114"/>
                  </a:lnTo>
                  <a:lnTo>
                    <a:pt x="28" y="118"/>
                  </a:lnTo>
                  <a:lnTo>
                    <a:pt x="26" y="121"/>
                  </a:lnTo>
                  <a:lnTo>
                    <a:pt x="20" y="122"/>
                  </a:lnTo>
                  <a:lnTo>
                    <a:pt x="9" y="123"/>
                  </a:lnTo>
                  <a:lnTo>
                    <a:pt x="1" y="123"/>
                  </a:lnTo>
                  <a:lnTo>
                    <a:pt x="1" y="130"/>
                  </a:lnTo>
                  <a:lnTo>
                    <a:pt x="7" y="130"/>
                  </a:lnTo>
                  <a:lnTo>
                    <a:pt x="17" y="130"/>
                  </a:lnTo>
                  <a:lnTo>
                    <a:pt x="28" y="129"/>
                  </a:lnTo>
                  <a:lnTo>
                    <a:pt x="36" y="129"/>
                  </a:lnTo>
                  <a:lnTo>
                    <a:pt x="43" y="129"/>
                  </a:lnTo>
                  <a:lnTo>
                    <a:pt x="54" y="130"/>
                  </a:lnTo>
                  <a:lnTo>
                    <a:pt x="65" y="130"/>
                  </a:lnTo>
                  <a:lnTo>
                    <a:pt x="71" y="130"/>
                  </a:lnTo>
                  <a:lnTo>
                    <a:pt x="71" y="123"/>
                  </a:lnTo>
                  <a:lnTo>
                    <a:pt x="63" y="123"/>
                  </a:lnTo>
                  <a:lnTo>
                    <a:pt x="52" y="122"/>
                  </a:lnTo>
                  <a:lnTo>
                    <a:pt x="46" y="121"/>
                  </a:lnTo>
                  <a:lnTo>
                    <a:pt x="44" y="118"/>
                  </a:lnTo>
                  <a:lnTo>
                    <a:pt x="44" y="11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270" y="0"/>
              <a:ext cx="64" cy="280"/>
            </a:xfrm>
            <a:custGeom>
              <a:avLst/>
              <a:gdLst>
                <a:gd name="T0" fmla="*/ 64 w 64"/>
                <a:gd name="T1" fmla="*/ 140 h 280"/>
                <a:gd name="T2" fmla="*/ 63 w 64"/>
                <a:gd name="T3" fmla="*/ 122 h 280"/>
                <a:gd name="T4" fmla="*/ 61 w 64"/>
                <a:gd name="T5" fmla="*/ 100 h 280"/>
                <a:gd name="T6" fmla="*/ 55 w 64"/>
                <a:gd name="T7" fmla="*/ 77 h 280"/>
                <a:gd name="T8" fmla="*/ 46 w 64"/>
                <a:gd name="T9" fmla="*/ 53 h 280"/>
                <a:gd name="T10" fmla="*/ 32 w 64"/>
                <a:gd name="T11" fmla="*/ 30 h 280"/>
                <a:gd name="T12" fmla="*/ 19 w 64"/>
                <a:gd name="T13" fmla="*/ 14 h 280"/>
                <a:gd name="T14" fmla="*/ 8 w 64"/>
                <a:gd name="T15" fmla="*/ 4 h 280"/>
                <a:gd name="T16" fmla="*/ 2 w 64"/>
                <a:gd name="T17" fmla="*/ 0 h 280"/>
                <a:gd name="T18" fmla="*/ 0 w 64"/>
                <a:gd name="T19" fmla="*/ 1 h 280"/>
                <a:gd name="T20" fmla="*/ 0 w 64"/>
                <a:gd name="T21" fmla="*/ 3 h 280"/>
                <a:gd name="T22" fmla="*/ 0 w 64"/>
                <a:gd name="T23" fmla="*/ 4 h 280"/>
                <a:gd name="T24" fmla="*/ 0 w 64"/>
                <a:gd name="T25" fmla="*/ 5 h 280"/>
                <a:gd name="T26" fmla="*/ 2 w 64"/>
                <a:gd name="T27" fmla="*/ 7 h 280"/>
                <a:gd name="T28" fmla="*/ 5 w 64"/>
                <a:gd name="T29" fmla="*/ 10 h 280"/>
                <a:gd name="T30" fmla="*/ 23 w 64"/>
                <a:gd name="T31" fmla="*/ 33 h 280"/>
                <a:gd name="T32" fmla="*/ 37 w 64"/>
                <a:gd name="T33" fmla="*/ 63 h 280"/>
                <a:gd name="T34" fmla="*/ 45 w 64"/>
                <a:gd name="T35" fmla="*/ 99 h 280"/>
                <a:gd name="T36" fmla="*/ 48 w 64"/>
                <a:gd name="T37" fmla="*/ 140 h 280"/>
                <a:gd name="T38" fmla="*/ 46 w 64"/>
                <a:gd name="T39" fmla="*/ 176 h 280"/>
                <a:gd name="T40" fmla="*/ 38 w 64"/>
                <a:gd name="T41" fmla="*/ 211 h 280"/>
                <a:gd name="T42" fmla="*/ 25 w 64"/>
                <a:gd name="T43" fmla="*/ 244 h 280"/>
                <a:gd name="T44" fmla="*/ 3 w 64"/>
                <a:gd name="T45" fmla="*/ 273 h 280"/>
                <a:gd name="T46" fmla="*/ 0 w 64"/>
                <a:gd name="T47" fmla="*/ 276 h 280"/>
                <a:gd name="T48" fmla="*/ 0 w 64"/>
                <a:gd name="T49" fmla="*/ 277 h 280"/>
                <a:gd name="T50" fmla="*/ 0 w 64"/>
                <a:gd name="T51" fmla="*/ 279 h 280"/>
                <a:gd name="T52" fmla="*/ 2 w 64"/>
                <a:gd name="T53" fmla="*/ 280 h 280"/>
                <a:gd name="T54" fmla="*/ 8 w 64"/>
                <a:gd name="T55" fmla="*/ 277 h 280"/>
                <a:gd name="T56" fmla="*/ 19 w 64"/>
                <a:gd name="T57" fmla="*/ 266 h 280"/>
                <a:gd name="T58" fmla="*/ 33 w 64"/>
                <a:gd name="T59" fmla="*/ 249 h 280"/>
                <a:gd name="T60" fmla="*/ 47 w 64"/>
                <a:gd name="T61" fmla="*/ 225 h 280"/>
                <a:gd name="T62" fmla="*/ 55 w 64"/>
                <a:gd name="T63" fmla="*/ 202 h 280"/>
                <a:gd name="T64" fmla="*/ 61 w 64"/>
                <a:gd name="T65" fmla="*/ 180 h 280"/>
                <a:gd name="T66" fmla="*/ 63 w 64"/>
                <a:gd name="T67" fmla="*/ 159 h 280"/>
                <a:gd name="T68" fmla="*/ 64 w 64"/>
                <a:gd name="T69" fmla="*/ 14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280">
                  <a:moveTo>
                    <a:pt x="64" y="140"/>
                  </a:moveTo>
                  <a:lnTo>
                    <a:pt x="63" y="122"/>
                  </a:lnTo>
                  <a:lnTo>
                    <a:pt x="61" y="100"/>
                  </a:lnTo>
                  <a:lnTo>
                    <a:pt x="55" y="77"/>
                  </a:lnTo>
                  <a:lnTo>
                    <a:pt x="46" y="53"/>
                  </a:lnTo>
                  <a:lnTo>
                    <a:pt x="32" y="30"/>
                  </a:lnTo>
                  <a:lnTo>
                    <a:pt x="19" y="14"/>
                  </a:lnTo>
                  <a:lnTo>
                    <a:pt x="8" y="4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10"/>
                  </a:lnTo>
                  <a:lnTo>
                    <a:pt x="23" y="33"/>
                  </a:lnTo>
                  <a:lnTo>
                    <a:pt x="37" y="63"/>
                  </a:lnTo>
                  <a:lnTo>
                    <a:pt x="45" y="99"/>
                  </a:lnTo>
                  <a:lnTo>
                    <a:pt x="48" y="140"/>
                  </a:lnTo>
                  <a:lnTo>
                    <a:pt x="46" y="176"/>
                  </a:lnTo>
                  <a:lnTo>
                    <a:pt x="38" y="211"/>
                  </a:lnTo>
                  <a:lnTo>
                    <a:pt x="25" y="244"/>
                  </a:lnTo>
                  <a:lnTo>
                    <a:pt x="3" y="273"/>
                  </a:lnTo>
                  <a:lnTo>
                    <a:pt x="0" y="276"/>
                  </a:lnTo>
                  <a:lnTo>
                    <a:pt x="0" y="277"/>
                  </a:lnTo>
                  <a:lnTo>
                    <a:pt x="0" y="279"/>
                  </a:lnTo>
                  <a:lnTo>
                    <a:pt x="2" y="280"/>
                  </a:lnTo>
                  <a:lnTo>
                    <a:pt x="8" y="277"/>
                  </a:lnTo>
                  <a:lnTo>
                    <a:pt x="19" y="266"/>
                  </a:lnTo>
                  <a:lnTo>
                    <a:pt x="33" y="249"/>
                  </a:lnTo>
                  <a:lnTo>
                    <a:pt x="47" y="225"/>
                  </a:lnTo>
                  <a:lnTo>
                    <a:pt x="55" y="202"/>
                  </a:lnTo>
                  <a:lnTo>
                    <a:pt x="61" y="180"/>
                  </a:lnTo>
                  <a:lnTo>
                    <a:pt x="63" y="159"/>
                  </a:lnTo>
                  <a:lnTo>
                    <a:pt x="64" y="14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386" y="181"/>
              <a:ext cx="32" cy="83"/>
            </a:xfrm>
            <a:custGeom>
              <a:avLst/>
              <a:gdLst>
                <a:gd name="T0" fmla="*/ 32 w 32"/>
                <a:gd name="T1" fmla="*/ 29 h 83"/>
                <a:gd name="T2" fmla="*/ 31 w 32"/>
                <a:gd name="T3" fmla="*/ 17 h 83"/>
                <a:gd name="T4" fmla="*/ 28 w 32"/>
                <a:gd name="T5" fmla="*/ 7 h 83"/>
                <a:gd name="T6" fmla="*/ 22 w 32"/>
                <a:gd name="T7" fmla="*/ 2 h 83"/>
                <a:gd name="T8" fmla="*/ 15 w 32"/>
                <a:gd name="T9" fmla="*/ 0 h 83"/>
                <a:gd name="T10" fmla="*/ 8 w 32"/>
                <a:gd name="T11" fmla="*/ 1 h 83"/>
                <a:gd name="T12" fmla="*/ 4 w 32"/>
                <a:gd name="T13" fmla="*/ 4 h 83"/>
                <a:gd name="T14" fmla="*/ 1 w 32"/>
                <a:gd name="T15" fmla="*/ 9 h 83"/>
                <a:gd name="T16" fmla="*/ 0 w 32"/>
                <a:gd name="T17" fmla="*/ 14 h 83"/>
                <a:gd name="T18" fmla="*/ 1 w 32"/>
                <a:gd name="T19" fmla="*/ 20 h 83"/>
                <a:gd name="T20" fmla="*/ 4 w 32"/>
                <a:gd name="T21" fmla="*/ 25 h 83"/>
                <a:gd name="T22" fmla="*/ 8 w 32"/>
                <a:gd name="T23" fmla="*/ 28 h 83"/>
                <a:gd name="T24" fmla="*/ 15 w 32"/>
                <a:gd name="T25" fmla="*/ 29 h 83"/>
                <a:gd name="T26" fmla="*/ 20 w 32"/>
                <a:gd name="T27" fmla="*/ 28 h 83"/>
                <a:gd name="T28" fmla="*/ 24 w 32"/>
                <a:gd name="T29" fmla="*/ 25 h 83"/>
                <a:gd name="T30" fmla="*/ 26 w 32"/>
                <a:gd name="T31" fmla="*/ 25 h 83"/>
                <a:gd name="T32" fmla="*/ 26 w 32"/>
                <a:gd name="T33" fmla="*/ 25 h 83"/>
                <a:gd name="T34" fmla="*/ 26 w 32"/>
                <a:gd name="T35" fmla="*/ 29 h 83"/>
                <a:gd name="T36" fmla="*/ 25 w 32"/>
                <a:gd name="T37" fmla="*/ 44 h 83"/>
                <a:gd name="T38" fmla="*/ 20 w 32"/>
                <a:gd name="T39" fmla="*/ 57 h 83"/>
                <a:gd name="T40" fmla="*/ 14 w 32"/>
                <a:gd name="T41" fmla="*/ 67 h 83"/>
                <a:gd name="T42" fmla="*/ 7 w 32"/>
                <a:gd name="T43" fmla="*/ 76 h 83"/>
                <a:gd name="T44" fmla="*/ 5 w 32"/>
                <a:gd name="T45" fmla="*/ 79 h 83"/>
                <a:gd name="T46" fmla="*/ 4 w 32"/>
                <a:gd name="T47" fmla="*/ 80 h 83"/>
                <a:gd name="T48" fmla="*/ 5 w 32"/>
                <a:gd name="T49" fmla="*/ 82 h 83"/>
                <a:gd name="T50" fmla="*/ 7 w 32"/>
                <a:gd name="T51" fmla="*/ 83 h 83"/>
                <a:gd name="T52" fmla="*/ 12 w 32"/>
                <a:gd name="T53" fmla="*/ 79 h 83"/>
                <a:gd name="T54" fmla="*/ 21 w 32"/>
                <a:gd name="T55" fmla="*/ 68 h 83"/>
                <a:gd name="T56" fmla="*/ 29 w 32"/>
                <a:gd name="T57" fmla="*/ 51 h 83"/>
                <a:gd name="T58" fmla="*/ 32 w 32"/>
                <a:gd name="T59" fmla="*/ 2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" h="83">
                  <a:moveTo>
                    <a:pt x="32" y="29"/>
                  </a:moveTo>
                  <a:lnTo>
                    <a:pt x="31" y="17"/>
                  </a:lnTo>
                  <a:lnTo>
                    <a:pt x="28" y="7"/>
                  </a:lnTo>
                  <a:lnTo>
                    <a:pt x="22" y="2"/>
                  </a:lnTo>
                  <a:lnTo>
                    <a:pt x="15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5"/>
                  </a:lnTo>
                  <a:lnTo>
                    <a:pt x="8" y="28"/>
                  </a:lnTo>
                  <a:lnTo>
                    <a:pt x="15" y="29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9"/>
                  </a:lnTo>
                  <a:lnTo>
                    <a:pt x="25" y="44"/>
                  </a:lnTo>
                  <a:lnTo>
                    <a:pt x="20" y="57"/>
                  </a:lnTo>
                  <a:lnTo>
                    <a:pt x="14" y="67"/>
                  </a:lnTo>
                  <a:lnTo>
                    <a:pt x="7" y="76"/>
                  </a:lnTo>
                  <a:lnTo>
                    <a:pt x="5" y="79"/>
                  </a:lnTo>
                  <a:lnTo>
                    <a:pt x="4" y="80"/>
                  </a:lnTo>
                  <a:lnTo>
                    <a:pt x="5" y="82"/>
                  </a:lnTo>
                  <a:lnTo>
                    <a:pt x="7" y="83"/>
                  </a:lnTo>
                  <a:lnTo>
                    <a:pt x="12" y="79"/>
                  </a:lnTo>
                  <a:lnTo>
                    <a:pt x="21" y="68"/>
                  </a:lnTo>
                  <a:lnTo>
                    <a:pt x="29" y="5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513" y="0"/>
              <a:ext cx="65" cy="280"/>
            </a:xfrm>
            <a:custGeom>
              <a:avLst/>
              <a:gdLst>
                <a:gd name="T0" fmla="*/ 65 w 65"/>
                <a:gd name="T1" fmla="*/ 277 h 280"/>
                <a:gd name="T2" fmla="*/ 65 w 65"/>
                <a:gd name="T3" fmla="*/ 277 h 280"/>
                <a:gd name="T4" fmla="*/ 64 w 65"/>
                <a:gd name="T5" fmla="*/ 276 h 280"/>
                <a:gd name="T6" fmla="*/ 63 w 65"/>
                <a:gd name="T7" fmla="*/ 274 h 280"/>
                <a:gd name="T8" fmla="*/ 60 w 65"/>
                <a:gd name="T9" fmla="*/ 271 h 280"/>
                <a:gd name="T10" fmla="*/ 38 w 65"/>
                <a:gd name="T11" fmla="*/ 242 h 280"/>
                <a:gd name="T12" fmla="*/ 25 w 65"/>
                <a:gd name="T13" fmla="*/ 208 h 280"/>
                <a:gd name="T14" fmla="*/ 18 w 65"/>
                <a:gd name="T15" fmla="*/ 174 h 280"/>
                <a:gd name="T16" fmla="*/ 16 w 65"/>
                <a:gd name="T17" fmla="*/ 140 h 280"/>
                <a:gd name="T18" fmla="*/ 18 w 65"/>
                <a:gd name="T19" fmla="*/ 104 h 280"/>
                <a:gd name="T20" fmla="*/ 26 w 65"/>
                <a:gd name="T21" fmla="*/ 69 h 280"/>
                <a:gd name="T22" fmla="*/ 40 w 65"/>
                <a:gd name="T23" fmla="*/ 36 h 280"/>
                <a:gd name="T24" fmla="*/ 61 w 65"/>
                <a:gd name="T25" fmla="*/ 8 h 280"/>
                <a:gd name="T26" fmla="*/ 64 w 65"/>
                <a:gd name="T27" fmla="*/ 5 h 280"/>
                <a:gd name="T28" fmla="*/ 65 w 65"/>
                <a:gd name="T29" fmla="*/ 3 h 280"/>
                <a:gd name="T30" fmla="*/ 64 w 65"/>
                <a:gd name="T31" fmla="*/ 1 h 280"/>
                <a:gd name="T32" fmla="*/ 62 w 65"/>
                <a:gd name="T33" fmla="*/ 0 h 280"/>
                <a:gd name="T34" fmla="*/ 56 w 65"/>
                <a:gd name="T35" fmla="*/ 4 h 280"/>
                <a:gd name="T36" fmla="*/ 45 w 65"/>
                <a:gd name="T37" fmla="*/ 14 h 280"/>
                <a:gd name="T38" fmla="*/ 31 w 65"/>
                <a:gd name="T39" fmla="*/ 31 h 280"/>
                <a:gd name="T40" fmla="*/ 18 w 65"/>
                <a:gd name="T41" fmla="*/ 55 h 280"/>
                <a:gd name="T42" fmla="*/ 9 w 65"/>
                <a:gd name="T43" fmla="*/ 78 h 280"/>
                <a:gd name="T44" fmla="*/ 4 w 65"/>
                <a:gd name="T45" fmla="*/ 100 h 280"/>
                <a:gd name="T46" fmla="*/ 1 w 65"/>
                <a:gd name="T47" fmla="*/ 121 h 280"/>
                <a:gd name="T48" fmla="*/ 0 w 65"/>
                <a:gd name="T49" fmla="*/ 140 h 280"/>
                <a:gd name="T50" fmla="*/ 1 w 65"/>
                <a:gd name="T51" fmla="*/ 159 h 280"/>
                <a:gd name="T52" fmla="*/ 4 w 65"/>
                <a:gd name="T53" fmla="*/ 180 h 280"/>
                <a:gd name="T54" fmla="*/ 9 w 65"/>
                <a:gd name="T55" fmla="*/ 204 h 280"/>
                <a:gd name="T56" fmla="*/ 18 w 65"/>
                <a:gd name="T57" fmla="*/ 227 h 280"/>
                <a:gd name="T58" fmla="*/ 32 w 65"/>
                <a:gd name="T59" fmla="*/ 250 h 280"/>
                <a:gd name="T60" fmla="*/ 45 w 65"/>
                <a:gd name="T61" fmla="*/ 267 h 280"/>
                <a:gd name="T62" fmla="*/ 56 w 65"/>
                <a:gd name="T63" fmla="*/ 277 h 280"/>
                <a:gd name="T64" fmla="*/ 62 w 65"/>
                <a:gd name="T65" fmla="*/ 280 h 280"/>
                <a:gd name="T66" fmla="*/ 64 w 65"/>
                <a:gd name="T67" fmla="*/ 279 h 280"/>
                <a:gd name="T68" fmla="*/ 65 w 65"/>
                <a:gd name="T69" fmla="*/ 27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280">
                  <a:moveTo>
                    <a:pt x="65" y="277"/>
                  </a:moveTo>
                  <a:lnTo>
                    <a:pt x="65" y="277"/>
                  </a:lnTo>
                  <a:lnTo>
                    <a:pt x="64" y="276"/>
                  </a:lnTo>
                  <a:lnTo>
                    <a:pt x="63" y="274"/>
                  </a:lnTo>
                  <a:lnTo>
                    <a:pt x="60" y="271"/>
                  </a:lnTo>
                  <a:lnTo>
                    <a:pt x="38" y="242"/>
                  </a:lnTo>
                  <a:lnTo>
                    <a:pt x="25" y="208"/>
                  </a:lnTo>
                  <a:lnTo>
                    <a:pt x="18" y="174"/>
                  </a:lnTo>
                  <a:lnTo>
                    <a:pt x="16" y="140"/>
                  </a:lnTo>
                  <a:lnTo>
                    <a:pt x="18" y="104"/>
                  </a:lnTo>
                  <a:lnTo>
                    <a:pt x="26" y="69"/>
                  </a:lnTo>
                  <a:lnTo>
                    <a:pt x="40" y="36"/>
                  </a:lnTo>
                  <a:lnTo>
                    <a:pt x="61" y="8"/>
                  </a:lnTo>
                  <a:lnTo>
                    <a:pt x="64" y="5"/>
                  </a:lnTo>
                  <a:lnTo>
                    <a:pt x="65" y="3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56" y="4"/>
                  </a:lnTo>
                  <a:lnTo>
                    <a:pt x="45" y="14"/>
                  </a:lnTo>
                  <a:lnTo>
                    <a:pt x="31" y="31"/>
                  </a:lnTo>
                  <a:lnTo>
                    <a:pt x="18" y="55"/>
                  </a:lnTo>
                  <a:lnTo>
                    <a:pt x="9" y="78"/>
                  </a:lnTo>
                  <a:lnTo>
                    <a:pt x="4" y="100"/>
                  </a:lnTo>
                  <a:lnTo>
                    <a:pt x="1" y="121"/>
                  </a:lnTo>
                  <a:lnTo>
                    <a:pt x="0" y="140"/>
                  </a:lnTo>
                  <a:lnTo>
                    <a:pt x="1" y="159"/>
                  </a:lnTo>
                  <a:lnTo>
                    <a:pt x="4" y="180"/>
                  </a:lnTo>
                  <a:lnTo>
                    <a:pt x="9" y="204"/>
                  </a:lnTo>
                  <a:lnTo>
                    <a:pt x="18" y="227"/>
                  </a:lnTo>
                  <a:lnTo>
                    <a:pt x="32" y="250"/>
                  </a:lnTo>
                  <a:lnTo>
                    <a:pt x="45" y="267"/>
                  </a:lnTo>
                  <a:lnTo>
                    <a:pt x="56" y="277"/>
                  </a:lnTo>
                  <a:lnTo>
                    <a:pt x="62" y="280"/>
                  </a:lnTo>
                  <a:lnTo>
                    <a:pt x="64" y="279"/>
                  </a:lnTo>
                  <a:lnTo>
                    <a:pt x="65" y="277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602" y="86"/>
              <a:ext cx="138" cy="127"/>
            </a:xfrm>
            <a:custGeom>
              <a:avLst/>
              <a:gdLst>
                <a:gd name="T0" fmla="*/ 86 w 138"/>
                <a:gd name="T1" fmla="*/ 36 h 127"/>
                <a:gd name="T2" fmla="*/ 89 w 138"/>
                <a:gd name="T3" fmla="*/ 26 h 127"/>
                <a:gd name="T4" fmla="*/ 95 w 138"/>
                <a:gd name="T5" fmla="*/ 15 h 127"/>
                <a:gd name="T6" fmla="*/ 106 w 138"/>
                <a:gd name="T7" fmla="*/ 8 h 127"/>
                <a:gd name="T8" fmla="*/ 114 w 138"/>
                <a:gd name="T9" fmla="*/ 7 h 127"/>
                <a:gd name="T10" fmla="*/ 122 w 138"/>
                <a:gd name="T11" fmla="*/ 8 h 127"/>
                <a:gd name="T12" fmla="*/ 121 w 138"/>
                <a:gd name="T13" fmla="*/ 12 h 127"/>
                <a:gd name="T14" fmla="*/ 114 w 138"/>
                <a:gd name="T15" fmla="*/ 20 h 127"/>
                <a:gd name="T16" fmla="*/ 113 w 138"/>
                <a:gd name="T17" fmla="*/ 29 h 127"/>
                <a:gd name="T18" fmla="*/ 119 w 138"/>
                <a:gd name="T19" fmla="*/ 34 h 127"/>
                <a:gd name="T20" fmla="*/ 128 w 138"/>
                <a:gd name="T21" fmla="*/ 34 h 127"/>
                <a:gd name="T22" fmla="*/ 137 w 138"/>
                <a:gd name="T23" fmla="*/ 26 h 127"/>
                <a:gd name="T24" fmla="*/ 136 w 138"/>
                <a:gd name="T25" fmla="*/ 10 h 127"/>
                <a:gd name="T26" fmla="*/ 121 w 138"/>
                <a:gd name="T27" fmla="*/ 1 h 127"/>
                <a:gd name="T28" fmla="*/ 102 w 138"/>
                <a:gd name="T29" fmla="*/ 3 h 127"/>
                <a:gd name="T30" fmla="*/ 87 w 138"/>
                <a:gd name="T31" fmla="*/ 16 h 127"/>
                <a:gd name="T32" fmla="*/ 77 w 138"/>
                <a:gd name="T33" fmla="*/ 11 h 127"/>
                <a:gd name="T34" fmla="*/ 60 w 138"/>
                <a:gd name="T35" fmla="*/ 1 h 127"/>
                <a:gd name="T36" fmla="*/ 34 w 138"/>
                <a:gd name="T37" fmla="*/ 6 h 127"/>
                <a:gd name="T38" fmla="*/ 12 w 138"/>
                <a:gd name="T39" fmla="*/ 34 h 127"/>
                <a:gd name="T40" fmla="*/ 10 w 138"/>
                <a:gd name="T41" fmla="*/ 46 h 127"/>
                <a:gd name="T42" fmla="*/ 14 w 138"/>
                <a:gd name="T43" fmla="*/ 46 h 127"/>
                <a:gd name="T44" fmla="*/ 20 w 138"/>
                <a:gd name="T45" fmla="*/ 33 h 127"/>
                <a:gd name="T46" fmla="*/ 29 w 138"/>
                <a:gd name="T47" fmla="*/ 19 h 127"/>
                <a:gd name="T48" fmla="*/ 39 w 138"/>
                <a:gd name="T49" fmla="*/ 10 h 127"/>
                <a:gd name="T50" fmla="*/ 49 w 138"/>
                <a:gd name="T51" fmla="*/ 7 h 127"/>
                <a:gd name="T52" fmla="*/ 57 w 138"/>
                <a:gd name="T53" fmla="*/ 7 h 127"/>
                <a:gd name="T54" fmla="*/ 66 w 138"/>
                <a:gd name="T55" fmla="*/ 16 h 127"/>
                <a:gd name="T56" fmla="*/ 67 w 138"/>
                <a:gd name="T57" fmla="*/ 34 h 127"/>
                <a:gd name="T58" fmla="*/ 60 w 138"/>
                <a:gd name="T59" fmla="*/ 66 h 127"/>
                <a:gd name="T60" fmla="*/ 49 w 138"/>
                <a:gd name="T61" fmla="*/ 104 h 127"/>
                <a:gd name="T62" fmla="*/ 35 w 138"/>
                <a:gd name="T63" fmla="*/ 119 h 127"/>
                <a:gd name="T64" fmla="*/ 24 w 138"/>
                <a:gd name="T65" fmla="*/ 121 h 127"/>
                <a:gd name="T66" fmla="*/ 17 w 138"/>
                <a:gd name="T67" fmla="*/ 120 h 127"/>
                <a:gd name="T68" fmla="*/ 18 w 138"/>
                <a:gd name="T69" fmla="*/ 116 h 127"/>
                <a:gd name="T70" fmla="*/ 24 w 138"/>
                <a:gd name="T71" fmla="*/ 108 h 127"/>
                <a:gd name="T72" fmla="*/ 25 w 138"/>
                <a:gd name="T73" fmla="*/ 98 h 127"/>
                <a:gd name="T74" fmla="*/ 19 w 138"/>
                <a:gd name="T75" fmla="*/ 93 h 127"/>
                <a:gd name="T76" fmla="*/ 9 w 138"/>
                <a:gd name="T77" fmla="*/ 94 h 127"/>
                <a:gd name="T78" fmla="*/ 1 w 138"/>
                <a:gd name="T79" fmla="*/ 102 h 127"/>
                <a:gd name="T80" fmla="*/ 2 w 138"/>
                <a:gd name="T81" fmla="*/ 117 h 127"/>
                <a:gd name="T82" fmla="*/ 17 w 138"/>
                <a:gd name="T83" fmla="*/ 126 h 127"/>
                <a:gd name="T84" fmla="*/ 33 w 138"/>
                <a:gd name="T85" fmla="*/ 126 h 127"/>
                <a:gd name="T86" fmla="*/ 43 w 138"/>
                <a:gd name="T87" fmla="*/ 121 h 127"/>
                <a:gd name="T88" fmla="*/ 51 w 138"/>
                <a:gd name="T89" fmla="*/ 113 h 127"/>
                <a:gd name="T90" fmla="*/ 55 w 138"/>
                <a:gd name="T91" fmla="*/ 107 h 127"/>
                <a:gd name="T92" fmla="*/ 59 w 138"/>
                <a:gd name="T93" fmla="*/ 114 h 127"/>
                <a:gd name="T94" fmla="*/ 74 w 138"/>
                <a:gd name="T95" fmla="*/ 125 h 127"/>
                <a:gd name="T96" fmla="*/ 104 w 138"/>
                <a:gd name="T97" fmla="*/ 121 h 127"/>
                <a:gd name="T98" fmla="*/ 127 w 138"/>
                <a:gd name="T99" fmla="*/ 94 h 127"/>
                <a:gd name="T100" fmla="*/ 128 w 138"/>
                <a:gd name="T101" fmla="*/ 82 h 127"/>
                <a:gd name="T102" fmla="*/ 124 w 138"/>
                <a:gd name="T103" fmla="*/ 82 h 127"/>
                <a:gd name="T104" fmla="*/ 119 w 138"/>
                <a:gd name="T105" fmla="*/ 95 h 127"/>
                <a:gd name="T106" fmla="*/ 109 w 138"/>
                <a:gd name="T107" fmla="*/ 109 h 127"/>
                <a:gd name="T108" fmla="*/ 99 w 138"/>
                <a:gd name="T109" fmla="*/ 117 h 127"/>
                <a:gd name="T110" fmla="*/ 90 w 138"/>
                <a:gd name="T111" fmla="*/ 121 h 127"/>
                <a:gd name="T112" fmla="*/ 79 w 138"/>
                <a:gd name="T113" fmla="*/ 120 h 127"/>
                <a:gd name="T114" fmla="*/ 71 w 138"/>
                <a:gd name="T115" fmla="*/ 110 h 127"/>
                <a:gd name="T116" fmla="*/ 71 w 138"/>
                <a:gd name="T117" fmla="*/ 98 h 127"/>
                <a:gd name="T118" fmla="*/ 73 w 138"/>
                <a:gd name="T119" fmla="*/ 86 h 127"/>
                <a:gd name="T120" fmla="*/ 85 w 138"/>
                <a:gd name="T121" fmla="*/ 4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8" h="127">
                  <a:moveTo>
                    <a:pt x="85" y="40"/>
                  </a:moveTo>
                  <a:lnTo>
                    <a:pt x="86" y="36"/>
                  </a:lnTo>
                  <a:lnTo>
                    <a:pt x="87" y="31"/>
                  </a:lnTo>
                  <a:lnTo>
                    <a:pt x="89" y="26"/>
                  </a:lnTo>
                  <a:lnTo>
                    <a:pt x="92" y="20"/>
                  </a:lnTo>
                  <a:lnTo>
                    <a:pt x="95" y="15"/>
                  </a:lnTo>
                  <a:lnTo>
                    <a:pt x="100" y="11"/>
                  </a:lnTo>
                  <a:lnTo>
                    <a:pt x="106" y="8"/>
                  </a:lnTo>
                  <a:lnTo>
                    <a:pt x="112" y="7"/>
                  </a:lnTo>
                  <a:lnTo>
                    <a:pt x="114" y="7"/>
                  </a:lnTo>
                  <a:lnTo>
                    <a:pt x="118" y="7"/>
                  </a:lnTo>
                  <a:lnTo>
                    <a:pt x="122" y="8"/>
                  </a:lnTo>
                  <a:lnTo>
                    <a:pt x="126" y="10"/>
                  </a:lnTo>
                  <a:lnTo>
                    <a:pt x="121" y="12"/>
                  </a:lnTo>
                  <a:lnTo>
                    <a:pt x="117" y="16"/>
                  </a:lnTo>
                  <a:lnTo>
                    <a:pt x="114" y="20"/>
                  </a:lnTo>
                  <a:lnTo>
                    <a:pt x="113" y="25"/>
                  </a:lnTo>
                  <a:lnTo>
                    <a:pt x="113" y="29"/>
                  </a:lnTo>
                  <a:lnTo>
                    <a:pt x="115" y="32"/>
                  </a:lnTo>
                  <a:lnTo>
                    <a:pt x="119" y="34"/>
                  </a:lnTo>
                  <a:lnTo>
                    <a:pt x="123" y="35"/>
                  </a:lnTo>
                  <a:lnTo>
                    <a:pt x="128" y="34"/>
                  </a:lnTo>
                  <a:lnTo>
                    <a:pt x="133" y="31"/>
                  </a:lnTo>
                  <a:lnTo>
                    <a:pt x="137" y="26"/>
                  </a:lnTo>
                  <a:lnTo>
                    <a:pt x="138" y="19"/>
                  </a:lnTo>
                  <a:lnTo>
                    <a:pt x="136" y="10"/>
                  </a:lnTo>
                  <a:lnTo>
                    <a:pt x="129" y="4"/>
                  </a:lnTo>
                  <a:lnTo>
                    <a:pt x="121" y="1"/>
                  </a:lnTo>
                  <a:lnTo>
                    <a:pt x="113" y="0"/>
                  </a:lnTo>
                  <a:lnTo>
                    <a:pt x="102" y="3"/>
                  </a:lnTo>
                  <a:lnTo>
                    <a:pt x="93" y="9"/>
                  </a:lnTo>
                  <a:lnTo>
                    <a:pt x="87" y="16"/>
                  </a:lnTo>
                  <a:lnTo>
                    <a:pt x="83" y="22"/>
                  </a:lnTo>
                  <a:lnTo>
                    <a:pt x="77" y="11"/>
                  </a:lnTo>
                  <a:lnTo>
                    <a:pt x="69" y="4"/>
                  </a:lnTo>
                  <a:lnTo>
                    <a:pt x="60" y="1"/>
                  </a:lnTo>
                  <a:lnTo>
                    <a:pt x="53" y="0"/>
                  </a:lnTo>
                  <a:lnTo>
                    <a:pt x="34" y="6"/>
                  </a:lnTo>
                  <a:lnTo>
                    <a:pt x="20" y="19"/>
                  </a:lnTo>
                  <a:lnTo>
                    <a:pt x="12" y="34"/>
                  </a:lnTo>
                  <a:lnTo>
                    <a:pt x="9" y="44"/>
                  </a:lnTo>
                  <a:lnTo>
                    <a:pt x="10" y="46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6" y="43"/>
                  </a:lnTo>
                  <a:lnTo>
                    <a:pt x="20" y="33"/>
                  </a:lnTo>
                  <a:lnTo>
                    <a:pt x="24" y="25"/>
                  </a:lnTo>
                  <a:lnTo>
                    <a:pt x="29" y="19"/>
                  </a:lnTo>
                  <a:lnTo>
                    <a:pt x="34" y="14"/>
                  </a:lnTo>
                  <a:lnTo>
                    <a:pt x="39" y="10"/>
                  </a:lnTo>
                  <a:lnTo>
                    <a:pt x="44" y="8"/>
                  </a:lnTo>
                  <a:lnTo>
                    <a:pt x="49" y="7"/>
                  </a:lnTo>
                  <a:lnTo>
                    <a:pt x="53" y="7"/>
                  </a:lnTo>
                  <a:lnTo>
                    <a:pt x="57" y="7"/>
                  </a:lnTo>
                  <a:lnTo>
                    <a:pt x="62" y="10"/>
                  </a:lnTo>
                  <a:lnTo>
                    <a:pt x="66" y="16"/>
                  </a:lnTo>
                  <a:lnTo>
                    <a:pt x="68" y="25"/>
                  </a:lnTo>
                  <a:lnTo>
                    <a:pt x="67" y="34"/>
                  </a:lnTo>
                  <a:lnTo>
                    <a:pt x="64" y="47"/>
                  </a:lnTo>
                  <a:lnTo>
                    <a:pt x="60" y="66"/>
                  </a:lnTo>
                  <a:lnTo>
                    <a:pt x="53" y="92"/>
                  </a:lnTo>
                  <a:lnTo>
                    <a:pt x="49" y="104"/>
                  </a:lnTo>
                  <a:lnTo>
                    <a:pt x="43" y="113"/>
                  </a:lnTo>
                  <a:lnTo>
                    <a:pt x="35" y="119"/>
                  </a:lnTo>
                  <a:lnTo>
                    <a:pt x="26" y="121"/>
                  </a:lnTo>
                  <a:lnTo>
                    <a:pt x="24" y="121"/>
                  </a:lnTo>
                  <a:lnTo>
                    <a:pt x="21" y="121"/>
                  </a:lnTo>
                  <a:lnTo>
                    <a:pt x="17" y="120"/>
                  </a:lnTo>
                  <a:lnTo>
                    <a:pt x="12" y="117"/>
                  </a:lnTo>
                  <a:lnTo>
                    <a:pt x="18" y="116"/>
                  </a:lnTo>
                  <a:lnTo>
                    <a:pt x="22" y="112"/>
                  </a:lnTo>
                  <a:lnTo>
                    <a:pt x="24" y="108"/>
                  </a:lnTo>
                  <a:lnTo>
                    <a:pt x="26" y="102"/>
                  </a:lnTo>
                  <a:lnTo>
                    <a:pt x="25" y="98"/>
                  </a:lnTo>
                  <a:lnTo>
                    <a:pt x="22" y="95"/>
                  </a:lnTo>
                  <a:lnTo>
                    <a:pt x="19" y="93"/>
                  </a:lnTo>
                  <a:lnTo>
                    <a:pt x="15" y="93"/>
                  </a:lnTo>
                  <a:lnTo>
                    <a:pt x="9" y="94"/>
                  </a:lnTo>
                  <a:lnTo>
                    <a:pt x="4" y="97"/>
                  </a:lnTo>
                  <a:lnTo>
                    <a:pt x="1" y="102"/>
                  </a:lnTo>
                  <a:lnTo>
                    <a:pt x="0" y="109"/>
                  </a:lnTo>
                  <a:lnTo>
                    <a:pt x="2" y="117"/>
                  </a:lnTo>
                  <a:lnTo>
                    <a:pt x="8" y="123"/>
                  </a:lnTo>
                  <a:lnTo>
                    <a:pt x="17" y="126"/>
                  </a:lnTo>
                  <a:lnTo>
                    <a:pt x="26" y="127"/>
                  </a:lnTo>
                  <a:lnTo>
                    <a:pt x="33" y="126"/>
                  </a:lnTo>
                  <a:lnTo>
                    <a:pt x="38" y="124"/>
                  </a:lnTo>
                  <a:lnTo>
                    <a:pt x="43" y="121"/>
                  </a:lnTo>
                  <a:lnTo>
                    <a:pt x="47" y="117"/>
                  </a:lnTo>
                  <a:lnTo>
                    <a:pt x="51" y="113"/>
                  </a:lnTo>
                  <a:lnTo>
                    <a:pt x="53" y="110"/>
                  </a:lnTo>
                  <a:lnTo>
                    <a:pt x="55" y="107"/>
                  </a:lnTo>
                  <a:lnTo>
                    <a:pt x="55" y="106"/>
                  </a:lnTo>
                  <a:lnTo>
                    <a:pt x="59" y="114"/>
                  </a:lnTo>
                  <a:lnTo>
                    <a:pt x="65" y="120"/>
                  </a:lnTo>
                  <a:lnTo>
                    <a:pt x="74" y="125"/>
                  </a:lnTo>
                  <a:lnTo>
                    <a:pt x="85" y="127"/>
                  </a:lnTo>
                  <a:lnTo>
                    <a:pt x="104" y="121"/>
                  </a:lnTo>
                  <a:lnTo>
                    <a:pt x="118" y="108"/>
                  </a:lnTo>
                  <a:lnTo>
                    <a:pt x="127" y="94"/>
                  </a:lnTo>
                  <a:lnTo>
                    <a:pt x="130" y="84"/>
                  </a:lnTo>
                  <a:lnTo>
                    <a:pt x="128" y="82"/>
                  </a:lnTo>
                  <a:lnTo>
                    <a:pt x="126" y="81"/>
                  </a:lnTo>
                  <a:lnTo>
                    <a:pt x="124" y="82"/>
                  </a:lnTo>
                  <a:lnTo>
                    <a:pt x="123" y="84"/>
                  </a:lnTo>
                  <a:lnTo>
                    <a:pt x="119" y="95"/>
                  </a:lnTo>
                  <a:lnTo>
                    <a:pt x="114" y="103"/>
                  </a:lnTo>
                  <a:lnTo>
                    <a:pt x="109" y="109"/>
                  </a:lnTo>
                  <a:lnTo>
                    <a:pt x="104" y="114"/>
                  </a:lnTo>
                  <a:lnTo>
                    <a:pt x="99" y="117"/>
                  </a:lnTo>
                  <a:lnTo>
                    <a:pt x="94" y="120"/>
                  </a:lnTo>
                  <a:lnTo>
                    <a:pt x="90" y="121"/>
                  </a:lnTo>
                  <a:lnTo>
                    <a:pt x="86" y="121"/>
                  </a:lnTo>
                  <a:lnTo>
                    <a:pt x="79" y="120"/>
                  </a:lnTo>
                  <a:lnTo>
                    <a:pt x="74" y="115"/>
                  </a:lnTo>
                  <a:lnTo>
                    <a:pt x="71" y="110"/>
                  </a:lnTo>
                  <a:lnTo>
                    <a:pt x="71" y="103"/>
                  </a:lnTo>
                  <a:lnTo>
                    <a:pt x="71" y="98"/>
                  </a:lnTo>
                  <a:lnTo>
                    <a:pt x="72" y="93"/>
                  </a:lnTo>
                  <a:lnTo>
                    <a:pt x="73" y="86"/>
                  </a:lnTo>
                  <a:lnTo>
                    <a:pt x="75" y="78"/>
                  </a:lnTo>
                  <a:lnTo>
                    <a:pt x="85" y="4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765" y="122"/>
              <a:ext cx="86" cy="130"/>
            </a:xfrm>
            <a:custGeom>
              <a:avLst/>
              <a:gdLst>
                <a:gd name="T0" fmla="*/ 86 w 86"/>
                <a:gd name="T1" fmla="*/ 94 h 130"/>
                <a:gd name="T2" fmla="*/ 80 w 86"/>
                <a:gd name="T3" fmla="*/ 94 h 130"/>
                <a:gd name="T4" fmla="*/ 79 w 86"/>
                <a:gd name="T5" fmla="*/ 99 h 130"/>
                <a:gd name="T6" fmla="*/ 78 w 86"/>
                <a:gd name="T7" fmla="*/ 104 h 130"/>
                <a:gd name="T8" fmla="*/ 76 w 86"/>
                <a:gd name="T9" fmla="*/ 109 h 130"/>
                <a:gd name="T10" fmla="*/ 75 w 86"/>
                <a:gd name="T11" fmla="*/ 112 h 130"/>
                <a:gd name="T12" fmla="*/ 71 w 86"/>
                <a:gd name="T13" fmla="*/ 113 h 130"/>
                <a:gd name="T14" fmla="*/ 65 w 86"/>
                <a:gd name="T15" fmla="*/ 113 h 130"/>
                <a:gd name="T16" fmla="*/ 59 w 86"/>
                <a:gd name="T17" fmla="*/ 113 h 130"/>
                <a:gd name="T18" fmla="*/ 55 w 86"/>
                <a:gd name="T19" fmla="*/ 114 h 130"/>
                <a:gd name="T20" fmla="*/ 19 w 86"/>
                <a:gd name="T21" fmla="*/ 114 h 130"/>
                <a:gd name="T22" fmla="*/ 32 w 86"/>
                <a:gd name="T23" fmla="*/ 102 h 130"/>
                <a:gd name="T24" fmla="*/ 42 w 86"/>
                <a:gd name="T25" fmla="*/ 94 h 130"/>
                <a:gd name="T26" fmla="*/ 50 w 86"/>
                <a:gd name="T27" fmla="*/ 87 h 130"/>
                <a:gd name="T28" fmla="*/ 58 w 86"/>
                <a:gd name="T29" fmla="*/ 81 h 130"/>
                <a:gd name="T30" fmla="*/ 69 w 86"/>
                <a:gd name="T31" fmla="*/ 72 h 130"/>
                <a:gd name="T32" fmla="*/ 78 w 86"/>
                <a:gd name="T33" fmla="*/ 62 h 130"/>
                <a:gd name="T34" fmla="*/ 84 w 86"/>
                <a:gd name="T35" fmla="*/ 51 h 130"/>
                <a:gd name="T36" fmla="*/ 86 w 86"/>
                <a:gd name="T37" fmla="*/ 38 h 130"/>
                <a:gd name="T38" fmla="*/ 83 w 86"/>
                <a:gd name="T39" fmla="*/ 22 h 130"/>
                <a:gd name="T40" fmla="*/ 73 w 86"/>
                <a:gd name="T41" fmla="*/ 10 h 130"/>
                <a:gd name="T42" fmla="*/ 58 w 86"/>
                <a:gd name="T43" fmla="*/ 3 h 130"/>
                <a:gd name="T44" fmla="*/ 41 w 86"/>
                <a:gd name="T45" fmla="*/ 0 h 130"/>
                <a:gd name="T46" fmla="*/ 32 w 86"/>
                <a:gd name="T47" fmla="*/ 1 h 130"/>
                <a:gd name="T48" fmla="*/ 24 w 86"/>
                <a:gd name="T49" fmla="*/ 3 h 130"/>
                <a:gd name="T50" fmla="*/ 17 w 86"/>
                <a:gd name="T51" fmla="*/ 6 h 130"/>
                <a:gd name="T52" fmla="*/ 11 w 86"/>
                <a:gd name="T53" fmla="*/ 11 h 130"/>
                <a:gd name="T54" fmla="*/ 7 w 86"/>
                <a:gd name="T55" fmla="*/ 16 h 130"/>
                <a:gd name="T56" fmla="*/ 3 w 86"/>
                <a:gd name="T57" fmla="*/ 22 h 130"/>
                <a:gd name="T58" fmla="*/ 1 w 86"/>
                <a:gd name="T59" fmla="*/ 28 h 130"/>
                <a:gd name="T60" fmla="*/ 0 w 86"/>
                <a:gd name="T61" fmla="*/ 35 h 130"/>
                <a:gd name="T62" fmla="*/ 2 w 86"/>
                <a:gd name="T63" fmla="*/ 41 h 130"/>
                <a:gd name="T64" fmla="*/ 5 w 86"/>
                <a:gd name="T65" fmla="*/ 44 h 130"/>
                <a:gd name="T66" fmla="*/ 8 w 86"/>
                <a:gd name="T67" fmla="*/ 46 h 130"/>
                <a:gd name="T68" fmla="*/ 10 w 86"/>
                <a:gd name="T69" fmla="*/ 46 h 130"/>
                <a:gd name="T70" fmla="*/ 14 w 86"/>
                <a:gd name="T71" fmla="*/ 45 h 130"/>
                <a:gd name="T72" fmla="*/ 17 w 86"/>
                <a:gd name="T73" fmla="*/ 44 h 130"/>
                <a:gd name="T74" fmla="*/ 20 w 86"/>
                <a:gd name="T75" fmla="*/ 40 h 130"/>
                <a:gd name="T76" fmla="*/ 21 w 86"/>
                <a:gd name="T77" fmla="*/ 36 h 130"/>
                <a:gd name="T78" fmla="*/ 20 w 86"/>
                <a:gd name="T79" fmla="*/ 33 h 130"/>
                <a:gd name="T80" fmla="*/ 19 w 86"/>
                <a:gd name="T81" fmla="*/ 29 h 130"/>
                <a:gd name="T82" fmla="*/ 15 w 86"/>
                <a:gd name="T83" fmla="*/ 26 h 130"/>
                <a:gd name="T84" fmla="*/ 9 w 86"/>
                <a:gd name="T85" fmla="*/ 25 h 130"/>
                <a:gd name="T86" fmla="*/ 15 w 86"/>
                <a:gd name="T87" fmla="*/ 17 h 130"/>
                <a:gd name="T88" fmla="*/ 22 w 86"/>
                <a:gd name="T89" fmla="*/ 11 h 130"/>
                <a:gd name="T90" fmla="*/ 30 w 86"/>
                <a:gd name="T91" fmla="*/ 8 h 130"/>
                <a:gd name="T92" fmla="*/ 38 w 86"/>
                <a:gd name="T93" fmla="*/ 7 h 130"/>
                <a:gd name="T94" fmla="*/ 51 w 86"/>
                <a:gd name="T95" fmla="*/ 10 h 130"/>
                <a:gd name="T96" fmla="*/ 60 w 86"/>
                <a:gd name="T97" fmla="*/ 17 h 130"/>
                <a:gd name="T98" fmla="*/ 65 w 86"/>
                <a:gd name="T99" fmla="*/ 27 h 130"/>
                <a:gd name="T100" fmla="*/ 67 w 86"/>
                <a:gd name="T101" fmla="*/ 38 h 130"/>
                <a:gd name="T102" fmla="*/ 65 w 86"/>
                <a:gd name="T103" fmla="*/ 50 h 130"/>
                <a:gd name="T104" fmla="*/ 61 w 86"/>
                <a:gd name="T105" fmla="*/ 61 h 130"/>
                <a:gd name="T106" fmla="*/ 55 w 86"/>
                <a:gd name="T107" fmla="*/ 69 h 130"/>
                <a:gd name="T108" fmla="*/ 49 w 86"/>
                <a:gd name="T109" fmla="*/ 76 h 130"/>
                <a:gd name="T110" fmla="*/ 2 w 86"/>
                <a:gd name="T111" fmla="*/ 122 h 130"/>
                <a:gd name="T112" fmla="*/ 0 w 86"/>
                <a:gd name="T113" fmla="*/ 125 h 130"/>
                <a:gd name="T114" fmla="*/ 0 w 86"/>
                <a:gd name="T115" fmla="*/ 130 h 130"/>
                <a:gd name="T116" fmla="*/ 80 w 86"/>
                <a:gd name="T117" fmla="*/ 130 h 130"/>
                <a:gd name="T118" fmla="*/ 86 w 86"/>
                <a:gd name="T119" fmla="*/ 9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" h="130">
                  <a:moveTo>
                    <a:pt x="86" y="94"/>
                  </a:moveTo>
                  <a:lnTo>
                    <a:pt x="80" y="94"/>
                  </a:lnTo>
                  <a:lnTo>
                    <a:pt x="79" y="99"/>
                  </a:lnTo>
                  <a:lnTo>
                    <a:pt x="78" y="104"/>
                  </a:lnTo>
                  <a:lnTo>
                    <a:pt x="76" y="109"/>
                  </a:lnTo>
                  <a:lnTo>
                    <a:pt x="75" y="112"/>
                  </a:lnTo>
                  <a:lnTo>
                    <a:pt x="71" y="113"/>
                  </a:lnTo>
                  <a:lnTo>
                    <a:pt x="65" y="113"/>
                  </a:lnTo>
                  <a:lnTo>
                    <a:pt x="59" y="113"/>
                  </a:lnTo>
                  <a:lnTo>
                    <a:pt x="55" y="114"/>
                  </a:lnTo>
                  <a:lnTo>
                    <a:pt x="19" y="114"/>
                  </a:lnTo>
                  <a:lnTo>
                    <a:pt x="32" y="102"/>
                  </a:lnTo>
                  <a:lnTo>
                    <a:pt x="42" y="94"/>
                  </a:lnTo>
                  <a:lnTo>
                    <a:pt x="50" y="87"/>
                  </a:lnTo>
                  <a:lnTo>
                    <a:pt x="58" y="81"/>
                  </a:lnTo>
                  <a:lnTo>
                    <a:pt x="69" y="72"/>
                  </a:lnTo>
                  <a:lnTo>
                    <a:pt x="78" y="62"/>
                  </a:lnTo>
                  <a:lnTo>
                    <a:pt x="84" y="51"/>
                  </a:lnTo>
                  <a:lnTo>
                    <a:pt x="86" y="38"/>
                  </a:lnTo>
                  <a:lnTo>
                    <a:pt x="83" y="22"/>
                  </a:lnTo>
                  <a:lnTo>
                    <a:pt x="73" y="10"/>
                  </a:lnTo>
                  <a:lnTo>
                    <a:pt x="58" y="3"/>
                  </a:lnTo>
                  <a:lnTo>
                    <a:pt x="41" y="0"/>
                  </a:lnTo>
                  <a:lnTo>
                    <a:pt x="32" y="1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2"/>
                  </a:lnTo>
                  <a:lnTo>
                    <a:pt x="1" y="28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5" y="44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4" y="45"/>
                  </a:lnTo>
                  <a:lnTo>
                    <a:pt x="17" y="44"/>
                  </a:lnTo>
                  <a:lnTo>
                    <a:pt x="20" y="40"/>
                  </a:lnTo>
                  <a:lnTo>
                    <a:pt x="21" y="36"/>
                  </a:lnTo>
                  <a:lnTo>
                    <a:pt x="20" y="33"/>
                  </a:lnTo>
                  <a:lnTo>
                    <a:pt x="19" y="29"/>
                  </a:lnTo>
                  <a:lnTo>
                    <a:pt x="15" y="26"/>
                  </a:lnTo>
                  <a:lnTo>
                    <a:pt x="9" y="25"/>
                  </a:lnTo>
                  <a:lnTo>
                    <a:pt x="15" y="17"/>
                  </a:lnTo>
                  <a:lnTo>
                    <a:pt x="22" y="11"/>
                  </a:lnTo>
                  <a:lnTo>
                    <a:pt x="30" y="8"/>
                  </a:lnTo>
                  <a:lnTo>
                    <a:pt x="38" y="7"/>
                  </a:lnTo>
                  <a:lnTo>
                    <a:pt x="51" y="10"/>
                  </a:lnTo>
                  <a:lnTo>
                    <a:pt x="60" y="17"/>
                  </a:lnTo>
                  <a:lnTo>
                    <a:pt x="65" y="27"/>
                  </a:lnTo>
                  <a:lnTo>
                    <a:pt x="67" y="38"/>
                  </a:lnTo>
                  <a:lnTo>
                    <a:pt x="65" y="50"/>
                  </a:lnTo>
                  <a:lnTo>
                    <a:pt x="61" y="61"/>
                  </a:lnTo>
                  <a:lnTo>
                    <a:pt x="55" y="69"/>
                  </a:lnTo>
                  <a:lnTo>
                    <a:pt x="49" y="76"/>
                  </a:lnTo>
                  <a:lnTo>
                    <a:pt x="2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80" y="130"/>
                  </a:lnTo>
                  <a:lnTo>
                    <a:pt x="86" y="94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902" y="181"/>
              <a:ext cx="32" cy="83"/>
            </a:xfrm>
            <a:custGeom>
              <a:avLst/>
              <a:gdLst>
                <a:gd name="T0" fmla="*/ 32 w 32"/>
                <a:gd name="T1" fmla="*/ 29 h 83"/>
                <a:gd name="T2" fmla="*/ 31 w 32"/>
                <a:gd name="T3" fmla="*/ 17 h 83"/>
                <a:gd name="T4" fmla="*/ 27 w 32"/>
                <a:gd name="T5" fmla="*/ 7 h 83"/>
                <a:gd name="T6" fmla="*/ 22 w 32"/>
                <a:gd name="T7" fmla="*/ 2 h 83"/>
                <a:gd name="T8" fmla="*/ 15 w 32"/>
                <a:gd name="T9" fmla="*/ 0 h 83"/>
                <a:gd name="T10" fmla="*/ 8 w 32"/>
                <a:gd name="T11" fmla="*/ 1 h 83"/>
                <a:gd name="T12" fmla="*/ 4 w 32"/>
                <a:gd name="T13" fmla="*/ 4 h 83"/>
                <a:gd name="T14" fmla="*/ 1 w 32"/>
                <a:gd name="T15" fmla="*/ 9 h 83"/>
                <a:gd name="T16" fmla="*/ 0 w 32"/>
                <a:gd name="T17" fmla="*/ 14 h 83"/>
                <a:gd name="T18" fmla="*/ 1 w 32"/>
                <a:gd name="T19" fmla="*/ 20 h 83"/>
                <a:gd name="T20" fmla="*/ 4 w 32"/>
                <a:gd name="T21" fmla="*/ 25 h 83"/>
                <a:gd name="T22" fmla="*/ 8 w 32"/>
                <a:gd name="T23" fmla="*/ 28 h 83"/>
                <a:gd name="T24" fmla="*/ 15 w 32"/>
                <a:gd name="T25" fmla="*/ 29 h 83"/>
                <a:gd name="T26" fmla="*/ 20 w 32"/>
                <a:gd name="T27" fmla="*/ 28 h 83"/>
                <a:gd name="T28" fmla="*/ 24 w 32"/>
                <a:gd name="T29" fmla="*/ 25 h 83"/>
                <a:gd name="T30" fmla="*/ 26 w 32"/>
                <a:gd name="T31" fmla="*/ 25 h 83"/>
                <a:gd name="T32" fmla="*/ 26 w 32"/>
                <a:gd name="T33" fmla="*/ 25 h 83"/>
                <a:gd name="T34" fmla="*/ 26 w 32"/>
                <a:gd name="T35" fmla="*/ 29 h 83"/>
                <a:gd name="T36" fmla="*/ 25 w 32"/>
                <a:gd name="T37" fmla="*/ 44 h 83"/>
                <a:gd name="T38" fmla="*/ 20 w 32"/>
                <a:gd name="T39" fmla="*/ 57 h 83"/>
                <a:gd name="T40" fmla="*/ 14 w 32"/>
                <a:gd name="T41" fmla="*/ 67 h 83"/>
                <a:gd name="T42" fmla="*/ 7 w 32"/>
                <a:gd name="T43" fmla="*/ 76 h 83"/>
                <a:gd name="T44" fmla="*/ 5 w 32"/>
                <a:gd name="T45" fmla="*/ 79 h 83"/>
                <a:gd name="T46" fmla="*/ 4 w 32"/>
                <a:gd name="T47" fmla="*/ 80 h 83"/>
                <a:gd name="T48" fmla="*/ 5 w 32"/>
                <a:gd name="T49" fmla="*/ 82 h 83"/>
                <a:gd name="T50" fmla="*/ 7 w 32"/>
                <a:gd name="T51" fmla="*/ 83 h 83"/>
                <a:gd name="T52" fmla="*/ 12 w 32"/>
                <a:gd name="T53" fmla="*/ 79 h 83"/>
                <a:gd name="T54" fmla="*/ 21 w 32"/>
                <a:gd name="T55" fmla="*/ 68 h 83"/>
                <a:gd name="T56" fmla="*/ 29 w 32"/>
                <a:gd name="T57" fmla="*/ 51 h 83"/>
                <a:gd name="T58" fmla="*/ 32 w 32"/>
                <a:gd name="T59" fmla="*/ 2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" h="83">
                  <a:moveTo>
                    <a:pt x="32" y="29"/>
                  </a:moveTo>
                  <a:lnTo>
                    <a:pt x="31" y="17"/>
                  </a:lnTo>
                  <a:lnTo>
                    <a:pt x="27" y="7"/>
                  </a:lnTo>
                  <a:lnTo>
                    <a:pt x="22" y="2"/>
                  </a:lnTo>
                  <a:lnTo>
                    <a:pt x="15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5"/>
                  </a:lnTo>
                  <a:lnTo>
                    <a:pt x="8" y="28"/>
                  </a:lnTo>
                  <a:lnTo>
                    <a:pt x="15" y="29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9"/>
                  </a:lnTo>
                  <a:lnTo>
                    <a:pt x="25" y="44"/>
                  </a:lnTo>
                  <a:lnTo>
                    <a:pt x="20" y="57"/>
                  </a:lnTo>
                  <a:lnTo>
                    <a:pt x="14" y="67"/>
                  </a:lnTo>
                  <a:lnTo>
                    <a:pt x="7" y="76"/>
                  </a:lnTo>
                  <a:lnTo>
                    <a:pt x="5" y="79"/>
                  </a:lnTo>
                  <a:lnTo>
                    <a:pt x="4" y="80"/>
                  </a:lnTo>
                  <a:lnTo>
                    <a:pt x="5" y="82"/>
                  </a:lnTo>
                  <a:lnTo>
                    <a:pt x="7" y="83"/>
                  </a:lnTo>
                  <a:lnTo>
                    <a:pt x="12" y="79"/>
                  </a:lnTo>
                  <a:lnTo>
                    <a:pt x="21" y="68"/>
                  </a:lnTo>
                  <a:lnTo>
                    <a:pt x="29" y="5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010" y="86"/>
              <a:ext cx="128" cy="181"/>
            </a:xfrm>
            <a:custGeom>
              <a:avLst/>
              <a:gdLst>
                <a:gd name="T0" fmla="*/ 128 w 128"/>
                <a:gd name="T1" fmla="*/ 14 h 181"/>
                <a:gd name="T2" fmla="*/ 125 w 128"/>
                <a:gd name="T3" fmla="*/ 5 h 181"/>
                <a:gd name="T4" fmla="*/ 115 w 128"/>
                <a:gd name="T5" fmla="*/ 5 h 181"/>
                <a:gd name="T6" fmla="*/ 109 w 128"/>
                <a:gd name="T7" fmla="*/ 12 h 181"/>
                <a:gd name="T8" fmla="*/ 107 w 128"/>
                <a:gd name="T9" fmla="*/ 20 h 181"/>
                <a:gd name="T10" fmla="*/ 100 w 128"/>
                <a:gd name="T11" fmla="*/ 47 h 181"/>
                <a:gd name="T12" fmla="*/ 87 w 128"/>
                <a:gd name="T13" fmla="*/ 99 h 181"/>
                <a:gd name="T14" fmla="*/ 82 w 128"/>
                <a:gd name="T15" fmla="*/ 107 h 181"/>
                <a:gd name="T16" fmla="*/ 74 w 128"/>
                <a:gd name="T17" fmla="*/ 115 h 181"/>
                <a:gd name="T18" fmla="*/ 63 w 128"/>
                <a:gd name="T19" fmla="*/ 120 h 181"/>
                <a:gd name="T20" fmla="*/ 48 w 128"/>
                <a:gd name="T21" fmla="*/ 119 h 181"/>
                <a:gd name="T22" fmla="*/ 40 w 128"/>
                <a:gd name="T23" fmla="*/ 106 h 181"/>
                <a:gd name="T24" fmla="*/ 43 w 128"/>
                <a:gd name="T25" fmla="*/ 75 h 181"/>
                <a:gd name="T26" fmla="*/ 56 w 128"/>
                <a:gd name="T27" fmla="*/ 36 h 181"/>
                <a:gd name="T28" fmla="*/ 59 w 128"/>
                <a:gd name="T29" fmla="*/ 27 h 181"/>
                <a:gd name="T30" fmla="*/ 58 w 128"/>
                <a:gd name="T31" fmla="*/ 14 h 181"/>
                <a:gd name="T32" fmla="*/ 46 w 128"/>
                <a:gd name="T33" fmla="*/ 2 h 181"/>
                <a:gd name="T34" fmla="*/ 19 w 128"/>
                <a:gd name="T35" fmla="*/ 7 h 181"/>
                <a:gd name="T36" fmla="*/ 2 w 128"/>
                <a:gd name="T37" fmla="*/ 36 h 181"/>
                <a:gd name="T38" fmla="*/ 1 w 128"/>
                <a:gd name="T39" fmla="*/ 46 h 181"/>
                <a:gd name="T40" fmla="*/ 6 w 128"/>
                <a:gd name="T41" fmla="*/ 46 h 181"/>
                <a:gd name="T42" fmla="*/ 14 w 128"/>
                <a:gd name="T43" fmla="*/ 25 h 181"/>
                <a:gd name="T44" fmla="*/ 28 w 128"/>
                <a:gd name="T45" fmla="*/ 8 h 181"/>
                <a:gd name="T46" fmla="*/ 37 w 128"/>
                <a:gd name="T47" fmla="*/ 7 h 181"/>
                <a:gd name="T48" fmla="*/ 42 w 128"/>
                <a:gd name="T49" fmla="*/ 10 h 181"/>
                <a:gd name="T50" fmla="*/ 41 w 128"/>
                <a:gd name="T51" fmla="*/ 26 h 181"/>
                <a:gd name="T52" fmla="*/ 31 w 128"/>
                <a:gd name="T53" fmla="*/ 55 h 181"/>
                <a:gd name="T54" fmla="*/ 23 w 128"/>
                <a:gd name="T55" fmla="*/ 83 h 181"/>
                <a:gd name="T56" fmla="*/ 22 w 128"/>
                <a:gd name="T57" fmla="*/ 102 h 181"/>
                <a:gd name="T58" fmla="*/ 28 w 128"/>
                <a:gd name="T59" fmla="*/ 115 h 181"/>
                <a:gd name="T60" fmla="*/ 38 w 128"/>
                <a:gd name="T61" fmla="*/ 123 h 181"/>
                <a:gd name="T62" fmla="*/ 49 w 128"/>
                <a:gd name="T63" fmla="*/ 127 h 181"/>
                <a:gd name="T64" fmla="*/ 71 w 128"/>
                <a:gd name="T65" fmla="*/ 124 h 181"/>
                <a:gd name="T66" fmla="*/ 77 w 128"/>
                <a:gd name="T67" fmla="*/ 136 h 181"/>
                <a:gd name="T68" fmla="*/ 59 w 128"/>
                <a:gd name="T69" fmla="*/ 164 h 181"/>
                <a:gd name="T70" fmla="*/ 44 w 128"/>
                <a:gd name="T71" fmla="*/ 174 h 181"/>
                <a:gd name="T72" fmla="*/ 31 w 128"/>
                <a:gd name="T73" fmla="*/ 175 h 181"/>
                <a:gd name="T74" fmla="*/ 19 w 128"/>
                <a:gd name="T75" fmla="*/ 170 h 181"/>
                <a:gd name="T76" fmla="*/ 20 w 128"/>
                <a:gd name="T77" fmla="*/ 163 h 181"/>
                <a:gd name="T78" fmla="*/ 30 w 128"/>
                <a:gd name="T79" fmla="*/ 156 h 181"/>
                <a:gd name="T80" fmla="*/ 30 w 128"/>
                <a:gd name="T81" fmla="*/ 143 h 181"/>
                <a:gd name="T82" fmla="*/ 24 w 128"/>
                <a:gd name="T83" fmla="*/ 139 h 181"/>
                <a:gd name="T84" fmla="*/ 16 w 128"/>
                <a:gd name="T85" fmla="*/ 140 h 181"/>
                <a:gd name="T86" fmla="*/ 7 w 128"/>
                <a:gd name="T87" fmla="*/ 148 h 181"/>
                <a:gd name="T88" fmla="*/ 8 w 128"/>
                <a:gd name="T89" fmla="*/ 167 h 181"/>
                <a:gd name="T90" fmla="*/ 23 w 128"/>
                <a:gd name="T91" fmla="*/ 180 h 181"/>
                <a:gd name="T92" fmla="*/ 56 w 128"/>
                <a:gd name="T93" fmla="*/ 177 h 181"/>
                <a:gd name="T94" fmla="*/ 90 w 128"/>
                <a:gd name="T95" fmla="*/ 147 h 181"/>
                <a:gd name="T96" fmla="*/ 127 w 128"/>
                <a:gd name="T97" fmla="*/ 1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81">
                  <a:moveTo>
                    <a:pt x="127" y="18"/>
                  </a:moveTo>
                  <a:lnTo>
                    <a:pt x="128" y="14"/>
                  </a:lnTo>
                  <a:lnTo>
                    <a:pt x="128" y="11"/>
                  </a:lnTo>
                  <a:lnTo>
                    <a:pt x="125" y="5"/>
                  </a:lnTo>
                  <a:lnTo>
                    <a:pt x="120" y="4"/>
                  </a:lnTo>
                  <a:lnTo>
                    <a:pt x="115" y="5"/>
                  </a:lnTo>
                  <a:lnTo>
                    <a:pt x="110" y="9"/>
                  </a:lnTo>
                  <a:lnTo>
                    <a:pt x="109" y="12"/>
                  </a:lnTo>
                  <a:lnTo>
                    <a:pt x="108" y="16"/>
                  </a:lnTo>
                  <a:lnTo>
                    <a:pt x="107" y="20"/>
                  </a:lnTo>
                  <a:lnTo>
                    <a:pt x="106" y="25"/>
                  </a:lnTo>
                  <a:lnTo>
                    <a:pt x="100" y="47"/>
                  </a:lnTo>
                  <a:lnTo>
                    <a:pt x="88" y="97"/>
                  </a:lnTo>
                  <a:lnTo>
                    <a:pt x="87" y="99"/>
                  </a:lnTo>
                  <a:lnTo>
                    <a:pt x="85" y="103"/>
                  </a:lnTo>
                  <a:lnTo>
                    <a:pt x="82" y="107"/>
                  </a:lnTo>
                  <a:lnTo>
                    <a:pt x="79" y="111"/>
                  </a:lnTo>
                  <a:lnTo>
                    <a:pt x="74" y="115"/>
                  </a:lnTo>
                  <a:lnTo>
                    <a:pt x="69" y="118"/>
                  </a:lnTo>
                  <a:lnTo>
                    <a:pt x="63" y="120"/>
                  </a:lnTo>
                  <a:lnTo>
                    <a:pt x="57" y="121"/>
                  </a:lnTo>
                  <a:lnTo>
                    <a:pt x="48" y="119"/>
                  </a:lnTo>
                  <a:lnTo>
                    <a:pt x="43" y="114"/>
                  </a:lnTo>
                  <a:lnTo>
                    <a:pt x="40" y="106"/>
                  </a:lnTo>
                  <a:lnTo>
                    <a:pt x="39" y="98"/>
                  </a:lnTo>
                  <a:lnTo>
                    <a:pt x="43" y="75"/>
                  </a:lnTo>
                  <a:lnTo>
                    <a:pt x="54" y="44"/>
                  </a:lnTo>
                  <a:lnTo>
                    <a:pt x="56" y="36"/>
                  </a:lnTo>
                  <a:lnTo>
                    <a:pt x="58" y="31"/>
                  </a:lnTo>
                  <a:lnTo>
                    <a:pt x="59" y="27"/>
                  </a:lnTo>
                  <a:lnTo>
                    <a:pt x="59" y="23"/>
                  </a:lnTo>
                  <a:lnTo>
                    <a:pt x="58" y="14"/>
                  </a:lnTo>
                  <a:lnTo>
                    <a:pt x="53" y="7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19" y="7"/>
                  </a:lnTo>
                  <a:lnTo>
                    <a:pt x="8" y="21"/>
                  </a:lnTo>
                  <a:lnTo>
                    <a:pt x="2" y="36"/>
                  </a:lnTo>
                  <a:lnTo>
                    <a:pt x="0" y="44"/>
                  </a:lnTo>
                  <a:lnTo>
                    <a:pt x="1" y="46"/>
                  </a:lnTo>
                  <a:lnTo>
                    <a:pt x="3" y="46"/>
                  </a:lnTo>
                  <a:lnTo>
                    <a:pt x="6" y="46"/>
                  </a:lnTo>
                  <a:lnTo>
                    <a:pt x="7" y="41"/>
                  </a:lnTo>
                  <a:lnTo>
                    <a:pt x="14" y="25"/>
                  </a:lnTo>
                  <a:lnTo>
                    <a:pt x="21" y="14"/>
                  </a:lnTo>
                  <a:lnTo>
                    <a:pt x="28" y="8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2" y="16"/>
                  </a:lnTo>
                  <a:lnTo>
                    <a:pt x="41" y="26"/>
                  </a:lnTo>
                  <a:lnTo>
                    <a:pt x="38" y="35"/>
                  </a:lnTo>
                  <a:lnTo>
                    <a:pt x="31" y="55"/>
                  </a:lnTo>
                  <a:lnTo>
                    <a:pt x="25" y="71"/>
                  </a:lnTo>
                  <a:lnTo>
                    <a:pt x="23" y="83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5" y="110"/>
                  </a:lnTo>
                  <a:lnTo>
                    <a:pt x="28" y="115"/>
                  </a:lnTo>
                  <a:lnTo>
                    <a:pt x="32" y="120"/>
                  </a:lnTo>
                  <a:lnTo>
                    <a:pt x="38" y="123"/>
                  </a:lnTo>
                  <a:lnTo>
                    <a:pt x="43" y="126"/>
                  </a:lnTo>
                  <a:lnTo>
                    <a:pt x="49" y="127"/>
                  </a:lnTo>
                  <a:lnTo>
                    <a:pt x="56" y="127"/>
                  </a:lnTo>
                  <a:lnTo>
                    <a:pt x="71" y="124"/>
                  </a:lnTo>
                  <a:lnTo>
                    <a:pt x="84" y="115"/>
                  </a:lnTo>
                  <a:lnTo>
                    <a:pt x="77" y="136"/>
                  </a:lnTo>
                  <a:lnTo>
                    <a:pt x="65" y="158"/>
                  </a:lnTo>
                  <a:lnTo>
                    <a:pt x="59" y="164"/>
                  </a:lnTo>
                  <a:lnTo>
                    <a:pt x="52" y="170"/>
                  </a:lnTo>
                  <a:lnTo>
                    <a:pt x="44" y="174"/>
                  </a:lnTo>
                  <a:lnTo>
                    <a:pt x="35" y="175"/>
                  </a:lnTo>
                  <a:lnTo>
                    <a:pt x="31" y="175"/>
                  </a:lnTo>
                  <a:lnTo>
                    <a:pt x="25" y="173"/>
                  </a:lnTo>
                  <a:lnTo>
                    <a:pt x="19" y="170"/>
                  </a:lnTo>
                  <a:lnTo>
                    <a:pt x="14" y="164"/>
                  </a:lnTo>
                  <a:lnTo>
                    <a:pt x="20" y="163"/>
                  </a:lnTo>
                  <a:lnTo>
                    <a:pt x="26" y="160"/>
                  </a:lnTo>
                  <a:lnTo>
                    <a:pt x="30" y="156"/>
                  </a:lnTo>
                  <a:lnTo>
                    <a:pt x="31" y="149"/>
                  </a:lnTo>
                  <a:lnTo>
                    <a:pt x="30" y="143"/>
                  </a:lnTo>
                  <a:lnTo>
                    <a:pt x="27" y="141"/>
                  </a:lnTo>
                  <a:lnTo>
                    <a:pt x="24" y="139"/>
                  </a:lnTo>
                  <a:lnTo>
                    <a:pt x="21" y="139"/>
                  </a:lnTo>
                  <a:lnTo>
                    <a:pt x="16" y="140"/>
                  </a:lnTo>
                  <a:lnTo>
                    <a:pt x="11" y="143"/>
                  </a:lnTo>
                  <a:lnTo>
                    <a:pt x="7" y="148"/>
                  </a:lnTo>
                  <a:lnTo>
                    <a:pt x="5" y="157"/>
                  </a:lnTo>
                  <a:lnTo>
                    <a:pt x="8" y="167"/>
                  </a:lnTo>
                  <a:lnTo>
                    <a:pt x="14" y="175"/>
                  </a:lnTo>
                  <a:lnTo>
                    <a:pt x="23" y="180"/>
                  </a:lnTo>
                  <a:lnTo>
                    <a:pt x="35" y="181"/>
                  </a:lnTo>
                  <a:lnTo>
                    <a:pt x="56" y="177"/>
                  </a:lnTo>
                  <a:lnTo>
                    <a:pt x="75" y="165"/>
                  </a:lnTo>
                  <a:lnTo>
                    <a:pt x="90" y="147"/>
                  </a:lnTo>
                  <a:lnTo>
                    <a:pt x="100" y="124"/>
                  </a:lnTo>
                  <a:lnTo>
                    <a:pt x="127" y="18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0" y="122"/>
              <a:ext cx="86" cy="130"/>
            </a:xfrm>
            <a:custGeom>
              <a:avLst/>
              <a:gdLst>
                <a:gd name="T0" fmla="*/ 86 w 86"/>
                <a:gd name="T1" fmla="*/ 94 h 130"/>
                <a:gd name="T2" fmla="*/ 80 w 86"/>
                <a:gd name="T3" fmla="*/ 94 h 130"/>
                <a:gd name="T4" fmla="*/ 79 w 86"/>
                <a:gd name="T5" fmla="*/ 99 h 130"/>
                <a:gd name="T6" fmla="*/ 78 w 86"/>
                <a:gd name="T7" fmla="*/ 104 h 130"/>
                <a:gd name="T8" fmla="*/ 76 w 86"/>
                <a:gd name="T9" fmla="*/ 109 h 130"/>
                <a:gd name="T10" fmla="*/ 75 w 86"/>
                <a:gd name="T11" fmla="*/ 112 h 130"/>
                <a:gd name="T12" fmla="*/ 71 w 86"/>
                <a:gd name="T13" fmla="*/ 113 h 130"/>
                <a:gd name="T14" fmla="*/ 65 w 86"/>
                <a:gd name="T15" fmla="*/ 113 h 130"/>
                <a:gd name="T16" fmla="*/ 59 w 86"/>
                <a:gd name="T17" fmla="*/ 113 h 130"/>
                <a:gd name="T18" fmla="*/ 55 w 86"/>
                <a:gd name="T19" fmla="*/ 114 h 130"/>
                <a:gd name="T20" fmla="*/ 19 w 86"/>
                <a:gd name="T21" fmla="*/ 114 h 130"/>
                <a:gd name="T22" fmla="*/ 32 w 86"/>
                <a:gd name="T23" fmla="*/ 102 h 130"/>
                <a:gd name="T24" fmla="*/ 42 w 86"/>
                <a:gd name="T25" fmla="*/ 94 h 130"/>
                <a:gd name="T26" fmla="*/ 50 w 86"/>
                <a:gd name="T27" fmla="*/ 87 h 130"/>
                <a:gd name="T28" fmla="*/ 58 w 86"/>
                <a:gd name="T29" fmla="*/ 81 h 130"/>
                <a:gd name="T30" fmla="*/ 69 w 86"/>
                <a:gd name="T31" fmla="*/ 72 h 130"/>
                <a:gd name="T32" fmla="*/ 78 w 86"/>
                <a:gd name="T33" fmla="*/ 62 h 130"/>
                <a:gd name="T34" fmla="*/ 84 w 86"/>
                <a:gd name="T35" fmla="*/ 51 h 130"/>
                <a:gd name="T36" fmla="*/ 86 w 86"/>
                <a:gd name="T37" fmla="*/ 38 h 130"/>
                <a:gd name="T38" fmla="*/ 83 w 86"/>
                <a:gd name="T39" fmla="*/ 22 h 130"/>
                <a:gd name="T40" fmla="*/ 73 w 86"/>
                <a:gd name="T41" fmla="*/ 10 h 130"/>
                <a:gd name="T42" fmla="*/ 58 w 86"/>
                <a:gd name="T43" fmla="*/ 3 h 130"/>
                <a:gd name="T44" fmla="*/ 41 w 86"/>
                <a:gd name="T45" fmla="*/ 0 h 130"/>
                <a:gd name="T46" fmla="*/ 32 w 86"/>
                <a:gd name="T47" fmla="*/ 1 h 130"/>
                <a:gd name="T48" fmla="*/ 24 w 86"/>
                <a:gd name="T49" fmla="*/ 3 h 130"/>
                <a:gd name="T50" fmla="*/ 17 w 86"/>
                <a:gd name="T51" fmla="*/ 6 h 130"/>
                <a:gd name="T52" fmla="*/ 11 w 86"/>
                <a:gd name="T53" fmla="*/ 11 h 130"/>
                <a:gd name="T54" fmla="*/ 7 w 86"/>
                <a:gd name="T55" fmla="*/ 16 h 130"/>
                <a:gd name="T56" fmla="*/ 3 w 86"/>
                <a:gd name="T57" fmla="*/ 22 h 130"/>
                <a:gd name="T58" fmla="*/ 1 w 86"/>
                <a:gd name="T59" fmla="*/ 28 h 130"/>
                <a:gd name="T60" fmla="*/ 0 w 86"/>
                <a:gd name="T61" fmla="*/ 35 h 130"/>
                <a:gd name="T62" fmla="*/ 1 w 86"/>
                <a:gd name="T63" fmla="*/ 41 h 130"/>
                <a:gd name="T64" fmla="*/ 4 w 86"/>
                <a:gd name="T65" fmla="*/ 44 h 130"/>
                <a:gd name="T66" fmla="*/ 8 w 86"/>
                <a:gd name="T67" fmla="*/ 46 h 130"/>
                <a:gd name="T68" fmla="*/ 10 w 86"/>
                <a:gd name="T69" fmla="*/ 46 h 130"/>
                <a:gd name="T70" fmla="*/ 14 w 86"/>
                <a:gd name="T71" fmla="*/ 45 h 130"/>
                <a:gd name="T72" fmla="*/ 17 w 86"/>
                <a:gd name="T73" fmla="*/ 44 h 130"/>
                <a:gd name="T74" fmla="*/ 20 w 86"/>
                <a:gd name="T75" fmla="*/ 40 h 130"/>
                <a:gd name="T76" fmla="*/ 21 w 86"/>
                <a:gd name="T77" fmla="*/ 36 h 130"/>
                <a:gd name="T78" fmla="*/ 20 w 86"/>
                <a:gd name="T79" fmla="*/ 33 h 130"/>
                <a:gd name="T80" fmla="*/ 19 w 86"/>
                <a:gd name="T81" fmla="*/ 29 h 130"/>
                <a:gd name="T82" fmla="*/ 15 w 86"/>
                <a:gd name="T83" fmla="*/ 26 h 130"/>
                <a:gd name="T84" fmla="*/ 9 w 86"/>
                <a:gd name="T85" fmla="*/ 25 h 130"/>
                <a:gd name="T86" fmla="*/ 15 w 86"/>
                <a:gd name="T87" fmla="*/ 17 h 130"/>
                <a:gd name="T88" fmla="*/ 22 w 86"/>
                <a:gd name="T89" fmla="*/ 11 h 130"/>
                <a:gd name="T90" fmla="*/ 30 w 86"/>
                <a:gd name="T91" fmla="*/ 8 h 130"/>
                <a:gd name="T92" fmla="*/ 38 w 86"/>
                <a:gd name="T93" fmla="*/ 7 h 130"/>
                <a:gd name="T94" fmla="*/ 51 w 86"/>
                <a:gd name="T95" fmla="*/ 10 h 130"/>
                <a:gd name="T96" fmla="*/ 60 w 86"/>
                <a:gd name="T97" fmla="*/ 17 h 130"/>
                <a:gd name="T98" fmla="*/ 65 w 86"/>
                <a:gd name="T99" fmla="*/ 27 h 130"/>
                <a:gd name="T100" fmla="*/ 67 w 86"/>
                <a:gd name="T101" fmla="*/ 38 h 130"/>
                <a:gd name="T102" fmla="*/ 65 w 86"/>
                <a:gd name="T103" fmla="*/ 50 h 130"/>
                <a:gd name="T104" fmla="*/ 60 w 86"/>
                <a:gd name="T105" fmla="*/ 61 h 130"/>
                <a:gd name="T106" fmla="*/ 55 w 86"/>
                <a:gd name="T107" fmla="*/ 69 h 130"/>
                <a:gd name="T108" fmla="*/ 49 w 86"/>
                <a:gd name="T109" fmla="*/ 76 h 130"/>
                <a:gd name="T110" fmla="*/ 2 w 86"/>
                <a:gd name="T111" fmla="*/ 122 h 130"/>
                <a:gd name="T112" fmla="*/ 0 w 86"/>
                <a:gd name="T113" fmla="*/ 125 h 130"/>
                <a:gd name="T114" fmla="*/ 0 w 86"/>
                <a:gd name="T115" fmla="*/ 130 h 130"/>
                <a:gd name="T116" fmla="*/ 80 w 86"/>
                <a:gd name="T117" fmla="*/ 130 h 130"/>
                <a:gd name="T118" fmla="*/ 86 w 86"/>
                <a:gd name="T119" fmla="*/ 9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" h="130">
                  <a:moveTo>
                    <a:pt x="86" y="94"/>
                  </a:moveTo>
                  <a:lnTo>
                    <a:pt x="80" y="94"/>
                  </a:lnTo>
                  <a:lnTo>
                    <a:pt x="79" y="99"/>
                  </a:lnTo>
                  <a:lnTo>
                    <a:pt x="78" y="104"/>
                  </a:lnTo>
                  <a:lnTo>
                    <a:pt x="76" y="109"/>
                  </a:lnTo>
                  <a:lnTo>
                    <a:pt x="75" y="112"/>
                  </a:lnTo>
                  <a:lnTo>
                    <a:pt x="71" y="113"/>
                  </a:lnTo>
                  <a:lnTo>
                    <a:pt x="65" y="113"/>
                  </a:lnTo>
                  <a:lnTo>
                    <a:pt x="59" y="113"/>
                  </a:lnTo>
                  <a:lnTo>
                    <a:pt x="55" y="114"/>
                  </a:lnTo>
                  <a:lnTo>
                    <a:pt x="19" y="114"/>
                  </a:lnTo>
                  <a:lnTo>
                    <a:pt x="32" y="102"/>
                  </a:lnTo>
                  <a:lnTo>
                    <a:pt x="42" y="94"/>
                  </a:lnTo>
                  <a:lnTo>
                    <a:pt x="50" y="87"/>
                  </a:lnTo>
                  <a:lnTo>
                    <a:pt x="58" y="81"/>
                  </a:lnTo>
                  <a:lnTo>
                    <a:pt x="69" y="72"/>
                  </a:lnTo>
                  <a:lnTo>
                    <a:pt x="78" y="62"/>
                  </a:lnTo>
                  <a:lnTo>
                    <a:pt x="84" y="51"/>
                  </a:lnTo>
                  <a:lnTo>
                    <a:pt x="86" y="38"/>
                  </a:lnTo>
                  <a:lnTo>
                    <a:pt x="83" y="22"/>
                  </a:lnTo>
                  <a:lnTo>
                    <a:pt x="73" y="10"/>
                  </a:lnTo>
                  <a:lnTo>
                    <a:pt x="58" y="3"/>
                  </a:lnTo>
                  <a:lnTo>
                    <a:pt x="41" y="0"/>
                  </a:lnTo>
                  <a:lnTo>
                    <a:pt x="32" y="1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2"/>
                  </a:lnTo>
                  <a:lnTo>
                    <a:pt x="1" y="28"/>
                  </a:lnTo>
                  <a:lnTo>
                    <a:pt x="0" y="35"/>
                  </a:lnTo>
                  <a:lnTo>
                    <a:pt x="1" y="41"/>
                  </a:lnTo>
                  <a:lnTo>
                    <a:pt x="4" y="44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4" y="45"/>
                  </a:lnTo>
                  <a:lnTo>
                    <a:pt x="17" y="44"/>
                  </a:lnTo>
                  <a:lnTo>
                    <a:pt x="20" y="40"/>
                  </a:lnTo>
                  <a:lnTo>
                    <a:pt x="21" y="36"/>
                  </a:lnTo>
                  <a:lnTo>
                    <a:pt x="20" y="33"/>
                  </a:lnTo>
                  <a:lnTo>
                    <a:pt x="19" y="29"/>
                  </a:lnTo>
                  <a:lnTo>
                    <a:pt x="15" y="26"/>
                  </a:lnTo>
                  <a:lnTo>
                    <a:pt x="9" y="25"/>
                  </a:lnTo>
                  <a:lnTo>
                    <a:pt x="15" y="17"/>
                  </a:lnTo>
                  <a:lnTo>
                    <a:pt x="22" y="11"/>
                  </a:lnTo>
                  <a:lnTo>
                    <a:pt x="30" y="8"/>
                  </a:lnTo>
                  <a:lnTo>
                    <a:pt x="38" y="7"/>
                  </a:lnTo>
                  <a:lnTo>
                    <a:pt x="51" y="10"/>
                  </a:lnTo>
                  <a:lnTo>
                    <a:pt x="60" y="17"/>
                  </a:lnTo>
                  <a:lnTo>
                    <a:pt x="65" y="27"/>
                  </a:lnTo>
                  <a:lnTo>
                    <a:pt x="67" y="38"/>
                  </a:lnTo>
                  <a:lnTo>
                    <a:pt x="65" y="50"/>
                  </a:lnTo>
                  <a:lnTo>
                    <a:pt x="60" y="61"/>
                  </a:lnTo>
                  <a:lnTo>
                    <a:pt x="55" y="69"/>
                  </a:lnTo>
                  <a:lnTo>
                    <a:pt x="49" y="76"/>
                  </a:lnTo>
                  <a:lnTo>
                    <a:pt x="2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80" y="130"/>
                  </a:lnTo>
                  <a:lnTo>
                    <a:pt x="86" y="94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279" y="0"/>
              <a:ext cx="64" cy="280"/>
            </a:xfrm>
            <a:custGeom>
              <a:avLst/>
              <a:gdLst>
                <a:gd name="T0" fmla="*/ 64 w 64"/>
                <a:gd name="T1" fmla="*/ 140 h 280"/>
                <a:gd name="T2" fmla="*/ 63 w 64"/>
                <a:gd name="T3" fmla="*/ 122 h 280"/>
                <a:gd name="T4" fmla="*/ 61 w 64"/>
                <a:gd name="T5" fmla="*/ 100 h 280"/>
                <a:gd name="T6" fmla="*/ 55 w 64"/>
                <a:gd name="T7" fmla="*/ 77 h 280"/>
                <a:gd name="T8" fmla="*/ 46 w 64"/>
                <a:gd name="T9" fmla="*/ 53 h 280"/>
                <a:gd name="T10" fmla="*/ 32 w 64"/>
                <a:gd name="T11" fmla="*/ 30 h 280"/>
                <a:gd name="T12" fmla="*/ 19 w 64"/>
                <a:gd name="T13" fmla="*/ 14 h 280"/>
                <a:gd name="T14" fmla="*/ 8 w 64"/>
                <a:gd name="T15" fmla="*/ 4 h 280"/>
                <a:gd name="T16" fmla="*/ 2 w 64"/>
                <a:gd name="T17" fmla="*/ 0 h 280"/>
                <a:gd name="T18" fmla="*/ 0 w 64"/>
                <a:gd name="T19" fmla="*/ 1 h 280"/>
                <a:gd name="T20" fmla="*/ 0 w 64"/>
                <a:gd name="T21" fmla="*/ 3 h 280"/>
                <a:gd name="T22" fmla="*/ 0 w 64"/>
                <a:gd name="T23" fmla="*/ 4 h 280"/>
                <a:gd name="T24" fmla="*/ 0 w 64"/>
                <a:gd name="T25" fmla="*/ 5 h 280"/>
                <a:gd name="T26" fmla="*/ 2 w 64"/>
                <a:gd name="T27" fmla="*/ 7 h 280"/>
                <a:gd name="T28" fmla="*/ 5 w 64"/>
                <a:gd name="T29" fmla="*/ 10 h 280"/>
                <a:gd name="T30" fmla="*/ 23 w 64"/>
                <a:gd name="T31" fmla="*/ 33 h 280"/>
                <a:gd name="T32" fmla="*/ 37 w 64"/>
                <a:gd name="T33" fmla="*/ 63 h 280"/>
                <a:gd name="T34" fmla="*/ 45 w 64"/>
                <a:gd name="T35" fmla="*/ 99 h 280"/>
                <a:gd name="T36" fmla="*/ 48 w 64"/>
                <a:gd name="T37" fmla="*/ 140 h 280"/>
                <a:gd name="T38" fmla="*/ 46 w 64"/>
                <a:gd name="T39" fmla="*/ 176 h 280"/>
                <a:gd name="T40" fmla="*/ 39 w 64"/>
                <a:gd name="T41" fmla="*/ 211 h 280"/>
                <a:gd name="T42" fmla="*/ 25 w 64"/>
                <a:gd name="T43" fmla="*/ 244 h 280"/>
                <a:gd name="T44" fmla="*/ 3 w 64"/>
                <a:gd name="T45" fmla="*/ 273 h 280"/>
                <a:gd name="T46" fmla="*/ 0 w 64"/>
                <a:gd name="T47" fmla="*/ 276 h 280"/>
                <a:gd name="T48" fmla="*/ 0 w 64"/>
                <a:gd name="T49" fmla="*/ 277 h 280"/>
                <a:gd name="T50" fmla="*/ 0 w 64"/>
                <a:gd name="T51" fmla="*/ 279 h 280"/>
                <a:gd name="T52" fmla="*/ 2 w 64"/>
                <a:gd name="T53" fmla="*/ 280 h 280"/>
                <a:gd name="T54" fmla="*/ 8 w 64"/>
                <a:gd name="T55" fmla="*/ 277 h 280"/>
                <a:gd name="T56" fmla="*/ 19 w 64"/>
                <a:gd name="T57" fmla="*/ 266 h 280"/>
                <a:gd name="T58" fmla="*/ 33 w 64"/>
                <a:gd name="T59" fmla="*/ 249 h 280"/>
                <a:gd name="T60" fmla="*/ 47 w 64"/>
                <a:gd name="T61" fmla="*/ 225 h 280"/>
                <a:gd name="T62" fmla="*/ 55 w 64"/>
                <a:gd name="T63" fmla="*/ 202 h 280"/>
                <a:gd name="T64" fmla="*/ 61 w 64"/>
                <a:gd name="T65" fmla="*/ 180 h 280"/>
                <a:gd name="T66" fmla="*/ 63 w 64"/>
                <a:gd name="T67" fmla="*/ 159 h 280"/>
                <a:gd name="T68" fmla="*/ 64 w 64"/>
                <a:gd name="T69" fmla="*/ 14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280">
                  <a:moveTo>
                    <a:pt x="64" y="140"/>
                  </a:moveTo>
                  <a:lnTo>
                    <a:pt x="63" y="122"/>
                  </a:lnTo>
                  <a:lnTo>
                    <a:pt x="61" y="100"/>
                  </a:lnTo>
                  <a:lnTo>
                    <a:pt x="55" y="77"/>
                  </a:lnTo>
                  <a:lnTo>
                    <a:pt x="46" y="53"/>
                  </a:lnTo>
                  <a:lnTo>
                    <a:pt x="32" y="30"/>
                  </a:lnTo>
                  <a:lnTo>
                    <a:pt x="19" y="14"/>
                  </a:lnTo>
                  <a:lnTo>
                    <a:pt x="8" y="4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10"/>
                  </a:lnTo>
                  <a:lnTo>
                    <a:pt x="23" y="33"/>
                  </a:lnTo>
                  <a:lnTo>
                    <a:pt x="37" y="63"/>
                  </a:lnTo>
                  <a:lnTo>
                    <a:pt x="45" y="99"/>
                  </a:lnTo>
                  <a:lnTo>
                    <a:pt x="48" y="140"/>
                  </a:lnTo>
                  <a:lnTo>
                    <a:pt x="46" y="176"/>
                  </a:lnTo>
                  <a:lnTo>
                    <a:pt x="39" y="211"/>
                  </a:lnTo>
                  <a:lnTo>
                    <a:pt x="25" y="244"/>
                  </a:lnTo>
                  <a:lnTo>
                    <a:pt x="3" y="273"/>
                  </a:lnTo>
                  <a:lnTo>
                    <a:pt x="0" y="276"/>
                  </a:lnTo>
                  <a:lnTo>
                    <a:pt x="0" y="277"/>
                  </a:lnTo>
                  <a:lnTo>
                    <a:pt x="0" y="279"/>
                  </a:lnTo>
                  <a:lnTo>
                    <a:pt x="2" y="280"/>
                  </a:lnTo>
                  <a:lnTo>
                    <a:pt x="8" y="277"/>
                  </a:lnTo>
                  <a:lnTo>
                    <a:pt x="19" y="266"/>
                  </a:lnTo>
                  <a:lnTo>
                    <a:pt x="33" y="249"/>
                  </a:lnTo>
                  <a:lnTo>
                    <a:pt x="47" y="225"/>
                  </a:lnTo>
                  <a:lnTo>
                    <a:pt x="55" y="202"/>
                  </a:lnTo>
                  <a:lnTo>
                    <a:pt x="61" y="180"/>
                  </a:lnTo>
                  <a:lnTo>
                    <a:pt x="63" y="159"/>
                  </a:lnTo>
                  <a:lnTo>
                    <a:pt x="64" y="14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387" y="0"/>
              <a:ext cx="65" cy="280"/>
            </a:xfrm>
            <a:custGeom>
              <a:avLst/>
              <a:gdLst>
                <a:gd name="T0" fmla="*/ 65 w 65"/>
                <a:gd name="T1" fmla="*/ 140 h 280"/>
                <a:gd name="T2" fmla="*/ 64 w 65"/>
                <a:gd name="T3" fmla="*/ 122 h 280"/>
                <a:gd name="T4" fmla="*/ 61 w 65"/>
                <a:gd name="T5" fmla="*/ 100 h 280"/>
                <a:gd name="T6" fmla="*/ 55 w 65"/>
                <a:gd name="T7" fmla="*/ 77 h 280"/>
                <a:gd name="T8" fmla="*/ 46 w 65"/>
                <a:gd name="T9" fmla="*/ 53 h 280"/>
                <a:gd name="T10" fmla="*/ 33 w 65"/>
                <a:gd name="T11" fmla="*/ 30 h 280"/>
                <a:gd name="T12" fmla="*/ 19 w 65"/>
                <a:gd name="T13" fmla="*/ 14 h 280"/>
                <a:gd name="T14" fmla="*/ 8 w 65"/>
                <a:gd name="T15" fmla="*/ 4 h 280"/>
                <a:gd name="T16" fmla="*/ 3 w 65"/>
                <a:gd name="T17" fmla="*/ 0 h 280"/>
                <a:gd name="T18" fmla="*/ 1 w 65"/>
                <a:gd name="T19" fmla="*/ 1 h 280"/>
                <a:gd name="T20" fmla="*/ 0 w 65"/>
                <a:gd name="T21" fmla="*/ 3 h 280"/>
                <a:gd name="T22" fmla="*/ 0 w 65"/>
                <a:gd name="T23" fmla="*/ 4 h 280"/>
                <a:gd name="T24" fmla="*/ 1 w 65"/>
                <a:gd name="T25" fmla="*/ 5 h 280"/>
                <a:gd name="T26" fmla="*/ 2 w 65"/>
                <a:gd name="T27" fmla="*/ 7 h 280"/>
                <a:gd name="T28" fmla="*/ 5 w 65"/>
                <a:gd name="T29" fmla="*/ 10 h 280"/>
                <a:gd name="T30" fmla="*/ 23 w 65"/>
                <a:gd name="T31" fmla="*/ 33 h 280"/>
                <a:gd name="T32" fmla="*/ 37 w 65"/>
                <a:gd name="T33" fmla="*/ 63 h 280"/>
                <a:gd name="T34" fmla="*/ 45 w 65"/>
                <a:gd name="T35" fmla="*/ 99 h 280"/>
                <a:gd name="T36" fmla="*/ 48 w 65"/>
                <a:gd name="T37" fmla="*/ 140 h 280"/>
                <a:gd name="T38" fmla="*/ 46 w 65"/>
                <a:gd name="T39" fmla="*/ 176 h 280"/>
                <a:gd name="T40" fmla="*/ 39 w 65"/>
                <a:gd name="T41" fmla="*/ 211 h 280"/>
                <a:gd name="T42" fmla="*/ 25 w 65"/>
                <a:gd name="T43" fmla="*/ 244 h 280"/>
                <a:gd name="T44" fmla="*/ 4 w 65"/>
                <a:gd name="T45" fmla="*/ 273 h 280"/>
                <a:gd name="T46" fmla="*/ 0 w 65"/>
                <a:gd name="T47" fmla="*/ 276 h 280"/>
                <a:gd name="T48" fmla="*/ 0 w 65"/>
                <a:gd name="T49" fmla="*/ 277 h 280"/>
                <a:gd name="T50" fmla="*/ 1 w 65"/>
                <a:gd name="T51" fmla="*/ 279 h 280"/>
                <a:gd name="T52" fmla="*/ 3 w 65"/>
                <a:gd name="T53" fmla="*/ 280 h 280"/>
                <a:gd name="T54" fmla="*/ 9 w 65"/>
                <a:gd name="T55" fmla="*/ 277 h 280"/>
                <a:gd name="T56" fmla="*/ 20 w 65"/>
                <a:gd name="T57" fmla="*/ 266 h 280"/>
                <a:gd name="T58" fmla="*/ 34 w 65"/>
                <a:gd name="T59" fmla="*/ 249 h 280"/>
                <a:gd name="T60" fmla="*/ 47 w 65"/>
                <a:gd name="T61" fmla="*/ 225 h 280"/>
                <a:gd name="T62" fmla="*/ 56 w 65"/>
                <a:gd name="T63" fmla="*/ 202 h 280"/>
                <a:gd name="T64" fmla="*/ 61 w 65"/>
                <a:gd name="T65" fmla="*/ 180 h 280"/>
                <a:gd name="T66" fmla="*/ 64 w 65"/>
                <a:gd name="T67" fmla="*/ 159 h 280"/>
                <a:gd name="T68" fmla="*/ 65 w 65"/>
                <a:gd name="T69" fmla="*/ 14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280">
                  <a:moveTo>
                    <a:pt x="65" y="140"/>
                  </a:moveTo>
                  <a:lnTo>
                    <a:pt x="64" y="122"/>
                  </a:lnTo>
                  <a:lnTo>
                    <a:pt x="61" y="100"/>
                  </a:lnTo>
                  <a:lnTo>
                    <a:pt x="55" y="77"/>
                  </a:lnTo>
                  <a:lnTo>
                    <a:pt x="46" y="53"/>
                  </a:lnTo>
                  <a:lnTo>
                    <a:pt x="33" y="30"/>
                  </a:lnTo>
                  <a:lnTo>
                    <a:pt x="19" y="14"/>
                  </a:lnTo>
                  <a:lnTo>
                    <a:pt x="8" y="4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5" y="10"/>
                  </a:lnTo>
                  <a:lnTo>
                    <a:pt x="23" y="33"/>
                  </a:lnTo>
                  <a:lnTo>
                    <a:pt x="37" y="63"/>
                  </a:lnTo>
                  <a:lnTo>
                    <a:pt x="45" y="99"/>
                  </a:lnTo>
                  <a:lnTo>
                    <a:pt x="48" y="140"/>
                  </a:lnTo>
                  <a:lnTo>
                    <a:pt x="46" y="176"/>
                  </a:lnTo>
                  <a:lnTo>
                    <a:pt x="39" y="211"/>
                  </a:lnTo>
                  <a:lnTo>
                    <a:pt x="25" y="244"/>
                  </a:lnTo>
                  <a:lnTo>
                    <a:pt x="4" y="273"/>
                  </a:lnTo>
                  <a:lnTo>
                    <a:pt x="0" y="276"/>
                  </a:lnTo>
                  <a:lnTo>
                    <a:pt x="0" y="277"/>
                  </a:lnTo>
                  <a:lnTo>
                    <a:pt x="1" y="279"/>
                  </a:lnTo>
                  <a:lnTo>
                    <a:pt x="3" y="280"/>
                  </a:lnTo>
                  <a:lnTo>
                    <a:pt x="9" y="277"/>
                  </a:lnTo>
                  <a:lnTo>
                    <a:pt x="20" y="266"/>
                  </a:lnTo>
                  <a:lnTo>
                    <a:pt x="34" y="249"/>
                  </a:lnTo>
                  <a:lnTo>
                    <a:pt x="47" y="225"/>
                  </a:lnTo>
                  <a:lnTo>
                    <a:pt x="56" y="202"/>
                  </a:lnTo>
                  <a:lnTo>
                    <a:pt x="61" y="180"/>
                  </a:lnTo>
                  <a:lnTo>
                    <a:pt x="64" y="159"/>
                  </a:lnTo>
                  <a:lnTo>
                    <a:pt x="65" y="14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2572" y="107"/>
              <a:ext cx="185" cy="66"/>
            </a:xfrm>
            <a:custGeom>
              <a:avLst/>
              <a:gdLst>
                <a:gd name="T0" fmla="*/ 175 w 185"/>
                <a:gd name="T1" fmla="*/ 12 h 66"/>
                <a:gd name="T2" fmla="*/ 179 w 185"/>
                <a:gd name="T3" fmla="*/ 12 h 66"/>
                <a:gd name="T4" fmla="*/ 182 w 185"/>
                <a:gd name="T5" fmla="*/ 11 h 66"/>
                <a:gd name="T6" fmla="*/ 184 w 185"/>
                <a:gd name="T7" fmla="*/ 9 h 66"/>
                <a:gd name="T8" fmla="*/ 185 w 185"/>
                <a:gd name="T9" fmla="*/ 6 h 66"/>
                <a:gd name="T10" fmla="*/ 184 w 185"/>
                <a:gd name="T11" fmla="*/ 3 h 66"/>
                <a:gd name="T12" fmla="*/ 182 w 185"/>
                <a:gd name="T13" fmla="*/ 1 h 66"/>
                <a:gd name="T14" fmla="*/ 179 w 185"/>
                <a:gd name="T15" fmla="*/ 1 h 66"/>
                <a:gd name="T16" fmla="*/ 176 w 185"/>
                <a:gd name="T17" fmla="*/ 0 h 66"/>
                <a:gd name="T18" fmla="*/ 9 w 185"/>
                <a:gd name="T19" fmla="*/ 0 h 66"/>
                <a:gd name="T20" fmla="*/ 6 w 185"/>
                <a:gd name="T21" fmla="*/ 1 h 66"/>
                <a:gd name="T22" fmla="*/ 3 w 185"/>
                <a:gd name="T23" fmla="*/ 1 h 66"/>
                <a:gd name="T24" fmla="*/ 1 w 185"/>
                <a:gd name="T25" fmla="*/ 3 h 66"/>
                <a:gd name="T26" fmla="*/ 0 w 185"/>
                <a:gd name="T27" fmla="*/ 6 h 66"/>
                <a:gd name="T28" fmla="*/ 1 w 185"/>
                <a:gd name="T29" fmla="*/ 9 h 66"/>
                <a:gd name="T30" fmla="*/ 3 w 185"/>
                <a:gd name="T31" fmla="*/ 11 h 66"/>
                <a:gd name="T32" fmla="*/ 6 w 185"/>
                <a:gd name="T33" fmla="*/ 12 h 66"/>
                <a:gd name="T34" fmla="*/ 9 w 185"/>
                <a:gd name="T35" fmla="*/ 12 h 66"/>
                <a:gd name="T36" fmla="*/ 175 w 185"/>
                <a:gd name="T37" fmla="*/ 12 h 66"/>
                <a:gd name="T38" fmla="*/ 176 w 185"/>
                <a:gd name="T39" fmla="*/ 66 h 66"/>
                <a:gd name="T40" fmla="*/ 179 w 185"/>
                <a:gd name="T41" fmla="*/ 66 h 66"/>
                <a:gd name="T42" fmla="*/ 182 w 185"/>
                <a:gd name="T43" fmla="*/ 65 h 66"/>
                <a:gd name="T44" fmla="*/ 184 w 185"/>
                <a:gd name="T45" fmla="*/ 63 h 66"/>
                <a:gd name="T46" fmla="*/ 185 w 185"/>
                <a:gd name="T47" fmla="*/ 60 h 66"/>
                <a:gd name="T48" fmla="*/ 184 w 185"/>
                <a:gd name="T49" fmla="*/ 57 h 66"/>
                <a:gd name="T50" fmla="*/ 182 w 185"/>
                <a:gd name="T51" fmla="*/ 55 h 66"/>
                <a:gd name="T52" fmla="*/ 179 w 185"/>
                <a:gd name="T53" fmla="*/ 55 h 66"/>
                <a:gd name="T54" fmla="*/ 175 w 185"/>
                <a:gd name="T55" fmla="*/ 55 h 66"/>
                <a:gd name="T56" fmla="*/ 9 w 185"/>
                <a:gd name="T57" fmla="*/ 55 h 66"/>
                <a:gd name="T58" fmla="*/ 6 w 185"/>
                <a:gd name="T59" fmla="*/ 55 h 66"/>
                <a:gd name="T60" fmla="*/ 3 w 185"/>
                <a:gd name="T61" fmla="*/ 55 h 66"/>
                <a:gd name="T62" fmla="*/ 1 w 185"/>
                <a:gd name="T63" fmla="*/ 57 h 66"/>
                <a:gd name="T64" fmla="*/ 0 w 185"/>
                <a:gd name="T65" fmla="*/ 60 h 66"/>
                <a:gd name="T66" fmla="*/ 1 w 185"/>
                <a:gd name="T67" fmla="*/ 63 h 66"/>
                <a:gd name="T68" fmla="*/ 3 w 185"/>
                <a:gd name="T69" fmla="*/ 65 h 66"/>
                <a:gd name="T70" fmla="*/ 6 w 185"/>
                <a:gd name="T71" fmla="*/ 66 h 66"/>
                <a:gd name="T72" fmla="*/ 9 w 185"/>
                <a:gd name="T73" fmla="*/ 66 h 66"/>
                <a:gd name="T74" fmla="*/ 176 w 185"/>
                <a:gd name="T7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5" h="66">
                  <a:moveTo>
                    <a:pt x="175" y="12"/>
                  </a:moveTo>
                  <a:lnTo>
                    <a:pt x="179" y="12"/>
                  </a:lnTo>
                  <a:lnTo>
                    <a:pt x="182" y="11"/>
                  </a:lnTo>
                  <a:lnTo>
                    <a:pt x="184" y="9"/>
                  </a:lnTo>
                  <a:lnTo>
                    <a:pt x="185" y="6"/>
                  </a:lnTo>
                  <a:lnTo>
                    <a:pt x="184" y="3"/>
                  </a:lnTo>
                  <a:lnTo>
                    <a:pt x="182" y="1"/>
                  </a:lnTo>
                  <a:lnTo>
                    <a:pt x="179" y="1"/>
                  </a:lnTo>
                  <a:lnTo>
                    <a:pt x="176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9"/>
                  </a:lnTo>
                  <a:lnTo>
                    <a:pt x="3" y="11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75" y="12"/>
                  </a:lnTo>
                  <a:close/>
                  <a:moveTo>
                    <a:pt x="176" y="66"/>
                  </a:moveTo>
                  <a:lnTo>
                    <a:pt x="179" y="66"/>
                  </a:lnTo>
                  <a:lnTo>
                    <a:pt x="182" y="65"/>
                  </a:lnTo>
                  <a:lnTo>
                    <a:pt x="184" y="63"/>
                  </a:lnTo>
                  <a:lnTo>
                    <a:pt x="185" y="60"/>
                  </a:lnTo>
                  <a:lnTo>
                    <a:pt x="184" y="57"/>
                  </a:lnTo>
                  <a:lnTo>
                    <a:pt x="182" y="55"/>
                  </a:lnTo>
                  <a:lnTo>
                    <a:pt x="179" y="55"/>
                  </a:lnTo>
                  <a:lnTo>
                    <a:pt x="175" y="55"/>
                  </a:lnTo>
                  <a:lnTo>
                    <a:pt x="9" y="55"/>
                  </a:lnTo>
                  <a:lnTo>
                    <a:pt x="6" y="55"/>
                  </a:lnTo>
                  <a:lnTo>
                    <a:pt x="3" y="55"/>
                  </a:lnTo>
                  <a:lnTo>
                    <a:pt x="1" y="57"/>
                  </a:lnTo>
                  <a:lnTo>
                    <a:pt x="0" y="60"/>
                  </a:lnTo>
                  <a:lnTo>
                    <a:pt x="1" y="63"/>
                  </a:lnTo>
                  <a:lnTo>
                    <a:pt x="3" y="65"/>
                  </a:lnTo>
                  <a:lnTo>
                    <a:pt x="6" y="66"/>
                  </a:lnTo>
                  <a:lnTo>
                    <a:pt x="9" y="66"/>
                  </a:lnTo>
                  <a:lnTo>
                    <a:pt x="176" y="66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859" y="86"/>
              <a:ext cx="217" cy="124"/>
            </a:xfrm>
            <a:custGeom>
              <a:avLst/>
              <a:gdLst>
                <a:gd name="T0" fmla="*/ 22 w 217"/>
                <a:gd name="T1" fmla="*/ 103 h 124"/>
                <a:gd name="T2" fmla="*/ 18 w 217"/>
                <a:gd name="T3" fmla="*/ 114 h 124"/>
                <a:gd name="T4" fmla="*/ 0 w 217"/>
                <a:gd name="T5" fmla="*/ 116 h 124"/>
                <a:gd name="T6" fmla="*/ 8 w 217"/>
                <a:gd name="T7" fmla="*/ 124 h 124"/>
                <a:gd name="T8" fmla="*/ 25 w 217"/>
                <a:gd name="T9" fmla="*/ 123 h 124"/>
                <a:gd name="T10" fmla="*/ 38 w 217"/>
                <a:gd name="T11" fmla="*/ 123 h 124"/>
                <a:gd name="T12" fmla="*/ 55 w 217"/>
                <a:gd name="T13" fmla="*/ 124 h 124"/>
                <a:gd name="T14" fmla="*/ 63 w 217"/>
                <a:gd name="T15" fmla="*/ 116 h 124"/>
                <a:gd name="T16" fmla="*/ 45 w 217"/>
                <a:gd name="T17" fmla="*/ 114 h 124"/>
                <a:gd name="T18" fmla="*/ 41 w 217"/>
                <a:gd name="T19" fmla="*/ 103 h 124"/>
                <a:gd name="T20" fmla="*/ 44 w 217"/>
                <a:gd name="T21" fmla="*/ 32 h 124"/>
                <a:gd name="T22" fmla="*/ 65 w 217"/>
                <a:gd name="T23" fmla="*/ 10 h 124"/>
                <a:gd name="T24" fmla="*/ 84 w 217"/>
                <a:gd name="T25" fmla="*/ 7 h 124"/>
                <a:gd name="T26" fmla="*/ 93 w 217"/>
                <a:gd name="T27" fmla="*/ 12 h 124"/>
                <a:gd name="T28" fmla="*/ 97 w 217"/>
                <a:gd name="T29" fmla="*/ 21 h 124"/>
                <a:gd name="T30" fmla="*/ 99 w 217"/>
                <a:gd name="T31" fmla="*/ 32 h 124"/>
                <a:gd name="T32" fmla="*/ 99 w 217"/>
                <a:gd name="T33" fmla="*/ 103 h 124"/>
                <a:gd name="T34" fmla="*/ 95 w 217"/>
                <a:gd name="T35" fmla="*/ 114 h 124"/>
                <a:gd name="T36" fmla="*/ 77 w 217"/>
                <a:gd name="T37" fmla="*/ 116 h 124"/>
                <a:gd name="T38" fmla="*/ 85 w 217"/>
                <a:gd name="T39" fmla="*/ 124 h 124"/>
                <a:gd name="T40" fmla="*/ 102 w 217"/>
                <a:gd name="T41" fmla="*/ 123 h 124"/>
                <a:gd name="T42" fmla="*/ 115 w 217"/>
                <a:gd name="T43" fmla="*/ 123 h 124"/>
                <a:gd name="T44" fmla="*/ 132 w 217"/>
                <a:gd name="T45" fmla="*/ 124 h 124"/>
                <a:gd name="T46" fmla="*/ 140 w 217"/>
                <a:gd name="T47" fmla="*/ 116 h 124"/>
                <a:gd name="T48" fmla="*/ 122 w 217"/>
                <a:gd name="T49" fmla="*/ 114 h 124"/>
                <a:gd name="T50" fmla="*/ 118 w 217"/>
                <a:gd name="T51" fmla="*/ 103 h 124"/>
                <a:gd name="T52" fmla="*/ 121 w 217"/>
                <a:gd name="T53" fmla="*/ 32 h 124"/>
                <a:gd name="T54" fmla="*/ 142 w 217"/>
                <a:gd name="T55" fmla="*/ 10 h 124"/>
                <a:gd name="T56" fmla="*/ 162 w 217"/>
                <a:gd name="T57" fmla="*/ 7 h 124"/>
                <a:gd name="T58" fmla="*/ 170 w 217"/>
                <a:gd name="T59" fmla="*/ 12 h 124"/>
                <a:gd name="T60" fmla="*/ 174 w 217"/>
                <a:gd name="T61" fmla="*/ 21 h 124"/>
                <a:gd name="T62" fmla="*/ 176 w 217"/>
                <a:gd name="T63" fmla="*/ 32 h 124"/>
                <a:gd name="T64" fmla="*/ 176 w 217"/>
                <a:gd name="T65" fmla="*/ 103 h 124"/>
                <a:gd name="T66" fmla="*/ 172 w 217"/>
                <a:gd name="T67" fmla="*/ 114 h 124"/>
                <a:gd name="T68" fmla="*/ 155 w 217"/>
                <a:gd name="T69" fmla="*/ 116 h 124"/>
                <a:gd name="T70" fmla="*/ 163 w 217"/>
                <a:gd name="T71" fmla="*/ 124 h 124"/>
                <a:gd name="T72" fmla="*/ 179 w 217"/>
                <a:gd name="T73" fmla="*/ 123 h 124"/>
                <a:gd name="T74" fmla="*/ 193 w 217"/>
                <a:gd name="T75" fmla="*/ 123 h 124"/>
                <a:gd name="T76" fmla="*/ 209 w 217"/>
                <a:gd name="T77" fmla="*/ 124 h 124"/>
                <a:gd name="T78" fmla="*/ 217 w 217"/>
                <a:gd name="T79" fmla="*/ 116 h 124"/>
                <a:gd name="T80" fmla="*/ 201 w 217"/>
                <a:gd name="T81" fmla="*/ 114 h 124"/>
                <a:gd name="T82" fmla="*/ 196 w 217"/>
                <a:gd name="T83" fmla="*/ 107 h 124"/>
                <a:gd name="T84" fmla="*/ 195 w 217"/>
                <a:gd name="T85" fmla="*/ 38 h 124"/>
                <a:gd name="T86" fmla="*/ 192 w 217"/>
                <a:gd name="T87" fmla="*/ 18 h 124"/>
                <a:gd name="T88" fmla="*/ 183 w 217"/>
                <a:gd name="T89" fmla="*/ 7 h 124"/>
                <a:gd name="T90" fmla="*/ 168 w 217"/>
                <a:gd name="T91" fmla="*/ 1 h 124"/>
                <a:gd name="T92" fmla="*/ 142 w 217"/>
                <a:gd name="T93" fmla="*/ 3 h 124"/>
                <a:gd name="T94" fmla="*/ 122 w 217"/>
                <a:gd name="T95" fmla="*/ 19 h 124"/>
                <a:gd name="T96" fmla="*/ 115 w 217"/>
                <a:gd name="T97" fmla="*/ 20 h 124"/>
                <a:gd name="T98" fmla="*/ 107 w 217"/>
                <a:gd name="T99" fmla="*/ 8 h 124"/>
                <a:gd name="T100" fmla="*/ 97 w 217"/>
                <a:gd name="T101" fmla="*/ 3 h 124"/>
                <a:gd name="T102" fmla="*/ 85 w 217"/>
                <a:gd name="T103" fmla="*/ 1 h 124"/>
                <a:gd name="T104" fmla="*/ 67 w 217"/>
                <a:gd name="T105" fmla="*/ 3 h 124"/>
                <a:gd name="T106" fmla="*/ 46 w 217"/>
                <a:gd name="T107" fmla="*/ 18 h 124"/>
                <a:gd name="T108" fmla="*/ 39 w 217"/>
                <a:gd name="T109" fmla="*/ 0 h 124"/>
                <a:gd name="T110" fmla="*/ 0 w 217"/>
                <a:gd name="T111" fmla="*/ 12 h 124"/>
                <a:gd name="T112" fmla="*/ 12 w 217"/>
                <a:gd name="T113" fmla="*/ 13 h 124"/>
                <a:gd name="T114" fmla="*/ 18 w 217"/>
                <a:gd name="T115" fmla="*/ 15 h 124"/>
                <a:gd name="T116" fmla="*/ 21 w 217"/>
                <a:gd name="T117" fmla="*/ 20 h 124"/>
                <a:gd name="T118" fmla="*/ 22 w 217"/>
                <a:gd name="T119" fmla="*/ 2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7" h="124">
                  <a:moveTo>
                    <a:pt x="22" y="28"/>
                  </a:moveTo>
                  <a:lnTo>
                    <a:pt x="22" y="103"/>
                  </a:lnTo>
                  <a:lnTo>
                    <a:pt x="21" y="110"/>
                  </a:lnTo>
                  <a:lnTo>
                    <a:pt x="18" y="114"/>
                  </a:lnTo>
                  <a:lnTo>
                    <a:pt x="11" y="115"/>
                  </a:lnTo>
                  <a:lnTo>
                    <a:pt x="0" y="116"/>
                  </a:lnTo>
                  <a:lnTo>
                    <a:pt x="0" y="124"/>
                  </a:lnTo>
                  <a:lnTo>
                    <a:pt x="8" y="124"/>
                  </a:lnTo>
                  <a:lnTo>
                    <a:pt x="17" y="124"/>
                  </a:lnTo>
                  <a:lnTo>
                    <a:pt x="25" y="123"/>
                  </a:lnTo>
                  <a:lnTo>
                    <a:pt x="31" y="123"/>
                  </a:lnTo>
                  <a:lnTo>
                    <a:pt x="38" y="123"/>
                  </a:lnTo>
                  <a:lnTo>
                    <a:pt x="46" y="124"/>
                  </a:lnTo>
                  <a:lnTo>
                    <a:pt x="55" y="124"/>
                  </a:lnTo>
                  <a:lnTo>
                    <a:pt x="63" y="124"/>
                  </a:lnTo>
                  <a:lnTo>
                    <a:pt x="63" y="116"/>
                  </a:lnTo>
                  <a:lnTo>
                    <a:pt x="51" y="115"/>
                  </a:lnTo>
                  <a:lnTo>
                    <a:pt x="45" y="114"/>
                  </a:lnTo>
                  <a:lnTo>
                    <a:pt x="42" y="110"/>
                  </a:lnTo>
                  <a:lnTo>
                    <a:pt x="41" y="103"/>
                  </a:lnTo>
                  <a:lnTo>
                    <a:pt x="41" y="51"/>
                  </a:lnTo>
                  <a:lnTo>
                    <a:pt x="44" y="32"/>
                  </a:lnTo>
                  <a:lnTo>
                    <a:pt x="53" y="18"/>
                  </a:lnTo>
                  <a:lnTo>
                    <a:pt x="65" y="10"/>
                  </a:lnTo>
                  <a:lnTo>
                    <a:pt x="79" y="7"/>
                  </a:lnTo>
                  <a:lnTo>
                    <a:pt x="84" y="7"/>
                  </a:lnTo>
                  <a:lnTo>
                    <a:pt x="89" y="9"/>
                  </a:lnTo>
                  <a:lnTo>
                    <a:pt x="93" y="12"/>
                  </a:lnTo>
                  <a:lnTo>
                    <a:pt x="95" y="16"/>
                  </a:lnTo>
                  <a:lnTo>
                    <a:pt x="97" y="21"/>
                  </a:lnTo>
                  <a:lnTo>
                    <a:pt x="98" y="26"/>
                  </a:lnTo>
                  <a:lnTo>
                    <a:pt x="99" y="32"/>
                  </a:lnTo>
                  <a:lnTo>
                    <a:pt x="99" y="38"/>
                  </a:lnTo>
                  <a:lnTo>
                    <a:pt x="99" y="103"/>
                  </a:lnTo>
                  <a:lnTo>
                    <a:pt x="98" y="110"/>
                  </a:lnTo>
                  <a:lnTo>
                    <a:pt x="95" y="114"/>
                  </a:lnTo>
                  <a:lnTo>
                    <a:pt x="89" y="115"/>
                  </a:lnTo>
                  <a:lnTo>
                    <a:pt x="77" y="116"/>
                  </a:lnTo>
                  <a:lnTo>
                    <a:pt x="77" y="124"/>
                  </a:lnTo>
                  <a:lnTo>
                    <a:pt x="85" y="124"/>
                  </a:lnTo>
                  <a:lnTo>
                    <a:pt x="94" y="124"/>
                  </a:lnTo>
                  <a:lnTo>
                    <a:pt x="102" y="123"/>
                  </a:lnTo>
                  <a:lnTo>
                    <a:pt x="109" y="123"/>
                  </a:lnTo>
                  <a:lnTo>
                    <a:pt x="115" y="123"/>
                  </a:lnTo>
                  <a:lnTo>
                    <a:pt x="123" y="124"/>
                  </a:lnTo>
                  <a:lnTo>
                    <a:pt x="132" y="124"/>
                  </a:lnTo>
                  <a:lnTo>
                    <a:pt x="140" y="124"/>
                  </a:lnTo>
                  <a:lnTo>
                    <a:pt x="140" y="116"/>
                  </a:lnTo>
                  <a:lnTo>
                    <a:pt x="129" y="115"/>
                  </a:lnTo>
                  <a:lnTo>
                    <a:pt x="122" y="114"/>
                  </a:lnTo>
                  <a:lnTo>
                    <a:pt x="119" y="110"/>
                  </a:lnTo>
                  <a:lnTo>
                    <a:pt x="118" y="103"/>
                  </a:lnTo>
                  <a:lnTo>
                    <a:pt x="118" y="51"/>
                  </a:lnTo>
                  <a:lnTo>
                    <a:pt x="121" y="32"/>
                  </a:lnTo>
                  <a:lnTo>
                    <a:pt x="130" y="18"/>
                  </a:lnTo>
                  <a:lnTo>
                    <a:pt x="142" y="10"/>
                  </a:lnTo>
                  <a:lnTo>
                    <a:pt x="156" y="7"/>
                  </a:lnTo>
                  <a:lnTo>
                    <a:pt x="162" y="7"/>
                  </a:lnTo>
                  <a:lnTo>
                    <a:pt x="166" y="9"/>
                  </a:lnTo>
                  <a:lnTo>
                    <a:pt x="170" y="12"/>
                  </a:lnTo>
                  <a:lnTo>
                    <a:pt x="173" y="16"/>
                  </a:lnTo>
                  <a:lnTo>
                    <a:pt x="174" y="21"/>
                  </a:lnTo>
                  <a:lnTo>
                    <a:pt x="176" y="26"/>
                  </a:lnTo>
                  <a:lnTo>
                    <a:pt x="176" y="32"/>
                  </a:lnTo>
                  <a:lnTo>
                    <a:pt x="176" y="38"/>
                  </a:lnTo>
                  <a:lnTo>
                    <a:pt x="176" y="103"/>
                  </a:lnTo>
                  <a:lnTo>
                    <a:pt x="176" y="110"/>
                  </a:lnTo>
                  <a:lnTo>
                    <a:pt x="172" y="114"/>
                  </a:lnTo>
                  <a:lnTo>
                    <a:pt x="166" y="115"/>
                  </a:lnTo>
                  <a:lnTo>
                    <a:pt x="155" y="116"/>
                  </a:lnTo>
                  <a:lnTo>
                    <a:pt x="155" y="124"/>
                  </a:lnTo>
                  <a:lnTo>
                    <a:pt x="163" y="124"/>
                  </a:lnTo>
                  <a:lnTo>
                    <a:pt x="171" y="124"/>
                  </a:lnTo>
                  <a:lnTo>
                    <a:pt x="179" y="123"/>
                  </a:lnTo>
                  <a:lnTo>
                    <a:pt x="186" y="123"/>
                  </a:lnTo>
                  <a:lnTo>
                    <a:pt x="193" y="123"/>
                  </a:lnTo>
                  <a:lnTo>
                    <a:pt x="201" y="124"/>
                  </a:lnTo>
                  <a:lnTo>
                    <a:pt x="209" y="124"/>
                  </a:lnTo>
                  <a:lnTo>
                    <a:pt x="217" y="124"/>
                  </a:lnTo>
                  <a:lnTo>
                    <a:pt x="217" y="116"/>
                  </a:lnTo>
                  <a:lnTo>
                    <a:pt x="208" y="115"/>
                  </a:lnTo>
                  <a:lnTo>
                    <a:pt x="201" y="114"/>
                  </a:lnTo>
                  <a:lnTo>
                    <a:pt x="197" y="112"/>
                  </a:lnTo>
                  <a:lnTo>
                    <a:pt x="196" y="107"/>
                  </a:lnTo>
                  <a:lnTo>
                    <a:pt x="196" y="54"/>
                  </a:lnTo>
                  <a:lnTo>
                    <a:pt x="195" y="38"/>
                  </a:lnTo>
                  <a:lnTo>
                    <a:pt x="194" y="27"/>
                  </a:lnTo>
                  <a:lnTo>
                    <a:pt x="192" y="18"/>
                  </a:lnTo>
                  <a:lnTo>
                    <a:pt x="187" y="11"/>
                  </a:lnTo>
                  <a:lnTo>
                    <a:pt x="183" y="7"/>
                  </a:lnTo>
                  <a:lnTo>
                    <a:pt x="177" y="4"/>
                  </a:lnTo>
                  <a:lnTo>
                    <a:pt x="168" y="1"/>
                  </a:lnTo>
                  <a:lnTo>
                    <a:pt x="158" y="0"/>
                  </a:lnTo>
                  <a:lnTo>
                    <a:pt x="142" y="3"/>
                  </a:lnTo>
                  <a:lnTo>
                    <a:pt x="131" y="10"/>
                  </a:lnTo>
                  <a:lnTo>
                    <a:pt x="122" y="19"/>
                  </a:lnTo>
                  <a:lnTo>
                    <a:pt x="117" y="28"/>
                  </a:lnTo>
                  <a:lnTo>
                    <a:pt x="115" y="20"/>
                  </a:lnTo>
                  <a:lnTo>
                    <a:pt x="112" y="13"/>
                  </a:lnTo>
                  <a:lnTo>
                    <a:pt x="107" y="8"/>
                  </a:lnTo>
                  <a:lnTo>
                    <a:pt x="102" y="5"/>
                  </a:lnTo>
                  <a:lnTo>
                    <a:pt x="97" y="3"/>
                  </a:lnTo>
                  <a:lnTo>
                    <a:pt x="91" y="1"/>
                  </a:lnTo>
                  <a:lnTo>
                    <a:pt x="85" y="1"/>
                  </a:lnTo>
                  <a:lnTo>
                    <a:pt x="80" y="0"/>
                  </a:lnTo>
                  <a:lnTo>
                    <a:pt x="67" y="3"/>
                  </a:lnTo>
                  <a:lnTo>
                    <a:pt x="55" y="9"/>
                  </a:lnTo>
                  <a:lnTo>
                    <a:pt x="46" y="18"/>
                  </a:lnTo>
                  <a:lnTo>
                    <a:pt x="39" y="30"/>
                  </a:lnTo>
                  <a:lnTo>
                    <a:pt x="39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7" y="12"/>
                  </a:lnTo>
                  <a:lnTo>
                    <a:pt x="12" y="13"/>
                  </a:lnTo>
                  <a:lnTo>
                    <a:pt x="15" y="14"/>
                  </a:lnTo>
                  <a:lnTo>
                    <a:pt x="18" y="15"/>
                  </a:lnTo>
                  <a:lnTo>
                    <a:pt x="20" y="17"/>
                  </a:lnTo>
                  <a:lnTo>
                    <a:pt x="21" y="20"/>
                  </a:lnTo>
                  <a:lnTo>
                    <a:pt x="22" y="23"/>
                  </a:lnTo>
                  <a:lnTo>
                    <a:pt x="22" y="28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3094" y="85"/>
              <a:ext cx="125" cy="128"/>
            </a:xfrm>
            <a:custGeom>
              <a:avLst/>
              <a:gdLst>
                <a:gd name="T0" fmla="*/ 83 w 125"/>
                <a:gd name="T1" fmla="*/ 112 h 128"/>
                <a:gd name="T2" fmla="*/ 94 w 125"/>
                <a:gd name="T3" fmla="*/ 125 h 128"/>
                <a:gd name="T4" fmla="*/ 105 w 125"/>
                <a:gd name="T5" fmla="*/ 127 h 128"/>
                <a:gd name="T6" fmla="*/ 112 w 125"/>
                <a:gd name="T7" fmla="*/ 124 h 128"/>
                <a:gd name="T8" fmla="*/ 120 w 125"/>
                <a:gd name="T9" fmla="*/ 119 h 128"/>
                <a:gd name="T10" fmla="*/ 124 w 125"/>
                <a:gd name="T11" fmla="*/ 108 h 128"/>
                <a:gd name="T12" fmla="*/ 125 w 125"/>
                <a:gd name="T13" fmla="*/ 85 h 128"/>
                <a:gd name="T14" fmla="*/ 118 w 125"/>
                <a:gd name="T15" fmla="*/ 100 h 128"/>
                <a:gd name="T16" fmla="*/ 114 w 125"/>
                <a:gd name="T17" fmla="*/ 115 h 128"/>
                <a:gd name="T18" fmla="*/ 108 w 125"/>
                <a:gd name="T19" fmla="*/ 118 h 128"/>
                <a:gd name="T20" fmla="*/ 100 w 125"/>
                <a:gd name="T21" fmla="*/ 112 h 128"/>
                <a:gd name="T22" fmla="*/ 98 w 125"/>
                <a:gd name="T23" fmla="*/ 104 h 128"/>
                <a:gd name="T24" fmla="*/ 98 w 125"/>
                <a:gd name="T25" fmla="*/ 40 h 128"/>
                <a:gd name="T26" fmla="*/ 94 w 125"/>
                <a:gd name="T27" fmla="*/ 23 h 128"/>
                <a:gd name="T28" fmla="*/ 79 w 125"/>
                <a:gd name="T29" fmla="*/ 8 h 128"/>
                <a:gd name="T30" fmla="*/ 60 w 125"/>
                <a:gd name="T31" fmla="*/ 1 h 128"/>
                <a:gd name="T32" fmla="*/ 41 w 125"/>
                <a:gd name="T33" fmla="*/ 0 h 128"/>
                <a:gd name="T34" fmla="*/ 27 w 125"/>
                <a:gd name="T35" fmla="*/ 5 h 128"/>
                <a:gd name="T36" fmla="*/ 15 w 125"/>
                <a:gd name="T37" fmla="*/ 13 h 128"/>
                <a:gd name="T38" fmla="*/ 9 w 125"/>
                <a:gd name="T39" fmla="*/ 25 h 128"/>
                <a:gd name="T40" fmla="*/ 9 w 125"/>
                <a:gd name="T41" fmla="*/ 37 h 128"/>
                <a:gd name="T42" fmla="*/ 16 w 125"/>
                <a:gd name="T43" fmla="*/ 44 h 128"/>
                <a:gd name="T44" fmla="*/ 26 w 125"/>
                <a:gd name="T45" fmla="*/ 44 h 128"/>
                <a:gd name="T46" fmla="*/ 33 w 125"/>
                <a:gd name="T47" fmla="*/ 37 h 128"/>
                <a:gd name="T48" fmla="*/ 33 w 125"/>
                <a:gd name="T49" fmla="*/ 28 h 128"/>
                <a:gd name="T50" fmla="*/ 27 w 125"/>
                <a:gd name="T51" fmla="*/ 20 h 128"/>
                <a:gd name="T52" fmla="*/ 26 w 125"/>
                <a:gd name="T53" fmla="*/ 13 h 128"/>
                <a:gd name="T54" fmla="*/ 42 w 125"/>
                <a:gd name="T55" fmla="*/ 7 h 128"/>
                <a:gd name="T56" fmla="*/ 54 w 125"/>
                <a:gd name="T57" fmla="*/ 6 h 128"/>
                <a:gd name="T58" fmla="*/ 65 w 125"/>
                <a:gd name="T59" fmla="*/ 11 h 128"/>
                <a:gd name="T60" fmla="*/ 73 w 125"/>
                <a:gd name="T61" fmla="*/ 20 h 128"/>
                <a:gd name="T62" fmla="*/ 78 w 125"/>
                <a:gd name="T63" fmla="*/ 33 h 128"/>
                <a:gd name="T64" fmla="*/ 79 w 125"/>
                <a:gd name="T65" fmla="*/ 52 h 128"/>
                <a:gd name="T66" fmla="*/ 27 w 125"/>
                <a:gd name="T67" fmla="*/ 62 h 128"/>
                <a:gd name="T68" fmla="*/ 6 w 125"/>
                <a:gd name="T69" fmla="*/ 79 h 128"/>
                <a:gd name="T70" fmla="*/ 0 w 125"/>
                <a:gd name="T71" fmla="*/ 99 h 128"/>
                <a:gd name="T72" fmla="*/ 15 w 125"/>
                <a:gd name="T73" fmla="*/ 122 h 128"/>
                <a:gd name="T74" fmla="*/ 44 w 125"/>
                <a:gd name="T75" fmla="*/ 128 h 128"/>
                <a:gd name="T76" fmla="*/ 67 w 125"/>
                <a:gd name="T77" fmla="*/ 121 h 128"/>
                <a:gd name="T78" fmla="*/ 81 w 125"/>
                <a:gd name="T79" fmla="*/ 104 h 128"/>
                <a:gd name="T80" fmla="*/ 79 w 125"/>
                <a:gd name="T81" fmla="*/ 86 h 128"/>
                <a:gd name="T82" fmla="*/ 75 w 125"/>
                <a:gd name="T83" fmla="*/ 103 h 128"/>
                <a:gd name="T84" fmla="*/ 67 w 125"/>
                <a:gd name="T85" fmla="*/ 114 h 128"/>
                <a:gd name="T86" fmla="*/ 57 w 125"/>
                <a:gd name="T87" fmla="*/ 120 h 128"/>
                <a:gd name="T88" fmla="*/ 46 w 125"/>
                <a:gd name="T89" fmla="*/ 122 h 128"/>
                <a:gd name="T90" fmla="*/ 29 w 125"/>
                <a:gd name="T91" fmla="*/ 115 h 128"/>
                <a:gd name="T92" fmla="*/ 21 w 125"/>
                <a:gd name="T93" fmla="*/ 98 h 128"/>
                <a:gd name="T94" fmla="*/ 33 w 125"/>
                <a:gd name="T95" fmla="*/ 73 h 128"/>
                <a:gd name="T96" fmla="*/ 79 w 125"/>
                <a:gd name="T97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28">
                  <a:moveTo>
                    <a:pt x="81" y="104"/>
                  </a:moveTo>
                  <a:lnTo>
                    <a:pt x="83" y="112"/>
                  </a:lnTo>
                  <a:lnTo>
                    <a:pt x="87" y="119"/>
                  </a:lnTo>
                  <a:lnTo>
                    <a:pt x="94" y="125"/>
                  </a:lnTo>
                  <a:lnTo>
                    <a:pt x="102" y="127"/>
                  </a:lnTo>
                  <a:lnTo>
                    <a:pt x="105" y="127"/>
                  </a:lnTo>
                  <a:lnTo>
                    <a:pt x="108" y="126"/>
                  </a:lnTo>
                  <a:lnTo>
                    <a:pt x="112" y="124"/>
                  </a:lnTo>
                  <a:lnTo>
                    <a:pt x="116" y="122"/>
                  </a:lnTo>
                  <a:lnTo>
                    <a:pt x="120" y="119"/>
                  </a:lnTo>
                  <a:lnTo>
                    <a:pt x="122" y="114"/>
                  </a:lnTo>
                  <a:lnTo>
                    <a:pt x="124" y="108"/>
                  </a:lnTo>
                  <a:lnTo>
                    <a:pt x="125" y="100"/>
                  </a:lnTo>
                  <a:lnTo>
                    <a:pt x="125" y="85"/>
                  </a:lnTo>
                  <a:lnTo>
                    <a:pt x="118" y="85"/>
                  </a:lnTo>
                  <a:lnTo>
                    <a:pt x="118" y="100"/>
                  </a:lnTo>
                  <a:lnTo>
                    <a:pt x="117" y="110"/>
                  </a:lnTo>
                  <a:lnTo>
                    <a:pt x="114" y="115"/>
                  </a:lnTo>
                  <a:lnTo>
                    <a:pt x="111" y="118"/>
                  </a:lnTo>
                  <a:lnTo>
                    <a:pt x="108" y="118"/>
                  </a:lnTo>
                  <a:lnTo>
                    <a:pt x="103" y="116"/>
                  </a:lnTo>
                  <a:lnTo>
                    <a:pt x="100" y="112"/>
                  </a:lnTo>
                  <a:lnTo>
                    <a:pt x="98" y="107"/>
                  </a:lnTo>
                  <a:lnTo>
                    <a:pt x="98" y="104"/>
                  </a:lnTo>
                  <a:lnTo>
                    <a:pt x="98" y="48"/>
                  </a:lnTo>
                  <a:lnTo>
                    <a:pt x="98" y="40"/>
                  </a:lnTo>
                  <a:lnTo>
                    <a:pt x="97" y="31"/>
                  </a:lnTo>
                  <a:lnTo>
                    <a:pt x="94" y="23"/>
                  </a:lnTo>
                  <a:lnTo>
                    <a:pt x="88" y="15"/>
                  </a:lnTo>
                  <a:lnTo>
                    <a:pt x="79" y="8"/>
                  </a:lnTo>
                  <a:lnTo>
                    <a:pt x="70" y="3"/>
                  </a:lnTo>
                  <a:lnTo>
                    <a:pt x="60" y="1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34" y="2"/>
                  </a:lnTo>
                  <a:lnTo>
                    <a:pt x="27" y="5"/>
                  </a:lnTo>
                  <a:lnTo>
                    <a:pt x="20" y="9"/>
                  </a:lnTo>
                  <a:lnTo>
                    <a:pt x="15" y="13"/>
                  </a:lnTo>
                  <a:lnTo>
                    <a:pt x="11" y="19"/>
                  </a:lnTo>
                  <a:lnTo>
                    <a:pt x="9" y="25"/>
                  </a:lnTo>
                  <a:lnTo>
                    <a:pt x="8" y="31"/>
                  </a:lnTo>
                  <a:lnTo>
                    <a:pt x="9" y="37"/>
                  </a:lnTo>
                  <a:lnTo>
                    <a:pt x="12" y="41"/>
                  </a:lnTo>
                  <a:lnTo>
                    <a:pt x="16" y="44"/>
                  </a:lnTo>
                  <a:lnTo>
                    <a:pt x="21" y="45"/>
                  </a:lnTo>
                  <a:lnTo>
                    <a:pt x="26" y="44"/>
                  </a:lnTo>
                  <a:lnTo>
                    <a:pt x="30" y="41"/>
                  </a:lnTo>
                  <a:lnTo>
                    <a:pt x="33" y="37"/>
                  </a:lnTo>
                  <a:lnTo>
                    <a:pt x="33" y="32"/>
                  </a:lnTo>
                  <a:lnTo>
                    <a:pt x="33" y="28"/>
                  </a:lnTo>
                  <a:lnTo>
                    <a:pt x="31" y="24"/>
                  </a:lnTo>
                  <a:lnTo>
                    <a:pt x="27" y="20"/>
                  </a:lnTo>
                  <a:lnTo>
                    <a:pt x="19" y="19"/>
                  </a:lnTo>
                  <a:lnTo>
                    <a:pt x="26" y="13"/>
                  </a:lnTo>
                  <a:lnTo>
                    <a:pt x="34" y="9"/>
                  </a:lnTo>
                  <a:lnTo>
                    <a:pt x="42" y="7"/>
                  </a:lnTo>
                  <a:lnTo>
                    <a:pt x="49" y="6"/>
                  </a:lnTo>
                  <a:lnTo>
                    <a:pt x="54" y="6"/>
                  </a:lnTo>
                  <a:lnTo>
                    <a:pt x="60" y="8"/>
                  </a:lnTo>
                  <a:lnTo>
                    <a:pt x="65" y="11"/>
                  </a:lnTo>
                  <a:lnTo>
                    <a:pt x="69" y="15"/>
                  </a:lnTo>
                  <a:lnTo>
                    <a:pt x="73" y="20"/>
                  </a:lnTo>
                  <a:lnTo>
                    <a:pt x="76" y="26"/>
                  </a:lnTo>
                  <a:lnTo>
                    <a:pt x="78" y="33"/>
                  </a:lnTo>
                  <a:lnTo>
                    <a:pt x="79" y="42"/>
                  </a:lnTo>
                  <a:lnTo>
                    <a:pt x="79" y="52"/>
                  </a:lnTo>
                  <a:lnTo>
                    <a:pt x="54" y="54"/>
                  </a:lnTo>
                  <a:lnTo>
                    <a:pt x="27" y="62"/>
                  </a:lnTo>
                  <a:lnTo>
                    <a:pt x="14" y="70"/>
                  </a:lnTo>
                  <a:lnTo>
                    <a:pt x="6" y="79"/>
                  </a:lnTo>
                  <a:lnTo>
                    <a:pt x="1" y="89"/>
                  </a:lnTo>
                  <a:lnTo>
                    <a:pt x="0" y="99"/>
                  </a:lnTo>
                  <a:lnTo>
                    <a:pt x="4" y="113"/>
                  </a:lnTo>
                  <a:lnTo>
                    <a:pt x="15" y="122"/>
                  </a:lnTo>
                  <a:lnTo>
                    <a:pt x="30" y="127"/>
                  </a:lnTo>
                  <a:lnTo>
                    <a:pt x="44" y="128"/>
                  </a:lnTo>
                  <a:lnTo>
                    <a:pt x="57" y="126"/>
                  </a:lnTo>
                  <a:lnTo>
                    <a:pt x="67" y="121"/>
                  </a:lnTo>
                  <a:lnTo>
                    <a:pt x="75" y="113"/>
                  </a:lnTo>
                  <a:lnTo>
                    <a:pt x="81" y="104"/>
                  </a:lnTo>
                  <a:close/>
                  <a:moveTo>
                    <a:pt x="79" y="58"/>
                  </a:moveTo>
                  <a:lnTo>
                    <a:pt x="79" y="86"/>
                  </a:lnTo>
                  <a:lnTo>
                    <a:pt x="78" y="95"/>
                  </a:lnTo>
                  <a:lnTo>
                    <a:pt x="75" y="103"/>
                  </a:lnTo>
                  <a:lnTo>
                    <a:pt x="72" y="109"/>
                  </a:lnTo>
                  <a:lnTo>
                    <a:pt x="67" y="114"/>
                  </a:lnTo>
                  <a:lnTo>
                    <a:pt x="62" y="118"/>
                  </a:lnTo>
                  <a:lnTo>
                    <a:pt x="57" y="120"/>
                  </a:lnTo>
                  <a:lnTo>
                    <a:pt x="51" y="122"/>
                  </a:lnTo>
                  <a:lnTo>
                    <a:pt x="46" y="122"/>
                  </a:lnTo>
                  <a:lnTo>
                    <a:pt x="37" y="120"/>
                  </a:lnTo>
                  <a:lnTo>
                    <a:pt x="29" y="115"/>
                  </a:lnTo>
                  <a:lnTo>
                    <a:pt x="23" y="108"/>
                  </a:lnTo>
                  <a:lnTo>
                    <a:pt x="21" y="98"/>
                  </a:lnTo>
                  <a:lnTo>
                    <a:pt x="24" y="86"/>
                  </a:lnTo>
                  <a:lnTo>
                    <a:pt x="33" y="73"/>
                  </a:lnTo>
                  <a:lnTo>
                    <a:pt x="50" y="63"/>
                  </a:lnTo>
                  <a:lnTo>
                    <a:pt x="79" y="58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225" y="90"/>
              <a:ext cx="140" cy="120"/>
            </a:xfrm>
            <a:custGeom>
              <a:avLst/>
              <a:gdLst>
                <a:gd name="T0" fmla="*/ 83 w 140"/>
                <a:gd name="T1" fmla="*/ 46 h 120"/>
                <a:gd name="T2" fmla="*/ 96 w 140"/>
                <a:gd name="T3" fmla="*/ 29 h 120"/>
                <a:gd name="T4" fmla="*/ 109 w 140"/>
                <a:gd name="T5" fmla="*/ 16 h 120"/>
                <a:gd name="T6" fmla="*/ 125 w 140"/>
                <a:gd name="T7" fmla="*/ 9 h 120"/>
                <a:gd name="T8" fmla="*/ 135 w 140"/>
                <a:gd name="T9" fmla="*/ 0 h 120"/>
                <a:gd name="T10" fmla="*/ 105 w 140"/>
                <a:gd name="T11" fmla="*/ 0 h 120"/>
                <a:gd name="T12" fmla="*/ 90 w 140"/>
                <a:gd name="T13" fmla="*/ 0 h 120"/>
                <a:gd name="T14" fmla="*/ 85 w 140"/>
                <a:gd name="T15" fmla="*/ 8 h 120"/>
                <a:gd name="T16" fmla="*/ 93 w 140"/>
                <a:gd name="T17" fmla="*/ 17 h 120"/>
                <a:gd name="T18" fmla="*/ 89 w 140"/>
                <a:gd name="T19" fmla="*/ 27 h 120"/>
                <a:gd name="T20" fmla="*/ 50 w 140"/>
                <a:gd name="T21" fmla="*/ 20 h 120"/>
                <a:gd name="T22" fmla="*/ 48 w 140"/>
                <a:gd name="T23" fmla="*/ 15 h 120"/>
                <a:gd name="T24" fmla="*/ 57 w 140"/>
                <a:gd name="T25" fmla="*/ 8 h 120"/>
                <a:gd name="T26" fmla="*/ 50 w 140"/>
                <a:gd name="T27" fmla="*/ 0 h 120"/>
                <a:gd name="T28" fmla="*/ 33 w 140"/>
                <a:gd name="T29" fmla="*/ 0 h 120"/>
                <a:gd name="T30" fmla="*/ 22 w 140"/>
                <a:gd name="T31" fmla="*/ 0 h 120"/>
                <a:gd name="T32" fmla="*/ 7 w 140"/>
                <a:gd name="T33" fmla="*/ 0 h 120"/>
                <a:gd name="T34" fmla="*/ 1 w 140"/>
                <a:gd name="T35" fmla="*/ 8 h 120"/>
                <a:gd name="T36" fmla="*/ 12 w 140"/>
                <a:gd name="T37" fmla="*/ 8 h 120"/>
                <a:gd name="T38" fmla="*/ 20 w 140"/>
                <a:gd name="T39" fmla="*/ 10 h 120"/>
                <a:gd name="T40" fmla="*/ 26 w 140"/>
                <a:gd name="T41" fmla="*/ 16 h 120"/>
                <a:gd name="T42" fmla="*/ 34 w 140"/>
                <a:gd name="T43" fmla="*/ 25 h 120"/>
                <a:gd name="T44" fmla="*/ 35 w 140"/>
                <a:gd name="T45" fmla="*/ 95 h 120"/>
                <a:gd name="T46" fmla="*/ 15 w 140"/>
                <a:gd name="T47" fmla="*/ 109 h 120"/>
                <a:gd name="T48" fmla="*/ 0 w 140"/>
                <a:gd name="T49" fmla="*/ 112 h 120"/>
                <a:gd name="T50" fmla="*/ 23 w 140"/>
                <a:gd name="T51" fmla="*/ 119 h 120"/>
                <a:gd name="T52" fmla="*/ 49 w 140"/>
                <a:gd name="T53" fmla="*/ 120 h 120"/>
                <a:gd name="T54" fmla="*/ 43 w 140"/>
                <a:gd name="T55" fmla="*/ 108 h 120"/>
                <a:gd name="T56" fmla="*/ 43 w 140"/>
                <a:gd name="T57" fmla="*/ 97 h 120"/>
                <a:gd name="T58" fmla="*/ 55 w 140"/>
                <a:gd name="T59" fmla="*/ 80 h 120"/>
                <a:gd name="T60" fmla="*/ 87 w 140"/>
                <a:gd name="T61" fmla="*/ 95 h 120"/>
                <a:gd name="T62" fmla="*/ 93 w 140"/>
                <a:gd name="T63" fmla="*/ 104 h 120"/>
                <a:gd name="T64" fmla="*/ 91 w 140"/>
                <a:gd name="T65" fmla="*/ 109 h 120"/>
                <a:gd name="T66" fmla="*/ 83 w 140"/>
                <a:gd name="T67" fmla="*/ 112 h 120"/>
                <a:gd name="T68" fmla="*/ 90 w 140"/>
                <a:gd name="T69" fmla="*/ 120 h 120"/>
                <a:gd name="T70" fmla="*/ 107 w 140"/>
                <a:gd name="T71" fmla="*/ 119 h 120"/>
                <a:gd name="T72" fmla="*/ 126 w 140"/>
                <a:gd name="T73" fmla="*/ 120 h 120"/>
                <a:gd name="T74" fmla="*/ 140 w 140"/>
                <a:gd name="T75" fmla="*/ 112 h 120"/>
                <a:gd name="T76" fmla="*/ 123 w 140"/>
                <a:gd name="T77" fmla="*/ 110 h 120"/>
                <a:gd name="T78" fmla="*/ 113 w 140"/>
                <a:gd name="T79" fmla="*/ 10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" h="120">
                  <a:moveTo>
                    <a:pt x="76" y="54"/>
                  </a:moveTo>
                  <a:lnTo>
                    <a:pt x="83" y="46"/>
                  </a:lnTo>
                  <a:lnTo>
                    <a:pt x="89" y="37"/>
                  </a:lnTo>
                  <a:lnTo>
                    <a:pt x="96" y="29"/>
                  </a:lnTo>
                  <a:lnTo>
                    <a:pt x="102" y="23"/>
                  </a:lnTo>
                  <a:lnTo>
                    <a:pt x="109" y="16"/>
                  </a:lnTo>
                  <a:lnTo>
                    <a:pt x="116" y="12"/>
                  </a:lnTo>
                  <a:lnTo>
                    <a:pt x="125" y="9"/>
                  </a:lnTo>
                  <a:lnTo>
                    <a:pt x="135" y="8"/>
                  </a:lnTo>
                  <a:lnTo>
                    <a:pt x="135" y="0"/>
                  </a:lnTo>
                  <a:lnTo>
                    <a:pt x="112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85" y="8"/>
                  </a:lnTo>
                  <a:lnTo>
                    <a:pt x="91" y="11"/>
                  </a:lnTo>
                  <a:lnTo>
                    <a:pt x="93" y="17"/>
                  </a:lnTo>
                  <a:lnTo>
                    <a:pt x="92" y="23"/>
                  </a:lnTo>
                  <a:lnTo>
                    <a:pt x="89" y="27"/>
                  </a:lnTo>
                  <a:lnTo>
                    <a:pt x="72" y="48"/>
                  </a:lnTo>
                  <a:lnTo>
                    <a:pt x="50" y="20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51" y="10"/>
                  </a:lnTo>
                  <a:lnTo>
                    <a:pt x="57" y="8"/>
                  </a:lnTo>
                  <a:lnTo>
                    <a:pt x="57" y="0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7" y="0"/>
                  </a:lnTo>
                  <a:lnTo>
                    <a:pt x="1" y="0"/>
                  </a:lnTo>
                  <a:lnTo>
                    <a:pt x="1" y="8"/>
                  </a:lnTo>
                  <a:lnTo>
                    <a:pt x="7" y="8"/>
                  </a:lnTo>
                  <a:lnTo>
                    <a:pt x="12" y="8"/>
                  </a:lnTo>
                  <a:lnTo>
                    <a:pt x="16" y="9"/>
                  </a:lnTo>
                  <a:lnTo>
                    <a:pt x="20" y="10"/>
                  </a:lnTo>
                  <a:lnTo>
                    <a:pt x="23" y="13"/>
                  </a:lnTo>
                  <a:lnTo>
                    <a:pt x="26" y="16"/>
                  </a:lnTo>
                  <a:lnTo>
                    <a:pt x="29" y="20"/>
                  </a:lnTo>
                  <a:lnTo>
                    <a:pt x="34" y="25"/>
                  </a:lnTo>
                  <a:lnTo>
                    <a:pt x="61" y="61"/>
                  </a:lnTo>
                  <a:lnTo>
                    <a:pt x="35" y="95"/>
                  </a:lnTo>
                  <a:lnTo>
                    <a:pt x="25" y="104"/>
                  </a:lnTo>
                  <a:lnTo>
                    <a:pt x="15" y="109"/>
                  </a:lnTo>
                  <a:lnTo>
                    <a:pt x="6" y="111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23" y="119"/>
                  </a:lnTo>
                  <a:lnTo>
                    <a:pt x="36" y="120"/>
                  </a:lnTo>
                  <a:lnTo>
                    <a:pt x="49" y="120"/>
                  </a:lnTo>
                  <a:lnTo>
                    <a:pt x="49" y="112"/>
                  </a:lnTo>
                  <a:lnTo>
                    <a:pt x="43" y="108"/>
                  </a:lnTo>
                  <a:lnTo>
                    <a:pt x="41" y="103"/>
                  </a:lnTo>
                  <a:lnTo>
                    <a:pt x="43" y="97"/>
                  </a:lnTo>
                  <a:lnTo>
                    <a:pt x="47" y="90"/>
                  </a:lnTo>
                  <a:lnTo>
                    <a:pt x="55" y="80"/>
                  </a:lnTo>
                  <a:lnTo>
                    <a:pt x="66" y="67"/>
                  </a:lnTo>
                  <a:lnTo>
                    <a:pt x="87" y="95"/>
                  </a:lnTo>
                  <a:lnTo>
                    <a:pt x="91" y="100"/>
                  </a:lnTo>
                  <a:lnTo>
                    <a:pt x="93" y="104"/>
                  </a:lnTo>
                  <a:lnTo>
                    <a:pt x="93" y="107"/>
                  </a:lnTo>
                  <a:lnTo>
                    <a:pt x="91" y="109"/>
                  </a:lnTo>
                  <a:lnTo>
                    <a:pt x="88" y="111"/>
                  </a:lnTo>
                  <a:lnTo>
                    <a:pt x="83" y="112"/>
                  </a:lnTo>
                  <a:lnTo>
                    <a:pt x="83" y="120"/>
                  </a:lnTo>
                  <a:lnTo>
                    <a:pt x="90" y="120"/>
                  </a:lnTo>
                  <a:lnTo>
                    <a:pt x="99" y="120"/>
                  </a:lnTo>
                  <a:lnTo>
                    <a:pt x="107" y="119"/>
                  </a:lnTo>
                  <a:lnTo>
                    <a:pt x="113" y="119"/>
                  </a:lnTo>
                  <a:lnTo>
                    <a:pt x="126" y="120"/>
                  </a:lnTo>
                  <a:lnTo>
                    <a:pt x="140" y="120"/>
                  </a:lnTo>
                  <a:lnTo>
                    <a:pt x="140" y="112"/>
                  </a:lnTo>
                  <a:lnTo>
                    <a:pt x="130" y="111"/>
                  </a:lnTo>
                  <a:lnTo>
                    <a:pt x="123" y="110"/>
                  </a:lnTo>
                  <a:lnTo>
                    <a:pt x="118" y="108"/>
                  </a:lnTo>
                  <a:lnTo>
                    <a:pt x="113" y="103"/>
                  </a:lnTo>
                  <a:lnTo>
                    <a:pt x="76" y="54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3396" y="0"/>
              <a:ext cx="64" cy="280"/>
            </a:xfrm>
            <a:custGeom>
              <a:avLst/>
              <a:gdLst>
                <a:gd name="T0" fmla="*/ 64 w 64"/>
                <a:gd name="T1" fmla="*/ 277 h 280"/>
                <a:gd name="T2" fmla="*/ 64 w 64"/>
                <a:gd name="T3" fmla="*/ 277 h 280"/>
                <a:gd name="T4" fmla="*/ 63 w 64"/>
                <a:gd name="T5" fmla="*/ 276 h 280"/>
                <a:gd name="T6" fmla="*/ 62 w 64"/>
                <a:gd name="T7" fmla="*/ 274 h 280"/>
                <a:gd name="T8" fmla="*/ 59 w 64"/>
                <a:gd name="T9" fmla="*/ 271 h 280"/>
                <a:gd name="T10" fmla="*/ 38 w 64"/>
                <a:gd name="T11" fmla="*/ 242 h 280"/>
                <a:gd name="T12" fmla="*/ 24 w 64"/>
                <a:gd name="T13" fmla="*/ 208 h 280"/>
                <a:gd name="T14" fmla="*/ 18 w 64"/>
                <a:gd name="T15" fmla="*/ 174 h 280"/>
                <a:gd name="T16" fmla="*/ 16 w 64"/>
                <a:gd name="T17" fmla="*/ 140 h 280"/>
                <a:gd name="T18" fmla="*/ 18 w 64"/>
                <a:gd name="T19" fmla="*/ 104 h 280"/>
                <a:gd name="T20" fmla="*/ 25 w 64"/>
                <a:gd name="T21" fmla="*/ 69 h 280"/>
                <a:gd name="T22" fmla="*/ 39 w 64"/>
                <a:gd name="T23" fmla="*/ 36 h 280"/>
                <a:gd name="T24" fmla="*/ 61 w 64"/>
                <a:gd name="T25" fmla="*/ 8 h 280"/>
                <a:gd name="T26" fmla="*/ 64 w 64"/>
                <a:gd name="T27" fmla="*/ 5 h 280"/>
                <a:gd name="T28" fmla="*/ 64 w 64"/>
                <a:gd name="T29" fmla="*/ 3 h 280"/>
                <a:gd name="T30" fmla="*/ 63 w 64"/>
                <a:gd name="T31" fmla="*/ 1 h 280"/>
                <a:gd name="T32" fmla="*/ 61 w 64"/>
                <a:gd name="T33" fmla="*/ 0 h 280"/>
                <a:gd name="T34" fmla="*/ 56 w 64"/>
                <a:gd name="T35" fmla="*/ 4 h 280"/>
                <a:gd name="T36" fmla="*/ 44 w 64"/>
                <a:gd name="T37" fmla="*/ 14 h 280"/>
                <a:gd name="T38" fmla="*/ 31 w 64"/>
                <a:gd name="T39" fmla="*/ 31 h 280"/>
                <a:gd name="T40" fmla="*/ 17 w 64"/>
                <a:gd name="T41" fmla="*/ 55 h 280"/>
                <a:gd name="T42" fmla="*/ 8 w 64"/>
                <a:gd name="T43" fmla="*/ 78 h 280"/>
                <a:gd name="T44" fmla="*/ 3 w 64"/>
                <a:gd name="T45" fmla="*/ 100 h 280"/>
                <a:gd name="T46" fmla="*/ 0 w 64"/>
                <a:gd name="T47" fmla="*/ 121 h 280"/>
                <a:gd name="T48" fmla="*/ 0 w 64"/>
                <a:gd name="T49" fmla="*/ 140 h 280"/>
                <a:gd name="T50" fmla="*/ 0 w 64"/>
                <a:gd name="T51" fmla="*/ 159 h 280"/>
                <a:gd name="T52" fmla="*/ 3 w 64"/>
                <a:gd name="T53" fmla="*/ 180 h 280"/>
                <a:gd name="T54" fmla="*/ 9 w 64"/>
                <a:gd name="T55" fmla="*/ 204 h 280"/>
                <a:gd name="T56" fmla="*/ 18 w 64"/>
                <a:gd name="T57" fmla="*/ 227 h 280"/>
                <a:gd name="T58" fmla="*/ 31 w 64"/>
                <a:gd name="T59" fmla="*/ 250 h 280"/>
                <a:gd name="T60" fmla="*/ 45 w 64"/>
                <a:gd name="T61" fmla="*/ 267 h 280"/>
                <a:gd name="T62" fmla="*/ 56 w 64"/>
                <a:gd name="T63" fmla="*/ 277 h 280"/>
                <a:gd name="T64" fmla="*/ 61 w 64"/>
                <a:gd name="T65" fmla="*/ 280 h 280"/>
                <a:gd name="T66" fmla="*/ 63 w 64"/>
                <a:gd name="T67" fmla="*/ 279 h 280"/>
                <a:gd name="T68" fmla="*/ 64 w 64"/>
                <a:gd name="T69" fmla="*/ 27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280">
                  <a:moveTo>
                    <a:pt x="64" y="277"/>
                  </a:moveTo>
                  <a:lnTo>
                    <a:pt x="64" y="277"/>
                  </a:lnTo>
                  <a:lnTo>
                    <a:pt x="63" y="276"/>
                  </a:lnTo>
                  <a:lnTo>
                    <a:pt x="62" y="274"/>
                  </a:lnTo>
                  <a:lnTo>
                    <a:pt x="59" y="271"/>
                  </a:lnTo>
                  <a:lnTo>
                    <a:pt x="38" y="242"/>
                  </a:lnTo>
                  <a:lnTo>
                    <a:pt x="24" y="208"/>
                  </a:lnTo>
                  <a:lnTo>
                    <a:pt x="18" y="174"/>
                  </a:lnTo>
                  <a:lnTo>
                    <a:pt x="16" y="140"/>
                  </a:lnTo>
                  <a:lnTo>
                    <a:pt x="18" y="104"/>
                  </a:lnTo>
                  <a:lnTo>
                    <a:pt x="25" y="69"/>
                  </a:lnTo>
                  <a:lnTo>
                    <a:pt x="39" y="36"/>
                  </a:lnTo>
                  <a:lnTo>
                    <a:pt x="61" y="8"/>
                  </a:lnTo>
                  <a:lnTo>
                    <a:pt x="64" y="5"/>
                  </a:lnTo>
                  <a:lnTo>
                    <a:pt x="64" y="3"/>
                  </a:lnTo>
                  <a:lnTo>
                    <a:pt x="63" y="1"/>
                  </a:lnTo>
                  <a:lnTo>
                    <a:pt x="61" y="0"/>
                  </a:lnTo>
                  <a:lnTo>
                    <a:pt x="56" y="4"/>
                  </a:lnTo>
                  <a:lnTo>
                    <a:pt x="44" y="14"/>
                  </a:lnTo>
                  <a:lnTo>
                    <a:pt x="31" y="31"/>
                  </a:lnTo>
                  <a:lnTo>
                    <a:pt x="17" y="55"/>
                  </a:lnTo>
                  <a:lnTo>
                    <a:pt x="8" y="78"/>
                  </a:lnTo>
                  <a:lnTo>
                    <a:pt x="3" y="100"/>
                  </a:lnTo>
                  <a:lnTo>
                    <a:pt x="0" y="121"/>
                  </a:lnTo>
                  <a:lnTo>
                    <a:pt x="0" y="140"/>
                  </a:lnTo>
                  <a:lnTo>
                    <a:pt x="0" y="159"/>
                  </a:lnTo>
                  <a:lnTo>
                    <a:pt x="3" y="180"/>
                  </a:lnTo>
                  <a:lnTo>
                    <a:pt x="9" y="204"/>
                  </a:lnTo>
                  <a:lnTo>
                    <a:pt x="18" y="227"/>
                  </a:lnTo>
                  <a:lnTo>
                    <a:pt x="31" y="250"/>
                  </a:lnTo>
                  <a:lnTo>
                    <a:pt x="45" y="267"/>
                  </a:lnTo>
                  <a:lnTo>
                    <a:pt x="56" y="277"/>
                  </a:lnTo>
                  <a:lnTo>
                    <a:pt x="61" y="280"/>
                  </a:lnTo>
                  <a:lnTo>
                    <a:pt x="63" y="279"/>
                  </a:lnTo>
                  <a:lnTo>
                    <a:pt x="64" y="277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3509" y="0"/>
              <a:ext cx="12" cy="280"/>
            </a:xfrm>
            <a:custGeom>
              <a:avLst/>
              <a:gdLst>
                <a:gd name="T0" fmla="*/ 12 w 12"/>
                <a:gd name="T1" fmla="*/ 10 h 280"/>
                <a:gd name="T2" fmla="*/ 12 w 12"/>
                <a:gd name="T3" fmla="*/ 7 h 280"/>
                <a:gd name="T4" fmla="*/ 11 w 12"/>
                <a:gd name="T5" fmla="*/ 3 h 280"/>
                <a:gd name="T6" fmla="*/ 9 w 12"/>
                <a:gd name="T7" fmla="*/ 1 h 280"/>
                <a:gd name="T8" fmla="*/ 6 w 12"/>
                <a:gd name="T9" fmla="*/ 0 h 280"/>
                <a:gd name="T10" fmla="*/ 3 w 12"/>
                <a:gd name="T11" fmla="*/ 1 h 280"/>
                <a:gd name="T12" fmla="*/ 1 w 12"/>
                <a:gd name="T13" fmla="*/ 3 h 280"/>
                <a:gd name="T14" fmla="*/ 0 w 12"/>
                <a:gd name="T15" fmla="*/ 7 h 280"/>
                <a:gd name="T16" fmla="*/ 0 w 12"/>
                <a:gd name="T17" fmla="*/ 10 h 280"/>
                <a:gd name="T18" fmla="*/ 0 w 12"/>
                <a:gd name="T19" fmla="*/ 270 h 280"/>
                <a:gd name="T20" fmla="*/ 0 w 12"/>
                <a:gd name="T21" fmla="*/ 274 h 280"/>
                <a:gd name="T22" fmla="*/ 1 w 12"/>
                <a:gd name="T23" fmla="*/ 277 h 280"/>
                <a:gd name="T24" fmla="*/ 3 w 12"/>
                <a:gd name="T25" fmla="*/ 279 h 280"/>
                <a:gd name="T26" fmla="*/ 6 w 12"/>
                <a:gd name="T27" fmla="*/ 280 h 280"/>
                <a:gd name="T28" fmla="*/ 9 w 12"/>
                <a:gd name="T29" fmla="*/ 279 h 280"/>
                <a:gd name="T30" fmla="*/ 11 w 12"/>
                <a:gd name="T31" fmla="*/ 277 h 280"/>
                <a:gd name="T32" fmla="*/ 12 w 12"/>
                <a:gd name="T33" fmla="*/ 274 h 280"/>
                <a:gd name="T34" fmla="*/ 12 w 12"/>
                <a:gd name="T35" fmla="*/ 270 h 280"/>
                <a:gd name="T36" fmla="*/ 12 w 12"/>
                <a:gd name="T37" fmla="*/ 1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280">
                  <a:moveTo>
                    <a:pt x="12" y="10"/>
                  </a:moveTo>
                  <a:lnTo>
                    <a:pt x="12" y="7"/>
                  </a:lnTo>
                  <a:lnTo>
                    <a:pt x="11" y="3"/>
                  </a:lnTo>
                  <a:lnTo>
                    <a:pt x="9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270"/>
                  </a:lnTo>
                  <a:lnTo>
                    <a:pt x="0" y="274"/>
                  </a:lnTo>
                  <a:lnTo>
                    <a:pt x="1" y="277"/>
                  </a:lnTo>
                  <a:lnTo>
                    <a:pt x="3" y="279"/>
                  </a:lnTo>
                  <a:lnTo>
                    <a:pt x="6" y="280"/>
                  </a:lnTo>
                  <a:lnTo>
                    <a:pt x="9" y="279"/>
                  </a:lnTo>
                  <a:lnTo>
                    <a:pt x="11" y="277"/>
                  </a:lnTo>
                  <a:lnTo>
                    <a:pt x="12" y="274"/>
                  </a:lnTo>
                  <a:lnTo>
                    <a:pt x="12" y="27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3562" y="86"/>
              <a:ext cx="138" cy="127"/>
            </a:xfrm>
            <a:custGeom>
              <a:avLst/>
              <a:gdLst>
                <a:gd name="T0" fmla="*/ 85 w 138"/>
                <a:gd name="T1" fmla="*/ 36 h 127"/>
                <a:gd name="T2" fmla="*/ 89 w 138"/>
                <a:gd name="T3" fmla="*/ 26 h 127"/>
                <a:gd name="T4" fmla="*/ 95 w 138"/>
                <a:gd name="T5" fmla="*/ 15 h 127"/>
                <a:gd name="T6" fmla="*/ 105 w 138"/>
                <a:gd name="T7" fmla="*/ 8 h 127"/>
                <a:gd name="T8" fmla="*/ 114 w 138"/>
                <a:gd name="T9" fmla="*/ 7 h 127"/>
                <a:gd name="T10" fmla="*/ 121 w 138"/>
                <a:gd name="T11" fmla="*/ 8 h 127"/>
                <a:gd name="T12" fmla="*/ 121 w 138"/>
                <a:gd name="T13" fmla="*/ 12 h 127"/>
                <a:gd name="T14" fmla="*/ 113 w 138"/>
                <a:gd name="T15" fmla="*/ 20 h 127"/>
                <a:gd name="T16" fmla="*/ 113 w 138"/>
                <a:gd name="T17" fmla="*/ 29 h 127"/>
                <a:gd name="T18" fmla="*/ 118 w 138"/>
                <a:gd name="T19" fmla="*/ 34 h 127"/>
                <a:gd name="T20" fmla="*/ 128 w 138"/>
                <a:gd name="T21" fmla="*/ 34 h 127"/>
                <a:gd name="T22" fmla="*/ 137 w 138"/>
                <a:gd name="T23" fmla="*/ 26 h 127"/>
                <a:gd name="T24" fmla="*/ 135 w 138"/>
                <a:gd name="T25" fmla="*/ 10 h 127"/>
                <a:gd name="T26" fmla="*/ 120 w 138"/>
                <a:gd name="T27" fmla="*/ 1 h 127"/>
                <a:gd name="T28" fmla="*/ 101 w 138"/>
                <a:gd name="T29" fmla="*/ 3 h 127"/>
                <a:gd name="T30" fmla="*/ 87 w 138"/>
                <a:gd name="T31" fmla="*/ 16 h 127"/>
                <a:gd name="T32" fmla="*/ 77 w 138"/>
                <a:gd name="T33" fmla="*/ 11 h 127"/>
                <a:gd name="T34" fmla="*/ 60 w 138"/>
                <a:gd name="T35" fmla="*/ 1 h 127"/>
                <a:gd name="T36" fmla="*/ 34 w 138"/>
                <a:gd name="T37" fmla="*/ 6 h 127"/>
                <a:gd name="T38" fmla="*/ 11 w 138"/>
                <a:gd name="T39" fmla="*/ 34 h 127"/>
                <a:gd name="T40" fmla="*/ 10 w 138"/>
                <a:gd name="T41" fmla="*/ 46 h 127"/>
                <a:gd name="T42" fmla="*/ 14 w 138"/>
                <a:gd name="T43" fmla="*/ 46 h 127"/>
                <a:gd name="T44" fmla="*/ 19 w 138"/>
                <a:gd name="T45" fmla="*/ 33 h 127"/>
                <a:gd name="T46" fmla="*/ 29 w 138"/>
                <a:gd name="T47" fmla="*/ 19 h 127"/>
                <a:gd name="T48" fmla="*/ 39 w 138"/>
                <a:gd name="T49" fmla="*/ 10 h 127"/>
                <a:gd name="T50" fmla="*/ 49 w 138"/>
                <a:gd name="T51" fmla="*/ 7 h 127"/>
                <a:gd name="T52" fmla="*/ 57 w 138"/>
                <a:gd name="T53" fmla="*/ 7 h 127"/>
                <a:gd name="T54" fmla="*/ 66 w 138"/>
                <a:gd name="T55" fmla="*/ 16 h 127"/>
                <a:gd name="T56" fmla="*/ 67 w 138"/>
                <a:gd name="T57" fmla="*/ 34 h 127"/>
                <a:gd name="T58" fmla="*/ 59 w 138"/>
                <a:gd name="T59" fmla="*/ 66 h 127"/>
                <a:gd name="T60" fmla="*/ 48 w 138"/>
                <a:gd name="T61" fmla="*/ 104 h 127"/>
                <a:gd name="T62" fmla="*/ 35 w 138"/>
                <a:gd name="T63" fmla="*/ 119 h 127"/>
                <a:gd name="T64" fmla="*/ 24 w 138"/>
                <a:gd name="T65" fmla="*/ 121 h 127"/>
                <a:gd name="T66" fmla="*/ 17 w 138"/>
                <a:gd name="T67" fmla="*/ 120 h 127"/>
                <a:gd name="T68" fmla="*/ 17 w 138"/>
                <a:gd name="T69" fmla="*/ 116 h 127"/>
                <a:gd name="T70" fmla="*/ 24 w 138"/>
                <a:gd name="T71" fmla="*/ 108 h 127"/>
                <a:gd name="T72" fmla="*/ 24 w 138"/>
                <a:gd name="T73" fmla="*/ 98 h 127"/>
                <a:gd name="T74" fmla="*/ 18 w 138"/>
                <a:gd name="T75" fmla="*/ 93 h 127"/>
                <a:gd name="T76" fmla="*/ 9 w 138"/>
                <a:gd name="T77" fmla="*/ 94 h 127"/>
                <a:gd name="T78" fmla="*/ 1 w 138"/>
                <a:gd name="T79" fmla="*/ 102 h 127"/>
                <a:gd name="T80" fmla="*/ 2 w 138"/>
                <a:gd name="T81" fmla="*/ 117 h 127"/>
                <a:gd name="T82" fmla="*/ 17 w 138"/>
                <a:gd name="T83" fmla="*/ 126 h 127"/>
                <a:gd name="T84" fmla="*/ 32 w 138"/>
                <a:gd name="T85" fmla="*/ 126 h 127"/>
                <a:gd name="T86" fmla="*/ 43 w 138"/>
                <a:gd name="T87" fmla="*/ 121 h 127"/>
                <a:gd name="T88" fmla="*/ 50 w 138"/>
                <a:gd name="T89" fmla="*/ 113 h 127"/>
                <a:gd name="T90" fmla="*/ 54 w 138"/>
                <a:gd name="T91" fmla="*/ 107 h 127"/>
                <a:gd name="T92" fmla="*/ 59 w 138"/>
                <a:gd name="T93" fmla="*/ 114 h 127"/>
                <a:gd name="T94" fmla="*/ 74 w 138"/>
                <a:gd name="T95" fmla="*/ 125 h 127"/>
                <a:gd name="T96" fmla="*/ 104 w 138"/>
                <a:gd name="T97" fmla="*/ 121 h 127"/>
                <a:gd name="T98" fmla="*/ 127 w 138"/>
                <a:gd name="T99" fmla="*/ 94 h 127"/>
                <a:gd name="T100" fmla="*/ 128 w 138"/>
                <a:gd name="T101" fmla="*/ 82 h 127"/>
                <a:gd name="T102" fmla="*/ 124 w 138"/>
                <a:gd name="T103" fmla="*/ 82 h 127"/>
                <a:gd name="T104" fmla="*/ 119 w 138"/>
                <a:gd name="T105" fmla="*/ 95 h 127"/>
                <a:gd name="T106" fmla="*/ 109 w 138"/>
                <a:gd name="T107" fmla="*/ 109 h 127"/>
                <a:gd name="T108" fmla="*/ 99 w 138"/>
                <a:gd name="T109" fmla="*/ 117 h 127"/>
                <a:gd name="T110" fmla="*/ 89 w 138"/>
                <a:gd name="T111" fmla="*/ 121 h 127"/>
                <a:gd name="T112" fmla="*/ 79 w 138"/>
                <a:gd name="T113" fmla="*/ 120 h 127"/>
                <a:gd name="T114" fmla="*/ 71 w 138"/>
                <a:gd name="T115" fmla="*/ 110 h 127"/>
                <a:gd name="T116" fmla="*/ 71 w 138"/>
                <a:gd name="T117" fmla="*/ 98 h 127"/>
                <a:gd name="T118" fmla="*/ 73 w 138"/>
                <a:gd name="T119" fmla="*/ 86 h 127"/>
                <a:gd name="T120" fmla="*/ 84 w 138"/>
                <a:gd name="T121" fmla="*/ 4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8" h="127">
                  <a:moveTo>
                    <a:pt x="84" y="40"/>
                  </a:moveTo>
                  <a:lnTo>
                    <a:pt x="85" y="36"/>
                  </a:lnTo>
                  <a:lnTo>
                    <a:pt x="87" y="31"/>
                  </a:lnTo>
                  <a:lnTo>
                    <a:pt x="89" y="26"/>
                  </a:lnTo>
                  <a:lnTo>
                    <a:pt x="92" y="20"/>
                  </a:lnTo>
                  <a:lnTo>
                    <a:pt x="95" y="15"/>
                  </a:lnTo>
                  <a:lnTo>
                    <a:pt x="100" y="11"/>
                  </a:lnTo>
                  <a:lnTo>
                    <a:pt x="105" y="8"/>
                  </a:lnTo>
                  <a:lnTo>
                    <a:pt x="112" y="7"/>
                  </a:lnTo>
                  <a:lnTo>
                    <a:pt x="114" y="7"/>
                  </a:lnTo>
                  <a:lnTo>
                    <a:pt x="117" y="7"/>
                  </a:lnTo>
                  <a:lnTo>
                    <a:pt x="121" y="8"/>
                  </a:lnTo>
                  <a:lnTo>
                    <a:pt x="126" y="10"/>
                  </a:lnTo>
                  <a:lnTo>
                    <a:pt x="121" y="12"/>
                  </a:lnTo>
                  <a:lnTo>
                    <a:pt x="116" y="16"/>
                  </a:lnTo>
                  <a:lnTo>
                    <a:pt x="113" y="20"/>
                  </a:lnTo>
                  <a:lnTo>
                    <a:pt x="113" y="25"/>
                  </a:lnTo>
                  <a:lnTo>
                    <a:pt x="113" y="29"/>
                  </a:lnTo>
                  <a:lnTo>
                    <a:pt x="115" y="32"/>
                  </a:lnTo>
                  <a:lnTo>
                    <a:pt x="118" y="34"/>
                  </a:lnTo>
                  <a:lnTo>
                    <a:pt x="123" y="35"/>
                  </a:lnTo>
                  <a:lnTo>
                    <a:pt x="128" y="34"/>
                  </a:lnTo>
                  <a:lnTo>
                    <a:pt x="133" y="31"/>
                  </a:lnTo>
                  <a:lnTo>
                    <a:pt x="137" y="26"/>
                  </a:lnTo>
                  <a:lnTo>
                    <a:pt x="138" y="19"/>
                  </a:lnTo>
                  <a:lnTo>
                    <a:pt x="135" y="10"/>
                  </a:lnTo>
                  <a:lnTo>
                    <a:pt x="129" y="4"/>
                  </a:lnTo>
                  <a:lnTo>
                    <a:pt x="120" y="1"/>
                  </a:lnTo>
                  <a:lnTo>
                    <a:pt x="112" y="0"/>
                  </a:lnTo>
                  <a:lnTo>
                    <a:pt x="101" y="3"/>
                  </a:lnTo>
                  <a:lnTo>
                    <a:pt x="93" y="9"/>
                  </a:lnTo>
                  <a:lnTo>
                    <a:pt x="87" y="16"/>
                  </a:lnTo>
                  <a:lnTo>
                    <a:pt x="83" y="22"/>
                  </a:lnTo>
                  <a:lnTo>
                    <a:pt x="77" y="11"/>
                  </a:lnTo>
                  <a:lnTo>
                    <a:pt x="69" y="4"/>
                  </a:lnTo>
                  <a:lnTo>
                    <a:pt x="60" y="1"/>
                  </a:lnTo>
                  <a:lnTo>
                    <a:pt x="53" y="0"/>
                  </a:lnTo>
                  <a:lnTo>
                    <a:pt x="34" y="6"/>
                  </a:lnTo>
                  <a:lnTo>
                    <a:pt x="20" y="19"/>
                  </a:lnTo>
                  <a:lnTo>
                    <a:pt x="11" y="34"/>
                  </a:lnTo>
                  <a:lnTo>
                    <a:pt x="8" y="44"/>
                  </a:lnTo>
                  <a:lnTo>
                    <a:pt x="10" y="46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5" y="43"/>
                  </a:lnTo>
                  <a:lnTo>
                    <a:pt x="19" y="33"/>
                  </a:lnTo>
                  <a:lnTo>
                    <a:pt x="24" y="25"/>
                  </a:lnTo>
                  <a:lnTo>
                    <a:pt x="29" y="19"/>
                  </a:lnTo>
                  <a:lnTo>
                    <a:pt x="34" y="14"/>
                  </a:lnTo>
                  <a:lnTo>
                    <a:pt x="39" y="10"/>
                  </a:lnTo>
                  <a:lnTo>
                    <a:pt x="44" y="8"/>
                  </a:lnTo>
                  <a:lnTo>
                    <a:pt x="49" y="7"/>
                  </a:lnTo>
                  <a:lnTo>
                    <a:pt x="53" y="7"/>
                  </a:lnTo>
                  <a:lnTo>
                    <a:pt x="57" y="7"/>
                  </a:lnTo>
                  <a:lnTo>
                    <a:pt x="62" y="10"/>
                  </a:lnTo>
                  <a:lnTo>
                    <a:pt x="66" y="16"/>
                  </a:lnTo>
                  <a:lnTo>
                    <a:pt x="67" y="25"/>
                  </a:lnTo>
                  <a:lnTo>
                    <a:pt x="67" y="34"/>
                  </a:lnTo>
                  <a:lnTo>
                    <a:pt x="64" y="47"/>
                  </a:lnTo>
                  <a:lnTo>
                    <a:pt x="59" y="66"/>
                  </a:lnTo>
                  <a:lnTo>
                    <a:pt x="53" y="92"/>
                  </a:lnTo>
                  <a:lnTo>
                    <a:pt x="48" y="104"/>
                  </a:lnTo>
                  <a:lnTo>
                    <a:pt x="42" y="113"/>
                  </a:lnTo>
                  <a:lnTo>
                    <a:pt x="35" y="119"/>
                  </a:lnTo>
                  <a:lnTo>
                    <a:pt x="26" y="121"/>
                  </a:lnTo>
                  <a:lnTo>
                    <a:pt x="24" y="121"/>
                  </a:lnTo>
                  <a:lnTo>
                    <a:pt x="21" y="121"/>
                  </a:lnTo>
                  <a:lnTo>
                    <a:pt x="17" y="120"/>
                  </a:lnTo>
                  <a:lnTo>
                    <a:pt x="12" y="117"/>
                  </a:lnTo>
                  <a:lnTo>
                    <a:pt x="17" y="116"/>
                  </a:lnTo>
                  <a:lnTo>
                    <a:pt x="21" y="112"/>
                  </a:lnTo>
                  <a:lnTo>
                    <a:pt x="24" y="108"/>
                  </a:lnTo>
                  <a:lnTo>
                    <a:pt x="25" y="102"/>
                  </a:lnTo>
                  <a:lnTo>
                    <a:pt x="24" y="98"/>
                  </a:lnTo>
                  <a:lnTo>
                    <a:pt x="22" y="95"/>
                  </a:lnTo>
                  <a:lnTo>
                    <a:pt x="18" y="93"/>
                  </a:lnTo>
                  <a:lnTo>
                    <a:pt x="15" y="93"/>
                  </a:lnTo>
                  <a:lnTo>
                    <a:pt x="9" y="94"/>
                  </a:lnTo>
                  <a:lnTo>
                    <a:pt x="4" y="97"/>
                  </a:lnTo>
                  <a:lnTo>
                    <a:pt x="1" y="102"/>
                  </a:lnTo>
                  <a:lnTo>
                    <a:pt x="0" y="109"/>
                  </a:lnTo>
                  <a:lnTo>
                    <a:pt x="2" y="117"/>
                  </a:lnTo>
                  <a:lnTo>
                    <a:pt x="8" y="123"/>
                  </a:lnTo>
                  <a:lnTo>
                    <a:pt x="17" y="126"/>
                  </a:lnTo>
                  <a:lnTo>
                    <a:pt x="26" y="127"/>
                  </a:lnTo>
                  <a:lnTo>
                    <a:pt x="32" y="126"/>
                  </a:lnTo>
                  <a:lnTo>
                    <a:pt x="38" y="124"/>
                  </a:lnTo>
                  <a:lnTo>
                    <a:pt x="43" y="121"/>
                  </a:lnTo>
                  <a:lnTo>
                    <a:pt x="47" y="117"/>
                  </a:lnTo>
                  <a:lnTo>
                    <a:pt x="50" y="113"/>
                  </a:lnTo>
                  <a:lnTo>
                    <a:pt x="53" y="110"/>
                  </a:lnTo>
                  <a:lnTo>
                    <a:pt x="54" y="107"/>
                  </a:lnTo>
                  <a:lnTo>
                    <a:pt x="55" y="106"/>
                  </a:lnTo>
                  <a:lnTo>
                    <a:pt x="59" y="114"/>
                  </a:lnTo>
                  <a:lnTo>
                    <a:pt x="65" y="120"/>
                  </a:lnTo>
                  <a:lnTo>
                    <a:pt x="74" y="125"/>
                  </a:lnTo>
                  <a:lnTo>
                    <a:pt x="85" y="127"/>
                  </a:lnTo>
                  <a:lnTo>
                    <a:pt x="104" y="121"/>
                  </a:lnTo>
                  <a:lnTo>
                    <a:pt x="118" y="108"/>
                  </a:lnTo>
                  <a:lnTo>
                    <a:pt x="127" y="94"/>
                  </a:lnTo>
                  <a:lnTo>
                    <a:pt x="129" y="84"/>
                  </a:lnTo>
                  <a:lnTo>
                    <a:pt x="128" y="82"/>
                  </a:lnTo>
                  <a:lnTo>
                    <a:pt x="126" y="81"/>
                  </a:lnTo>
                  <a:lnTo>
                    <a:pt x="124" y="82"/>
                  </a:lnTo>
                  <a:lnTo>
                    <a:pt x="123" y="84"/>
                  </a:lnTo>
                  <a:lnTo>
                    <a:pt x="119" y="95"/>
                  </a:lnTo>
                  <a:lnTo>
                    <a:pt x="114" y="103"/>
                  </a:lnTo>
                  <a:lnTo>
                    <a:pt x="109" y="109"/>
                  </a:lnTo>
                  <a:lnTo>
                    <a:pt x="104" y="114"/>
                  </a:lnTo>
                  <a:lnTo>
                    <a:pt x="99" y="117"/>
                  </a:lnTo>
                  <a:lnTo>
                    <a:pt x="94" y="120"/>
                  </a:lnTo>
                  <a:lnTo>
                    <a:pt x="89" y="121"/>
                  </a:lnTo>
                  <a:lnTo>
                    <a:pt x="86" y="121"/>
                  </a:lnTo>
                  <a:lnTo>
                    <a:pt x="79" y="120"/>
                  </a:lnTo>
                  <a:lnTo>
                    <a:pt x="74" y="115"/>
                  </a:lnTo>
                  <a:lnTo>
                    <a:pt x="71" y="110"/>
                  </a:lnTo>
                  <a:lnTo>
                    <a:pt x="70" y="103"/>
                  </a:lnTo>
                  <a:lnTo>
                    <a:pt x="71" y="98"/>
                  </a:lnTo>
                  <a:lnTo>
                    <a:pt x="71" y="93"/>
                  </a:lnTo>
                  <a:lnTo>
                    <a:pt x="73" y="86"/>
                  </a:lnTo>
                  <a:lnTo>
                    <a:pt x="75" y="78"/>
                  </a:lnTo>
                  <a:lnTo>
                    <a:pt x="84" y="4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064" name="Freeform 31"/>
            <p:cNvSpPr>
              <a:spLocks/>
            </p:cNvSpPr>
            <p:nvPr/>
          </p:nvSpPr>
          <p:spPr bwMode="auto">
            <a:xfrm>
              <a:off x="3734" y="122"/>
              <a:ext cx="71" cy="130"/>
            </a:xfrm>
            <a:custGeom>
              <a:avLst/>
              <a:gdLst>
                <a:gd name="T0" fmla="*/ 44 w 71"/>
                <a:gd name="T1" fmla="*/ 6 h 130"/>
                <a:gd name="T2" fmla="*/ 44 w 71"/>
                <a:gd name="T3" fmla="*/ 2 h 130"/>
                <a:gd name="T4" fmla="*/ 43 w 71"/>
                <a:gd name="T5" fmla="*/ 1 h 130"/>
                <a:gd name="T6" fmla="*/ 41 w 71"/>
                <a:gd name="T7" fmla="*/ 0 h 130"/>
                <a:gd name="T8" fmla="*/ 38 w 71"/>
                <a:gd name="T9" fmla="*/ 0 h 130"/>
                <a:gd name="T10" fmla="*/ 28 w 71"/>
                <a:gd name="T11" fmla="*/ 7 h 130"/>
                <a:gd name="T12" fmla="*/ 17 w 71"/>
                <a:gd name="T13" fmla="*/ 11 h 130"/>
                <a:gd name="T14" fmla="*/ 7 w 71"/>
                <a:gd name="T15" fmla="*/ 12 h 130"/>
                <a:gd name="T16" fmla="*/ 0 w 71"/>
                <a:gd name="T17" fmla="*/ 12 h 130"/>
                <a:gd name="T18" fmla="*/ 0 w 71"/>
                <a:gd name="T19" fmla="*/ 20 h 130"/>
                <a:gd name="T20" fmla="*/ 5 w 71"/>
                <a:gd name="T21" fmla="*/ 20 h 130"/>
                <a:gd name="T22" fmla="*/ 12 w 71"/>
                <a:gd name="T23" fmla="*/ 19 h 130"/>
                <a:gd name="T24" fmla="*/ 20 w 71"/>
                <a:gd name="T25" fmla="*/ 17 h 130"/>
                <a:gd name="T26" fmla="*/ 28 w 71"/>
                <a:gd name="T27" fmla="*/ 14 h 130"/>
                <a:gd name="T28" fmla="*/ 28 w 71"/>
                <a:gd name="T29" fmla="*/ 114 h 130"/>
                <a:gd name="T30" fmla="*/ 28 w 71"/>
                <a:gd name="T31" fmla="*/ 118 h 130"/>
                <a:gd name="T32" fmla="*/ 26 w 71"/>
                <a:gd name="T33" fmla="*/ 121 h 130"/>
                <a:gd name="T34" fmla="*/ 20 w 71"/>
                <a:gd name="T35" fmla="*/ 122 h 130"/>
                <a:gd name="T36" fmla="*/ 9 w 71"/>
                <a:gd name="T37" fmla="*/ 123 h 130"/>
                <a:gd name="T38" fmla="*/ 1 w 71"/>
                <a:gd name="T39" fmla="*/ 123 h 130"/>
                <a:gd name="T40" fmla="*/ 1 w 71"/>
                <a:gd name="T41" fmla="*/ 130 h 130"/>
                <a:gd name="T42" fmla="*/ 7 w 71"/>
                <a:gd name="T43" fmla="*/ 130 h 130"/>
                <a:gd name="T44" fmla="*/ 17 w 71"/>
                <a:gd name="T45" fmla="*/ 130 h 130"/>
                <a:gd name="T46" fmla="*/ 28 w 71"/>
                <a:gd name="T47" fmla="*/ 129 h 130"/>
                <a:gd name="T48" fmla="*/ 36 w 71"/>
                <a:gd name="T49" fmla="*/ 129 h 130"/>
                <a:gd name="T50" fmla="*/ 43 w 71"/>
                <a:gd name="T51" fmla="*/ 129 h 130"/>
                <a:gd name="T52" fmla="*/ 54 w 71"/>
                <a:gd name="T53" fmla="*/ 130 h 130"/>
                <a:gd name="T54" fmla="*/ 64 w 71"/>
                <a:gd name="T55" fmla="*/ 130 h 130"/>
                <a:gd name="T56" fmla="*/ 71 w 71"/>
                <a:gd name="T57" fmla="*/ 130 h 130"/>
                <a:gd name="T58" fmla="*/ 71 w 71"/>
                <a:gd name="T59" fmla="*/ 123 h 130"/>
                <a:gd name="T60" fmla="*/ 63 w 71"/>
                <a:gd name="T61" fmla="*/ 123 h 130"/>
                <a:gd name="T62" fmla="*/ 52 w 71"/>
                <a:gd name="T63" fmla="*/ 122 h 130"/>
                <a:gd name="T64" fmla="*/ 46 w 71"/>
                <a:gd name="T65" fmla="*/ 121 h 130"/>
                <a:gd name="T66" fmla="*/ 44 w 71"/>
                <a:gd name="T67" fmla="*/ 118 h 130"/>
                <a:gd name="T68" fmla="*/ 44 w 71"/>
                <a:gd name="T69" fmla="*/ 114 h 130"/>
                <a:gd name="T70" fmla="*/ 44 w 71"/>
                <a:gd name="T71" fmla="*/ 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130">
                  <a:moveTo>
                    <a:pt x="44" y="6"/>
                  </a:moveTo>
                  <a:lnTo>
                    <a:pt x="44" y="2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28" y="7"/>
                  </a:lnTo>
                  <a:lnTo>
                    <a:pt x="17" y="11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5" y="20"/>
                  </a:lnTo>
                  <a:lnTo>
                    <a:pt x="12" y="19"/>
                  </a:lnTo>
                  <a:lnTo>
                    <a:pt x="20" y="17"/>
                  </a:lnTo>
                  <a:lnTo>
                    <a:pt x="28" y="14"/>
                  </a:lnTo>
                  <a:lnTo>
                    <a:pt x="28" y="114"/>
                  </a:lnTo>
                  <a:lnTo>
                    <a:pt x="28" y="118"/>
                  </a:lnTo>
                  <a:lnTo>
                    <a:pt x="26" y="121"/>
                  </a:lnTo>
                  <a:lnTo>
                    <a:pt x="20" y="122"/>
                  </a:lnTo>
                  <a:lnTo>
                    <a:pt x="9" y="123"/>
                  </a:lnTo>
                  <a:lnTo>
                    <a:pt x="1" y="123"/>
                  </a:lnTo>
                  <a:lnTo>
                    <a:pt x="1" y="130"/>
                  </a:lnTo>
                  <a:lnTo>
                    <a:pt x="7" y="130"/>
                  </a:lnTo>
                  <a:lnTo>
                    <a:pt x="17" y="130"/>
                  </a:lnTo>
                  <a:lnTo>
                    <a:pt x="28" y="129"/>
                  </a:lnTo>
                  <a:lnTo>
                    <a:pt x="36" y="129"/>
                  </a:lnTo>
                  <a:lnTo>
                    <a:pt x="43" y="129"/>
                  </a:lnTo>
                  <a:lnTo>
                    <a:pt x="54" y="130"/>
                  </a:lnTo>
                  <a:lnTo>
                    <a:pt x="64" y="130"/>
                  </a:lnTo>
                  <a:lnTo>
                    <a:pt x="71" y="130"/>
                  </a:lnTo>
                  <a:lnTo>
                    <a:pt x="71" y="123"/>
                  </a:lnTo>
                  <a:lnTo>
                    <a:pt x="63" y="123"/>
                  </a:lnTo>
                  <a:lnTo>
                    <a:pt x="52" y="122"/>
                  </a:lnTo>
                  <a:lnTo>
                    <a:pt x="46" y="121"/>
                  </a:lnTo>
                  <a:lnTo>
                    <a:pt x="44" y="118"/>
                  </a:lnTo>
                  <a:lnTo>
                    <a:pt x="44" y="11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065" name="Freeform 32"/>
            <p:cNvSpPr>
              <a:spLocks/>
            </p:cNvSpPr>
            <p:nvPr/>
          </p:nvSpPr>
          <p:spPr bwMode="auto">
            <a:xfrm>
              <a:off x="3922" y="135"/>
              <a:ext cx="170" cy="11"/>
            </a:xfrm>
            <a:custGeom>
              <a:avLst/>
              <a:gdLst>
                <a:gd name="T0" fmla="*/ 160 w 170"/>
                <a:gd name="T1" fmla="*/ 11 h 11"/>
                <a:gd name="T2" fmla="*/ 164 w 170"/>
                <a:gd name="T3" fmla="*/ 11 h 11"/>
                <a:gd name="T4" fmla="*/ 167 w 170"/>
                <a:gd name="T5" fmla="*/ 10 h 11"/>
                <a:gd name="T6" fmla="*/ 169 w 170"/>
                <a:gd name="T7" fmla="*/ 8 h 11"/>
                <a:gd name="T8" fmla="*/ 170 w 170"/>
                <a:gd name="T9" fmla="*/ 5 h 11"/>
                <a:gd name="T10" fmla="*/ 169 w 170"/>
                <a:gd name="T11" fmla="*/ 2 h 11"/>
                <a:gd name="T12" fmla="*/ 167 w 170"/>
                <a:gd name="T13" fmla="*/ 0 h 11"/>
                <a:gd name="T14" fmla="*/ 164 w 170"/>
                <a:gd name="T15" fmla="*/ 0 h 11"/>
                <a:gd name="T16" fmla="*/ 160 w 170"/>
                <a:gd name="T17" fmla="*/ 0 h 11"/>
                <a:gd name="T18" fmla="*/ 10 w 170"/>
                <a:gd name="T19" fmla="*/ 0 h 11"/>
                <a:gd name="T20" fmla="*/ 7 w 170"/>
                <a:gd name="T21" fmla="*/ 0 h 11"/>
                <a:gd name="T22" fmla="*/ 3 w 170"/>
                <a:gd name="T23" fmla="*/ 0 h 11"/>
                <a:gd name="T24" fmla="*/ 1 w 170"/>
                <a:gd name="T25" fmla="*/ 2 h 11"/>
                <a:gd name="T26" fmla="*/ 0 w 170"/>
                <a:gd name="T27" fmla="*/ 5 h 11"/>
                <a:gd name="T28" fmla="*/ 1 w 170"/>
                <a:gd name="T29" fmla="*/ 8 h 11"/>
                <a:gd name="T30" fmla="*/ 3 w 170"/>
                <a:gd name="T31" fmla="*/ 10 h 11"/>
                <a:gd name="T32" fmla="*/ 7 w 170"/>
                <a:gd name="T33" fmla="*/ 11 h 11"/>
                <a:gd name="T34" fmla="*/ 10 w 170"/>
                <a:gd name="T35" fmla="*/ 11 h 11"/>
                <a:gd name="T36" fmla="*/ 160 w 170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0" h="11">
                  <a:moveTo>
                    <a:pt x="160" y="11"/>
                  </a:moveTo>
                  <a:lnTo>
                    <a:pt x="164" y="11"/>
                  </a:lnTo>
                  <a:lnTo>
                    <a:pt x="167" y="10"/>
                  </a:lnTo>
                  <a:lnTo>
                    <a:pt x="169" y="8"/>
                  </a:lnTo>
                  <a:lnTo>
                    <a:pt x="170" y="5"/>
                  </a:lnTo>
                  <a:lnTo>
                    <a:pt x="169" y="2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8"/>
                  </a:lnTo>
                  <a:lnTo>
                    <a:pt x="3" y="10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60" y="11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066" name="Freeform 33"/>
            <p:cNvSpPr>
              <a:spLocks/>
            </p:cNvSpPr>
            <p:nvPr/>
          </p:nvSpPr>
          <p:spPr bwMode="auto">
            <a:xfrm>
              <a:off x="4186" y="86"/>
              <a:ext cx="138" cy="127"/>
            </a:xfrm>
            <a:custGeom>
              <a:avLst/>
              <a:gdLst>
                <a:gd name="T0" fmla="*/ 85 w 138"/>
                <a:gd name="T1" fmla="*/ 36 h 127"/>
                <a:gd name="T2" fmla="*/ 89 w 138"/>
                <a:gd name="T3" fmla="*/ 26 h 127"/>
                <a:gd name="T4" fmla="*/ 95 w 138"/>
                <a:gd name="T5" fmla="*/ 15 h 127"/>
                <a:gd name="T6" fmla="*/ 105 w 138"/>
                <a:gd name="T7" fmla="*/ 8 h 127"/>
                <a:gd name="T8" fmla="*/ 114 w 138"/>
                <a:gd name="T9" fmla="*/ 7 h 127"/>
                <a:gd name="T10" fmla="*/ 122 w 138"/>
                <a:gd name="T11" fmla="*/ 8 h 127"/>
                <a:gd name="T12" fmla="*/ 120 w 138"/>
                <a:gd name="T13" fmla="*/ 12 h 127"/>
                <a:gd name="T14" fmla="*/ 114 w 138"/>
                <a:gd name="T15" fmla="*/ 20 h 127"/>
                <a:gd name="T16" fmla="*/ 113 w 138"/>
                <a:gd name="T17" fmla="*/ 29 h 127"/>
                <a:gd name="T18" fmla="*/ 118 w 138"/>
                <a:gd name="T19" fmla="*/ 34 h 127"/>
                <a:gd name="T20" fmla="*/ 128 w 138"/>
                <a:gd name="T21" fmla="*/ 34 h 127"/>
                <a:gd name="T22" fmla="*/ 137 w 138"/>
                <a:gd name="T23" fmla="*/ 26 h 127"/>
                <a:gd name="T24" fmla="*/ 135 w 138"/>
                <a:gd name="T25" fmla="*/ 10 h 127"/>
                <a:gd name="T26" fmla="*/ 120 w 138"/>
                <a:gd name="T27" fmla="*/ 1 h 127"/>
                <a:gd name="T28" fmla="*/ 101 w 138"/>
                <a:gd name="T29" fmla="*/ 3 h 127"/>
                <a:gd name="T30" fmla="*/ 87 w 138"/>
                <a:gd name="T31" fmla="*/ 16 h 127"/>
                <a:gd name="T32" fmla="*/ 77 w 138"/>
                <a:gd name="T33" fmla="*/ 11 h 127"/>
                <a:gd name="T34" fmla="*/ 60 w 138"/>
                <a:gd name="T35" fmla="*/ 1 h 127"/>
                <a:gd name="T36" fmla="*/ 34 w 138"/>
                <a:gd name="T37" fmla="*/ 6 h 127"/>
                <a:gd name="T38" fmla="*/ 11 w 138"/>
                <a:gd name="T39" fmla="*/ 34 h 127"/>
                <a:gd name="T40" fmla="*/ 10 w 138"/>
                <a:gd name="T41" fmla="*/ 46 h 127"/>
                <a:gd name="T42" fmla="*/ 14 w 138"/>
                <a:gd name="T43" fmla="*/ 46 h 127"/>
                <a:gd name="T44" fmla="*/ 19 w 138"/>
                <a:gd name="T45" fmla="*/ 33 h 127"/>
                <a:gd name="T46" fmla="*/ 29 w 138"/>
                <a:gd name="T47" fmla="*/ 19 h 127"/>
                <a:gd name="T48" fmla="*/ 39 w 138"/>
                <a:gd name="T49" fmla="*/ 10 h 127"/>
                <a:gd name="T50" fmla="*/ 49 w 138"/>
                <a:gd name="T51" fmla="*/ 7 h 127"/>
                <a:gd name="T52" fmla="*/ 57 w 138"/>
                <a:gd name="T53" fmla="*/ 7 h 127"/>
                <a:gd name="T54" fmla="*/ 66 w 138"/>
                <a:gd name="T55" fmla="*/ 16 h 127"/>
                <a:gd name="T56" fmla="*/ 67 w 138"/>
                <a:gd name="T57" fmla="*/ 34 h 127"/>
                <a:gd name="T58" fmla="*/ 59 w 138"/>
                <a:gd name="T59" fmla="*/ 66 h 127"/>
                <a:gd name="T60" fmla="*/ 48 w 138"/>
                <a:gd name="T61" fmla="*/ 104 h 127"/>
                <a:gd name="T62" fmla="*/ 35 w 138"/>
                <a:gd name="T63" fmla="*/ 119 h 127"/>
                <a:gd name="T64" fmla="*/ 24 w 138"/>
                <a:gd name="T65" fmla="*/ 121 h 127"/>
                <a:gd name="T66" fmla="*/ 17 w 138"/>
                <a:gd name="T67" fmla="*/ 120 h 127"/>
                <a:gd name="T68" fmla="*/ 17 w 138"/>
                <a:gd name="T69" fmla="*/ 116 h 127"/>
                <a:gd name="T70" fmla="*/ 24 w 138"/>
                <a:gd name="T71" fmla="*/ 108 h 127"/>
                <a:gd name="T72" fmla="*/ 24 w 138"/>
                <a:gd name="T73" fmla="*/ 98 h 127"/>
                <a:gd name="T74" fmla="*/ 18 w 138"/>
                <a:gd name="T75" fmla="*/ 93 h 127"/>
                <a:gd name="T76" fmla="*/ 9 w 138"/>
                <a:gd name="T77" fmla="*/ 94 h 127"/>
                <a:gd name="T78" fmla="*/ 1 w 138"/>
                <a:gd name="T79" fmla="*/ 102 h 127"/>
                <a:gd name="T80" fmla="*/ 2 w 138"/>
                <a:gd name="T81" fmla="*/ 117 h 127"/>
                <a:gd name="T82" fmla="*/ 17 w 138"/>
                <a:gd name="T83" fmla="*/ 126 h 127"/>
                <a:gd name="T84" fmla="*/ 32 w 138"/>
                <a:gd name="T85" fmla="*/ 126 h 127"/>
                <a:gd name="T86" fmla="*/ 43 w 138"/>
                <a:gd name="T87" fmla="*/ 121 h 127"/>
                <a:gd name="T88" fmla="*/ 50 w 138"/>
                <a:gd name="T89" fmla="*/ 113 h 127"/>
                <a:gd name="T90" fmla="*/ 54 w 138"/>
                <a:gd name="T91" fmla="*/ 107 h 127"/>
                <a:gd name="T92" fmla="*/ 59 w 138"/>
                <a:gd name="T93" fmla="*/ 114 h 127"/>
                <a:gd name="T94" fmla="*/ 74 w 138"/>
                <a:gd name="T95" fmla="*/ 125 h 127"/>
                <a:gd name="T96" fmla="*/ 104 w 138"/>
                <a:gd name="T97" fmla="*/ 121 h 127"/>
                <a:gd name="T98" fmla="*/ 127 w 138"/>
                <a:gd name="T99" fmla="*/ 94 h 127"/>
                <a:gd name="T100" fmla="*/ 128 w 138"/>
                <a:gd name="T101" fmla="*/ 82 h 127"/>
                <a:gd name="T102" fmla="*/ 124 w 138"/>
                <a:gd name="T103" fmla="*/ 82 h 127"/>
                <a:gd name="T104" fmla="*/ 119 w 138"/>
                <a:gd name="T105" fmla="*/ 95 h 127"/>
                <a:gd name="T106" fmla="*/ 109 w 138"/>
                <a:gd name="T107" fmla="*/ 109 h 127"/>
                <a:gd name="T108" fmla="*/ 99 w 138"/>
                <a:gd name="T109" fmla="*/ 117 h 127"/>
                <a:gd name="T110" fmla="*/ 89 w 138"/>
                <a:gd name="T111" fmla="*/ 121 h 127"/>
                <a:gd name="T112" fmla="*/ 79 w 138"/>
                <a:gd name="T113" fmla="*/ 120 h 127"/>
                <a:gd name="T114" fmla="*/ 71 w 138"/>
                <a:gd name="T115" fmla="*/ 110 h 127"/>
                <a:gd name="T116" fmla="*/ 71 w 138"/>
                <a:gd name="T117" fmla="*/ 98 h 127"/>
                <a:gd name="T118" fmla="*/ 73 w 138"/>
                <a:gd name="T119" fmla="*/ 86 h 127"/>
                <a:gd name="T120" fmla="*/ 85 w 138"/>
                <a:gd name="T121" fmla="*/ 4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8" h="127">
                  <a:moveTo>
                    <a:pt x="85" y="40"/>
                  </a:moveTo>
                  <a:lnTo>
                    <a:pt x="85" y="36"/>
                  </a:lnTo>
                  <a:lnTo>
                    <a:pt x="87" y="31"/>
                  </a:lnTo>
                  <a:lnTo>
                    <a:pt x="89" y="26"/>
                  </a:lnTo>
                  <a:lnTo>
                    <a:pt x="92" y="20"/>
                  </a:lnTo>
                  <a:lnTo>
                    <a:pt x="95" y="15"/>
                  </a:lnTo>
                  <a:lnTo>
                    <a:pt x="100" y="11"/>
                  </a:lnTo>
                  <a:lnTo>
                    <a:pt x="105" y="8"/>
                  </a:lnTo>
                  <a:lnTo>
                    <a:pt x="112" y="7"/>
                  </a:lnTo>
                  <a:lnTo>
                    <a:pt x="114" y="7"/>
                  </a:lnTo>
                  <a:lnTo>
                    <a:pt x="117" y="7"/>
                  </a:lnTo>
                  <a:lnTo>
                    <a:pt x="122" y="8"/>
                  </a:lnTo>
                  <a:lnTo>
                    <a:pt x="126" y="10"/>
                  </a:lnTo>
                  <a:lnTo>
                    <a:pt x="120" y="12"/>
                  </a:lnTo>
                  <a:lnTo>
                    <a:pt x="116" y="16"/>
                  </a:lnTo>
                  <a:lnTo>
                    <a:pt x="114" y="20"/>
                  </a:lnTo>
                  <a:lnTo>
                    <a:pt x="112" y="25"/>
                  </a:lnTo>
                  <a:lnTo>
                    <a:pt x="113" y="29"/>
                  </a:lnTo>
                  <a:lnTo>
                    <a:pt x="115" y="32"/>
                  </a:lnTo>
                  <a:lnTo>
                    <a:pt x="118" y="34"/>
                  </a:lnTo>
                  <a:lnTo>
                    <a:pt x="123" y="35"/>
                  </a:lnTo>
                  <a:lnTo>
                    <a:pt x="128" y="34"/>
                  </a:lnTo>
                  <a:lnTo>
                    <a:pt x="133" y="31"/>
                  </a:lnTo>
                  <a:lnTo>
                    <a:pt x="137" y="26"/>
                  </a:lnTo>
                  <a:lnTo>
                    <a:pt x="138" y="19"/>
                  </a:lnTo>
                  <a:lnTo>
                    <a:pt x="135" y="10"/>
                  </a:lnTo>
                  <a:lnTo>
                    <a:pt x="129" y="4"/>
                  </a:lnTo>
                  <a:lnTo>
                    <a:pt x="120" y="1"/>
                  </a:lnTo>
                  <a:lnTo>
                    <a:pt x="112" y="0"/>
                  </a:lnTo>
                  <a:lnTo>
                    <a:pt x="101" y="3"/>
                  </a:lnTo>
                  <a:lnTo>
                    <a:pt x="93" y="9"/>
                  </a:lnTo>
                  <a:lnTo>
                    <a:pt x="87" y="16"/>
                  </a:lnTo>
                  <a:lnTo>
                    <a:pt x="83" y="22"/>
                  </a:lnTo>
                  <a:lnTo>
                    <a:pt x="77" y="11"/>
                  </a:lnTo>
                  <a:lnTo>
                    <a:pt x="68" y="4"/>
                  </a:lnTo>
                  <a:lnTo>
                    <a:pt x="60" y="1"/>
                  </a:lnTo>
                  <a:lnTo>
                    <a:pt x="53" y="0"/>
                  </a:lnTo>
                  <a:lnTo>
                    <a:pt x="34" y="6"/>
                  </a:lnTo>
                  <a:lnTo>
                    <a:pt x="20" y="19"/>
                  </a:lnTo>
                  <a:lnTo>
                    <a:pt x="11" y="34"/>
                  </a:lnTo>
                  <a:lnTo>
                    <a:pt x="8" y="44"/>
                  </a:lnTo>
                  <a:lnTo>
                    <a:pt x="10" y="46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5" y="43"/>
                  </a:lnTo>
                  <a:lnTo>
                    <a:pt x="19" y="33"/>
                  </a:lnTo>
                  <a:lnTo>
                    <a:pt x="24" y="25"/>
                  </a:lnTo>
                  <a:lnTo>
                    <a:pt x="29" y="19"/>
                  </a:lnTo>
                  <a:lnTo>
                    <a:pt x="34" y="14"/>
                  </a:lnTo>
                  <a:lnTo>
                    <a:pt x="39" y="10"/>
                  </a:lnTo>
                  <a:lnTo>
                    <a:pt x="44" y="8"/>
                  </a:lnTo>
                  <a:lnTo>
                    <a:pt x="49" y="7"/>
                  </a:lnTo>
                  <a:lnTo>
                    <a:pt x="52" y="7"/>
                  </a:lnTo>
                  <a:lnTo>
                    <a:pt x="57" y="7"/>
                  </a:lnTo>
                  <a:lnTo>
                    <a:pt x="62" y="10"/>
                  </a:lnTo>
                  <a:lnTo>
                    <a:pt x="66" y="16"/>
                  </a:lnTo>
                  <a:lnTo>
                    <a:pt x="68" y="25"/>
                  </a:lnTo>
                  <a:lnTo>
                    <a:pt x="67" y="34"/>
                  </a:lnTo>
                  <a:lnTo>
                    <a:pt x="64" y="47"/>
                  </a:lnTo>
                  <a:lnTo>
                    <a:pt x="59" y="66"/>
                  </a:lnTo>
                  <a:lnTo>
                    <a:pt x="52" y="92"/>
                  </a:lnTo>
                  <a:lnTo>
                    <a:pt x="48" y="104"/>
                  </a:lnTo>
                  <a:lnTo>
                    <a:pt x="42" y="113"/>
                  </a:lnTo>
                  <a:lnTo>
                    <a:pt x="35" y="119"/>
                  </a:lnTo>
                  <a:lnTo>
                    <a:pt x="26" y="121"/>
                  </a:lnTo>
                  <a:lnTo>
                    <a:pt x="24" y="121"/>
                  </a:lnTo>
                  <a:lnTo>
                    <a:pt x="21" y="121"/>
                  </a:lnTo>
                  <a:lnTo>
                    <a:pt x="17" y="120"/>
                  </a:lnTo>
                  <a:lnTo>
                    <a:pt x="12" y="117"/>
                  </a:lnTo>
                  <a:lnTo>
                    <a:pt x="17" y="116"/>
                  </a:lnTo>
                  <a:lnTo>
                    <a:pt x="21" y="112"/>
                  </a:lnTo>
                  <a:lnTo>
                    <a:pt x="24" y="108"/>
                  </a:lnTo>
                  <a:lnTo>
                    <a:pt x="25" y="102"/>
                  </a:lnTo>
                  <a:lnTo>
                    <a:pt x="24" y="98"/>
                  </a:lnTo>
                  <a:lnTo>
                    <a:pt x="22" y="95"/>
                  </a:lnTo>
                  <a:lnTo>
                    <a:pt x="18" y="93"/>
                  </a:lnTo>
                  <a:lnTo>
                    <a:pt x="15" y="93"/>
                  </a:lnTo>
                  <a:lnTo>
                    <a:pt x="9" y="94"/>
                  </a:lnTo>
                  <a:lnTo>
                    <a:pt x="4" y="97"/>
                  </a:lnTo>
                  <a:lnTo>
                    <a:pt x="1" y="102"/>
                  </a:lnTo>
                  <a:lnTo>
                    <a:pt x="0" y="109"/>
                  </a:lnTo>
                  <a:lnTo>
                    <a:pt x="2" y="117"/>
                  </a:lnTo>
                  <a:lnTo>
                    <a:pt x="8" y="123"/>
                  </a:lnTo>
                  <a:lnTo>
                    <a:pt x="17" y="126"/>
                  </a:lnTo>
                  <a:lnTo>
                    <a:pt x="26" y="127"/>
                  </a:lnTo>
                  <a:lnTo>
                    <a:pt x="32" y="126"/>
                  </a:lnTo>
                  <a:lnTo>
                    <a:pt x="38" y="124"/>
                  </a:lnTo>
                  <a:lnTo>
                    <a:pt x="43" y="121"/>
                  </a:lnTo>
                  <a:lnTo>
                    <a:pt x="47" y="117"/>
                  </a:lnTo>
                  <a:lnTo>
                    <a:pt x="50" y="113"/>
                  </a:lnTo>
                  <a:lnTo>
                    <a:pt x="53" y="110"/>
                  </a:lnTo>
                  <a:lnTo>
                    <a:pt x="54" y="107"/>
                  </a:lnTo>
                  <a:lnTo>
                    <a:pt x="55" y="106"/>
                  </a:lnTo>
                  <a:lnTo>
                    <a:pt x="59" y="114"/>
                  </a:lnTo>
                  <a:lnTo>
                    <a:pt x="65" y="120"/>
                  </a:lnTo>
                  <a:lnTo>
                    <a:pt x="74" y="125"/>
                  </a:lnTo>
                  <a:lnTo>
                    <a:pt x="85" y="127"/>
                  </a:lnTo>
                  <a:lnTo>
                    <a:pt x="104" y="121"/>
                  </a:lnTo>
                  <a:lnTo>
                    <a:pt x="118" y="108"/>
                  </a:lnTo>
                  <a:lnTo>
                    <a:pt x="127" y="94"/>
                  </a:lnTo>
                  <a:lnTo>
                    <a:pt x="130" y="84"/>
                  </a:lnTo>
                  <a:lnTo>
                    <a:pt x="128" y="82"/>
                  </a:lnTo>
                  <a:lnTo>
                    <a:pt x="126" y="81"/>
                  </a:lnTo>
                  <a:lnTo>
                    <a:pt x="124" y="82"/>
                  </a:lnTo>
                  <a:lnTo>
                    <a:pt x="123" y="84"/>
                  </a:lnTo>
                  <a:lnTo>
                    <a:pt x="119" y="95"/>
                  </a:lnTo>
                  <a:lnTo>
                    <a:pt x="114" y="103"/>
                  </a:lnTo>
                  <a:lnTo>
                    <a:pt x="109" y="109"/>
                  </a:lnTo>
                  <a:lnTo>
                    <a:pt x="104" y="114"/>
                  </a:lnTo>
                  <a:lnTo>
                    <a:pt x="99" y="117"/>
                  </a:lnTo>
                  <a:lnTo>
                    <a:pt x="94" y="120"/>
                  </a:lnTo>
                  <a:lnTo>
                    <a:pt x="89" y="121"/>
                  </a:lnTo>
                  <a:lnTo>
                    <a:pt x="86" y="121"/>
                  </a:lnTo>
                  <a:lnTo>
                    <a:pt x="79" y="120"/>
                  </a:lnTo>
                  <a:lnTo>
                    <a:pt x="74" y="115"/>
                  </a:lnTo>
                  <a:lnTo>
                    <a:pt x="71" y="110"/>
                  </a:lnTo>
                  <a:lnTo>
                    <a:pt x="70" y="103"/>
                  </a:lnTo>
                  <a:lnTo>
                    <a:pt x="71" y="98"/>
                  </a:lnTo>
                  <a:lnTo>
                    <a:pt x="72" y="93"/>
                  </a:lnTo>
                  <a:lnTo>
                    <a:pt x="73" y="86"/>
                  </a:lnTo>
                  <a:lnTo>
                    <a:pt x="75" y="78"/>
                  </a:lnTo>
                  <a:lnTo>
                    <a:pt x="85" y="4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067" name="Freeform 34"/>
            <p:cNvSpPr>
              <a:spLocks/>
            </p:cNvSpPr>
            <p:nvPr/>
          </p:nvSpPr>
          <p:spPr bwMode="auto">
            <a:xfrm>
              <a:off x="4349" y="122"/>
              <a:ext cx="86" cy="130"/>
            </a:xfrm>
            <a:custGeom>
              <a:avLst/>
              <a:gdLst>
                <a:gd name="T0" fmla="*/ 86 w 86"/>
                <a:gd name="T1" fmla="*/ 94 h 130"/>
                <a:gd name="T2" fmla="*/ 79 w 86"/>
                <a:gd name="T3" fmla="*/ 94 h 130"/>
                <a:gd name="T4" fmla="*/ 79 w 86"/>
                <a:gd name="T5" fmla="*/ 99 h 130"/>
                <a:gd name="T6" fmla="*/ 78 w 86"/>
                <a:gd name="T7" fmla="*/ 104 h 130"/>
                <a:gd name="T8" fmla="*/ 76 w 86"/>
                <a:gd name="T9" fmla="*/ 109 h 130"/>
                <a:gd name="T10" fmla="*/ 74 w 86"/>
                <a:gd name="T11" fmla="*/ 112 h 130"/>
                <a:gd name="T12" fmla="*/ 71 w 86"/>
                <a:gd name="T13" fmla="*/ 113 h 130"/>
                <a:gd name="T14" fmla="*/ 65 w 86"/>
                <a:gd name="T15" fmla="*/ 113 h 130"/>
                <a:gd name="T16" fmla="*/ 59 w 86"/>
                <a:gd name="T17" fmla="*/ 113 h 130"/>
                <a:gd name="T18" fmla="*/ 55 w 86"/>
                <a:gd name="T19" fmla="*/ 114 h 130"/>
                <a:gd name="T20" fmla="*/ 19 w 86"/>
                <a:gd name="T21" fmla="*/ 114 h 130"/>
                <a:gd name="T22" fmla="*/ 32 w 86"/>
                <a:gd name="T23" fmla="*/ 102 h 130"/>
                <a:gd name="T24" fmla="*/ 42 w 86"/>
                <a:gd name="T25" fmla="*/ 94 h 130"/>
                <a:gd name="T26" fmla="*/ 50 w 86"/>
                <a:gd name="T27" fmla="*/ 87 h 130"/>
                <a:gd name="T28" fmla="*/ 58 w 86"/>
                <a:gd name="T29" fmla="*/ 81 h 130"/>
                <a:gd name="T30" fmla="*/ 69 w 86"/>
                <a:gd name="T31" fmla="*/ 72 h 130"/>
                <a:gd name="T32" fmla="*/ 77 w 86"/>
                <a:gd name="T33" fmla="*/ 62 h 130"/>
                <a:gd name="T34" fmla="*/ 84 w 86"/>
                <a:gd name="T35" fmla="*/ 51 h 130"/>
                <a:gd name="T36" fmla="*/ 86 w 86"/>
                <a:gd name="T37" fmla="*/ 38 h 130"/>
                <a:gd name="T38" fmla="*/ 82 w 86"/>
                <a:gd name="T39" fmla="*/ 22 h 130"/>
                <a:gd name="T40" fmla="*/ 73 w 86"/>
                <a:gd name="T41" fmla="*/ 10 h 130"/>
                <a:gd name="T42" fmla="*/ 58 w 86"/>
                <a:gd name="T43" fmla="*/ 3 h 130"/>
                <a:gd name="T44" fmla="*/ 40 w 86"/>
                <a:gd name="T45" fmla="*/ 0 h 130"/>
                <a:gd name="T46" fmla="*/ 32 w 86"/>
                <a:gd name="T47" fmla="*/ 1 h 130"/>
                <a:gd name="T48" fmla="*/ 24 w 86"/>
                <a:gd name="T49" fmla="*/ 3 h 130"/>
                <a:gd name="T50" fmla="*/ 17 w 86"/>
                <a:gd name="T51" fmla="*/ 6 h 130"/>
                <a:gd name="T52" fmla="*/ 11 w 86"/>
                <a:gd name="T53" fmla="*/ 11 h 130"/>
                <a:gd name="T54" fmla="*/ 6 w 86"/>
                <a:gd name="T55" fmla="*/ 16 h 130"/>
                <a:gd name="T56" fmla="*/ 3 w 86"/>
                <a:gd name="T57" fmla="*/ 22 h 130"/>
                <a:gd name="T58" fmla="*/ 1 w 86"/>
                <a:gd name="T59" fmla="*/ 28 h 130"/>
                <a:gd name="T60" fmla="*/ 0 w 86"/>
                <a:gd name="T61" fmla="*/ 35 h 130"/>
                <a:gd name="T62" fmla="*/ 1 w 86"/>
                <a:gd name="T63" fmla="*/ 41 h 130"/>
                <a:gd name="T64" fmla="*/ 4 w 86"/>
                <a:gd name="T65" fmla="*/ 44 h 130"/>
                <a:gd name="T66" fmla="*/ 8 w 86"/>
                <a:gd name="T67" fmla="*/ 46 h 130"/>
                <a:gd name="T68" fmla="*/ 10 w 86"/>
                <a:gd name="T69" fmla="*/ 46 h 130"/>
                <a:gd name="T70" fmla="*/ 14 w 86"/>
                <a:gd name="T71" fmla="*/ 45 h 130"/>
                <a:gd name="T72" fmla="*/ 17 w 86"/>
                <a:gd name="T73" fmla="*/ 44 h 130"/>
                <a:gd name="T74" fmla="*/ 20 w 86"/>
                <a:gd name="T75" fmla="*/ 40 h 130"/>
                <a:gd name="T76" fmla="*/ 21 w 86"/>
                <a:gd name="T77" fmla="*/ 36 h 130"/>
                <a:gd name="T78" fmla="*/ 20 w 86"/>
                <a:gd name="T79" fmla="*/ 33 h 130"/>
                <a:gd name="T80" fmla="*/ 19 w 86"/>
                <a:gd name="T81" fmla="*/ 29 h 130"/>
                <a:gd name="T82" fmla="*/ 15 w 86"/>
                <a:gd name="T83" fmla="*/ 26 h 130"/>
                <a:gd name="T84" fmla="*/ 9 w 86"/>
                <a:gd name="T85" fmla="*/ 25 h 130"/>
                <a:gd name="T86" fmla="*/ 15 w 86"/>
                <a:gd name="T87" fmla="*/ 17 h 130"/>
                <a:gd name="T88" fmla="*/ 22 w 86"/>
                <a:gd name="T89" fmla="*/ 11 h 130"/>
                <a:gd name="T90" fmla="*/ 30 w 86"/>
                <a:gd name="T91" fmla="*/ 8 h 130"/>
                <a:gd name="T92" fmla="*/ 37 w 86"/>
                <a:gd name="T93" fmla="*/ 7 h 130"/>
                <a:gd name="T94" fmla="*/ 50 w 86"/>
                <a:gd name="T95" fmla="*/ 10 h 130"/>
                <a:gd name="T96" fmla="*/ 59 w 86"/>
                <a:gd name="T97" fmla="*/ 17 h 130"/>
                <a:gd name="T98" fmla="*/ 65 w 86"/>
                <a:gd name="T99" fmla="*/ 27 h 130"/>
                <a:gd name="T100" fmla="*/ 67 w 86"/>
                <a:gd name="T101" fmla="*/ 38 h 130"/>
                <a:gd name="T102" fmla="*/ 65 w 86"/>
                <a:gd name="T103" fmla="*/ 50 h 130"/>
                <a:gd name="T104" fmla="*/ 60 w 86"/>
                <a:gd name="T105" fmla="*/ 61 h 130"/>
                <a:gd name="T106" fmla="*/ 54 w 86"/>
                <a:gd name="T107" fmla="*/ 69 h 130"/>
                <a:gd name="T108" fmla="*/ 49 w 86"/>
                <a:gd name="T109" fmla="*/ 76 h 130"/>
                <a:gd name="T110" fmla="*/ 2 w 86"/>
                <a:gd name="T111" fmla="*/ 122 h 130"/>
                <a:gd name="T112" fmla="*/ 0 w 86"/>
                <a:gd name="T113" fmla="*/ 125 h 130"/>
                <a:gd name="T114" fmla="*/ 0 w 86"/>
                <a:gd name="T115" fmla="*/ 130 h 130"/>
                <a:gd name="T116" fmla="*/ 80 w 86"/>
                <a:gd name="T117" fmla="*/ 130 h 130"/>
                <a:gd name="T118" fmla="*/ 86 w 86"/>
                <a:gd name="T119" fmla="*/ 9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" h="130">
                  <a:moveTo>
                    <a:pt x="86" y="94"/>
                  </a:moveTo>
                  <a:lnTo>
                    <a:pt x="79" y="94"/>
                  </a:lnTo>
                  <a:lnTo>
                    <a:pt x="79" y="99"/>
                  </a:lnTo>
                  <a:lnTo>
                    <a:pt x="78" y="104"/>
                  </a:lnTo>
                  <a:lnTo>
                    <a:pt x="76" y="109"/>
                  </a:lnTo>
                  <a:lnTo>
                    <a:pt x="74" y="112"/>
                  </a:lnTo>
                  <a:lnTo>
                    <a:pt x="71" y="113"/>
                  </a:lnTo>
                  <a:lnTo>
                    <a:pt x="65" y="113"/>
                  </a:lnTo>
                  <a:lnTo>
                    <a:pt x="59" y="113"/>
                  </a:lnTo>
                  <a:lnTo>
                    <a:pt x="55" y="114"/>
                  </a:lnTo>
                  <a:lnTo>
                    <a:pt x="19" y="114"/>
                  </a:lnTo>
                  <a:lnTo>
                    <a:pt x="32" y="102"/>
                  </a:lnTo>
                  <a:lnTo>
                    <a:pt x="42" y="94"/>
                  </a:lnTo>
                  <a:lnTo>
                    <a:pt x="50" y="87"/>
                  </a:lnTo>
                  <a:lnTo>
                    <a:pt x="58" y="81"/>
                  </a:lnTo>
                  <a:lnTo>
                    <a:pt x="69" y="72"/>
                  </a:lnTo>
                  <a:lnTo>
                    <a:pt x="77" y="62"/>
                  </a:lnTo>
                  <a:lnTo>
                    <a:pt x="84" y="51"/>
                  </a:lnTo>
                  <a:lnTo>
                    <a:pt x="86" y="38"/>
                  </a:lnTo>
                  <a:lnTo>
                    <a:pt x="82" y="22"/>
                  </a:lnTo>
                  <a:lnTo>
                    <a:pt x="73" y="10"/>
                  </a:lnTo>
                  <a:lnTo>
                    <a:pt x="58" y="3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6" y="16"/>
                  </a:lnTo>
                  <a:lnTo>
                    <a:pt x="3" y="22"/>
                  </a:lnTo>
                  <a:lnTo>
                    <a:pt x="1" y="28"/>
                  </a:lnTo>
                  <a:lnTo>
                    <a:pt x="0" y="35"/>
                  </a:lnTo>
                  <a:lnTo>
                    <a:pt x="1" y="41"/>
                  </a:lnTo>
                  <a:lnTo>
                    <a:pt x="4" y="44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4" y="45"/>
                  </a:lnTo>
                  <a:lnTo>
                    <a:pt x="17" y="44"/>
                  </a:lnTo>
                  <a:lnTo>
                    <a:pt x="20" y="40"/>
                  </a:lnTo>
                  <a:lnTo>
                    <a:pt x="21" y="36"/>
                  </a:lnTo>
                  <a:lnTo>
                    <a:pt x="20" y="33"/>
                  </a:lnTo>
                  <a:lnTo>
                    <a:pt x="19" y="29"/>
                  </a:lnTo>
                  <a:lnTo>
                    <a:pt x="15" y="26"/>
                  </a:lnTo>
                  <a:lnTo>
                    <a:pt x="9" y="25"/>
                  </a:lnTo>
                  <a:lnTo>
                    <a:pt x="15" y="17"/>
                  </a:lnTo>
                  <a:lnTo>
                    <a:pt x="22" y="11"/>
                  </a:lnTo>
                  <a:lnTo>
                    <a:pt x="30" y="8"/>
                  </a:lnTo>
                  <a:lnTo>
                    <a:pt x="37" y="7"/>
                  </a:lnTo>
                  <a:lnTo>
                    <a:pt x="50" y="10"/>
                  </a:lnTo>
                  <a:lnTo>
                    <a:pt x="59" y="17"/>
                  </a:lnTo>
                  <a:lnTo>
                    <a:pt x="65" y="27"/>
                  </a:lnTo>
                  <a:lnTo>
                    <a:pt x="67" y="38"/>
                  </a:lnTo>
                  <a:lnTo>
                    <a:pt x="65" y="50"/>
                  </a:lnTo>
                  <a:lnTo>
                    <a:pt x="60" y="61"/>
                  </a:lnTo>
                  <a:lnTo>
                    <a:pt x="54" y="69"/>
                  </a:lnTo>
                  <a:lnTo>
                    <a:pt x="49" y="76"/>
                  </a:lnTo>
                  <a:lnTo>
                    <a:pt x="2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80" y="130"/>
                  </a:lnTo>
                  <a:lnTo>
                    <a:pt x="86" y="94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068" name="Freeform 35"/>
            <p:cNvSpPr>
              <a:spLocks/>
            </p:cNvSpPr>
            <p:nvPr/>
          </p:nvSpPr>
          <p:spPr bwMode="auto">
            <a:xfrm>
              <a:off x="4495" y="0"/>
              <a:ext cx="11" cy="280"/>
            </a:xfrm>
            <a:custGeom>
              <a:avLst/>
              <a:gdLst>
                <a:gd name="T0" fmla="*/ 11 w 11"/>
                <a:gd name="T1" fmla="*/ 10 h 280"/>
                <a:gd name="T2" fmla="*/ 11 w 11"/>
                <a:gd name="T3" fmla="*/ 7 h 280"/>
                <a:gd name="T4" fmla="*/ 10 w 11"/>
                <a:gd name="T5" fmla="*/ 3 h 280"/>
                <a:gd name="T6" fmla="*/ 8 w 11"/>
                <a:gd name="T7" fmla="*/ 1 h 280"/>
                <a:gd name="T8" fmla="*/ 5 w 11"/>
                <a:gd name="T9" fmla="*/ 0 h 280"/>
                <a:gd name="T10" fmla="*/ 2 w 11"/>
                <a:gd name="T11" fmla="*/ 1 h 280"/>
                <a:gd name="T12" fmla="*/ 0 w 11"/>
                <a:gd name="T13" fmla="*/ 3 h 280"/>
                <a:gd name="T14" fmla="*/ 0 w 11"/>
                <a:gd name="T15" fmla="*/ 7 h 280"/>
                <a:gd name="T16" fmla="*/ 0 w 11"/>
                <a:gd name="T17" fmla="*/ 10 h 280"/>
                <a:gd name="T18" fmla="*/ 0 w 11"/>
                <a:gd name="T19" fmla="*/ 270 h 280"/>
                <a:gd name="T20" fmla="*/ 0 w 11"/>
                <a:gd name="T21" fmla="*/ 274 h 280"/>
                <a:gd name="T22" fmla="*/ 0 w 11"/>
                <a:gd name="T23" fmla="*/ 277 h 280"/>
                <a:gd name="T24" fmla="*/ 2 w 11"/>
                <a:gd name="T25" fmla="*/ 279 h 280"/>
                <a:gd name="T26" fmla="*/ 5 w 11"/>
                <a:gd name="T27" fmla="*/ 280 h 280"/>
                <a:gd name="T28" fmla="*/ 8 w 11"/>
                <a:gd name="T29" fmla="*/ 279 h 280"/>
                <a:gd name="T30" fmla="*/ 10 w 11"/>
                <a:gd name="T31" fmla="*/ 277 h 280"/>
                <a:gd name="T32" fmla="*/ 11 w 11"/>
                <a:gd name="T33" fmla="*/ 274 h 280"/>
                <a:gd name="T34" fmla="*/ 11 w 11"/>
                <a:gd name="T35" fmla="*/ 270 h 280"/>
                <a:gd name="T36" fmla="*/ 11 w 11"/>
                <a:gd name="T37" fmla="*/ 1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280">
                  <a:moveTo>
                    <a:pt x="11" y="10"/>
                  </a:moveTo>
                  <a:lnTo>
                    <a:pt x="11" y="7"/>
                  </a:lnTo>
                  <a:lnTo>
                    <a:pt x="10" y="3"/>
                  </a:lnTo>
                  <a:lnTo>
                    <a:pt x="8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270"/>
                  </a:lnTo>
                  <a:lnTo>
                    <a:pt x="0" y="274"/>
                  </a:lnTo>
                  <a:lnTo>
                    <a:pt x="0" y="277"/>
                  </a:lnTo>
                  <a:lnTo>
                    <a:pt x="2" y="279"/>
                  </a:lnTo>
                  <a:lnTo>
                    <a:pt x="5" y="280"/>
                  </a:lnTo>
                  <a:lnTo>
                    <a:pt x="8" y="279"/>
                  </a:lnTo>
                  <a:lnTo>
                    <a:pt x="10" y="277"/>
                  </a:lnTo>
                  <a:lnTo>
                    <a:pt x="11" y="274"/>
                  </a:lnTo>
                  <a:lnTo>
                    <a:pt x="11" y="27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069" name="Freeform 36"/>
            <p:cNvSpPr>
              <a:spLocks/>
            </p:cNvSpPr>
            <p:nvPr/>
          </p:nvSpPr>
          <p:spPr bwMode="auto">
            <a:xfrm>
              <a:off x="4563" y="181"/>
              <a:ext cx="32" cy="83"/>
            </a:xfrm>
            <a:custGeom>
              <a:avLst/>
              <a:gdLst>
                <a:gd name="T0" fmla="*/ 32 w 32"/>
                <a:gd name="T1" fmla="*/ 29 h 83"/>
                <a:gd name="T2" fmla="*/ 31 w 32"/>
                <a:gd name="T3" fmla="*/ 17 h 83"/>
                <a:gd name="T4" fmla="*/ 27 w 32"/>
                <a:gd name="T5" fmla="*/ 7 h 83"/>
                <a:gd name="T6" fmla="*/ 22 w 32"/>
                <a:gd name="T7" fmla="*/ 2 h 83"/>
                <a:gd name="T8" fmla="*/ 14 w 32"/>
                <a:gd name="T9" fmla="*/ 0 h 83"/>
                <a:gd name="T10" fmla="*/ 8 w 32"/>
                <a:gd name="T11" fmla="*/ 1 h 83"/>
                <a:gd name="T12" fmla="*/ 4 w 32"/>
                <a:gd name="T13" fmla="*/ 4 h 83"/>
                <a:gd name="T14" fmla="*/ 1 w 32"/>
                <a:gd name="T15" fmla="*/ 9 h 83"/>
                <a:gd name="T16" fmla="*/ 0 w 32"/>
                <a:gd name="T17" fmla="*/ 14 h 83"/>
                <a:gd name="T18" fmla="*/ 1 w 32"/>
                <a:gd name="T19" fmla="*/ 20 h 83"/>
                <a:gd name="T20" fmla="*/ 4 w 32"/>
                <a:gd name="T21" fmla="*/ 25 h 83"/>
                <a:gd name="T22" fmla="*/ 8 w 32"/>
                <a:gd name="T23" fmla="*/ 28 h 83"/>
                <a:gd name="T24" fmla="*/ 14 w 32"/>
                <a:gd name="T25" fmla="*/ 29 h 83"/>
                <a:gd name="T26" fmla="*/ 19 w 32"/>
                <a:gd name="T27" fmla="*/ 28 h 83"/>
                <a:gd name="T28" fmla="*/ 24 w 32"/>
                <a:gd name="T29" fmla="*/ 25 h 83"/>
                <a:gd name="T30" fmla="*/ 26 w 32"/>
                <a:gd name="T31" fmla="*/ 25 h 83"/>
                <a:gd name="T32" fmla="*/ 26 w 32"/>
                <a:gd name="T33" fmla="*/ 25 h 83"/>
                <a:gd name="T34" fmla="*/ 26 w 32"/>
                <a:gd name="T35" fmla="*/ 29 h 83"/>
                <a:gd name="T36" fmla="*/ 24 w 32"/>
                <a:gd name="T37" fmla="*/ 44 h 83"/>
                <a:gd name="T38" fmla="*/ 20 w 32"/>
                <a:gd name="T39" fmla="*/ 57 h 83"/>
                <a:gd name="T40" fmla="*/ 14 w 32"/>
                <a:gd name="T41" fmla="*/ 67 h 83"/>
                <a:gd name="T42" fmla="*/ 7 w 32"/>
                <a:gd name="T43" fmla="*/ 76 h 83"/>
                <a:gd name="T44" fmla="*/ 5 w 32"/>
                <a:gd name="T45" fmla="*/ 79 h 83"/>
                <a:gd name="T46" fmla="*/ 4 w 32"/>
                <a:gd name="T47" fmla="*/ 80 h 83"/>
                <a:gd name="T48" fmla="*/ 5 w 32"/>
                <a:gd name="T49" fmla="*/ 82 h 83"/>
                <a:gd name="T50" fmla="*/ 7 w 32"/>
                <a:gd name="T51" fmla="*/ 83 h 83"/>
                <a:gd name="T52" fmla="*/ 12 w 32"/>
                <a:gd name="T53" fmla="*/ 79 h 83"/>
                <a:gd name="T54" fmla="*/ 21 w 32"/>
                <a:gd name="T55" fmla="*/ 68 h 83"/>
                <a:gd name="T56" fmla="*/ 29 w 32"/>
                <a:gd name="T57" fmla="*/ 51 h 83"/>
                <a:gd name="T58" fmla="*/ 32 w 32"/>
                <a:gd name="T59" fmla="*/ 2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" h="83">
                  <a:moveTo>
                    <a:pt x="32" y="29"/>
                  </a:moveTo>
                  <a:lnTo>
                    <a:pt x="31" y="17"/>
                  </a:lnTo>
                  <a:lnTo>
                    <a:pt x="27" y="7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5"/>
                  </a:lnTo>
                  <a:lnTo>
                    <a:pt x="8" y="28"/>
                  </a:lnTo>
                  <a:lnTo>
                    <a:pt x="14" y="29"/>
                  </a:lnTo>
                  <a:lnTo>
                    <a:pt x="19" y="28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9"/>
                  </a:lnTo>
                  <a:lnTo>
                    <a:pt x="24" y="44"/>
                  </a:lnTo>
                  <a:lnTo>
                    <a:pt x="20" y="57"/>
                  </a:lnTo>
                  <a:lnTo>
                    <a:pt x="14" y="67"/>
                  </a:lnTo>
                  <a:lnTo>
                    <a:pt x="7" y="76"/>
                  </a:lnTo>
                  <a:lnTo>
                    <a:pt x="5" y="79"/>
                  </a:lnTo>
                  <a:lnTo>
                    <a:pt x="4" y="80"/>
                  </a:lnTo>
                  <a:lnTo>
                    <a:pt x="5" y="82"/>
                  </a:lnTo>
                  <a:lnTo>
                    <a:pt x="7" y="83"/>
                  </a:lnTo>
                  <a:lnTo>
                    <a:pt x="12" y="79"/>
                  </a:lnTo>
                  <a:lnTo>
                    <a:pt x="21" y="68"/>
                  </a:lnTo>
                  <a:lnTo>
                    <a:pt x="29" y="5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070" name="Freeform 37"/>
            <p:cNvSpPr>
              <a:spLocks/>
            </p:cNvSpPr>
            <p:nvPr/>
          </p:nvSpPr>
          <p:spPr bwMode="auto">
            <a:xfrm>
              <a:off x="4696" y="0"/>
              <a:ext cx="11" cy="280"/>
            </a:xfrm>
            <a:custGeom>
              <a:avLst/>
              <a:gdLst>
                <a:gd name="T0" fmla="*/ 11 w 11"/>
                <a:gd name="T1" fmla="*/ 10 h 280"/>
                <a:gd name="T2" fmla="*/ 11 w 11"/>
                <a:gd name="T3" fmla="*/ 7 h 280"/>
                <a:gd name="T4" fmla="*/ 10 w 11"/>
                <a:gd name="T5" fmla="*/ 3 h 280"/>
                <a:gd name="T6" fmla="*/ 8 w 11"/>
                <a:gd name="T7" fmla="*/ 1 h 280"/>
                <a:gd name="T8" fmla="*/ 5 w 11"/>
                <a:gd name="T9" fmla="*/ 0 h 280"/>
                <a:gd name="T10" fmla="*/ 2 w 11"/>
                <a:gd name="T11" fmla="*/ 1 h 280"/>
                <a:gd name="T12" fmla="*/ 0 w 11"/>
                <a:gd name="T13" fmla="*/ 3 h 280"/>
                <a:gd name="T14" fmla="*/ 0 w 11"/>
                <a:gd name="T15" fmla="*/ 7 h 280"/>
                <a:gd name="T16" fmla="*/ 0 w 11"/>
                <a:gd name="T17" fmla="*/ 10 h 280"/>
                <a:gd name="T18" fmla="*/ 0 w 11"/>
                <a:gd name="T19" fmla="*/ 270 h 280"/>
                <a:gd name="T20" fmla="*/ 0 w 11"/>
                <a:gd name="T21" fmla="*/ 274 h 280"/>
                <a:gd name="T22" fmla="*/ 0 w 11"/>
                <a:gd name="T23" fmla="*/ 277 h 280"/>
                <a:gd name="T24" fmla="*/ 2 w 11"/>
                <a:gd name="T25" fmla="*/ 279 h 280"/>
                <a:gd name="T26" fmla="*/ 5 w 11"/>
                <a:gd name="T27" fmla="*/ 280 h 280"/>
                <a:gd name="T28" fmla="*/ 8 w 11"/>
                <a:gd name="T29" fmla="*/ 279 h 280"/>
                <a:gd name="T30" fmla="*/ 10 w 11"/>
                <a:gd name="T31" fmla="*/ 277 h 280"/>
                <a:gd name="T32" fmla="*/ 11 w 11"/>
                <a:gd name="T33" fmla="*/ 274 h 280"/>
                <a:gd name="T34" fmla="*/ 11 w 11"/>
                <a:gd name="T35" fmla="*/ 270 h 280"/>
                <a:gd name="T36" fmla="*/ 11 w 11"/>
                <a:gd name="T37" fmla="*/ 1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280">
                  <a:moveTo>
                    <a:pt x="11" y="10"/>
                  </a:moveTo>
                  <a:lnTo>
                    <a:pt x="11" y="7"/>
                  </a:lnTo>
                  <a:lnTo>
                    <a:pt x="10" y="3"/>
                  </a:lnTo>
                  <a:lnTo>
                    <a:pt x="8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270"/>
                  </a:lnTo>
                  <a:lnTo>
                    <a:pt x="0" y="274"/>
                  </a:lnTo>
                  <a:lnTo>
                    <a:pt x="0" y="277"/>
                  </a:lnTo>
                  <a:lnTo>
                    <a:pt x="2" y="279"/>
                  </a:lnTo>
                  <a:lnTo>
                    <a:pt x="5" y="280"/>
                  </a:lnTo>
                  <a:lnTo>
                    <a:pt x="8" y="279"/>
                  </a:lnTo>
                  <a:lnTo>
                    <a:pt x="10" y="277"/>
                  </a:lnTo>
                  <a:lnTo>
                    <a:pt x="11" y="274"/>
                  </a:lnTo>
                  <a:lnTo>
                    <a:pt x="11" y="27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071" name="Freeform 38"/>
            <p:cNvSpPr>
              <a:spLocks/>
            </p:cNvSpPr>
            <p:nvPr/>
          </p:nvSpPr>
          <p:spPr bwMode="auto">
            <a:xfrm>
              <a:off x="4748" y="86"/>
              <a:ext cx="128" cy="181"/>
            </a:xfrm>
            <a:custGeom>
              <a:avLst/>
              <a:gdLst>
                <a:gd name="T0" fmla="*/ 128 w 128"/>
                <a:gd name="T1" fmla="*/ 14 h 181"/>
                <a:gd name="T2" fmla="*/ 125 w 128"/>
                <a:gd name="T3" fmla="*/ 5 h 181"/>
                <a:gd name="T4" fmla="*/ 115 w 128"/>
                <a:gd name="T5" fmla="*/ 5 h 181"/>
                <a:gd name="T6" fmla="*/ 109 w 128"/>
                <a:gd name="T7" fmla="*/ 12 h 181"/>
                <a:gd name="T8" fmla="*/ 107 w 128"/>
                <a:gd name="T9" fmla="*/ 20 h 181"/>
                <a:gd name="T10" fmla="*/ 101 w 128"/>
                <a:gd name="T11" fmla="*/ 47 h 181"/>
                <a:gd name="T12" fmla="*/ 87 w 128"/>
                <a:gd name="T13" fmla="*/ 99 h 181"/>
                <a:gd name="T14" fmla="*/ 83 w 128"/>
                <a:gd name="T15" fmla="*/ 107 h 181"/>
                <a:gd name="T16" fmla="*/ 74 w 128"/>
                <a:gd name="T17" fmla="*/ 115 h 181"/>
                <a:gd name="T18" fmla="*/ 63 w 128"/>
                <a:gd name="T19" fmla="*/ 120 h 181"/>
                <a:gd name="T20" fmla="*/ 48 w 128"/>
                <a:gd name="T21" fmla="*/ 119 h 181"/>
                <a:gd name="T22" fmla="*/ 40 w 128"/>
                <a:gd name="T23" fmla="*/ 106 h 181"/>
                <a:gd name="T24" fmla="*/ 43 w 128"/>
                <a:gd name="T25" fmla="*/ 75 h 181"/>
                <a:gd name="T26" fmla="*/ 56 w 128"/>
                <a:gd name="T27" fmla="*/ 36 h 181"/>
                <a:gd name="T28" fmla="*/ 59 w 128"/>
                <a:gd name="T29" fmla="*/ 27 h 181"/>
                <a:gd name="T30" fmla="*/ 58 w 128"/>
                <a:gd name="T31" fmla="*/ 14 h 181"/>
                <a:gd name="T32" fmla="*/ 46 w 128"/>
                <a:gd name="T33" fmla="*/ 2 h 181"/>
                <a:gd name="T34" fmla="*/ 19 w 128"/>
                <a:gd name="T35" fmla="*/ 7 h 181"/>
                <a:gd name="T36" fmla="*/ 2 w 128"/>
                <a:gd name="T37" fmla="*/ 36 h 181"/>
                <a:gd name="T38" fmla="*/ 1 w 128"/>
                <a:gd name="T39" fmla="*/ 46 h 181"/>
                <a:gd name="T40" fmla="*/ 6 w 128"/>
                <a:gd name="T41" fmla="*/ 46 h 181"/>
                <a:gd name="T42" fmla="*/ 14 w 128"/>
                <a:gd name="T43" fmla="*/ 25 h 181"/>
                <a:gd name="T44" fmla="*/ 28 w 128"/>
                <a:gd name="T45" fmla="*/ 8 h 181"/>
                <a:gd name="T46" fmla="*/ 38 w 128"/>
                <a:gd name="T47" fmla="*/ 7 h 181"/>
                <a:gd name="T48" fmla="*/ 42 w 128"/>
                <a:gd name="T49" fmla="*/ 10 h 181"/>
                <a:gd name="T50" fmla="*/ 41 w 128"/>
                <a:gd name="T51" fmla="*/ 26 h 181"/>
                <a:gd name="T52" fmla="*/ 31 w 128"/>
                <a:gd name="T53" fmla="*/ 55 h 181"/>
                <a:gd name="T54" fmla="*/ 23 w 128"/>
                <a:gd name="T55" fmla="*/ 83 h 181"/>
                <a:gd name="T56" fmla="*/ 23 w 128"/>
                <a:gd name="T57" fmla="*/ 102 h 181"/>
                <a:gd name="T58" fmla="*/ 28 w 128"/>
                <a:gd name="T59" fmla="*/ 115 h 181"/>
                <a:gd name="T60" fmla="*/ 38 w 128"/>
                <a:gd name="T61" fmla="*/ 123 h 181"/>
                <a:gd name="T62" fmla="*/ 49 w 128"/>
                <a:gd name="T63" fmla="*/ 127 h 181"/>
                <a:gd name="T64" fmla="*/ 71 w 128"/>
                <a:gd name="T65" fmla="*/ 124 h 181"/>
                <a:gd name="T66" fmla="*/ 77 w 128"/>
                <a:gd name="T67" fmla="*/ 136 h 181"/>
                <a:gd name="T68" fmla="*/ 60 w 128"/>
                <a:gd name="T69" fmla="*/ 164 h 181"/>
                <a:gd name="T70" fmla="*/ 44 w 128"/>
                <a:gd name="T71" fmla="*/ 174 h 181"/>
                <a:gd name="T72" fmla="*/ 31 w 128"/>
                <a:gd name="T73" fmla="*/ 175 h 181"/>
                <a:gd name="T74" fmla="*/ 19 w 128"/>
                <a:gd name="T75" fmla="*/ 170 h 181"/>
                <a:gd name="T76" fmla="*/ 20 w 128"/>
                <a:gd name="T77" fmla="*/ 163 h 181"/>
                <a:gd name="T78" fmla="*/ 30 w 128"/>
                <a:gd name="T79" fmla="*/ 156 h 181"/>
                <a:gd name="T80" fmla="*/ 30 w 128"/>
                <a:gd name="T81" fmla="*/ 143 h 181"/>
                <a:gd name="T82" fmla="*/ 24 w 128"/>
                <a:gd name="T83" fmla="*/ 139 h 181"/>
                <a:gd name="T84" fmla="*/ 16 w 128"/>
                <a:gd name="T85" fmla="*/ 140 h 181"/>
                <a:gd name="T86" fmla="*/ 7 w 128"/>
                <a:gd name="T87" fmla="*/ 148 h 181"/>
                <a:gd name="T88" fmla="*/ 8 w 128"/>
                <a:gd name="T89" fmla="*/ 167 h 181"/>
                <a:gd name="T90" fmla="*/ 23 w 128"/>
                <a:gd name="T91" fmla="*/ 180 h 181"/>
                <a:gd name="T92" fmla="*/ 56 w 128"/>
                <a:gd name="T93" fmla="*/ 177 h 181"/>
                <a:gd name="T94" fmla="*/ 91 w 128"/>
                <a:gd name="T95" fmla="*/ 147 h 181"/>
                <a:gd name="T96" fmla="*/ 127 w 128"/>
                <a:gd name="T97" fmla="*/ 1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81">
                  <a:moveTo>
                    <a:pt x="127" y="18"/>
                  </a:moveTo>
                  <a:lnTo>
                    <a:pt x="128" y="14"/>
                  </a:lnTo>
                  <a:lnTo>
                    <a:pt x="128" y="11"/>
                  </a:lnTo>
                  <a:lnTo>
                    <a:pt x="125" y="5"/>
                  </a:lnTo>
                  <a:lnTo>
                    <a:pt x="120" y="4"/>
                  </a:lnTo>
                  <a:lnTo>
                    <a:pt x="115" y="5"/>
                  </a:lnTo>
                  <a:lnTo>
                    <a:pt x="110" y="9"/>
                  </a:lnTo>
                  <a:lnTo>
                    <a:pt x="109" y="12"/>
                  </a:lnTo>
                  <a:lnTo>
                    <a:pt x="108" y="16"/>
                  </a:lnTo>
                  <a:lnTo>
                    <a:pt x="107" y="20"/>
                  </a:lnTo>
                  <a:lnTo>
                    <a:pt x="106" y="25"/>
                  </a:lnTo>
                  <a:lnTo>
                    <a:pt x="101" y="47"/>
                  </a:lnTo>
                  <a:lnTo>
                    <a:pt x="88" y="97"/>
                  </a:lnTo>
                  <a:lnTo>
                    <a:pt x="87" y="99"/>
                  </a:lnTo>
                  <a:lnTo>
                    <a:pt x="85" y="103"/>
                  </a:lnTo>
                  <a:lnTo>
                    <a:pt x="83" y="107"/>
                  </a:lnTo>
                  <a:lnTo>
                    <a:pt x="79" y="111"/>
                  </a:lnTo>
                  <a:lnTo>
                    <a:pt x="74" y="115"/>
                  </a:lnTo>
                  <a:lnTo>
                    <a:pt x="69" y="118"/>
                  </a:lnTo>
                  <a:lnTo>
                    <a:pt x="63" y="120"/>
                  </a:lnTo>
                  <a:lnTo>
                    <a:pt x="57" y="121"/>
                  </a:lnTo>
                  <a:lnTo>
                    <a:pt x="48" y="119"/>
                  </a:lnTo>
                  <a:lnTo>
                    <a:pt x="43" y="114"/>
                  </a:lnTo>
                  <a:lnTo>
                    <a:pt x="40" y="106"/>
                  </a:lnTo>
                  <a:lnTo>
                    <a:pt x="39" y="98"/>
                  </a:lnTo>
                  <a:lnTo>
                    <a:pt x="43" y="75"/>
                  </a:lnTo>
                  <a:lnTo>
                    <a:pt x="54" y="44"/>
                  </a:lnTo>
                  <a:lnTo>
                    <a:pt x="56" y="36"/>
                  </a:lnTo>
                  <a:lnTo>
                    <a:pt x="58" y="31"/>
                  </a:lnTo>
                  <a:lnTo>
                    <a:pt x="59" y="27"/>
                  </a:lnTo>
                  <a:lnTo>
                    <a:pt x="59" y="23"/>
                  </a:lnTo>
                  <a:lnTo>
                    <a:pt x="58" y="14"/>
                  </a:lnTo>
                  <a:lnTo>
                    <a:pt x="53" y="7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19" y="7"/>
                  </a:lnTo>
                  <a:lnTo>
                    <a:pt x="8" y="21"/>
                  </a:lnTo>
                  <a:lnTo>
                    <a:pt x="2" y="36"/>
                  </a:lnTo>
                  <a:lnTo>
                    <a:pt x="0" y="44"/>
                  </a:lnTo>
                  <a:lnTo>
                    <a:pt x="1" y="46"/>
                  </a:lnTo>
                  <a:lnTo>
                    <a:pt x="3" y="46"/>
                  </a:lnTo>
                  <a:lnTo>
                    <a:pt x="6" y="46"/>
                  </a:lnTo>
                  <a:lnTo>
                    <a:pt x="8" y="41"/>
                  </a:lnTo>
                  <a:lnTo>
                    <a:pt x="14" y="25"/>
                  </a:lnTo>
                  <a:lnTo>
                    <a:pt x="21" y="14"/>
                  </a:lnTo>
                  <a:lnTo>
                    <a:pt x="28" y="8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2" y="16"/>
                  </a:lnTo>
                  <a:lnTo>
                    <a:pt x="41" y="26"/>
                  </a:lnTo>
                  <a:lnTo>
                    <a:pt x="38" y="35"/>
                  </a:lnTo>
                  <a:lnTo>
                    <a:pt x="31" y="55"/>
                  </a:lnTo>
                  <a:lnTo>
                    <a:pt x="26" y="71"/>
                  </a:lnTo>
                  <a:lnTo>
                    <a:pt x="23" y="83"/>
                  </a:lnTo>
                  <a:lnTo>
                    <a:pt x="22" y="94"/>
                  </a:lnTo>
                  <a:lnTo>
                    <a:pt x="23" y="102"/>
                  </a:lnTo>
                  <a:lnTo>
                    <a:pt x="25" y="110"/>
                  </a:lnTo>
                  <a:lnTo>
                    <a:pt x="28" y="115"/>
                  </a:lnTo>
                  <a:lnTo>
                    <a:pt x="33" y="120"/>
                  </a:lnTo>
                  <a:lnTo>
                    <a:pt x="38" y="123"/>
                  </a:lnTo>
                  <a:lnTo>
                    <a:pt x="43" y="126"/>
                  </a:lnTo>
                  <a:lnTo>
                    <a:pt x="49" y="127"/>
                  </a:lnTo>
                  <a:lnTo>
                    <a:pt x="56" y="127"/>
                  </a:lnTo>
                  <a:lnTo>
                    <a:pt x="71" y="124"/>
                  </a:lnTo>
                  <a:lnTo>
                    <a:pt x="84" y="115"/>
                  </a:lnTo>
                  <a:lnTo>
                    <a:pt x="77" y="136"/>
                  </a:lnTo>
                  <a:lnTo>
                    <a:pt x="66" y="158"/>
                  </a:lnTo>
                  <a:lnTo>
                    <a:pt x="60" y="164"/>
                  </a:lnTo>
                  <a:lnTo>
                    <a:pt x="52" y="170"/>
                  </a:lnTo>
                  <a:lnTo>
                    <a:pt x="44" y="174"/>
                  </a:lnTo>
                  <a:lnTo>
                    <a:pt x="35" y="175"/>
                  </a:lnTo>
                  <a:lnTo>
                    <a:pt x="31" y="175"/>
                  </a:lnTo>
                  <a:lnTo>
                    <a:pt x="25" y="173"/>
                  </a:lnTo>
                  <a:lnTo>
                    <a:pt x="19" y="170"/>
                  </a:lnTo>
                  <a:lnTo>
                    <a:pt x="14" y="164"/>
                  </a:lnTo>
                  <a:lnTo>
                    <a:pt x="20" y="163"/>
                  </a:lnTo>
                  <a:lnTo>
                    <a:pt x="26" y="160"/>
                  </a:lnTo>
                  <a:lnTo>
                    <a:pt x="30" y="156"/>
                  </a:lnTo>
                  <a:lnTo>
                    <a:pt x="31" y="149"/>
                  </a:lnTo>
                  <a:lnTo>
                    <a:pt x="30" y="143"/>
                  </a:lnTo>
                  <a:lnTo>
                    <a:pt x="27" y="141"/>
                  </a:lnTo>
                  <a:lnTo>
                    <a:pt x="24" y="139"/>
                  </a:lnTo>
                  <a:lnTo>
                    <a:pt x="21" y="139"/>
                  </a:lnTo>
                  <a:lnTo>
                    <a:pt x="16" y="140"/>
                  </a:lnTo>
                  <a:lnTo>
                    <a:pt x="11" y="143"/>
                  </a:lnTo>
                  <a:lnTo>
                    <a:pt x="7" y="148"/>
                  </a:lnTo>
                  <a:lnTo>
                    <a:pt x="6" y="157"/>
                  </a:lnTo>
                  <a:lnTo>
                    <a:pt x="8" y="167"/>
                  </a:lnTo>
                  <a:lnTo>
                    <a:pt x="14" y="175"/>
                  </a:lnTo>
                  <a:lnTo>
                    <a:pt x="23" y="180"/>
                  </a:lnTo>
                  <a:lnTo>
                    <a:pt x="35" y="181"/>
                  </a:lnTo>
                  <a:lnTo>
                    <a:pt x="56" y="177"/>
                  </a:lnTo>
                  <a:lnTo>
                    <a:pt x="75" y="165"/>
                  </a:lnTo>
                  <a:lnTo>
                    <a:pt x="91" y="147"/>
                  </a:lnTo>
                  <a:lnTo>
                    <a:pt x="100" y="124"/>
                  </a:lnTo>
                  <a:lnTo>
                    <a:pt x="127" y="18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072" name="Freeform 39"/>
            <p:cNvSpPr>
              <a:spLocks/>
            </p:cNvSpPr>
            <p:nvPr/>
          </p:nvSpPr>
          <p:spPr bwMode="auto">
            <a:xfrm>
              <a:off x="4897" y="122"/>
              <a:ext cx="71" cy="130"/>
            </a:xfrm>
            <a:custGeom>
              <a:avLst/>
              <a:gdLst>
                <a:gd name="T0" fmla="*/ 44 w 71"/>
                <a:gd name="T1" fmla="*/ 6 h 130"/>
                <a:gd name="T2" fmla="*/ 44 w 71"/>
                <a:gd name="T3" fmla="*/ 2 h 130"/>
                <a:gd name="T4" fmla="*/ 43 w 71"/>
                <a:gd name="T5" fmla="*/ 1 h 130"/>
                <a:gd name="T6" fmla="*/ 42 w 71"/>
                <a:gd name="T7" fmla="*/ 0 h 130"/>
                <a:gd name="T8" fmla="*/ 38 w 71"/>
                <a:gd name="T9" fmla="*/ 0 h 130"/>
                <a:gd name="T10" fmla="*/ 28 w 71"/>
                <a:gd name="T11" fmla="*/ 7 h 130"/>
                <a:gd name="T12" fmla="*/ 18 w 71"/>
                <a:gd name="T13" fmla="*/ 11 h 130"/>
                <a:gd name="T14" fmla="*/ 8 w 71"/>
                <a:gd name="T15" fmla="*/ 12 h 130"/>
                <a:gd name="T16" fmla="*/ 0 w 71"/>
                <a:gd name="T17" fmla="*/ 12 h 130"/>
                <a:gd name="T18" fmla="*/ 0 w 71"/>
                <a:gd name="T19" fmla="*/ 20 h 130"/>
                <a:gd name="T20" fmla="*/ 5 w 71"/>
                <a:gd name="T21" fmla="*/ 20 h 130"/>
                <a:gd name="T22" fmla="*/ 12 w 71"/>
                <a:gd name="T23" fmla="*/ 19 h 130"/>
                <a:gd name="T24" fmla="*/ 20 w 71"/>
                <a:gd name="T25" fmla="*/ 17 h 130"/>
                <a:gd name="T26" fmla="*/ 28 w 71"/>
                <a:gd name="T27" fmla="*/ 14 h 130"/>
                <a:gd name="T28" fmla="*/ 28 w 71"/>
                <a:gd name="T29" fmla="*/ 114 h 130"/>
                <a:gd name="T30" fmla="*/ 28 w 71"/>
                <a:gd name="T31" fmla="*/ 118 h 130"/>
                <a:gd name="T32" fmla="*/ 26 w 71"/>
                <a:gd name="T33" fmla="*/ 121 h 130"/>
                <a:gd name="T34" fmla="*/ 20 w 71"/>
                <a:gd name="T35" fmla="*/ 122 h 130"/>
                <a:gd name="T36" fmla="*/ 9 w 71"/>
                <a:gd name="T37" fmla="*/ 123 h 130"/>
                <a:gd name="T38" fmla="*/ 2 w 71"/>
                <a:gd name="T39" fmla="*/ 123 h 130"/>
                <a:gd name="T40" fmla="*/ 2 w 71"/>
                <a:gd name="T41" fmla="*/ 130 h 130"/>
                <a:gd name="T42" fmla="*/ 7 w 71"/>
                <a:gd name="T43" fmla="*/ 130 h 130"/>
                <a:gd name="T44" fmla="*/ 18 w 71"/>
                <a:gd name="T45" fmla="*/ 130 h 130"/>
                <a:gd name="T46" fmla="*/ 28 w 71"/>
                <a:gd name="T47" fmla="*/ 129 h 130"/>
                <a:gd name="T48" fmla="*/ 36 w 71"/>
                <a:gd name="T49" fmla="*/ 129 h 130"/>
                <a:gd name="T50" fmla="*/ 44 w 71"/>
                <a:gd name="T51" fmla="*/ 129 h 130"/>
                <a:gd name="T52" fmla="*/ 54 w 71"/>
                <a:gd name="T53" fmla="*/ 130 h 130"/>
                <a:gd name="T54" fmla="*/ 65 w 71"/>
                <a:gd name="T55" fmla="*/ 130 h 130"/>
                <a:gd name="T56" fmla="*/ 71 w 71"/>
                <a:gd name="T57" fmla="*/ 130 h 130"/>
                <a:gd name="T58" fmla="*/ 71 w 71"/>
                <a:gd name="T59" fmla="*/ 123 h 130"/>
                <a:gd name="T60" fmla="*/ 64 w 71"/>
                <a:gd name="T61" fmla="*/ 123 h 130"/>
                <a:gd name="T62" fmla="*/ 52 w 71"/>
                <a:gd name="T63" fmla="*/ 122 h 130"/>
                <a:gd name="T64" fmla="*/ 47 w 71"/>
                <a:gd name="T65" fmla="*/ 121 h 130"/>
                <a:gd name="T66" fmla="*/ 45 w 71"/>
                <a:gd name="T67" fmla="*/ 118 h 130"/>
                <a:gd name="T68" fmla="*/ 44 w 71"/>
                <a:gd name="T69" fmla="*/ 114 h 130"/>
                <a:gd name="T70" fmla="*/ 44 w 71"/>
                <a:gd name="T71" fmla="*/ 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130">
                  <a:moveTo>
                    <a:pt x="44" y="6"/>
                  </a:moveTo>
                  <a:lnTo>
                    <a:pt x="44" y="2"/>
                  </a:lnTo>
                  <a:lnTo>
                    <a:pt x="43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28" y="7"/>
                  </a:lnTo>
                  <a:lnTo>
                    <a:pt x="18" y="11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5" y="20"/>
                  </a:lnTo>
                  <a:lnTo>
                    <a:pt x="12" y="19"/>
                  </a:lnTo>
                  <a:lnTo>
                    <a:pt x="20" y="17"/>
                  </a:lnTo>
                  <a:lnTo>
                    <a:pt x="28" y="14"/>
                  </a:lnTo>
                  <a:lnTo>
                    <a:pt x="28" y="114"/>
                  </a:lnTo>
                  <a:lnTo>
                    <a:pt x="28" y="118"/>
                  </a:lnTo>
                  <a:lnTo>
                    <a:pt x="26" y="121"/>
                  </a:lnTo>
                  <a:lnTo>
                    <a:pt x="20" y="122"/>
                  </a:lnTo>
                  <a:lnTo>
                    <a:pt x="9" y="123"/>
                  </a:lnTo>
                  <a:lnTo>
                    <a:pt x="2" y="123"/>
                  </a:lnTo>
                  <a:lnTo>
                    <a:pt x="2" y="130"/>
                  </a:lnTo>
                  <a:lnTo>
                    <a:pt x="7" y="130"/>
                  </a:lnTo>
                  <a:lnTo>
                    <a:pt x="18" y="130"/>
                  </a:lnTo>
                  <a:lnTo>
                    <a:pt x="28" y="129"/>
                  </a:lnTo>
                  <a:lnTo>
                    <a:pt x="36" y="129"/>
                  </a:lnTo>
                  <a:lnTo>
                    <a:pt x="44" y="129"/>
                  </a:lnTo>
                  <a:lnTo>
                    <a:pt x="54" y="130"/>
                  </a:lnTo>
                  <a:lnTo>
                    <a:pt x="65" y="130"/>
                  </a:lnTo>
                  <a:lnTo>
                    <a:pt x="71" y="130"/>
                  </a:lnTo>
                  <a:lnTo>
                    <a:pt x="71" y="123"/>
                  </a:lnTo>
                  <a:lnTo>
                    <a:pt x="64" y="123"/>
                  </a:lnTo>
                  <a:lnTo>
                    <a:pt x="52" y="122"/>
                  </a:lnTo>
                  <a:lnTo>
                    <a:pt x="47" y="121"/>
                  </a:lnTo>
                  <a:lnTo>
                    <a:pt x="45" y="118"/>
                  </a:lnTo>
                  <a:lnTo>
                    <a:pt x="44" y="11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073" name="Freeform 40"/>
            <p:cNvSpPr>
              <a:spLocks/>
            </p:cNvSpPr>
            <p:nvPr/>
          </p:nvSpPr>
          <p:spPr bwMode="auto">
            <a:xfrm>
              <a:off x="5086" y="135"/>
              <a:ext cx="170" cy="11"/>
            </a:xfrm>
            <a:custGeom>
              <a:avLst/>
              <a:gdLst>
                <a:gd name="T0" fmla="*/ 160 w 170"/>
                <a:gd name="T1" fmla="*/ 11 h 11"/>
                <a:gd name="T2" fmla="*/ 164 w 170"/>
                <a:gd name="T3" fmla="*/ 11 h 11"/>
                <a:gd name="T4" fmla="*/ 167 w 170"/>
                <a:gd name="T5" fmla="*/ 10 h 11"/>
                <a:gd name="T6" fmla="*/ 169 w 170"/>
                <a:gd name="T7" fmla="*/ 8 h 11"/>
                <a:gd name="T8" fmla="*/ 170 w 170"/>
                <a:gd name="T9" fmla="*/ 5 h 11"/>
                <a:gd name="T10" fmla="*/ 169 w 170"/>
                <a:gd name="T11" fmla="*/ 2 h 11"/>
                <a:gd name="T12" fmla="*/ 167 w 170"/>
                <a:gd name="T13" fmla="*/ 0 h 11"/>
                <a:gd name="T14" fmla="*/ 164 w 170"/>
                <a:gd name="T15" fmla="*/ 0 h 11"/>
                <a:gd name="T16" fmla="*/ 160 w 170"/>
                <a:gd name="T17" fmla="*/ 0 h 11"/>
                <a:gd name="T18" fmla="*/ 10 w 170"/>
                <a:gd name="T19" fmla="*/ 0 h 11"/>
                <a:gd name="T20" fmla="*/ 6 w 170"/>
                <a:gd name="T21" fmla="*/ 0 h 11"/>
                <a:gd name="T22" fmla="*/ 3 w 170"/>
                <a:gd name="T23" fmla="*/ 0 h 11"/>
                <a:gd name="T24" fmla="*/ 1 w 170"/>
                <a:gd name="T25" fmla="*/ 2 h 11"/>
                <a:gd name="T26" fmla="*/ 0 w 170"/>
                <a:gd name="T27" fmla="*/ 5 h 11"/>
                <a:gd name="T28" fmla="*/ 1 w 170"/>
                <a:gd name="T29" fmla="*/ 8 h 11"/>
                <a:gd name="T30" fmla="*/ 3 w 170"/>
                <a:gd name="T31" fmla="*/ 10 h 11"/>
                <a:gd name="T32" fmla="*/ 6 w 170"/>
                <a:gd name="T33" fmla="*/ 11 h 11"/>
                <a:gd name="T34" fmla="*/ 10 w 170"/>
                <a:gd name="T35" fmla="*/ 11 h 11"/>
                <a:gd name="T36" fmla="*/ 160 w 170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0" h="11">
                  <a:moveTo>
                    <a:pt x="160" y="11"/>
                  </a:moveTo>
                  <a:lnTo>
                    <a:pt x="164" y="11"/>
                  </a:lnTo>
                  <a:lnTo>
                    <a:pt x="167" y="10"/>
                  </a:lnTo>
                  <a:lnTo>
                    <a:pt x="169" y="8"/>
                  </a:lnTo>
                  <a:lnTo>
                    <a:pt x="170" y="5"/>
                  </a:lnTo>
                  <a:lnTo>
                    <a:pt x="169" y="2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8"/>
                  </a:lnTo>
                  <a:lnTo>
                    <a:pt x="3" y="10"/>
                  </a:lnTo>
                  <a:lnTo>
                    <a:pt x="6" y="11"/>
                  </a:lnTo>
                  <a:lnTo>
                    <a:pt x="10" y="11"/>
                  </a:lnTo>
                  <a:lnTo>
                    <a:pt x="160" y="11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074" name="Freeform 41"/>
            <p:cNvSpPr>
              <a:spLocks/>
            </p:cNvSpPr>
            <p:nvPr/>
          </p:nvSpPr>
          <p:spPr bwMode="auto">
            <a:xfrm>
              <a:off x="5349" y="86"/>
              <a:ext cx="128" cy="181"/>
            </a:xfrm>
            <a:custGeom>
              <a:avLst/>
              <a:gdLst>
                <a:gd name="T0" fmla="*/ 128 w 128"/>
                <a:gd name="T1" fmla="*/ 14 h 181"/>
                <a:gd name="T2" fmla="*/ 126 w 128"/>
                <a:gd name="T3" fmla="*/ 5 h 181"/>
                <a:gd name="T4" fmla="*/ 115 w 128"/>
                <a:gd name="T5" fmla="*/ 5 h 181"/>
                <a:gd name="T6" fmla="*/ 110 w 128"/>
                <a:gd name="T7" fmla="*/ 12 h 181"/>
                <a:gd name="T8" fmla="*/ 108 w 128"/>
                <a:gd name="T9" fmla="*/ 20 h 181"/>
                <a:gd name="T10" fmla="*/ 101 w 128"/>
                <a:gd name="T11" fmla="*/ 47 h 181"/>
                <a:gd name="T12" fmla="*/ 88 w 128"/>
                <a:gd name="T13" fmla="*/ 99 h 181"/>
                <a:gd name="T14" fmla="*/ 83 w 128"/>
                <a:gd name="T15" fmla="*/ 107 h 181"/>
                <a:gd name="T16" fmla="*/ 75 w 128"/>
                <a:gd name="T17" fmla="*/ 115 h 181"/>
                <a:gd name="T18" fmla="*/ 64 w 128"/>
                <a:gd name="T19" fmla="*/ 120 h 181"/>
                <a:gd name="T20" fmla="*/ 49 w 128"/>
                <a:gd name="T21" fmla="*/ 119 h 181"/>
                <a:gd name="T22" fmla="*/ 41 w 128"/>
                <a:gd name="T23" fmla="*/ 106 h 181"/>
                <a:gd name="T24" fmla="*/ 44 w 128"/>
                <a:gd name="T25" fmla="*/ 75 h 181"/>
                <a:gd name="T26" fmla="*/ 57 w 128"/>
                <a:gd name="T27" fmla="*/ 36 h 181"/>
                <a:gd name="T28" fmla="*/ 60 w 128"/>
                <a:gd name="T29" fmla="*/ 27 h 181"/>
                <a:gd name="T30" fmla="*/ 58 w 128"/>
                <a:gd name="T31" fmla="*/ 14 h 181"/>
                <a:gd name="T32" fmla="*/ 46 w 128"/>
                <a:gd name="T33" fmla="*/ 2 h 181"/>
                <a:gd name="T34" fmla="*/ 20 w 128"/>
                <a:gd name="T35" fmla="*/ 7 h 181"/>
                <a:gd name="T36" fmla="*/ 2 w 128"/>
                <a:gd name="T37" fmla="*/ 36 h 181"/>
                <a:gd name="T38" fmla="*/ 2 w 128"/>
                <a:gd name="T39" fmla="*/ 46 h 181"/>
                <a:gd name="T40" fmla="*/ 6 w 128"/>
                <a:gd name="T41" fmla="*/ 46 h 181"/>
                <a:gd name="T42" fmla="*/ 14 w 128"/>
                <a:gd name="T43" fmla="*/ 25 h 181"/>
                <a:gd name="T44" fmla="*/ 29 w 128"/>
                <a:gd name="T45" fmla="*/ 8 h 181"/>
                <a:gd name="T46" fmla="*/ 38 w 128"/>
                <a:gd name="T47" fmla="*/ 7 h 181"/>
                <a:gd name="T48" fmla="*/ 42 w 128"/>
                <a:gd name="T49" fmla="*/ 10 h 181"/>
                <a:gd name="T50" fmla="*/ 42 w 128"/>
                <a:gd name="T51" fmla="*/ 26 h 181"/>
                <a:gd name="T52" fmla="*/ 31 w 128"/>
                <a:gd name="T53" fmla="*/ 55 h 181"/>
                <a:gd name="T54" fmla="*/ 23 w 128"/>
                <a:gd name="T55" fmla="*/ 83 h 181"/>
                <a:gd name="T56" fmla="*/ 23 w 128"/>
                <a:gd name="T57" fmla="*/ 102 h 181"/>
                <a:gd name="T58" fmla="*/ 29 w 128"/>
                <a:gd name="T59" fmla="*/ 115 h 181"/>
                <a:gd name="T60" fmla="*/ 38 w 128"/>
                <a:gd name="T61" fmla="*/ 123 h 181"/>
                <a:gd name="T62" fmla="*/ 50 w 128"/>
                <a:gd name="T63" fmla="*/ 127 h 181"/>
                <a:gd name="T64" fmla="*/ 71 w 128"/>
                <a:gd name="T65" fmla="*/ 124 h 181"/>
                <a:gd name="T66" fmla="*/ 78 w 128"/>
                <a:gd name="T67" fmla="*/ 136 h 181"/>
                <a:gd name="T68" fmla="*/ 60 w 128"/>
                <a:gd name="T69" fmla="*/ 164 h 181"/>
                <a:gd name="T70" fmla="*/ 45 w 128"/>
                <a:gd name="T71" fmla="*/ 174 h 181"/>
                <a:gd name="T72" fmla="*/ 31 w 128"/>
                <a:gd name="T73" fmla="*/ 175 h 181"/>
                <a:gd name="T74" fmla="*/ 19 w 128"/>
                <a:gd name="T75" fmla="*/ 170 h 181"/>
                <a:gd name="T76" fmla="*/ 21 w 128"/>
                <a:gd name="T77" fmla="*/ 163 h 181"/>
                <a:gd name="T78" fmla="*/ 30 w 128"/>
                <a:gd name="T79" fmla="*/ 156 h 181"/>
                <a:gd name="T80" fmla="*/ 31 w 128"/>
                <a:gd name="T81" fmla="*/ 143 h 181"/>
                <a:gd name="T82" fmla="*/ 24 w 128"/>
                <a:gd name="T83" fmla="*/ 139 h 181"/>
                <a:gd name="T84" fmla="*/ 16 w 128"/>
                <a:gd name="T85" fmla="*/ 140 h 181"/>
                <a:gd name="T86" fmla="*/ 8 w 128"/>
                <a:gd name="T87" fmla="*/ 148 h 181"/>
                <a:gd name="T88" fmla="*/ 8 w 128"/>
                <a:gd name="T89" fmla="*/ 167 h 181"/>
                <a:gd name="T90" fmla="*/ 24 w 128"/>
                <a:gd name="T91" fmla="*/ 180 h 181"/>
                <a:gd name="T92" fmla="*/ 57 w 128"/>
                <a:gd name="T93" fmla="*/ 177 h 181"/>
                <a:gd name="T94" fmla="*/ 91 w 128"/>
                <a:gd name="T95" fmla="*/ 147 h 181"/>
                <a:gd name="T96" fmla="*/ 127 w 128"/>
                <a:gd name="T97" fmla="*/ 1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81">
                  <a:moveTo>
                    <a:pt x="127" y="18"/>
                  </a:moveTo>
                  <a:lnTo>
                    <a:pt x="128" y="14"/>
                  </a:lnTo>
                  <a:lnTo>
                    <a:pt x="128" y="11"/>
                  </a:lnTo>
                  <a:lnTo>
                    <a:pt x="126" y="5"/>
                  </a:lnTo>
                  <a:lnTo>
                    <a:pt x="120" y="4"/>
                  </a:lnTo>
                  <a:lnTo>
                    <a:pt x="115" y="5"/>
                  </a:lnTo>
                  <a:lnTo>
                    <a:pt x="111" y="9"/>
                  </a:lnTo>
                  <a:lnTo>
                    <a:pt x="110" y="12"/>
                  </a:lnTo>
                  <a:lnTo>
                    <a:pt x="109" y="16"/>
                  </a:lnTo>
                  <a:lnTo>
                    <a:pt x="108" y="20"/>
                  </a:lnTo>
                  <a:lnTo>
                    <a:pt x="107" y="25"/>
                  </a:lnTo>
                  <a:lnTo>
                    <a:pt x="101" y="47"/>
                  </a:lnTo>
                  <a:lnTo>
                    <a:pt x="89" y="97"/>
                  </a:lnTo>
                  <a:lnTo>
                    <a:pt x="88" y="99"/>
                  </a:lnTo>
                  <a:lnTo>
                    <a:pt x="86" y="103"/>
                  </a:lnTo>
                  <a:lnTo>
                    <a:pt x="83" y="107"/>
                  </a:lnTo>
                  <a:lnTo>
                    <a:pt x="79" y="111"/>
                  </a:lnTo>
                  <a:lnTo>
                    <a:pt x="75" y="115"/>
                  </a:lnTo>
                  <a:lnTo>
                    <a:pt x="70" y="118"/>
                  </a:lnTo>
                  <a:lnTo>
                    <a:pt x="64" y="120"/>
                  </a:lnTo>
                  <a:lnTo>
                    <a:pt x="57" y="121"/>
                  </a:lnTo>
                  <a:lnTo>
                    <a:pt x="49" y="119"/>
                  </a:lnTo>
                  <a:lnTo>
                    <a:pt x="43" y="114"/>
                  </a:lnTo>
                  <a:lnTo>
                    <a:pt x="41" y="106"/>
                  </a:lnTo>
                  <a:lnTo>
                    <a:pt x="40" y="98"/>
                  </a:lnTo>
                  <a:lnTo>
                    <a:pt x="44" y="75"/>
                  </a:lnTo>
                  <a:lnTo>
                    <a:pt x="54" y="44"/>
                  </a:lnTo>
                  <a:lnTo>
                    <a:pt x="57" y="36"/>
                  </a:lnTo>
                  <a:lnTo>
                    <a:pt x="59" y="31"/>
                  </a:lnTo>
                  <a:lnTo>
                    <a:pt x="60" y="27"/>
                  </a:lnTo>
                  <a:lnTo>
                    <a:pt x="60" y="23"/>
                  </a:lnTo>
                  <a:lnTo>
                    <a:pt x="58" y="14"/>
                  </a:lnTo>
                  <a:lnTo>
                    <a:pt x="54" y="7"/>
                  </a:lnTo>
                  <a:lnTo>
                    <a:pt x="46" y="2"/>
                  </a:lnTo>
                  <a:lnTo>
                    <a:pt x="37" y="0"/>
                  </a:lnTo>
                  <a:lnTo>
                    <a:pt x="20" y="7"/>
                  </a:lnTo>
                  <a:lnTo>
                    <a:pt x="9" y="21"/>
                  </a:lnTo>
                  <a:lnTo>
                    <a:pt x="2" y="36"/>
                  </a:lnTo>
                  <a:lnTo>
                    <a:pt x="0" y="44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1"/>
                  </a:lnTo>
                  <a:lnTo>
                    <a:pt x="14" y="25"/>
                  </a:lnTo>
                  <a:lnTo>
                    <a:pt x="21" y="14"/>
                  </a:lnTo>
                  <a:lnTo>
                    <a:pt x="29" y="8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3" y="16"/>
                  </a:lnTo>
                  <a:lnTo>
                    <a:pt x="42" y="26"/>
                  </a:lnTo>
                  <a:lnTo>
                    <a:pt x="38" y="35"/>
                  </a:lnTo>
                  <a:lnTo>
                    <a:pt x="31" y="55"/>
                  </a:lnTo>
                  <a:lnTo>
                    <a:pt x="26" y="71"/>
                  </a:lnTo>
                  <a:lnTo>
                    <a:pt x="23" y="83"/>
                  </a:lnTo>
                  <a:lnTo>
                    <a:pt x="22" y="94"/>
                  </a:lnTo>
                  <a:lnTo>
                    <a:pt x="23" y="102"/>
                  </a:lnTo>
                  <a:lnTo>
                    <a:pt x="25" y="110"/>
                  </a:lnTo>
                  <a:lnTo>
                    <a:pt x="29" y="115"/>
                  </a:lnTo>
                  <a:lnTo>
                    <a:pt x="33" y="120"/>
                  </a:lnTo>
                  <a:lnTo>
                    <a:pt x="38" y="123"/>
                  </a:lnTo>
                  <a:lnTo>
                    <a:pt x="44" y="126"/>
                  </a:lnTo>
                  <a:lnTo>
                    <a:pt x="50" y="127"/>
                  </a:lnTo>
                  <a:lnTo>
                    <a:pt x="56" y="127"/>
                  </a:lnTo>
                  <a:lnTo>
                    <a:pt x="71" y="124"/>
                  </a:lnTo>
                  <a:lnTo>
                    <a:pt x="84" y="115"/>
                  </a:lnTo>
                  <a:lnTo>
                    <a:pt x="78" y="136"/>
                  </a:lnTo>
                  <a:lnTo>
                    <a:pt x="66" y="158"/>
                  </a:lnTo>
                  <a:lnTo>
                    <a:pt x="60" y="164"/>
                  </a:lnTo>
                  <a:lnTo>
                    <a:pt x="53" y="170"/>
                  </a:lnTo>
                  <a:lnTo>
                    <a:pt x="45" y="174"/>
                  </a:lnTo>
                  <a:lnTo>
                    <a:pt x="36" y="175"/>
                  </a:lnTo>
                  <a:lnTo>
                    <a:pt x="31" y="175"/>
                  </a:lnTo>
                  <a:lnTo>
                    <a:pt x="25" y="173"/>
                  </a:lnTo>
                  <a:lnTo>
                    <a:pt x="19" y="170"/>
                  </a:lnTo>
                  <a:lnTo>
                    <a:pt x="14" y="164"/>
                  </a:lnTo>
                  <a:lnTo>
                    <a:pt x="21" y="163"/>
                  </a:lnTo>
                  <a:lnTo>
                    <a:pt x="26" y="160"/>
                  </a:lnTo>
                  <a:lnTo>
                    <a:pt x="30" y="156"/>
                  </a:lnTo>
                  <a:lnTo>
                    <a:pt x="32" y="149"/>
                  </a:lnTo>
                  <a:lnTo>
                    <a:pt x="31" y="143"/>
                  </a:lnTo>
                  <a:lnTo>
                    <a:pt x="28" y="141"/>
                  </a:lnTo>
                  <a:lnTo>
                    <a:pt x="24" y="139"/>
                  </a:lnTo>
                  <a:lnTo>
                    <a:pt x="22" y="139"/>
                  </a:lnTo>
                  <a:lnTo>
                    <a:pt x="16" y="140"/>
                  </a:lnTo>
                  <a:lnTo>
                    <a:pt x="12" y="143"/>
                  </a:lnTo>
                  <a:lnTo>
                    <a:pt x="8" y="148"/>
                  </a:lnTo>
                  <a:lnTo>
                    <a:pt x="6" y="157"/>
                  </a:lnTo>
                  <a:lnTo>
                    <a:pt x="8" y="167"/>
                  </a:lnTo>
                  <a:lnTo>
                    <a:pt x="14" y="175"/>
                  </a:lnTo>
                  <a:lnTo>
                    <a:pt x="24" y="180"/>
                  </a:lnTo>
                  <a:lnTo>
                    <a:pt x="36" y="181"/>
                  </a:lnTo>
                  <a:lnTo>
                    <a:pt x="57" y="177"/>
                  </a:lnTo>
                  <a:lnTo>
                    <a:pt x="76" y="165"/>
                  </a:lnTo>
                  <a:lnTo>
                    <a:pt x="91" y="147"/>
                  </a:lnTo>
                  <a:lnTo>
                    <a:pt x="101" y="124"/>
                  </a:lnTo>
                  <a:lnTo>
                    <a:pt x="127" y="18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075" name="Freeform 42"/>
            <p:cNvSpPr>
              <a:spLocks/>
            </p:cNvSpPr>
            <p:nvPr/>
          </p:nvSpPr>
          <p:spPr bwMode="auto">
            <a:xfrm>
              <a:off x="5490" y="122"/>
              <a:ext cx="86" cy="130"/>
            </a:xfrm>
            <a:custGeom>
              <a:avLst/>
              <a:gdLst>
                <a:gd name="T0" fmla="*/ 86 w 86"/>
                <a:gd name="T1" fmla="*/ 94 h 130"/>
                <a:gd name="T2" fmla="*/ 79 w 86"/>
                <a:gd name="T3" fmla="*/ 94 h 130"/>
                <a:gd name="T4" fmla="*/ 79 w 86"/>
                <a:gd name="T5" fmla="*/ 99 h 130"/>
                <a:gd name="T6" fmla="*/ 78 w 86"/>
                <a:gd name="T7" fmla="*/ 104 h 130"/>
                <a:gd name="T8" fmla="*/ 76 w 86"/>
                <a:gd name="T9" fmla="*/ 109 h 130"/>
                <a:gd name="T10" fmla="*/ 74 w 86"/>
                <a:gd name="T11" fmla="*/ 112 h 130"/>
                <a:gd name="T12" fmla="*/ 71 w 86"/>
                <a:gd name="T13" fmla="*/ 113 h 130"/>
                <a:gd name="T14" fmla="*/ 65 w 86"/>
                <a:gd name="T15" fmla="*/ 113 h 130"/>
                <a:gd name="T16" fmla="*/ 59 w 86"/>
                <a:gd name="T17" fmla="*/ 113 h 130"/>
                <a:gd name="T18" fmla="*/ 55 w 86"/>
                <a:gd name="T19" fmla="*/ 114 h 130"/>
                <a:gd name="T20" fmla="*/ 19 w 86"/>
                <a:gd name="T21" fmla="*/ 114 h 130"/>
                <a:gd name="T22" fmla="*/ 32 w 86"/>
                <a:gd name="T23" fmla="*/ 102 h 130"/>
                <a:gd name="T24" fmla="*/ 42 w 86"/>
                <a:gd name="T25" fmla="*/ 94 h 130"/>
                <a:gd name="T26" fmla="*/ 50 w 86"/>
                <a:gd name="T27" fmla="*/ 87 h 130"/>
                <a:gd name="T28" fmla="*/ 58 w 86"/>
                <a:gd name="T29" fmla="*/ 81 h 130"/>
                <a:gd name="T30" fmla="*/ 68 w 86"/>
                <a:gd name="T31" fmla="*/ 72 h 130"/>
                <a:gd name="T32" fmla="*/ 77 w 86"/>
                <a:gd name="T33" fmla="*/ 62 h 130"/>
                <a:gd name="T34" fmla="*/ 84 w 86"/>
                <a:gd name="T35" fmla="*/ 51 h 130"/>
                <a:gd name="T36" fmla="*/ 86 w 86"/>
                <a:gd name="T37" fmla="*/ 38 h 130"/>
                <a:gd name="T38" fmla="*/ 82 w 86"/>
                <a:gd name="T39" fmla="*/ 22 h 130"/>
                <a:gd name="T40" fmla="*/ 72 w 86"/>
                <a:gd name="T41" fmla="*/ 10 h 130"/>
                <a:gd name="T42" fmla="*/ 58 w 86"/>
                <a:gd name="T43" fmla="*/ 3 h 130"/>
                <a:gd name="T44" fmla="*/ 40 w 86"/>
                <a:gd name="T45" fmla="*/ 0 h 130"/>
                <a:gd name="T46" fmla="*/ 32 w 86"/>
                <a:gd name="T47" fmla="*/ 1 h 130"/>
                <a:gd name="T48" fmla="*/ 24 w 86"/>
                <a:gd name="T49" fmla="*/ 3 h 130"/>
                <a:gd name="T50" fmla="*/ 17 w 86"/>
                <a:gd name="T51" fmla="*/ 6 h 130"/>
                <a:gd name="T52" fmla="*/ 11 w 86"/>
                <a:gd name="T53" fmla="*/ 11 h 130"/>
                <a:gd name="T54" fmla="*/ 6 w 86"/>
                <a:gd name="T55" fmla="*/ 16 h 130"/>
                <a:gd name="T56" fmla="*/ 3 w 86"/>
                <a:gd name="T57" fmla="*/ 22 h 130"/>
                <a:gd name="T58" fmla="*/ 1 w 86"/>
                <a:gd name="T59" fmla="*/ 28 h 130"/>
                <a:gd name="T60" fmla="*/ 0 w 86"/>
                <a:gd name="T61" fmla="*/ 35 h 130"/>
                <a:gd name="T62" fmla="*/ 1 w 86"/>
                <a:gd name="T63" fmla="*/ 41 h 130"/>
                <a:gd name="T64" fmla="*/ 4 w 86"/>
                <a:gd name="T65" fmla="*/ 44 h 130"/>
                <a:gd name="T66" fmla="*/ 8 w 86"/>
                <a:gd name="T67" fmla="*/ 46 h 130"/>
                <a:gd name="T68" fmla="*/ 10 w 86"/>
                <a:gd name="T69" fmla="*/ 46 h 130"/>
                <a:gd name="T70" fmla="*/ 14 w 86"/>
                <a:gd name="T71" fmla="*/ 45 h 130"/>
                <a:gd name="T72" fmla="*/ 17 w 86"/>
                <a:gd name="T73" fmla="*/ 44 h 130"/>
                <a:gd name="T74" fmla="*/ 20 w 86"/>
                <a:gd name="T75" fmla="*/ 40 h 130"/>
                <a:gd name="T76" fmla="*/ 20 w 86"/>
                <a:gd name="T77" fmla="*/ 36 h 130"/>
                <a:gd name="T78" fmla="*/ 20 w 86"/>
                <a:gd name="T79" fmla="*/ 33 h 130"/>
                <a:gd name="T80" fmla="*/ 18 w 86"/>
                <a:gd name="T81" fmla="*/ 29 h 130"/>
                <a:gd name="T82" fmla="*/ 15 w 86"/>
                <a:gd name="T83" fmla="*/ 26 h 130"/>
                <a:gd name="T84" fmla="*/ 9 w 86"/>
                <a:gd name="T85" fmla="*/ 25 h 130"/>
                <a:gd name="T86" fmla="*/ 15 w 86"/>
                <a:gd name="T87" fmla="*/ 17 h 130"/>
                <a:gd name="T88" fmla="*/ 22 w 86"/>
                <a:gd name="T89" fmla="*/ 11 h 130"/>
                <a:gd name="T90" fmla="*/ 30 w 86"/>
                <a:gd name="T91" fmla="*/ 8 h 130"/>
                <a:gd name="T92" fmla="*/ 37 w 86"/>
                <a:gd name="T93" fmla="*/ 7 h 130"/>
                <a:gd name="T94" fmla="*/ 50 w 86"/>
                <a:gd name="T95" fmla="*/ 10 h 130"/>
                <a:gd name="T96" fmla="*/ 59 w 86"/>
                <a:gd name="T97" fmla="*/ 17 h 130"/>
                <a:gd name="T98" fmla="*/ 65 w 86"/>
                <a:gd name="T99" fmla="*/ 27 h 130"/>
                <a:gd name="T100" fmla="*/ 67 w 86"/>
                <a:gd name="T101" fmla="*/ 38 h 130"/>
                <a:gd name="T102" fmla="*/ 65 w 86"/>
                <a:gd name="T103" fmla="*/ 50 h 130"/>
                <a:gd name="T104" fmla="*/ 60 w 86"/>
                <a:gd name="T105" fmla="*/ 61 h 130"/>
                <a:gd name="T106" fmla="*/ 54 w 86"/>
                <a:gd name="T107" fmla="*/ 69 h 130"/>
                <a:gd name="T108" fmla="*/ 49 w 86"/>
                <a:gd name="T109" fmla="*/ 76 h 130"/>
                <a:gd name="T110" fmla="*/ 2 w 86"/>
                <a:gd name="T111" fmla="*/ 122 h 130"/>
                <a:gd name="T112" fmla="*/ 0 w 86"/>
                <a:gd name="T113" fmla="*/ 125 h 130"/>
                <a:gd name="T114" fmla="*/ 0 w 86"/>
                <a:gd name="T115" fmla="*/ 130 h 130"/>
                <a:gd name="T116" fmla="*/ 80 w 86"/>
                <a:gd name="T117" fmla="*/ 130 h 130"/>
                <a:gd name="T118" fmla="*/ 86 w 86"/>
                <a:gd name="T119" fmla="*/ 9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" h="130">
                  <a:moveTo>
                    <a:pt x="86" y="94"/>
                  </a:moveTo>
                  <a:lnTo>
                    <a:pt x="79" y="94"/>
                  </a:lnTo>
                  <a:lnTo>
                    <a:pt x="79" y="99"/>
                  </a:lnTo>
                  <a:lnTo>
                    <a:pt x="78" y="104"/>
                  </a:lnTo>
                  <a:lnTo>
                    <a:pt x="76" y="109"/>
                  </a:lnTo>
                  <a:lnTo>
                    <a:pt x="74" y="112"/>
                  </a:lnTo>
                  <a:lnTo>
                    <a:pt x="71" y="113"/>
                  </a:lnTo>
                  <a:lnTo>
                    <a:pt x="65" y="113"/>
                  </a:lnTo>
                  <a:lnTo>
                    <a:pt x="59" y="113"/>
                  </a:lnTo>
                  <a:lnTo>
                    <a:pt x="55" y="114"/>
                  </a:lnTo>
                  <a:lnTo>
                    <a:pt x="19" y="114"/>
                  </a:lnTo>
                  <a:lnTo>
                    <a:pt x="32" y="102"/>
                  </a:lnTo>
                  <a:lnTo>
                    <a:pt x="42" y="94"/>
                  </a:lnTo>
                  <a:lnTo>
                    <a:pt x="50" y="87"/>
                  </a:lnTo>
                  <a:lnTo>
                    <a:pt x="58" y="81"/>
                  </a:lnTo>
                  <a:lnTo>
                    <a:pt x="68" y="72"/>
                  </a:lnTo>
                  <a:lnTo>
                    <a:pt x="77" y="62"/>
                  </a:lnTo>
                  <a:lnTo>
                    <a:pt x="84" y="51"/>
                  </a:lnTo>
                  <a:lnTo>
                    <a:pt x="86" y="38"/>
                  </a:lnTo>
                  <a:lnTo>
                    <a:pt x="82" y="22"/>
                  </a:lnTo>
                  <a:lnTo>
                    <a:pt x="72" y="10"/>
                  </a:lnTo>
                  <a:lnTo>
                    <a:pt x="58" y="3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6" y="16"/>
                  </a:lnTo>
                  <a:lnTo>
                    <a:pt x="3" y="22"/>
                  </a:lnTo>
                  <a:lnTo>
                    <a:pt x="1" y="28"/>
                  </a:lnTo>
                  <a:lnTo>
                    <a:pt x="0" y="35"/>
                  </a:lnTo>
                  <a:lnTo>
                    <a:pt x="1" y="41"/>
                  </a:lnTo>
                  <a:lnTo>
                    <a:pt x="4" y="44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4" y="45"/>
                  </a:lnTo>
                  <a:lnTo>
                    <a:pt x="17" y="44"/>
                  </a:lnTo>
                  <a:lnTo>
                    <a:pt x="20" y="40"/>
                  </a:lnTo>
                  <a:lnTo>
                    <a:pt x="20" y="36"/>
                  </a:lnTo>
                  <a:lnTo>
                    <a:pt x="20" y="33"/>
                  </a:lnTo>
                  <a:lnTo>
                    <a:pt x="18" y="29"/>
                  </a:lnTo>
                  <a:lnTo>
                    <a:pt x="15" y="26"/>
                  </a:lnTo>
                  <a:lnTo>
                    <a:pt x="9" y="25"/>
                  </a:lnTo>
                  <a:lnTo>
                    <a:pt x="15" y="17"/>
                  </a:lnTo>
                  <a:lnTo>
                    <a:pt x="22" y="11"/>
                  </a:lnTo>
                  <a:lnTo>
                    <a:pt x="30" y="8"/>
                  </a:lnTo>
                  <a:lnTo>
                    <a:pt x="37" y="7"/>
                  </a:lnTo>
                  <a:lnTo>
                    <a:pt x="50" y="10"/>
                  </a:lnTo>
                  <a:lnTo>
                    <a:pt x="59" y="17"/>
                  </a:lnTo>
                  <a:lnTo>
                    <a:pt x="65" y="27"/>
                  </a:lnTo>
                  <a:lnTo>
                    <a:pt x="67" y="38"/>
                  </a:lnTo>
                  <a:lnTo>
                    <a:pt x="65" y="50"/>
                  </a:lnTo>
                  <a:lnTo>
                    <a:pt x="60" y="61"/>
                  </a:lnTo>
                  <a:lnTo>
                    <a:pt x="54" y="69"/>
                  </a:lnTo>
                  <a:lnTo>
                    <a:pt x="49" y="76"/>
                  </a:lnTo>
                  <a:lnTo>
                    <a:pt x="2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80" y="130"/>
                  </a:lnTo>
                  <a:lnTo>
                    <a:pt x="86" y="94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076" name="Freeform 43"/>
            <p:cNvSpPr>
              <a:spLocks/>
            </p:cNvSpPr>
            <p:nvPr/>
          </p:nvSpPr>
          <p:spPr bwMode="auto">
            <a:xfrm>
              <a:off x="5636" y="0"/>
              <a:ext cx="11" cy="280"/>
            </a:xfrm>
            <a:custGeom>
              <a:avLst/>
              <a:gdLst>
                <a:gd name="T0" fmla="*/ 11 w 11"/>
                <a:gd name="T1" fmla="*/ 10 h 280"/>
                <a:gd name="T2" fmla="*/ 11 w 11"/>
                <a:gd name="T3" fmla="*/ 7 h 280"/>
                <a:gd name="T4" fmla="*/ 10 w 11"/>
                <a:gd name="T5" fmla="*/ 3 h 280"/>
                <a:gd name="T6" fmla="*/ 8 w 11"/>
                <a:gd name="T7" fmla="*/ 1 h 280"/>
                <a:gd name="T8" fmla="*/ 5 w 11"/>
                <a:gd name="T9" fmla="*/ 0 h 280"/>
                <a:gd name="T10" fmla="*/ 2 w 11"/>
                <a:gd name="T11" fmla="*/ 1 h 280"/>
                <a:gd name="T12" fmla="*/ 0 w 11"/>
                <a:gd name="T13" fmla="*/ 3 h 280"/>
                <a:gd name="T14" fmla="*/ 0 w 11"/>
                <a:gd name="T15" fmla="*/ 7 h 280"/>
                <a:gd name="T16" fmla="*/ 0 w 11"/>
                <a:gd name="T17" fmla="*/ 10 h 280"/>
                <a:gd name="T18" fmla="*/ 0 w 11"/>
                <a:gd name="T19" fmla="*/ 270 h 280"/>
                <a:gd name="T20" fmla="*/ 0 w 11"/>
                <a:gd name="T21" fmla="*/ 274 h 280"/>
                <a:gd name="T22" fmla="*/ 0 w 11"/>
                <a:gd name="T23" fmla="*/ 277 h 280"/>
                <a:gd name="T24" fmla="*/ 2 w 11"/>
                <a:gd name="T25" fmla="*/ 279 h 280"/>
                <a:gd name="T26" fmla="*/ 5 w 11"/>
                <a:gd name="T27" fmla="*/ 280 h 280"/>
                <a:gd name="T28" fmla="*/ 8 w 11"/>
                <a:gd name="T29" fmla="*/ 279 h 280"/>
                <a:gd name="T30" fmla="*/ 10 w 11"/>
                <a:gd name="T31" fmla="*/ 277 h 280"/>
                <a:gd name="T32" fmla="*/ 11 w 11"/>
                <a:gd name="T33" fmla="*/ 274 h 280"/>
                <a:gd name="T34" fmla="*/ 11 w 11"/>
                <a:gd name="T35" fmla="*/ 270 h 280"/>
                <a:gd name="T36" fmla="*/ 11 w 11"/>
                <a:gd name="T37" fmla="*/ 1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280">
                  <a:moveTo>
                    <a:pt x="11" y="10"/>
                  </a:moveTo>
                  <a:lnTo>
                    <a:pt x="11" y="7"/>
                  </a:lnTo>
                  <a:lnTo>
                    <a:pt x="10" y="3"/>
                  </a:lnTo>
                  <a:lnTo>
                    <a:pt x="8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270"/>
                  </a:lnTo>
                  <a:lnTo>
                    <a:pt x="0" y="274"/>
                  </a:lnTo>
                  <a:lnTo>
                    <a:pt x="0" y="277"/>
                  </a:lnTo>
                  <a:lnTo>
                    <a:pt x="2" y="279"/>
                  </a:lnTo>
                  <a:lnTo>
                    <a:pt x="5" y="280"/>
                  </a:lnTo>
                  <a:lnTo>
                    <a:pt x="8" y="279"/>
                  </a:lnTo>
                  <a:lnTo>
                    <a:pt x="10" y="277"/>
                  </a:lnTo>
                  <a:lnTo>
                    <a:pt x="11" y="274"/>
                  </a:lnTo>
                  <a:lnTo>
                    <a:pt x="11" y="27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078" name="Freeform 44"/>
            <p:cNvSpPr>
              <a:spLocks/>
            </p:cNvSpPr>
            <p:nvPr/>
          </p:nvSpPr>
          <p:spPr bwMode="auto">
            <a:xfrm>
              <a:off x="5696" y="0"/>
              <a:ext cx="64" cy="280"/>
            </a:xfrm>
            <a:custGeom>
              <a:avLst/>
              <a:gdLst>
                <a:gd name="T0" fmla="*/ 64 w 64"/>
                <a:gd name="T1" fmla="*/ 140 h 280"/>
                <a:gd name="T2" fmla="*/ 63 w 64"/>
                <a:gd name="T3" fmla="*/ 122 h 280"/>
                <a:gd name="T4" fmla="*/ 61 w 64"/>
                <a:gd name="T5" fmla="*/ 100 h 280"/>
                <a:gd name="T6" fmla="*/ 55 w 64"/>
                <a:gd name="T7" fmla="*/ 77 h 280"/>
                <a:gd name="T8" fmla="*/ 46 w 64"/>
                <a:gd name="T9" fmla="*/ 53 h 280"/>
                <a:gd name="T10" fmla="*/ 32 w 64"/>
                <a:gd name="T11" fmla="*/ 30 h 280"/>
                <a:gd name="T12" fmla="*/ 19 w 64"/>
                <a:gd name="T13" fmla="*/ 14 h 280"/>
                <a:gd name="T14" fmla="*/ 8 w 64"/>
                <a:gd name="T15" fmla="*/ 4 h 280"/>
                <a:gd name="T16" fmla="*/ 2 w 64"/>
                <a:gd name="T17" fmla="*/ 0 h 280"/>
                <a:gd name="T18" fmla="*/ 0 w 64"/>
                <a:gd name="T19" fmla="*/ 1 h 280"/>
                <a:gd name="T20" fmla="*/ 0 w 64"/>
                <a:gd name="T21" fmla="*/ 3 h 280"/>
                <a:gd name="T22" fmla="*/ 0 w 64"/>
                <a:gd name="T23" fmla="*/ 4 h 280"/>
                <a:gd name="T24" fmla="*/ 0 w 64"/>
                <a:gd name="T25" fmla="*/ 5 h 280"/>
                <a:gd name="T26" fmla="*/ 2 w 64"/>
                <a:gd name="T27" fmla="*/ 7 h 280"/>
                <a:gd name="T28" fmla="*/ 5 w 64"/>
                <a:gd name="T29" fmla="*/ 10 h 280"/>
                <a:gd name="T30" fmla="*/ 23 w 64"/>
                <a:gd name="T31" fmla="*/ 33 h 280"/>
                <a:gd name="T32" fmla="*/ 37 w 64"/>
                <a:gd name="T33" fmla="*/ 63 h 280"/>
                <a:gd name="T34" fmla="*/ 45 w 64"/>
                <a:gd name="T35" fmla="*/ 99 h 280"/>
                <a:gd name="T36" fmla="*/ 48 w 64"/>
                <a:gd name="T37" fmla="*/ 140 h 280"/>
                <a:gd name="T38" fmla="*/ 46 w 64"/>
                <a:gd name="T39" fmla="*/ 176 h 280"/>
                <a:gd name="T40" fmla="*/ 38 w 64"/>
                <a:gd name="T41" fmla="*/ 211 h 280"/>
                <a:gd name="T42" fmla="*/ 25 w 64"/>
                <a:gd name="T43" fmla="*/ 244 h 280"/>
                <a:gd name="T44" fmla="*/ 3 w 64"/>
                <a:gd name="T45" fmla="*/ 273 h 280"/>
                <a:gd name="T46" fmla="*/ 0 w 64"/>
                <a:gd name="T47" fmla="*/ 276 h 280"/>
                <a:gd name="T48" fmla="*/ 0 w 64"/>
                <a:gd name="T49" fmla="*/ 277 h 280"/>
                <a:gd name="T50" fmla="*/ 0 w 64"/>
                <a:gd name="T51" fmla="*/ 279 h 280"/>
                <a:gd name="T52" fmla="*/ 2 w 64"/>
                <a:gd name="T53" fmla="*/ 280 h 280"/>
                <a:gd name="T54" fmla="*/ 8 w 64"/>
                <a:gd name="T55" fmla="*/ 277 h 280"/>
                <a:gd name="T56" fmla="*/ 19 w 64"/>
                <a:gd name="T57" fmla="*/ 266 h 280"/>
                <a:gd name="T58" fmla="*/ 33 w 64"/>
                <a:gd name="T59" fmla="*/ 249 h 280"/>
                <a:gd name="T60" fmla="*/ 47 w 64"/>
                <a:gd name="T61" fmla="*/ 225 h 280"/>
                <a:gd name="T62" fmla="*/ 55 w 64"/>
                <a:gd name="T63" fmla="*/ 202 h 280"/>
                <a:gd name="T64" fmla="*/ 61 w 64"/>
                <a:gd name="T65" fmla="*/ 180 h 280"/>
                <a:gd name="T66" fmla="*/ 63 w 64"/>
                <a:gd name="T67" fmla="*/ 159 h 280"/>
                <a:gd name="T68" fmla="*/ 64 w 64"/>
                <a:gd name="T69" fmla="*/ 14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280">
                  <a:moveTo>
                    <a:pt x="64" y="140"/>
                  </a:moveTo>
                  <a:lnTo>
                    <a:pt x="63" y="122"/>
                  </a:lnTo>
                  <a:lnTo>
                    <a:pt x="61" y="100"/>
                  </a:lnTo>
                  <a:lnTo>
                    <a:pt x="55" y="77"/>
                  </a:lnTo>
                  <a:lnTo>
                    <a:pt x="46" y="53"/>
                  </a:lnTo>
                  <a:lnTo>
                    <a:pt x="32" y="30"/>
                  </a:lnTo>
                  <a:lnTo>
                    <a:pt x="19" y="14"/>
                  </a:lnTo>
                  <a:lnTo>
                    <a:pt x="8" y="4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10"/>
                  </a:lnTo>
                  <a:lnTo>
                    <a:pt x="23" y="33"/>
                  </a:lnTo>
                  <a:lnTo>
                    <a:pt x="37" y="63"/>
                  </a:lnTo>
                  <a:lnTo>
                    <a:pt x="45" y="99"/>
                  </a:lnTo>
                  <a:lnTo>
                    <a:pt x="48" y="140"/>
                  </a:lnTo>
                  <a:lnTo>
                    <a:pt x="46" y="176"/>
                  </a:lnTo>
                  <a:lnTo>
                    <a:pt x="38" y="211"/>
                  </a:lnTo>
                  <a:lnTo>
                    <a:pt x="25" y="244"/>
                  </a:lnTo>
                  <a:lnTo>
                    <a:pt x="3" y="273"/>
                  </a:lnTo>
                  <a:lnTo>
                    <a:pt x="0" y="276"/>
                  </a:lnTo>
                  <a:lnTo>
                    <a:pt x="0" y="277"/>
                  </a:lnTo>
                  <a:lnTo>
                    <a:pt x="0" y="279"/>
                  </a:lnTo>
                  <a:lnTo>
                    <a:pt x="2" y="280"/>
                  </a:lnTo>
                  <a:lnTo>
                    <a:pt x="8" y="277"/>
                  </a:lnTo>
                  <a:lnTo>
                    <a:pt x="19" y="266"/>
                  </a:lnTo>
                  <a:lnTo>
                    <a:pt x="33" y="249"/>
                  </a:lnTo>
                  <a:lnTo>
                    <a:pt x="47" y="225"/>
                  </a:lnTo>
                  <a:lnTo>
                    <a:pt x="55" y="202"/>
                  </a:lnTo>
                  <a:lnTo>
                    <a:pt x="61" y="180"/>
                  </a:lnTo>
                  <a:lnTo>
                    <a:pt x="63" y="159"/>
                  </a:lnTo>
                  <a:lnTo>
                    <a:pt x="64" y="14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663" name="Group 111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32960" y="2314712"/>
            <a:ext cx="7015518" cy="225286"/>
            <a:chOff x="0" y="0"/>
            <a:chExt cx="5761" cy="185"/>
          </a:xfrm>
        </p:grpSpPr>
        <p:sp>
          <p:nvSpPr>
            <p:cNvPr id="12665" name="Freeform 112"/>
            <p:cNvSpPr>
              <a:spLocks noEditPoints="1"/>
            </p:cNvSpPr>
            <p:nvPr/>
          </p:nvSpPr>
          <p:spPr bwMode="auto">
            <a:xfrm>
              <a:off x="0" y="11"/>
              <a:ext cx="105" cy="128"/>
            </a:xfrm>
            <a:custGeom>
              <a:avLst/>
              <a:gdLst>
                <a:gd name="T0" fmla="*/ 0 w 105"/>
                <a:gd name="T1" fmla="*/ 0 h 128"/>
                <a:gd name="T2" fmla="*/ 0 w 105"/>
                <a:gd name="T3" fmla="*/ 128 h 128"/>
                <a:gd name="T4" fmla="*/ 49 w 105"/>
                <a:gd name="T5" fmla="*/ 128 h 128"/>
                <a:gd name="T6" fmla="*/ 60 w 105"/>
                <a:gd name="T7" fmla="*/ 127 h 128"/>
                <a:gd name="T8" fmla="*/ 71 w 105"/>
                <a:gd name="T9" fmla="*/ 123 h 128"/>
                <a:gd name="T10" fmla="*/ 80 w 105"/>
                <a:gd name="T11" fmla="*/ 117 h 128"/>
                <a:gd name="T12" fmla="*/ 88 w 105"/>
                <a:gd name="T13" fmla="*/ 110 h 128"/>
                <a:gd name="T14" fmla="*/ 95 w 105"/>
                <a:gd name="T15" fmla="*/ 100 h 128"/>
                <a:gd name="T16" fmla="*/ 101 w 105"/>
                <a:gd name="T17" fmla="*/ 90 h 128"/>
                <a:gd name="T18" fmla="*/ 104 w 105"/>
                <a:gd name="T19" fmla="*/ 78 h 128"/>
                <a:gd name="T20" fmla="*/ 105 w 105"/>
                <a:gd name="T21" fmla="*/ 65 h 128"/>
                <a:gd name="T22" fmla="*/ 104 w 105"/>
                <a:gd name="T23" fmla="*/ 52 h 128"/>
                <a:gd name="T24" fmla="*/ 101 w 105"/>
                <a:gd name="T25" fmla="*/ 40 h 128"/>
                <a:gd name="T26" fmla="*/ 95 w 105"/>
                <a:gd name="T27" fmla="*/ 29 h 128"/>
                <a:gd name="T28" fmla="*/ 89 w 105"/>
                <a:gd name="T29" fmla="*/ 19 h 128"/>
                <a:gd name="T30" fmla="*/ 80 w 105"/>
                <a:gd name="T31" fmla="*/ 11 h 128"/>
                <a:gd name="T32" fmla="*/ 71 w 105"/>
                <a:gd name="T33" fmla="*/ 5 h 128"/>
                <a:gd name="T34" fmla="*/ 60 w 105"/>
                <a:gd name="T35" fmla="*/ 1 h 128"/>
                <a:gd name="T36" fmla="*/ 49 w 105"/>
                <a:gd name="T37" fmla="*/ 0 h 128"/>
                <a:gd name="T38" fmla="*/ 0 w 105"/>
                <a:gd name="T39" fmla="*/ 0 h 128"/>
                <a:gd name="T40" fmla="*/ 16 w 105"/>
                <a:gd name="T41" fmla="*/ 118 h 128"/>
                <a:gd name="T42" fmla="*/ 16 w 105"/>
                <a:gd name="T43" fmla="*/ 10 h 128"/>
                <a:gd name="T44" fmla="*/ 44 w 105"/>
                <a:gd name="T45" fmla="*/ 10 h 128"/>
                <a:gd name="T46" fmla="*/ 54 w 105"/>
                <a:gd name="T47" fmla="*/ 11 h 128"/>
                <a:gd name="T48" fmla="*/ 62 w 105"/>
                <a:gd name="T49" fmla="*/ 14 h 128"/>
                <a:gd name="T50" fmla="*/ 70 w 105"/>
                <a:gd name="T51" fmla="*/ 19 h 128"/>
                <a:gd name="T52" fmla="*/ 76 w 105"/>
                <a:gd name="T53" fmla="*/ 25 h 128"/>
                <a:gd name="T54" fmla="*/ 82 w 105"/>
                <a:gd name="T55" fmla="*/ 33 h 128"/>
                <a:gd name="T56" fmla="*/ 86 w 105"/>
                <a:gd name="T57" fmla="*/ 43 h 128"/>
                <a:gd name="T58" fmla="*/ 88 w 105"/>
                <a:gd name="T59" fmla="*/ 53 h 128"/>
                <a:gd name="T60" fmla="*/ 89 w 105"/>
                <a:gd name="T61" fmla="*/ 65 h 128"/>
                <a:gd name="T62" fmla="*/ 88 w 105"/>
                <a:gd name="T63" fmla="*/ 76 h 128"/>
                <a:gd name="T64" fmla="*/ 86 w 105"/>
                <a:gd name="T65" fmla="*/ 86 h 128"/>
                <a:gd name="T66" fmla="*/ 82 w 105"/>
                <a:gd name="T67" fmla="*/ 95 h 128"/>
                <a:gd name="T68" fmla="*/ 76 w 105"/>
                <a:gd name="T69" fmla="*/ 103 h 128"/>
                <a:gd name="T70" fmla="*/ 70 w 105"/>
                <a:gd name="T71" fmla="*/ 109 h 128"/>
                <a:gd name="T72" fmla="*/ 62 w 105"/>
                <a:gd name="T73" fmla="*/ 114 h 128"/>
                <a:gd name="T74" fmla="*/ 54 w 105"/>
                <a:gd name="T75" fmla="*/ 117 h 128"/>
                <a:gd name="T76" fmla="*/ 44 w 105"/>
                <a:gd name="T77" fmla="*/ 118 h 128"/>
                <a:gd name="T78" fmla="*/ 16 w 105"/>
                <a:gd name="T79" fmla="*/ 1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" h="128">
                  <a:moveTo>
                    <a:pt x="0" y="0"/>
                  </a:moveTo>
                  <a:lnTo>
                    <a:pt x="0" y="128"/>
                  </a:lnTo>
                  <a:lnTo>
                    <a:pt x="49" y="128"/>
                  </a:lnTo>
                  <a:lnTo>
                    <a:pt x="60" y="127"/>
                  </a:lnTo>
                  <a:lnTo>
                    <a:pt x="71" y="123"/>
                  </a:lnTo>
                  <a:lnTo>
                    <a:pt x="80" y="117"/>
                  </a:lnTo>
                  <a:lnTo>
                    <a:pt x="88" y="110"/>
                  </a:lnTo>
                  <a:lnTo>
                    <a:pt x="95" y="100"/>
                  </a:lnTo>
                  <a:lnTo>
                    <a:pt x="101" y="90"/>
                  </a:lnTo>
                  <a:lnTo>
                    <a:pt x="104" y="78"/>
                  </a:lnTo>
                  <a:lnTo>
                    <a:pt x="105" y="65"/>
                  </a:lnTo>
                  <a:lnTo>
                    <a:pt x="104" y="52"/>
                  </a:lnTo>
                  <a:lnTo>
                    <a:pt x="101" y="40"/>
                  </a:lnTo>
                  <a:lnTo>
                    <a:pt x="95" y="29"/>
                  </a:lnTo>
                  <a:lnTo>
                    <a:pt x="89" y="19"/>
                  </a:lnTo>
                  <a:lnTo>
                    <a:pt x="80" y="11"/>
                  </a:lnTo>
                  <a:lnTo>
                    <a:pt x="71" y="5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0" y="0"/>
                  </a:lnTo>
                  <a:close/>
                  <a:moveTo>
                    <a:pt x="16" y="118"/>
                  </a:moveTo>
                  <a:lnTo>
                    <a:pt x="16" y="10"/>
                  </a:lnTo>
                  <a:lnTo>
                    <a:pt x="44" y="10"/>
                  </a:lnTo>
                  <a:lnTo>
                    <a:pt x="54" y="11"/>
                  </a:lnTo>
                  <a:lnTo>
                    <a:pt x="62" y="14"/>
                  </a:lnTo>
                  <a:lnTo>
                    <a:pt x="70" y="19"/>
                  </a:lnTo>
                  <a:lnTo>
                    <a:pt x="76" y="25"/>
                  </a:lnTo>
                  <a:lnTo>
                    <a:pt x="82" y="33"/>
                  </a:lnTo>
                  <a:lnTo>
                    <a:pt x="86" y="43"/>
                  </a:lnTo>
                  <a:lnTo>
                    <a:pt x="88" y="53"/>
                  </a:lnTo>
                  <a:lnTo>
                    <a:pt x="89" y="65"/>
                  </a:lnTo>
                  <a:lnTo>
                    <a:pt x="88" y="76"/>
                  </a:lnTo>
                  <a:lnTo>
                    <a:pt x="86" y="86"/>
                  </a:lnTo>
                  <a:lnTo>
                    <a:pt x="82" y="95"/>
                  </a:lnTo>
                  <a:lnTo>
                    <a:pt x="76" y="103"/>
                  </a:lnTo>
                  <a:lnTo>
                    <a:pt x="70" y="109"/>
                  </a:lnTo>
                  <a:lnTo>
                    <a:pt x="62" y="114"/>
                  </a:lnTo>
                  <a:lnTo>
                    <a:pt x="54" y="117"/>
                  </a:lnTo>
                  <a:lnTo>
                    <a:pt x="44" y="118"/>
                  </a:lnTo>
                  <a:lnTo>
                    <a:pt x="16" y="118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66" name="Freeform 113"/>
            <p:cNvSpPr>
              <a:spLocks noEditPoints="1"/>
            </p:cNvSpPr>
            <p:nvPr/>
          </p:nvSpPr>
          <p:spPr bwMode="auto">
            <a:xfrm>
              <a:off x="122" y="54"/>
              <a:ext cx="69" cy="87"/>
            </a:xfrm>
            <a:custGeom>
              <a:avLst/>
              <a:gdLst>
                <a:gd name="T0" fmla="*/ 69 w 69"/>
                <a:gd name="T1" fmla="*/ 45 h 87"/>
                <a:gd name="T2" fmla="*/ 69 w 69"/>
                <a:gd name="T3" fmla="*/ 39 h 87"/>
                <a:gd name="T4" fmla="*/ 68 w 69"/>
                <a:gd name="T5" fmla="*/ 31 h 87"/>
                <a:gd name="T6" fmla="*/ 66 w 69"/>
                <a:gd name="T7" fmla="*/ 22 h 87"/>
                <a:gd name="T8" fmla="*/ 62 w 69"/>
                <a:gd name="T9" fmla="*/ 13 h 87"/>
                <a:gd name="T10" fmla="*/ 56 w 69"/>
                <a:gd name="T11" fmla="*/ 6 h 87"/>
                <a:gd name="T12" fmla="*/ 49 w 69"/>
                <a:gd name="T13" fmla="*/ 2 h 87"/>
                <a:gd name="T14" fmla="*/ 42 w 69"/>
                <a:gd name="T15" fmla="*/ 0 h 87"/>
                <a:gd name="T16" fmla="*/ 37 w 69"/>
                <a:gd name="T17" fmla="*/ 0 h 87"/>
                <a:gd name="T18" fmla="*/ 22 w 69"/>
                <a:gd name="T19" fmla="*/ 3 h 87"/>
                <a:gd name="T20" fmla="*/ 11 w 69"/>
                <a:gd name="T21" fmla="*/ 13 h 87"/>
                <a:gd name="T22" fmla="*/ 3 w 69"/>
                <a:gd name="T23" fmla="*/ 26 h 87"/>
                <a:gd name="T24" fmla="*/ 0 w 69"/>
                <a:gd name="T25" fmla="*/ 43 h 87"/>
                <a:gd name="T26" fmla="*/ 3 w 69"/>
                <a:gd name="T27" fmla="*/ 60 h 87"/>
                <a:gd name="T28" fmla="*/ 11 w 69"/>
                <a:gd name="T29" fmla="*/ 74 h 87"/>
                <a:gd name="T30" fmla="*/ 24 w 69"/>
                <a:gd name="T31" fmla="*/ 84 h 87"/>
                <a:gd name="T32" fmla="*/ 40 w 69"/>
                <a:gd name="T33" fmla="*/ 87 h 87"/>
                <a:gd name="T34" fmla="*/ 56 w 69"/>
                <a:gd name="T35" fmla="*/ 84 h 87"/>
                <a:gd name="T36" fmla="*/ 69 w 69"/>
                <a:gd name="T37" fmla="*/ 78 h 87"/>
                <a:gd name="T38" fmla="*/ 68 w 69"/>
                <a:gd name="T39" fmla="*/ 65 h 87"/>
                <a:gd name="T40" fmla="*/ 59 w 69"/>
                <a:gd name="T41" fmla="*/ 71 h 87"/>
                <a:gd name="T42" fmla="*/ 51 w 69"/>
                <a:gd name="T43" fmla="*/ 74 h 87"/>
                <a:gd name="T44" fmla="*/ 44 w 69"/>
                <a:gd name="T45" fmla="*/ 76 h 87"/>
                <a:gd name="T46" fmla="*/ 40 w 69"/>
                <a:gd name="T47" fmla="*/ 76 h 87"/>
                <a:gd name="T48" fmla="*/ 29 w 69"/>
                <a:gd name="T49" fmla="*/ 73 h 87"/>
                <a:gd name="T50" fmla="*/ 21 w 69"/>
                <a:gd name="T51" fmla="*/ 67 h 87"/>
                <a:gd name="T52" fmla="*/ 15 w 69"/>
                <a:gd name="T53" fmla="*/ 57 h 87"/>
                <a:gd name="T54" fmla="*/ 13 w 69"/>
                <a:gd name="T55" fmla="*/ 45 h 87"/>
                <a:gd name="T56" fmla="*/ 69 w 69"/>
                <a:gd name="T57" fmla="*/ 45 h 87"/>
                <a:gd name="T58" fmla="*/ 14 w 69"/>
                <a:gd name="T59" fmla="*/ 34 h 87"/>
                <a:gd name="T60" fmla="*/ 17 w 69"/>
                <a:gd name="T61" fmla="*/ 25 h 87"/>
                <a:gd name="T62" fmla="*/ 22 w 69"/>
                <a:gd name="T63" fmla="*/ 17 h 87"/>
                <a:gd name="T64" fmla="*/ 29 w 69"/>
                <a:gd name="T65" fmla="*/ 13 h 87"/>
                <a:gd name="T66" fmla="*/ 37 w 69"/>
                <a:gd name="T67" fmla="*/ 11 h 87"/>
                <a:gd name="T68" fmla="*/ 44 w 69"/>
                <a:gd name="T69" fmla="*/ 12 h 87"/>
                <a:gd name="T70" fmla="*/ 50 w 69"/>
                <a:gd name="T71" fmla="*/ 16 h 87"/>
                <a:gd name="T72" fmla="*/ 56 w 69"/>
                <a:gd name="T73" fmla="*/ 24 h 87"/>
                <a:gd name="T74" fmla="*/ 59 w 69"/>
                <a:gd name="T75" fmla="*/ 34 h 87"/>
                <a:gd name="T76" fmla="*/ 14 w 69"/>
                <a:gd name="T77" fmla="*/ 3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9" h="87">
                  <a:moveTo>
                    <a:pt x="69" y="45"/>
                  </a:moveTo>
                  <a:lnTo>
                    <a:pt x="69" y="39"/>
                  </a:lnTo>
                  <a:lnTo>
                    <a:pt x="68" y="31"/>
                  </a:lnTo>
                  <a:lnTo>
                    <a:pt x="66" y="22"/>
                  </a:lnTo>
                  <a:lnTo>
                    <a:pt x="62" y="13"/>
                  </a:lnTo>
                  <a:lnTo>
                    <a:pt x="56" y="6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22" y="3"/>
                  </a:lnTo>
                  <a:lnTo>
                    <a:pt x="11" y="13"/>
                  </a:lnTo>
                  <a:lnTo>
                    <a:pt x="3" y="26"/>
                  </a:lnTo>
                  <a:lnTo>
                    <a:pt x="0" y="43"/>
                  </a:lnTo>
                  <a:lnTo>
                    <a:pt x="3" y="60"/>
                  </a:lnTo>
                  <a:lnTo>
                    <a:pt x="11" y="74"/>
                  </a:lnTo>
                  <a:lnTo>
                    <a:pt x="24" y="84"/>
                  </a:lnTo>
                  <a:lnTo>
                    <a:pt x="40" y="87"/>
                  </a:lnTo>
                  <a:lnTo>
                    <a:pt x="56" y="84"/>
                  </a:lnTo>
                  <a:lnTo>
                    <a:pt x="69" y="78"/>
                  </a:lnTo>
                  <a:lnTo>
                    <a:pt x="68" y="65"/>
                  </a:lnTo>
                  <a:lnTo>
                    <a:pt x="59" y="71"/>
                  </a:lnTo>
                  <a:lnTo>
                    <a:pt x="51" y="74"/>
                  </a:lnTo>
                  <a:lnTo>
                    <a:pt x="44" y="76"/>
                  </a:lnTo>
                  <a:lnTo>
                    <a:pt x="40" y="76"/>
                  </a:lnTo>
                  <a:lnTo>
                    <a:pt x="29" y="73"/>
                  </a:lnTo>
                  <a:lnTo>
                    <a:pt x="21" y="67"/>
                  </a:lnTo>
                  <a:lnTo>
                    <a:pt x="15" y="57"/>
                  </a:lnTo>
                  <a:lnTo>
                    <a:pt x="13" y="45"/>
                  </a:lnTo>
                  <a:lnTo>
                    <a:pt x="69" y="45"/>
                  </a:lnTo>
                  <a:close/>
                  <a:moveTo>
                    <a:pt x="14" y="34"/>
                  </a:moveTo>
                  <a:lnTo>
                    <a:pt x="17" y="25"/>
                  </a:lnTo>
                  <a:lnTo>
                    <a:pt x="22" y="17"/>
                  </a:lnTo>
                  <a:lnTo>
                    <a:pt x="29" y="13"/>
                  </a:lnTo>
                  <a:lnTo>
                    <a:pt x="37" y="11"/>
                  </a:lnTo>
                  <a:lnTo>
                    <a:pt x="44" y="12"/>
                  </a:lnTo>
                  <a:lnTo>
                    <a:pt x="50" y="16"/>
                  </a:lnTo>
                  <a:lnTo>
                    <a:pt x="56" y="24"/>
                  </a:lnTo>
                  <a:lnTo>
                    <a:pt x="59" y="34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67" name="Freeform 114"/>
            <p:cNvSpPr>
              <a:spLocks/>
            </p:cNvSpPr>
            <p:nvPr/>
          </p:nvSpPr>
          <p:spPr bwMode="auto">
            <a:xfrm>
              <a:off x="202" y="9"/>
              <a:ext cx="59" cy="130"/>
            </a:xfrm>
            <a:custGeom>
              <a:avLst/>
              <a:gdLst>
                <a:gd name="T0" fmla="*/ 27 w 59"/>
                <a:gd name="T1" fmla="*/ 59 h 130"/>
                <a:gd name="T2" fmla="*/ 47 w 59"/>
                <a:gd name="T3" fmla="*/ 59 h 130"/>
                <a:gd name="T4" fmla="*/ 47 w 59"/>
                <a:gd name="T5" fmla="*/ 48 h 130"/>
                <a:gd name="T6" fmla="*/ 27 w 59"/>
                <a:gd name="T7" fmla="*/ 48 h 130"/>
                <a:gd name="T8" fmla="*/ 27 w 59"/>
                <a:gd name="T9" fmla="*/ 26 h 130"/>
                <a:gd name="T10" fmla="*/ 27 w 59"/>
                <a:gd name="T11" fmla="*/ 21 h 130"/>
                <a:gd name="T12" fmla="*/ 29 w 59"/>
                <a:gd name="T13" fmla="*/ 18 h 130"/>
                <a:gd name="T14" fmla="*/ 31 w 59"/>
                <a:gd name="T15" fmla="*/ 15 h 130"/>
                <a:gd name="T16" fmla="*/ 33 w 59"/>
                <a:gd name="T17" fmla="*/ 13 h 130"/>
                <a:gd name="T18" fmla="*/ 36 w 59"/>
                <a:gd name="T19" fmla="*/ 12 h 130"/>
                <a:gd name="T20" fmla="*/ 39 w 59"/>
                <a:gd name="T21" fmla="*/ 11 h 130"/>
                <a:gd name="T22" fmla="*/ 42 w 59"/>
                <a:gd name="T23" fmla="*/ 11 h 130"/>
                <a:gd name="T24" fmla="*/ 44 w 59"/>
                <a:gd name="T25" fmla="*/ 11 h 130"/>
                <a:gd name="T26" fmla="*/ 50 w 59"/>
                <a:gd name="T27" fmla="*/ 11 h 130"/>
                <a:gd name="T28" fmla="*/ 59 w 59"/>
                <a:gd name="T29" fmla="*/ 14 h 130"/>
                <a:gd name="T30" fmla="*/ 59 w 59"/>
                <a:gd name="T31" fmla="*/ 2 h 130"/>
                <a:gd name="T32" fmla="*/ 56 w 59"/>
                <a:gd name="T33" fmla="*/ 1 h 130"/>
                <a:gd name="T34" fmla="*/ 53 w 59"/>
                <a:gd name="T35" fmla="*/ 0 h 130"/>
                <a:gd name="T36" fmla="*/ 49 w 59"/>
                <a:gd name="T37" fmla="*/ 0 h 130"/>
                <a:gd name="T38" fmla="*/ 44 w 59"/>
                <a:gd name="T39" fmla="*/ 0 h 130"/>
                <a:gd name="T40" fmla="*/ 32 w 59"/>
                <a:gd name="T41" fmla="*/ 2 h 130"/>
                <a:gd name="T42" fmla="*/ 22 w 59"/>
                <a:gd name="T43" fmla="*/ 8 h 130"/>
                <a:gd name="T44" fmla="*/ 16 w 59"/>
                <a:gd name="T45" fmla="*/ 18 h 130"/>
                <a:gd name="T46" fmla="*/ 13 w 59"/>
                <a:gd name="T47" fmla="*/ 31 h 130"/>
                <a:gd name="T48" fmla="*/ 13 w 59"/>
                <a:gd name="T49" fmla="*/ 48 h 130"/>
                <a:gd name="T50" fmla="*/ 0 w 59"/>
                <a:gd name="T51" fmla="*/ 48 h 130"/>
                <a:gd name="T52" fmla="*/ 0 w 59"/>
                <a:gd name="T53" fmla="*/ 59 h 130"/>
                <a:gd name="T54" fmla="*/ 13 w 59"/>
                <a:gd name="T55" fmla="*/ 59 h 130"/>
                <a:gd name="T56" fmla="*/ 13 w 59"/>
                <a:gd name="T57" fmla="*/ 130 h 130"/>
                <a:gd name="T58" fmla="*/ 27 w 59"/>
                <a:gd name="T59" fmla="*/ 130 h 130"/>
                <a:gd name="T60" fmla="*/ 27 w 59"/>
                <a:gd name="T61" fmla="*/ 5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" h="130">
                  <a:moveTo>
                    <a:pt x="27" y="59"/>
                  </a:moveTo>
                  <a:lnTo>
                    <a:pt x="47" y="59"/>
                  </a:lnTo>
                  <a:lnTo>
                    <a:pt x="47" y="48"/>
                  </a:lnTo>
                  <a:lnTo>
                    <a:pt x="27" y="48"/>
                  </a:lnTo>
                  <a:lnTo>
                    <a:pt x="27" y="26"/>
                  </a:lnTo>
                  <a:lnTo>
                    <a:pt x="27" y="21"/>
                  </a:lnTo>
                  <a:lnTo>
                    <a:pt x="29" y="18"/>
                  </a:lnTo>
                  <a:lnTo>
                    <a:pt x="31" y="15"/>
                  </a:lnTo>
                  <a:lnTo>
                    <a:pt x="33" y="13"/>
                  </a:lnTo>
                  <a:lnTo>
                    <a:pt x="36" y="12"/>
                  </a:lnTo>
                  <a:lnTo>
                    <a:pt x="39" y="11"/>
                  </a:lnTo>
                  <a:lnTo>
                    <a:pt x="42" y="11"/>
                  </a:lnTo>
                  <a:lnTo>
                    <a:pt x="44" y="11"/>
                  </a:lnTo>
                  <a:lnTo>
                    <a:pt x="50" y="11"/>
                  </a:lnTo>
                  <a:lnTo>
                    <a:pt x="59" y="14"/>
                  </a:lnTo>
                  <a:lnTo>
                    <a:pt x="59" y="2"/>
                  </a:lnTo>
                  <a:lnTo>
                    <a:pt x="56" y="1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2" y="2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3" y="31"/>
                  </a:lnTo>
                  <a:lnTo>
                    <a:pt x="13" y="48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3" y="59"/>
                  </a:lnTo>
                  <a:lnTo>
                    <a:pt x="13" y="130"/>
                  </a:lnTo>
                  <a:lnTo>
                    <a:pt x="27" y="130"/>
                  </a:lnTo>
                  <a:lnTo>
                    <a:pt x="27" y="59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68" name="Freeform 115"/>
            <p:cNvSpPr>
              <a:spLocks noEditPoints="1"/>
            </p:cNvSpPr>
            <p:nvPr/>
          </p:nvSpPr>
          <p:spPr bwMode="auto">
            <a:xfrm>
              <a:off x="271" y="57"/>
              <a:ext cx="15" cy="82"/>
            </a:xfrm>
            <a:custGeom>
              <a:avLst/>
              <a:gdLst>
                <a:gd name="T0" fmla="*/ 15 w 15"/>
                <a:gd name="T1" fmla="*/ 0 h 82"/>
                <a:gd name="T2" fmla="*/ 0 w 15"/>
                <a:gd name="T3" fmla="*/ 0 h 82"/>
                <a:gd name="T4" fmla="*/ 0 w 15"/>
                <a:gd name="T5" fmla="*/ 15 h 82"/>
                <a:gd name="T6" fmla="*/ 15 w 15"/>
                <a:gd name="T7" fmla="*/ 15 h 82"/>
                <a:gd name="T8" fmla="*/ 15 w 15"/>
                <a:gd name="T9" fmla="*/ 0 h 82"/>
                <a:gd name="T10" fmla="*/ 0 w 15"/>
                <a:gd name="T11" fmla="*/ 67 h 82"/>
                <a:gd name="T12" fmla="*/ 0 w 15"/>
                <a:gd name="T13" fmla="*/ 82 h 82"/>
                <a:gd name="T14" fmla="*/ 15 w 15"/>
                <a:gd name="T15" fmla="*/ 82 h 82"/>
                <a:gd name="T16" fmla="*/ 15 w 15"/>
                <a:gd name="T17" fmla="*/ 67 h 82"/>
                <a:gd name="T18" fmla="*/ 0 w 15"/>
                <a:gd name="T19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82">
                  <a:moveTo>
                    <a:pt x="15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5" y="15"/>
                  </a:lnTo>
                  <a:lnTo>
                    <a:pt x="15" y="0"/>
                  </a:lnTo>
                  <a:close/>
                  <a:moveTo>
                    <a:pt x="0" y="67"/>
                  </a:moveTo>
                  <a:lnTo>
                    <a:pt x="0" y="82"/>
                  </a:lnTo>
                  <a:lnTo>
                    <a:pt x="15" y="82"/>
                  </a:lnTo>
                  <a:lnTo>
                    <a:pt x="15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69" name="Freeform 116"/>
            <p:cNvSpPr>
              <a:spLocks/>
            </p:cNvSpPr>
            <p:nvPr/>
          </p:nvSpPr>
          <p:spPr bwMode="auto">
            <a:xfrm>
              <a:off x="392" y="12"/>
              <a:ext cx="112" cy="127"/>
            </a:xfrm>
            <a:custGeom>
              <a:avLst/>
              <a:gdLst>
                <a:gd name="T0" fmla="*/ 65 w 112"/>
                <a:gd name="T1" fmla="*/ 12 h 127"/>
                <a:gd name="T2" fmla="*/ 81 w 112"/>
                <a:gd name="T3" fmla="*/ 12 h 127"/>
                <a:gd name="T4" fmla="*/ 87 w 112"/>
                <a:gd name="T5" fmla="*/ 12 h 127"/>
                <a:gd name="T6" fmla="*/ 112 w 112"/>
                <a:gd name="T7" fmla="*/ 12 h 127"/>
                <a:gd name="T8" fmla="*/ 112 w 112"/>
                <a:gd name="T9" fmla="*/ 0 h 127"/>
                <a:gd name="T10" fmla="*/ 0 w 112"/>
                <a:gd name="T11" fmla="*/ 0 h 127"/>
                <a:gd name="T12" fmla="*/ 0 w 112"/>
                <a:gd name="T13" fmla="*/ 12 h 127"/>
                <a:gd name="T14" fmla="*/ 25 w 112"/>
                <a:gd name="T15" fmla="*/ 12 h 127"/>
                <a:gd name="T16" fmla="*/ 32 w 112"/>
                <a:gd name="T17" fmla="*/ 12 h 127"/>
                <a:gd name="T18" fmla="*/ 48 w 112"/>
                <a:gd name="T19" fmla="*/ 12 h 127"/>
                <a:gd name="T20" fmla="*/ 48 w 112"/>
                <a:gd name="T21" fmla="*/ 127 h 127"/>
                <a:gd name="T22" fmla="*/ 65 w 112"/>
                <a:gd name="T23" fmla="*/ 127 h 127"/>
                <a:gd name="T24" fmla="*/ 65 w 112"/>
                <a:gd name="T25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27">
                  <a:moveTo>
                    <a:pt x="65" y="12"/>
                  </a:moveTo>
                  <a:lnTo>
                    <a:pt x="81" y="12"/>
                  </a:lnTo>
                  <a:lnTo>
                    <a:pt x="87" y="12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5" y="12"/>
                  </a:lnTo>
                  <a:lnTo>
                    <a:pt x="32" y="12"/>
                  </a:lnTo>
                  <a:lnTo>
                    <a:pt x="48" y="12"/>
                  </a:lnTo>
                  <a:lnTo>
                    <a:pt x="48" y="127"/>
                  </a:lnTo>
                  <a:lnTo>
                    <a:pt x="65" y="127"/>
                  </a:lnTo>
                  <a:lnTo>
                    <a:pt x="65" y="12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70" name="Freeform 117"/>
            <p:cNvSpPr>
              <a:spLocks/>
            </p:cNvSpPr>
            <p:nvPr/>
          </p:nvSpPr>
          <p:spPr bwMode="auto">
            <a:xfrm>
              <a:off x="526" y="11"/>
              <a:ext cx="65" cy="128"/>
            </a:xfrm>
            <a:custGeom>
              <a:avLst/>
              <a:gdLst>
                <a:gd name="T0" fmla="*/ 65 w 65"/>
                <a:gd name="T1" fmla="*/ 73 h 128"/>
                <a:gd name="T2" fmla="*/ 64 w 65"/>
                <a:gd name="T3" fmla="*/ 63 h 128"/>
                <a:gd name="T4" fmla="*/ 60 w 65"/>
                <a:gd name="T5" fmla="*/ 54 h 128"/>
                <a:gd name="T6" fmla="*/ 53 w 65"/>
                <a:gd name="T7" fmla="*/ 47 h 128"/>
                <a:gd name="T8" fmla="*/ 40 w 65"/>
                <a:gd name="T9" fmla="*/ 44 h 128"/>
                <a:gd name="T10" fmla="*/ 31 w 65"/>
                <a:gd name="T11" fmla="*/ 45 h 128"/>
                <a:gd name="T12" fmla="*/ 24 w 65"/>
                <a:gd name="T13" fmla="*/ 48 h 128"/>
                <a:gd name="T14" fmla="*/ 18 w 65"/>
                <a:gd name="T15" fmla="*/ 52 h 128"/>
                <a:gd name="T16" fmla="*/ 13 w 65"/>
                <a:gd name="T17" fmla="*/ 57 h 128"/>
                <a:gd name="T18" fmla="*/ 13 w 65"/>
                <a:gd name="T19" fmla="*/ 0 h 128"/>
                <a:gd name="T20" fmla="*/ 0 w 65"/>
                <a:gd name="T21" fmla="*/ 0 h 128"/>
                <a:gd name="T22" fmla="*/ 0 w 65"/>
                <a:gd name="T23" fmla="*/ 128 h 128"/>
                <a:gd name="T24" fmla="*/ 14 w 65"/>
                <a:gd name="T25" fmla="*/ 128 h 128"/>
                <a:gd name="T26" fmla="*/ 14 w 65"/>
                <a:gd name="T27" fmla="*/ 83 h 128"/>
                <a:gd name="T28" fmla="*/ 14 w 65"/>
                <a:gd name="T29" fmla="*/ 78 h 128"/>
                <a:gd name="T30" fmla="*/ 15 w 65"/>
                <a:gd name="T31" fmla="*/ 73 h 128"/>
                <a:gd name="T32" fmla="*/ 16 w 65"/>
                <a:gd name="T33" fmla="*/ 69 h 128"/>
                <a:gd name="T34" fmla="*/ 18 w 65"/>
                <a:gd name="T35" fmla="*/ 64 h 128"/>
                <a:gd name="T36" fmla="*/ 21 w 65"/>
                <a:gd name="T37" fmla="*/ 61 h 128"/>
                <a:gd name="T38" fmla="*/ 24 w 65"/>
                <a:gd name="T39" fmla="*/ 58 h 128"/>
                <a:gd name="T40" fmla="*/ 28 w 65"/>
                <a:gd name="T41" fmla="*/ 56 h 128"/>
                <a:gd name="T42" fmla="*/ 32 w 65"/>
                <a:gd name="T43" fmla="*/ 55 h 128"/>
                <a:gd name="T44" fmla="*/ 38 w 65"/>
                <a:gd name="T45" fmla="*/ 56 h 128"/>
                <a:gd name="T46" fmla="*/ 43 w 65"/>
                <a:gd name="T47" fmla="*/ 57 h 128"/>
                <a:gd name="T48" fmla="*/ 46 w 65"/>
                <a:gd name="T49" fmla="*/ 60 h 128"/>
                <a:gd name="T50" fmla="*/ 48 w 65"/>
                <a:gd name="T51" fmla="*/ 62 h 128"/>
                <a:gd name="T52" fmla="*/ 49 w 65"/>
                <a:gd name="T53" fmla="*/ 66 h 128"/>
                <a:gd name="T54" fmla="*/ 50 w 65"/>
                <a:gd name="T55" fmla="*/ 69 h 128"/>
                <a:gd name="T56" fmla="*/ 50 w 65"/>
                <a:gd name="T57" fmla="*/ 72 h 128"/>
                <a:gd name="T58" fmla="*/ 50 w 65"/>
                <a:gd name="T59" fmla="*/ 74 h 128"/>
                <a:gd name="T60" fmla="*/ 50 w 65"/>
                <a:gd name="T61" fmla="*/ 128 h 128"/>
                <a:gd name="T62" fmla="*/ 65 w 65"/>
                <a:gd name="T63" fmla="*/ 128 h 128"/>
                <a:gd name="T64" fmla="*/ 65 w 65"/>
                <a:gd name="T65" fmla="*/ 7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128">
                  <a:moveTo>
                    <a:pt x="65" y="73"/>
                  </a:moveTo>
                  <a:lnTo>
                    <a:pt x="64" y="63"/>
                  </a:lnTo>
                  <a:lnTo>
                    <a:pt x="60" y="54"/>
                  </a:lnTo>
                  <a:lnTo>
                    <a:pt x="53" y="47"/>
                  </a:lnTo>
                  <a:lnTo>
                    <a:pt x="40" y="44"/>
                  </a:lnTo>
                  <a:lnTo>
                    <a:pt x="31" y="45"/>
                  </a:lnTo>
                  <a:lnTo>
                    <a:pt x="24" y="48"/>
                  </a:lnTo>
                  <a:lnTo>
                    <a:pt x="18" y="52"/>
                  </a:lnTo>
                  <a:lnTo>
                    <a:pt x="13" y="57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14" y="128"/>
                  </a:lnTo>
                  <a:lnTo>
                    <a:pt x="14" y="83"/>
                  </a:lnTo>
                  <a:lnTo>
                    <a:pt x="14" y="78"/>
                  </a:lnTo>
                  <a:lnTo>
                    <a:pt x="15" y="73"/>
                  </a:lnTo>
                  <a:lnTo>
                    <a:pt x="16" y="69"/>
                  </a:lnTo>
                  <a:lnTo>
                    <a:pt x="18" y="64"/>
                  </a:lnTo>
                  <a:lnTo>
                    <a:pt x="21" y="61"/>
                  </a:lnTo>
                  <a:lnTo>
                    <a:pt x="24" y="58"/>
                  </a:lnTo>
                  <a:lnTo>
                    <a:pt x="28" y="56"/>
                  </a:lnTo>
                  <a:lnTo>
                    <a:pt x="32" y="55"/>
                  </a:lnTo>
                  <a:lnTo>
                    <a:pt x="38" y="56"/>
                  </a:lnTo>
                  <a:lnTo>
                    <a:pt x="43" y="57"/>
                  </a:lnTo>
                  <a:lnTo>
                    <a:pt x="46" y="60"/>
                  </a:lnTo>
                  <a:lnTo>
                    <a:pt x="48" y="62"/>
                  </a:lnTo>
                  <a:lnTo>
                    <a:pt x="49" y="66"/>
                  </a:lnTo>
                  <a:lnTo>
                    <a:pt x="50" y="69"/>
                  </a:lnTo>
                  <a:lnTo>
                    <a:pt x="50" y="72"/>
                  </a:lnTo>
                  <a:lnTo>
                    <a:pt x="50" y="74"/>
                  </a:lnTo>
                  <a:lnTo>
                    <a:pt x="50" y="128"/>
                  </a:lnTo>
                  <a:lnTo>
                    <a:pt x="65" y="128"/>
                  </a:lnTo>
                  <a:lnTo>
                    <a:pt x="65" y="73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71" name="Freeform 118"/>
            <p:cNvSpPr>
              <a:spLocks noEditPoints="1"/>
            </p:cNvSpPr>
            <p:nvPr/>
          </p:nvSpPr>
          <p:spPr bwMode="auto">
            <a:xfrm>
              <a:off x="612" y="54"/>
              <a:ext cx="70" cy="87"/>
            </a:xfrm>
            <a:custGeom>
              <a:avLst/>
              <a:gdLst>
                <a:gd name="T0" fmla="*/ 70 w 70"/>
                <a:gd name="T1" fmla="*/ 45 h 87"/>
                <a:gd name="T2" fmla="*/ 70 w 70"/>
                <a:gd name="T3" fmla="*/ 39 h 87"/>
                <a:gd name="T4" fmla="*/ 69 w 70"/>
                <a:gd name="T5" fmla="*/ 31 h 87"/>
                <a:gd name="T6" fmla="*/ 67 w 70"/>
                <a:gd name="T7" fmla="*/ 22 h 87"/>
                <a:gd name="T8" fmla="*/ 62 w 70"/>
                <a:gd name="T9" fmla="*/ 13 h 87"/>
                <a:gd name="T10" fmla="*/ 56 w 70"/>
                <a:gd name="T11" fmla="*/ 6 h 87"/>
                <a:gd name="T12" fmla="*/ 49 w 70"/>
                <a:gd name="T13" fmla="*/ 2 h 87"/>
                <a:gd name="T14" fmla="*/ 43 w 70"/>
                <a:gd name="T15" fmla="*/ 0 h 87"/>
                <a:gd name="T16" fmla="*/ 37 w 70"/>
                <a:gd name="T17" fmla="*/ 0 h 87"/>
                <a:gd name="T18" fmla="*/ 23 w 70"/>
                <a:gd name="T19" fmla="*/ 3 h 87"/>
                <a:gd name="T20" fmla="*/ 11 w 70"/>
                <a:gd name="T21" fmla="*/ 13 h 87"/>
                <a:gd name="T22" fmla="*/ 3 w 70"/>
                <a:gd name="T23" fmla="*/ 26 h 87"/>
                <a:gd name="T24" fmla="*/ 0 w 70"/>
                <a:gd name="T25" fmla="*/ 43 h 87"/>
                <a:gd name="T26" fmla="*/ 3 w 70"/>
                <a:gd name="T27" fmla="*/ 60 h 87"/>
                <a:gd name="T28" fmla="*/ 12 w 70"/>
                <a:gd name="T29" fmla="*/ 74 h 87"/>
                <a:gd name="T30" fmla="*/ 24 w 70"/>
                <a:gd name="T31" fmla="*/ 84 h 87"/>
                <a:gd name="T32" fmla="*/ 40 w 70"/>
                <a:gd name="T33" fmla="*/ 87 h 87"/>
                <a:gd name="T34" fmla="*/ 56 w 70"/>
                <a:gd name="T35" fmla="*/ 84 h 87"/>
                <a:gd name="T36" fmla="*/ 69 w 70"/>
                <a:gd name="T37" fmla="*/ 78 h 87"/>
                <a:gd name="T38" fmla="*/ 68 w 70"/>
                <a:gd name="T39" fmla="*/ 65 h 87"/>
                <a:gd name="T40" fmla="*/ 59 w 70"/>
                <a:gd name="T41" fmla="*/ 71 h 87"/>
                <a:gd name="T42" fmla="*/ 51 w 70"/>
                <a:gd name="T43" fmla="*/ 74 h 87"/>
                <a:gd name="T44" fmla="*/ 45 w 70"/>
                <a:gd name="T45" fmla="*/ 76 h 87"/>
                <a:gd name="T46" fmla="*/ 40 w 70"/>
                <a:gd name="T47" fmla="*/ 76 h 87"/>
                <a:gd name="T48" fmla="*/ 30 w 70"/>
                <a:gd name="T49" fmla="*/ 73 h 87"/>
                <a:gd name="T50" fmla="*/ 21 w 70"/>
                <a:gd name="T51" fmla="*/ 67 h 87"/>
                <a:gd name="T52" fmla="*/ 15 w 70"/>
                <a:gd name="T53" fmla="*/ 57 h 87"/>
                <a:gd name="T54" fmla="*/ 13 w 70"/>
                <a:gd name="T55" fmla="*/ 45 h 87"/>
                <a:gd name="T56" fmla="*/ 70 w 70"/>
                <a:gd name="T57" fmla="*/ 45 h 87"/>
                <a:gd name="T58" fmla="*/ 14 w 70"/>
                <a:gd name="T59" fmla="*/ 34 h 87"/>
                <a:gd name="T60" fmla="*/ 17 w 70"/>
                <a:gd name="T61" fmla="*/ 25 h 87"/>
                <a:gd name="T62" fmla="*/ 23 w 70"/>
                <a:gd name="T63" fmla="*/ 17 h 87"/>
                <a:gd name="T64" fmla="*/ 29 w 70"/>
                <a:gd name="T65" fmla="*/ 13 h 87"/>
                <a:gd name="T66" fmla="*/ 37 w 70"/>
                <a:gd name="T67" fmla="*/ 11 h 87"/>
                <a:gd name="T68" fmla="*/ 44 w 70"/>
                <a:gd name="T69" fmla="*/ 12 h 87"/>
                <a:gd name="T70" fmla="*/ 51 w 70"/>
                <a:gd name="T71" fmla="*/ 16 h 87"/>
                <a:gd name="T72" fmla="*/ 56 w 70"/>
                <a:gd name="T73" fmla="*/ 24 h 87"/>
                <a:gd name="T74" fmla="*/ 59 w 70"/>
                <a:gd name="T75" fmla="*/ 34 h 87"/>
                <a:gd name="T76" fmla="*/ 14 w 70"/>
                <a:gd name="T77" fmla="*/ 3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" h="87">
                  <a:moveTo>
                    <a:pt x="70" y="45"/>
                  </a:moveTo>
                  <a:lnTo>
                    <a:pt x="70" y="39"/>
                  </a:lnTo>
                  <a:lnTo>
                    <a:pt x="69" y="31"/>
                  </a:lnTo>
                  <a:lnTo>
                    <a:pt x="67" y="22"/>
                  </a:lnTo>
                  <a:lnTo>
                    <a:pt x="62" y="13"/>
                  </a:lnTo>
                  <a:lnTo>
                    <a:pt x="56" y="6"/>
                  </a:lnTo>
                  <a:lnTo>
                    <a:pt x="49" y="2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23" y="3"/>
                  </a:lnTo>
                  <a:lnTo>
                    <a:pt x="11" y="13"/>
                  </a:lnTo>
                  <a:lnTo>
                    <a:pt x="3" y="26"/>
                  </a:lnTo>
                  <a:lnTo>
                    <a:pt x="0" y="43"/>
                  </a:lnTo>
                  <a:lnTo>
                    <a:pt x="3" y="60"/>
                  </a:lnTo>
                  <a:lnTo>
                    <a:pt x="12" y="74"/>
                  </a:lnTo>
                  <a:lnTo>
                    <a:pt x="24" y="84"/>
                  </a:lnTo>
                  <a:lnTo>
                    <a:pt x="40" y="87"/>
                  </a:lnTo>
                  <a:lnTo>
                    <a:pt x="56" y="84"/>
                  </a:lnTo>
                  <a:lnTo>
                    <a:pt x="69" y="78"/>
                  </a:lnTo>
                  <a:lnTo>
                    <a:pt x="68" y="65"/>
                  </a:lnTo>
                  <a:lnTo>
                    <a:pt x="59" y="71"/>
                  </a:lnTo>
                  <a:lnTo>
                    <a:pt x="51" y="74"/>
                  </a:lnTo>
                  <a:lnTo>
                    <a:pt x="45" y="76"/>
                  </a:lnTo>
                  <a:lnTo>
                    <a:pt x="40" y="76"/>
                  </a:lnTo>
                  <a:lnTo>
                    <a:pt x="30" y="73"/>
                  </a:lnTo>
                  <a:lnTo>
                    <a:pt x="21" y="67"/>
                  </a:lnTo>
                  <a:lnTo>
                    <a:pt x="15" y="57"/>
                  </a:lnTo>
                  <a:lnTo>
                    <a:pt x="13" y="45"/>
                  </a:lnTo>
                  <a:lnTo>
                    <a:pt x="70" y="45"/>
                  </a:lnTo>
                  <a:close/>
                  <a:moveTo>
                    <a:pt x="14" y="34"/>
                  </a:moveTo>
                  <a:lnTo>
                    <a:pt x="17" y="25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7" y="11"/>
                  </a:lnTo>
                  <a:lnTo>
                    <a:pt x="44" y="12"/>
                  </a:lnTo>
                  <a:lnTo>
                    <a:pt x="51" y="16"/>
                  </a:lnTo>
                  <a:lnTo>
                    <a:pt x="56" y="24"/>
                  </a:lnTo>
                  <a:lnTo>
                    <a:pt x="59" y="34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119"/>
            <p:cNvSpPr>
              <a:spLocks/>
            </p:cNvSpPr>
            <p:nvPr/>
          </p:nvSpPr>
          <p:spPr bwMode="auto">
            <a:xfrm>
              <a:off x="702" y="55"/>
              <a:ext cx="45" cy="84"/>
            </a:xfrm>
            <a:custGeom>
              <a:avLst/>
              <a:gdLst>
                <a:gd name="T0" fmla="*/ 14 w 45"/>
                <a:gd name="T1" fmla="*/ 44 h 84"/>
                <a:gd name="T2" fmla="*/ 17 w 45"/>
                <a:gd name="T3" fmla="*/ 32 h 84"/>
                <a:gd name="T4" fmla="*/ 23 w 45"/>
                <a:gd name="T5" fmla="*/ 22 h 84"/>
                <a:gd name="T6" fmla="*/ 33 w 45"/>
                <a:gd name="T7" fmla="*/ 15 h 84"/>
                <a:gd name="T8" fmla="*/ 45 w 45"/>
                <a:gd name="T9" fmla="*/ 12 h 84"/>
                <a:gd name="T10" fmla="*/ 45 w 45"/>
                <a:gd name="T11" fmla="*/ 0 h 84"/>
                <a:gd name="T12" fmla="*/ 34 w 45"/>
                <a:gd name="T13" fmla="*/ 2 h 84"/>
                <a:gd name="T14" fmla="*/ 25 w 45"/>
                <a:gd name="T15" fmla="*/ 6 h 84"/>
                <a:gd name="T16" fmla="*/ 18 w 45"/>
                <a:gd name="T17" fmla="*/ 11 h 84"/>
                <a:gd name="T18" fmla="*/ 13 w 45"/>
                <a:gd name="T19" fmla="*/ 18 h 84"/>
                <a:gd name="T20" fmla="*/ 13 w 45"/>
                <a:gd name="T21" fmla="*/ 1 h 84"/>
                <a:gd name="T22" fmla="*/ 0 w 45"/>
                <a:gd name="T23" fmla="*/ 1 h 84"/>
                <a:gd name="T24" fmla="*/ 0 w 45"/>
                <a:gd name="T25" fmla="*/ 84 h 84"/>
                <a:gd name="T26" fmla="*/ 14 w 45"/>
                <a:gd name="T27" fmla="*/ 84 h 84"/>
                <a:gd name="T28" fmla="*/ 14 w 45"/>
                <a:gd name="T29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84">
                  <a:moveTo>
                    <a:pt x="14" y="44"/>
                  </a:moveTo>
                  <a:lnTo>
                    <a:pt x="17" y="32"/>
                  </a:lnTo>
                  <a:lnTo>
                    <a:pt x="23" y="22"/>
                  </a:lnTo>
                  <a:lnTo>
                    <a:pt x="33" y="15"/>
                  </a:lnTo>
                  <a:lnTo>
                    <a:pt x="45" y="12"/>
                  </a:lnTo>
                  <a:lnTo>
                    <a:pt x="45" y="0"/>
                  </a:lnTo>
                  <a:lnTo>
                    <a:pt x="34" y="2"/>
                  </a:lnTo>
                  <a:lnTo>
                    <a:pt x="25" y="6"/>
                  </a:lnTo>
                  <a:lnTo>
                    <a:pt x="18" y="11"/>
                  </a:lnTo>
                  <a:lnTo>
                    <a:pt x="13" y="18"/>
                  </a:lnTo>
                  <a:lnTo>
                    <a:pt x="13" y="1"/>
                  </a:lnTo>
                  <a:lnTo>
                    <a:pt x="0" y="1"/>
                  </a:lnTo>
                  <a:lnTo>
                    <a:pt x="0" y="84"/>
                  </a:lnTo>
                  <a:lnTo>
                    <a:pt x="14" y="84"/>
                  </a:lnTo>
                  <a:lnTo>
                    <a:pt x="14" y="44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120"/>
            <p:cNvSpPr>
              <a:spLocks noEditPoints="1"/>
            </p:cNvSpPr>
            <p:nvPr/>
          </p:nvSpPr>
          <p:spPr bwMode="auto">
            <a:xfrm>
              <a:off x="756" y="54"/>
              <a:ext cx="70" cy="87"/>
            </a:xfrm>
            <a:custGeom>
              <a:avLst/>
              <a:gdLst>
                <a:gd name="T0" fmla="*/ 70 w 70"/>
                <a:gd name="T1" fmla="*/ 45 h 87"/>
                <a:gd name="T2" fmla="*/ 70 w 70"/>
                <a:gd name="T3" fmla="*/ 39 h 87"/>
                <a:gd name="T4" fmla="*/ 69 w 70"/>
                <a:gd name="T5" fmla="*/ 31 h 87"/>
                <a:gd name="T6" fmla="*/ 67 w 70"/>
                <a:gd name="T7" fmla="*/ 22 h 87"/>
                <a:gd name="T8" fmla="*/ 63 w 70"/>
                <a:gd name="T9" fmla="*/ 13 h 87"/>
                <a:gd name="T10" fmla="*/ 56 w 70"/>
                <a:gd name="T11" fmla="*/ 6 h 87"/>
                <a:gd name="T12" fmla="*/ 50 w 70"/>
                <a:gd name="T13" fmla="*/ 2 h 87"/>
                <a:gd name="T14" fmla="*/ 43 w 70"/>
                <a:gd name="T15" fmla="*/ 0 h 87"/>
                <a:gd name="T16" fmla="*/ 37 w 70"/>
                <a:gd name="T17" fmla="*/ 0 h 87"/>
                <a:gd name="T18" fmla="*/ 23 w 70"/>
                <a:gd name="T19" fmla="*/ 3 h 87"/>
                <a:gd name="T20" fmla="*/ 11 w 70"/>
                <a:gd name="T21" fmla="*/ 13 h 87"/>
                <a:gd name="T22" fmla="*/ 3 w 70"/>
                <a:gd name="T23" fmla="*/ 26 h 87"/>
                <a:gd name="T24" fmla="*/ 0 w 70"/>
                <a:gd name="T25" fmla="*/ 43 h 87"/>
                <a:gd name="T26" fmla="*/ 3 w 70"/>
                <a:gd name="T27" fmla="*/ 60 h 87"/>
                <a:gd name="T28" fmla="*/ 12 w 70"/>
                <a:gd name="T29" fmla="*/ 74 h 87"/>
                <a:gd name="T30" fmla="*/ 25 w 70"/>
                <a:gd name="T31" fmla="*/ 84 h 87"/>
                <a:gd name="T32" fmla="*/ 40 w 70"/>
                <a:gd name="T33" fmla="*/ 87 h 87"/>
                <a:gd name="T34" fmla="*/ 56 w 70"/>
                <a:gd name="T35" fmla="*/ 84 h 87"/>
                <a:gd name="T36" fmla="*/ 69 w 70"/>
                <a:gd name="T37" fmla="*/ 78 h 87"/>
                <a:gd name="T38" fmla="*/ 68 w 70"/>
                <a:gd name="T39" fmla="*/ 65 h 87"/>
                <a:gd name="T40" fmla="*/ 59 w 70"/>
                <a:gd name="T41" fmla="*/ 71 h 87"/>
                <a:gd name="T42" fmla="*/ 52 w 70"/>
                <a:gd name="T43" fmla="*/ 74 h 87"/>
                <a:gd name="T44" fmla="*/ 45 w 70"/>
                <a:gd name="T45" fmla="*/ 76 h 87"/>
                <a:gd name="T46" fmla="*/ 40 w 70"/>
                <a:gd name="T47" fmla="*/ 76 h 87"/>
                <a:gd name="T48" fmla="*/ 30 w 70"/>
                <a:gd name="T49" fmla="*/ 73 h 87"/>
                <a:gd name="T50" fmla="*/ 21 w 70"/>
                <a:gd name="T51" fmla="*/ 67 h 87"/>
                <a:gd name="T52" fmla="*/ 16 w 70"/>
                <a:gd name="T53" fmla="*/ 57 h 87"/>
                <a:gd name="T54" fmla="*/ 13 w 70"/>
                <a:gd name="T55" fmla="*/ 45 h 87"/>
                <a:gd name="T56" fmla="*/ 70 w 70"/>
                <a:gd name="T57" fmla="*/ 45 h 87"/>
                <a:gd name="T58" fmla="*/ 14 w 70"/>
                <a:gd name="T59" fmla="*/ 34 h 87"/>
                <a:gd name="T60" fmla="*/ 18 w 70"/>
                <a:gd name="T61" fmla="*/ 25 h 87"/>
                <a:gd name="T62" fmla="*/ 23 w 70"/>
                <a:gd name="T63" fmla="*/ 17 h 87"/>
                <a:gd name="T64" fmla="*/ 30 w 70"/>
                <a:gd name="T65" fmla="*/ 13 h 87"/>
                <a:gd name="T66" fmla="*/ 37 w 70"/>
                <a:gd name="T67" fmla="*/ 11 h 87"/>
                <a:gd name="T68" fmla="*/ 44 w 70"/>
                <a:gd name="T69" fmla="*/ 12 h 87"/>
                <a:gd name="T70" fmla="*/ 51 w 70"/>
                <a:gd name="T71" fmla="*/ 16 h 87"/>
                <a:gd name="T72" fmla="*/ 56 w 70"/>
                <a:gd name="T73" fmla="*/ 24 h 87"/>
                <a:gd name="T74" fmla="*/ 59 w 70"/>
                <a:gd name="T75" fmla="*/ 34 h 87"/>
                <a:gd name="T76" fmla="*/ 14 w 70"/>
                <a:gd name="T77" fmla="*/ 3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" h="87">
                  <a:moveTo>
                    <a:pt x="70" y="45"/>
                  </a:moveTo>
                  <a:lnTo>
                    <a:pt x="70" y="39"/>
                  </a:lnTo>
                  <a:lnTo>
                    <a:pt x="69" y="31"/>
                  </a:lnTo>
                  <a:lnTo>
                    <a:pt x="67" y="22"/>
                  </a:lnTo>
                  <a:lnTo>
                    <a:pt x="63" y="13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23" y="3"/>
                  </a:lnTo>
                  <a:lnTo>
                    <a:pt x="11" y="13"/>
                  </a:lnTo>
                  <a:lnTo>
                    <a:pt x="3" y="26"/>
                  </a:lnTo>
                  <a:lnTo>
                    <a:pt x="0" y="43"/>
                  </a:lnTo>
                  <a:lnTo>
                    <a:pt x="3" y="60"/>
                  </a:lnTo>
                  <a:lnTo>
                    <a:pt x="12" y="74"/>
                  </a:lnTo>
                  <a:lnTo>
                    <a:pt x="25" y="84"/>
                  </a:lnTo>
                  <a:lnTo>
                    <a:pt x="40" y="87"/>
                  </a:lnTo>
                  <a:lnTo>
                    <a:pt x="56" y="84"/>
                  </a:lnTo>
                  <a:lnTo>
                    <a:pt x="69" y="78"/>
                  </a:lnTo>
                  <a:lnTo>
                    <a:pt x="68" y="65"/>
                  </a:lnTo>
                  <a:lnTo>
                    <a:pt x="59" y="71"/>
                  </a:lnTo>
                  <a:lnTo>
                    <a:pt x="52" y="74"/>
                  </a:lnTo>
                  <a:lnTo>
                    <a:pt x="45" y="76"/>
                  </a:lnTo>
                  <a:lnTo>
                    <a:pt x="40" y="76"/>
                  </a:lnTo>
                  <a:lnTo>
                    <a:pt x="30" y="73"/>
                  </a:lnTo>
                  <a:lnTo>
                    <a:pt x="21" y="67"/>
                  </a:lnTo>
                  <a:lnTo>
                    <a:pt x="16" y="57"/>
                  </a:lnTo>
                  <a:lnTo>
                    <a:pt x="13" y="45"/>
                  </a:lnTo>
                  <a:lnTo>
                    <a:pt x="70" y="45"/>
                  </a:lnTo>
                  <a:close/>
                  <a:moveTo>
                    <a:pt x="14" y="34"/>
                  </a:moveTo>
                  <a:lnTo>
                    <a:pt x="18" y="25"/>
                  </a:lnTo>
                  <a:lnTo>
                    <a:pt x="23" y="17"/>
                  </a:lnTo>
                  <a:lnTo>
                    <a:pt x="30" y="13"/>
                  </a:lnTo>
                  <a:lnTo>
                    <a:pt x="37" y="11"/>
                  </a:lnTo>
                  <a:lnTo>
                    <a:pt x="44" y="12"/>
                  </a:lnTo>
                  <a:lnTo>
                    <a:pt x="51" y="16"/>
                  </a:lnTo>
                  <a:lnTo>
                    <a:pt x="56" y="24"/>
                  </a:lnTo>
                  <a:lnTo>
                    <a:pt x="59" y="34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121"/>
            <p:cNvSpPr>
              <a:spLocks noEditPoints="1"/>
            </p:cNvSpPr>
            <p:nvPr/>
          </p:nvSpPr>
          <p:spPr bwMode="auto">
            <a:xfrm>
              <a:off x="906" y="13"/>
              <a:ext cx="17" cy="126"/>
            </a:xfrm>
            <a:custGeom>
              <a:avLst/>
              <a:gdLst>
                <a:gd name="T0" fmla="*/ 17 w 17"/>
                <a:gd name="T1" fmla="*/ 0 h 126"/>
                <a:gd name="T2" fmla="*/ 0 w 17"/>
                <a:gd name="T3" fmla="*/ 0 h 126"/>
                <a:gd name="T4" fmla="*/ 0 w 17"/>
                <a:gd name="T5" fmla="*/ 17 h 126"/>
                <a:gd name="T6" fmla="*/ 17 w 17"/>
                <a:gd name="T7" fmla="*/ 17 h 126"/>
                <a:gd name="T8" fmla="*/ 17 w 17"/>
                <a:gd name="T9" fmla="*/ 0 h 126"/>
                <a:gd name="T10" fmla="*/ 15 w 17"/>
                <a:gd name="T11" fmla="*/ 44 h 126"/>
                <a:gd name="T12" fmla="*/ 2 w 17"/>
                <a:gd name="T13" fmla="*/ 44 h 126"/>
                <a:gd name="T14" fmla="*/ 2 w 17"/>
                <a:gd name="T15" fmla="*/ 126 h 126"/>
                <a:gd name="T16" fmla="*/ 15 w 17"/>
                <a:gd name="T17" fmla="*/ 126 h 126"/>
                <a:gd name="T18" fmla="*/ 15 w 17"/>
                <a:gd name="T19" fmla="*/ 4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6">
                  <a:moveTo>
                    <a:pt x="17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17" y="17"/>
                  </a:lnTo>
                  <a:lnTo>
                    <a:pt x="17" y="0"/>
                  </a:lnTo>
                  <a:close/>
                  <a:moveTo>
                    <a:pt x="15" y="44"/>
                  </a:moveTo>
                  <a:lnTo>
                    <a:pt x="2" y="44"/>
                  </a:lnTo>
                  <a:lnTo>
                    <a:pt x="2" y="126"/>
                  </a:lnTo>
                  <a:lnTo>
                    <a:pt x="15" y="126"/>
                  </a:lnTo>
                  <a:lnTo>
                    <a:pt x="15" y="44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122"/>
            <p:cNvSpPr>
              <a:spLocks/>
            </p:cNvSpPr>
            <p:nvPr/>
          </p:nvSpPr>
          <p:spPr bwMode="auto">
            <a:xfrm>
              <a:off x="942" y="54"/>
              <a:ext cx="61" cy="87"/>
            </a:xfrm>
            <a:custGeom>
              <a:avLst/>
              <a:gdLst>
                <a:gd name="T0" fmla="*/ 51 w 61"/>
                <a:gd name="T1" fmla="*/ 3 h 87"/>
                <a:gd name="T2" fmla="*/ 38 w 61"/>
                <a:gd name="T3" fmla="*/ 0 h 87"/>
                <a:gd name="T4" fmla="*/ 28 w 61"/>
                <a:gd name="T5" fmla="*/ 0 h 87"/>
                <a:gd name="T6" fmla="*/ 19 w 61"/>
                <a:gd name="T7" fmla="*/ 1 h 87"/>
                <a:gd name="T8" fmla="*/ 9 w 61"/>
                <a:gd name="T9" fmla="*/ 6 h 87"/>
                <a:gd name="T10" fmla="*/ 2 w 61"/>
                <a:gd name="T11" fmla="*/ 16 h 87"/>
                <a:gd name="T12" fmla="*/ 1 w 61"/>
                <a:gd name="T13" fmla="*/ 30 h 87"/>
                <a:gd name="T14" fmla="*/ 7 w 61"/>
                <a:gd name="T15" fmla="*/ 39 h 87"/>
                <a:gd name="T16" fmla="*/ 15 w 61"/>
                <a:gd name="T17" fmla="*/ 45 h 87"/>
                <a:gd name="T18" fmla="*/ 24 w 61"/>
                <a:gd name="T19" fmla="*/ 48 h 87"/>
                <a:gd name="T20" fmla="*/ 36 w 61"/>
                <a:gd name="T21" fmla="*/ 51 h 87"/>
                <a:gd name="T22" fmla="*/ 46 w 61"/>
                <a:gd name="T23" fmla="*/ 57 h 87"/>
                <a:gd name="T24" fmla="*/ 47 w 61"/>
                <a:gd name="T25" fmla="*/ 67 h 87"/>
                <a:gd name="T26" fmla="*/ 43 w 61"/>
                <a:gd name="T27" fmla="*/ 72 h 87"/>
                <a:gd name="T28" fmla="*/ 37 w 61"/>
                <a:gd name="T29" fmla="*/ 75 h 87"/>
                <a:gd name="T30" fmla="*/ 32 w 61"/>
                <a:gd name="T31" fmla="*/ 75 h 87"/>
                <a:gd name="T32" fmla="*/ 20 w 61"/>
                <a:gd name="T33" fmla="*/ 74 h 87"/>
                <a:gd name="T34" fmla="*/ 6 w 61"/>
                <a:gd name="T35" fmla="*/ 69 h 87"/>
                <a:gd name="T36" fmla="*/ 0 w 61"/>
                <a:gd name="T37" fmla="*/ 79 h 87"/>
                <a:gd name="T38" fmla="*/ 12 w 61"/>
                <a:gd name="T39" fmla="*/ 84 h 87"/>
                <a:gd name="T40" fmla="*/ 31 w 61"/>
                <a:gd name="T41" fmla="*/ 87 h 87"/>
                <a:gd name="T42" fmla="*/ 39 w 61"/>
                <a:gd name="T43" fmla="*/ 86 h 87"/>
                <a:gd name="T44" fmla="*/ 52 w 61"/>
                <a:gd name="T45" fmla="*/ 81 h 87"/>
                <a:gd name="T46" fmla="*/ 58 w 61"/>
                <a:gd name="T47" fmla="*/ 73 h 87"/>
                <a:gd name="T48" fmla="*/ 61 w 61"/>
                <a:gd name="T49" fmla="*/ 61 h 87"/>
                <a:gd name="T50" fmla="*/ 57 w 61"/>
                <a:gd name="T51" fmla="*/ 49 h 87"/>
                <a:gd name="T52" fmla="*/ 53 w 61"/>
                <a:gd name="T53" fmla="*/ 44 h 87"/>
                <a:gd name="T54" fmla="*/ 44 w 61"/>
                <a:gd name="T55" fmla="*/ 38 h 87"/>
                <a:gd name="T56" fmla="*/ 32 w 61"/>
                <a:gd name="T57" fmla="*/ 35 h 87"/>
                <a:gd name="T58" fmla="*/ 19 w 61"/>
                <a:gd name="T59" fmla="*/ 31 h 87"/>
                <a:gd name="T60" fmla="*/ 14 w 61"/>
                <a:gd name="T61" fmla="*/ 22 h 87"/>
                <a:gd name="T62" fmla="*/ 16 w 61"/>
                <a:gd name="T63" fmla="*/ 16 h 87"/>
                <a:gd name="T64" fmla="*/ 21 w 61"/>
                <a:gd name="T65" fmla="*/ 12 h 87"/>
                <a:gd name="T66" fmla="*/ 26 w 61"/>
                <a:gd name="T67" fmla="*/ 11 h 87"/>
                <a:gd name="T68" fmla="*/ 29 w 61"/>
                <a:gd name="T69" fmla="*/ 11 h 87"/>
                <a:gd name="T70" fmla="*/ 41 w 61"/>
                <a:gd name="T71" fmla="*/ 12 h 87"/>
                <a:gd name="T72" fmla="*/ 55 w 61"/>
                <a:gd name="T73" fmla="*/ 1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" h="87">
                  <a:moveTo>
                    <a:pt x="57" y="6"/>
                  </a:moveTo>
                  <a:lnTo>
                    <a:pt x="51" y="3"/>
                  </a:lnTo>
                  <a:lnTo>
                    <a:pt x="44" y="1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4" y="3"/>
                  </a:lnTo>
                  <a:lnTo>
                    <a:pt x="9" y="6"/>
                  </a:lnTo>
                  <a:lnTo>
                    <a:pt x="5" y="10"/>
                  </a:lnTo>
                  <a:lnTo>
                    <a:pt x="2" y="16"/>
                  </a:lnTo>
                  <a:lnTo>
                    <a:pt x="1" y="24"/>
                  </a:lnTo>
                  <a:lnTo>
                    <a:pt x="1" y="30"/>
                  </a:lnTo>
                  <a:lnTo>
                    <a:pt x="4" y="35"/>
                  </a:lnTo>
                  <a:lnTo>
                    <a:pt x="7" y="39"/>
                  </a:lnTo>
                  <a:lnTo>
                    <a:pt x="11" y="42"/>
                  </a:lnTo>
                  <a:lnTo>
                    <a:pt x="15" y="45"/>
                  </a:lnTo>
                  <a:lnTo>
                    <a:pt x="19" y="47"/>
                  </a:lnTo>
                  <a:lnTo>
                    <a:pt x="24" y="48"/>
                  </a:lnTo>
                  <a:lnTo>
                    <a:pt x="30" y="49"/>
                  </a:lnTo>
                  <a:lnTo>
                    <a:pt x="36" y="51"/>
                  </a:lnTo>
                  <a:lnTo>
                    <a:pt x="41" y="53"/>
                  </a:lnTo>
                  <a:lnTo>
                    <a:pt x="46" y="57"/>
                  </a:lnTo>
                  <a:lnTo>
                    <a:pt x="48" y="63"/>
                  </a:lnTo>
                  <a:lnTo>
                    <a:pt x="47" y="67"/>
                  </a:lnTo>
                  <a:lnTo>
                    <a:pt x="45" y="70"/>
                  </a:lnTo>
                  <a:lnTo>
                    <a:pt x="43" y="72"/>
                  </a:lnTo>
                  <a:lnTo>
                    <a:pt x="40" y="74"/>
                  </a:lnTo>
                  <a:lnTo>
                    <a:pt x="37" y="75"/>
                  </a:lnTo>
                  <a:lnTo>
                    <a:pt x="34" y="75"/>
                  </a:lnTo>
                  <a:lnTo>
                    <a:pt x="32" y="75"/>
                  </a:lnTo>
                  <a:lnTo>
                    <a:pt x="30" y="76"/>
                  </a:lnTo>
                  <a:lnTo>
                    <a:pt x="20" y="74"/>
                  </a:lnTo>
                  <a:lnTo>
                    <a:pt x="12" y="72"/>
                  </a:lnTo>
                  <a:lnTo>
                    <a:pt x="6" y="69"/>
                  </a:lnTo>
                  <a:lnTo>
                    <a:pt x="2" y="66"/>
                  </a:lnTo>
                  <a:lnTo>
                    <a:pt x="0" y="79"/>
                  </a:lnTo>
                  <a:lnTo>
                    <a:pt x="5" y="82"/>
                  </a:lnTo>
                  <a:lnTo>
                    <a:pt x="12" y="84"/>
                  </a:lnTo>
                  <a:lnTo>
                    <a:pt x="20" y="86"/>
                  </a:lnTo>
                  <a:lnTo>
                    <a:pt x="31" y="87"/>
                  </a:lnTo>
                  <a:lnTo>
                    <a:pt x="34" y="87"/>
                  </a:lnTo>
                  <a:lnTo>
                    <a:pt x="39" y="86"/>
                  </a:lnTo>
                  <a:lnTo>
                    <a:pt x="46" y="85"/>
                  </a:lnTo>
                  <a:lnTo>
                    <a:pt x="52" y="81"/>
                  </a:lnTo>
                  <a:lnTo>
                    <a:pt x="56" y="77"/>
                  </a:lnTo>
                  <a:lnTo>
                    <a:pt x="58" y="73"/>
                  </a:lnTo>
                  <a:lnTo>
                    <a:pt x="60" y="67"/>
                  </a:lnTo>
                  <a:lnTo>
                    <a:pt x="61" y="61"/>
                  </a:lnTo>
                  <a:lnTo>
                    <a:pt x="59" y="55"/>
                  </a:lnTo>
                  <a:lnTo>
                    <a:pt x="57" y="49"/>
                  </a:lnTo>
                  <a:lnTo>
                    <a:pt x="55" y="46"/>
                  </a:lnTo>
                  <a:lnTo>
                    <a:pt x="53" y="44"/>
                  </a:lnTo>
                  <a:lnTo>
                    <a:pt x="48" y="40"/>
                  </a:lnTo>
                  <a:lnTo>
                    <a:pt x="44" y="38"/>
                  </a:lnTo>
                  <a:lnTo>
                    <a:pt x="38" y="36"/>
                  </a:lnTo>
                  <a:lnTo>
                    <a:pt x="32" y="35"/>
                  </a:lnTo>
                  <a:lnTo>
                    <a:pt x="25" y="34"/>
                  </a:lnTo>
                  <a:lnTo>
                    <a:pt x="19" y="31"/>
                  </a:lnTo>
                  <a:lnTo>
                    <a:pt x="15" y="28"/>
                  </a:lnTo>
                  <a:lnTo>
                    <a:pt x="14" y="22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1" y="12"/>
                  </a:lnTo>
                  <a:lnTo>
                    <a:pt x="23" y="11"/>
                  </a:lnTo>
                  <a:lnTo>
                    <a:pt x="26" y="11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4" y="11"/>
                  </a:lnTo>
                  <a:lnTo>
                    <a:pt x="41" y="12"/>
                  </a:lnTo>
                  <a:lnTo>
                    <a:pt x="48" y="14"/>
                  </a:lnTo>
                  <a:lnTo>
                    <a:pt x="55" y="18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123"/>
            <p:cNvSpPr>
              <a:spLocks noEditPoints="1"/>
            </p:cNvSpPr>
            <p:nvPr/>
          </p:nvSpPr>
          <p:spPr bwMode="auto">
            <a:xfrm>
              <a:off x="1076" y="54"/>
              <a:ext cx="65" cy="87"/>
            </a:xfrm>
            <a:custGeom>
              <a:avLst/>
              <a:gdLst>
                <a:gd name="T0" fmla="*/ 65 w 65"/>
                <a:gd name="T1" fmla="*/ 32 h 87"/>
                <a:gd name="T2" fmla="*/ 63 w 65"/>
                <a:gd name="T3" fmla="*/ 19 h 87"/>
                <a:gd name="T4" fmla="*/ 57 w 65"/>
                <a:gd name="T5" fmla="*/ 9 h 87"/>
                <a:gd name="T6" fmla="*/ 47 w 65"/>
                <a:gd name="T7" fmla="*/ 2 h 87"/>
                <a:gd name="T8" fmla="*/ 35 w 65"/>
                <a:gd name="T9" fmla="*/ 0 h 87"/>
                <a:gd name="T10" fmla="*/ 19 w 65"/>
                <a:gd name="T11" fmla="*/ 2 h 87"/>
                <a:gd name="T12" fmla="*/ 6 w 65"/>
                <a:gd name="T13" fmla="*/ 8 h 87"/>
                <a:gd name="T14" fmla="*/ 7 w 65"/>
                <a:gd name="T15" fmla="*/ 20 h 87"/>
                <a:gd name="T16" fmla="*/ 15 w 65"/>
                <a:gd name="T17" fmla="*/ 16 h 87"/>
                <a:gd name="T18" fmla="*/ 21 w 65"/>
                <a:gd name="T19" fmla="*/ 13 h 87"/>
                <a:gd name="T20" fmla="*/ 28 w 65"/>
                <a:gd name="T21" fmla="*/ 11 h 87"/>
                <a:gd name="T22" fmla="*/ 35 w 65"/>
                <a:gd name="T23" fmla="*/ 11 h 87"/>
                <a:gd name="T24" fmla="*/ 41 w 65"/>
                <a:gd name="T25" fmla="*/ 12 h 87"/>
                <a:gd name="T26" fmla="*/ 46 w 65"/>
                <a:gd name="T27" fmla="*/ 16 h 87"/>
                <a:gd name="T28" fmla="*/ 50 w 65"/>
                <a:gd name="T29" fmla="*/ 23 h 87"/>
                <a:gd name="T30" fmla="*/ 51 w 65"/>
                <a:gd name="T31" fmla="*/ 32 h 87"/>
                <a:gd name="T32" fmla="*/ 51 w 65"/>
                <a:gd name="T33" fmla="*/ 40 h 87"/>
                <a:gd name="T34" fmla="*/ 32 w 65"/>
                <a:gd name="T35" fmla="*/ 41 h 87"/>
                <a:gd name="T36" fmla="*/ 15 w 65"/>
                <a:gd name="T37" fmla="*/ 46 h 87"/>
                <a:gd name="T38" fmla="*/ 4 w 65"/>
                <a:gd name="T39" fmla="*/ 54 h 87"/>
                <a:gd name="T40" fmla="*/ 0 w 65"/>
                <a:gd name="T41" fmla="*/ 64 h 87"/>
                <a:gd name="T42" fmla="*/ 1 w 65"/>
                <a:gd name="T43" fmla="*/ 67 h 87"/>
                <a:gd name="T44" fmla="*/ 1 w 65"/>
                <a:gd name="T45" fmla="*/ 71 h 87"/>
                <a:gd name="T46" fmla="*/ 3 w 65"/>
                <a:gd name="T47" fmla="*/ 75 h 87"/>
                <a:gd name="T48" fmla="*/ 5 w 65"/>
                <a:gd name="T49" fmla="*/ 79 h 87"/>
                <a:gd name="T50" fmla="*/ 8 w 65"/>
                <a:gd name="T51" fmla="*/ 82 h 87"/>
                <a:gd name="T52" fmla="*/ 11 w 65"/>
                <a:gd name="T53" fmla="*/ 85 h 87"/>
                <a:gd name="T54" fmla="*/ 16 w 65"/>
                <a:gd name="T55" fmla="*/ 86 h 87"/>
                <a:gd name="T56" fmla="*/ 21 w 65"/>
                <a:gd name="T57" fmla="*/ 87 h 87"/>
                <a:gd name="T58" fmla="*/ 26 w 65"/>
                <a:gd name="T59" fmla="*/ 87 h 87"/>
                <a:gd name="T60" fmla="*/ 33 w 65"/>
                <a:gd name="T61" fmla="*/ 86 h 87"/>
                <a:gd name="T62" fmla="*/ 43 w 65"/>
                <a:gd name="T63" fmla="*/ 83 h 87"/>
                <a:gd name="T64" fmla="*/ 52 w 65"/>
                <a:gd name="T65" fmla="*/ 78 h 87"/>
                <a:gd name="T66" fmla="*/ 52 w 65"/>
                <a:gd name="T67" fmla="*/ 85 h 87"/>
                <a:gd name="T68" fmla="*/ 65 w 65"/>
                <a:gd name="T69" fmla="*/ 85 h 87"/>
                <a:gd name="T70" fmla="*/ 65 w 65"/>
                <a:gd name="T71" fmla="*/ 32 h 87"/>
                <a:gd name="T72" fmla="*/ 51 w 65"/>
                <a:gd name="T73" fmla="*/ 61 h 87"/>
                <a:gd name="T74" fmla="*/ 51 w 65"/>
                <a:gd name="T75" fmla="*/ 63 h 87"/>
                <a:gd name="T76" fmla="*/ 50 w 65"/>
                <a:gd name="T77" fmla="*/ 66 h 87"/>
                <a:gd name="T78" fmla="*/ 48 w 65"/>
                <a:gd name="T79" fmla="*/ 69 h 87"/>
                <a:gd name="T80" fmla="*/ 45 w 65"/>
                <a:gd name="T81" fmla="*/ 72 h 87"/>
                <a:gd name="T82" fmla="*/ 41 w 65"/>
                <a:gd name="T83" fmla="*/ 74 h 87"/>
                <a:gd name="T84" fmla="*/ 37 w 65"/>
                <a:gd name="T85" fmla="*/ 75 h 87"/>
                <a:gd name="T86" fmla="*/ 33 w 65"/>
                <a:gd name="T87" fmla="*/ 76 h 87"/>
                <a:gd name="T88" fmla="*/ 31 w 65"/>
                <a:gd name="T89" fmla="*/ 76 h 87"/>
                <a:gd name="T90" fmla="*/ 24 w 65"/>
                <a:gd name="T91" fmla="*/ 75 h 87"/>
                <a:gd name="T92" fmla="*/ 19 w 65"/>
                <a:gd name="T93" fmla="*/ 73 h 87"/>
                <a:gd name="T94" fmla="*/ 15 w 65"/>
                <a:gd name="T95" fmla="*/ 69 h 87"/>
                <a:gd name="T96" fmla="*/ 14 w 65"/>
                <a:gd name="T97" fmla="*/ 64 h 87"/>
                <a:gd name="T98" fmla="*/ 15 w 65"/>
                <a:gd name="T99" fmla="*/ 59 h 87"/>
                <a:gd name="T100" fmla="*/ 18 w 65"/>
                <a:gd name="T101" fmla="*/ 56 h 87"/>
                <a:gd name="T102" fmla="*/ 23 w 65"/>
                <a:gd name="T103" fmla="*/ 54 h 87"/>
                <a:gd name="T104" fmla="*/ 29 w 65"/>
                <a:gd name="T105" fmla="*/ 52 h 87"/>
                <a:gd name="T106" fmla="*/ 36 w 65"/>
                <a:gd name="T107" fmla="*/ 51 h 87"/>
                <a:gd name="T108" fmla="*/ 42 w 65"/>
                <a:gd name="T109" fmla="*/ 50 h 87"/>
                <a:gd name="T110" fmla="*/ 47 w 65"/>
                <a:gd name="T111" fmla="*/ 49 h 87"/>
                <a:gd name="T112" fmla="*/ 51 w 65"/>
                <a:gd name="T113" fmla="*/ 49 h 87"/>
                <a:gd name="T114" fmla="*/ 51 w 65"/>
                <a:gd name="T115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" h="87">
                  <a:moveTo>
                    <a:pt x="65" y="32"/>
                  </a:moveTo>
                  <a:lnTo>
                    <a:pt x="63" y="19"/>
                  </a:lnTo>
                  <a:lnTo>
                    <a:pt x="57" y="9"/>
                  </a:lnTo>
                  <a:lnTo>
                    <a:pt x="47" y="2"/>
                  </a:lnTo>
                  <a:lnTo>
                    <a:pt x="35" y="0"/>
                  </a:lnTo>
                  <a:lnTo>
                    <a:pt x="19" y="2"/>
                  </a:lnTo>
                  <a:lnTo>
                    <a:pt x="6" y="8"/>
                  </a:lnTo>
                  <a:lnTo>
                    <a:pt x="7" y="20"/>
                  </a:lnTo>
                  <a:lnTo>
                    <a:pt x="15" y="16"/>
                  </a:lnTo>
                  <a:lnTo>
                    <a:pt x="21" y="13"/>
                  </a:lnTo>
                  <a:lnTo>
                    <a:pt x="28" y="11"/>
                  </a:lnTo>
                  <a:lnTo>
                    <a:pt x="35" y="11"/>
                  </a:lnTo>
                  <a:lnTo>
                    <a:pt x="41" y="12"/>
                  </a:lnTo>
                  <a:lnTo>
                    <a:pt x="46" y="16"/>
                  </a:lnTo>
                  <a:lnTo>
                    <a:pt x="50" y="23"/>
                  </a:lnTo>
                  <a:lnTo>
                    <a:pt x="51" y="32"/>
                  </a:lnTo>
                  <a:lnTo>
                    <a:pt x="51" y="40"/>
                  </a:lnTo>
                  <a:lnTo>
                    <a:pt x="32" y="41"/>
                  </a:lnTo>
                  <a:lnTo>
                    <a:pt x="15" y="46"/>
                  </a:lnTo>
                  <a:lnTo>
                    <a:pt x="4" y="54"/>
                  </a:lnTo>
                  <a:lnTo>
                    <a:pt x="0" y="64"/>
                  </a:lnTo>
                  <a:lnTo>
                    <a:pt x="1" y="67"/>
                  </a:lnTo>
                  <a:lnTo>
                    <a:pt x="1" y="71"/>
                  </a:lnTo>
                  <a:lnTo>
                    <a:pt x="3" y="75"/>
                  </a:lnTo>
                  <a:lnTo>
                    <a:pt x="5" y="79"/>
                  </a:lnTo>
                  <a:lnTo>
                    <a:pt x="8" y="82"/>
                  </a:lnTo>
                  <a:lnTo>
                    <a:pt x="11" y="85"/>
                  </a:lnTo>
                  <a:lnTo>
                    <a:pt x="16" y="86"/>
                  </a:lnTo>
                  <a:lnTo>
                    <a:pt x="21" y="87"/>
                  </a:lnTo>
                  <a:lnTo>
                    <a:pt x="26" y="87"/>
                  </a:lnTo>
                  <a:lnTo>
                    <a:pt x="33" y="86"/>
                  </a:lnTo>
                  <a:lnTo>
                    <a:pt x="43" y="83"/>
                  </a:lnTo>
                  <a:lnTo>
                    <a:pt x="52" y="78"/>
                  </a:lnTo>
                  <a:lnTo>
                    <a:pt x="52" y="85"/>
                  </a:lnTo>
                  <a:lnTo>
                    <a:pt x="65" y="85"/>
                  </a:lnTo>
                  <a:lnTo>
                    <a:pt x="65" y="32"/>
                  </a:lnTo>
                  <a:close/>
                  <a:moveTo>
                    <a:pt x="51" y="61"/>
                  </a:moveTo>
                  <a:lnTo>
                    <a:pt x="51" y="63"/>
                  </a:lnTo>
                  <a:lnTo>
                    <a:pt x="50" y="66"/>
                  </a:lnTo>
                  <a:lnTo>
                    <a:pt x="48" y="69"/>
                  </a:lnTo>
                  <a:lnTo>
                    <a:pt x="45" y="72"/>
                  </a:lnTo>
                  <a:lnTo>
                    <a:pt x="41" y="74"/>
                  </a:lnTo>
                  <a:lnTo>
                    <a:pt x="37" y="75"/>
                  </a:lnTo>
                  <a:lnTo>
                    <a:pt x="33" y="76"/>
                  </a:lnTo>
                  <a:lnTo>
                    <a:pt x="31" y="76"/>
                  </a:lnTo>
                  <a:lnTo>
                    <a:pt x="24" y="75"/>
                  </a:lnTo>
                  <a:lnTo>
                    <a:pt x="19" y="73"/>
                  </a:lnTo>
                  <a:lnTo>
                    <a:pt x="15" y="69"/>
                  </a:lnTo>
                  <a:lnTo>
                    <a:pt x="14" y="64"/>
                  </a:lnTo>
                  <a:lnTo>
                    <a:pt x="15" y="59"/>
                  </a:lnTo>
                  <a:lnTo>
                    <a:pt x="18" y="56"/>
                  </a:lnTo>
                  <a:lnTo>
                    <a:pt x="23" y="54"/>
                  </a:lnTo>
                  <a:lnTo>
                    <a:pt x="29" y="52"/>
                  </a:lnTo>
                  <a:lnTo>
                    <a:pt x="36" y="51"/>
                  </a:lnTo>
                  <a:lnTo>
                    <a:pt x="42" y="50"/>
                  </a:lnTo>
                  <a:lnTo>
                    <a:pt x="47" y="49"/>
                  </a:lnTo>
                  <a:lnTo>
                    <a:pt x="51" y="49"/>
                  </a:lnTo>
                  <a:lnTo>
                    <a:pt x="51" y="61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124"/>
            <p:cNvSpPr>
              <a:spLocks/>
            </p:cNvSpPr>
            <p:nvPr/>
          </p:nvSpPr>
          <p:spPr bwMode="auto">
            <a:xfrm>
              <a:off x="1171" y="55"/>
              <a:ext cx="65" cy="84"/>
            </a:xfrm>
            <a:custGeom>
              <a:avLst/>
              <a:gdLst>
                <a:gd name="T0" fmla="*/ 65 w 65"/>
                <a:gd name="T1" fmla="*/ 29 h 84"/>
                <a:gd name="T2" fmla="*/ 64 w 65"/>
                <a:gd name="T3" fmla="*/ 19 h 84"/>
                <a:gd name="T4" fmla="*/ 61 w 65"/>
                <a:gd name="T5" fmla="*/ 10 h 84"/>
                <a:gd name="T6" fmla="*/ 54 w 65"/>
                <a:gd name="T7" fmla="*/ 3 h 84"/>
                <a:gd name="T8" fmla="*/ 40 w 65"/>
                <a:gd name="T9" fmla="*/ 0 h 84"/>
                <a:gd name="T10" fmla="*/ 34 w 65"/>
                <a:gd name="T11" fmla="*/ 0 h 84"/>
                <a:gd name="T12" fmla="*/ 29 w 65"/>
                <a:gd name="T13" fmla="*/ 2 h 84"/>
                <a:gd name="T14" fmla="*/ 25 w 65"/>
                <a:gd name="T15" fmla="*/ 4 h 84"/>
                <a:gd name="T16" fmla="*/ 21 w 65"/>
                <a:gd name="T17" fmla="*/ 6 h 84"/>
                <a:gd name="T18" fmla="*/ 18 w 65"/>
                <a:gd name="T19" fmla="*/ 9 h 84"/>
                <a:gd name="T20" fmla="*/ 16 w 65"/>
                <a:gd name="T21" fmla="*/ 11 h 84"/>
                <a:gd name="T22" fmla="*/ 14 w 65"/>
                <a:gd name="T23" fmla="*/ 13 h 84"/>
                <a:gd name="T24" fmla="*/ 14 w 65"/>
                <a:gd name="T25" fmla="*/ 14 h 84"/>
                <a:gd name="T26" fmla="*/ 14 w 65"/>
                <a:gd name="T27" fmla="*/ 1 h 84"/>
                <a:gd name="T28" fmla="*/ 0 w 65"/>
                <a:gd name="T29" fmla="*/ 1 h 84"/>
                <a:gd name="T30" fmla="*/ 0 w 65"/>
                <a:gd name="T31" fmla="*/ 84 h 84"/>
                <a:gd name="T32" fmla="*/ 15 w 65"/>
                <a:gd name="T33" fmla="*/ 84 h 84"/>
                <a:gd name="T34" fmla="*/ 15 w 65"/>
                <a:gd name="T35" fmla="*/ 39 h 84"/>
                <a:gd name="T36" fmla="*/ 15 w 65"/>
                <a:gd name="T37" fmla="*/ 34 h 84"/>
                <a:gd name="T38" fmla="*/ 16 w 65"/>
                <a:gd name="T39" fmla="*/ 29 h 84"/>
                <a:gd name="T40" fmla="*/ 17 w 65"/>
                <a:gd name="T41" fmla="*/ 25 h 84"/>
                <a:gd name="T42" fmla="*/ 19 w 65"/>
                <a:gd name="T43" fmla="*/ 20 h 84"/>
                <a:gd name="T44" fmla="*/ 21 w 65"/>
                <a:gd name="T45" fmla="*/ 17 h 84"/>
                <a:gd name="T46" fmla="*/ 24 w 65"/>
                <a:gd name="T47" fmla="*/ 14 h 84"/>
                <a:gd name="T48" fmla="*/ 28 w 65"/>
                <a:gd name="T49" fmla="*/ 12 h 84"/>
                <a:gd name="T50" fmla="*/ 33 w 65"/>
                <a:gd name="T51" fmla="*/ 11 h 84"/>
                <a:gd name="T52" fmla="*/ 39 w 65"/>
                <a:gd name="T53" fmla="*/ 12 h 84"/>
                <a:gd name="T54" fmla="*/ 43 w 65"/>
                <a:gd name="T55" fmla="*/ 13 h 84"/>
                <a:gd name="T56" fmla="*/ 47 w 65"/>
                <a:gd name="T57" fmla="*/ 16 h 84"/>
                <a:gd name="T58" fmla="*/ 49 w 65"/>
                <a:gd name="T59" fmla="*/ 18 h 84"/>
                <a:gd name="T60" fmla="*/ 50 w 65"/>
                <a:gd name="T61" fmla="*/ 22 h 84"/>
                <a:gd name="T62" fmla="*/ 51 w 65"/>
                <a:gd name="T63" fmla="*/ 25 h 84"/>
                <a:gd name="T64" fmla="*/ 51 w 65"/>
                <a:gd name="T65" fmla="*/ 28 h 84"/>
                <a:gd name="T66" fmla="*/ 51 w 65"/>
                <a:gd name="T67" fmla="*/ 30 h 84"/>
                <a:gd name="T68" fmla="*/ 51 w 65"/>
                <a:gd name="T69" fmla="*/ 84 h 84"/>
                <a:gd name="T70" fmla="*/ 65 w 65"/>
                <a:gd name="T71" fmla="*/ 84 h 84"/>
                <a:gd name="T72" fmla="*/ 65 w 65"/>
                <a:gd name="T73" fmla="*/ 2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84">
                  <a:moveTo>
                    <a:pt x="65" y="29"/>
                  </a:moveTo>
                  <a:lnTo>
                    <a:pt x="64" y="19"/>
                  </a:lnTo>
                  <a:lnTo>
                    <a:pt x="61" y="10"/>
                  </a:lnTo>
                  <a:lnTo>
                    <a:pt x="54" y="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2"/>
                  </a:lnTo>
                  <a:lnTo>
                    <a:pt x="25" y="4"/>
                  </a:lnTo>
                  <a:lnTo>
                    <a:pt x="21" y="6"/>
                  </a:lnTo>
                  <a:lnTo>
                    <a:pt x="18" y="9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"/>
                  </a:lnTo>
                  <a:lnTo>
                    <a:pt x="0" y="1"/>
                  </a:lnTo>
                  <a:lnTo>
                    <a:pt x="0" y="84"/>
                  </a:lnTo>
                  <a:lnTo>
                    <a:pt x="15" y="84"/>
                  </a:lnTo>
                  <a:lnTo>
                    <a:pt x="15" y="39"/>
                  </a:lnTo>
                  <a:lnTo>
                    <a:pt x="15" y="34"/>
                  </a:lnTo>
                  <a:lnTo>
                    <a:pt x="16" y="29"/>
                  </a:lnTo>
                  <a:lnTo>
                    <a:pt x="17" y="25"/>
                  </a:lnTo>
                  <a:lnTo>
                    <a:pt x="19" y="20"/>
                  </a:lnTo>
                  <a:lnTo>
                    <a:pt x="21" y="17"/>
                  </a:lnTo>
                  <a:lnTo>
                    <a:pt x="24" y="14"/>
                  </a:lnTo>
                  <a:lnTo>
                    <a:pt x="28" y="12"/>
                  </a:lnTo>
                  <a:lnTo>
                    <a:pt x="33" y="11"/>
                  </a:lnTo>
                  <a:lnTo>
                    <a:pt x="39" y="12"/>
                  </a:lnTo>
                  <a:lnTo>
                    <a:pt x="43" y="13"/>
                  </a:lnTo>
                  <a:lnTo>
                    <a:pt x="47" y="16"/>
                  </a:lnTo>
                  <a:lnTo>
                    <a:pt x="49" y="18"/>
                  </a:lnTo>
                  <a:lnTo>
                    <a:pt x="50" y="22"/>
                  </a:lnTo>
                  <a:lnTo>
                    <a:pt x="51" y="25"/>
                  </a:lnTo>
                  <a:lnTo>
                    <a:pt x="51" y="28"/>
                  </a:lnTo>
                  <a:lnTo>
                    <a:pt x="51" y="30"/>
                  </a:lnTo>
                  <a:lnTo>
                    <a:pt x="51" y="84"/>
                  </a:lnTo>
                  <a:lnTo>
                    <a:pt x="65" y="84"/>
                  </a:lnTo>
                  <a:lnTo>
                    <a:pt x="65" y="2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125"/>
            <p:cNvSpPr>
              <a:spLocks noEditPoints="1"/>
            </p:cNvSpPr>
            <p:nvPr/>
          </p:nvSpPr>
          <p:spPr bwMode="auto">
            <a:xfrm>
              <a:off x="1319" y="54"/>
              <a:ext cx="70" cy="87"/>
            </a:xfrm>
            <a:custGeom>
              <a:avLst/>
              <a:gdLst>
                <a:gd name="T0" fmla="*/ 70 w 70"/>
                <a:gd name="T1" fmla="*/ 45 h 87"/>
                <a:gd name="T2" fmla="*/ 69 w 70"/>
                <a:gd name="T3" fmla="*/ 39 h 87"/>
                <a:gd name="T4" fmla="*/ 69 w 70"/>
                <a:gd name="T5" fmla="*/ 31 h 87"/>
                <a:gd name="T6" fmla="*/ 66 w 70"/>
                <a:gd name="T7" fmla="*/ 22 h 87"/>
                <a:gd name="T8" fmla="*/ 62 w 70"/>
                <a:gd name="T9" fmla="*/ 13 h 87"/>
                <a:gd name="T10" fmla="*/ 56 w 70"/>
                <a:gd name="T11" fmla="*/ 6 h 87"/>
                <a:gd name="T12" fmla="*/ 49 w 70"/>
                <a:gd name="T13" fmla="*/ 2 h 87"/>
                <a:gd name="T14" fmla="*/ 43 w 70"/>
                <a:gd name="T15" fmla="*/ 0 h 87"/>
                <a:gd name="T16" fmla="*/ 37 w 70"/>
                <a:gd name="T17" fmla="*/ 0 h 87"/>
                <a:gd name="T18" fmla="*/ 23 w 70"/>
                <a:gd name="T19" fmla="*/ 3 h 87"/>
                <a:gd name="T20" fmla="*/ 11 w 70"/>
                <a:gd name="T21" fmla="*/ 13 h 87"/>
                <a:gd name="T22" fmla="*/ 3 w 70"/>
                <a:gd name="T23" fmla="*/ 26 h 87"/>
                <a:gd name="T24" fmla="*/ 0 w 70"/>
                <a:gd name="T25" fmla="*/ 43 h 87"/>
                <a:gd name="T26" fmla="*/ 3 w 70"/>
                <a:gd name="T27" fmla="*/ 60 h 87"/>
                <a:gd name="T28" fmla="*/ 12 w 70"/>
                <a:gd name="T29" fmla="*/ 74 h 87"/>
                <a:gd name="T30" fmla="*/ 24 w 70"/>
                <a:gd name="T31" fmla="*/ 84 h 87"/>
                <a:gd name="T32" fmla="*/ 40 w 70"/>
                <a:gd name="T33" fmla="*/ 87 h 87"/>
                <a:gd name="T34" fmla="*/ 56 w 70"/>
                <a:gd name="T35" fmla="*/ 84 h 87"/>
                <a:gd name="T36" fmla="*/ 69 w 70"/>
                <a:gd name="T37" fmla="*/ 78 h 87"/>
                <a:gd name="T38" fmla="*/ 68 w 70"/>
                <a:gd name="T39" fmla="*/ 65 h 87"/>
                <a:gd name="T40" fmla="*/ 59 w 70"/>
                <a:gd name="T41" fmla="*/ 71 h 87"/>
                <a:gd name="T42" fmla="*/ 51 w 70"/>
                <a:gd name="T43" fmla="*/ 74 h 87"/>
                <a:gd name="T44" fmla="*/ 44 w 70"/>
                <a:gd name="T45" fmla="*/ 76 h 87"/>
                <a:gd name="T46" fmla="*/ 40 w 70"/>
                <a:gd name="T47" fmla="*/ 76 h 87"/>
                <a:gd name="T48" fmla="*/ 30 w 70"/>
                <a:gd name="T49" fmla="*/ 73 h 87"/>
                <a:gd name="T50" fmla="*/ 21 w 70"/>
                <a:gd name="T51" fmla="*/ 67 h 87"/>
                <a:gd name="T52" fmla="*/ 15 w 70"/>
                <a:gd name="T53" fmla="*/ 57 h 87"/>
                <a:gd name="T54" fmla="*/ 13 w 70"/>
                <a:gd name="T55" fmla="*/ 45 h 87"/>
                <a:gd name="T56" fmla="*/ 70 w 70"/>
                <a:gd name="T57" fmla="*/ 45 h 87"/>
                <a:gd name="T58" fmla="*/ 14 w 70"/>
                <a:gd name="T59" fmla="*/ 34 h 87"/>
                <a:gd name="T60" fmla="*/ 17 w 70"/>
                <a:gd name="T61" fmla="*/ 25 h 87"/>
                <a:gd name="T62" fmla="*/ 23 w 70"/>
                <a:gd name="T63" fmla="*/ 17 h 87"/>
                <a:gd name="T64" fmla="*/ 29 w 70"/>
                <a:gd name="T65" fmla="*/ 13 h 87"/>
                <a:gd name="T66" fmla="*/ 37 w 70"/>
                <a:gd name="T67" fmla="*/ 11 h 87"/>
                <a:gd name="T68" fmla="*/ 44 w 70"/>
                <a:gd name="T69" fmla="*/ 12 h 87"/>
                <a:gd name="T70" fmla="*/ 51 w 70"/>
                <a:gd name="T71" fmla="*/ 16 h 87"/>
                <a:gd name="T72" fmla="*/ 56 w 70"/>
                <a:gd name="T73" fmla="*/ 24 h 87"/>
                <a:gd name="T74" fmla="*/ 59 w 70"/>
                <a:gd name="T75" fmla="*/ 34 h 87"/>
                <a:gd name="T76" fmla="*/ 14 w 70"/>
                <a:gd name="T77" fmla="*/ 3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" h="87">
                  <a:moveTo>
                    <a:pt x="70" y="45"/>
                  </a:moveTo>
                  <a:lnTo>
                    <a:pt x="69" y="39"/>
                  </a:lnTo>
                  <a:lnTo>
                    <a:pt x="69" y="31"/>
                  </a:lnTo>
                  <a:lnTo>
                    <a:pt x="66" y="22"/>
                  </a:lnTo>
                  <a:lnTo>
                    <a:pt x="62" y="13"/>
                  </a:lnTo>
                  <a:lnTo>
                    <a:pt x="56" y="6"/>
                  </a:lnTo>
                  <a:lnTo>
                    <a:pt x="49" y="2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23" y="3"/>
                  </a:lnTo>
                  <a:lnTo>
                    <a:pt x="11" y="13"/>
                  </a:lnTo>
                  <a:lnTo>
                    <a:pt x="3" y="26"/>
                  </a:lnTo>
                  <a:lnTo>
                    <a:pt x="0" y="43"/>
                  </a:lnTo>
                  <a:lnTo>
                    <a:pt x="3" y="60"/>
                  </a:lnTo>
                  <a:lnTo>
                    <a:pt x="12" y="74"/>
                  </a:lnTo>
                  <a:lnTo>
                    <a:pt x="24" y="84"/>
                  </a:lnTo>
                  <a:lnTo>
                    <a:pt x="40" y="87"/>
                  </a:lnTo>
                  <a:lnTo>
                    <a:pt x="56" y="84"/>
                  </a:lnTo>
                  <a:lnTo>
                    <a:pt x="69" y="78"/>
                  </a:lnTo>
                  <a:lnTo>
                    <a:pt x="68" y="65"/>
                  </a:lnTo>
                  <a:lnTo>
                    <a:pt x="59" y="71"/>
                  </a:lnTo>
                  <a:lnTo>
                    <a:pt x="51" y="74"/>
                  </a:lnTo>
                  <a:lnTo>
                    <a:pt x="44" y="76"/>
                  </a:lnTo>
                  <a:lnTo>
                    <a:pt x="40" y="76"/>
                  </a:lnTo>
                  <a:lnTo>
                    <a:pt x="30" y="73"/>
                  </a:lnTo>
                  <a:lnTo>
                    <a:pt x="21" y="67"/>
                  </a:lnTo>
                  <a:lnTo>
                    <a:pt x="15" y="57"/>
                  </a:lnTo>
                  <a:lnTo>
                    <a:pt x="13" y="45"/>
                  </a:lnTo>
                  <a:lnTo>
                    <a:pt x="70" y="45"/>
                  </a:lnTo>
                  <a:close/>
                  <a:moveTo>
                    <a:pt x="14" y="34"/>
                  </a:moveTo>
                  <a:lnTo>
                    <a:pt x="17" y="25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7" y="11"/>
                  </a:lnTo>
                  <a:lnTo>
                    <a:pt x="44" y="12"/>
                  </a:lnTo>
                  <a:lnTo>
                    <a:pt x="51" y="16"/>
                  </a:lnTo>
                  <a:lnTo>
                    <a:pt x="56" y="24"/>
                  </a:lnTo>
                  <a:lnTo>
                    <a:pt x="59" y="34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126"/>
            <p:cNvSpPr>
              <a:spLocks noEditPoints="1"/>
            </p:cNvSpPr>
            <p:nvPr/>
          </p:nvSpPr>
          <p:spPr bwMode="auto">
            <a:xfrm>
              <a:off x="1401" y="11"/>
              <a:ext cx="73" cy="130"/>
            </a:xfrm>
            <a:custGeom>
              <a:avLst/>
              <a:gdLst>
                <a:gd name="T0" fmla="*/ 73 w 73"/>
                <a:gd name="T1" fmla="*/ 0 h 130"/>
                <a:gd name="T2" fmla="*/ 59 w 73"/>
                <a:gd name="T3" fmla="*/ 0 h 130"/>
                <a:gd name="T4" fmla="*/ 59 w 73"/>
                <a:gd name="T5" fmla="*/ 54 h 130"/>
                <a:gd name="T6" fmla="*/ 52 w 73"/>
                <a:gd name="T7" fmla="*/ 49 h 130"/>
                <a:gd name="T8" fmla="*/ 45 w 73"/>
                <a:gd name="T9" fmla="*/ 46 h 130"/>
                <a:gd name="T10" fmla="*/ 38 w 73"/>
                <a:gd name="T11" fmla="*/ 44 h 130"/>
                <a:gd name="T12" fmla="*/ 32 w 73"/>
                <a:gd name="T13" fmla="*/ 44 h 130"/>
                <a:gd name="T14" fmla="*/ 19 w 73"/>
                <a:gd name="T15" fmla="*/ 47 h 130"/>
                <a:gd name="T16" fmla="*/ 9 w 73"/>
                <a:gd name="T17" fmla="*/ 56 h 130"/>
                <a:gd name="T18" fmla="*/ 2 w 73"/>
                <a:gd name="T19" fmla="*/ 70 h 130"/>
                <a:gd name="T20" fmla="*/ 0 w 73"/>
                <a:gd name="T21" fmla="*/ 87 h 130"/>
                <a:gd name="T22" fmla="*/ 2 w 73"/>
                <a:gd name="T23" fmla="*/ 104 h 130"/>
                <a:gd name="T24" fmla="*/ 9 w 73"/>
                <a:gd name="T25" fmla="*/ 118 h 130"/>
                <a:gd name="T26" fmla="*/ 19 w 73"/>
                <a:gd name="T27" fmla="*/ 127 h 130"/>
                <a:gd name="T28" fmla="*/ 31 w 73"/>
                <a:gd name="T29" fmla="*/ 130 h 130"/>
                <a:gd name="T30" fmla="*/ 37 w 73"/>
                <a:gd name="T31" fmla="*/ 130 h 130"/>
                <a:gd name="T32" fmla="*/ 43 w 73"/>
                <a:gd name="T33" fmla="*/ 128 h 130"/>
                <a:gd name="T34" fmla="*/ 51 w 73"/>
                <a:gd name="T35" fmla="*/ 125 h 130"/>
                <a:gd name="T36" fmla="*/ 58 w 73"/>
                <a:gd name="T37" fmla="*/ 119 h 130"/>
                <a:gd name="T38" fmla="*/ 58 w 73"/>
                <a:gd name="T39" fmla="*/ 128 h 130"/>
                <a:gd name="T40" fmla="*/ 73 w 73"/>
                <a:gd name="T41" fmla="*/ 128 h 130"/>
                <a:gd name="T42" fmla="*/ 73 w 73"/>
                <a:gd name="T43" fmla="*/ 0 h 130"/>
                <a:gd name="T44" fmla="*/ 58 w 73"/>
                <a:gd name="T45" fmla="*/ 102 h 130"/>
                <a:gd name="T46" fmla="*/ 58 w 73"/>
                <a:gd name="T47" fmla="*/ 104 h 130"/>
                <a:gd name="T48" fmla="*/ 58 w 73"/>
                <a:gd name="T49" fmla="*/ 107 h 130"/>
                <a:gd name="T50" fmla="*/ 56 w 73"/>
                <a:gd name="T51" fmla="*/ 110 h 130"/>
                <a:gd name="T52" fmla="*/ 52 w 73"/>
                <a:gd name="T53" fmla="*/ 114 h 130"/>
                <a:gd name="T54" fmla="*/ 46 w 73"/>
                <a:gd name="T55" fmla="*/ 118 h 130"/>
                <a:gd name="T56" fmla="*/ 39 w 73"/>
                <a:gd name="T57" fmla="*/ 119 h 130"/>
                <a:gd name="T58" fmla="*/ 30 w 73"/>
                <a:gd name="T59" fmla="*/ 117 h 130"/>
                <a:gd name="T60" fmla="*/ 22 w 73"/>
                <a:gd name="T61" fmla="*/ 112 h 130"/>
                <a:gd name="T62" fmla="*/ 16 w 73"/>
                <a:gd name="T63" fmla="*/ 102 h 130"/>
                <a:gd name="T64" fmla="*/ 14 w 73"/>
                <a:gd name="T65" fmla="*/ 87 h 130"/>
                <a:gd name="T66" fmla="*/ 17 w 73"/>
                <a:gd name="T67" fmla="*/ 72 h 130"/>
                <a:gd name="T68" fmla="*/ 23 w 73"/>
                <a:gd name="T69" fmla="*/ 62 h 130"/>
                <a:gd name="T70" fmla="*/ 32 w 73"/>
                <a:gd name="T71" fmla="*/ 57 h 130"/>
                <a:gd name="T72" fmla="*/ 41 w 73"/>
                <a:gd name="T73" fmla="*/ 55 h 130"/>
                <a:gd name="T74" fmla="*/ 46 w 73"/>
                <a:gd name="T75" fmla="*/ 56 h 130"/>
                <a:gd name="T76" fmla="*/ 51 w 73"/>
                <a:gd name="T77" fmla="*/ 58 h 130"/>
                <a:gd name="T78" fmla="*/ 55 w 73"/>
                <a:gd name="T79" fmla="*/ 61 h 130"/>
                <a:gd name="T80" fmla="*/ 58 w 73"/>
                <a:gd name="T81" fmla="*/ 65 h 130"/>
                <a:gd name="T82" fmla="*/ 58 w 73"/>
                <a:gd name="T83" fmla="*/ 10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130">
                  <a:moveTo>
                    <a:pt x="73" y="0"/>
                  </a:moveTo>
                  <a:lnTo>
                    <a:pt x="59" y="0"/>
                  </a:lnTo>
                  <a:lnTo>
                    <a:pt x="59" y="54"/>
                  </a:lnTo>
                  <a:lnTo>
                    <a:pt x="52" y="49"/>
                  </a:lnTo>
                  <a:lnTo>
                    <a:pt x="45" y="46"/>
                  </a:lnTo>
                  <a:lnTo>
                    <a:pt x="38" y="44"/>
                  </a:lnTo>
                  <a:lnTo>
                    <a:pt x="32" y="44"/>
                  </a:lnTo>
                  <a:lnTo>
                    <a:pt x="19" y="47"/>
                  </a:lnTo>
                  <a:lnTo>
                    <a:pt x="9" y="56"/>
                  </a:lnTo>
                  <a:lnTo>
                    <a:pt x="2" y="70"/>
                  </a:lnTo>
                  <a:lnTo>
                    <a:pt x="0" y="87"/>
                  </a:lnTo>
                  <a:lnTo>
                    <a:pt x="2" y="104"/>
                  </a:lnTo>
                  <a:lnTo>
                    <a:pt x="9" y="118"/>
                  </a:lnTo>
                  <a:lnTo>
                    <a:pt x="19" y="127"/>
                  </a:lnTo>
                  <a:lnTo>
                    <a:pt x="31" y="130"/>
                  </a:lnTo>
                  <a:lnTo>
                    <a:pt x="37" y="130"/>
                  </a:lnTo>
                  <a:lnTo>
                    <a:pt x="43" y="128"/>
                  </a:lnTo>
                  <a:lnTo>
                    <a:pt x="51" y="125"/>
                  </a:lnTo>
                  <a:lnTo>
                    <a:pt x="58" y="119"/>
                  </a:lnTo>
                  <a:lnTo>
                    <a:pt x="58" y="128"/>
                  </a:lnTo>
                  <a:lnTo>
                    <a:pt x="73" y="128"/>
                  </a:lnTo>
                  <a:lnTo>
                    <a:pt x="73" y="0"/>
                  </a:lnTo>
                  <a:close/>
                  <a:moveTo>
                    <a:pt x="58" y="102"/>
                  </a:moveTo>
                  <a:lnTo>
                    <a:pt x="58" y="104"/>
                  </a:lnTo>
                  <a:lnTo>
                    <a:pt x="58" y="107"/>
                  </a:lnTo>
                  <a:lnTo>
                    <a:pt x="56" y="110"/>
                  </a:lnTo>
                  <a:lnTo>
                    <a:pt x="52" y="114"/>
                  </a:lnTo>
                  <a:lnTo>
                    <a:pt x="46" y="118"/>
                  </a:lnTo>
                  <a:lnTo>
                    <a:pt x="39" y="119"/>
                  </a:lnTo>
                  <a:lnTo>
                    <a:pt x="30" y="117"/>
                  </a:lnTo>
                  <a:lnTo>
                    <a:pt x="22" y="112"/>
                  </a:lnTo>
                  <a:lnTo>
                    <a:pt x="16" y="102"/>
                  </a:lnTo>
                  <a:lnTo>
                    <a:pt x="14" y="87"/>
                  </a:lnTo>
                  <a:lnTo>
                    <a:pt x="17" y="72"/>
                  </a:lnTo>
                  <a:lnTo>
                    <a:pt x="23" y="62"/>
                  </a:lnTo>
                  <a:lnTo>
                    <a:pt x="32" y="57"/>
                  </a:lnTo>
                  <a:lnTo>
                    <a:pt x="41" y="55"/>
                  </a:lnTo>
                  <a:lnTo>
                    <a:pt x="46" y="56"/>
                  </a:lnTo>
                  <a:lnTo>
                    <a:pt x="51" y="58"/>
                  </a:lnTo>
                  <a:lnTo>
                    <a:pt x="55" y="61"/>
                  </a:lnTo>
                  <a:lnTo>
                    <a:pt x="58" y="65"/>
                  </a:lnTo>
                  <a:lnTo>
                    <a:pt x="58" y="102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127"/>
            <p:cNvSpPr>
              <a:spLocks noEditPoints="1"/>
            </p:cNvSpPr>
            <p:nvPr/>
          </p:nvSpPr>
          <p:spPr bwMode="auto">
            <a:xfrm>
              <a:off x="1494" y="55"/>
              <a:ext cx="84" cy="122"/>
            </a:xfrm>
            <a:custGeom>
              <a:avLst/>
              <a:gdLst>
                <a:gd name="T0" fmla="*/ 66 w 84"/>
                <a:gd name="T1" fmla="*/ 11 h 122"/>
                <a:gd name="T2" fmla="*/ 76 w 84"/>
                <a:gd name="T3" fmla="*/ 11 h 122"/>
                <a:gd name="T4" fmla="*/ 83 w 84"/>
                <a:gd name="T5" fmla="*/ 11 h 122"/>
                <a:gd name="T6" fmla="*/ 82 w 84"/>
                <a:gd name="T7" fmla="*/ 0 h 122"/>
                <a:gd name="T8" fmla="*/ 53 w 84"/>
                <a:gd name="T9" fmla="*/ 6 h 122"/>
                <a:gd name="T10" fmla="*/ 46 w 84"/>
                <a:gd name="T11" fmla="*/ 2 h 122"/>
                <a:gd name="T12" fmla="*/ 36 w 84"/>
                <a:gd name="T13" fmla="*/ 0 h 122"/>
                <a:gd name="T14" fmla="*/ 15 w 84"/>
                <a:gd name="T15" fmla="*/ 9 h 122"/>
                <a:gd name="T16" fmla="*/ 6 w 84"/>
                <a:gd name="T17" fmla="*/ 30 h 122"/>
                <a:gd name="T18" fmla="*/ 13 w 84"/>
                <a:gd name="T19" fmla="*/ 48 h 122"/>
                <a:gd name="T20" fmla="*/ 8 w 84"/>
                <a:gd name="T21" fmla="*/ 59 h 122"/>
                <a:gd name="T22" fmla="*/ 7 w 84"/>
                <a:gd name="T23" fmla="*/ 64 h 122"/>
                <a:gd name="T24" fmla="*/ 12 w 84"/>
                <a:gd name="T25" fmla="*/ 78 h 122"/>
                <a:gd name="T26" fmla="*/ 3 w 84"/>
                <a:gd name="T27" fmla="*/ 88 h 122"/>
                <a:gd name="T28" fmla="*/ 0 w 84"/>
                <a:gd name="T29" fmla="*/ 97 h 122"/>
                <a:gd name="T30" fmla="*/ 12 w 84"/>
                <a:gd name="T31" fmla="*/ 115 h 122"/>
                <a:gd name="T32" fmla="*/ 41 w 84"/>
                <a:gd name="T33" fmla="*/ 122 h 122"/>
                <a:gd name="T34" fmla="*/ 70 w 84"/>
                <a:gd name="T35" fmla="*/ 115 h 122"/>
                <a:gd name="T36" fmla="*/ 82 w 84"/>
                <a:gd name="T37" fmla="*/ 97 h 122"/>
                <a:gd name="T38" fmla="*/ 77 w 84"/>
                <a:gd name="T39" fmla="*/ 82 h 122"/>
                <a:gd name="T40" fmla="*/ 65 w 84"/>
                <a:gd name="T41" fmla="*/ 75 h 122"/>
                <a:gd name="T42" fmla="*/ 53 w 84"/>
                <a:gd name="T43" fmla="*/ 72 h 122"/>
                <a:gd name="T44" fmla="*/ 44 w 84"/>
                <a:gd name="T45" fmla="*/ 71 h 122"/>
                <a:gd name="T46" fmla="*/ 25 w 84"/>
                <a:gd name="T47" fmla="*/ 71 h 122"/>
                <a:gd name="T48" fmla="*/ 18 w 84"/>
                <a:gd name="T49" fmla="*/ 67 h 122"/>
                <a:gd name="T50" fmla="*/ 17 w 84"/>
                <a:gd name="T51" fmla="*/ 58 h 122"/>
                <a:gd name="T52" fmla="*/ 22 w 84"/>
                <a:gd name="T53" fmla="*/ 57 h 122"/>
                <a:gd name="T54" fmla="*/ 31 w 84"/>
                <a:gd name="T55" fmla="*/ 60 h 122"/>
                <a:gd name="T56" fmla="*/ 47 w 84"/>
                <a:gd name="T57" fmla="*/ 58 h 122"/>
                <a:gd name="T58" fmla="*/ 63 w 84"/>
                <a:gd name="T59" fmla="*/ 42 h 122"/>
                <a:gd name="T60" fmla="*/ 64 w 84"/>
                <a:gd name="T61" fmla="*/ 24 h 122"/>
                <a:gd name="T62" fmla="*/ 61 w 84"/>
                <a:gd name="T63" fmla="*/ 14 h 122"/>
                <a:gd name="T64" fmla="*/ 60 w 84"/>
                <a:gd name="T65" fmla="*/ 12 h 122"/>
                <a:gd name="T66" fmla="*/ 33 w 84"/>
                <a:gd name="T67" fmla="*/ 49 h 122"/>
                <a:gd name="T68" fmla="*/ 28 w 84"/>
                <a:gd name="T69" fmla="*/ 47 h 122"/>
                <a:gd name="T70" fmla="*/ 23 w 84"/>
                <a:gd name="T71" fmla="*/ 43 h 122"/>
                <a:gd name="T72" fmla="*/ 20 w 84"/>
                <a:gd name="T73" fmla="*/ 35 h 122"/>
                <a:gd name="T74" fmla="*/ 20 w 84"/>
                <a:gd name="T75" fmla="*/ 25 h 122"/>
                <a:gd name="T76" fmla="*/ 23 w 84"/>
                <a:gd name="T77" fmla="*/ 17 h 122"/>
                <a:gd name="T78" fmla="*/ 28 w 84"/>
                <a:gd name="T79" fmla="*/ 12 h 122"/>
                <a:gd name="T80" fmla="*/ 33 w 84"/>
                <a:gd name="T81" fmla="*/ 11 h 122"/>
                <a:gd name="T82" fmla="*/ 42 w 84"/>
                <a:gd name="T83" fmla="*/ 11 h 122"/>
                <a:gd name="T84" fmla="*/ 51 w 84"/>
                <a:gd name="T85" fmla="*/ 21 h 122"/>
                <a:gd name="T86" fmla="*/ 51 w 84"/>
                <a:gd name="T87" fmla="*/ 39 h 122"/>
                <a:gd name="T88" fmla="*/ 42 w 84"/>
                <a:gd name="T89" fmla="*/ 49 h 122"/>
                <a:gd name="T90" fmla="*/ 44 w 84"/>
                <a:gd name="T91" fmla="*/ 85 h 122"/>
                <a:gd name="T92" fmla="*/ 49 w 84"/>
                <a:gd name="T93" fmla="*/ 85 h 122"/>
                <a:gd name="T94" fmla="*/ 58 w 84"/>
                <a:gd name="T95" fmla="*/ 86 h 122"/>
                <a:gd name="T96" fmla="*/ 65 w 84"/>
                <a:gd name="T97" fmla="*/ 90 h 122"/>
                <a:gd name="T98" fmla="*/ 69 w 84"/>
                <a:gd name="T99" fmla="*/ 97 h 122"/>
                <a:gd name="T100" fmla="*/ 66 w 84"/>
                <a:gd name="T101" fmla="*/ 103 h 122"/>
                <a:gd name="T102" fmla="*/ 60 w 84"/>
                <a:gd name="T103" fmla="*/ 108 h 122"/>
                <a:gd name="T104" fmla="*/ 52 w 84"/>
                <a:gd name="T105" fmla="*/ 111 h 122"/>
                <a:gd name="T106" fmla="*/ 41 w 84"/>
                <a:gd name="T107" fmla="*/ 112 h 122"/>
                <a:gd name="T108" fmla="*/ 30 w 84"/>
                <a:gd name="T109" fmla="*/ 111 h 122"/>
                <a:gd name="T110" fmla="*/ 21 w 84"/>
                <a:gd name="T111" fmla="*/ 108 h 122"/>
                <a:gd name="T112" fmla="*/ 15 w 84"/>
                <a:gd name="T113" fmla="*/ 103 h 122"/>
                <a:gd name="T114" fmla="*/ 13 w 84"/>
                <a:gd name="T115" fmla="*/ 97 h 122"/>
                <a:gd name="T116" fmla="*/ 13 w 84"/>
                <a:gd name="T117" fmla="*/ 95 h 122"/>
                <a:gd name="T118" fmla="*/ 15 w 84"/>
                <a:gd name="T119" fmla="*/ 91 h 122"/>
                <a:gd name="T120" fmla="*/ 19 w 84"/>
                <a:gd name="T121" fmla="*/ 87 h 122"/>
                <a:gd name="T122" fmla="*/ 27 w 84"/>
                <a:gd name="T123" fmla="*/ 8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" h="122">
                  <a:moveTo>
                    <a:pt x="60" y="12"/>
                  </a:moveTo>
                  <a:lnTo>
                    <a:pt x="66" y="11"/>
                  </a:lnTo>
                  <a:lnTo>
                    <a:pt x="73" y="11"/>
                  </a:lnTo>
                  <a:lnTo>
                    <a:pt x="76" y="11"/>
                  </a:lnTo>
                  <a:lnTo>
                    <a:pt x="80" y="11"/>
                  </a:lnTo>
                  <a:lnTo>
                    <a:pt x="83" y="11"/>
                  </a:lnTo>
                  <a:lnTo>
                    <a:pt x="84" y="12"/>
                  </a:lnTo>
                  <a:lnTo>
                    <a:pt x="82" y="0"/>
                  </a:lnTo>
                  <a:lnTo>
                    <a:pt x="65" y="2"/>
                  </a:lnTo>
                  <a:lnTo>
                    <a:pt x="53" y="6"/>
                  </a:lnTo>
                  <a:lnTo>
                    <a:pt x="50" y="3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5" y="9"/>
                  </a:lnTo>
                  <a:lnTo>
                    <a:pt x="9" y="18"/>
                  </a:lnTo>
                  <a:lnTo>
                    <a:pt x="6" y="30"/>
                  </a:lnTo>
                  <a:lnTo>
                    <a:pt x="8" y="40"/>
                  </a:lnTo>
                  <a:lnTo>
                    <a:pt x="13" y="48"/>
                  </a:lnTo>
                  <a:lnTo>
                    <a:pt x="9" y="54"/>
                  </a:lnTo>
                  <a:lnTo>
                    <a:pt x="8" y="59"/>
                  </a:lnTo>
                  <a:lnTo>
                    <a:pt x="7" y="62"/>
                  </a:lnTo>
                  <a:lnTo>
                    <a:pt x="7" y="64"/>
                  </a:lnTo>
                  <a:lnTo>
                    <a:pt x="8" y="71"/>
                  </a:lnTo>
                  <a:lnTo>
                    <a:pt x="12" y="78"/>
                  </a:lnTo>
                  <a:lnTo>
                    <a:pt x="6" y="83"/>
                  </a:lnTo>
                  <a:lnTo>
                    <a:pt x="3" y="88"/>
                  </a:lnTo>
                  <a:lnTo>
                    <a:pt x="1" y="93"/>
                  </a:lnTo>
                  <a:lnTo>
                    <a:pt x="0" y="97"/>
                  </a:lnTo>
                  <a:lnTo>
                    <a:pt x="3" y="107"/>
                  </a:lnTo>
                  <a:lnTo>
                    <a:pt x="12" y="115"/>
                  </a:lnTo>
                  <a:lnTo>
                    <a:pt x="25" y="120"/>
                  </a:lnTo>
                  <a:lnTo>
                    <a:pt x="41" y="122"/>
                  </a:lnTo>
                  <a:lnTo>
                    <a:pt x="57" y="120"/>
                  </a:lnTo>
                  <a:lnTo>
                    <a:pt x="70" y="115"/>
                  </a:lnTo>
                  <a:lnTo>
                    <a:pt x="78" y="107"/>
                  </a:lnTo>
                  <a:lnTo>
                    <a:pt x="82" y="97"/>
                  </a:lnTo>
                  <a:lnTo>
                    <a:pt x="80" y="89"/>
                  </a:lnTo>
                  <a:lnTo>
                    <a:pt x="77" y="82"/>
                  </a:lnTo>
                  <a:lnTo>
                    <a:pt x="71" y="78"/>
                  </a:lnTo>
                  <a:lnTo>
                    <a:pt x="65" y="75"/>
                  </a:lnTo>
                  <a:lnTo>
                    <a:pt x="59" y="73"/>
                  </a:lnTo>
                  <a:lnTo>
                    <a:pt x="53" y="72"/>
                  </a:lnTo>
                  <a:lnTo>
                    <a:pt x="47" y="71"/>
                  </a:lnTo>
                  <a:lnTo>
                    <a:pt x="44" y="71"/>
                  </a:lnTo>
                  <a:lnTo>
                    <a:pt x="28" y="71"/>
                  </a:lnTo>
                  <a:lnTo>
                    <a:pt x="25" y="71"/>
                  </a:lnTo>
                  <a:lnTo>
                    <a:pt x="21" y="70"/>
                  </a:lnTo>
                  <a:lnTo>
                    <a:pt x="18" y="67"/>
                  </a:lnTo>
                  <a:lnTo>
                    <a:pt x="17" y="61"/>
                  </a:lnTo>
                  <a:lnTo>
                    <a:pt x="17" y="58"/>
                  </a:lnTo>
                  <a:lnTo>
                    <a:pt x="19" y="55"/>
                  </a:lnTo>
                  <a:lnTo>
                    <a:pt x="22" y="57"/>
                  </a:lnTo>
                  <a:lnTo>
                    <a:pt x="26" y="59"/>
                  </a:lnTo>
                  <a:lnTo>
                    <a:pt x="31" y="60"/>
                  </a:lnTo>
                  <a:lnTo>
                    <a:pt x="36" y="60"/>
                  </a:lnTo>
                  <a:lnTo>
                    <a:pt x="47" y="58"/>
                  </a:lnTo>
                  <a:lnTo>
                    <a:pt x="56" y="51"/>
                  </a:lnTo>
                  <a:lnTo>
                    <a:pt x="63" y="42"/>
                  </a:lnTo>
                  <a:lnTo>
                    <a:pt x="65" y="30"/>
                  </a:lnTo>
                  <a:lnTo>
                    <a:pt x="64" y="24"/>
                  </a:lnTo>
                  <a:lnTo>
                    <a:pt x="63" y="18"/>
                  </a:lnTo>
                  <a:lnTo>
                    <a:pt x="61" y="14"/>
                  </a:lnTo>
                  <a:lnTo>
                    <a:pt x="59" y="12"/>
                  </a:lnTo>
                  <a:lnTo>
                    <a:pt x="60" y="12"/>
                  </a:lnTo>
                  <a:close/>
                  <a:moveTo>
                    <a:pt x="36" y="50"/>
                  </a:moveTo>
                  <a:lnTo>
                    <a:pt x="33" y="49"/>
                  </a:lnTo>
                  <a:lnTo>
                    <a:pt x="30" y="49"/>
                  </a:lnTo>
                  <a:lnTo>
                    <a:pt x="28" y="47"/>
                  </a:lnTo>
                  <a:lnTo>
                    <a:pt x="25" y="46"/>
                  </a:lnTo>
                  <a:lnTo>
                    <a:pt x="23" y="43"/>
                  </a:lnTo>
                  <a:lnTo>
                    <a:pt x="21" y="40"/>
                  </a:lnTo>
                  <a:lnTo>
                    <a:pt x="20" y="35"/>
                  </a:lnTo>
                  <a:lnTo>
                    <a:pt x="19" y="30"/>
                  </a:lnTo>
                  <a:lnTo>
                    <a:pt x="20" y="25"/>
                  </a:lnTo>
                  <a:lnTo>
                    <a:pt x="21" y="20"/>
                  </a:lnTo>
                  <a:lnTo>
                    <a:pt x="23" y="17"/>
                  </a:lnTo>
                  <a:lnTo>
                    <a:pt x="25" y="14"/>
                  </a:lnTo>
                  <a:lnTo>
                    <a:pt x="28" y="12"/>
                  </a:lnTo>
                  <a:lnTo>
                    <a:pt x="30" y="11"/>
                  </a:lnTo>
                  <a:lnTo>
                    <a:pt x="33" y="11"/>
                  </a:lnTo>
                  <a:lnTo>
                    <a:pt x="36" y="10"/>
                  </a:lnTo>
                  <a:lnTo>
                    <a:pt x="42" y="11"/>
                  </a:lnTo>
                  <a:lnTo>
                    <a:pt x="47" y="15"/>
                  </a:lnTo>
                  <a:lnTo>
                    <a:pt x="51" y="21"/>
                  </a:lnTo>
                  <a:lnTo>
                    <a:pt x="52" y="30"/>
                  </a:lnTo>
                  <a:lnTo>
                    <a:pt x="51" y="39"/>
                  </a:lnTo>
                  <a:lnTo>
                    <a:pt x="47" y="45"/>
                  </a:lnTo>
                  <a:lnTo>
                    <a:pt x="42" y="49"/>
                  </a:lnTo>
                  <a:lnTo>
                    <a:pt x="36" y="50"/>
                  </a:lnTo>
                  <a:close/>
                  <a:moveTo>
                    <a:pt x="44" y="85"/>
                  </a:moveTo>
                  <a:lnTo>
                    <a:pt x="46" y="85"/>
                  </a:lnTo>
                  <a:lnTo>
                    <a:pt x="49" y="85"/>
                  </a:lnTo>
                  <a:lnTo>
                    <a:pt x="54" y="85"/>
                  </a:lnTo>
                  <a:lnTo>
                    <a:pt x="58" y="86"/>
                  </a:lnTo>
                  <a:lnTo>
                    <a:pt x="62" y="88"/>
                  </a:lnTo>
                  <a:lnTo>
                    <a:pt x="65" y="90"/>
                  </a:lnTo>
                  <a:lnTo>
                    <a:pt x="68" y="93"/>
                  </a:lnTo>
                  <a:lnTo>
                    <a:pt x="69" y="97"/>
                  </a:lnTo>
                  <a:lnTo>
                    <a:pt x="68" y="100"/>
                  </a:lnTo>
                  <a:lnTo>
                    <a:pt x="66" y="103"/>
                  </a:lnTo>
                  <a:lnTo>
                    <a:pt x="64" y="106"/>
                  </a:lnTo>
                  <a:lnTo>
                    <a:pt x="60" y="108"/>
                  </a:lnTo>
                  <a:lnTo>
                    <a:pt x="56" y="109"/>
                  </a:lnTo>
                  <a:lnTo>
                    <a:pt x="52" y="111"/>
                  </a:lnTo>
                  <a:lnTo>
                    <a:pt x="46" y="111"/>
                  </a:lnTo>
                  <a:lnTo>
                    <a:pt x="41" y="112"/>
                  </a:lnTo>
                  <a:lnTo>
                    <a:pt x="36" y="111"/>
                  </a:lnTo>
                  <a:lnTo>
                    <a:pt x="30" y="111"/>
                  </a:lnTo>
                  <a:lnTo>
                    <a:pt x="26" y="109"/>
                  </a:lnTo>
                  <a:lnTo>
                    <a:pt x="21" y="108"/>
                  </a:lnTo>
                  <a:lnTo>
                    <a:pt x="18" y="106"/>
                  </a:lnTo>
                  <a:lnTo>
                    <a:pt x="15" y="103"/>
                  </a:lnTo>
                  <a:lnTo>
                    <a:pt x="14" y="100"/>
                  </a:lnTo>
                  <a:lnTo>
                    <a:pt x="13" y="97"/>
                  </a:lnTo>
                  <a:lnTo>
                    <a:pt x="13" y="97"/>
                  </a:lnTo>
                  <a:lnTo>
                    <a:pt x="13" y="95"/>
                  </a:lnTo>
                  <a:lnTo>
                    <a:pt x="14" y="93"/>
                  </a:lnTo>
                  <a:lnTo>
                    <a:pt x="15" y="91"/>
                  </a:lnTo>
                  <a:lnTo>
                    <a:pt x="17" y="88"/>
                  </a:lnTo>
                  <a:lnTo>
                    <a:pt x="19" y="87"/>
                  </a:lnTo>
                  <a:lnTo>
                    <a:pt x="23" y="85"/>
                  </a:lnTo>
                  <a:lnTo>
                    <a:pt x="27" y="85"/>
                  </a:lnTo>
                  <a:lnTo>
                    <a:pt x="44" y="85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128"/>
            <p:cNvSpPr>
              <a:spLocks noEditPoints="1"/>
            </p:cNvSpPr>
            <p:nvPr/>
          </p:nvSpPr>
          <p:spPr bwMode="auto">
            <a:xfrm>
              <a:off x="1587" y="54"/>
              <a:ext cx="70" cy="87"/>
            </a:xfrm>
            <a:custGeom>
              <a:avLst/>
              <a:gdLst>
                <a:gd name="T0" fmla="*/ 70 w 70"/>
                <a:gd name="T1" fmla="*/ 45 h 87"/>
                <a:gd name="T2" fmla="*/ 70 w 70"/>
                <a:gd name="T3" fmla="*/ 39 h 87"/>
                <a:gd name="T4" fmla="*/ 69 w 70"/>
                <a:gd name="T5" fmla="*/ 31 h 87"/>
                <a:gd name="T6" fmla="*/ 67 w 70"/>
                <a:gd name="T7" fmla="*/ 22 h 87"/>
                <a:gd name="T8" fmla="*/ 62 w 70"/>
                <a:gd name="T9" fmla="*/ 13 h 87"/>
                <a:gd name="T10" fmla="*/ 56 w 70"/>
                <a:gd name="T11" fmla="*/ 6 h 87"/>
                <a:gd name="T12" fmla="*/ 50 w 70"/>
                <a:gd name="T13" fmla="*/ 2 h 87"/>
                <a:gd name="T14" fmla="*/ 43 w 70"/>
                <a:gd name="T15" fmla="*/ 0 h 87"/>
                <a:gd name="T16" fmla="*/ 37 w 70"/>
                <a:gd name="T17" fmla="*/ 0 h 87"/>
                <a:gd name="T18" fmla="*/ 23 w 70"/>
                <a:gd name="T19" fmla="*/ 3 h 87"/>
                <a:gd name="T20" fmla="*/ 11 w 70"/>
                <a:gd name="T21" fmla="*/ 13 h 87"/>
                <a:gd name="T22" fmla="*/ 3 w 70"/>
                <a:gd name="T23" fmla="*/ 26 h 87"/>
                <a:gd name="T24" fmla="*/ 0 w 70"/>
                <a:gd name="T25" fmla="*/ 43 h 87"/>
                <a:gd name="T26" fmla="*/ 3 w 70"/>
                <a:gd name="T27" fmla="*/ 60 h 87"/>
                <a:gd name="T28" fmla="*/ 12 w 70"/>
                <a:gd name="T29" fmla="*/ 74 h 87"/>
                <a:gd name="T30" fmla="*/ 24 w 70"/>
                <a:gd name="T31" fmla="*/ 84 h 87"/>
                <a:gd name="T32" fmla="*/ 40 w 70"/>
                <a:gd name="T33" fmla="*/ 87 h 87"/>
                <a:gd name="T34" fmla="*/ 56 w 70"/>
                <a:gd name="T35" fmla="*/ 84 h 87"/>
                <a:gd name="T36" fmla="*/ 69 w 70"/>
                <a:gd name="T37" fmla="*/ 78 h 87"/>
                <a:gd name="T38" fmla="*/ 68 w 70"/>
                <a:gd name="T39" fmla="*/ 65 h 87"/>
                <a:gd name="T40" fmla="*/ 59 w 70"/>
                <a:gd name="T41" fmla="*/ 71 h 87"/>
                <a:gd name="T42" fmla="*/ 51 w 70"/>
                <a:gd name="T43" fmla="*/ 74 h 87"/>
                <a:gd name="T44" fmla="*/ 45 w 70"/>
                <a:gd name="T45" fmla="*/ 76 h 87"/>
                <a:gd name="T46" fmla="*/ 40 w 70"/>
                <a:gd name="T47" fmla="*/ 76 h 87"/>
                <a:gd name="T48" fmla="*/ 30 w 70"/>
                <a:gd name="T49" fmla="*/ 73 h 87"/>
                <a:gd name="T50" fmla="*/ 21 w 70"/>
                <a:gd name="T51" fmla="*/ 67 h 87"/>
                <a:gd name="T52" fmla="*/ 16 w 70"/>
                <a:gd name="T53" fmla="*/ 57 h 87"/>
                <a:gd name="T54" fmla="*/ 13 w 70"/>
                <a:gd name="T55" fmla="*/ 45 h 87"/>
                <a:gd name="T56" fmla="*/ 70 w 70"/>
                <a:gd name="T57" fmla="*/ 45 h 87"/>
                <a:gd name="T58" fmla="*/ 14 w 70"/>
                <a:gd name="T59" fmla="*/ 34 h 87"/>
                <a:gd name="T60" fmla="*/ 17 w 70"/>
                <a:gd name="T61" fmla="*/ 25 h 87"/>
                <a:gd name="T62" fmla="*/ 23 w 70"/>
                <a:gd name="T63" fmla="*/ 17 h 87"/>
                <a:gd name="T64" fmla="*/ 30 w 70"/>
                <a:gd name="T65" fmla="*/ 13 h 87"/>
                <a:gd name="T66" fmla="*/ 37 w 70"/>
                <a:gd name="T67" fmla="*/ 11 h 87"/>
                <a:gd name="T68" fmla="*/ 44 w 70"/>
                <a:gd name="T69" fmla="*/ 12 h 87"/>
                <a:gd name="T70" fmla="*/ 51 w 70"/>
                <a:gd name="T71" fmla="*/ 16 h 87"/>
                <a:gd name="T72" fmla="*/ 56 w 70"/>
                <a:gd name="T73" fmla="*/ 24 h 87"/>
                <a:gd name="T74" fmla="*/ 59 w 70"/>
                <a:gd name="T75" fmla="*/ 34 h 87"/>
                <a:gd name="T76" fmla="*/ 14 w 70"/>
                <a:gd name="T77" fmla="*/ 3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" h="87">
                  <a:moveTo>
                    <a:pt x="70" y="45"/>
                  </a:moveTo>
                  <a:lnTo>
                    <a:pt x="70" y="39"/>
                  </a:lnTo>
                  <a:lnTo>
                    <a:pt x="69" y="31"/>
                  </a:lnTo>
                  <a:lnTo>
                    <a:pt x="67" y="22"/>
                  </a:lnTo>
                  <a:lnTo>
                    <a:pt x="62" y="13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23" y="3"/>
                  </a:lnTo>
                  <a:lnTo>
                    <a:pt x="11" y="13"/>
                  </a:lnTo>
                  <a:lnTo>
                    <a:pt x="3" y="26"/>
                  </a:lnTo>
                  <a:lnTo>
                    <a:pt x="0" y="43"/>
                  </a:lnTo>
                  <a:lnTo>
                    <a:pt x="3" y="60"/>
                  </a:lnTo>
                  <a:lnTo>
                    <a:pt x="12" y="74"/>
                  </a:lnTo>
                  <a:lnTo>
                    <a:pt x="24" y="84"/>
                  </a:lnTo>
                  <a:lnTo>
                    <a:pt x="40" y="87"/>
                  </a:lnTo>
                  <a:lnTo>
                    <a:pt x="56" y="84"/>
                  </a:lnTo>
                  <a:lnTo>
                    <a:pt x="69" y="78"/>
                  </a:lnTo>
                  <a:lnTo>
                    <a:pt x="68" y="65"/>
                  </a:lnTo>
                  <a:lnTo>
                    <a:pt x="59" y="71"/>
                  </a:lnTo>
                  <a:lnTo>
                    <a:pt x="51" y="74"/>
                  </a:lnTo>
                  <a:lnTo>
                    <a:pt x="45" y="76"/>
                  </a:lnTo>
                  <a:lnTo>
                    <a:pt x="40" y="76"/>
                  </a:lnTo>
                  <a:lnTo>
                    <a:pt x="30" y="73"/>
                  </a:lnTo>
                  <a:lnTo>
                    <a:pt x="21" y="67"/>
                  </a:lnTo>
                  <a:lnTo>
                    <a:pt x="16" y="57"/>
                  </a:lnTo>
                  <a:lnTo>
                    <a:pt x="13" y="45"/>
                  </a:lnTo>
                  <a:lnTo>
                    <a:pt x="70" y="45"/>
                  </a:lnTo>
                  <a:close/>
                  <a:moveTo>
                    <a:pt x="14" y="34"/>
                  </a:moveTo>
                  <a:lnTo>
                    <a:pt x="17" y="25"/>
                  </a:lnTo>
                  <a:lnTo>
                    <a:pt x="23" y="17"/>
                  </a:lnTo>
                  <a:lnTo>
                    <a:pt x="30" y="13"/>
                  </a:lnTo>
                  <a:lnTo>
                    <a:pt x="37" y="11"/>
                  </a:lnTo>
                  <a:lnTo>
                    <a:pt x="44" y="12"/>
                  </a:lnTo>
                  <a:lnTo>
                    <a:pt x="51" y="16"/>
                  </a:lnTo>
                  <a:lnTo>
                    <a:pt x="56" y="24"/>
                  </a:lnTo>
                  <a:lnTo>
                    <a:pt x="59" y="34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129"/>
            <p:cNvSpPr>
              <a:spLocks/>
            </p:cNvSpPr>
            <p:nvPr/>
          </p:nvSpPr>
          <p:spPr bwMode="auto">
            <a:xfrm>
              <a:off x="1742" y="0"/>
              <a:ext cx="42" cy="185"/>
            </a:xfrm>
            <a:custGeom>
              <a:avLst/>
              <a:gdLst>
                <a:gd name="T0" fmla="*/ 42 w 42"/>
                <a:gd name="T1" fmla="*/ 184 h 185"/>
                <a:gd name="T2" fmla="*/ 42 w 42"/>
                <a:gd name="T3" fmla="*/ 183 h 185"/>
                <a:gd name="T4" fmla="*/ 42 w 42"/>
                <a:gd name="T5" fmla="*/ 182 h 185"/>
                <a:gd name="T6" fmla="*/ 41 w 42"/>
                <a:gd name="T7" fmla="*/ 181 h 185"/>
                <a:gd name="T8" fmla="*/ 39 w 42"/>
                <a:gd name="T9" fmla="*/ 179 h 185"/>
                <a:gd name="T10" fmla="*/ 25 w 42"/>
                <a:gd name="T11" fmla="*/ 160 h 185"/>
                <a:gd name="T12" fmla="*/ 16 w 42"/>
                <a:gd name="T13" fmla="*/ 138 h 185"/>
                <a:gd name="T14" fmla="*/ 12 w 42"/>
                <a:gd name="T15" fmla="*/ 115 h 185"/>
                <a:gd name="T16" fmla="*/ 10 w 42"/>
                <a:gd name="T17" fmla="*/ 93 h 185"/>
                <a:gd name="T18" fmla="*/ 12 w 42"/>
                <a:gd name="T19" fmla="*/ 69 h 185"/>
                <a:gd name="T20" fmla="*/ 17 w 42"/>
                <a:gd name="T21" fmla="*/ 46 h 185"/>
                <a:gd name="T22" fmla="*/ 26 w 42"/>
                <a:gd name="T23" fmla="*/ 24 h 185"/>
                <a:gd name="T24" fmla="*/ 40 w 42"/>
                <a:gd name="T25" fmla="*/ 5 h 185"/>
                <a:gd name="T26" fmla="*/ 42 w 42"/>
                <a:gd name="T27" fmla="*/ 3 h 185"/>
                <a:gd name="T28" fmla="*/ 42 w 42"/>
                <a:gd name="T29" fmla="*/ 2 h 185"/>
                <a:gd name="T30" fmla="*/ 42 w 42"/>
                <a:gd name="T31" fmla="*/ 1 h 185"/>
                <a:gd name="T32" fmla="*/ 40 w 42"/>
                <a:gd name="T33" fmla="*/ 0 h 185"/>
                <a:gd name="T34" fmla="*/ 37 w 42"/>
                <a:gd name="T35" fmla="*/ 2 h 185"/>
                <a:gd name="T36" fmla="*/ 29 w 42"/>
                <a:gd name="T37" fmla="*/ 9 h 185"/>
                <a:gd name="T38" fmla="*/ 20 w 42"/>
                <a:gd name="T39" fmla="*/ 21 h 185"/>
                <a:gd name="T40" fmla="*/ 11 w 42"/>
                <a:gd name="T41" fmla="*/ 36 h 185"/>
                <a:gd name="T42" fmla="*/ 6 w 42"/>
                <a:gd name="T43" fmla="*/ 52 h 185"/>
                <a:gd name="T44" fmla="*/ 2 w 42"/>
                <a:gd name="T45" fmla="*/ 66 h 185"/>
                <a:gd name="T46" fmla="*/ 0 w 42"/>
                <a:gd name="T47" fmla="*/ 80 h 185"/>
                <a:gd name="T48" fmla="*/ 0 w 42"/>
                <a:gd name="T49" fmla="*/ 93 h 185"/>
                <a:gd name="T50" fmla="*/ 0 w 42"/>
                <a:gd name="T51" fmla="*/ 105 h 185"/>
                <a:gd name="T52" fmla="*/ 2 w 42"/>
                <a:gd name="T53" fmla="*/ 119 h 185"/>
                <a:gd name="T54" fmla="*/ 6 w 42"/>
                <a:gd name="T55" fmla="*/ 135 h 185"/>
                <a:gd name="T56" fmla="*/ 12 w 42"/>
                <a:gd name="T57" fmla="*/ 151 h 185"/>
                <a:gd name="T58" fmla="*/ 21 w 42"/>
                <a:gd name="T59" fmla="*/ 166 h 185"/>
                <a:gd name="T60" fmla="*/ 30 w 42"/>
                <a:gd name="T61" fmla="*/ 177 h 185"/>
                <a:gd name="T62" fmla="*/ 37 w 42"/>
                <a:gd name="T63" fmla="*/ 183 h 185"/>
                <a:gd name="T64" fmla="*/ 40 w 42"/>
                <a:gd name="T65" fmla="*/ 185 h 185"/>
                <a:gd name="T66" fmla="*/ 42 w 42"/>
                <a:gd name="T67" fmla="*/ 185 h 185"/>
                <a:gd name="T68" fmla="*/ 42 w 42"/>
                <a:gd name="T69" fmla="*/ 18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185">
                  <a:moveTo>
                    <a:pt x="42" y="184"/>
                  </a:moveTo>
                  <a:lnTo>
                    <a:pt x="42" y="183"/>
                  </a:lnTo>
                  <a:lnTo>
                    <a:pt x="42" y="182"/>
                  </a:lnTo>
                  <a:lnTo>
                    <a:pt x="41" y="181"/>
                  </a:lnTo>
                  <a:lnTo>
                    <a:pt x="39" y="179"/>
                  </a:lnTo>
                  <a:lnTo>
                    <a:pt x="25" y="160"/>
                  </a:lnTo>
                  <a:lnTo>
                    <a:pt x="16" y="138"/>
                  </a:lnTo>
                  <a:lnTo>
                    <a:pt x="12" y="115"/>
                  </a:lnTo>
                  <a:lnTo>
                    <a:pt x="10" y="93"/>
                  </a:lnTo>
                  <a:lnTo>
                    <a:pt x="12" y="69"/>
                  </a:lnTo>
                  <a:lnTo>
                    <a:pt x="17" y="46"/>
                  </a:lnTo>
                  <a:lnTo>
                    <a:pt x="26" y="24"/>
                  </a:lnTo>
                  <a:lnTo>
                    <a:pt x="40" y="5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42" y="1"/>
                  </a:lnTo>
                  <a:lnTo>
                    <a:pt x="40" y="0"/>
                  </a:lnTo>
                  <a:lnTo>
                    <a:pt x="37" y="2"/>
                  </a:lnTo>
                  <a:lnTo>
                    <a:pt x="29" y="9"/>
                  </a:lnTo>
                  <a:lnTo>
                    <a:pt x="20" y="21"/>
                  </a:lnTo>
                  <a:lnTo>
                    <a:pt x="11" y="36"/>
                  </a:lnTo>
                  <a:lnTo>
                    <a:pt x="6" y="52"/>
                  </a:lnTo>
                  <a:lnTo>
                    <a:pt x="2" y="66"/>
                  </a:lnTo>
                  <a:lnTo>
                    <a:pt x="0" y="80"/>
                  </a:lnTo>
                  <a:lnTo>
                    <a:pt x="0" y="93"/>
                  </a:lnTo>
                  <a:lnTo>
                    <a:pt x="0" y="105"/>
                  </a:lnTo>
                  <a:lnTo>
                    <a:pt x="2" y="119"/>
                  </a:lnTo>
                  <a:lnTo>
                    <a:pt x="6" y="135"/>
                  </a:lnTo>
                  <a:lnTo>
                    <a:pt x="12" y="151"/>
                  </a:lnTo>
                  <a:lnTo>
                    <a:pt x="21" y="166"/>
                  </a:lnTo>
                  <a:lnTo>
                    <a:pt x="30" y="177"/>
                  </a:lnTo>
                  <a:lnTo>
                    <a:pt x="37" y="183"/>
                  </a:lnTo>
                  <a:lnTo>
                    <a:pt x="40" y="185"/>
                  </a:lnTo>
                  <a:lnTo>
                    <a:pt x="42" y="185"/>
                  </a:lnTo>
                  <a:lnTo>
                    <a:pt x="42" y="184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130"/>
            <p:cNvSpPr>
              <a:spLocks noEditPoints="1"/>
            </p:cNvSpPr>
            <p:nvPr/>
          </p:nvSpPr>
          <p:spPr bwMode="auto">
            <a:xfrm>
              <a:off x="1800" y="17"/>
              <a:ext cx="49" cy="124"/>
            </a:xfrm>
            <a:custGeom>
              <a:avLst/>
              <a:gdLst>
                <a:gd name="T0" fmla="*/ 47 w 49"/>
                <a:gd name="T1" fmla="*/ 4 h 124"/>
                <a:gd name="T2" fmla="*/ 43 w 49"/>
                <a:gd name="T3" fmla="*/ 0 h 124"/>
                <a:gd name="T4" fmla="*/ 37 w 49"/>
                <a:gd name="T5" fmla="*/ 1 h 124"/>
                <a:gd name="T6" fmla="*/ 31 w 49"/>
                <a:gd name="T7" fmla="*/ 6 h 124"/>
                <a:gd name="T8" fmla="*/ 31 w 49"/>
                <a:gd name="T9" fmla="*/ 12 h 124"/>
                <a:gd name="T10" fmla="*/ 35 w 49"/>
                <a:gd name="T11" fmla="*/ 16 h 124"/>
                <a:gd name="T12" fmla="*/ 41 w 49"/>
                <a:gd name="T13" fmla="*/ 15 h 124"/>
                <a:gd name="T14" fmla="*/ 46 w 49"/>
                <a:gd name="T15" fmla="*/ 10 h 124"/>
                <a:gd name="T16" fmla="*/ 33 w 49"/>
                <a:gd name="T17" fmla="*/ 76 h 124"/>
                <a:gd name="T18" fmla="*/ 35 w 49"/>
                <a:gd name="T19" fmla="*/ 70 h 124"/>
                <a:gd name="T20" fmla="*/ 37 w 49"/>
                <a:gd name="T21" fmla="*/ 65 h 124"/>
                <a:gd name="T22" fmla="*/ 40 w 49"/>
                <a:gd name="T23" fmla="*/ 55 h 124"/>
                <a:gd name="T24" fmla="*/ 36 w 49"/>
                <a:gd name="T25" fmla="*/ 45 h 124"/>
                <a:gd name="T26" fmla="*/ 25 w 49"/>
                <a:gd name="T27" fmla="*/ 40 h 124"/>
                <a:gd name="T28" fmla="*/ 6 w 49"/>
                <a:gd name="T29" fmla="*/ 54 h 124"/>
                <a:gd name="T30" fmla="*/ 0 w 49"/>
                <a:gd name="T31" fmla="*/ 69 h 124"/>
                <a:gd name="T32" fmla="*/ 3 w 49"/>
                <a:gd name="T33" fmla="*/ 71 h 124"/>
                <a:gd name="T34" fmla="*/ 5 w 49"/>
                <a:gd name="T35" fmla="*/ 67 h 124"/>
                <a:gd name="T36" fmla="*/ 14 w 49"/>
                <a:gd name="T37" fmla="*/ 49 h 124"/>
                <a:gd name="T38" fmla="*/ 24 w 49"/>
                <a:gd name="T39" fmla="*/ 44 h 124"/>
                <a:gd name="T40" fmla="*/ 27 w 49"/>
                <a:gd name="T41" fmla="*/ 45 h 124"/>
                <a:gd name="T42" fmla="*/ 29 w 49"/>
                <a:gd name="T43" fmla="*/ 50 h 124"/>
                <a:gd name="T44" fmla="*/ 27 w 49"/>
                <a:gd name="T45" fmla="*/ 60 h 124"/>
                <a:gd name="T46" fmla="*/ 21 w 49"/>
                <a:gd name="T47" fmla="*/ 76 h 124"/>
                <a:gd name="T48" fmla="*/ 14 w 49"/>
                <a:gd name="T49" fmla="*/ 94 h 124"/>
                <a:gd name="T50" fmla="*/ 10 w 49"/>
                <a:gd name="T51" fmla="*/ 109 h 124"/>
                <a:gd name="T52" fmla="*/ 14 w 49"/>
                <a:gd name="T53" fmla="*/ 120 h 124"/>
                <a:gd name="T54" fmla="*/ 25 w 49"/>
                <a:gd name="T55" fmla="*/ 124 h 124"/>
                <a:gd name="T56" fmla="*/ 43 w 49"/>
                <a:gd name="T57" fmla="*/ 110 h 124"/>
                <a:gd name="T58" fmla="*/ 49 w 49"/>
                <a:gd name="T59" fmla="*/ 96 h 124"/>
                <a:gd name="T60" fmla="*/ 47 w 49"/>
                <a:gd name="T61" fmla="*/ 94 h 124"/>
                <a:gd name="T62" fmla="*/ 44 w 49"/>
                <a:gd name="T63" fmla="*/ 97 h 124"/>
                <a:gd name="T64" fmla="*/ 37 w 49"/>
                <a:gd name="T65" fmla="*/ 113 h 124"/>
                <a:gd name="T66" fmla="*/ 25 w 49"/>
                <a:gd name="T67" fmla="*/ 120 h 124"/>
                <a:gd name="T68" fmla="*/ 21 w 49"/>
                <a:gd name="T69" fmla="*/ 114 h 124"/>
                <a:gd name="T70" fmla="*/ 22 w 49"/>
                <a:gd name="T71" fmla="*/ 107 h 124"/>
                <a:gd name="T72" fmla="*/ 26 w 49"/>
                <a:gd name="T73" fmla="*/ 9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" h="124">
                  <a:moveTo>
                    <a:pt x="47" y="6"/>
                  </a:moveTo>
                  <a:lnTo>
                    <a:pt x="47" y="4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7" y="1"/>
                  </a:lnTo>
                  <a:lnTo>
                    <a:pt x="34" y="3"/>
                  </a:lnTo>
                  <a:lnTo>
                    <a:pt x="31" y="6"/>
                  </a:lnTo>
                  <a:lnTo>
                    <a:pt x="30" y="9"/>
                  </a:lnTo>
                  <a:lnTo>
                    <a:pt x="31" y="12"/>
                  </a:lnTo>
                  <a:lnTo>
                    <a:pt x="32" y="14"/>
                  </a:lnTo>
                  <a:lnTo>
                    <a:pt x="35" y="16"/>
                  </a:lnTo>
                  <a:lnTo>
                    <a:pt x="37" y="16"/>
                  </a:lnTo>
                  <a:lnTo>
                    <a:pt x="41" y="15"/>
                  </a:lnTo>
                  <a:lnTo>
                    <a:pt x="44" y="13"/>
                  </a:lnTo>
                  <a:lnTo>
                    <a:pt x="46" y="10"/>
                  </a:lnTo>
                  <a:lnTo>
                    <a:pt x="47" y="6"/>
                  </a:lnTo>
                  <a:close/>
                  <a:moveTo>
                    <a:pt x="33" y="76"/>
                  </a:moveTo>
                  <a:lnTo>
                    <a:pt x="35" y="73"/>
                  </a:lnTo>
                  <a:lnTo>
                    <a:pt x="35" y="70"/>
                  </a:lnTo>
                  <a:lnTo>
                    <a:pt x="36" y="68"/>
                  </a:lnTo>
                  <a:lnTo>
                    <a:pt x="37" y="65"/>
                  </a:lnTo>
                  <a:lnTo>
                    <a:pt x="39" y="60"/>
                  </a:lnTo>
                  <a:lnTo>
                    <a:pt x="40" y="55"/>
                  </a:lnTo>
                  <a:lnTo>
                    <a:pt x="39" y="50"/>
                  </a:lnTo>
                  <a:lnTo>
                    <a:pt x="36" y="45"/>
                  </a:lnTo>
                  <a:lnTo>
                    <a:pt x="31" y="41"/>
                  </a:lnTo>
                  <a:lnTo>
                    <a:pt x="25" y="40"/>
                  </a:lnTo>
                  <a:lnTo>
                    <a:pt x="14" y="44"/>
                  </a:lnTo>
                  <a:lnTo>
                    <a:pt x="6" y="54"/>
                  </a:lnTo>
                  <a:lnTo>
                    <a:pt x="2" y="64"/>
                  </a:lnTo>
                  <a:lnTo>
                    <a:pt x="0" y="69"/>
                  </a:lnTo>
                  <a:lnTo>
                    <a:pt x="1" y="70"/>
                  </a:lnTo>
                  <a:lnTo>
                    <a:pt x="3" y="71"/>
                  </a:lnTo>
                  <a:lnTo>
                    <a:pt x="4" y="70"/>
                  </a:lnTo>
                  <a:lnTo>
                    <a:pt x="5" y="67"/>
                  </a:lnTo>
                  <a:lnTo>
                    <a:pt x="10" y="56"/>
                  </a:lnTo>
                  <a:lnTo>
                    <a:pt x="14" y="49"/>
                  </a:lnTo>
                  <a:lnTo>
                    <a:pt x="19" y="45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7" y="45"/>
                  </a:lnTo>
                  <a:lnTo>
                    <a:pt x="28" y="47"/>
                  </a:lnTo>
                  <a:lnTo>
                    <a:pt x="29" y="50"/>
                  </a:lnTo>
                  <a:lnTo>
                    <a:pt x="28" y="56"/>
                  </a:lnTo>
                  <a:lnTo>
                    <a:pt x="27" y="60"/>
                  </a:lnTo>
                  <a:lnTo>
                    <a:pt x="24" y="66"/>
                  </a:lnTo>
                  <a:lnTo>
                    <a:pt x="21" y="76"/>
                  </a:lnTo>
                  <a:lnTo>
                    <a:pt x="17" y="86"/>
                  </a:lnTo>
                  <a:lnTo>
                    <a:pt x="14" y="94"/>
                  </a:lnTo>
                  <a:lnTo>
                    <a:pt x="11" y="102"/>
                  </a:lnTo>
                  <a:lnTo>
                    <a:pt x="10" y="109"/>
                  </a:lnTo>
                  <a:lnTo>
                    <a:pt x="11" y="115"/>
                  </a:lnTo>
                  <a:lnTo>
                    <a:pt x="14" y="120"/>
                  </a:lnTo>
                  <a:lnTo>
                    <a:pt x="19" y="123"/>
                  </a:lnTo>
                  <a:lnTo>
                    <a:pt x="25" y="124"/>
                  </a:lnTo>
                  <a:lnTo>
                    <a:pt x="36" y="120"/>
                  </a:lnTo>
                  <a:lnTo>
                    <a:pt x="43" y="110"/>
                  </a:lnTo>
                  <a:lnTo>
                    <a:pt x="48" y="101"/>
                  </a:lnTo>
                  <a:lnTo>
                    <a:pt x="49" y="96"/>
                  </a:lnTo>
                  <a:lnTo>
                    <a:pt x="48" y="94"/>
                  </a:lnTo>
                  <a:lnTo>
                    <a:pt x="47" y="94"/>
                  </a:lnTo>
                  <a:lnTo>
                    <a:pt x="45" y="94"/>
                  </a:lnTo>
                  <a:lnTo>
                    <a:pt x="44" y="97"/>
                  </a:lnTo>
                  <a:lnTo>
                    <a:pt x="41" y="106"/>
                  </a:lnTo>
                  <a:lnTo>
                    <a:pt x="37" y="113"/>
                  </a:lnTo>
                  <a:lnTo>
                    <a:pt x="32" y="118"/>
                  </a:lnTo>
                  <a:lnTo>
                    <a:pt x="25" y="120"/>
                  </a:lnTo>
                  <a:lnTo>
                    <a:pt x="22" y="119"/>
                  </a:lnTo>
                  <a:lnTo>
                    <a:pt x="21" y="114"/>
                  </a:lnTo>
                  <a:lnTo>
                    <a:pt x="21" y="111"/>
                  </a:lnTo>
                  <a:lnTo>
                    <a:pt x="22" y="107"/>
                  </a:lnTo>
                  <a:lnTo>
                    <a:pt x="23" y="102"/>
                  </a:lnTo>
                  <a:lnTo>
                    <a:pt x="26" y="95"/>
                  </a:lnTo>
                  <a:lnTo>
                    <a:pt x="33" y="76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131"/>
            <p:cNvSpPr>
              <a:spLocks/>
            </p:cNvSpPr>
            <p:nvPr/>
          </p:nvSpPr>
          <p:spPr bwMode="auto">
            <a:xfrm>
              <a:off x="1874" y="119"/>
              <a:ext cx="22" cy="56"/>
            </a:xfrm>
            <a:custGeom>
              <a:avLst/>
              <a:gdLst>
                <a:gd name="T0" fmla="*/ 22 w 22"/>
                <a:gd name="T1" fmla="*/ 20 h 56"/>
                <a:gd name="T2" fmla="*/ 21 w 22"/>
                <a:gd name="T3" fmla="*/ 12 h 56"/>
                <a:gd name="T4" fmla="*/ 18 w 22"/>
                <a:gd name="T5" fmla="*/ 6 h 56"/>
                <a:gd name="T6" fmla="*/ 15 w 22"/>
                <a:gd name="T7" fmla="*/ 2 h 56"/>
                <a:gd name="T8" fmla="*/ 10 w 22"/>
                <a:gd name="T9" fmla="*/ 0 h 56"/>
                <a:gd name="T10" fmla="*/ 6 w 22"/>
                <a:gd name="T11" fmla="*/ 1 h 56"/>
                <a:gd name="T12" fmla="*/ 3 w 22"/>
                <a:gd name="T13" fmla="*/ 3 h 56"/>
                <a:gd name="T14" fmla="*/ 1 w 22"/>
                <a:gd name="T15" fmla="*/ 7 h 56"/>
                <a:gd name="T16" fmla="*/ 0 w 22"/>
                <a:gd name="T17" fmla="*/ 10 h 56"/>
                <a:gd name="T18" fmla="*/ 1 w 22"/>
                <a:gd name="T19" fmla="*/ 14 h 56"/>
                <a:gd name="T20" fmla="*/ 3 w 22"/>
                <a:gd name="T21" fmla="*/ 17 h 56"/>
                <a:gd name="T22" fmla="*/ 6 w 22"/>
                <a:gd name="T23" fmla="*/ 19 h 56"/>
                <a:gd name="T24" fmla="*/ 10 w 22"/>
                <a:gd name="T25" fmla="*/ 20 h 56"/>
                <a:gd name="T26" fmla="*/ 13 w 22"/>
                <a:gd name="T27" fmla="*/ 20 h 56"/>
                <a:gd name="T28" fmla="*/ 16 w 22"/>
                <a:gd name="T29" fmla="*/ 18 h 56"/>
                <a:gd name="T30" fmla="*/ 17 w 22"/>
                <a:gd name="T31" fmla="*/ 17 h 56"/>
                <a:gd name="T32" fmla="*/ 17 w 22"/>
                <a:gd name="T33" fmla="*/ 18 h 56"/>
                <a:gd name="T34" fmla="*/ 18 w 22"/>
                <a:gd name="T35" fmla="*/ 20 h 56"/>
                <a:gd name="T36" fmla="*/ 16 w 22"/>
                <a:gd name="T37" fmla="*/ 30 h 56"/>
                <a:gd name="T38" fmla="*/ 14 w 22"/>
                <a:gd name="T39" fmla="*/ 38 h 56"/>
                <a:gd name="T40" fmla="*/ 10 w 22"/>
                <a:gd name="T41" fmla="*/ 45 h 56"/>
                <a:gd name="T42" fmla="*/ 5 w 22"/>
                <a:gd name="T43" fmla="*/ 51 h 56"/>
                <a:gd name="T44" fmla="*/ 3 w 22"/>
                <a:gd name="T45" fmla="*/ 53 h 56"/>
                <a:gd name="T46" fmla="*/ 3 w 22"/>
                <a:gd name="T47" fmla="*/ 54 h 56"/>
                <a:gd name="T48" fmla="*/ 4 w 22"/>
                <a:gd name="T49" fmla="*/ 55 h 56"/>
                <a:gd name="T50" fmla="*/ 5 w 22"/>
                <a:gd name="T51" fmla="*/ 56 h 56"/>
                <a:gd name="T52" fmla="*/ 8 w 22"/>
                <a:gd name="T53" fmla="*/ 53 h 56"/>
                <a:gd name="T54" fmla="*/ 14 w 22"/>
                <a:gd name="T55" fmla="*/ 46 h 56"/>
                <a:gd name="T56" fmla="*/ 19 w 22"/>
                <a:gd name="T57" fmla="*/ 35 h 56"/>
                <a:gd name="T58" fmla="*/ 22 w 22"/>
                <a:gd name="T59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" h="56">
                  <a:moveTo>
                    <a:pt x="22" y="20"/>
                  </a:moveTo>
                  <a:lnTo>
                    <a:pt x="21" y="12"/>
                  </a:lnTo>
                  <a:lnTo>
                    <a:pt x="18" y="6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6" y="18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8" y="20"/>
                  </a:lnTo>
                  <a:lnTo>
                    <a:pt x="16" y="30"/>
                  </a:lnTo>
                  <a:lnTo>
                    <a:pt x="14" y="38"/>
                  </a:lnTo>
                  <a:lnTo>
                    <a:pt x="10" y="45"/>
                  </a:lnTo>
                  <a:lnTo>
                    <a:pt x="5" y="51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4" y="55"/>
                  </a:lnTo>
                  <a:lnTo>
                    <a:pt x="5" y="56"/>
                  </a:lnTo>
                  <a:lnTo>
                    <a:pt x="8" y="53"/>
                  </a:lnTo>
                  <a:lnTo>
                    <a:pt x="14" y="46"/>
                  </a:lnTo>
                  <a:lnTo>
                    <a:pt x="19" y="35"/>
                  </a:lnTo>
                  <a:lnTo>
                    <a:pt x="22" y="2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132"/>
            <p:cNvSpPr>
              <a:spLocks noEditPoints="1"/>
            </p:cNvSpPr>
            <p:nvPr/>
          </p:nvSpPr>
          <p:spPr bwMode="auto">
            <a:xfrm>
              <a:off x="1938" y="17"/>
              <a:ext cx="75" cy="160"/>
            </a:xfrm>
            <a:custGeom>
              <a:avLst/>
              <a:gdLst>
                <a:gd name="T0" fmla="*/ 74 w 75"/>
                <a:gd name="T1" fmla="*/ 4 h 160"/>
                <a:gd name="T2" fmla="*/ 71 w 75"/>
                <a:gd name="T3" fmla="*/ 0 h 160"/>
                <a:gd name="T4" fmla="*/ 65 w 75"/>
                <a:gd name="T5" fmla="*/ 0 h 160"/>
                <a:gd name="T6" fmla="*/ 59 w 75"/>
                <a:gd name="T7" fmla="*/ 6 h 160"/>
                <a:gd name="T8" fmla="*/ 59 w 75"/>
                <a:gd name="T9" fmla="*/ 12 h 160"/>
                <a:gd name="T10" fmla="*/ 62 w 75"/>
                <a:gd name="T11" fmla="*/ 16 h 160"/>
                <a:gd name="T12" fmla="*/ 69 w 75"/>
                <a:gd name="T13" fmla="*/ 15 h 160"/>
                <a:gd name="T14" fmla="*/ 74 w 75"/>
                <a:gd name="T15" fmla="*/ 10 h 160"/>
                <a:gd name="T16" fmla="*/ 38 w 75"/>
                <a:gd name="T17" fmla="*/ 131 h 160"/>
                <a:gd name="T18" fmla="*/ 29 w 75"/>
                <a:gd name="T19" fmla="*/ 149 h 160"/>
                <a:gd name="T20" fmla="*/ 15 w 75"/>
                <a:gd name="T21" fmla="*/ 156 h 160"/>
                <a:gd name="T22" fmla="*/ 8 w 75"/>
                <a:gd name="T23" fmla="*/ 154 h 160"/>
                <a:gd name="T24" fmla="*/ 14 w 75"/>
                <a:gd name="T25" fmla="*/ 150 h 160"/>
                <a:gd name="T26" fmla="*/ 16 w 75"/>
                <a:gd name="T27" fmla="*/ 144 h 160"/>
                <a:gd name="T28" fmla="*/ 15 w 75"/>
                <a:gd name="T29" fmla="*/ 140 h 160"/>
                <a:gd name="T30" fmla="*/ 9 w 75"/>
                <a:gd name="T31" fmla="*/ 138 h 160"/>
                <a:gd name="T32" fmla="*/ 3 w 75"/>
                <a:gd name="T33" fmla="*/ 141 h 160"/>
                <a:gd name="T34" fmla="*/ 0 w 75"/>
                <a:gd name="T35" fmla="*/ 149 h 160"/>
                <a:gd name="T36" fmla="*/ 4 w 75"/>
                <a:gd name="T37" fmla="*/ 157 h 160"/>
                <a:gd name="T38" fmla="*/ 16 w 75"/>
                <a:gd name="T39" fmla="*/ 160 h 160"/>
                <a:gd name="T40" fmla="*/ 36 w 75"/>
                <a:gd name="T41" fmla="*/ 153 h 160"/>
                <a:gd name="T42" fmla="*/ 50 w 75"/>
                <a:gd name="T43" fmla="*/ 132 h 160"/>
                <a:gd name="T44" fmla="*/ 68 w 75"/>
                <a:gd name="T45" fmla="*/ 60 h 160"/>
                <a:gd name="T46" fmla="*/ 67 w 75"/>
                <a:gd name="T47" fmla="*/ 50 h 160"/>
                <a:gd name="T48" fmla="*/ 58 w 75"/>
                <a:gd name="T49" fmla="*/ 41 h 160"/>
                <a:gd name="T50" fmla="*/ 39 w 75"/>
                <a:gd name="T51" fmla="*/ 44 h 160"/>
                <a:gd name="T52" fmla="*/ 24 w 75"/>
                <a:gd name="T53" fmla="*/ 64 h 160"/>
                <a:gd name="T54" fmla="*/ 23 w 75"/>
                <a:gd name="T55" fmla="*/ 70 h 160"/>
                <a:gd name="T56" fmla="*/ 25 w 75"/>
                <a:gd name="T57" fmla="*/ 71 h 160"/>
                <a:gd name="T58" fmla="*/ 27 w 75"/>
                <a:gd name="T59" fmla="*/ 69 h 160"/>
                <a:gd name="T60" fmla="*/ 32 w 75"/>
                <a:gd name="T61" fmla="*/ 59 h 160"/>
                <a:gd name="T62" fmla="*/ 43 w 75"/>
                <a:gd name="T63" fmla="*/ 46 h 160"/>
                <a:gd name="T64" fmla="*/ 53 w 75"/>
                <a:gd name="T65" fmla="*/ 45 h 160"/>
                <a:gd name="T66" fmla="*/ 56 w 75"/>
                <a:gd name="T67" fmla="*/ 48 h 160"/>
                <a:gd name="T68" fmla="*/ 56 w 75"/>
                <a:gd name="T69" fmla="*/ 58 h 160"/>
                <a:gd name="T70" fmla="*/ 38 w 75"/>
                <a:gd name="T71" fmla="*/ 13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5" h="160">
                  <a:moveTo>
                    <a:pt x="75" y="6"/>
                  </a:moveTo>
                  <a:lnTo>
                    <a:pt x="74" y="4"/>
                  </a:lnTo>
                  <a:lnTo>
                    <a:pt x="73" y="2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1" y="2"/>
                  </a:lnTo>
                  <a:lnTo>
                    <a:pt x="59" y="6"/>
                  </a:lnTo>
                  <a:lnTo>
                    <a:pt x="58" y="9"/>
                  </a:lnTo>
                  <a:lnTo>
                    <a:pt x="59" y="12"/>
                  </a:lnTo>
                  <a:lnTo>
                    <a:pt x="60" y="14"/>
                  </a:lnTo>
                  <a:lnTo>
                    <a:pt x="62" y="16"/>
                  </a:lnTo>
                  <a:lnTo>
                    <a:pt x="65" y="16"/>
                  </a:lnTo>
                  <a:lnTo>
                    <a:pt x="69" y="15"/>
                  </a:lnTo>
                  <a:lnTo>
                    <a:pt x="72" y="13"/>
                  </a:lnTo>
                  <a:lnTo>
                    <a:pt x="74" y="10"/>
                  </a:lnTo>
                  <a:lnTo>
                    <a:pt x="75" y="6"/>
                  </a:lnTo>
                  <a:close/>
                  <a:moveTo>
                    <a:pt x="38" y="131"/>
                  </a:moveTo>
                  <a:lnTo>
                    <a:pt x="34" y="141"/>
                  </a:lnTo>
                  <a:lnTo>
                    <a:pt x="29" y="149"/>
                  </a:lnTo>
                  <a:lnTo>
                    <a:pt x="23" y="154"/>
                  </a:lnTo>
                  <a:lnTo>
                    <a:pt x="15" y="156"/>
                  </a:lnTo>
                  <a:lnTo>
                    <a:pt x="13" y="156"/>
                  </a:lnTo>
                  <a:lnTo>
                    <a:pt x="8" y="154"/>
                  </a:lnTo>
                  <a:lnTo>
                    <a:pt x="12" y="153"/>
                  </a:lnTo>
                  <a:lnTo>
                    <a:pt x="14" y="150"/>
                  </a:lnTo>
                  <a:lnTo>
                    <a:pt x="16" y="147"/>
                  </a:lnTo>
                  <a:lnTo>
                    <a:pt x="16" y="144"/>
                  </a:lnTo>
                  <a:lnTo>
                    <a:pt x="16" y="142"/>
                  </a:lnTo>
                  <a:lnTo>
                    <a:pt x="15" y="140"/>
                  </a:lnTo>
                  <a:lnTo>
                    <a:pt x="13" y="139"/>
                  </a:lnTo>
                  <a:lnTo>
                    <a:pt x="9" y="138"/>
                  </a:lnTo>
                  <a:lnTo>
                    <a:pt x="6" y="139"/>
                  </a:lnTo>
                  <a:lnTo>
                    <a:pt x="3" y="141"/>
                  </a:lnTo>
                  <a:lnTo>
                    <a:pt x="0" y="144"/>
                  </a:lnTo>
                  <a:lnTo>
                    <a:pt x="0" y="149"/>
                  </a:lnTo>
                  <a:lnTo>
                    <a:pt x="1" y="154"/>
                  </a:lnTo>
                  <a:lnTo>
                    <a:pt x="4" y="157"/>
                  </a:lnTo>
                  <a:lnTo>
                    <a:pt x="9" y="159"/>
                  </a:lnTo>
                  <a:lnTo>
                    <a:pt x="16" y="160"/>
                  </a:lnTo>
                  <a:lnTo>
                    <a:pt x="26" y="158"/>
                  </a:lnTo>
                  <a:lnTo>
                    <a:pt x="36" y="153"/>
                  </a:lnTo>
                  <a:lnTo>
                    <a:pt x="45" y="144"/>
                  </a:lnTo>
                  <a:lnTo>
                    <a:pt x="50" y="132"/>
                  </a:lnTo>
                  <a:lnTo>
                    <a:pt x="67" y="64"/>
                  </a:lnTo>
                  <a:lnTo>
                    <a:pt x="68" y="60"/>
                  </a:lnTo>
                  <a:lnTo>
                    <a:pt x="68" y="57"/>
                  </a:lnTo>
                  <a:lnTo>
                    <a:pt x="67" y="50"/>
                  </a:lnTo>
                  <a:lnTo>
                    <a:pt x="63" y="45"/>
                  </a:lnTo>
                  <a:lnTo>
                    <a:pt x="58" y="41"/>
                  </a:lnTo>
                  <a:lnTo>
                    <a:pt x="51" y="40"/>
                  </a:lnTo>
                  <a:lnTo>
                    <a:pt x="39" y="44"/>
                  </a:lnTo>
                  <a:lnTo>
                    <a:pt x="29" y="54"/>
                  </a:lnTo>
                  <a:lnTo>
                    <a:pt x="24" y="64"/>
                  </a:lnTo>
                  <a:lnTo>
                    <a:pt x="22" y="69"/>
                  </a:lnTo>
                  <a:lnTo>
                    <a:pt x="23" y="70"/>
                  </a:lnTo>
                  <a:lnTo>
                    <a:pt x="24" y="71"/>
                  </a:lnTo>
                  <a:lnTo>
                    <a:pt x="25" y="71"/>
                  </a:lnTo>
                  <a:lnTo>
                    <a:pt x="26" y="70"/>
                  </a:lnTo>
                  <a:lnTo>
                    <a:pt x="27" y="69"/>
                  </a:lnTo>
                  <a:lnTo>
                    <a:pt x="27" y="67"/>
                  </a:lnTo>
                  <a:lnTo>
                    <a:pt x="32" y="59"/>
                  </a:lnTo>
                  <a:lnTo>
                    <a:pt x="37" y="51"/>
                  </a:lnTo>
                  <a:lnTo>
                    <a:pt x="43" y="46"/>
                  </a:lnTo>
                  <a:lnTo>
                    <a:pt x="51" y="44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6" y="48"/>
                  </a:lnTo>
                  <a:lnTo>
                    <a:pt x="56" y="53"/>
                  </a:lnTo>
                  <a:lnTo>
                    <a:pt x="56" y="58"/>
                  </a:lnTo>
                  <a:lnTo>
                    <a:pt x="55" y="62"/>
                  </a:lnTo>
                  <a:lnTo>
                    <a:pt x="38" y="131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133"/>
            <p:cNvSpPr>
              <a:spLocks/>
            </p:cNvSpPr>
            <p:nvPr/>
          </p:nvSpPr>
          <p:spPr bwMode="auto">
            <a:xfrm>
              <a:off x="2037" y="0"/>
              <a:ext cx="42" cy="185"/>
            </a:xfrm>
            <a:custGeom>
              <a:avLst/>
              <a:gdLst>
                <a:gd name="T0" fmla="*/ 42 w 42"/>
                <a:gd name="T1" fmla="*/ 93 h 185"/>
                <a:gd name="T2" fmla="*/ 42 w 42"/>
                <a:gd name="T3" fmla="*/ 81 h 185"/>
                <a:gd name="T4" fmla="*/ 40 w 42"/>
                <a:gd name="T5" fmla="*/ 66 h 185"/>
                <a:gd name="T6" fmla="*/ 36 w 42"/>
                <a:gd name="T7" fmla="*/ 51 h 185"/>
                <a:gd name="T8" fmla="*/ 30 w 42"/>
                <a:gd name="T9" fmla="*/ 35 h 185"/>
                <a:gd name="T10" fmla="*/ 21 w 42"/>
                <a:gd name="T11" fmla="*/ 20 h 185"/>
                <a:gd name="T12" fmla="*/ 12 w 42"/>
                <a:gd name="T13" fmla="*/ 9 h 185"/>
                <a:gd name="T14" fmla="*/ 5 w 42"/>
                <a:gd name="T15" fmla="*/ 2 h 185"/>
                <a:gd name="T16" fmla="*/ 1 w 42"/>
                <a:gd name="T17" fmla="*/ 0 h 185"/>
                <a:gd name="T18" fmla="*/ 0 w 42"/>
                <a:gd name="T19" fmla="*/ 1 h 185"/>
                <a:gd name="T20" fmla="*/ 0 w 42"/>
                <a:gd name="T21" fmla="*/ 2 h 185"/>
                <a:gd name="T22" fmla="*/ 0 w 42"/>
                <a:gd name="T23" fmla="*/ 2 h 185"/>
                <a:gd name="T24" fmla="*/ 0 w 42"/>
                <a:gd name="T25" fmla="*/ 3 h 185"/>
                <a:gd name="T26" fmla="*/ 1 w 42"/>
                <a:gd name="T27" fmla="*/ 4 h 185"/>
                <a:gd name="T28" fmla="*/ 3 w 42"/>
                <a:gd name="T29" fmla="*/ 6 h 185"/>
                <a:gd name="T30" fmla="*/ 15 w 42"/>
                <a:gd name="T31" fmla="*/ 22 h 185"/>
                <a:gd name="T32" fmla="*/ 24 w 42"/>
                <a:gd name="T33" fmla="*/ 42 h 185"/>
                <a:gd name="T34" fmla="*/ 30 w 42"/>
                <a:gd name="T35" fmla="*/ 66 h 185"/>
                <a:gd name="T36" fmla="*/ 32 w 42"/>
                <a:gd name="T37" fmla="*/ 93 h 185"/>
                <a:gd name="T38" fmla="*/ 30 w 42"/>
                <a:gd name="T39" fmla="*/ 117 h 185"/>
                <a:gd name="T40" fmla="*/ 25 w 42"/>
                <a:gd name="T41" fmla="*/ 140 h 185"/>
                <a:gd name="T42" fmla="*/ 16 w 42"/>
                <a:gd name="T43" fmla="*/ 161 h 185"/>
                <a:gd name="T44" fmla="*/ 2 w 42"/>
                <a:gd name="T45" fmla="*/ 180 h 185"/>
                <a:gd name="T46" fmla="*/ 0 w 42"/>
                <a:gd name="T47" fmla="*/ 183 h 185"/>
                <a:gd name="T48" fmla="*/ 0 w 42"/>
                <a:gd name="T49" fmla="*/ 184 h 185"/>
                <a:gd name="T50" fmla="*/ 0 w 42"/>
                <a:gd name="T51" fmla="*/ 185 h 185"/>
                <a:gd name="T52" fmla="*/ 1 w 42"/>
                <a:gd name="T53" fmla="*/ 185 h 185"/>
                <a:gd name="T54" fmla="*/ 5 w 42"/>
                <a:gd name="T55" fmla="*/ 183 h 185"/>
                <a:gd name="T56" fmla="*/ 13 w 42"/>
                <a:gd name="T57" fmla="*/ 176 h 185"/>
                <a:gd name="T58" fmla="*/ 22 w 42"/>
                <a:gd name="T59" fmla="*/ 165 h 185"/>
                <a:gd name="T60" fmla="*/ 31 w 42"/>
                <a:gd name="T61" fmla="*/ 149 h 185"/>
                <a:gd name="T62" fmla="*/ 36 w 42"/>
                <a:gd name="T63" fmla="*/ 134 h 185"/>
                <a:gd name="T64" fmla="*/ 40 w 42"/>
                <a:gd name="T65" fmla="*/ 119 h 185"/>
                <a:gd name="T66" fmla="*/ 42 w 42"/>
                <a:gd name="T67" fmla="*/ 105 h 185"/>
                <a:gd name="T68" fmla="*/ 42 w 42"/>
                <a:gd name="T69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185">
                  <a:moveTo>
                    <a:pt x="42" y="93"/>
                  </a:moveTo>
                  <a:lnTo>
                    <a:pt x="42" y="81"/>
                  </a:lnTo>
                  <a:lnTo>
                    <a:pt x="40" y="66"/>
                  </a:lnTo>
                  <a:lnTo>
                    <a:pt x="36" y="51"/>
                  </a:lnTo>
                  <a:lnTo>
                    <a:pt x="30" y="35"/>
                  </a:lnTo>
                  <a:lnTo>
                    <a:pt x="21" y="20"/>
                  </a:lnTo>
                  <a:lnTo>
                    <a:pt x="12" y="9"/>
                  </a:lnTo>
                  <a:lnTo>
                    <a:pt x="5" y="2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6"/>
                  </a:lnTo>
                  <a:lnTo>
                    <a:pt x="15" y="22"/>
                  </a:lnTo>
                  <a:lnTo>
                    <a:pt x="24" y="42"/>
                  </a:lnTo>
                  <a:lnTo>
                    <a:pt x="30" y="66"/>
                  </a:lnTo>
                  <a:lnTo>
                    <a:pt x="32" y="93"/>
                  </a:lnTo>
                  <a:lnTo>
                    <a:pt x="30" y="117"/>
                  </a:lnTo>
                  <a:lnTo>
                    <a:pt x="25" y="140"/>
                  </a:lnTo>
                  <a:lnTo>
                    <a:pt x="16" y="161"/>
                  </a:lnTo>
                  <a:lnTo>
                    <a:pt x="2" y="180"/>
                  </a:lnTo>
                  <a:lnTo>
                    <a:pt x="0" y="183"/>
                  </a:lnTo>
                  <a:lnTo>
                    <a:pt x="0" y="184"/>
                  </a:lnTo>
                  <a:lnTo>
                    <a:pt x="0" y="185"/>
                  </a:lnTo>
                  <a:lnTo>
                    <a:pt x="1" y="185"/>
                  </a:lnTo>
                  <a:lnTo>
                    <a:pt x="5" y="183"/>
                  </a:lnTo>
                  <a:lnTo>
                    <a:pt x="13" y="176"/>
                  </a:lnTo>
                  <a:lnTo>
                    <a:pt x="22" y="165"/>
                  </a:lnTo>
                  <a:lnTo>
                    <a:pt x="31" y="149"/>
                  </a:lnTo>
                  <a:lnTo>
                    <a:pt x="36" y="134"/>
                  </a:lnTo>
                  <a:lnTo>
                    <a:pt x="40" y="119"/>
                  </a:lnTo>
                  <a:lnTo>
                    <a:pt x="42" y="105"/>
                  </a:lnTo>
                  <a:lnTo>
                    <a:pt x="42" y="93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134"/>
            <p:cNvSpPr>
              <a:spLocks noEditPoints="1"/>
            </p:cNvSpPr>
            <p:nvPr/>
          </p:nvSpPr>
          <p:spPr bwMode="auto">
            <a:xfrm>
              <a:off x="2172" y="13"/>
              <a:ext cx="17" cy="126"/>
            </a:xfrm>
            <a:custGeom>
              <a:avLst/>
              <a:gdLst>
                <a:gd name="T0" fmla="*/ 17 w 17"/>
                <a:gd name="T1" fmla="*/ 0 h 126"/>
                <a:gd name="T2" fmla="*/ 0 w 17"/>
                <a:gd name="T3" fmla="*/ 0 h 126"/>
                <a:gd name="T4" fmla="*/ 0 w 17"/>
                <a:gd name="T5" fmla="*/ 17 h 126"/>
                <a:gd name="T6" fmla="*/ 17 w 17"/>
                <a:gd name="T7" fmla="*/ 17 h 126"/>
                <a:gd name="T8" fmla="*/ 17 w 17"/>
                <a:gd name="T9" fmla="*/ 0 h 126"/>
                <a:gd name="T10" fmla="*/ 15 w 17"/>
                <a:gd name="T11" fmla="*/ 44 h 126"/>
                <a:gd name="T12" fmla="*/ 1 w 17"/>
                <a:gd name="T13" fmla="*/ 44 h 126"/>
                <a:gd name="T14" fmla="*/ 1 w 17"/>
                <a:gd name="T15" fmla="*/ 126 h 126"/>
                <a:gd name="T16" fmla="*/ 15 w 17"/>
                <a:gd name="T17" fmla="*/ 126 h 126"/>
                <a:gd name="T18" fmla="*/ 15 w 17"/>
                <a:gd name="T19" fmla="*/ 4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6">
                  <a:moveTo>
                    <a:pt x="17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17" y="17"/>
                  </a:lnTo>
                  <a:lnTo>
                    <a:pt x="17" y="0"/>
                  </a:lnTo>
                  <a:close/>
                  <a:moveTo>
                    <a:pt x="15" y="44"/>
                  </a:moveTo>
                  <a:lnTo>
                    <a:pt x="1" y="44"/>
                  </a:lnTo>
                  <a:lnTo>
                    <a:pt x="1" y="126"/>
                  </a:lnTo>
                  <a:lnTo>
                    <a:pt x="15" y="126"/>
                  </a:lnTo>
                  <a:lnTo>
                    <a:pt x="15" y="44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135"/>
            <p:cNvSpPr>
              <a:spLocks noEditPoints="1"/>
            </p:cNvSpPr>
            <p:nvPr/>
          </p:nvSpPr>
          <p:spPr bwMode="auto">
            <a:xfrm>
              <a:off x="2216" y="13"/>
              <a:ext cx="16" cy="126"/>
            </a:xfrm>
            <a:custGeom>
              <a:avLst/>
              <a:gdLst>
                <a:gd name="T0" fmla="*/ 16 w 16"/>
                <a:gd name="T1" fmla="*/ 0 h 126"/>
                <a:gd name="T2" fmla="*/ 0 w 16"/>
                <a:gd name="T3" fmla="*/ 0 h 126"/>
                <a:gd name="T4" fmla="*/ 0 w 16"/>
                <a:gd name="T5" fmla="*/ 17 h 126"/>
                <a:gd name="T6" fmla="*/ 16 w 16"/>
                <a:gd name="T7" fmla="*/ 17 h 126"/>
                <a:gd name="T8" fmla="*/ 16 w 16"/>
                <a:gd name="T9" fmla="*/ 0 h 126"/>
                <a:gd name="T10" fmla="*/ 15 w 16"/>
                <a:gd name="T11" fmla="*/ 44 h 126"/>
                <a:gd name="T12" fmla="*/ 1 w 16"/>
                <a:gd name="T13" fmla="*/ 44 h 126"/>
                <a:gd name="T14" fmla="*/ 1 w 16"/>
                <a:gd name="T15" fmla="*/ 126 h 126"/>
                <a:gd name="T16" fmla="*/ 15 w 16"/>
                <a:gd name="T17" fmla="*/ 126 h 126"/>
                <a:gd name="T18" fmla="*/ 15 w 16"/>
                <a:gd name="T19" fmla="*/ 4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26">
                  <a:moveTo>
                    <a:pt x="16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16" y="17"/>
                  </a:lnTo>
                  <a:lnTo>
                    <a:pt x="16" y="0"/>
                  </a:lnTo>
                  <a:close/>
                  <a:moveTo>
                    <a:pt x="15" y="44"/>
                  </a:moveTo>
                  <a:lnTo>
                    <a:pt x="1" y="44"/>
                  </a:lnTo>
                  <a:lnTo>
                    <a:pt x="1" y="126"/>
                  </a:lnTo>
                  <a:lnTo>
                    <a:pt x="15" y="126"/>
                  </a:lnTo>
                  <a:lnTo>
                    <a:pt x="15" y="44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136"/>
            <p:cNvSpPr>
              <a:spLocks/>
            </p:cNvSpPr>
            <p:nvPr/>
          </p:nvSpPr>
          <p:spPr bwMode="auto">
            <a:xfrm>
              <a:off x="2251" y="9"/>
              <a:ext cx="59" cy="130"/>
            </a:xfrm>
            <a:custGeom>
              <a:avLst/>
              <a:gdLst>
                <a:gd name="T0" fmla="*/ 28 w 59"/>
                <a:gd name="T1" fmla="*/ 59 h 130"/>
                <a:gd name="T2" fmla="*/ 48 w 59"/>
                <a:gd name="T3" fmla="*/ 59 h 130"/>
                <a:gd name="T4" fmla="*/ 48 w 59"/>
                <a:gd name="T5" fmla="*/ 48 h 130"/>
                <a:gd name="T6" fmla="*/ 27 w 59"/>
                <a:gd name="T7" fmla="*/ 48 h 130"/>
                <a:gd name="T8" fmla="*/ 27 w 59"/>
                <a:gd name="T9" fmla="*/ 26 h 130"/>
                <a:gd name="T10" fmla="*/ 28 w 59"/>
                <a:gd name="T11" fmla="*/ 21 h 130"/>
                <a:gd name="T12" fmla="*/ 29 w 59"/>
                <a:gd name="T13" fmla="*/ 18 h 130"/>
                <a:gd name="T14" fmla="*/ 31 w 59"/>
                <a:gd name="T15" fmla="*/ 15 h 130"/>
                <a:gd name="T16" fmla="*/ 34 w 59"/>
                <a:gd name="T17" fmla="*/ 13 h 130"/>
                <a:gd name="T18" fmla="*/ 37 w 59"/>
                <a:gd name="T19" fmla="*/ 12 h 130"/>
                <a:gd name="T20" fmla="*/ 39 w 59"/>
                <a:gd name="T21" fmla="*/ 11 h 130"/>
                <a:gd name="T22" fmla="*/ 42 w 59"/>
                <a:gd name="T23" fmla="*/ 11 h 130"/>
                <a:gd name="T24" fmla="*/ 44 w 59"/>
                <a:gd name="T25" fmla="*/ 11 h 130"/>
                <a:gd name="T26" fmla="*/ 51 w 59"/>
                <a:gd name="T27" fmla="*/ 11 h 130"/>
                <a:gd name="T28" fmla="*/ 59 w 59"/>
                <a:gd name="T29" fmla="*/ 14 h 130"/>
                <a:gd name="T30" fmla="*/ 59 w 59"/>
                <a:gd name="T31" fmla="*/ 2 h 130"/>
                <a:gd name="T32" fmla="*/ 57 w 59"/>
                <a:gd name="T33" fmla="*/ 1 h 130"/>
                <a:gd name="T34" fmla="*/ 53 w 59"/>
                <a:gd name="T35" fmla="*/ 0 h 130"/>
                <a:gd name="T36" fmla="*/ 49 w 59"/>
                <a:gd name="T37" fmla="*/ 0 h 130"/>
                <a:gd name="T38" fmla="*/ 44 w 59"/>
                <a:gd name="T39" fmla="*/ 0 h 130"/>
                <a:gd name="T40" fmla="*/ 32 w 59"/>
                <a:gd name="T41" fmla="*/ 2 h 130"/>
                <a:gd name="T42" fmla="*/ 23 w 59"/>
                <a:gd name="T43" fmla="*/ 8 h 130"/>
                <a:gd name="T44" fmla="*/ 16 w 59"/>
                <a:gd name="T45" fmla="*/ 18 h 130"/>
                <a:gd name="T46" fmla="*/ 14 w 59"/>
                <a:gd name="T47" fmla="*/ 31 h 130"/>
                <a:gd name="T48" fmla="*/ 14 w 59"/>
                <a:gd name="T49" fmla="*/ 48 h 130"/>
                <a:gd name="T50" fmla="*/ 0 w 59"/>
                <a:gd name="T51" fmla="*/ 48 h 130"/>
                <a:gd name="T52" fmla="*/ 0 w 59"/>
                <a:gd name="T53" fmla="*/ 59 h 130"/>
                <a:gd name="T54" fmla="*/ 14 w 59"/>
                <a:gd name="T55" fmla="*/ 59 h 130"/>
                <a:gd name="T56" fmla="*/ 14 w 59"/>
                <a:gd name="T57" fmla="*/ 130 h 130"/>
                <a:gd name="T58" fmla="*/ 28 w 59"/>
                <a:gd name="T59" fmla="*/ 130 h 130"/>
                <a:gd name="T60" fmla="*/ 28 w 59"/>
                <a:gd name="T61" fmla="*/ 5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" h="130">
                  <a:moveTo>
                    <a:pt x="28" y="59"/>
                  </a:moveTo>
                  <a:lnTo>
                    <a:pt x="48" y="59"/>
                  </a:lnTo>
                  <a:lnTo>
                    <a:pt x="48" y="48"/>
                  </a:lnTo>
                  <a:lnTo>
                    <a:pt x="27" y="48"/>
                  </a:lnTo>
                  <a:lnTo>
                    <a:pt x="27" y="26"/>
                  </a:lnTo>
                  <a:lnTo>
                    <a:pt x="28" y="21"/>
                  </a:lnTo>
                  <a:lnTo>
                    <a:pt x="29" y="18"/>
                  </a:lnTo>
                  <a:lnTo>
                    <a:pt x="31" y="15"/>
                  </a:lnTo>
                  <a:lnTo>
                    <a:pt x="34" y="13"/>
                  </a:lnTo>
                  <a:lnTo>
                    <a:pt x="37" y="12"/>
                  </a:lnTo>
                  <a:lnTo>
                    <a:pt x="39" y="11"/>
                  </a:lnTo>
                  <a:lnTo>
                    <a:pt x="42" y="11"/>
                  </a:lnTo>
                  <a:lnTo>
                    <a:pt x="44" y="11"/>
                  </a:lnTo>
                  <a:lnTo>
                    <a:pt x="51" y="11"/>
                  </a:lnTo>
                  <a:lnTo>
                    <a:pt x="59" y="14"/>
                  </a:lnTo>
                  <a:lnTo>
                    <a:pt x="59" y="2"/>
                  </a:lnTo>
                  <a:lnTo>
                    <a:pt x="57" y="1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2" y="2"/>
                  </a:lnTo>
                  <a:lnTo>
                    <a:pt x="23" y="8"/>
                  </a:lnTo>
                  <a:lnTo>
                    <a:pt x="16" y="18"/>
                  </a:lnTo>
                  <a:lnTo>
                    <a:pt x="14" y="31"/>
                  </a:lnTo>
                  <a:lnTo>
                    <a:pt x="14" y="48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14" y="130"/>
                  </a:lnTo>
                  <a:lnTo>
                    <a:pt x="28" y="130"/>
                  </a:lnTo>
                  <a:lnTo>
                    <a:pt x="28" y="5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137"/>
            <p:cNvSpPr>
              <a:spLocks/>
            </p:cNvSpPr>
            <p:nvPr/>
          </p:nvSpPr>
          <p:spPr bwMode="auto">
            <a:xfrm>
              <a:off x="2367" y="33"/>
              <a:ext cx="58" cy="108"/>
            </a:xfrm>
            <a:custGeom>
              <a:avLst/>
              <a:gdLst>
                <a:gd name="T0" fmla="*/ 29 w 58"/>
                <a:gd name="T1" fmla="*/ 35 h 108"/>
                <a:gd name="T2" fmla="*/ 55 w 58"/>
                <a:gd name="T3" fmla="*/ 35 h 108"/>
                <a:gd name="T4" fmla="*/ 55 w 58"/>
                <a:gd name="T5" fmla="*/ 24 h 108"/>
                <a:gd name="T6" fmla="*/ 29 w 58"/>
                <a:gd name="T7" fmla="*/ 24 h 108"/>
                <a:gd name="T8" fmla="*/ 29 w 58"/>
                <a:gd name="T9" fmla="*/ 0 h 108"/>
                <a:gd name="T10" fmla="*/ 16 w 58"/>
                <a:gd name="T11" fmla="*/ 0 h 108"/>
                <a:gd name="T12" fmla="*/ 16 w 58"/>
                <a:gd name="T13" fmla="*/ 24 h 108"/>
                <a:gd name="T14" fmla="*/ 0 w 58"/>
                <a:gd name="T15" fmla="*/ 24 h 108"/>
                <a:gd name="T16" fmla="*/ 0 w 58"/>
                <a:gd name="T17" fmla="*/ 35 h 108"/>
                <a:gd name="T18" fmla="*/ 16 w 58"/>
                <a:gd name="T19" fmla="*/ 35 h 108"/>
                <a:gd name="T20" fmla="*/ 16 w 58"/>
                <a:gd name="T21" fmla="*/ 84 h 108"/>
                <a:gd name="T22" fmla="*/ 16 w 58"/>
                <a:gd name="T23" fmla="*/ 88 h 108"/>
                <a:gd name="T24" fmla="*/ 16 w 58"/>
                <a:gd name="T25" fmla="*/ 93 h 108"/>
                <a:gd name="T26" fmla="*/ 17 w 58"/>
                <a:gd name="T27" fmla="*/ 97 h 108"/>
                <a:gd name="T28" fmla="*/ 18 w 58"/>
                <a:gd name="T29" fmla="*/ 100 h 108"/>
                <a:gd name="T30" fmla="*/ 20 w 58"/>
                <a:gd name="T31" fmla="*/ 103 h 108"/>
                <a:gd name="T32" fmla="*/ 23 w 58"/>
                <a:gd name="T33" fmla="*/ 106 h 108"/>
                <a:gd name="T34" fmla="*/ 27 w 58"/>
                <a:gd name="T35" fmla="*/ 108 h 108"/>
                <a:gd name="T36" fmla="*/ 31 w 58"/>
                <a:gd name="T37" fmla="*/ 108 h 108"/>
                <a:gd name="T38" fmla="*/ 40 w 58"/>
                <a:gd name="T39" fmla="*/ 107 h 108"/>
                <a:gd name="T40" fmla="*/ 47 w 58"/>
                <a:gd name="T41" fmla="*/ 106 h 108"/>
                <a:gd name="T42" fmla="*/ 53 w 58"/>
                <a:gd name="T43" fmla="*/ 103 h 108"/>
                <a:gd name="T44" fmla="*/ 58 w 58"/>
                <a:gd name="T45" fmla="*/ 101 h 108"/>
                <a:gd name="T46" fmla="*/ 55 w 58"/>
                <a:gd name="T47" fmla="*/ 90 h 108"/>
                <a:gd name="T48" fmla="*/ 47 w 58"/>
                <a:gd name="T49" fmla="*/ 95 h 108"/>
                <a:gd name="T50" fmla="*/ 38 w 58"/>
                <a:gd name="T51" fmla="*/ 96 h 108"/>
                <a:gd name="T52" fmla="*/ 34 w 58"/>
                <a:gd name="T53" fmla="*/ 95 h 108"/>
                <a:gd name="T54" fmla="*/ 31 w 58"/>
                <a:gd name="T55" fmla="*/ 92 h 108"/>
                <a:gd name="T56" fmla="*/ 29 w 58"/>
                <a:gd name="T57" fmla="*/ 87 h 108"/>
                <a:gd name="T58" fmla="*/ 29 w 58"/>
                <a:gd name="T59" fmla="*/ 81 h 108"/>
                <a:gd name="T60" fmla="*/ 29 w 58"/>
                <a:gd name="T61" fmla="*/ 3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8" h="108">
                  <a:moveTo>
                    <a:pt x="29" y="35"/>
                  </a:moveTo>
                  <a:lnTo>
                    <a:pt x="55" y="35"/>
                  </a:lnTo>
                  <a:lnTo>
                    <a:pt x="55" y="24"/>
                  </a:lnTo>
                  <a:lnTo>
                    <a:pt x="29" y="24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35"/>
                  </a:lnTo>
                  <a:lnTo>
                    <a:pt x="16" y="35"/>
                  </a:lnTo>
                  <a:lnTo>
                    <a:pt x="16" y="84"/>
                  </a:lnTo>
                  <a:lnTo>
                    <a:pt x="16" y="88"/>
                  </a:lnTo>
                  <a:lnTo>
                    <a:pt x="16" y="93"/>
                  </a:lnTo>
                  <a:lnTo>
                    <a:pt x="17" y="97"/>
                  </a:lnTo>
                  <a:lnTo>
                    <a:pt x="18" y="100"/>
                  </a:lnTo>
                  <a:lnTo>
                    <a:pt x="20" y="103"/>
                  </a:lnTo>
                  <a:lnTo>
                    <a:pt x="23" y="106"/>
                  </a:lnTo>
                  <a:lnTo>
                    <a:pt x="27" y="108"/>
                  </a:lnTo>
                  <a:lnTo>
                    <a:pt x="31" y="108"/>
                  </a:lnTo>
                  <a:lnTo>
                    <a:pt x="40" y="107"/>
                  </a:lnTo>
                  <a:lnTo>
                    <a:pt x="47" y="106"/>
                  </a:lnTo>
                  <a:lnTo>
                    <a:pt x="53" y="103"/>
                  </a:lnTo>
                  <a:lnTo>
                    <a:pt x="58" y="101"/>
                  </a:lnTo>
                  <a:lnTo>
                    <a:pt x="55" y="90"/>
                  </a:lnTo>
                  <a:lnTo>
                    <a:pt x="47" y="95"/>
                  </a:lnTo>
                  <a:lnTo>
                    <a:pt x="38" y="96"/>
                  </a:lnTo>
                  <a:lnTo>
                    <a:pt x="34" y="95"/>
                  </a:lnTo>
                  <a:lnTo>
                    <a:pt x="31" y="92"/>
                  </a:lnTo>
                  <a:lnTo>
                    <a:pt x="29" y="87"/>
                  </a:lnTo>
                  <a:lnTo>
                    <a:pt x="29" y="81"/>
                  </a:lnTo>
                  <a:lnTo>
                    <a:pt x="29" y="35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138"/>
            <p:cNvSpPr>
              <a:spLocks/>
            </p:cNvSpPr>
            <p:nvPr/>
          </p:nvSpPr>
          <p:spPr bwMode="auto">
            <a:xfrm>
              <a:off x="2445" y="11"/>
              <a:ext cx="65" cy="128"/>
            </a:xfrm>
            <a:custGeom>
              <a:avLst/>
              <a:gdLst>
                <a:gd name="T0" fmla="*/ 65 w 65"/>
                <a:gd name="T1" fmla="*/ 73 h 128"/>
                <a:gd name="T2" fmla="*/ 64 w 65"/>
                <a:gd name="T3" fmla="*/ 63 h 128"/>
                <a:gd name="T4" fmla="*/ 61 w 65"/>
                <a:gd name="T5" fmla="*/ 54 h 128"/>
                <a:gd name="T6" fmla="*/ 53 w 65"/>
                <a:gd name="T7" fmla="*/ 47 h 128"/>
                <a:gd name="T8" fmla="*/ 40 w 65"/>
                <a:gd name="T9" fmla="*/ 44 h 128"/>
                <a:gd name="T10" fmla="*/ 32 w 65"/>
                <a:gd name="T11" fmla="*/ 45 h 128"/>
                <a:gd name="T12" fmla="*/ 25 w 65"/>
                <a:gd name="T13" fmla="*/ 48 h 128"/>
                <a:gd name="T14" fmla="*/ 18 w 65"/>
                <a:gd name="T15" fmla="*/ 52 h 128"/>
                <a:gd name="T16" fmla="*/ 14 w 65"/>
                <a:gd name="T17" fmla="*/ 57 h 128"/>
                <a:gd name="T18" fmla="*/ 14 w 65"/>
                <a:gd name="T19" fmla="*/ 0 h 128"/>
                <a:gd name="T20" fmla="*/ 0 w 65"/>
                <a:gd name="T21" fmla="*/ 0 h 128"/>
                <a:gd name="T22" fmla="*/ 0 w 65"/>
                <a:gd name="T23" fmla="*/ 128 h 128"/>
                <a:gd name="T24" fmla="*/ 14 w 65"/>
                <a:gd name="T25" fmla="*/ 128 h 128"/>
                <a:gd name="T26" fmla="*/ 14 w 65"/>
                <a:gd name="T27" fmla="*/ 83 h 128"/>
                <a:gd name="T28" fmla="*/ 14 w 65"/>
                <a:gd name="T29" fmla="*/ 78 h 128"/>
                <a:gd name="T30" fmla="*/ 15 w 65"/>
                <a:gd name="T31" fmla="*/ 73 h 128"/>
                <a:gd name="T32" fmla="*/ 16 w 65"/>
                <a:gd name="T33" fmla="*/ 69 h 128"/>
                <a:gd name="T34" fmla="*/ 18 w 65"/>
                <a:gd name="T35" fmla="*/ 64 h 128"/>
                <a:gd name="T36" fmla="*/ 21 w 65"/>
                <a:gd name="T37" fmla="*/ 61 h 128"/>
                <a:gd name="T38" fmla="*/ 24 w 65"/>
                <a:gd name="T39" fmla="*/ 58 h 128"/>
                <a:gd name="T40" fmla="*/ 28 w 65"/>
                <a:gd name="T41" fmla="*/ 56 h 128"/>
                <a:gd name="T42" fmla="*/ 33 w 65"/>
                <a:gd name="T43" fmla="*/ 55 h 128"/>
                <a:gd name="T44" fmla="*/ 38 w 65"/>
                <a:gd name="T45" fmla="*/ 56 h 128"/>
                <a:gd name="T46" fmla="*/ 43 w 65"/>
                <a:gd name="T47" fmla="*/ 57 h 128"/>
                <a:gd name="T48" fmla="*/ 46 w 65"/>
                <a:gd name="T49" fmla="*/ 60 h 128"/>
                <a:gd name="T50" fmla="*/ 48 w 65"/>
                <a:gd name="T51" fmla="*/ 62 h 128"/>
                <a:gd name="T52" fmla="*/ 49 w 65"/>
                <a:gd name="T53" fmla="*/ 66 h 128"/>
                <a:gd name="T54" fmla="*/ 50 w 65"/>
                <a:gd name="T55" fmla="*/ 69 h 128"/>
                <a:gd name="T56" fmla="*/ 50 w 65"/>
                <a:gd name="T57" fmla="*/ 72 h 128"/>
                <a:gd name="T58" fmla="*/ 50 w 65"/>
                <a:gd name="T59" fmla="*/ 74 h 128"/>
                <a:gd name="T60" fmla="*/ 50 w 65"/>
                <a:gd name="T61" fmla="*/ 128 h 128"/>
                <a:gd name="T62" fmla="*/ 65 w 65"/>
                <a:gd name="T63" fmla="*/ 128 h 128"/>
                <a:gd name="T64" fmla="*/ 65 w 65"/>
                <a:gd name="T65" fmla="*/ 7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128">
                  <a:moveTo>
                    <a:pt x="65" y="73"/>
                  </a:moveTo>
                  <a:lnTo>
                    <a:pt x="64" y="63"/>
                  </a:lnTo>
                  <a:lnTo>
                    <a:pt x="61" y="54"/>
                  </a:lnTo>
                  <a:lnTo>
                    <a:pt x="53" y="47"/>
                  </a:lnTo>
                  <a:lnTo>
                    <a:pt x="40" y="44"/>
                  </a:lnTo>
                  <a:lnTo>
                    <a:pt x="32" y="45"/>
                  </a:lnTo>
                  <a:lnTo>
                    <a:pt x="25" y="48"/>
                  </a:lnTo>
                  <a:lnTo>
                    <a:pt x="18" y="52"/>
                  </a:lnTo>
                  <a:lnTo>
                    <a:pt x="14" y="57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14" y="128"/>
                  </a:lnTo>
                  <a:lnTo>
                    <a:pt x="14" y="83"/>
                  </a:lnTo>
                  <a:lnTo>
                    <a:pt x="14" y="78"/>
                  </a:lnTo>
                  <a:lnTo>
                    <a:pt x="15" y="73"/>
                  </a:lnTo>
                  <a:lnTo>
                    <a:pt x="16" y="69"/>
                  </a:lnTo>
                  <a:lnTo>
                    <a:pt x="18" y="64"/>
                  </a:lnTo>
                  <a:lnTo>
                    <a:pt x="21" y="61"/>
                  </a:lnTo>
                  <a:lnTo>
                    <a:pt x="24" y="58"/>
                  </a:lnTo>
                  <a:lnTo>
                    <a:pt x="28" y="56"/>
                  </a:lnTo>
                  <a:lnTo>
                    <a:pt x="33" y="55"/>
                  </a:lnTo>
                  <a:lnTo>
                    <a:pt x="38" y="56"/>
                  </a:lnTo>
                  <a:lnTo>
                    <a:pt x="43" y="57"/>
                  </a:lnTo>
                  <a:lnTo>
                    <a:pt x="46" y="60"/>
                  </a:lnTo>
                  <a:lnTo>
                    <a:pt x="48" y="62"/>
                  </a:lnTo>
                  <a:lnTo>
                    <a:pt x="49" y="66"/>
                  </a:lnTo>
                  <a:lnTo>
                    <a:pt x="50" y="69"/>
                  </a:lnTo>
                  <a:lnTo>
                    <a:pt x="50" y="72"/>
                  </a:lnTo>
                  <a:lnTo>
                    <a:pt x="50" y="74"/>
                  </a:lnTo>
                  <a:lnTo>
                    <a:pt x="50" y="128"/>
                  </a:lnTo>
                  <a:lnTo>
                    <a:pt x="65" y="128"/>
                  </a:lnTo>
                  <a:lnTo>
                    <a:pt x="65" y="73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139"/>
            <p:cNvSpPr>
              <a:spLocks noEditPoints="1"/>
            </p:cNvSpPr>
            <p:nvPr/>
          </p:nvSpPr>
          <p:spPr bwMode="auto">
            <a:xfrm>
              <a:off x="2531" y="54"/>
              <a:ext cx="70" cy="87"/>
            </a:xfrm>
            <a:custGeom>
              <a:avLst/>
              <a:gdLst>
                <a:gd name="T0" fmla="*/ 70 w 70"/>
                <a:gd name="T1" fmla="*/ 45 h 87"/>
                <a:gd name="T2" fmla="*/ 70 w 70"/>
                <a:gd name="T3" fmla="*/ 39 h 87"/>
                <a:gd name="T4" fmla="*/ 69 w 70"/>
                <a:gd name="T5" fmla="*/ 31 h 87"/>
                <a:gd name="T6" fmla="*/ 67 w 70"/>
                <a:gd name="T7" fmla="*/ 22 h 87"/>
                <a:gd name="T8" fmla="*/ 62 w 70"/>
                <a:gd name="T9" fmla="*/ 13 h 87"/>
                <a:gd name="T10" fmla="*/ 56 w 70"/>
                <a:gd name="T11" fmla="*/ 6 h 87"/>
                <a:gd name="T12" fmla="*/ 49 w 70"/>
                <a:gd name="T13" fmla="*/ 2 h 87"/>
                <a:gd name="T14" fmla="*/ 43 w 70"/>
                <a:gd name="T15" fmla="*/ 0 h 87"/>
                <a:gd name="T16" fmla="*/ 37 w 70"/>
                <a:gd name="T17" fmla="*/ 0 h 87"/>
                <a:gd name="T18" fmla="*/ 23 w 70"/>
                <a:gd name="T19" fmla="*/ 3 h 87"/>
                <a:gd name="T20" fmla="*/ 11 w 70"/>
                <a:gd name="T21" fmla="*/ 13 h 87"/>
                <a:gd name="T22" fmla="*/ 3 w 70"/>
                <a:gd name="T23" fmla="*/ 26 h 87"/>
                <a:gd name="T24" fmla="*/ 0 w 70"/>
                <a:gd name="T25" fmla="*/ 43 h 87"/>
                <a:gd name="T26" fmla="*/ 3 w 70"/>
                <a:gd name="T27" fmla="*/ 60 h 87"/>
                <a:gd name="T28" fmla="*/ 12 w 70"/>
                <a:gd name="T29" fmla="*/ 74 h 87"/>
                <a:gd name="T30" fmla="*/ 24 w 70"/>
                <a:gd name="T31" fmla="*/ 84 h 87"/>
                <a:gd name="T32" fmla="*/ 40 w 70"/>
                <a:gd name="T33" fmla="*/ 87 h 87"/>
                <a:gd name="T34" fmla="*/ 56 w 70"/>
                <a:gd name="T35" fmla="*/ 84 h 87"/>
                <a:gd name="T36" fmla="*/ 69 w 70"/>
                <a:gd name="T37" fmla="*/ 78 h 87"/>
                <a:gd name="T38" fmla="*/ 68 w 70"/>
                <a:gd name="T39" fmla="*/ 65 h 87"/>
                <a:gd name="T40" fmla="*/ 59 w 70"/>
                <a:gd name="T41" fmla="*/ 71 h 87"/>
                <a:gd name="T42" fmla="*/ 51 w 70"/>
                <a:gd name="T43" fmla="*/ 74 h 87"/>
                <a:gd name="T44" fmla="*/ 45 w 70"/>
                <a:gd name="T45" fmla="*/ 76 h 87"/>
                <a:gd name="T46" fmla="*/ 40 w 70"/>
                <a:gd name="T47" fmla="*/ 76 h 87"/>
                <a:gd name="T48" fmla="*/ 30 w 70"/>
                <a:gd name="T49" fmla="*/ 73 h 87"/>
                <a:gd name="T50" fmla="*/ 21 w 70"/>
                <a:gd name="T51" fmla="*/ 67 h 87"/>
                <a:gd name="T52" fmla="*/ 16 w 70"/>
                <a:gd name="T53" fmla="*/ 57 h 87"/>
                <a:gd name="T54" fmla="*/ 13 w 70"/>
                <a:gd name="T55" fmla="*/ 45 h 87"/>
                <a:gd name="T56" fmla="*/ 70 w 70"/>
                <a:gd name="T57" fmla="*/ 45 h 87"/>
                <a:gd name="T58" fmla="*/ 14 w 70"/>
                <a:gd name="T59" fmla="*/ 34 h 87"/>
                <a:gd name="T60" fmla="*/ 17 w 70"/>
                <a:gd name="T61" fmla="*/ 25 h 87"/>
                <a:gd name="T62" fmla="*/ 23 w 70"/>
                <a:gd name="T63" fmla="*/ 17 h 87"/>
                <a:gd name="T64" fmla="*/ 30 w 70"/>
                <a:gd name="T65" fmla="*/ 13 h 87"/>
                <a:gd name="T66" fmla="*/ 37 w 70"/>
                <a:gd name="T67" fmla="*/ 11 h 87"/>
                <a:gd name="T68" fmla="*/ 44 w 70"/>
                <a:gd name="T69" fmla="*/ 12 h 87"/>
                <a:gd name="T70" fmla="*/ 51 w 70"/>
                <a:gd name="T71" fmla="*/ 16 h 87"/>
                <a:gd name="T72" fmla="*/ 56 w 70"/>
                <a:gd name="T73" fmla="*/ 24 h 87"/>
                <a:gd name="T74" fmla="*/ 59 w 70"/>
                <a:gd name="T75" fmla="*/ 34 h 87"/>
                <a:gd name="T76" fmla="*/ 14 w 70"/>
                <a:gd name="T77" fmla="*/ 3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" h="87">
                  <a:moveTo>
                    <a:pt x="70" y="45"/>
                  </a:moveTo>
                  <a:lnTo>
                    <a:pt x="70" y="39"/>
                  </a:lnTo>
                  <a:lnTo>
                    <a:pt x="69" y="31"/>
                  </a:lnTo>
                  <a:lnTo>
                    <a:pt x="67" y="22"/>
                  </a:lnTo>
                  <a:lnTo>
                    <a:pt x="62" y="13"/>
                  </a:lnTo>
                  <a:lnTo>
                    <a:pt x="56" y="6"/>
                  </a:lnTo>
                  <a:lnTo>
                    <a:pt x="49" y="2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23" y="3"/>
                  </a:lnTo>
                  <a:lnTo>
                    <a:pt x="11" y="13"/>
                  </a:lnTo>
                  <a:lnTo>
                    <a:pt x="3" y="26"/>
                  </a:lnTo>
                  <a:lnTo>
                    <a:pt x="0" y="43"/>
                  </a:lnTo>
                  <a:lnTo>
                    <a:pt x="3" y="60"/>
                  </a:lnTo>
                  <a:lnTo>
                    <a:pt x="12" y="74"/>
                  </a:lnTo>
                  <a:lnTo>
                    <a:pt x="24" y="84"/>
                  </a:lnTo>
                  <a:lnTo>
                    <a:pt x="40" y="87"/>
                  </a:lnTo>
                  <a:lnTo>
                    <a:pt x="56" y="84"/>
                  </a:lnTo>
                  <a:lnTo>
                    <a:pt x="69" y="78"/>
                  </a:lnTo>
                  <a:lnTo>
                    <a:pt x="68" y="65"/>
                  </a:lnTo>
                  <a:lnTo>
                    <a:pt x="59" y="71"/>
                  </a:lnTo>
                  <a:lnTo>
                    <a:pt x="51" y="74"/>
                  </a:lnTo>
                  <a:lnTo>
                    <a:pt x="45" y="76"/>
                  </a:lnTo>
                  <a:lnTo>
                    <a:pt x="40" y="76"/>
                  </a:lnTo>
                  <a:lnTo>
                    <a:pt x="30" y="73"/>
                  </a:lnTo>
                  <a:lnTo>
                    <a:pt x="21" y="67"/>
                  </a:lnTo>
                  <a:lnTo>
                    <a:pt x="16" y="57"/>
                  </a:lnTo>
                  <a:lnTo>
                    <a:pt x="13" y="45"/>
                  </a:lnTo>
                  <a:lnTo>
                    <a:pt x="70" y="45"/>
                  </a:lnTo>
                  <a:close/>
                  <a:moveTo>
                    <a:pt x="14" y="34"/>
                  </a:moveTo>
                  <a:lnTo>
                    <a:pt x="17" y="25"/>
                  </a:lnTo>
                  <a:lnTo>
                    <a:pt x="23" y="17"/>
                  </a:lnTo>
                  <a:lnTo>
                    <a:pt x="30" y="13"/>
                  </a:lnTo>
                  <a:lnTo>
                    <a:pt x="37" y="11"/>
                  </a:lnTo>
                  <a:lnTo>
                    <a:pt x="44" y="12"/>
                  </a:lnTo>
                  <a:lnTo>
                    <a:pt x="51" y="16"/>
                  </a:lnTo>
                  <a:lnTo>
                    <a:pt x="56" y="24"/>
                  </a:lnTo>
                  <a:lnTo>
                    <a:pt x="59" y="34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140"/>
            <p:cNvSpPr>
              <a:spLocks/>
            </p:cNvSpPr>
            <p:nvPr/>
          </p:nvSpPr>
          <p:spPr bwMode="auto">
            <a:xfrm>
              <a:off x="2621" y="55"/>
              <a:ext cx="45" cy="84"/>
            </a:xfrm>
            <a:custGeom>
              <a:avLst/>
              <a:gdLst>
                <a:gd name="T0" fmla="*/ 14 w 45"/>
                <a:gd name="T1" fmla="*/ 44 h 84"/>
                <a:gd name="T2" fmla="*/ 17 w 45"/>
                <a:gd name="T3" fmla="*/ 32 h 84"/>
                <a:gd name="T4" fmla="*/ 23 w 45"/>
                <a:gd name="T5" fmla="*/ 22 h 84"/>
                <a:gd name="T6" fmla="*/ 33 w 45"/>
                <a:gd name="T7" fmla="*/ 15 h 84"/>
                <a:gd name="T8" fmla="*/ 45 w 45"/>
                <a:gd name="T9" fmla="*/ 12 h 84"/>
                <a:gd name="T10" fmla="*/ 45 w 45"/>
                <a:gd name="T11" fmla="*/ 0 h 84"/>
                <a:gd name="T12" fmla="*/ 34 w 45"/>
                <a:gd name="T13" fmla="*/ 2 h 84"/>
                <a:gd name="T14" fmla="*/ 25 w 45"/>
                <a:gd name="T15" fmla="*/ 6 h 84"/>
                <a:gd name="T16" fmla="*/ 18 w 45"/>
                <a:gd name="T17" fmla="*/ 11 h 84"/>
                <a:gd name="T18" fmla="*/ 13 w 45"/>
                <a:gd name="T19" fmla="*/ 18 h 84"/>
                <a:gd name="T20" fmla="*/ 13 w 45"/>
                <a:gd name="T21" fmla="*/ 1 h 84"/>
                <a:gd name="T22" fmla="*/ 0 w 45"/>
                <a:gd name="T23" fmla="*/ 1 h 84"/>
                <a:gd name="T24" fmla="*/ 0 w 45"/>
                <a:gd name="T25" fmla="*/ 84 h 84"/>
                <a:gd name="T26" fmla="*/ 14 w 45"/>
                <a:gd name="T27" fmla="*/ 84 h 84"/>
                <a:gd name="T28" fmla="*/ 14 w 45"/>
                <a:gd name="T29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84">
                  <a:moveTo>
                    <a:pt x="14" y="44"/>
                  </a:moveTo>
                  <a:lnTo>
                    <a:pt x="17" y="32"/>
                  </a:lnTo>
                  <a:lnTo>
                    <a:pt x="23" y="22"/>
                  </a:lnTo>
                  <a:lnTo>
                    <a:pt x="33" y="15"/>
                  </a:lnTo>
                  <a:lnTo>
                    <a:pt x="45" y="12"/>
                  </a:lnTo>
                  <a:lnTo>
                    <a:pt x="45" y="0"/>
                  </a:lnTo>
                  <a:lnTo>
                    <a:pt x="34" y="2"/>
                  </a:lnTo>
                  <a:lnTo>
                    <a:pt x="25" y="6"/>
                  </a:lnTo>
                  <a:lnTo>
                    <a:pt x="18" y="11"/>
                  </a:lnTo>
                  <a:lnTo>
                    <a:pt x="13" y="18"/>
                  </a:lnTo>
                  <a:lnTo>
                    <a:pt x="13" y="1"/>
                  </a:lnTo>
                  <a:lnTo>
                    <a:pt x="0" y="1"/>
                  </a:lnTo>
                  <a:lnTo>
                    <a:pt x="0" y="84"/>
                  </a:lnTo>
                  <a:lnTo>
                    <a:pt x="14" y="84"/>
                  </a:lnTo>
                  <a:lnTo>
                    <a:pt x="14" y="44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141"/>
            <p:cNvSpPr>
              <a:spLocks noEditPoints="1"/>
            </p:cNvSpPr>
            <p:nvPr/>
          </p:nvSpPr>
          <p:spPr bwMode="auto">
            <a:xfrm>
              <a:off x="2676" y="54"/>
              <a:ext cx="69" cy="87"/>
            </a:xfrm>
            <a:custGeom>
              <a:avLst/>
              <a:gdLst>
                <a:gd name="T0" fmla="*/ 69 w 69"/>
                <a:gd name="T1" fmla="*/ 45 h 87"/>
                <a:gd name="T2" fmla="*/ 69 w 69"/>
                <a:gd name="T3" fmla="*/ 39 h 87"/>
                <a:gd name="T4" fmla="*/ 68 w 69"/>
                <a:gd name="T5" fmla="*/ 31 h 87"/>
                <a:gd name="T6" fmla="*/ 66 w 69"/>
                <a:gd name="T7" fmla="*/ 22 h 87"/>
                <a:gd name="T8" fmla="*/ 62 w 69"/>
                <a:gd name="T9" fmla="*/ 13 h 87"/>
                <a:gd name="T10" fmla="*/ 56 w 69"/>
                <a:gd name="T11" fmla="*/ 6 h 87"/>
                <a:gd name="T12" fmla="*/ 49 w 69"/>
                <a:gd name="T13" fmla="*/ 2 h 87"/>
                <a:gd name="T14" fmla="*/ 42 w 69"/>
                <a:gd name="T15" fmla="*/ 0 h 87"/>
                <a:gd name="T16" fmla="*/ 36 w 69"/>
                <a:gd name="T17" fmla="*/ 0 h 87"/>
                <a:gd name="T18" fmla="*/ 22 w 69"/>
                <a:gd name="T19" fmla="*/ 3 h 87"/>
                <a:gd name="T20" fmla="*/ 10 w 69"/>
                <a:gd name="T21" fmla="*/ 13 h 87"/>
                <a:gd name="T22" fmla="*/ 2 w 69"/>
                <a:gd name="T23" fmla="*/ 26 h 87"/>
                <a:gd name="T24" fmla="*/ 0 w 69"/>
                <a:gd name="T25" fmla="*/ 43 h 87"/>
                <a:gd name="T26" fmla="*/ 3 w 69"/>
                <a:gd name="T27" fmla="*/ 60 h 87"/>
                <a:gd name="T28" fmla="*/ 11 w 69"/>
                <a:gd name="T29" fmla="*/ 74 h 87"/>
                <a:gd name="T30" fmla="*/ 24 w 69"/>
                <a:gd name="T31" fmla="*/ 84 h 87"/>
                <a:gd name="T32" fmla="*/ 39 w 69"/>
                <a:gd name="T33" fmla="*/ 87 h 87"/>
                <a:gd name="T34" fmla="*/ 55 w 69"/>
                <a:gd name="T35" fmla="*/ 84 h 87"/>
                <a:gd name="T36" fmla="*/ 68 w 69"/>
                <a:gd name="T37" fmla="*/ 78 h 87"/>
                <a:gd name="T38" fmla="*/ 67 w 69"/>
                <a:gd name="T39" fmla="*/ 65 h 87"/>
                <a:gd name="T40" fmla="*/ 59 w 69"/>
                <a:gd name="T41" fmla="*/ 71 h 87"/>
                <a:gd name="T42" fmla="*/ 51 w 69"/>
                <a:gd name="T43" fmla="*/ 74 h 87"/>
                <a:gd name="T44" fmla="*/ 44 w 69"/>
                <a:gd name="T45" fmla="*/ 76 h 87"/>
                <a:gd name="T46" fmla="*/ 39 w 69"/>
                <a:gd name="T47" fmla="*/ 76 h 87"/>
                <a:gd name="T48" fmla="*/ 29 w 69"/>
                <a:gd name="T49" fmla="*/ 73 h 87"/>
                <a:gd name="T50" fmla="*/ 21 w 69"/>
                <a:gd name="T51" fmla="*/ 67 h 87"/>
                <a:gd name="T52" fmla="*/ 15 w 69"/>
                <a:gd name="T53" fmla="*/ 57 h 87"/>
                <a:gd name="T54" fmla="*/ 12 w 69"/>
                <a:gd name="T55" fmla="*/ 45 h 87"/>
                <a:gd name="T56" fmla="*/ 69 w 69"/>
                <a:gd name="T57" fmla="*/ 45 h 87"/>
                <a:gd name="T58" fmla="*/ 13 w 69"/>
                <a:gd name="T59" fmla="*/ 34 h 87"/>
                <a:gd name="T60" fmla="*/ 17 w 69"/>
                <a:gd name="T61" fmla="*/ 25 h 87"/>
                <a:gd name="T62" fmla="*/ 22 w 69"/>
                <a:gd name="T63" fmla="*/ 17 h 87"/>
                <a:gd name="T64" fmla="*/ 29 w 69"/>
                <a:gd name="T65" fmla="*/ 13 h 87"/>
                <a:gd name="T66" fmla="*/ 36 w 69"/>
                <a:gd name="T67" fmla="*/ 11 h 87"/>
                <a:gd name="T68" fmla="*/ 44 w 69"/>
                <a:gd name="T69" fmla="*/ 12 h 87"/>
                <a:gd name="T70" fmla="*/ 50 w 69"/>
                <a:gd name="T71" fmla="*/ 16 h 87"/>
                <a:gd name="T72" fmla="*/ 55 w 69"/>
                <a:gd name="T73" fmla="*/ 24 h 87"/>
                <a:gd name="T74" fmla="*/ 59 w 69"/>
                <a:gd name="T75" fmla="*/ 34 h 87"/>
                <a:gd name="T76" fmla="*/ 13 w 69"/>
                <a:gd name="T77" fmla="*/ 3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9" h="87">
                  <a:moveTo>
                    <a:pt x="69" y="45"/>
                  </a:moveTo>
                  <a:lnTo>
                    <a:pt x="69" y="39"/>
                  </a:lnTo>
                  <a:lnTo>
                    <a:pt x="68" y="31"/>
                  </a:lnTo>
                  <a:lnTo>
                    <a:pt x="66" y="22"/>
                  </a:lnTo>
                  <a:lnTo>
                    <a:pt x="62" y="13"/>
                  </a:lnTo>
                  <a:lnTo>
                    <a:pt x="56" y="6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22" y="3"/>
                  </a:lnTo>
                  <a:lnTo>
                    <a:pt x="10" y="13"/>
                  </a:lnTo>
                  <a:lnTo>
                    <a:pt x="2" y="26"/>
                  </a:lnTo>
                  <a:lnTo>
                    <a:pt x="0" y="43"/>
                  </a:lnTo>
                  <a:lnTo>
                    <a:pt x="3" y="60"/>
                  </a:lnTo>
                  <a:lnTo>
                    <a:pt x="11" y="74"/>
                  </a:lnTo>
                  <a:lnTo>
                    <a:pt x="24" y="84"/>
                  </a:lnTo>
                  <a:lnTo>
                    <a:pt x="39" y="87"/>
                  </a:lnTo>
                  <a:lnTo>
                    <a:pt x="55" y="84"/>
                  </a:lnTo>
                  <a:lnTo>
                    <a:pt x="68" y="78"/>
                  </a:lnTo>
                  <a:lnTo>
                    <a:pt x="67" y="65"/>
                  </a:lnTo>
                  <a:lnTo>
                    <a:pt x="59" y="71"/>
                  </a:lnTo>
                  <a:lnTo>
                    <a:pt x="51" y="74"/>
                  </a:lnTo>
                  <a:lnTo>
                    <a:pt x="44" y="76"/>
                  </a:lnTo>
                  <a:lnTo>
                    <a:pt x="39" y="76"/>
                  </a:lnTo>
                  <a:lnTo>
                    <a:pt x="29" y="73"/>
                  </a:lnTo>
                  <a:lnTo>
                    <a:pt x="21" y="67"/>
                  </a:lnTo>
                  <a:lnTo>
                    <a:pt x="15" y="57"/>
                  </a:lnTo>
                  <a:lnTo>
                    <a:pt x="12" y="45"/>
                  </a:lnTo>
                  <a:lnTo>
                    <a:pt x="69" y="45"/>
                  </a:lnTo>
                  <a:close/>
                  <a:moveTo>
                    <a:pt x="13" y="34"/>
                  </a:moveTo>
                  <a:lnTo>
                    <a:pt x="17" y="25"/>
                  </a:lnTo>
                  <a:lnTo>
                    <a:pt x="22" y="17"/>
                  </a:lnTo>
                  <a:lnTo>
                    <a:pt x="29" y="13"/>
                  </a:lnTo>
                  <a:lnTo>
                    <a:pt x="36" y="11"/>
                  </a:lnTo>
                  <a:lnTo>
                    <a:pt x="44" y="12"/>
                  </a:lnTo>
                  <a:lnTo>
                    <a:pt x="50" y="16"/>
                  </a:lnTo>
                  <a:lnTo>
                    <a:pt x="55" y="24"/>
                  </a:lnTo>
                  <a:lnTo>
                    <a:pt x="59" y="34"/>
                  </a:lnTo>
                  <a:lnTo>
                    <a:pt x="13" y="34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142"/>
            <p:cNvSpPr>
              <a:spLocks noEditPoints="1"/>
            </p:cNvSpPr>
            <p:nvPr/>
          </p:nvSpPr>
          <p:spPr bwMode="auto">
            <a:xfrm>
              <a:off x="2826" y="13"/>
              <a:ext cx="16" cy="126"/>
            </a:xfrm>
            <a:custGeom>
              <a:avLst/>
              <a:gdLst>
                <a:gd name="T0" fmla="*/ 16 w 16"/>
                <a:gd name="T1" fmla="*/ 0 h 126"/>
                <a:gd name="T2" fmla="*/ 0 w 16"/>
                <a:gd name="T3" fmla="*/ 0 h 126"/>
                <a:gd name="T4" fmla="*/ 0 w 16"/>
                <a:gd name="T5" fmla="*/ 17 h 126"/>
                <a:gd name="T6" fmla="*/ 16 w 16"/>
                <a:gd name="T7" fmla="*/ 17 h 126"/>
                <a:gd name="T8" fmla="*/ 16 w 16"/>
                <a:gd name="T9" fmla="*/ 0 h 126"/>
                <a:gd name="T10" fmla="*/ 15 w 16"/>
                <a:gd name="T11" fmla="*/ 44 h 126"/>
                <a:gd name="T12" fmla="*/ 1 w 16"/>
                <a:gd name="T13" fmla="*/ 44 h 126"/>
                <a:gd name="T14" fmla="*/ 1 w 16"/>
                <a:gd name="T15" fmla="*/ 126 h 126"/>
                <a:gd name="T16" fmla="*/ 15 w 16"/>
                <a:gd name="T17" fmla="*/ 126 h 126"/>
                <a:gd name="T18" fmla="*/ 15 w 16"/>
                <a:gd name="T19" fmla="*/ 4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26">
                  <a:moveTo>
                    <a:pt x="16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16" y="17"/>
                  </a:lnTo>
                  <a:lnTo>
                    <a:pt x="16" y="0"/>
                  </a:lnTo>
                  <a:close/>
                  <a:moveTo>
                    <a:pt x="15" y="44"/>
                  </a:moveTo>
                  <a:lnTo>
                    <a:pt x="1" y="44"/>
                  </a:lnTo>
                  <a:lnTo>
                    <a:pt x="1" y="126"/>
                  </a:lnTo>
                  <a:lnTo>
                    <a:pt x="15" y="126"/>
                  </a:lnTo>
                  <a:lnTo>
                    <a:pt x="15" y="44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143"/>
            <p:cNvSpPr>
              <a:spLocks/>
            </p:cNvSpPr>
            <p:nvPr/>
          </p:nvSpPr>
          <p:spPr bwMode="auto">
            <a:xfrm>
              <a:off x="2861" y="54"/>
              <a:ext cx="61" cy="87"/>
            </a:xfrm>
            <a:custGeom>
              <a:avLst/>
              <a:gdLst>
                <a:gd name="T0" fmla="*/ 51 w 61"/>
                <a:gd name="T1" fmla="*/ 3 h 87"/>
                <a:gd name="T2" fmla="*/ 38 w 61"/>
                <a:gd name="T3" fmla="*/ 0 h 87"/>
                <a:gd name="T4" fmla="*/ 29 w 61"/>
                <a:gd name="T5" fmla="*/ 0 h 87"/>
                <a:gd name="T6" fmla="*/ 20 w 61"/>
                <a:gd name="T7" fmla="*/ 1 h 87"/>
                <a:gd name="T8" fmla="*/ 9 w 61"/>
                <a:gd name="T9" fmla="*/ 6 h 87"/>
                <a:gd name="T10" fmla="*/ 2 w 61"/>
                <a:gd name="T11" fmla="*/ 16 h 87"/>
                <a:gd name="T12" fmla="*/ 2 w 61"/>
                <a:gd name="T13" fmla="*/ 30 h 87"/>
                <a:gd name="T14" fmla="*/ 7 w 61"/>
                <a:gd name="T15" fmla="*/ 39 h 87"/>
                <a:gd name="T16" fmla="*/ 15 w 61"/>
                <a:gd name="T17" fmla="*/ 45 h 87"/>
                <a:gd name="T18" fmla="*/ 24 w 61"/>
                <a:gd name="T19" fmla="*/ 48 h 87"/>
                <a:gd name="T20" fmla="*/ 36 w 61"/>
                <a:gd name="T21" fmla="*/ 51 h 87"/>
                <a:gd name="T22" fmla="*/ 46 w 61"/>
                <a:gd name="T23" fmla="*/ 57 h 87"/>
                <a:gd name="T24" fmla="*/ 47 w 61"/>
                <a:gd name="T25" fmla="*/ 67 h 87"/>
                <a:gd name="T26" fmla="*/ 43 w 61"/>
                <a:gd name="T27" fmla="*/ 72 h 87"/>
                <a:gd name="T28" fmla="*/ 37 w 61"/>
                <a:gd name="T29" fmla="*/ 75 h 87"/>
                <a:gd name="T30" fmla="*/ 32 w 61"/>
                <a:gd name="T31" fmla="*/ 75 h 87"/>
                <a:gd name="T32" fmla="*/ 20 w 61"/>
                <a:gd name="T33" fmla="*/ 74 h 87"/>
                <a:gd name="T34" fmla="*/ 6 w 61"/>
                <a:gd name="T35" fmla="*/ 69 h 87"/>
                <a:gd name="T36" fmla="*/ 0 w 61"/>
                <a:gd name="T37" fmla="*/ 79 h 87"/>
                <a:gd name="T38" fmla="*/ 12 w 61"/>
                <a:gd name="T39" fmla="*/ 84 h 87"/>
                <a:gd name="T40" fmla="*/ 31 w 61"/>
                <a:gd name="T41" fmla="*/ 87 h 87"/>
                <a:gd name="T42" fmla="*/ 40 w 61"/>
                <a:gd name="T43" fmla="*/ 86 h 87"/>
                <a:gd name="T44" fmla="*/ 52 w 61"/>
                <a:gd name="T45" fmla="*/ 81 h 87"/>
                <a:gd name="T46" fmla="*/ 59 w 61"/>
                <a:gd name="T47" fmla="*/ 73 h 87"/>
                <a:gd name="T48" fmla="*/ 61 w 61"/>
                <a:gd name="T49" fmla="*/ 61 h 87"/>
                <a:gd name="T50" fmla="*/ 57 w 61"/>
                <a:gd name="T51" fmla="*/ 49 h 87"/>
                <a:gd name="T52" fmla="*/ 54 w 61"/>
                <a:gd name="T53" fmla="*/ 44 h 87"/>
                <a:gd name="T54" fmla="*/ 44 w 61"/>
                <a:gd name="T55" fmla="*/ 38 h 87"/>
                <a:gd name="T56" fmla="*/ 32 w 61"/>
                <a:gd name="T57" fmla="*/ 35 h 87"/>
                <a:gd name="T58" fmla="*/ 19 w 61"/>
                <a:gd name="T59" fmla="*/ 31 h 87"/>
                <a:gd name="T60" fmla="*/ 14 w 61"/>
                <a:gd name="T61" fmla="*/ 22 h 87"/>
                <a:gd name="T62" fmla="*/ 16 w 61"/>
                <a:gd name="T63" fmla="*/ 16 h 87"/>
                <a:gd name="T64" fmla="*/ 21 w 61"/>
                <a:gd name="T65" fmla="*/ 12 h 87"/>
                <a:gd name="T66" fmla="*/ 26 w 61"/>
                <a:gd name="T67" fmla="*/ 11 h 87"/>
                <a:gd name="T68" fmla="*/ 29 w 61"/>
                <a:gd name="T69" fmla="*/ 11 h 87"/>
                <a:gd name="T70" fmla="*/ 41 w 61"/>
                <a:gd name="T71" fmla="*/ 12 h 87"/>
                <a:gd name="T72" fmla="*/ 56 w 61"/>
                <a:gd name="T73" fmla="*/ 1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" h="87">
                  <a:moveTo>
                    <a:pt x="58" y="6"/>
                  </a:moveTo>
                  <a:lnTo>
                    <a:pt x="51" y="3"/>
                  </a:lnTo>
                  <a:lnTo>
                    <a:pt x="45" y="1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1"/>
                  </a:lnTo>
                  <a:lnTo>
                    <a:pt x="14" y="3"/>
                  </a:lnTo>
                  <a:lnTo>
                    <a:pt x="9" y="6"/>
                  </a:lnTo>
                  <a:lnTo>
                    <a:pt x="5" y="10"/>
                  </a:lnTo>
                  <a:lnTo>
                    <a:pt x="2" y="16"/>
                  </a:lnTo>
                  <a:lnTo>
                    <a:pt x="1" y="24"/>
                  </a:lnTo>
                  <a:lnTo>
                    <a:pt x="2" y="30"/>
                  </a:lnTo>
                  <a:lnTo>
                    <a:pt x="4" y="35"/>
                  </a:lnTo>
                  <a:lnTo>
                    <a:pt x="7" y="39"/>
                  </a:lnTo>
                  <a:lnTo>
                    <a:pt x="11" y="42"/>
                  </a:lnTo>
                  <a:lnTo>
                    <a:pt x="15" y="45"/>
                  </a:lnTo>
                  <a:lnTo>
                    <a:pt x="19" y="47"/>
                  </a:lnTo>
                  <a:lnTo>
                    <a:pt x="24" y="48"/>
                  </a:lnTo>
                  <a:lnTo>
                    <a:pt x="31" y="49"/>
                  </a:lnTo>
                  <a:lnTo>
                    <a:pt x="36" y="51"/>
                  </a:lnTo>
                  <a:lnTo>
                    <a:pt x="42" y="53"/>
                  </a:lnTo>
                  <a:lnTo>
                    <a:pt x="46" y="57"/>
                  </a:lnTo>
                  <a:lnTo>
                    <a:pt x="48" y="63"/>
                  </a:lnTo>
                  <a:lnTo>
                    <a:pt x="47" y="67"/>
                  </a:lnTo>
                  <a:lnTo>
                    <a:pt x="46" y="70"/>
                  </a:lnTo>
                  <a:lnTo>
                    <a:pt x="43" y="72"/>
                  </a:lnTo>
                  <a:lnTo>
                    <a:pt x="40" y="74"/>
                  </a:lnTo>
                  <a:lnTo>
                    <a:pt x="37" y="75"/>
                  </a:lnTo>
                  <a:lnTo>
                    <a:pt x="34" y="75"/>
                  </a:lnTo>
                  <a:lnTo>
                    <a:pt x="32" y="75"/>
                  </a:lnTo>
                  <a:lnTo>
                    <a:pt x="31" y="76"/>
                  </a:lnTo>
                  <a:lnTo>
                    <a:pt x="20" y="74"/>
                  </a:lnTo>
                  <a:lnTo>
                    <a:pt x="12" y="72"/>
                  </a:lnTo>
                  <a:lnTo>
                    <a:pt x="6" y="69"/>
                  </a:lnTo>
                  <a:lnTo>
                    <a:pt x="2" y="66"/>
                  </a:lnTo>
                  <a:lnTo>
                    <a:pt x="0" y="79"/>
                  </a:lnTo>
                  <a:lnTo>
                    <a:pt x="5" y="82"/>
                  </a:lnTo>
                  <a:lnTo>
                    <a:pt x="12" y="84"/>
                  </a:lnTo>
                  <a:lnTo>
                    <a:pt x="21" y="86"/>
                  </a:lnTo>
                  <a:lnTo>
                    <a:pt x="31" y="87"/>
                  </a:lnTo>
                  <a:lnTo>
                    <a:pt x="34" y="87"/>
                  </a:lnTo>
                  <a:lnTo>
                    <a:pt x="40" y="86"/>
                  </a:lnTo>
                  <a:lnTo>
                    <a:pt x="46" y="85"/>
                  </a:lnTo>
                  <a:lnTo>
                    <a:pt x="52" y="81"/>
                  </a:lnTo>
                  <a:lnTo>
                    <a:pt x="56" y="77"/>
                  </a:lnTo>
                  <a:lnTo>
                    <a:pt x="59" y="73"/>
                  </a:lnTo>
                  <a:lnTo>
                    <a:pt x="60" y="67"/>
                  </a:lnTo>
                  <a:lnTo>
                    <a:pt x="61" y="61"/>
                  </a:lnTo>
                  <a:lnTo>
                    <a:pt x="60" y="55"/>
                  </a:lnTo>
                  <a:lnTo>
                    <a:pt x="57" y="49"/>
                  </a:lnTo>
                  <a:lnTo>
                    <a:pt x="55" y="46"/>
                  </a:lnTo>
                  <a:lnTo>
                    <a:pt x="54" y="44"/>
                  </a:lnTo>
                  <a:lnTo>
                    <a:pt x="49" y="40"/>
                  </a:lnTo>
                  <a:lnTo>
                    <a:pt x="44" y="38"/>
                  </a:lnTo>
                  <a:lnTo>
                    <a:pt x="39" y="36"/>
                  </a:lnTo>
                  <a:lnTo>
                    <a:pt x="32" y="35"/>
                  </a:lnTo>
                  <a:lnTo>
                    <a:pt x="25" y="34"/>
                  </a:lnTo>
                  <a:lnTo>
                    <a:pt x="19" y="31"/>
                  </a:lnTo>
                  <a:lnTo>
                    <a:pt x="15" y="28"/>
                  </a:lnTo>
                  <a:lnTo>
                    <a:pt x="14" y="22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1" y="12"/>
                  </a:lnTo>
                  <a:lnTo>
                    <a:pt x="24" y="11"/>
                  </a:lnTo>
                  <a:lnTo>
                    <a:pt x="26" y="11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5" y="11"/>
                  </a:lnTo>
                  <a:lnTo>
                    <a:pt x="41" y="12"/>
                  </a:lnTo>
                  <a:lnTo>
                    <a:pt x="48" y="14"/>
                  </a:lnTo>
                  <a:lnTo>
                    <a:pt x="56" y="18"/>
                  </a:lnTo>
                  <a:lnTo>
                    <a:pt x="58" y="6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144"/>
            <p:cNvSpPr>
              <a:spLocks noEditPoints="1"/>
            </p:cNvSpPr>
            <p:nvPr/>
          </p:nvSpPr>
          <p:spPr bwMode="auto">
            <a:xfrm>
              <a:off x="2996" y="54"/>
              <a:ext cx="65" cy="87"/>
            </a:xfrm>
            <a:custGeom>
              <a:avLst/>
              <a:gdLst>
                <a:gd name="T0" fmla="*/ 65 w 65"/>
                <a:gd name="T1" fmla="*/ 32 h 87"/>
                <a:gd name="T2" fmla="*/ 62 w 65"/>
                <a:gd name="T3" fmla="*/ 19 h 87"/>
                <a:gd name="T4" fmla="*/ 56 w 65"/>
                <a:gd name="T5" fmla="*/ 9 h 87"/>
                <a:gd name="T6" fmla="*/ 46 w 65"/>
                <a:gd name="T7" fmla="*/ 2 h 87"/>
                <a:gd name="T8" fmla="*/ 34 w 65"/>
                <a:gd name="T9" fmla="*/ 0 h 87"/>
                <a:gd name="T10" fmla="*/ 19 w 65"/>
                <a:gd name="T11" fmla="*/ 2 h 87"/>
                <a:gd name="T12" fmla="*/ 6 w 65"/>
                <a:gd name="T13" fmla="*/ 8 h 87"/>
                <a:gd name="T14" fmla="*/ 7 w 65"/>
                <a:gd name="T15" fmla="*/ 20 h 87"/>
                <a:gd name="T16" fmla="*/ 14 w 65"/>
                <a:gd name="T17" fmla="*/ 16 h 87"/>
                <a:gd name="T18" fmla="*/ 21 w 65"/>
                <a:gd name="T19" fmla="*/ 13 h 87"/>
                <a:gd name="T20" fmla="*/ 28 w 65"/>
                <a:gd name="T21" fmla="*/ 11 h 87"/>
                <a:gd name="T22" fmla="*/ 34 w 65"/>
                <a:gd name="T23" fmla="*/ 11 h 87"/>
                <a:gd name="T24" fmla="*/ 41 w 65"/>
                <a:gd name="T25" fmla="*/ 12 h 87"/>
                <a:gd name="T26" fmla="*/ 46 w 65"/>
                <a:gd name="T27" fmla="*/ 16 h 87"/>
                <a:gd name="T28" fmla="*/ 49 w 65"/>
                <a:gd name="T29" fmla="*/ 23 h 87"/>
                <a:gd name="T30" fmla="*/ 50 w 65"/>
                <a:gd name="T31" fmla="*/ 32 h 87"/>
                <a:gd name="T32" fmla="*/ 50 w 65"/>
                <a:gd name="T33" fmla="*/ 40 h 87"/>
                <a:gd name="T34" fmla="*/ 31 w 65"/>
                <a:gd name="T35" fmla="*/ 41 h 87"/>
                <a:gd name="T36" fmla="*/ 15 w 65"/>
                <a:gd name="T37" fmla="*/ 46 h 87"/>
                <a:gd name="T38" fmla="*/ 4 w 65"/>
                <a:gd name="T39" fmla="*/ 54 h 87"/>
                <a:gd name="T40" fmla="*/ 0 w 65"/>
                <a:gd name="T41" fmla="*/ 64 h 87"/>
                <a:gd name="T42" fmla="*/ 0 w 65"/>
                <a:gd name="T43" fmla="*/ 67 h 87"/>
                <a:gd name="T44" fmla="*/ 1 w 65"/>
                <a:gd name="T45" fmla="*/ 71 h 87"/>
                <a:gd name="T46" fmla="*/ 2 w 65"/>
                <a:gd name="T47" fmla="*/ 75 h 87"/>
                <a:gd name="T48" fmla="*/ 4 w 65"/>
                <a:gd name="T49" fmla="*/ 79 h 87"/>
                <a:gd name="T50" fmla="*/ 7 w 65"/>
                <a:gd name="T51" fmla="*/ 82 h 87"/>
                <a:gd name="T52" fmla="*/ 11 w 65"/>
                <a:gd name="T53" fmla="*/ 85 h 87"/>
                <a:gd name="T54" fmla="*/ 15 w 65"/>
                <a:gd name="T55" fmla="*/ 86 h 87"/>
                <a:gd name="T56" fmla="*/ 21 w 65"/>
                <a:gd name="T57" fmla="*/ 87 h 87"/>
                <a:gd name="T58" fmla="*/ 25 w 65"/>
                <a:gd name="T59" fmla="*/ 87 h 87"/>
                <a:gd name="T60" fmla="*/ 33 w 65"/>
                <a:gd name="T61" fmla="*/ 86 h 87"/>
                <a:gd name="T62" fmla="*/ 42 w 65"/>
                <a:gd name="T63" fmla="*/ 83 h 87"/>
                <a:gd name="T64" fmla="*/ 51 w 65"/>
                <a:gd name="T65" fmla="*/ 78 h 87"/>
                <a:gd name="T66" fmla="*/ 51 w 65"/>
                <a:gd name="T67" fmla="*/ 85 h 87"/>
                <a:gd name="T68" fmla="*/ 65 w 65"/>
                <a:gd name="T69" fmla="*/ 85 h 87"/>
                <a:gd name="T70" fmla="*/ 65 w 65"/>
                <a:gd name="T71" fmla="*/ 32 h 87"/>
                <a:gd name="T72" fmla="*/ 50 w 65"/>
                <a:gd name="T73" fmla="*/ 61 h 87"/>
                <a:gd name="T74" fmla="*/ 50 w 65"/>
                <a:gd name="T75" fmla="*/ 63 h 87"/>
                <a:gd name="T76" fmla="*/ 50 w 65"/>
                <a:gd name="T77" fmla="*/ 66 h 87"/>
                <a:gd name="T78" fmla="*/ 48 w 65"/>
                <a:gd name="T79" fmla="*/ 69 h 87"/>
                <a:gd name="T80" fmla="*/ 44 w 65"/>
                <a:gd name="T81" fmla="*/ 72 h 87"/>
                <a:gd name="T82" fmla="*/ 40 w 65"/>
                <a:gd name="T83" fmla="*/ 74 h 87"/>
                <a:gd name="T84" fmla="*/ 36 w 65"/>
                <a:gd name="T85" fmla="*/ 75 h 87"/>
                <a:gd name="T86" fmla="*/ 32 w 65"/>
                <a:gd name="T87" fmla="*/ 76 h 87"/>
                <a:gd name="T88" fmla="*/ 30 w 65"/>
                <a:gd name="T89" fmla="*/ 76 h 87"/>
                <a:gd name="T90" fmla="*/ 24 w 65"/>
                <a:gd name="T91" fmla="*/ 75 h 87"/>
                <a:gd name="T92" fmla="*/ 18 w 65"/>
                <a:gd name="T93" fmla="*/ 73 h 87"/>
                <a:gd name="T94" fmla="*/ 14 w 65"/>
                <a:gd name="T95" fmla="*/ 69 h 87"/>
                <a:gd name="T96" fmla="*/ 13 w 65"/>
                <a:gd name="T97" fmla="*/ 64 h 87"/>
                <a:gd name="T98" fmla="*/ 14 w 65"/>
                <a:gd name="T99" fmla="*/ 59 h 87"/>
                <a:gd name="T100" fmla="*/ 18 w 65"/>
                <a:gd name="T101" fmla="*/ 56 h 87"/>
                <a:gd name="T102" fmla="*/ 23 w 65"/>
                <a:gd name="T103" fmla="*/ 54 h 87"/>
                <a:gd name="T104" fmla="*/ 29 w 65"/>
                <a:gd name="T105" fmla="*/ 52 h 87"/>
                <a:gd name="T106" fmla="*/ 35 w 65"/>
                <a:gd name="T107" fmla="*/ 51 h 87"/>
                <a:gd name="T108" fmla="*/ 41 w 65"/>
                <a:gd name="T109" fmla="*/ 50 h 87"/>
                <a:gd name="T110" fmla="*/ 47 w 65"/>
                <a:gd name="T111" fmla="*/ 49 h 87"/>
                <a:gd name="T112" fmla="*/ 50 w 65"/>
                <a:gd name="T113" fmla="*/ 49 h 87"/>
                <a:gd name="T114" fmla="*/ 50 w 65"/>
                <a:gd name="T115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" h="87">
                  <a:moveTo>
                    <a:pt x="65" y="32"/>
                  </a:moveTo>
                  <a:lnTo>
                    <a:pt x="62" y="19"/>
                  </a:lnTo>
                  <a:lnTo>
                    <a:pt x="56" y="9"/>
                  </a:lnTo>
                  <a:lnTo>
                    <a:pt x="46" y="2"/>
                  </a:lnTo>
                  <a:lnTo>
                    <a:pt x="34" y="0"/>
                  </a:lnTo>
                  <a:lnTo>
                    <a:pt x="19" y="2"/>
                  </a:lnTo>
                  <a:lnTo>
                    <a:pt x="6" y="8"/>
                  </a:lnTo>
                  <a:lnTo>
                    <a:pt x="7" y="20"/>
                  </a:lnTo>
                  <a:lnTo>
                    <a:pt x="14" y="16"/>
                  </a:lnTo>
                  <a:lnTo>
                    <a:pt x="21" y="13"/>
                  </a:lnTo>
                  <a:lnTo>
                    <a:pt x="28" y="11"/>
                  </a:lnTo>
                  <a:lnTo>
                    <a:pt x="34" y="11"/>
                  </a:lnTo>
                  <a:lnTo>
                    <a:pt x="41" y="12"/>
                  </a:lnTo>
                  <a:lnTo>
                    <a:pt x="46" y="16"/>
                  </a:lnTo>
                  <a:lnTo>
                    <a:pt x="49" y="23"/>
                  </a:lnTo>
                  <a:lnTo>
                    <a:pt x="50" y="32"/>
                  </a:lnTo>
                  <a:lnTo>
                    <a:pt x="50" y="40"/>
                  </a:lnTo>
                  <a:lnTo>
                    <a:pt x="31" y="41"/>
                  </a:lnTo>
                  <a:lnTo>
                    <a:pt x="15" y="46"/>
                  </a:lnTo>
                  <a:lnTo>
                    <a:pt x="4" y="54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71"/>
                  </a:lnTo>
                  <a:lnTo>
                    <a:pt x="2" y="75"/>
                  </a:lnTo>
                  <a:lnTo>
                    <a:pt x="4" y="79"/>
                  </a:lnTo>
                  <a:lnTo>
                    <a:pt x="7" y="82"/>
                  </a:lnTo>
                  <a:lnTo>
                    <a:pt x="11" y="85"/>
                  </a:lnTo>
                  <a:lnTo>
                    <a:pt x="15" y="86"/>
                  </a:lnTo>
                  <a:lnTo>
                    <a:pt x="21" y="87"/>
                  </a:lnTo>
                  <a:lnTo>
                    <a:pt x="25" y="87"/>
                  </a:lnTo>
                  <a:lnTo>
                    <a:pt x="33" y="86"/>
                  </a:lnTo>
                  <a:lnTo>
                    <a:pt x="42" y="83"/>
                  </a:lnTo>
                  <a:lnTo>
                    <a:pt x="51" y="78"/>
                  </a:lnTo>
                  <a:lnTo>
                    <a:pt x="51" y="85"/>
                  </a:lnTo>
                  <a:lnTo>
                    <a:pt x="65" y="85"/>
                  </a:lnTo>
                  <a:lnTo>
                    <a:pt x="65" y="32"/>
                  </a:lnTo>
                  <a:close/>
                  <a:moveTo>
                    <a:pt x="50" y="61"/>
                  </a:moveTo>
                  <a:lnTo>
                    <a:pt x="50" y="63"/>
                  </a:lnTo>
                  <a:lnTo>
                    <a:pt x="50" y="66"/>
                  </a:lnTo>
                  <a:lnTo>
                    <a:pt x="48" y="69"/>
                  </a:lnTo>
                  <a:lnTo>
                    <a:pt x="44" y="72"/>
                  </a:lnTo>
                  <a:lnTo>
                    <a:pt x="40" y="74"/>
                  </a:lnTo>
                  <a:lnTo>
                    <a:pt x="36" y="75"/>
                  </a:lnTo>
                  <a:lnTo>
                    <a:pt x="32" y="76"/>
                  </a:lnTo>
                  <a:lnTo>
                    <a:pt x="30" y="76"/>
                  </a:lnTo>
                  <a:lnTo>
                    <a:pt x="24" y="75"/>
                  </a:lnTo>
                  <a:lnTo>
                    <a:pt x="18" y="73"/>
                  </a:lnTo>
                  <a:lnTo>
                    <a:pt x="14" y="69"/>
                  </a:lnTo>
                  <a:lnTo>
                    <a:pt x="13" y="64"/>
                  </a:lnTo>
                  <a:lnTo>
                    <a:pt x="14" y="59"/>
                  </a:lnTo>
                  <a:lnTo>
                    <a:pt x="18" y="56"/>
                  </a:lnTo>
                  <a:lnTo>
                    <a:pt x="23" y="54"/>
                  </a:lnTo>
                  <a:lnTo>
                    <a:pt x="29" y="52"/>
                  </a:lnTo>
                  <a:lnTo>
                    <a:pt x="35" y="51"/>
                  </a:lnTo>
                  <a:lnTo>
                    <a:pt x="41" y="50"/>
                  </a:lnTo>
                  <a:lnTo>
                    <a:pt x="47" y="49"/>
                  </a:lnTo>
                  <a:lnTo>
                    <a:pt x="50" y="49"/>
                  </a:lnTo>
                  <a:lnTo>
                    <a:pt x="50" y="61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145"/>
            <p:cNvSpPr>
              <a:spLocks/>
            </p:cNvSpPr>
            <p:nvPr/>
          </p:nvSpPr>
          <p:spPr bwMode="auto">
            <a:xfrm>
              <a:off x="3091" y="55"/>
              <a:ext cx="65" cy="84"/>
            </a:xfrm>
            <a:custGeom>
              <a:avLst/>
              <a:gdLst>
                <a:gd name="T0" fmla="*/ 65 w 65"/>
                <a:gd name="T1" fmla="*/ 29 h 84"/>
                <a:gd name="T2" fmla="*/ 64 w 65"/>
                <a:gd name="T3" fmla="*/ 19 h 84"/>
                <a:gd name="T4" fmla="*/ 60 w 65"/>
                <a:gd name="T5" fmla="*/ 10 h 84"/>
                <a:gd name="T6" fmla="*/ 53 w 65"/>
                <a:gd name="T7" fmla="*/ 3 h 84"/>
                <a:gd name="T8" fmla="*/ 39 w 65"/>
                <a:gd name="T9" fmla="*/ 0 h 84"/>
                <a:gd name="T10" fmla="*/ 34 w 65"/>
                <a:gd name="T11" fmla="*/ 0 h 84"/>
                <a:gd name="T12" fmla="*/ 28 w 65"/>
                <a:gd name="T13" fmla="*/ 2 h 84"/>
                <a:gd name="T14" fmla="*/ 24 w 65"/>
                <a:gd name="T15" fmla="*/ 4 h 84"/>
                <a:gd name="T16" fmla="*/ 20 w 65"/>
                <a:gd name="T17" fmla="*/ 6 h 84"/>
                <a:gd name="T18" fmla="*/ 17 w 65"/>
                <a:gd name="T19" fmla="*/ 9 h 84"/>
                <a:gd name="T20" fmla="*/ 15 w 65"/>
                <a:gd name="T21" fmla="*/ 11 h 84"/>
                <a:gd name="T22" fmla="*/ 14 w 65"/>
                <a:gd name="T23" fmla="*/ 13 h 84"/>
                <a:gd name="T24" fmla="*/ 13 w 65"/>
                <a:gd name="T25" fmla="*/ 14 h 84"/>
                <a:gd name="T26" fmla="*/ 13 w 65"/>
                <a:gd name="T27" fmla="*/ 1 h 84"/>
                <a:gd name="T28" fmla="*/ 0 w 65"/>
                <a:gd name="T29" fmla="*/ 1 h 84"/>
                <a:gd name="T30" fmla="*/ 0 w 65"/>
                <a:gd name="T31" fmla="*/ 84 h 84"/>
                <a:gd name="T32" fmla="*/ 14 w 65"/>
                <a:gd name="T33" fmla="*/ 84 h 84"/>
                <a:gd name="T34" fmla="*/ 14 w 65"/>
                <a:gd name="T35" fmla="*/ 39 h 84"/>
                <a:gd name="T36" fmla="*/ 14 w 65"/>
                <a:gd name="T37" fmla="*/ 34 h 84"/>
                <a:gd name="T38" fmla="*/ 15 w 65"/>
                <a:gd name="T39" fmla="*/ 29 h 84"/>
                <a:gd name="T40" fmla="*/ 16 w 65"/>
                <a:gd name="T41" fmla="*/ 25 h 84"/>
                <a:gd name="T42" fmla="*/ 18 w 65"/>
                <a:gd name="T43" fmla="*/ 20 h 84"/>
                <a:gd name="T44" fmla="*/ 21 w 65"/>
                <a:gd name="T45" fmla="*/ 17 h 84"/>
                <a:gd name="T46" fmla="*/ 24 w 65"/>
                <a:gd name="T47" fmla="*/ 14 h 84"/>
                <a:gd name="T48" fmla="*/ 28 w 65"/>
                <a:gd name="T49" fmla="*/ 12 h 84"/>
                <a:gd name="T50" fmla="*/ 33 w 65"/>
                <a:gd name="T51" fmla="*/ 11 h 84"/>
                <a:gd name="T52" fmla="*/ 38 w 65"/>
                <a:gd name="T53" fmla="*/ 12 h 84"/>
                <a:gd name="T54" fmla="*/ 43 w 65"/>
                <a:gd name="T55" fmla="*/ 13 h 84"/>
                <a:gd name="T56" fmla="*/ 46 w 65"/>
                <a:gd name="T57" fmla="*/ 16 h 84"/>
                <a:gd name="T58" fmla="*/ 48 w 65"/>
                <a:gd name="T59" fmla="*/ 18 h 84"/>
                <a:gd name="T60" fmla="*/ 49 w 65"/>
                <a:gd name="T61" fmla="*/ 22 h 84"/>
                <a:gd name="T62" fmla="*/ 50 w 65"/>
                <a:gd name="T63" fmla="*/ 25 h 84"/>
                <a:gd name="T64" fmla="*/ 50 w 65"/>
                <a:gd name="T65" fmla="*/ 28 h 84"/>
                <a:gd name="T66" fmla="*/ 50 w 65"/>
                <a:gd name="T67" fmla="*/ 30 h 84"/>
                <a:gd name="T68" fmla="*/ 50 w 65"/>
                <a:gd name="T69" fmla="*/ 84 h 84"/>
                <a:gd name="T70" fmla="*/ 65 w 65"/>
                <a:gd name="T71" fmla="*/ 84 h 84"/>
                <a:gd name="T72" fmla="*/ 65 w 65"/>
                <a:gd name="T73" fmla="*/ 2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84">
                  <a:moveTo>
                    <a:pt x="65" y="29"/>
                  </a:moveTo>
                  <a:lnTo>
                    <a:pt x="64" y="19"/>
                  </a:lnTo>
                  <a:lnTo>
                    <a:pt x="60" y="10"/>
                  </a:lnTo>
                  <a:lnTo>
                    <a:pt x="53" y="3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8" y="2"/>
                  </a:lnTo>
                  <a:lnTo>
                    <a:pt x="24" y="4"/>
                  </a:lnTo>
                  <a:lnTo>
                    <a:pt x="20" y="6"/>
                  </a:lnTo>
                  <a:lnTo>
                    <a:pt x="17" y="9"/>
                  </a:lnTo>
                  <a:lnTo>
                    <a:pt x="15" y="11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"/>
                  </a:lnTo>
                  <a:lnTo>
                    <a:pt x="0" y="1"/>
                  </a:lnTo>
                  <a:lnTo>
                    <a:pt x="0" y="84"/>
                  </a:lnTo>
                  <a:lnTo>
                    <a:pt x="14" y="84"/>
                  </a:lnTo>
                  <a:lnTo>
                    <a:pt x="14" y="39"/>
                  </a:lnTo>
                  <a:lnTo>
                    <a:pt x="14" y="34"/>
                  </a:lnTo>
                  <a:lnTo>
                    <a:pt x="15" y="29"/>
                  </a:lnTo>
                  <a:lnTo>
                    <a:pt x="16" y="25"/>
                  </a:lnTo>
                  <a:lnTo>
                    <a:pt x="18" y="20"/>
                  </a:lnTo>
                  <a:lnTo>
                    <a:pt x="21" y="17"/>
                  </a:lnTo>
                  <a:lnTo>
                    <a:pt x="24" y="14"/>
                  </a:lnTo>
                  <a:lnTo>
                    <a:pt x="28" y="12"/>
                  </a:lnTo>
                  <a:lnTo>
                    <a:pt x="33" y="11"/>
                  </a:lnTo>
                  <a:lnTo>
                    <a:pt x="38" y="12"/>
                  </a:lnTo>
                  <a:lnTo>
                    <a:pt x="43" y="13"/>
                  </a:lnTo>
                  <a:lnTo>
                    <a:pt x="46" y="16"/>
                  </a:lnTo>
                  <a:lnTo>
                    <a:pt x="48" y="18"/>
                  </a:lnTo>
                  <a:lnTo>
                    <a:pt x="49" y="22"/>
                  </a:lnTo>
                  <a:lnTo>
                    <a:pt x="50" y="25"/>
                  </a:lnTo>
                  <a:lnTo>
                    <a:pt x="50" y="28"/>
                  </a:lnTo>
                  <a:lnTo>
                    <a:pt x="50" y="30"/>
                  </a:lnTo>
                  <a:lnTo>
                    <a:pt x="50" y="84"/>
                  </a:lnTo>
                  <a:lnTo>
                    <a:pt x="65" y="84"/>
                  </a:lnTo>
                  <a:lnTo>
                    <a:pt x="65" y="2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146"/>
            <p:cNvSpPr>
              <a:spLocks noEditPoints="1"/>
            </p:cNvSpPr>
            <p:nvPr/>
          </p:nvSpPr>
          <p:spPr bwMode="auto">
            <a:xfrm>
              <a:off x="3238" y="54"/>
              <a:ext cx="70" cy="87"/>
            </a:xfrm>
            <a:custGeom>
              <a:avLst/>
              <a:gdLst>
                <a:gd name="T0" fmla="*/ 70 w 70"/>
                <a:gd name="T1" fmla="*/ 45 h 87"/>
                <a:gd name="T2" fmla="*/ 70 w 70"/>
                <a:gd name="T3" fmla="*/ 39 h 87"/>
                <a:gd name="T4" fmla="*/ 69 w 70"/>
                <a:gd name="T5" fmla="*/ 31 h 87"/>
                <a:gd name="T6" fmla="*/ 67 w 70"/>
                <a:gd name="T7" fmla="*/ 22 h 87"/>
                <a:gd name="T8" fmla="*/ 62 w 70"/>
                <a:gd name="T9" fmla="*/ 13 h 87"/>
                <a:gd name="T10" fmla="*/ 56 w 70"/>
                <a:gd name="T11" fmla="*/ 6 h 87"/>
                <a:gd name="T12" fmla="*/ 49 w 70"/>
                <a:gd name="T13" fmla="*/ 2 h 87"/>
                <a:gd name="T14" fmla="*/ 43 w 70"/>
                <a:gd name="T15" fmla="*/ 0 h 87"/>
                <a:gd name="T16" fmla="*/ 37 w 70"/>
                <a:gd name="T17" fmla="*/ 0 h 87"/>
                <a:gd name="T18" fmla="*/ 23 w 70"/>
                <a:gd name="T19" fmla="*/ 3 h 87"/>
                <a:gd name="T20" fmla="*/ 11 w 70"/>
                <a:gd name="T21" fmla="*/ 13 h 87"/>
                <a:gd name="T22" fmla="*/ 3 w 70"/>
                <a:gd name="T23" fmla="*/ 26 h 87"/>
                <a:gd name="T24" fmla="*/ 0 w 70"/>
                <a:gd name="T25" fmla="*/ 43 h 87"/>
                <a:gd name="T26" fmla="*/ 3 w 70"/>
                <a:gd name="T27" fmla="*/ 60 h 87"/>
                <a:gd name="T28" fmla="*/ 12 w 70"/>
                <a:gd name="T29" fmla="*/ 74 h 87"/>
                <a:gd name="T30" fmla="*/ 24 w 70"/>
                <a:gd name="T31" fmla="*/ 84 h 87"/>
                <a:gd name="T32" fmla="*/ 40 w 70"/>
                <a:gd name="T33" fmla="*/ 87 h 87"/>
                <a:gd name="T34" fmla="*/ 56 w 70"/>
                <a:gd name="T35" fmla="*/ 84 h 87"/>
                <a:gd name="T36" fmla="*/ 69 w 70"/>
                <a:gd name="T37" fmla="*/ 78 h 87"/>
                <a:gd name="T38" fmla="*/ 68 w 70"/>
                <a:gd name="T39" fmla="*/ 65 h 87"/>
                <a:gd name="T40" fmla="*/ 59 w 70"/>
                <a:gd name="T41" fmla="*/ 71 h 87"/>
                <a:gd name="T42" fmla="*/ 51 w 70"/>
                <a:gd name="T43" fmla="*/ 74 h 87"/>
                <a:gd name="T44" fmla="*/ 45 w 70"/>
                <a:gd name="T45" fmla="*/ 76 h 87"/>
                <a:gd name="T46" fmla="*/ 40 w 70"/>
                <a:gd name="T47" fmla="*/ 76 h 87"/>
                <a:gd name="T48" fmla="*/ 30 w 70"/>
                <a:gd name="T49" fmla="*/ 73 h 87"/>
                <a:gd name="T50" fmla="*/ 21 w 70"/>
                <a:gd name="T51" fmla="*/ 67 h 87"/>
                <a:gd name="T52" fmla="*/ 15 w 70"/>
                <a:gd name="T53" fmla="*/ 57 h 87"/>
                <a:gd name="T54" fmla="*/ 13 w 70"/>
                <a:gd name="T55" fmla="*/ 45 h 87"/>
                <a:gd name="T56" fmla="*/ 70 w 70"/>
                <a:gd name="T57" fmla="*/ 45 h 87"/>
                <a:gd name="T58" fmla="*/ 14 w 70"/>
                <a:gd name="T59" fmla="*/ 34 h 87"/>
                <a:gd name="T60" fmla="*/ 17 w 70"/>
                <a:gd name="T61" fmla="*/ 25 h 87"/>
                <a:gd name="T62" fmla="*/ 23 w 70"/>
                <a:gd name="T63" fmla="*/ 17 h 87"/>
                <a:gd name="T64" fmla="*/ 29 w 70"/>
                <a:gd name="T65" fmla="*/ 13 h 87"/>
                <a:gd name="T66" fmla="*/ 37 w 70"/>
                <a:gd name="T67" fmla="*/ 11 h 87"/>
                <a:gd name="T68" fmla="*/ 44 w 70"/>
                <a:gd name="T69" fmla="*/ 12 h 87"/>
                <a:gd name="T70" fmla="*/ 51 w 70"/>
                <a:gd name="T71" fmla="*/ 16 h 87"/>
                <a:gd name="T72" fmla="*/ 56 w 70"/>
                <a:gd name="T73" fmla="*/ 24 h 87"/>
                <a:gd name="T74" fmla="*/ 59 w 70"/>
                <a:gd name="T75" fmla="*/ 34 h 87"/>
                <a:gd name="T76" fmla="*/ 14 w 70"/>
                <a:gd name="T77" fmla="*/ 3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" h="87">
                  <a:moveTo>
                    <a:pt x="70" y="45"/>
                  </a:moveTo>
                  <a:lnTo>
                    <a:pt x="70" y="39"/>
                  </a:lnTo>
                  <a:lnTo>
                    <a:pt x="69" y="31"/>
                  </a:lnTo>
                  <a:lnTo>
                    <a:pt x="67" y="22"/>
                  </a:lnTo>
                  <a:lnTo>
                    <a:pt x="62" y="13"/>
                  </a:lnTo>
                  <a:lnTo>
                    <a:pt x="56" y="6"/>
                  </a:lnTo>
                  <a:lnTo>
                    <a:pt x="49" y="2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23" y="3"/>
                  </a:lnTo>
                  <a:lnTo>
                    <a:pt x="11" y="13"/>
                  </a:lnTo>
                  <a:lnTo>
                    <a:pt x="3" y="26"/>
                  </a:lnTo>
                  <a:lnTo>
                    <a:pt x="0" y="43"/>
                  </a:lnTo>
                  <a:lnTo>
                    <a:pt x="3" y="60"/>
                  </a:lnTo>
                  <a:lnTo>
                    <a:pt x="12" y="74"/>
                  </a:lnTo>
                  <a:lnTo>
                    <a:pt x="24" y="84"/>
                  </a:lnTo>
                  <a:lnTo>
                    <a:pt x="40" y="87"/>
                  </a:lnTo>
                  <a:lnTo>
                    <a:pt x="56" y="84"/>
                  </a:lnTo>
                  <a:lnTo>
                    <a:pt x="69" y="78"/>
                  </a:lnTo>
                  <a:lnTo>
                    <a:pt x="68" y="65"/>
                  </a:lnTo>
                  <a:lnTo>
                    <a:pt x="59" y="71"/>
                  </a:lnTo>
                  <a:lnTo>
                    <a:pt x="51" y="74"/>
                  </a:lnTo>
                  <a:lnTo>
                    <a:pt x="45" y="76"/>
                  </a:lnTo>
                  <a:lnTo>
                    <a:pt x="40" y="76"/>
                  </a:lnTo>
                  <a:lnTo>
                    <a:pt x="30" y="73"/>
                  </a:lnTo>
                  <a:lnTo>
                    <a:pt x="21" y="67"/>
                  </a:lnTo>
                  <a:lnTo>
                    <a:pt x="15" y="57"/>
                  </a:lnTo>
                  <a:lnTo>
                    <a:pt x="13" y="45"/>
                  </a:lnTo>
                  <a:lnTo>
                    <a:pt x="70" y="45"/>
                  </a:lnTo>
                  <a:close/>
                  <a:moveTo>
                    <a:pt x="14" y="34"/>
                  </a:moveTo>
                  <a:lnTo>
                    <a:pt x="17" y="25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7" y="11"/>
                  </a:lnTo>
                  <a:lnTo>
                    <a:pt x="44" y="12"/>
                  </a:lnTo>
                  <a:lnTo>
                    <a:pt x="51" y="16"/>
                  </a:lnTo>
                  <a:lnTo>
                    <a:pt x="56" y="24"/>
                  </a:lnTo>
                  <a:lnTo>
                    <a:pt x="59" y="34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147"/>
            <p:cNvSpPr>
              <a:spLocks/>
            </p:cNvSpPr>
            <p:nvPr/>
          </p:nvSpPr>
          <p:spPr bwMode="auto">
            <a:xfrm>
              <a:off x="3328" y="55"/>
              <a:ext cx="116" cy="84"/>
            </a:xfrm>
            <a:custGeom>
              <a:avLst/>
              <a:gdLst>
                <a:gd name="T0" fmla="*/ 115 w 116"/>
                <a:gd name="T1" fmla="*/ 19 h 84"/>
                <a:gd name="T2" fmla="*/ 104 w 116"/>
                <a:gd name="T3" fmla="*/ 3 h 84"/>
                <a:gd name="T4" fmla="*/ 83 w 116"/>
                <a:gd name="T5" fmla="*/ 1 h 84"/>
                <a:gd name="T6" fmla="*/ 69 w 116"/>
                <a:gd name="T7" fmla="*/ 8 h 84"/>
                <a:gd name="T8" fmla="*/ 62 w 116"/>
                <a:gd name="T9" fmla="*/ 10 h 84"/>
                <a:gd name="T10" fmla="*/ 56 w 116"/>
                <a:gd name="T11" fmla="*/ 4 h 84"/>
                <a:gd name="T12" fmla="*/ 49 w 116"/>
                <a:gd name="T13" fmla="*/ 1 h 84"/>
                <a:gd name="T14" fmla="*/ 43 w 116"/>
                <a:gd name="T15" fmla="*/ 0 h 84"/>
                <a:gd name="T16" fmla="*/ 31 w 116"/>
                <a:gd name="T17" fmla="*/ 1 h 84"/>
                <a:gd name="T18" fmla="*/ 18 w 116"/>
                <a:gd name="T19" fmla="*/ 9 h 84"/>
                <a:gd name="T20" fmla="*/ 13 w 116"/>
                <a:gd name="T21" fmla="*/ 1 h 84"/>
                <a:gd name="T22" fmla="*/ 0 w 116"/>
                <a:gd name="T23" fmla="*/ 84 h 84"/>
                <a:gd name="T24" fmla="*/ 15 w 116"/>
                <a:gd name="T25" fmla="*/ 39 h 84"/>
                <a:gd name="T26" fmla="*/ 16 w 116"/>
                <a:gd name="T27" fmla="*/ 29 h 84"/>
                <a:gd name="T28" fmla="*/ 19 w 116"/>
                <a:gd name="T29" fmla="*/ 20 h 84"/>
                <a:gd name="T30" fmla="*/ 24 w 116"/>
                <a:gd name="T31" fmla="*/ 14 h 84"/>
                <a:gd name="T32" fmla="*/ 33 w 116"/>
                <a:gd name="T33" fmla="*/ 11 h 84"/>
                <a:gd name="T34" fmla="*/ 43 w 116"/>
                <a:gd name="T35" fmla="*/ 13 h 84"/>
                <a:gd name="T36" fmla="*/ 48 w 116"/>
                <a:gd name="T37" fmla="*/ 18 h 84"/>
                <a:gd name="T38" fmla="*/ 51 w 116"/>
                <a:gd name="T39" fmla="*/ 24 h 84"/>
                <a:gd name="T40" fmla="*/ 51 w 116"/>
                <a:gd name="T41" fmla="*/ 30 h 84"/>
                <a:gd name="T42" fmla="*/ 65 w 116"/>
                <a:gd name="T43" fmla="*/ 84 h 84"/>
                <a:gd name="T44" fmla="*/ 66 w 116"/>
                <a:gd name="T45" fmla="*/ 34 h 84"/>
                <a:gd name="T46" fmla="*/ 68 w 116"/>
                <a:gd name="T47" fmla="*/ 24 h 84"/>
                <a:gd name="T48" fmla="*/ 72 w 116"/>
                <a:gd name="T49" fmla="*/ 17 h 84"/>
                <a:gd name="T50" fmla="*/ 79 w 116"/>
                <a:gd name="T51" fmla="*/ 12 h 84"/>
                <a:gd name="T52" fmla="*/ 90 w 116"/>
                <a:gd name="T53" fmla="*/ 12 h 84"/>
                <a:gd name="T54" fmla="*/ 97 w 116"/>
                <a:gd name="T55" fmla="*/ 15 h 84"/>
                <a:gd name="T56" fmla="*/ 101 w 116"/>
                <a:gd name="T57" fmla="*/ 21 h 84"/>
                <a:gd name="T58" fmla="*/ 102 w 116"/>
                <a:gd name="T59" fmla="*/ 27 h 84"/>
                <a:gd name="T60" fmla="*/ 102 w 116"/>
                <a:gd name="T61" fmla="*/ 84 h 84"/>
                <a:gd name="T62" fmla="*/ 116 w 116"/>
                <a:gd name="T63" fmla="*/ 2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84">
                  <a:moveTo>
                    <a:pt x="116" y="29"/>
                  </a:moveTo>
                  <a:lnTo>
                    <a:pt x="115" y="19"/>
                  </a:lnTo>
                  <a:lnTo>
                    <a:pt x="112" y="10"/>
                  </a:lnTo>
                  <a:lnTo>
                    <a:pt x="104" y="3"/>
                  </a:lnTo>
                  <a:lnTo>
                    <a:pt x="91" y="0"/>
                  </a:lnTo>
                  <a:lnTo>
                    <a:pt x="83" y="1"/>
                  </a:lnTo>
                  <a:lnTo>
                    <a:pt x="76" y="4"/>
                  </a:lnTo>
                  <a:lnTo>
                    <a:pt x="69" y="8"/>
                  </a:lnTo>
                  <a:lnTo>
                    <a:pt x="64" y="15"/>
                  </a:lnTo>
                  <a:lnTo>
                    <a:pt x="62" y="10"/>
                  </a:lnTo>
                  <a:lnTo>
                    <a:pt x="59" y="7"/>
                  </a:lnTo>
                  <a:lnTo>
                    <a:pt x="56" y="4"/>
                  </a:lnTo>
                  <a:lnTo>
                    <a:pt x="52" y="2"/>
                  </a:lnTo>
                  <a:lnTo>
                    <a:pt x="49" y="1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1" y="1"/>
                  </a:lnTo>
                  <a:lnTo>
                    <a:pt x="24" y="4"/>
                  </a:lnTo>
                  <a:lnTo>
                    <a:pt x="18" y="9"/>
                  </a:lnTo>
                  <a:lnTo>
                    <a:pt x="13" y="14"/>
                  </a:lnTo>
                  <a:lnTo>
                    <a:pt x="13" y="1"/>
                  </a:lnTo>
                  <a:lnTo>
                    <a:pt x="0" y="1"/>
                  </a:lnTo>
                  <a:lnTo>
                    <a:pt x="0" y="84"/>
                  </a:lnTo>
                  <a:lnTo>
                    <a:pt x="15" y="84"/>
                  </a:lnTo>
                  <a:lnTo>
                    <a:pt x="15" y="39"/>
                  </a:lnTo>
                  <a:lnTo>
                    <a:pt x="15" y="34"/>
                  </a:lnTo>
                  <a:lnTo>
                    <a:pt x="16" y="29"/>
                  </a:lnTo>
                  <a:lnTo>
                    <a:pt x="17" y="24"/>
                  </a:lnTo>
                  <a:lnTo>
                    <a:pt x="19" y="20"/>
                  </a:lnTo>
                  <a:lnTo>
                    <a:pt x="21" y="17"/>
                  </a:lnTo>
                  <a:lnTo>
                    <a:pt x="24" y="14"/>
                  </a:lnTo>
                  <a:lnTo>
                    <a:pt x="28" y="12"/>
                  </a:lnTo>
                  <a:lnTo>
                    <a:pt x="33" y="11"/>
                  </a:lnTo>
                  <a:lnTo>
                    <a:pt x="39" y="12"/>
                  </a:lnTo>
                  <a:lnTo>
                    <a:pt x="43" y="13"/>
                  </a:lnTo>
                  <a:lnTo>
                    <a:pt x="46" y="15"/>
                  </a:lnTo>
                  <a:lnTo>
                    <a:pt x="48" y="18"/>
                  </a:lnTo>
                  <a:lnTo>
                    <a:pt x="50" y="21"/>
                  </a:lnTo>
                  <a:lnTo>
                    <a:pt x="51" y="24"/>
                  </a:lnTo>
                  <a:lnTo>
                    <a:pt x="51" y="27"/>
                  </a:lnTo>
                  <a:lnTo>
                    <a:pt x="51" y="30"/>
                  </a:lnTo>
                  <a:lnTo>
                    <a:pt x="51" y="84"/>
                  </a:lnTo>
                  <a:lnTo>
                    <a:pt x="65" y="84"/>
                  </a:lnTo>
                  <a:lnTo>
                    <a:pt x="65" y="39"/>
                  </a:lnTo>
                  <a:lnTo>
                    <a:pt x="66" y="34"/>
                  </a:lnTo>
                  <a:lnTo>
                    <a:pt x="66" y="29"/>
                  </a:lnTo>
                  <a:lnTo>
                    <a:pt x="68" y="24"/>
                  </a:lnTo>
                  <a:lnTo>
                    <a:pt x="70" y="20"/>
                  </a:lnTo>
                  <a:lnTo>
                    <a:pt x="72" y="17"/>
                  </a:lnTo>
                  <a:lnTo>
                    <a:pt x="75" y="14"/>
                  </a:lnTo>
                  <a:lnTo>
                    <a:pt x="79" y="12"/>
                  </a:lnTo>
                  <a:lnTo>
                    <a:pt x="84" y="11"/>
                  </a:lnTo>
                  <a:lnTo>
                    <a:pt x="90" y="12"/>
                  </a:lnTo>
                  <a:lnTo>
                    <a:pt x="94" y="13"/>
                  </a:lnTo>
                  <a:lnTo>
                    <a:pt x="97" y="15"/>
                  </a:lnTo>
                  <a:lnTo>
                    <a:pt x="99" y="18"/>
                  </a:lnTo>
                  <a:lnTo>
                    <a:pt x="101" y="21"/>
                  </a:lnTo>
                  <a:lnTo>
                    <a:pt x="102" y="24"/>
                  </a:lnTo>
                  <a:lnTo>
                    <a:pt x="102" y="27"/>
                  </a:lnTo>
                  <a:lnTo>
                    <a:pt x="102" y="30"/>
                  </a:lnTo>
                  <a:lnTo>
                    <a:pt x="102" y="84"/>
                  </a:lnTo>
                  <a:lnTo>
                    <a:pt x="116" y="84"/>
                  </a:lnTo>
                  <a:lnTo>
                    <a:pt x="116" y="2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148"/>
            <p:cNvSpPr>
              <a:spLocks noEditPoints="1"/>
            </p:cNvSpPr>
            <p:nvPr/>
          </p:nvSpPr>
          <p:spPr bwMode="auto">
            <a:xfrm>
              <a:off x="3474" y="55"/>
              <a:ext cx="73" cy="120"/>
            </a:xfrm>
            <a:custGeom>
              <a:avLst/>
              <a:gdLst>
                <a:gd name="T0" fmla="*/ 15 w 73"/>
                <a:gd name="T1" fmla="*/ 76 h 120"/>
                <a:gd name="T2" fmla="*/ 19 w 73"/>
                <a:gd name="T3" fmla="*/ 79 h 120"/>
                <a:gd name="T4" fmla="*/ 25 w 73"/>
                <a:gd name="T5" fmla="*/ 83 h 120"/>
                <a:gd name="T6" fmla="*/ 32 w 73"/>
                <a:gd name="T7" fmla="*/ 85 h 120"/>
                <a:gd name="T8" fmla="*/ 39 w 73"/>
                <a:gd name="T9" fmla="*/ 86 h 120"/>
                <a:gd name="T10" fmla="*/ 52 w 73"/>
                <a:gd name="T11" fmla="*/ 83 h 120"/>
                <a:gd name="T12" fmla="*/ 63 w 73"/>
                <a:gd name="T13" fmla="*/ 74 h 120"/>
                <a:gd name="T14" fmla="*/ 71 w 73"/>
                <a:gd name="T15" fmla="*/ 60 h 120"/>
                <a:gd name="T16" fmla="*/ 73 w 73"/>
                <a:gd name="T17" fmla="*/ 43 h 120"/>
                <a:gd name="T18" fmla="*/ 71 w 73"/>
                <a:gd name="T19" fmla="*/ 27 h 120"/>
                <a:gd name="T20" fmla="*/ 65 w 73"/>
                <a:gd name="T21" fmla="*/ 13 h 120"/>
                <a:gd name="T22" fmla="*/ 56 w 73"/>
                <a:gd name="T23" fmla="*/ 3 h 120"/>
                <a:gd name="T24" fmla="*/ 44 w 73"/>
                <a:gd name="T25" fmla="*/ 0 h 120"/>
                <a:gd name="T26" fmla="*/ 28 w 73"/>
                <a:gd name="T27" fmla="*/ 3 h 120"/>
                <a:gd name="T28" fmla="*/ 14 w 73"/>
                <a:gd name="T29" fmla="*/ 11 h 120"/>
                <a:gd name="T30" fmla="*/ 14 w 73"/>
                <a:gd name="T31" fmla="*/ 2 h 120"/>
                <a:gd name="T32" fmla="*/ 0 w 73"/>
                <a:gd name="T33" fmla="*/ 2 h 120"/>
                <a:gd name="T34" fmla="*/ 0 w 73"/>
                <a:gd name="T35" fmla="*/ 120 h 120"/>
                <a:gd name="T36" fmla="*/ 15 w 73"/>
                <a:gd name="T37" fmla="*/ 120 h 120"/>
                <a:gd name="T38" fmla="*/ 15 w 73"/>
                <a:gd name="T39" fmla="*/ 76 h 120"/>
                <a:gd name="T40" fmla="*/ 15 w 73"/>
                <a:gd name="T41" fmla="*/ 22 h 120"/>
                <a:gd name="T42" fmla="*/ 18 w 73"/>
                <a:gd name="T43" fmla="*/ 18 h 120"/>
                <a:gd name="T44" fmla="*/ 23 w 73"/>
                <a:gd name="T45" fmla="*/ 15 h 120"/>
                <a:gd name="T46" fmla="*/ 28 w 73"/>
                <a:gd name="T47" fmla="*/ 12 h 120"/>
                <a:gd name="T48" fmla="*/ 34 w 73"/>
                <a:gd name="T49" fmla="*/ 12 h 120"/>
                <a:gd name="T50" fmla="*/ 44 w 73"/>
                <a:gd name="T51" fmla="*/ 14 h 120"/>
                <a:gd name="T52" fmla="*/ 52 w 73"/>
                <a:gd name="T53" fmla="*/ 21 h 120"/>
                <a:gd name="T54" fmla="*/ 57 w 73"/>
                <a:gd name="T55" fmla="*/ 31 h 120"/>
                <a:gd name="T56" fmla="*/ 59 w 73"/>
                <a:gd name="T57" fmla="*/ 43 h 120"/>
                <a:gd name="T58" fmla="*/ 57 w 73"/>
                <a:gd name="T59" fmla="*/ 56 h 120"/>
                <a:gd name="T60" fmla="*/ 51 w 73"/>
                <a:gd name="T61" fmla="*/ 66 h 120"/>
                <a:gd name="T62" fmla="*/ 42 w 73"/>
                <a:gd name="T63" fmla="*/ 72 h 120"/>
                <a:gd name="T64" fmla="*/ 32 w 73"/>
                <a:gd name="T65" fmla="*/ 75 h 120"/>
                <a:gd name="T66" fmla="*/ 27 w 73"/>
                <a:gd name="T67" fmla="*/ 74 h 120"/>
                <a:gd name="T68" fmla="*/ 23 w 73"/>
                <a:gd name="T69" fmla="*/ 72 h 120"/>
                <a:gd name="T70" fmla="*/ 19 w 73"/>
                <a:gd name="T71" fmla="*/ 70 h 120"/>
                <a:gd name="T72" fmla="*/ 16 w 73"/>
                <a:gd name="T73" fmla="*/ 66 h 120"/>
                <a:gd name="T74" fmla="*/ 15 w 73"/>
                <a:gd name="T75" fmla="*/ 64 h 120"/>
                <a:gd name="T76" fmla="*/ 15 w 73"/>
                <a:gd name="T77" fmla="*/ 63 h 120"/>
                <a:gd name="T78" fmla="*/ 15 w 73"/>
                <a:gd name="T79" fmla="*/ 62 h 120"/>
                <a:gd name="T80" fmla="*/ 15 w 73"/>
                <a:gd name="T81" fmla="*/ 60 h 120"/>
                <a:gd name="T82" fmla="*/ 15 w 73"/>
                <a:gd name="T83" fmla="*/ 2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120">
                  <a:moveTo>
                    <a:pt x="15" y="76"/>
                  </a:moveTo>
                  <a:lnTo>
                    <a:pt x="19" y="79"/>
                  </a:lnTo>
                  <a:lnTo>
                    <a:pt x="25" y="83"/>
                  </a:lnTo>
                  <a:lnTo>
                    <a:pt x="32" y="85"/>
                  </a:lnTo>
                  <a:lnTo>
                    <a:pt x="39" y="86"/>
                  </a:lnTo>
                  <a:lnTo>
                    <a:pt x="52" y="83"/>
                  </a:lnTo>
                  <a:lnTo>
                    <a:pt x="63" y="74"/>
                  </a:lnTo>
                  <a:lnTo>
                    <a:pt x="71" y="60"/>
                  </a:lnTo>
                  <a:lnTo>
                    <a:pt x="73" y="43"/>
                  </a:lnTo>
                  <a:lnTo>
                    <a:pt x="71" y="27"/>
                  </a:lnTo>
                  <a:lnTo>
                    <a:pt x="65" y="13"/>
                  </a:lnTo>
                  <a:lnTo>
                    <a:pt x="56" y="3"/>
                  </a:lnTo>
                  <a:lnTo>
                    <a:pt x="44" y="0"/>
                  </a:lnTo>
                  <a:lnTo>
                    <a:pt x="28" y="3"/>
                  </a:lnTo>
                  <a:lnTo>
                    <a:pt x="14" y="11"/>
                  </a:lnTo>
                  <a:lnTo>
                    <a:pt x="14" y="2"/>
                  </a:lnTo>
                  <a:lnTo>
                    <a:pt x="0" y="2"/>
                  </a:lnTo>
                  <a:lnTo>
                    <a:pt x="0" y="120"/>
                  </a:lnTo>
                  <a:lnTo>
                    <a:pt x="15" y="120"/>
                  </a:lnTo>
                  <a:lnTo>
                    <a:pt x="15" y="76"/>
                  </a:lnTo>
                  <a:close/>
                  <a:moveTo>
                    <a:pt x="15" y="22"/>
                  </a:moveTo>
                  <a:lnTo>
                    <a:pt x="18" y="18"/>
                  </a:lnTo>
                  <a:lnTo>
                    <a:pt x="23" y="15"/>
                  </a:lnTo>
                  <a:lnTo>
                    <a:pt x="28" y="12"/>
                  </a:lnTo>
                  <a:lnTo>
                    <a:pt x="34" y="12"/>
                  </a:lnTo>
                  <a:lnTo>
                    <a:pt x="44" y="14"/>
                  </a:lnTo>
                  <a:lnTo>
                    <a:pt x="52" y="21"/>
                  </a:lnTo>
                  <a:lnTo>
                    <a:pt x="57" y="31"/>
                  </a:lnTo>
                  <a:lnTo>
                    <a:pt x="59" y="43"/>
                  </a:lnTo>
                  <a:lnTo>
                    <a:pt x="57" y="56"/>
                  </a:lnTo>
                  <a:lnTo>
                    <a:pt x="51" y="66"/>
                  </a:lnTo>
                  <a:lnTo>
                    <a:pt x="42" y="72"/>
                  </a:lnTo>
                  <a:lnTo>
                    <a:pt x="32" y="75"/>
                  </a:lnTo>
                  <a:lnTo>
                    <a:pt x="27" y="74"/>
                  </a:lnTo>
                  <a:lnTo>
                    <a:pt x="23" y="72"/>
                  </a:lnTo>
                  <a:lnTo>
                    <a:pt x="19" y="70"/>
                  </a:lnTo>
                  <a:lnTo>
                    <a:pt x="16" y="66"/>
                  </a:lnTo>
                  <a:lnTo>
                    <a:pt x="15" y="64"/>
                  </a:lnTo>
                  <a:lnTo>
                    <a:pt x="15" y="63"/>
                  </a:lnTo>
                  <a:lnTo>
                    <a:pt x="15" y="62"/>
                  </a:lnTo>
                  <a:lnTo>
                    <a:pt x="15" y="60"/>
                  </a:lnTo>
                  <a:lnTo>
                    <a:pt x="15" y="22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68" name="Freeform 149"/>
            <p:cNvSpPr>
              <a:spLocks/>
            </p:cNvSpPr>
            <p:nvPr/>
          </p:nvSpPr>
          <p:spPr bwMode="auto">
            <a:xfrm>
              <a:off x="3558" y="33"/>
              <a:ext cx="57" cy="108"/>
            </a:xfrm>
            <a:custGeom>
              <a:avLst/>
              <a:gdLst>
                <a:gd name="T0" fmla="*/ 28 w 57"/>
                <a:gd name="T1" fmla="*/ 35 h 108"/>
                <a:gd name="T2" fmla="*/ 54 w 57"/>
                <a:gd name="T3" fmla="*/ 35 h 108"/>
                <a:gd name="T4" fmla="*/ 54 w 57"/>
                <a:gd name="T5" fmla="*/ 24 h 108"/>
                <a:gd name="T6" fmla="*/ 28 w 57"/>
                <a:gd name="T7" fmla="*/ 24 h 108"/>
                <a:gd name="T8" fmla="*/ 28 w 57"/>
                <a:gd name="T9" fmla="*/ 0 h 108"/>
                <a:gd name="T10" fmla="*/ 16 w 57"/>
                <a:gd name="T11" fmla="*/ 0 h 108"/>
                <a:gd name="T12" fmla="*/ 16 w 57"/>
                <a:gd name="T13" fmla="*/ 24 h 108"/>
                <a:gd name="T14" fmla="*/ 0 w 57"/>
                <a:gd name="T15" fmla="*/ 24 h 108"/>
                <a:gd name="T16" fmla="*/ 0 w 57"/>
                <a:gd name="T17" fmla="*/ 35 h 108"/>
                <a:gd name="T18" fmla="*/ 15 w 57"/>
                <a:gd name="T19" fmla="*/ 35 h 108"/>
                <a:gd name="T20" fmla="*/ 15 w 57"/>
                <a:gd name="T21" fmla="*/ 84 h 108"/>
                <a:gd name="T22" fmla="*/ 15 w 57"/>
                <a:gd name="T23" fmla="*/ 88 h 108"/>
                <a:gd name="T24" fmla="*/ 16 w 57"/>
                <a:gd name="T25" fmla="*/ 93 h 108"/>
                <a:gd name="T26" fmla="*/ 17 w 57"/>
                <a:gd name="T27" fmla="*/ 97 h 108"/>
                <a:gd name="T28" fmla="*/ 18 w 57"/>
                <a:gd name="T29" fmla="*/ 100 h 108"/>
                <a:gd name="T30" fmla="*/ 20 w 57"/>
                <a:gd name="T31" fmla="*/ 103 h 108"/>
                <a:gd name="T32" fmla="*/ 23 w 57"/>
                <a:gd name="T33" fmla="*/ 106 h 108"/>
                <a:gd name="T34" fmla="*/ 26 w 57"/>
                <a:gd name="T35" fmla="*/ 108 h 108"/>
                <a:gd name="T36" fmla="*/ 30 w 57"/>
                <a:gd name="T37" fmla="*/ 108 h 108"/>
                <a:gd name="T38" fmla="*/ 39 w 57"/>
                <a:gd name="T39" fmla="*/ 107 h 108"/>
                <a:gd name="T40" fmla="*/ 47 w 57"/>
                <a:gd name="T41" fmla="*/ 106 h 108"/>
                <a:gd name="T42" fmla="*/ 53 w 57"/>
                <a:gd name="T43" fmla="*/ 103 h 108"/>
                <a:gd name="T44" fmla="*/ 57 w 57"/>
                <a:gd name="T45" fmla="*/ 101 h 108"/>
                <a:gd name="T46" fmla="*/ 54 w 57"/>
                <a:gd name="T47" fmla="*/ 90 h 108"/>
                <a:gd name="T48" fmla="*/ 46 w 57"/>
                <a:gd name="T49" fmla="*/ 95 h 108"/>
                <a:gd name="T50" fmla="*/ 38 w 57"/>
                <a:gd name="T51" fmla="*/ 96 h 108"/>
                <a:gd name="T52" fmla="*/ 33 w 57"/>
                <a:gd name="T53" fmla="*/ 95 h 108"/>
                <a:gd name="T54" fmla="*/ 30 w 57"/>
                <a:gd name="T55" fmla="*/ 92 h 108"/>
                <a:gd name="T56" fmla="*/ 29 w 57"/>
                <a:gd name="T57" fmla="*/ 87 h 108"/>
                <a:gd name="T58" fmla="*/ 28 w 57"/>
                <a:gd name="T59" fmla="*/ 81 h 108"/>
                <a:gd name="T60" fmla="*/ 28 w 57"/>
                <a:gd name="T61" fmla="*/ 3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" h="108">
                  <a:moveTo>
                    <a:pt x="28" y="35"/>
                  </a:moveTo>
                  <a:lnTo>
                    <a:pt x="54" y="35"/>
                  </a:lnTo>
                  <a:lnTo>
                    <a:pt x="54" y="24"/>
                  </a:lnTo>
                  <a:lnTo>
                    <a:pt x="28" y="24"/>
                  </a:lnTo>
                  <a:lnTo>
                    <a:pt x="28" y="0"/>
                  </a:ln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35"/>
                  </a:lnTo>
                  <a:lnTo>
                    <a:pt x="15" y="35"/>
                  </a:lnTo>
                  <a:lnTo>
                    <a:pt x="15" y="84"/>
                  </a:lnTo>
                  <a:lnTo>
                    <a:pt x="15" y="88"/>
                  </a:lnTo>
                  <a:lnTo>
                    <a:pt x="16" y="93"/>
                  </a:lnTo>
                  <a:lnTo>
                    <a:pt x="17" y="97"/>
                  </a:lnTo>
                  <a:lnTo>
                    <a:pt x="18" y="100"/>
                  </a:lnTo>
                  <a:lnTo>
                    <a:pt x="20" y="103"/>
                  </a:lnTo>
                  <a:lnTo>
                    <a:pt x="23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9" y="107"/>
                  </a:lnTo>
                  <a:lnTo>
                    <a:pt x="47" y="106"/>
                  </a:lnTo>
                  <a:lnTo>
                    <a:pt x="53" y="103"/>
                  </a:lnTo>
                  <a:lnTo>
                    <a:pt x="57" y="101"/>
                  </a:lnTo>
                  <a:lnTo>
                    <a:pt x="54" y="90"/>
                  </a:lnTo>
                  <a:lnTo>
                    <a:pt x="46" y="95"/>
                  </a:lnTo>
                  <a:lnTo>
                    <a:pt x="38" y="96"/>
                  </a:lnTo>
                  <a:lnTo>
                    <a:pt x="33" y="95"/>
                  </a:lnTo>
                  <a:lnTo>
                    <a:pt x="30" y="92"/>
                  </a:lnTo>
                  <a:lnTo>
                    <a:pt x="29" y="87"/>
                  </a:lnTo>
                  <a:lnTo>
                    <a:pt x="28" y="81"/>
                  </a:lnTo>
                  <a:lnTo>
                    <a:pt x="28" y="35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69" name="Freeform 150"/>
            <p:cNvSpPr>
              <a:spLocks/>
            </p:cNvSpPr>
            <p:nvPr/>
          </p:nvSpPr>
          <p:spPr bwMode="auto">
            <a:xfrm>
              <a:off x="3618" y="57"/>
              <a:ext cx="79" cy="120"/>
            </a:xfrm>
            <a:custGeom>
              <a:avLst/>
              <a:gdLst>
                <a:gd name="T0" fmla="*/ 79 w 79"/>
                <a:gd name="T1" fmla="*/ 0 h 120"/>
                <a:gd name="T2" fmla="*/ 66 w 79"/>
                <a:gd name="T3" fmla="*/ 0 h 120"/>
                <a:gd name="T4" fmla="*/ 58 w 79"/>
                <a:gd name="T5" fmla="*/ 20 h 120"/>
                <a:gd name="T6" fmla="*/ 52 w 79"/>
                <a:gd name="T7" fmla="*/ 35 h 120"/>
                <a:gd name="T8" fmla="*/ 47 w 79"/>
                <a:gd name="T9" fmla="*/ 47 h 120"/>
                <a:gd name="T10" fmla="*/ 44 w 79"/>
                <a:gd name="T11" fmla="*/ 56 h 120"/>
                <a:gd name="T12" fmla="*/ 43 w 79"/>
                <a:gd name="T13" fmla="*/ 62 h 120"/>
                <a:gd name="T14" fmla="*/ 42 w 79"/>
                <a:gd name="T15" fmla="*/ 67 h 120"/>
                <a:gd name="T16" fmla="*/ 41 w 79"/>
                <a:gd name="T17" fmla="*/ 70 h 120"/>
                <a:gd name="T18" fmla="*/ 41 w 79"/>
                <a:gd name="T19" fmla="*/ 72 h 120"/>
                <a:gd name="T20" fmla="*/ 41 w 79"/>
                <a:gd name="T21" fmla="*/ 72 h 120"/>
                <a:gd name="T22" fmla="*/ 40 w 79"/>
                <a:gd name="T23" fmla="*/ 66 h 120"/>
                <a:gd name="T24" fmla="*/ 38 w 79"/>
                <a:gd name="T25" fmla="*/ 59 h 120"/>
                <a:gd name="T26" fmla="*/ 35 w 79"/>
                <a:gd name="T27" fmla="*/ 51 h 120"/>
                <a:gd name="T28" fmla="*/ 33 w 79"/>
                <a:gd name="T29" fmla="*/ 43 h 120"/>
                <a:gd name="T30" fmla="*/ 30 w 79"/>
                <a:gd name="T31" fmla="*/ 36 h 120"/>
                <a:gd name="T32" fmla="*/ 27 w 79"/>
                <a:gd name="T33" fmla="*/ 30 h 120"/>
                <a:gd name="T34" fmla="*/ 25 w 79"/>
                <a:gd name="T35" fmla="*/ 25 h 120"/>
                <a:gd name="T36" fmla="*/ 24 w 79"/>
                <a:gd name="T37" fmla="*/ 23 h 120"/>
                <a:gd name="T38" fmla="*/ 14 w 79"/>
                <a:gd name="T39" fmla="*/ 0 h 120"/>
                <a:gd name="T40" fmla="*/ 0 w 79"/>
                <a:gd name="T41" fmla="*/ 0 h 120"/>
                <a:gd name="T42" fmla="*/ 36 w 79"/>
                <a:gd name="T43" fmla="*/ 82 h 120"/>
                <a:gd name="T44" fmla="*/ 34 w 79"/>
                <a:gd name="T45" fmla="*/ 87 h 120"/>
                <a:gd name="T46" fmla="*/ 32 w 79"/>
                <a:gd name="T47" fmla="*/ 92 h 120"/>
                <a:gd name="T48" fmla="*/ 30 w 79"/>
                <a:gd name="T49" fmla="*/ 96 h 120"/>
                <a:gd name="T50" fmla="*/ 29 w 79"/>
                <a:gd name="T51" fmla="*/ 99 h 120"/>
                <a:gd name="T52" fmla="*/ 26 w 79"/>
                <a:gd name="T53" fmla="*/ 105 h 120"/>
                <a:gd name="T54" fmla="*/ 23 w 79"/>
                <a:gd name="T55" fmla="*/ 108 h 120"/>
                <a:gd name="T56" fmla="*/ 21 w 79"/>
                <a:gd name="T57" fmla="*/ 109 h 120"/>
                <a:gd name="T58" fmla="*/ 18 w 79"/>
                <a:gd name="T59" fmla="*/ 110 h 120"/>
                <a:gd name="T60" fmla="*/ 12 w 79"/>
                <a:gd name="T61" fmla="*/ 109 h 120"/>
                <a:gd name="T62" fmla="*/ 4 w 79"/>
                <a:gd name="T63" fmla="*/ 107 h 120"/>
                <a:gd name="T64" fmla="*/ 5 w 79"/>
                <a:gd name="T65" fmla="*/ 119 h 120"/>
                <a:gd name="T66" fmla="*/ 12 w 79"/>
                <a:gd name="T67" fmla="*/ 120 h 120"/>
                <a:gd name="T68" fmla="*/ 18 w 79"/>
                <a:gd name="T69" fmla="*/ 120 h 120"/>
                <a:gd name="T70" fmla="*/ 23 w 79"/>
                <a:gd name="T71" fmla="*/ 119 h 120"/>
                <a:gd name="T72" fmla="*/ 28 w 79"/>
                <a:gd name="T73" fmla="*/ 117 h 120"/>
                <a:gd name="T74" fmla="*/ 34 w 79"/>
                <a:gd name="T75" fmla="*/ 110 h 120"/>
                <a:gd name="T76" fmla="*/ 39 w 79"/>
                <a:gd name="T77" fmla="*/ 99 h 120"/>
                <a:gd name="T78" fmla="*/ 79 w 79"/>
                <a:gd name="T7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9" h="120">
                  <a:moveTo>
                    <a:pt x="79" y="0"/>
                  </a:moveTo>
                  <a:lnTo>
                    <a:pt x="66" y="0"/>
                  </a:lnTo>
                  <a:lnTo>
                    <a:pt x="58" y="20"/>
                  </a:lnTo>
                  <a:lnTo>
                    <a:pt x="52" y="35"/>
                  </a:lnTo>
                  <a:lnTo>
                    <a:pt x="47" y="47"/>
                  </a:lnTo>
                  <a:lnTo>
                    <a:pt x="44" y="56"/>
                  </a:lnTo>
                  <a:lnTo>
                    <a:pt x="43" y="62"/>
                  </a:lnTo>
                  <a:lnTo>
                    <a:pt x="42" y="67"/>
                  </a:lnTo>
                  <a:lnTo>
                    <a:pt x="41" y="70"/>
                  </a:lnTo>
                  <a:lnTo>
                    <a:pt x="41" y="72"/>
                  </a:lnTo>
                  <a:lnTo>
                    <a:pt x="41" y="72"/>
                  </a:lnTo>
                  <a:lnTo>
                    <a:pt x="40" y="66"/>
                  </a:lnTo>
                  <a:lnTo>
                    <a:pt x="38" y="59"/>
                  </a:lnTo>
                  <a:lnTo>
                    <a:pt x="35" y="51"/>
                  </a:lnTo>
                  <a:lnTo>
                    <a:pt x="33" y="43"/>
                  </a:lnTo>
                  <a:lnTo>
                    <a:pt x="30" y="36"/>
                  </a:lnTo>
                  <a:lnTo>
                    <a:pt x="27" y="30"/>
                  </a:lnTo>
                  <a:lnTo>
                    <a:pt x="25" y="25"/>
                  </a:lnTo>
                  <a:lnTo>
                    <a:pt x="24" y="23"/>
                  </a:lnTo>
                  <a:lnTo>
                    <a:pt x="14" y="0"/>
                  </a:lnTo>
                  <a:lnTo>
                    <a:pt x="0" y="0"/>
                  </a:lnTo>
                  <a:lnTo>
                    <a:pt x="36" y="82"/>
                  </a:lnTo>
                  <a:lnTo>
                    <a:pt x="34" y="87"/>
                  </a:lnTo>
                  <a:lnTo>
                    <a:pt x="32" y="92"/>
                  </a:lnTo>
                  <a:lnTo>
                    <a:pt x="30" y="96"/>
                  </a:lnTo>
                  <a:lnTo>
                    <a:pt x="29" y="99"/>
                  </a:lnTo>
                  <a:lnTo>
                    <a:pt x="26" y="105"/>
                  </a:lnTo>
                  <a:lnTo>
                    <a:pt x="23" y="108"/>
                  </a:lnTo>
                  <a:lnTo>
                    <a:pt x="21" y="109"/>
                  </a:lnTo>
                  <a:lnTo>
                    <a:pt x="18" y="110"/>
                  </a:lnTo>
                  <a:lnTo>
                    <a:pt x="12" y="109"/>
                  </a:lnTo>
                  <a:lnTo>
                    <a:pt x="4" y="107"/>
                  </a:lnTo>
                  <a:lnTo>
                    <a:pt x="5" y="119"/>
                  </a:lnTo>
                  <a:lnTo>
                    <a:pt x="12" y="120"/>
                  </a:lnTo>
                  <a:lnTo>
                    <a:pt x="18" y="120"/>
                  </a:lnTo>
                  <a:lnTo>
                    <a:pt x="23" y="119"/>
                  </a:lnTo>
                  <a:lnTo>
                    <a:pt x="28" y="117"/>
                  </a:lnTo>
                  <a:lnTo>
                    <a:pt x="34" y="110"/>
                  </a:lnTo>
                  <a:lnTo>
                    <a:pt x="39" y="99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70" name="Freeform 151"/>
            <p:cNvSpPr>
              <a:spLocks/>
            </p:cNvSpPr>
            <p:nvPr/>
          </p:nvSpPr>
          <p:spPr bwMode="auto">
            <a:xfrm>
              <a:off x="3766" y="54"/>
              <a:ext cx="61" cy="87"/>
            </a:xfrm>
            <a:custGeom>
              <a:avLst/>
              <a:gdLst>
                <a:gd name="T0" fmla="*/ 51 w 61"/>
                <a:gd name="T1" fmla="*/ 3 h 87"/>
                <a:gd name="T2" fmla="*/ 39 w 61"/>
                <a:gd name="T3" fmla="*/ 0 h 87"/>
                <a:gd name="T4" fmla="*/ 29 w 61"/>
                <a:gd name="T5" fmla="*/ 0 h 87"/>
                <a:gd name="T6" fmla="*/ 20 w 61"/>
                <a:gd name="T7" fmla="*/ 1 h 87"/>
                <a:gd name="T8" fmla="*/ 10 w 61"/>
                <a:gd name="T9" fmla="*/ 6 h 87"/>
                <a:gd name="T10" fmla="*/ 2 w 61"/>
                <a:gd name="T11" fmla="*/ 16 h 87"/>
                <a:gd name="T12" fmla="*/ 2 w 61"/>
                <a:gd name="T13" fmla="*/ 30 h 87"/>
                <a:gd name="T14" fmla="*/ 8 w 61"/>
                <a:gd name="T15" fmla="*/ 39 h 87"/>
                <a:gd name="T16" fmla="*/ 15 w 61"/>
                <a:gd name="T17" fmla="*/ 45 h 87"/>
                <a:gd name="T18" fmla="*/ 25 w 61"/>
                <a:gd name="T19" fmla="*/ 48 h 87"/>
                <a:gd name="T20" fmla="*/ 37 w 61"/>
                <a:gd name="T21" fmla="*/ 51 h 87"/>
                <a:gd name="T22" fmla="*/ 47 w 61"/>
                <a:gd name="T23" fmla="*/ 57 h 87"/>
                <a:gd name="T24" fmla="*/ 48 w 61"/>
                <a:gd name="T25" fmla="*/ 67 h 87"/>
                <a:gd name="T26" fmla="*/ 44 w 61"/>
                <a:gd name="T27" fmla="*/ 72 h 87"/>
                <a:gd name="T28" fmla="*/ 38 w 61"/>
                <a:gd name="T29" fmla="*/ 75 h 87"/>
                <a:gd name="T30" fmla="*/ 33 w 61"/>
                <a:gd name="T31" fmla="*/ 75 h 87"/>
                <a:gd name="T32" fmla="*/ 21 w 61"/>
                <a:gd name="T33" fmla="*/ 74 h 87"/>
                <a:gd name="T34" fmla="*/ 6 w 61"/>
                <a:gd name="T35" fmla="*/ 69 h 87"/>
                <a:gd name="T36" fmla="*/ 0 w 61"/>
                <a:gd name="T37" fmla="*/ 79 h 87"/>
                <a:gd name="T38" fmla="*/ 12 w 61"/>
                <a:gd name="T39" fmla="*/ 84 h 87"/>
                <a:gd name="T40" fmla="*/ 31 w 61"/>
                <a:gd name="T41" fmla="*/ 87 h 87"/>
                <a:gd name="T42" fmla="*/ 40 w 61"/>
                <a:gd name="T43" fmla="*/ 86 h 87"/>
                <a:gd name="T44" fmla="*/ 53 w 61"/>
                <a:gd name="T45" fmla="*/ 81 h 87"/>
                <a:gd name="T46" fmla="*/ 59 w 61"/>
                <a:gd name="T47" fmla="*/ 73 h 87"/>
                <a:gd name="T48" fmla="*/ 61 w 61"/>
                <a:gd name="T49" fmla="*/ 61 h 87"/>
                <a:gd name="T50" fmla="*/ 58 w 61"/>
                <a:gd name="T51" fmla="*/ 49 h 87"/>
                <a:gd name="T52" fmla="*/ 54 w 61"/>
                <a:gd name="T53" fmla="*/ 44 h 87"/>
                <a:gd name="T54" fmla="*/ 44 w 61"/>
                <a:gd name="T55" fmla="*/ 38 h 87"/>
                <a:gd name="T56" fmla="*/ 33 w 61"/>
                <a:gd name="T57" fmla="*/ 35 h 87"/>
                <a:gd name="T58" fmla="*/ 20 w 61"/>
                <a:gd name="T59" fmla="*/ 31 h 87"/>
                <a:gd name="T60" fmla="*/ 14 w 61"/>
                <a:gd name="T61" fmla="*/ 22 h 87"/>
                <a:gd name="T62" fmla="*/ 17 w 61"/>
                <a:gd name="T63" fmla="*/ 16 h 87"/>
                <a:gd name="T64" fmla="*/ 21 w 61"/>
                <a:gd name="T65" fmla="*/ 12 h 87"/>
                <a:gd name="T66" fmla="*/ 27 w 61"/>
                <a:gd name="T67" fmla="*/ 11 h 87"/>
                <a:gd name="T68" fmla="*/ 30 w 61"/>
                <a:gd name="T69" fmla="*/ 11 h 87"/>
                <a:gd name="T70" fmla="*/ 41 w 61"/>
                <a:gd name="T71" fmla="*/ 12 h 87"/>
                <a:gd name="T72" fmla="*/ 56 w 61"/>
                <a:gd name="T73" fmla="*/ 1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" h="87">
                  <a:moveTo>
                    <a:pt x="58" y="6"/>
                  </a:moveTo>
                  <a:lnTo>
                    <a:pt x="51" y="3"/>
                  </a:lnTo>
                  <a:lnTo>
                    <a:pt x="45" y="1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1"/>
                  </a:lnTo>
                  <a:lnTo>
                    <a:pt x="15" y="3"/>
                  </a:lnTo>
                  <a:lnTo>
                    <a:pt x="10" y="6"/>
                  </a:lnTo>
                  <a:lnTo>
                    <a:pt x="5" y="10"/>
                  </a:lnTo>
                  <a:lnTo>
                    <a:pt x="2" y="16"/>
                  </a:lnTo>
                  <a:lnTo>
                    <a:pt x="1" y="24"/>
                  </a:lnTo>
                  <a:lnTo>
                    <a:pt x="2" y="30"/>
                  </a:lnTo>
                  <a:lnTo>
                    <a:pt x="5" y="35"/>
                  </a:lnTo>
                  <a:lnTo>
                    <a:pt x="8" y="39"/>
                  </a:lnTo>
                  <a:lnTo>
                    <a:pt x="11" y="42"/>
                  </a:lnTo>
                  <a:lnTo>
                    <a:pt x="15" y="45"/>
                  </a:lnTo>
                  <a:lnTo>
                    <a:pt x="20" y="47"/>
                  </a:lnTo>
                  <a:lnTo>
                    <a:pt x="25" y="48"/>
                  </a:lnTo>
                  <a:lnTo>
                    <a:pt x="31" y="49"/>
                  </a:lnTo>
                  <a:lnTo>
                    <a:pt x="37" y="51"/>
                  </a:lnTo>
                  <a:lnTo>
                    <a:pt x="42" y="53"/>
                  </a:lnTo>
                  <a:lnTo>
                    <a:pt x="47" y="57"/>
                  </a:lnTo>
                  <a:lnTo>
                    <a:pt x="48" y="63"/>
                  </a:lnTo>
                  <a:lnTo>
                    <a:pt x="48" y="67"/>
                  </a:lnTo>
                  <a:lnTo>
                    <a:pt x="46" y="70"/>
                  </a:lnTo>
                  <a:lnTo>
                    <a:pt x="44" y="72"/>
                  </a:lnTo>
                  <a:lnTo>
                    <a:pt x="41" y="74"/>
                  </a:lnTo>
                  <a:lnTo>
                    <a:pt x="38" y="75"/>
                  </a:lnTo>
                  <a:lnTo>
                    <a:pt x="35" y="75"/>
                  </a:lnTo>
                  <a:lnTo>
                    <a:pt x="33" y="75"/>
                  </a:lnTo>
                  <a:lnTo>
                    <a:pt x="31" y="76"/>
                  </a:lnTo>
                  <a:lnTo>
                    <a:pt x="21" y="74"/>
                  </a:lnTo>
                  <a:lnTo>
                    <a:pt x="13" y="72"/>
                  </a:lnTo>
                  <a:lnTo>
                    <a:pt x="6" y="69"/>
                  </a:lnTo>
                  <a:lnTo>
                    <a:pt x="3" y="66"/>
                  </a:lnTo>
                  <a:lnTo>
                    <a:pt x="0" y="79"/>
                  </a:lnTo>
                  <a:lnTo>
                    <a:pt x="6" y="82"/>
                  </a:lnTo>
                  <a:lnTo>
                    <a:pt x="12" y="84"/>
                  </a:lnTo>
                  <a:lnTo>
                    <a:pt x="21" y="86"/>
                  </a:lnTo>
                  <a:lnTo>
                    <a:pt x="31" y="87"/>
                  </a:lnTo>
                  <a:lnTo>
                    <a:pt x="35" y="87"/>
                  </a:lnTo>
                  <a:lnTo>
                    <a:pt x="40" y="86"/>
                  </a:lnTo>
                  <a:lnTo>
                    <a:pt x="46" y="85"/>
                  </a:lnTo>
                  <a:lnTo>
                    <a:pt x="53" y="81"/>
                  </a:lnTo>
                  <a:lnTo>
                    <a:pt x="56" y="77"/>
                  </a:lnTo>
                  <a:lnTo>
                    <a:pt x="59" y="73"/>
                  </a:lnTo>
                  <a:lnTo>
                    <a:pt x="61" y="67"/>
                  </a:lnTo>
                  <a:lnTo>
                    <a:pt x="61" y="61"/>
                  </a:lnTo>
                  <a:lnTo>
                    <a:pt x="60" y="55"/>
                  </a:lnTo>
                  <a:lnTo>
                    <a:pt x="58" y="49"/>
                  </a:lnTo>
                  <a:lnTo>
                    <a:pt x="55" y="46"/>
                  </a:lnTo>
                  <a:lnTo>
                    <a:pt x="54" y="44"/>
                  </a:lnTo>
                  <a:lnTo>
                    <a:pt x="49" y="40"/>
                  </a:lnTo>
                  <a:lnTo>
                    <a:pt x="44" y="38"/>
                  </a:lnTo>
                  <a:lnTo>
                    <a:pt x="39" y="36"/>
                  </a:lnTo>
                  <a:lnTo>
                    <a:pt x="33" y="35"/>
                  </a:lnTo>
                  <a:lnTo>
                    <a:pt x="26" y="34"/>
                  </a:lnTo>
                  <a:lnTo>
                    <a:pt x="20" y="31"/>
                  </a:lnTo>
                  <a:lnTo>
                    <a:pt x="16" y="28"/>
                  </a:lnTo>
                  <a:lnTo>
                    <a:pt x="14" y="22"/>
                  </a:lnTo>
                  <a:lnTo>
                    <a:pt x="15" y="18"/>
                  </a:lnTo>
                  <a:lnTo>
                    <a:pt x="17" y="16"/>
                  </a:lnTo>
                  <a:lnTo>
                    <a:pt x="19" y="13"/>
                  </a:lnTo>
                  <a:lnTo>
                    <a:pt x="21" y="12"/>
                  </a:lnTo>
                  <a:lnTo>
                    <a:pt x="24" y="11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5" y="11"/>
                  </a:lnTo>
                  <a:lnTo>
                    <a:pt x="41" y="12"/>
                  </a:lnTo>
                  <a:lnTo>
                    <a:pt x="48" y="14"/>
                  </a:lnTo>
                  <a:lnTo>
                    <a:pt x="56" y="18"/>
                  </a:lnTo>
                  <a:lnTo>
                    <a:pt x="58" y="6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71" name="Freeform 152"/>
            <p:cNvSpPr>
              <a:spLocks noEditPoints="1"/>
            </p:cNvSpPr>
            <p:nvPr/>
          </p:nvSpPr>
          <p:spPr bwMode="auto">
            <a:xfrm>
              <a:off x="3838" y="55"/>
              <a:ext cx="73" cy="120"/>
            </a:xfrm>
            <a:custGeom>
              <a:avLst/>
              <a:gdLst>
                <a:gd name="T0" fmla="*/ 73 w 73"/>
                <a:gd name="T1" fmla="*/ 0 h 120"/>
                <a:gd name="T2" fmla="*/ 59 w 73"/>
                <a:gd name="T3" fmla="*/ 0 h 120"/>
                <a:gd name="T4" fmla="*/ 59 w 73"/>
                <a:gd name="T5" fmla="*/ 12 h 120"/>
                <a:gd name="T6" fmla="*/ 57 w 73"/>
                <a:gd name="T7" fmla="*/ 9 h 120"/>
                <a:gd name="T8" fmla="*/ 52 w 73"/>
                <a:gd name="T9" fmla="*/ 5 h 120"/>
                <a:gd name="T10" fmla="*/ 44 w 73"/>
                <a:gd name="T11" fmla="*/ 1 h 120"/>
                <a:gd name="T12" fmla="*/ 34 w 73"/>
                <a:gd name="T13" fmla="*/ 0 h 120"/>
                <a:gd name="T14" fmla="*/ 21 w 73"/>
                <a:gd name="T15" fmla="*/ 3 h 120"/>
                <a:gd name="T16" fmla="*/ 10 w 73"/>
                <a:gd name="T17" fmla="*/ 12 h 120"/>
                <a:gd name="T18" fmla="*/ 3 w 73"/>
                <a:gd name="T19" fmla="*/ 26 h 120"/>
                <a:gd name="T20" fmla="*/ 0 w 73"/>
                <a:gd name="T21" fmla="*/ 43 h 120"/>
                <a:gd name="T22" fmla="*/ 3 w 73"/>
                <a:gd name="T23" fmla="*/ 60 h 120"/>
                <a:gd name="T24" fmla="*/ 9 w 73"/>
                <a:gd name="T25" fmla="*/ 73 h 120"/>
                <a:gd name="T26" fmla="*/ 19 w 73"/>
                <a:gd name="T27" fmla="*/ 83 h 120"/>
                <a:gd name="T28" fmla="*/ 31 w 73"/>
                <a:gd name="T29" fmla="*/ 86 h 120"/>
                <a:gd name="T30" fmla="*/ 39 w 73"/>
                <a:gd name="T31" fmla="*/ 85 h 120"/>
                <a:gd name="T32" fmla="*/ 46 w 73"/>
                <a:gd name="T33" fmla="*/ 83 h 120"/>
                <a:gd name="T34" fmla="*/ 53 w 73"/>
                <a:gd name="T35" fmla="*/ 80 h 120"/>
                <a:gd name="T36" fmla="*/ 59 w 73"/>
                <a:gd name="T37" fmla="*/ 75 h 120"/>
                <a:gd name="T38" fmla="*/ 59 w 73"/>
                <a:gd name="T39" fmla="*/ 120 h 120"/>
                <a:gd name="T40" fmla="*/ 73 w 73"/>
                <a:gd name="T41" fmla="*/ 120 h 120"/>
                <a:gd name="T42" fmla="*/ 73 w 73"/>
                <a:gd name="T43" fmla="*/ 0 h 120"/>
                <a:gd name="T44" fmla="*/ 59 w 73"/>
                <a:gd name="T45" fmla="*/ 58 h 120"/>
                <a:gd name="T46" fmla="*/ 59 w 73"/>
                <a:gd name="T47" fmla="*/ 60 h 120"/>
                <a:gd name="T48" fmla="*/ 59 w 73"/>
                <a:gd name="T49" fmla="*/ 62 h 120"/>
                <a:gd name="T50" fmla="*/ 59 w 73"/>
                <a:gd name="T51" fmla="*/ 63 h 120"/>
                <a:gd name="T52" fmla="*/ 58 w 73"/>
                <a:gd name="T53" fmla="*/ 64 h 120"/>
                <a:gd name="T54" fmla="*/ 54 w 73"/>
                <a:gd name="T55" fmla="*/ 69 h 120"/>
                <a:gd name="T56" fmla="*/ 49 w 73"/>
                <a:gd name="T57" fmla="*/ 72 h 120"/>
                <a:gd name="T58" fmla="*/ 44 w 73"/>
                <a:gd name="T59" fmla="*/ 74 h 120"/>
                <a:gd name="T60" fmla="*/ 39 w 73"/>
                <a:gd name="T61" fmla="*/ 75 h 120"/>
                <a:gd name="T62" fmla="*/ 30 w 73"/>
                <a:gd name="T63" fmla="*/ 72 h 120"/>
                <a:gd name="T64" fmla="*/ 22 w 73"/>
                <a:gd name="T65" fmla="*/ 65 h 120"/>
                <a:gd name="T66" fmla="*/ 16 w 73"/>
                <a:gd name="T67" fmla="*/ 55 h 120"/>
                <a:gd name="T68" fmla="*/ 15 w 73"/>
                <a:gd name="T69" fmla="*/ 43 h 120"/>
                <a:gd name="T70" fmla="*/ 17 w 73"/>
                <a:gd name="T71" fmla="*/ 30 h 120"/>
                <a:gd name="T72" fmla="*/ 23 w 73"/>
                <a:gd name="T73" fmla="*/ 20 h 120"/>
                <a:gd name="T74" fmla="*/ 31 w 73"/>
                <a:gd name="T75" fmla="*/ 14 h 120"/>
                <a:gd name="T76" fmla="*/ 41 w 73"/>
                <a:gd name="T77" fmla="*/ 12 h 120"/>
                <a:gd name="T78" fmla="*/ 46 w 73"/>
                <a:gd name="T79" fmla="*/ 12 h 120"/>
                <a:gd name="T80" fmla="*/ 49 w 73"/>
                <a:gd name="T81" fmla="*/ 14 h 120"/>
                <a:gd name="T82" fmla="*/ 53 w 73"/>
                <a:gd name="T83" fmla="*/ 16 h 120"/>
                <a:gd name="T84" fmla="*/ 55 w 73"/>
                <a:gd name="T85" fmla="*/ 19 h 120"/>
                <a:gd name="T86" fmla="*/ 57 w 73"/>
                <a:gd name="T87" fmla="*/ 23 h 120"/>
                <a:gd name="T88" fmla="*/ 58 w 73"/>
                <a:gd name="T89" fmla="*/ 26 h 120"/>
                <a:gd name="T90" fmla="*/ 59 w 73"/>
                <a:gd name="T91" fmla="*/ 29 h 120"/>
                <a:gd name="T92" fmla="*/ 59 w 73"/>
                <a:gd name="T93" fmla="*/ 32 h 120"/>
                <a:gd name="T94" fmla="*/ 59 w 73"/>
                <a:gd name="T95" fmla="*/ 5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" h="120">
                  <a:moveTo>
                    <a:pt x="73" y="0"/>
                  </a:moveTo>
                  <a:lnTo>
                    <a:pt x="59" y="0"/>
                  </a:lnTo>
                  <a:lnTo>
                    <a:pt x="59" y="12"/>
                  </a:lnTo>
                  <a:lnTo>
                    <a:pt x="57" y="9"/>
                  </a:lnTo>
                  <a:lnTo>
                    <a:pt x="52" y="5"/>
                  </a:lnTo>
                  <a:lnTo>
                    <a:pt x="44" y="1"/>
                  </a:lnTo>
                  <a:lnTo>
                    <a:pt x="34" y="0"/>
                  </a:lnTo>
                  <a:lnTo>
                    <a:pt x="21" y="3"/>
                  </a:lnTo>
                  <a:lnTo>
                    <a:pt x="10" y="12"/>
                  </a:lnTo>
                  <a:lnTo>
                    <a:pt x="3" y="26"/>
                  </a:lnTo>
                  <a:lnTo>
                    <a:pt x="0" y="43"/>
                  </a:lnTo>
                  <a:lnTo>
                    <a:pt x="3" y="60"/>
                  </a:lnTo>
                  <a:lnTo>
                    <a:pt x="9" y="73"/>
                  </a:lnTo>
                  <a:lnTo>
                    <a:pt x="19" y="83"/>
                  </a:lnTo>
                  <a:lnTo>
                    <a:pt x="31" y="86"/>
                  </a:lnTo>
                  <a:lnTo>
                    <a:pt x="39" y="85"/>
                  </a:lnTo>
                  <a:lnTo>
                    <a:pt x="46" y="83"/>
                  </a:lnTo>
                  <a:lnTo>
                    <a:pt x="53" y="80"/>
                  </a:lnTo>
                  <a:lnTo>
                    <a:pt x="59" y="75"/>
                  </a:lnTo>
                  <a:lnTo>
                    <a:pt x="59" y="120"/>
                  </a:lnTo>
                  <a:lnTo>
                    <a:pt x="73" y="120"/>
                  </a:lnTo>
                  <a:lnTo>
                    <a:pt x="73" y="0"/>
                  </a:lnTo>
                  <a:close/>
                  <a:moveTo>
                    <a:pt x="59" y="58"/>
                  </a:moveTo>
                  <a:lnTo>
                    <a:pt x="59" y="60"/>
                  </a:lnTo>
                  <a:lnTo>
                    <a:pt x="59" y="62"/>
                  </a:lnTo>
                  <a:lnTo>
                    <a:pt x="59" y="63"/>
                  </a:lnTo>
                  <a:lnTo>
                    <a:pt x="58" y="64"/>
                  </a:lnTo>
                  <a:lnTo>
                    <a:pt x="54" y="69"/>
                  </a:lnTo>
                  <a:lnTo>
                    <a:pt x="49" y="72"/>
                  </a:lnTo>
                  <a:lnTo>
                    <a:pt x="44" y="74"/>
                  </a:lnTo>
                  <a:lnTo>
                    <a:pt x="39" y="75"/>
                  </a:lnTo>
                  <a:lnTo>
                    <a:pt x="30" y="72"/>
                  </a:lnTo>
                  <a:lnTo>
                    <a:pt x="22" y="65"/>
                  </a:lnTo>
                  <a:lnTo>
                    <a:pt x="16" y="55"/>
                  </a:lnTo>
                  <a:lnTo>
                    <a:pt x="15" y="43"/>
                  </a:lnTo>
                  <a:lnTo>
                    <a:pt x="17" y="30"/>
                  </a:lnTo>
                  <a:lnTo>
                    <a:pt x="23" y="20"/>
                  </a:lnTo>
                  <a:lnTo>
                    <a:pt x="31" y="14"/>
                  </a:lnTo>
                  <a:lnTo>
                    <a:pt x="41" y="12"/>
                  </a:lnTo>
                  <a:lnTo>
                    <a:pt x="46" y="12"/>
                  </a:lnTo>
                  <a:lnTo>
                    <a:pt x="49" y="14"/>
                  </a:lnTo>
                  <a:lnTo>
                    <a:pt x="53" y="16"/>
                  </a:lnTo>
                  <a:lnTo>
                    <a:pt x="55" y="19"/>
                  </a:lnTo>
                  <a:lnTo>
                    <a:pt x="57" y="23"/>
                  </a:lnTo>
                  <a:lnTo>
                    <a:pt x="58" y="26"/>
                  </a:lnTo>
                  <a:lnTo>
                    <a:pt x="59" y="29"/>
                  </a:lnTo>
                  <a:lnTo>
                    <a:pt x="59" y="32"/>
                  </a:lnTo>
                  <a:lnTo>
                    <a:pt x="59" y="58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72" name="Freeform 153"/>
            <p:cNvSpPr>
              <a:spLocks/>
            </p:cNvSpPr>
            <p:nvPr/>
          </p:nvSpPr>
          <p:spPr bwMode="auto">
            <a:xfrm>
              <a:off x="3941" y="57"/>
              <a:ext cx="65" cy="84"/>
            </a:xfrm>
            <a:custGeom>
              <a:avLst/>
              <a:gdLst>
                <a:gd name="T0" fmla="*/ 65 w 65"/>
                <a:gd name="T1" fmla="*/ 0 h 84"/>
                <a:gd name="T2" fmla="*/ 51 w 65"/>
                <a:gd name="T3" fmla="*/ 0 h 84"/>
                <a:gd name="T4" fmla="*/ 51 w 65"/>
                <a:gd name="T5" fmla="*/ 54 h 84"/>
                <a:gd name="T6" fmla="*/ 49 w 65"/>
                <a:gd name="T7" fmla="*/ 63 h 84"/>
                <a:gd name="T8" fmla="*/ 44 w 65"/>
                <a:gd name="T9" fmla="*/ 69 h 84"/>
                <a:gd name="T10" fmla="*/ 37 w 65"/>
                <a:gd name="T11" fmla="*/ 73 h 84"/>
                <a:gd name="T12" fmla="*/ 29 w 65"/>
                <a:gd name="T13" fmla="*/ 74 h 84"/>
                <a:gd name="T14" fmla="*/ 21 w 65"/>
                <a:gd name="T15" fmla="*/ 73 h 84"/>
                <a:gd name="T16" fmla="*/ 17 w 65"/>
                <a:gd name="T17" fmla="*/ 71 h 84"/>
                <a:gd name="T18" fmla="*/ 15 w 65"/>
                <a:gd name="T19" fmla="*/ 67 h 84"/>
                <a:gd name="T20" fmla="*/ 15 w 65"/>
                <a:gd name="T21" fmla="*/ 61 h 84"/>
                <a:gd name="T22" fmla="*/ 15 w 65"/>
                <a:gd name="T23" fmla="*/ 0 h 84"/>
                <a:gd name="T24" fmla="*/ 0 w 65"/>
                <a:gd name="T25" fmla="*/ 0 h 84"/>
                <a:gd name="T26" fmla="*/ 0 w 65"/>
                <a:gd name="T27" fmla="*/ 62 h 84"/>
                <a:gd name="T28" fmla="*/ 1 w 65"/>
                <a:gd name="T29" fmla="*/ 67 h 84"/>
                <a:gd name="T30" fmla="*/ 1 w 65"/>
                <a:gd name="T31" fmla="*/ 71 h 84"/>
                <a:gd name="T32" fmla="*/ 3 w 65"/>
                <a:gd name="T33" fmla="*/ 75 h 84"/>
                <a:gd name="T34" fmla="*/ 4 w 65"/>
                <a:gd name="T35" fmla="*/ 78 h 84"/>
                <a:gd name="T36" fmla="*/ 7 w 65"/>
                <a:gd name="T37" fmla="*/ 81 h 84"/>
                <a:gd name="T38" fmla="*/ 10 w 65"/>
                <a:gd name="T39" fmla="*/ 83 h 84"/>
                <a:gd name="T40" fmla="*/ 15 w 65"/>
                <a:gd name="T41" fmla="*/ 84 h 84"/>
                <a:gd name="T42" fmla="*/ 20 w 65"/>
                <a:gd name="T43" fmla="*/ 84 h 84"/>
                <a:gd name="T44" fmla="*/ 36 w 65"/>
                <a:gd name="T45" fmla="*/ 82 h 84"/>
                <a:gd name="T46" fmla="*/ 52 w 65"/>
                <a:gd name="T47" fmla="*/ 73 h 84"/>
                <a:gd name="T48" fmla="*/ 52 w 65"/>
                <a:gd name="T49" fmla="*/ 82 h 84"/>
                <a:gd name="T50" fmla="*/ 65 w 65"/>
                <a:gd name="T51" fmla="*/ 82 h 84"/>
                <a:gd name="T52" fmla="*/ 65 w 65"/>
                <a:gd name="T5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84">
                  <a:moveTo>
                    <a:pt x="65" y="0"/>
                  </a:moveTo>
                  <a:lnTo>
                    <a:pt x="51" y="0"/>
                  </a:lnTo>
                  <a:lnTo>
                    <a:pt x="51" y="54"/>
                  </a:lnTo>
                  <a:lnTo>
                    <a:pt x="49" y="63"/>
                  </a:lnTo>
                  <a:lnTo>
                    <a:pt x="44" y="69"/>
                  </a:lnTo>
                  <a:lnTo>
                    <a:pt x="37" y="73"/>
                  </a:lnTo>
                  <a:lnTo>
                    <a:pt x="29" y="74"/>
                  </a:lnTo>
                  <a:lnTo>
                    <a:pt x="21" y="73"/>
                  </a:lnTo>
                  <a:lnTo>
                    <a:pt x="17" y="71"/>
                  </a:lnTo>
                  <a:lnTo>
                    <a:pt x="15" y="67"/>
                  </a:lnTo>
                  <a:lnTo>
                    <a:pt x="15" y="61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1" y="67"/>
                  </a:lnTo>
                  <a:lnTo>
                    <a:pt x="1" y="71"/>
                  </a:lnTo>
                  <a:lnTo>
                    <a:pt x="3" y="75"/>
                  </a:lnTo>
                  <a:lnTo>
                    <a:pt x="4" y="78"/>
                  </a:lnTo>
                  <a:lnTo>
                    <a:pt x="7" y="81"/>
                  </a:lnTo>
                  <a:lnTo>
                    <a:pt x="10" y="83"/>
                  </a:lnTo>
                  <a:lnTo>
                    <a:pt x="15" y="84"/>
                  </a:lnTo>
                  <a:lnTo>
                    <a:pt x="20" y="84"/>
                  </a:lnTo>
                  <a:lnTo>
                    <a:pt x="36" y="82"/>
                  </a:lnTo>
                  <a:lnTo>
                    <a:pt x="52" y="73"/>
                  </a:lnTo>
                  <a:lnTo>
                    <a:pt x="52" y="82"/>
                  </a:lnTo>
                  <a:lnTo>
                    <a:pt x="65" y="8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73" name="Freeform 154"/>
            <p:cNvSpPr>
              <a:spLocks noEditPoints="1"/>
            </p:cNvSpPr>
            <p:nvPr/>
          </p:nvSpPr>
          <p:spPr bwMode="auto">
            <a:xfrm>
              <a:off x="4030" y="54"/>
              <a:ext cx="65" cy="87"/>
            </a:xfrm>
            <a:custGeom>
              <a:avLst/>
              <a:gdLst>
                <a:gd name="T0" fmla="*/ 65 w 65"/>
                <a:gd name="T1" fmla="*/ 32 h 87"/>
                <a:gd name="T2" fmla="*/ 62 w 65"/>
                <a:gd name="T3" fmla="*/ 19 h 87"/>
                <a:gd name="T4" fmla="*/ 56 w 65"/>
                <a:gd name="T5" fmla="*/ 9 h 87"/>
                <a:gd name="T6" fmla="*/ 46 w 65"/>
                <a:gd name="T7" fmla="*/ 2 h 87"/>
                <a:gd name="T8" fmla="*/ 34 w 65"/>
                <a:gd name="T9" fmla="*/ 0 h 87"/>
                <a:gd name="T10" fmla="*/ 19 w 65"/>
                <a:gd name="T11" fmla="*/ 2 h 87"/>
                <a:gd name="T12" fmla="*/ 6 w 65"/>
                <a:gd name="T13" fmla="*/ 8 h 87"/>
                <a:gd name="T14" fmla="*/ 7 w 65"/>
                <a:gd name="T15" fmla="*/ 20 h 87"/>
                <a:gd name="T16" fmla="*/ 14 w 65"/>
                <a:gd name="T17" fmla="*/ 16 h 87"/>
                <a:gd name="T18" fmla="*/ 21 w 65"/>
                <a:gd name="T19" fmla="*/ 13 h 87"/>
                <a:gd name="T20" fmla="*/ 28 w 65"/>
                <a:gd name="T21" fmla="*/ 11 h 87"/>
                <a:gd name="T22" fmla="*/ 34 w 65"/>
                <a:gd name="T23" fmla="*/ 11 h 87"/>
                <a:gd name="T24" fmla="*/ 40 w 65"/>
                <a:gd name="T25" fmla="*/ 12 h 87"/>
                <a:gd name="T26" fmla="*/ 46 w 65"/>
                <a:gd name="T27" fmla="*/ 16 h 87"/>
                <a:gd name="T28" fmla="*/ 49 w 65"/>
                <a:gd name="T29" fmla="*/ 23 h 87"/>
                <a:gd name="T30" fmla="*/ 50 w 65"/>
                <a:gd name="T31" fmla="*/ 32 h 87"/>
                <a:gd name="T32" fmla="*/ 50 w 65"/>
                <a:gd name="T33" fmla="*/ 40 h 87"/>
                <a:gd name="T34" fmla="*/ 31 w 65"/>
                <a:gd name="T35" fmla="*/ 41 h 87"/>
                <a:gd name="T36" fmla="*/ 15 w 65"/>
                <a:gd name="T37" fmla="*/ 46 h 87"/>
                <a:gd name="T38" fmla="*/ 4 w 65"/>
                <a:gd name="T39" fmla="*/ 54 h 87"/>
                <a:gd name="T40" fmla="*/ 0 w 65"/>
                <a:gd name="T41" fmla="*/ 64 h 87"/>
                <a:gd name="T42" fmla="*/ 0 w 65"/>
                <a:gd name="T43" fmla="*/ 67 h 87"/>
                <a:gd name="T44" fmla="*/ 1 w 65"/>
                <a:gd name="T45" fmla="*/ 71 h 87"/>
                <a:gd name="T46" fmla="*/ 2 w 65"/>
                <a:gd name="T47" fmla="*/ 75 h 87"/>
                <a:gd name="T48" fmla="*/ 4 w 65"/>
                <a:gd name="T49" fmla="*/ 79 h 87"/>
                <a:gd name="T50" fmla="*/ 7 w 65"/>
                <a:gd name="T51" fmla="*/ 82 h 87"/>
                <a:gd name="T52" fmla="*/ 10 w 65"/>
                <a:gd name="T53" fmla="*/ 85 h 87"/>
                <a:gd name="T54" fmla="*/ 15 w 65"/>
                <a:gd name="T55" fmla="*/ 86 h 87"/>
                <a:gd name="T56" fmla="*/ 20 w 65"/>
                <a:gd name="T57" fmla="*/ 87 h 87"/>
                <a:gd name="T58" fmla="*/ 25 w 65"/>
                <a:gd name="T59" fmla="*/ 87 h 87"/>
                <a:gd name="T60" fmla="*/ 33 w 65"/>
                <a:gd name="T61" fmla="*/ 86 h 87"/>
                <a:gd name="T62" fmla="*/ 42 w 65"/>
                <a:gd name="T63" fmla="*/ 83 h 87"/>
                <a:gd name="T64" fmla="*/ 51 w 65"/>
                <a:gd name="T65" fmla="*/ 78 h 87"/>
                <a:gd name="T66" fmla="*/ 51 w 65"/>
                <a:gd name="T67" fmla="*/ 85 h 87"/>
                <a:gd name="T68" fmla="*/ 65 w 65"/>
                <a:gd name="T69" fmla="*/ 85 h 87"/>
                <a:gd name="T70" fmla="*/ 65 w 65"/>
                <a:gd name="T71" fmla="*/ 32 h 87"/>
                <a:gd name="T72" fmla="*/ 50 w 65"/>
                <a:gd name="T73" fmla="*/ 61 h 87"/>
                <a:gd name="T74" fmla="*/ 50 w 65"/>
                <a:gd name="T75" fmla="*/ 63 h 87"/>
                <a:gd name="T76" fmla="*/ 50 w 65"/>
                <a:gd name="T77" fmla="*/ 66 h 87"/>
                <a:gd name="T78" fmla="*/ 48 w 65"/>
                <a:gd name="T79" fmla="*/ 69 h 87"/>
                <a:gd name="T80" fmla="*/ 44 w 65"/>
                <a:gd name="T81" fmla="*/ 72 h 87"/>
                <a:gd name="T82" fmla="*/ 40 w 65"/>
                <a:gd name="T83" fmla="*/ 74 h 87"/>
                <a:gd name="T84" fmla="*/ 36 w 65"/>
                <a:gd name="T85" fmla="*/ 75 h 87"/>
                <a:gd name="T86" fmla="*/ 32 w 65"/>
                <a:gd name="T87" fmla="*/ 76 h 87"/>
                <a:gd name="T88" fmla="*/ 30 w 65"/>
                <a:gd name="T89" fmla="*/ 76 h 87"/>
                <a:gd name="T90" fmla="*/ 23 w 65"/>
                <a:gd name="T91" fmla="*/ 75 h 87"/>
                <a:gd name="T92" fmla="*/ 18 w 65"/>
                <a:gd name="T93" fmla="*/ 73 h 87"/>
                <a:gd name="T94" fmla="*/ 14 w 65"/>
                <a:gd name="T95" fmla="*/ 69 h 87"/>
                <a:gd name="T96" fmla="*/ 13 w 65"/>
                <a:gd name="T97" fmla="*/ 64 h 87"/>
                <a:gd name="T98" fmla="*/ 14 w 65"/>
                <a:gd name="T99" fmla="*/ 59 h 87"/>
                <a:gd name="T100" fmla="*/ 17 w 65"/>
                <a:gd name="T101" fmla="*/ 56 h 87"/>
                <a:gd name="T102" fmla="*/ 23 w 65"/>
                <a:gd name="T103" fmla="*/ 54 h 87"/>
                <a:gd name="T104" fmla="*/ 29 w 65"/>
                <a:gd name="T105" fmla="*/ 52 h 87"/>
                <a:gd name="T106" fmla="*/ 35 w 65"/>
                <a:gd name="T107" fmla="*/ 51 h 87"/>
                <a:gd name="T108" fmla="*/ 41 w 65"/>
                <a:gd name="T109" fmla="*/ 50 h 87"/>
                <a:gd name="T110" fmla="*/ 46 w 65"/>
                <a:gd name="T111" fmla="*/ 49 h 87"/>
                <a:gd name="T112" fmla="*/ 50 w 65"/>
                <a:gd name="T113" fmla="*/ 49 h 87"/>
                <a:gd name="T114" fmla="*/ 50 w 65"/>
                <a:gd name="T115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" h="87">
                  <a:moveTo>
                    <a:pt x="65" y="32"/>
                  </a:moveTo>
                  <a:lnTo>
                    <a:pt x="62" y="19"/>
                  </a:lnTo>
                  <a:lnTo>
                    <a:pt x="56" y="9"/>
                  </a:lnTo>
                  <a:lnTo>
                    <a:pt x="46" y="2"/>
                  </a:lnTo>
                  <a:lnTo>
                    <a:pt x="34" y="0"/>
                  </a:lnTo>
                  <a:lnTo>
                    <a:pt x="19" y="2"/>
                  </a:lnTo>
                  <a:lnTo>
                    <a:pt x="6" y="8"/>
                  </a:lnTo>
                  <a:lnTo>
                    <a:pt x="7" y="20"/>
                  </a:lnTo>
                  <a:lnTo>
                    <a:pt x="14" y="16"/>
                  </a:lnTo>
                  <a:lnTo>
                    <a:pt x="21" y="13"/>
                  </a:lnTo>
                  <a:lnTo>
                    <a:pt x="28" y="11"/>
                  </a:lnTo>
                  <a:lnTo>
                    <a:pt x="34" y="11"/>
                  </a:lnTo>
                  <a:lnTo>
                    <a:pt x="40" y="12"/>
                  </a:lnTo>
                  <a:lnTo>
                    <a:pt x="46" y="16"/>
                  </a:lnTo>
                  <a:lnTo>
                    <a:pt x="49" y="23"/>
                  </a:lnTo>
                  <a:lnTo>
                    <a:pt x="50" y="32"/>
                  </a:lnTo>
                  <a:lnTo>
                    <a:pt x="50" y="40"/>
                  </a:lnTo>
                  <a:lnTo>
                    <a:pt x="31" y="41"/>
                  </a:lnTo>
                  <a:lnTo>
                    <a:pt x="15" y="46"/>
                  </a:lnTo>
                  <a:lnTo>
                    <a:pt x="4" y="54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71"/>
                  </a:lnTo>
                  <a:lnTo>
                    <a:pt x="2" y="75"/>
                  </a:lnTo>
                  <a:lnTo>
                    <a:pt x="4" y="79"/>
                  </a:lnTo>
                  <a:lnTo>
                    <a:pt x="7" y="82"/>
                  </a:lnTo>
                  <a:lnTo>
                    <a:pt x="10" y="85"/>
                  </a:lnTo>
                  <a:lnTo>
                    <a:pt x="15" y="86"/>
                  </a:lnTo>
                  <a:lnTo>
                    <a:pt x="20" y="87"/>
                  </a:lnTo>
                  <a:lnTo>
                    <a:pt x="25" y="87"/>
                  </a:lnTo>
                  <a:lnTo>
                    <a:pt x="33" y="86"/>
                  </a:lnTo>
                  <a:lnTo>
                    <a:pt x="42" y="83"/>
                  </a:lnTo>
                  <a:lnTo>
                    <a:pt x="51" y="78"/>
                  </a:lnTo>
                  <a:lnTo>
                    <a:pt x="51" y="85"/>
                  </a:lnTo>
                  <a:lnTo>
                    <a:pt x="65" y="85"/>
                  </a:lnTo>
                  <a:lnTo>
                    <a:pt x="65" y="32"/>
                  </a:lnTo>
                  <a:close/>
                  <a:moveTo>
                    <a:pt x="50" y="61"/>
                  </a:moveTo>
                  <a:lnTo>
                    <a:pt x="50" y="63"/>
                  </a:lnTo>
                  <a:lnTo>
                    <a:pt x="50" y="66"/>
                  </a:lnTo>
                  <a:lnTo>
                    <a:pt x="48" y="69"/>
                  </a:lnTo>
                  <a:lnTo>
                    <a:pt x="44" y="72"/>
                  </a:lnTo>
                  <a:lnTo>
                    <a:pt x="40" y="74"/>
                  </a:lnTo>
                  <a:lnTo>
                    <a:pt x="36" y="75"/>
                  </a:lnTo>
                  <a:lnTo>
                    <a:pt x="32" y="76"/>
                  </a:lnTo>
                  <a:lnTo>
                    <a:pt x="30" y="76"/>
                  </a:lnTo>
                  <a:lnTo>
                    <a:pt x="23" y="75"/>
                  </a:lnTo>
                  <a:lnTo>
                    <a:pt x="18" y="73"/>
                  </a:lnTo>
                  <a:lnTo>
                    <a:pt x="14" y="69"/>
                  </a:lnTo>
                  <a:lnTo>
                    <a:pt x="13" y="64"/>
                  </a:lnTo>
                  <a:lnTo>
                    <a:pt x="14" y="59"/>
                  </a:lnTo>
                  <a:lnTo>
                    <a:pt x="17" y="56"/>
                  </a:lnTo>
                  <a:lnTo>
                    <a:pt x="23" y="54"/>
                  </a:lnTo>
                  <a:lnTo>
                    <a:pt x="29" y="52"/>
                  </a:lnTo>
                  <a:lnTo>
                    <a:pt x="35" y="51"/>
                  </a:lnTo>
                  <a:lnTo>
                    <a:pt x="41" y="50"/>
                  </a:lnTo>
                  <a:lnTo>
                    <a:pt x="46" y="49"/>
                  </a:lnTo>
                  <a:lnTo>
                    <a:pt x="50" y="49"/>
                  </a:lnTo>
                  <a:lnTo>
                    <a:pt x="50" y="61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74" name="Freeform 155"/>
            <p:cNvSpPr>
              <a:spLocks/>
            </p:cNvSpPr>
            <p:nvPr/>
          </p:nvSpPr>
          <p:spPr bwMode="auto">
            <a:xfrm>
              <a:off x="4120" y="55"/>
              <a:ext cx="45" cy="84"/>
            </a:xfrm>
            <a:custGeom>
              <a:avLst/>
              <a:gdLst>
                <a:gd name="T0" fmla="*/ 13 w 45"/>
                <a:gd name="T1" fmla="*/ 44 h 84"/>
                <a:gd name="T2" fmla="*/ 16 w 45"/>
                <a:gd name="T3" fmla="*/ 32 h 84"/>
                <a:gd name="T4" fmla="*/ 22 w 45"/>
                <a:gd name="T5" fmla="*/ 22 h 84"/>
                <a:gd name="T6" fmla="*/ 32 w 45"/>
                <a:gd name="T7" fmla="*/ 15 h 84"/>
                <a:gd name="T8" fmla="*/ 45 w 45"/>
                <a:gd name="T9" fmla="*/ 12 h 84"/>
                <a:gd name="T10" fmla="*/ 45 w 45"/>
                <a:gd name="T11" fmla="*/ 0 h 84"/>
                <a:gd name="T12" fmla="*/ 34 w 45"/>
                <a:gd name="T13" fmla="*/ 2 h 84"/>
                <a:gd name="T14" fmla="*/ 25 w 45"/>
                <a:gd name="T15" fmla="*/ 6 h 84"/>
                <a:gd name="T16" fmla="*/ 18 w 45"/>
                <a:gd name="T17" fmla="*/ 11 h 84"/>
                <a:gd name="T18" fmla="*/ 13 w 45"/>
                <a:gd name="T19" fmla="*/ 18 h 84"/>
                <a:gd name="T20" fmla="*/ 13 w 45"/>
                <a:gd name="T21" fmla="*/ 1 h 84"/>
                <a:gd name="T22" fmla="*/ 0 w 45"/>
                <a:gd name="T23" fmla="*/ 1 h 84"/>
                <a:gd name="T24" fmla="*/ 0 w 45"/>
                <a:gd name="T25" fmla="*/ 84 h 84"/>
                <a:gd name="T26" fmla="*/ 13 w 45"/>
                <a:gd name="T27" fmla="*/ 84 h 84"/>
                <a:gd name="T28" fmla="*/ 13 w 45"/>
                <a:gd name="T29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84">
                  <a:moveTo>
                    <a:pt x="13" y="44"/>
                  </a:moveTo>
                  <a:lnTo>
                    <a:pt x="16" y="32"/>
                  </a:lnTo>
                  <a:lnTo>
                    <a:pt x="22" y="22"/>
                  </a:lnTo>
                  <a:lnTo>
                    <a:pt x="32" y="15"/>
                  </a:lnTo>
                  <a:lnTo>
                    <a:pt x="45" y="12"/>
                  </a:lnTo>
                  <a:lnTo>
                    <a:pt x="45" y="0"/>
                  </a:lnTo>
                  <a:lnTo>
                    <a:pt x="34" y="2"/>
                  </a:lnTo>
                  <a:lnTo>
                    <a:pt x="25" y="6"/>
                  </a:lnTo>
                  <a:lnTo>
                    <a:pt x="18" y="11"/>
                  </a:lnTo>
                  <a:lnTo>
                    <a:pt x="13" y="18"/>
                  </a:lnTo>
                  <a:lnTo>
                    <a:pt x="13" y="1"/>
                  </a:lnTo>
                  <a:lnTo>
                    <a:pt x="0" y="1"/>
                  </a:lnTo>
                  <a:lnTo>
                    <a:pt x="0" y="84"/>
                  </a:lnTo>
                  <a:lnTo>
                    <a:pt x="13" y="84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75" name="Freeform 156"/>
            <p:cNvSpPr>
              <a:spLocks noEditPoints="1"/>
            </p:cNvSpPr>
            <p:nvPr/>
          </p:nvSpPr>
          <p:spPr bwMode="auto">
            <a:xfrm>
              <a:off x="4174" y="54"/>
              <a:ext cx="69" cy="87"/>
            </a:xfrm>
            <a:custGeom>
              <a:avLst/>
              <a:gdLst>
                <a:gd name="T0" fmla="*/ 69 w 69"/>
                <a:gd name="T1" fmla="*/ 45 h 87"/>
                <a:gd name="T2" fmla="*/ 69 w 69"/>
                <a:gd name="T3" fmla="*/ 39 h 87"/>
                <a:gd name="T4" fmla="*/ 68 w 69"/>
                <a:gd name="T5" fmla="*/ 31 h 87"/>
                <a:gd name="T6" fmla="*/ 66 w 69"/>
                <a:gd name="T7" fmla="*/ 22 h 87"/>
                <a:gd name="T8" fmla="*/ 62 w 69"/>
                <a:gd name="T9" fmla="*/ 13 h 87"/>
                <a:gd name="T10" fmla="*/ 56 w 69"/>
                <a:gd name="T11" fmla="*/ 6 h 87"/>
                <a:gd name="T12" fmla="*/ 49 w 69"/>
                <a:gd name="T13" fmla="*/ 2 h 87"/>
                <a:gd name="T14" fmla="*/ 42 w 69"/>
                <a:gd name="T15" fmla="*/ 0 h 87"/>
                <a:gd name="T16" fmla="*/ 37 w 69"/>
                <a:gd name="T17" fmla="*/ 0 h 87"/>
                <a:gd name="T18" fmla="*/ 22 w 69"/>
                <a:gd name="T19" fmla="*/ 3 h 87"/>
                <a:gd name="T20" fmla="*/ 11 w 69"/>
                <a:gd name="T21" fmla="*/ 13 h 87"/>
                <a:gd name="T22" fmla="*/ 3 w 69"/>
                <a:gd name="T23" fmla="*/ 26 h 87"/>
                <a:gd name="T24" fmla="*/ 0 w 69"/>
                <a:gd name="T25" fmla="*/ 43 h 87"/>
                <a:gd name="T26" fmla="*/ 3 w 69"/>
                <a:gd name="T27" fmla="*/ 60 h 87"/>
                <a:gd name="T28" fmla="*/ 11 w 69"/>
                <a:gd name="T29" fmla="*/ 74 h 87"/>
                <a:gd name="T30" fmla="*/ 24 w 69"/>
                <a:gd name="T31" fmla="*/ 84 h 87"/>
                <a:gd name="T32" fmla="*/ 39 w 69"/>
                <a:gd name="T33" fmla="*/ 87 h 87"/>
                <a:gd name="T34" fmla="*/ 56 w 69"/>
                <a:gd name="T35" fmla="*/ 84 h 87"/>
                <a:gd name="T36" fmla="*/ 69 w 69"/>
                <a:gd name="T37" fmla="*/ 78 h 87"/>
                <a:gd name="T38" fmla="*/ 67 w 69"/>
                <a:gd name="T39" fmla="*/ 65 h 87"/>
                <a:gd name="T40" fmla="*/ 59 w 69"/>
                <a:gd name="T41" fmla="*/ 71 h 87"/>
                <a:gd name="T42" fmla="*/ 51 w 69"/>
                <a:gd name="T43" fmla="*/ 74 h 87"/>
                <a:gd name="T44" fmla="*/ 44 w 69"/>
                <a:gd name="T45" fmla="*/ 76 h 87"/>
                <a:gd name="T46" fmla="*/ 40 w 69"/>
                <a:gd name="T47" fmla="*/ 76 h 87"/>
                <a:gd name="T48" fmla="*/ 29 w 69"/>
                <a:gd name="T49" fmla="*/ 73 h 87"/>
                <a:gd name="T50" fmla="*/ 21 w 69"/>
                <a:gd name="T51" fmla="*/ 67 h 87"/>
                <a:gd name="T52" fmla="*/ 15 w 69"/>
                <a:gd name="T53" fmla="*/ 57 h 87"/>
                <a:gd name="T54" fmla="*/ 13 w 69"/>
                <a:gd name="T55" fmla="*/ 45 h 87"/>
                <a:gd name="T56" fmla="*/ 69 w 69"/>
                <a:gd name="T57" fmla="*/ 45 h 87"/>
                <a:gd name="T58" fmla="*/ 13 w 69"/>
                <a:gd name="T59" fmla="*/ 34 h 87"/>
                <a:gd name="T60" fmla="*/ 17 w 69"/>
                <a:gd name="T61" fmla="*/ 25 h 87"/>
                <a:gd name="T62" fmla="*/ 22 w 69"/>
                <a:gd name="T63" fmla="*/ 17 h 87"/>
                <a:gd name="T64" fmla="*/ 29 w 69"/>
                <a:gd name="T65" fmla="*/ 13 h 87"/>
                <a:gd name="T66" fmla="*/ 37 w 69"/>
                <a:gd name="T67" fmla="*/ 11 h 87"/>
                <a:gd name="T68" fmla="*/ 44 w 69"/>
                <a:gd name="T69" fmla="*/ 12 h 87"/>
                <a:gd name="T70" fmla="*/ 50 w 69"/>
                <a:gd name="T71" fmla="*/ 16 h 87"/>
                <a:gd name="T72" fmla="*/ 56 w 69"/>
                <a:gd name="T73" fmla="*/ 24 h 87"/>
                <a:gd name="T74" fmla="*/ 59 w 69"/>
                <a:gd name="T75" fmla="*/ 34 h 87"/>
                <a:gd name="T76" fmla="*/ 13 w 69"/>
                <a:gd name="T77" fmla="*/ 3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9" h="87">
                  <a:moveTo>
                    <a:pt x="69" y="45"/>
                  </a:moveTo>
                  <a:lnTo>
                    <a:pt x="69" y="39"/>
                  </a:lnTo>
                  <a:lnTo>
                    <a:pt x="68" y="31"/>
                  </a:lnTo>
                  <a:lnTo>
                    <a:pt x="66" y="22"/>
                  </a:lnTo>
                  <a:lnTo>
                    <a:pt x="62" y="13"/>
                  </a:lnTo>
                  <a:lnTo>
                    <a:pt x="56" y="6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22" y="3"/>
                  </a:lnTo>
                  <a:lnTo>
                    <a:pt x="11" y="13"/>
                  </a:lnTo>
                  <a:lnTo>
                    <a:pt x="3" y="26"/>
                  </a:lnTo>
                  <a:lnTo>
                    <a:pt x="0" y="43"/>
                  </a:lnTo>
                  <a:lnTo>
                    <a:pt x="3" y="60"/>
                  </a:lnTo>
                  <a:lnTo>
                    <a:pt x="11" y="74"/>
                  </a:lnTo>
                  <a:lnTo>
                    <a:pt x="24" y="84"/>
                  </a:lnTo>
                  <a:lnTo>
                    <a:pt x="39" y="87"/>
                  </a:lnTo>
                  <a:lnTo>
                    <a:pt x="56" y="84"/>
                  </a:lnTo>
                  <a:lnTo>
                    <a:pt x="69" y="78"/>
                  </a:lnTo>
                  <a:lnTo>
                    <a:pt x="67" y="65"/>
                  </a:lnTo>
                  <a:lnTo>
                    <a:pt x="59" y="71"/>
                  </a:lnTo>
                  <a:lnTo>
                    <a:pt x="51" y="74"/>
                  </a:lnTo>
                  <a:lnTo>
                    <a:pt x="44" y="76"/>
                  </a:lnTo>
                  <a:lnTo>
                    <a:pt x="40" y="76"/>
                  </a:lnTo>
                  <a:lnTo>
                    <a:pt x="29" y="73"/>
                  </a:lnTo>
                  <a:lnTo>
                    <a:pt x="21" y="67"/>
                  </a:lnTo>
                  <a:lnTo>
                    <a:pt x="15" y="57"/>
                  </a:lnTo>
                  <a:lnTo>
                    <a:pt x="13" y="45"/>
                  </a:lnTo>
                  <a:lnTo>
                    <a:pt x="69" y="45"/>
                  </a:lnTo>
                  <a:close/>
                  <a:moveTo>
                    <a:pt x="13" y="34"/>
                  </a:moveTo>
                  <a:lnTo>
                    <a:pt x="17" y="25"/>
                  </a:lnTo>
                  <a:lnTo>
                    <a:pt x="22" y="17"/>
                  </a:lnTo>
                  <a:lnTo>
                    <a:pt x="29" y="13"/>
                  </a:lnTo>
                  <a:lnTo>
                    <a:pt x="37" y="11"/>
                  </a:lnTo>
                  <a:lnTo>
                    <a:pt x="44" y="12"/>
                  </a:lnTo>
                  <a:lnTo>
                    <a:pt x="50" y="16"/>
                  </a:lnTo>
                  <a:lnTo>
                    <a:pt x="56" y="24"/>
                  </a:lnTo>
                  <a:lnTo>
                    <a:pt x="59" y="34"/>
                  </a:lnTo>
                  <a:lnTo>
                    <a:pt x="13" y="34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76" name="Freeform 157"/>
            <p:cNvSpPr>
              <a:spLocks/>
            </p:cNvSpPr>
            <p:nvPr/>
          </p:nvSpPr>
          <p:spPr bwMode="auto">
            <a:xfrm>
              <a:off x="4315" y="54"/>
              <a:ext cx="61" cy="87"/>
            </a:xfrm>
            <a:custGeom>
              <a:avLst/>
              <a:gdLst>
                <a:gd name="T0" fmla="*/ 51 w 61"/>
                <a:gd name="T1" fmla="*/ 3 h 87"/>
                <a:gd name="T2" fmla="*/ 38 w 61"/>
                <a:gd name="T3" fmla="*/ 0 h 87"/>
                <a:gd name="T4" fmla="*/ 29 w 61"/>
                <a:gd name="T5" fmla="*/ 0 h 87"/>
                <a:gd name="T6" fmla="*/ 20 w 61"/>
                <a:gd name="T7" fmla="*/ 1 h 87"/>
                <a:gd name="T8" fmla="*/ 10 w 61"/>
                <a:gd name="T9" fmla="*/ 6 h 87"/>
                <a:gd name="T10" fmla="*/ 2 w 61"/>
                <a:gd name="T11" fmla="*/ 16 h 87"/>
                <a:gd name="T12" fmla="*/ 2 w 61"/>
                <a:gd name="T13" fmla="*/ 30 h 87"/>
                <a:gd name="T14" fmla="*/ 8 w 61"/>
                <a:gd name="T15" fmla="*/ 39 h 87"/>
                <a:gd name="T16" fmla="*/ 15 w 61"/>
                <a:gd name="T17" fmla="*/ 45 h 87"/>
                <a:gd name="T18" fmla="*/ 24 w 61"/>
                <a:gd name="T19" fmla="*/ 48 h 87"/>
                <a:gd name="T20" fmla="*/ 36 w 61"/>
                <a:gd name="T21" fmla="*/ 51 h 87"/>
                <a:gd name="T22" fmla="*/ 46 w 61"/>
                <a:gd name="T23" fmla="*/ 57 h 87"/>
                <a:gd name="T24" fmla="*/ 48 w 61"/>
                <a:gd name="T25" fmla="*/ 67 h 87"/>
                <a:gd name="T26" fmla="*/ 43 w 61"/>
                <a:gd name="T27" fmla="*/ 72 h 87"/>
                <a:gd name="T28" fmla="*/ 38 w 61"/>
                <a:gd name="T29" fmla="*/ 75 h 87"/>
                <a:gd name="T30" fmla="*/ 33 w 61"/>
                <a:gd name="T31" fmla="*/ 75 h 87"/>
                <a:gd name="T32" fmla="*/ 21 w 61"/>
                <a:gd name="T33" fmla="*/ 74 h 87"/>
                <a:gd name="T34" fmla="*/ 6 w 61"/>
                <a:gd name="T35" fmla="*/ 69 h 87"/>
                <a:gd name="T36" fmla="*/ 0 w 61"/>
                <a:gd name="T37" fmla="*/ 79 h 87"/>
                <a:gd name="T38" fmla="*/ 12 w 61"/>
                <a:gd name="T39" fmla="*/ 84 h 87"/>
                <a:gd name="T40" fmla="*/ 31 w 61"/>
                <a:gd name="T41" fmla="*/ 87 h 87"/>
                <a:gd name="T42" fmla="*/ 40 w 61"/>
                <a:gd name="T43" fmla="*/ 86 h 87"/>
                <a:gd name="T44" fmla="*/ 52 w 61"/>
                <a:gd name="T45" fmla="*/ 81 h 87"/>
                <a:gd name="T46" fmla="*/ 59 w 61"/>
                <a:gd name="T47" fmla="*/ 73 h 87"/>
                <a:gd name="T48" fmla="*/ 61 w 61"/>
                <a:gd name="T49" fmla="*/ 61 h 87"/>
                <a:gd name="T50" fmla="*/ 58 w 61"/>
                <a:gd name="T51" fmla="*/ 49 h 87"/>
                <a:gd name="T52" fmla="*/ 54 w 61"/>
                <a:gd name="T53" fmla="*/ 44 h 87"/>
                <a:gd name="T54" fmla="*/ 44 w 61"/>
                <a:gd name="T55" fmla="*/ 38 h 87"/>
                <a:gd name="T56" fmla="*/ 33 w 61"/>
                <a:gd name="T57" fmla="*/ 35 h 87"/>
                <a:gd name="T58" fmla="*/ 20 w 61"/>
                <a:gd name="T59" fmla="*/ 31 h 87"/>
                <a:gd name="T60" fmla="*/ 14 w 61"/>
                <a:gd name="T61" fmla="*/ 22 h 87"/>
                <a:gd name="T62" fmla="*/ 16 w 61"/>
                <a:gd name="T63" fmla="*/ 16 h 87"/>
                <a:gd name="T64" fmla="*/ 21 w 61"/>
                <a:gd name="T65" fmla="*/ 12 h 87"/>
                <a:gd name="T66" fmla="*/ 26 w 61"/>
                <a:gd name="T67" fmla="*/ 11 h 87"/>
                <a:gd name="T68" fmla="*/ 30 w 61"/>
                <a:gd name="T69" fmla="*/ 11 h 87"/>
                <a:gd name="T70" fmla="*/ 41 w 61"/>
                <a:gd name="T71" fmla="*/ 12 h 87"/>
                <a:gd name="T72" fmla="*/ 56 w 61"/>
                <a:gd name="T73" fmla="*/ 1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" h="87">
                  <a:moveTo>
                    <a:pt x="58" y="6"/>
                  </a:moveTo>
                  <a:lnTo>
                    <a:pt x="51" y="3"/>
                  </a:lnTo>
                  <a:lnTo>
                    <a:pt x="45" y="1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1"/>
                  </a:lnTo>
                  <a:lnTo>
                    <a:pt x="15" y="3"/>
                  </a:lnTo>
                  <a:lnTo>
                    <a:pt x="10" y="6"/>
                  </a:lnTo>
                  <a:lnTo>
                    <a:pt x="5" y="10"/>
                  </a:lnTo>
                  <a:lnTo>
                    <a:pt x="2" y="16"/>
                  </a:lnTo>
                  <a:lnTo>
                    <a:pt x="1" y="24"/>
                  </a:lnTo>
                  <a:lnTo>
                    <a:pt x="2" y="30"/>
                  </a:lnTo>
                  <a:lnTo>
                    <a:pt x="4" y="35"/>
                  </a:lnTo>
                  <a:lnTo>
                    <a:pt x="8" y="39"/>
                  </a:lnTo>
                  <a:lnTo>
                    <a:pt x="11" y="42"/>
                  </a:lnTo>
                  <a:lnTo>
                    <a:pt x="15" y="45"/>
                  </a:lnTo>
                  <a:lnTo>
                    <a:pt x="19" y="47"/>
                  </a:lnTo>
                  <a:lnTo>
                    <a:pt x="24" y="48"/>
                  </a:lnTo>
                  <a:lnTo>
                    <a:pt x="31" y="49"/>
                  </a:lnTo>
                  <a:lnTo>
                    <a:pt x="36" y="51"/>
                  </a:lnTo>
                  <a:lnTo>
                    <a:pt x="42" y="53"/>
                  </a:lnTo>
                  <a:lnTo>
                    <a:pt x="46" y="57"/>
                  </a:lnTo>
                  <a:lnTo>
                    <a:pt x="48" y="63"/>
                  </a:lnTo>
                  <a:lnTo>
                    <a:pt x="48" y="67"/>
                  </a:lnTo>
                  <a:lnTo>
                    <a:pt x="46" y="70"/>
                  </a:lnTo>
                  <a:lnTo>
                    <a:pt x="43" y="72"/>
                  </a:lnTo>
                  <a:lnTo>
                    <a:pt x="41" y="74"/>
                  </a:lnTo>
                  <a:lnTo>
                    <a:pt x="38" y="75"/>
                  </a:lnTo>
                  <a:lnTo>
                    <a:pt x="35" y="75"/>
                  </a:lnTo>
                  <a:lnTo>
                    <a:pt x="33" y="75"/>
                  </a:lnTo>
                  <a:lnTo>
                    <a:pt x="31" y="76"/>
                  </a:lnTo>
                  <a:lnTo>
                    <a:pt x="21" y="74"/>
                  </a:lnTo>
                  <a:lnTo>
                    <a:pt x="12" y="72"/>
                  </a:lnTo>
                  <a:lnTo>
                    <a:pt x="6" y="69"/>
                  </a:lnTo>
                  <a:lnTo>
                    <a:pt x="2" y="66"/>
                  </a:lnTo>
                  <a:lnTo>
                    <a:pt x="0" y="79"/>
                  </a:lnTo>
                  <a:lnTo>
                    <a:pt x="5" y="82"/>
                  </a:lnTo>
                  <a:lnTo>
                    <a:pt x="12" y="84"/>
                  </a:lnTo>
                  <a:lnTo>
                    <a:pt x="21" y="86"/>
                  </a:lnTo>
                  <a:lnTo>
                    <a:pt x="31" y="87"/>
                  </a:lnTo>
                  <a:lnTo>
                    <a:pt x="35" y="87"/>
                  </a:lnTo>
                  <a:lnTo>
                    <a:pt x="40" y="86"/>
                  </a:lnTo>
                  <a:lnTo>
                    <a:pt x="46" y="85"/>
                  </a:lnTo>
                  <a:lnTo>
                    <a:pt x="52" y="81"/>
                  </a:lnTo>
                  <a:lnTo>
                    <a:pt x="56" y="77"/>
                  </a:lnTo>
                  <a:lnTo>
                    <a:pt x="59" y="73"/>
                  </a:lnTo>
                  <a:lnTo>
                    <a:pt x="61" y="67"/>
                  </a:lnTo>
                  <a:lnTo>
                    <a:pt x="61" y="61"/>
                  </a:lnTo>
                  <a:lnTo>
                    <a:pt x="60" y="55"/>
                  </a:lnTo>
                  <a:lnTo>
                    <a:pt x="58" y="49"/>
                  </a:lnTo>
                  <a:lnTo>
                    <a:pt x="55" y="46"/>
                  </a:lnTo>
                  <a:lnTo>
                    <a:pt x="54" y="44"/>
                  </a:lnTo>
                  <a:lnTo>
                    <a:pt x="49" y="40"/>
                  </a:lnTo>
                  <a:lnTo>
                    <a:pt x="44" y="38"/>
                  </a:lnTo>
                  <a:lnTo>
                    <a:pt x="39" y="36"/>
                  </a:lnTo>
                  <a:lnTo>
                    <a:pt x="33" y="35"/>
                  </a:lnTo>
                  <a:lnTo>
                    <a:pt x="26" y="34"/>
                  </a:lnTo>
                  <a:lnTo>
                    <a:pt x="20" y="31"/>
                  </a:lnTo>
                  <a:lnTo>
                    <a:pt x="16" y="28"/>
                  </a:lnTo>
                  <a:lnTo>
                    <a:pt x="14" y="22"/>
                  </a:lnTo>
                  <a:lnTo>
                    <a:pt x="15" y="18"/>
                  </a:lnTo>
                  <a:lnTo>
                    <a:pt x="16" y="16"/>
                  </a:lnTo>
                  <a:lnTo>
                    <a:pt x="19" y="13"/>
                  </a:lnTo>
                  <a:lnTo>
                    <a:pt x="21" y="12"/>
                  </a:lnTo>
                  <a:lnTo>
                    <a:pt x="24" y="11"/>
                  </a:lnTo>
                  <a:lnTo>
                    <a:pt x="26" y="11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5" y="11"/>
                  </a:lnTo>
                  <a:lnTo>
                    <a:pt x="41" y="12"/>
                  </a:lnTo>
                  <a:lnTo>
                    <a:pt x="48" y="14"/>
                  </a:lnTo>
                  <a:lnTo>
                    <a:pt x="56" y="18"/>
                  </a:lnTo>
                  <a:lnTo>
                    <a:pt x="58" y="6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77" name="Freeform 158"/>
            <p:cNvSpPr>
              <a:spLocks/>
            </p:cNvSpPr>
            <p:nvPr/>
          </p:nvSpPr>
          <p:spPr bwMode="auto">
            <a:xfrm>
              <a:off x="4395" y="57"/>
              <a:ext cx="65" cy="84"/>
            </a:xfrm>
            <a:custGeom>
              <a:avLst/>
              <a:gdLst>
                <a:gd name="T0" fmla="*/ 65 w 65"/>
                <a:gd name="T1" fmla="*/ 0 h 84"/>
                <a:gd name="T2" fmla="*/ 51 w 65"/>
                <a:gd name="T3" fmla="*/ 0 h 84"/>
                <a:gd name="T4" fmla="*/ 51 w 65"/>
                <a:gd name="T5" fmla="*/ 54 h 84"/>
                <a:gd name="T6" fmla="*/ 49 w 65"/>
                <a:gd name="T7" fmla="*/ 63 h 84"/>
                <a:gd name="T8" fmla="*/ 44 w 65"/>
                <a:gd name="T9" fmla="*/ 69 h 84"/>
                <a:gd name="T10" fmla="*/ 37 w 65"/>
                <a:gd name="T11" fmla="*/ 73 h 84"/>
                <a:gd name="T12" fmla="*/ 29 w 65"/>
                <a:gd name="T13" fmla="*/ 74 h 84"/>
                <a:gd name="T14" fmla="*/ 21 w 65"/>
                <a:gd name="T15" fmla="*/ 73 h 84"/>
                <a:gd name="T16" fmla="*/ 17 w 65"/>
                <a:gd name="T17" fmla="*/ 71 h 84"/>
                <a:gd name="T18" fmla="*/ 15 w 65"/>
                <a:gd name="T19" fmla="*/ 67 h 84"/>
                <a:gd name="T20" fmla="*/ 15 w 65"/>
                <a:gd name="T21" fmla="*/ 61 h 84"/>
                <a:gd name="T22" fmla="*/ 15 w 65"/>
                <a:gd name="T23" fmla="*/ 0 h 84"/>
                <a:gd name="T24" fmla="*/ 0 w 65"/>
                <a:gd name="T25" fmla="*/ 0 h 84"/>
                <a:gd name="T26" fmla="*/ 0 w 65"/>
                <a:gd name="T27" fmla="*/ 62 h 84"/>
                <a:gd name="T28" fmla="*/ 1 w 65"/>
                <a:gd name="T29" fmla="*/ 67 h 84"/>
                <a:gd name="T30" fmla="*/ 1 w 65"/>
                <a:gd name="T31" fmla="*/ 71 h 84"/>
                <a:gd name="T32" fmla="*/ 3 w 65"/>
                <a:gd name="T33" fmla="*/ 75 h 84"/>
                <a:gd name="T34" fmla="*/ 4 w 65"/>
                <a:gd name="T35" fmla="*/ 78 h 84"/>
                <a:gd name="T36" fmla="*/ 7 w 65"/>
                <a:gd name="T37" fmla="*/ 81 h 84"/>
                <a:gd name="T38" fmla="*/ 10 w 65"/>
                <a:gd name="T39" fmla="*/ 83 h 84"/>
                <a:gd name="T40" fmla="*/ 15 w 65"/>
                <a:gd name="T41" fmla="*/ 84 h 84"/>
                <a:gd name="T42" fmla="*/ 20 w 65"/>
                <a:gd name="T43" fmla="*/ 84 h 84"/>
                <a:gd name="T44" fmla="*/ 36 w 65"/>
                <a:gd name="T45" fmla="*/ 82 h 84"/>
                <a:gd name="T46" fmla="*/ 52 w 65"/>
                <a:gd name="T47" fmla="*/ 73 h 84"/>
                <a:gd name="T48" fmla="*/ 52 w 65"/>
                <a:gd name="T49" fmla="*/ 82 h 84"/>
                <a:gd name="T50" fmla="*/ 65 w 65"/>
                <a:gd name="T51" fmla="*/ 82 h 84"/>
                <a:gd name="T52" fmla="*/ 65 w 65"/>
                <a:gd name="T5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84">
                  <a:moveTo>
                    <a:pt x="65" y="0"/>
                  </a:moveTo>
                  <a:lnTo>
                    <a:pt x="51" y="0"/>
                  </a:lnTo>
                  <a:lnTo>
                    <a:pt x="51" y="54"/>
                  </a:lnTo>
                  <a:lnTo>
                    <a:pt x="49" y="63"/>
                  </a:lnTo>
                  <a:lnTo>
                    <a:pt x="44" y="69"/>
                  </a:lnTo>
                  <a:lnTo>
                    <a:pt x="37" y="73"/>
                  </a:lnTo>
                  <a:lnTo>
                    <a:pt x="29" y="74"/>
                  </a:lnTo>
                  <a:lnTo>
                    <a:pt x="21" y="73"/>
                  </a:lnTo>
                  <a:lnTo>
                    <a:pt x="17" y="71"/>
                  </a:lnTo>
                  <a:lnTo>
                    <a:pt x="15" y="67"/>
                  </a:lnTo>
                  <a:lnTo>
                    <a:pt x="15" y="61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1" y="67"/>
                  </a:lnTo>
                  <a:lnTo>
                    <a:pt x="1" y="71"/>
                  </a:lnTo>
                  <a:lnTo>
                    <a:pt x="3" y="75"/>
                  </a:lnTo>
                  <a:lnTo>
                    <a:pt x="4" y="78"/>
                  </a:lnTo>
                  <a:lnTo>
                    <a:pt x="7" y="81"/>
                  </a:lnTo>
                  <a:lnTo>
                    <a:pt x="10" y="83"/>
                  </a:lnTo>
                  <a:lnTo>
                    <a:pt x="15" y="84"/>
                  </a:lnTo>
                  <a:lnTo>
                    <a:pt x="20" y="84"/>
                  </a:lnTo>
                  <a:lnTo>
                    <a:pt x="36" y="82"/>
                  </a:lnTo>
                  <a:lnTo>
                    <a:pt x="52" y="73"/>
                  </a:lnTo>
                  <a:lnTo>
                    <a:pt x="52" y="82"/>
                  </a:lnTo>
                  <a:lnTo>
                    <a:pt x="65" y="8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78" name="Freeform 159"/>
            <p:cNvSpPr>
              <a:spLocks noEditPoints="1"/>
            </p:cNvSpPr>
            <p:nvPr/>
          </p:nvSpPr>
          <p:spPr bwMode="auto">
            <a:xfrm>
              <a:off x="4490" y="55"/>
              <a:ext cx="74" cy="120"/>
            </a:xfrm>
            <a:custGeom>
              <a:avLst/>
              <a:gdLst>
                <a:gd name="T0" fmla="*/ 15 w 74"/>
                <a:gd name="T1" fmla="*/ 76 h 120"/>
                <a:gd name="T2" fmla="*/ 19 w 74"/>
                <a:gd name="T3" fmla="*/ 79 h 120"/>
                <a:gd name="T4" fmla="*/ 25 w 74"/>
                <a:gd name="T5" fmla="*/ 83 h 120"/>
                <a:gd name="T6" fmla="*/ 32 w 74"/>
                <a:gd name="T7" fmla="*/ 85 h 120"/>
                <a:gd name="T8" fmla="*/ 40 w 74"/>
                <a:gd name="T9" fmla="*/ 86 h 120"/>
                <a:gd name="T10" fmla="*/ 52 w 74"/>
                <a:gd name="T11" fmla="*/ 83 h 120"/>
                <a:gd name="T12" fmla="*/ 63 w 74"/>
                <a:gd name="T13" fmla="*/ 74 h 120"/>
                <a:gd name="T14" fmla="*/ 71 w 74"/>
                <a:gd name="T15" fmla="*/ 60 h 120"/>
                <a:gd name="T16" fmla="*/ 74 w 74"/>
                <a:gd name="T17" fmla="*/ 43 h 120"/>
                <a:gd name="T18" fmla="*/ 71 w 74"/>
                <a:gd name="T19" fmla="*/ 27 h 120"/>
                <a:gd name="T20" fmla="*/ 66 w 74"/>
                <a:gd name="T21" fmla="*/ 13 h 120"/>
                <a:gd name="T22" fmla="*/ 56 w 74"/>
                <a:gd name="T23" fmla="*/ 3 h 120"/>
                <a:gd name="T24" fmla="*/ 44 w 74"/>
                <a:gd name="T25" fmla="*/ 0 h 120"/>
                <a:gd name="T26" fmla="*/ 28 w 74"/>
                <a:gd name="T27" fmla="*/ 3 h 120"/>
                <a:gd name="T28" fmla="*/ 14 w 74"/>
                <a:gd name="T29" fmla="*/ 11 h 120"/>
                <a:gd name="T30" fmla="*/ 14 w 74"/>
                <a:gd name="T31" fmla="*/ 2 h 120"/>
                <a:gd name="T32" fmla="*/ 0 w 74"/>
                <a:gd name="T33" fmla="*/ 2 h 120"/>
                <a:gd name="T34" fmla="*/ 0 w 74"/>
                <a:gd name="T35" fmla="*/ 120 h 120"/>
                <a:gd name="T36" fmla="*/ 15 w 74"/>
                <a:gd name="T37" fmla="*/ 120 h 120"/>
                <a:gd name="T38" fmla="*/ 15 w 74"/>
                <a:gd name="T39" fmla="*/ 76 h 120"/>
                <a:gd name="T40" fmla="*/ 15 w 74"/>
                <a:gd name="T41" fmla="*/ 22 h 120"/>
                <a:gd name="T42" fmla="*/ 19 w 74"/>
                <a:gd name="T43" fmla="*/ 18 h 120"/>
                <a:gd name="T44" fmla="*/ 23 w 74"/>
                <a:gd name="T45" fmla="*/ 15 h 120"/>
                <a:gd name="T46" fmla="*/ 28 w 74"/>
                <a:gd name="T47" fmla="*/ 12 h 120"/>
                <a:gd name="T48" fmla="*/ 34 w 74"/>
                <a:gd name="T49" fmla="*/ 12 h 120"/>
                <a:gd name="T50" fmla="*/ 44 w 74"/>
                <a:gd name="T51" fmla="*/ 14 h 120"/>
                <a:gd name="T52" fmla="*/ 52 w 74"/>
                <a:gd name="T53" fmla="*/ 21 h 120"/>
                <a:gd name="T54" fmla="*/ 57 w 74"/>
                <a:gd name="T55" fmla="*/ 31 h 120"/>
                <a:gd name="T56" fmla="*/ 59 w 74"/>
                <a:gd name="T57" fmla="*/ 43 h 120"/>
                <a:gd name="T58" fmla="*/ 57 w 74"/>
                <a:gd name="T59" fmla="*/ 56 h 120"/>
                <a:gd name="T60" fmla="*/ 51 w 74"/>
                <a:gd name="T61" fmla="*/ 66 h 120"/>
                <a:gd name="T62" fmla="*/ 42 w 74"/>
                <a:gd name="T63" fmla="*/ 72 h 120"/>
                <a:gd name="T64" fmla="*/ 32 w 74"/>
                <a:gd name="T65" fmla="*/ 75 h 120"/>
                <a:gd name="T66" fmla="*/ 27 w 74"/>
                <a:gd name="T67" fmla="*/ 74 h 120"/>
                <a:gd name="T68" fmla="*/ 23 w 74"/>
                <a:gd name="T69" fmla="*/ 72 h 120"/>
                <a:gd name="T70" fmla="*/ 20 w 74"/>
                <a:gd name="T71" fmla="*/ 70 h 120"/>
                <a:gd name="T72" fmla="*/ 17 w 74"/>
                <a:gd name="T73" fmla="*/ 66 h 120"/>
                <a:gd name="T74" fmla="*/ 15 w 74"/>
                <a:gd name="T75" fmla="*/ 64 h 120"/>
                <a:gd name="T76" fmla="*/ 15 w 74"/>
                <a:gd name="T77" fmla="*/ 63 h 120"/>
                <a:gd name="T78" fmla="*/ 15 w 74"/>
                <a:gd name="T79" fmla="*/ 62 h 120"/>
                <a:gd name="T80" fmla="*/ 15 w 74"/>
                <a:gd name="T81" fmla="*/ 60 h 120"/>
                <a:gd name="T82" fmla="*/ 15 w 74"/>
                <a:gd name="T83" fmla="*/ 2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" h="120">
                  <a:moveTo>
                    <a:pt x="15" y="76"/>
                  </a:moveTo>
                  <a:lnTo>
                    <a:pt x="19" y="79"/>
                  </a:lnTo>
                  <a:lnTo>
                    <a:pt x="25" y="83"/>
                  </a:lnTo>
                  <a:lnTo>
                    <a:pt x="32" y="85"/>
                  </a:lnTo>
                  <a:lnTo>
                    <a:pt x="40" y="86"/>
                  </a:lnTo>
                  <a:lnTo>
                    <a:pt x="52" y="83"/>
                  </a:lnTo>
                  <a:lnTo>
                    <a:pt x="63" y="74"/>
                  </a:lnTo>
                  <a:lnTo>
                    <a:pt x="71" y="60"/>
                  </a:lnTo>
                  <a:lnTo>
                    <a:pt x="74" y="43"/>
                  </a:lnTo>
                  <a:lnTo>
                    <a:pt x="71" y="27"/>
                  </a:lnTo>
                  <a:lnTo>
                    <a:pt x="66" y="13"/>
                  </a:lnTo>
                  <a:lnTo>
                    <a:pt x="56" y="3"/>
                  </a:lnTo>
                  <a:lnTo>
                    <a:pt x="44" y="0"/>
                  </a:lnTo>
                  <a:lnTo>
                    <a:pt x="28" y="3"/>
                  </a:lnTo>
                  <a:lnTo>
                    <a:pt x="14" y="11"/>
                  </a:lnTo>
                  <a:lnTo>
                    <a:pt x="14" y="2"/>
                  </a:lnTo>
                  <a:lnTo>
                    <a:pt x="0" y="2"/>
                  </a:lnTo>
                  <a:lnTo>
                    <a:pt x="0" y="120"/>
                  </a:lnTo>
                  <a:lnTo>
                    <a:pt x="15" y="120"/>
                  </a:lnTo>
                  <a:lnTo>
                    <a:pt x="15" y="76"/>
                  </a:lnTo>
                  <a:close/>
                  <a:moveTo>
                    <a:pt x="15" y="22"/>
                  </a:moveTo>
                  <a:lnTo>
                    <a:pt x="19" y="18"/>
                  </a:lnTo>
                  <a:lnTo>
                    <a:pt x="23" y="15"/>
                  </a:lnTo>
                  <a:lnTo>
                    <a:pt x="28" y="12"/>
                  </a:lnTo>
                  <a:lnTo>
                    <a:pt x="34" y="12"/>
                  </a:lnTo>
                  <a:lnTo>
                    <a:pt x="44" y="14"/>
                  </a:lnTo>
                  <a:lnTo>
                    <a:pt x="52" y="21"/>
                  </a:lnTo>
                  <a:lnTo>
                    <a:pt x="57" y="31"/>
                  </a:lnTo>
                  <a:lnTo>
                    <a:pt x="59" y="43"/>
                  </a:lnTo>
                  <a:lnTo>
                    <a:pt x="57" y="56"/>
                  </a:lnTo>
                  <a:lnTo>
                    <a:pt x="51" y="66"/>
                  </a:lnTo>
                  <a:lnTo>
                    <a:pt x="42" y="72"/>
                  </a:lnTo>
                  <a:lnTo>
                    <a:pt x="32" y="75"/>
                  </a:lnTo>
                  <a:lnTo>
                    <a:pt x="27" y="74"/>
                  </a:lnTo>
                  <a:lnTo>
                    <a:pt x="23" y="72"/>
                  </a:lnTo>
                  <a:lnTo>
                    <a:pt x="20" y="70"/>
                  </a:lnTo>
                  <a:lnTo>
                    <a:pt x="17" y="66"/>
                  </a:lnTo>
                  <a:lnTo>
                    <a:pt x="15" y="64"/>
                  </a:lnTo>
                  <a:lnTo>
                    <a:pt x="15" y="63"/>
                  </a:lnTo>
                  <a:lnTo>
                    <a:pt x="15" y="62"/>
                  </a:lnTo>
                  <a:lnTo>
                    <a:pt x="15" y="60"/>
                  </a:lnTo>
                  <a:lnTo>
                    <a:pt x="15" y="22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79" name="Freeform 160"/>
            <p:cNvSpPr>
              <a:spLocks noEditPoints="1"/>
            </p:cNvSpPr>
            <p:nvPr/>
          </p:nvSpPr>
          <p:spPr bwMode="auto">
            <a:xfrm>
              <a:off x="4585" y="55"/>
              <a:ext cx="73" cy="120"/>
            </a:xfrm>
            <a:custGeom>
              <a:avLst/>
              <a:gdLst>
                <a:gd name="T0" fmla="*/ 15 w 73"/>
                <a:gd name="T1" fmla="*/ 76 h 120"/>
                <a:gd name="T2" fmla="*/ 19 w 73"/>
                <a:gd name="T3" fmla="*/ 79 h 120"/>
                <a:gd name="T4" fmla="*/ 25 w 73"/>
                <a:gd name="T5" fmla="*/ 83 h 120"/>
                <a:gd name="T6" fmla="*/ 32 w 73"/>
                <a:gd name="T7" fmla="*/ 85 h 120"/>
                <a:gd name="T8" fmla="*/ 39 w 73"/>
                <a:gd name="T9" fmla="*/ 86 h 120"/>
                <a:gd name="T10" fmla="*/ 52 w 73"/>
                <a:gd name="T11" fmla="*/ 83 h 120"/>
                <a:gd name="T12" fmla="*/ 63 w 73"/>
                <a:gd name="T13" fmla="*/ 74 h 120"/>
                <a:gd name="T14" fmla="*/ 71 w 73"/>
                <a:gd name="T15" fmla="*/ 60 h 120"/>
                <a:gd name="T16" fmla="*/ 73 w 73"/>
                <a:gd name="T17" fmla="*/ 43 h 120"/>
                <a:gd name="T18" fmla="*/ 71 w 73"/>
                <a:gd name="T19" fmla="*/ 27 h 120"/>
                <a:gd name="T20" fmla="*/ 65 w 73"/>
                <a:gd name="T21" fmla="*/ 13 h 120"/>
                <a:gd name="T22" fmla="*/ 56 w 73"/>
                <a:gd name="T23" fmla="*/ 3 h 120"/>
                <a:gd name="T24" fmla="*/ 44 w 73"/>
                <a:gd name="T25" fmla="*/ 0 h 120"/>
                <a:gd name="T26" fmla="*/ 28 w 73"/>
                <a:gd name="T27" fmla="*/ 3 h 120"/>
                <a:gd name="T28" fmla="*/ 14 w 73"/>
                <a:gd name="T29" fmla="*/ 11 h 120"/>
                <a:gd name="T30" fmla="*/ 14 w 73"/>
                <a:gd name="T31" fmla="*/ 2 h 120"/>
                <a:gd name="T32" fmla="*/ 0 w 73"/>
                <a:gd name="T33" fmla="*/ 2 h 120"/>
                <a:gd name="T34" fmla="*/ 0 w 73"/>
                <a:gd name="T35" fmla="*/ 120 h 120"/>
                <a:gd name="T36" fmla="*/ 15 w 73"/>
                <a:gd name="T37" fmla="*/ 120 h 120"/>
                <a:gd name="T38" fmla="*/ 15 w 73"/>
                <a:gd name="T39" fmla="*/ 76 h 120"/>
                <a:gd name="T40" fmla="*/ 15 w 73"/>
                <a:gd name="T41" fmla="*/ 22 h 120"/>
                <a:gd name="T42" fmla="*/ 18 w 73"/>
                <a:gd name="T43" fmla="*/ 18 h 120"/>
                <a:gd name="T44" fmla="*/ 23 w 73"/>
                <a:gd name="T45" fmla="*/ 15 h 120"/>
                <a:gd name="T46" fmla="*/ 28 w 73"/>
                <a:gd name="T47" fmla="*/ 12 h 120"/>
                <a:gd name="T48" fmla="*/ 34 w 73"/>
                <a:gd name="T49" fmla="*/ 12 h 120"/>
                <a:gd name="T50" fmla="*/ 44 w 73"/>
                <a:gd name="T51" fmla="*/ 14 h 120"/>
                <a:gd name="T52" fmla="*/ 52 w 73"/>
                <a:gd name="T53" fmla="*/ 21 h 120"/>
                <a:gd name="T54" fmla="*/ 57 w 73"/>
                <a:gd name="T55" fmla="*/ 31 h 120"/>
                <a:gd name="T56" fmla="*/ 59 w 73"/>
                <a:gd name="T57" fmla="*/ 43 h 120"/>
                <a:gd name="T58" fmla="*/ 57 w 73"/>
                <a:gd name="T59" fmla="*/ 56 h 120"/>
                <a:gd name="T60" fmla="*/ 51 w 73"/>
                <a:gd name="T61" fmla="*/ 66 h 120"/>
                <a:gd name="T62" fmla="*/ 42 w 73"/>
                <a:gd name="T63" fmla="*/ 72 h 120"/>
                <a:gd name="T64" fmla="*/ 32 w 73"/>
                <a:gd name="T65" fmla="*/ 75 h 120"/>
                <a:gd name="T66" fmla="*/ 27 w 73"/>
                <a:gd name="T67" fmla="*/ 74 h 120"/>
                <a:gd name="T68" fmla="*/ 23 w 73"/>
                <a:gd name="T69" fmla="*/ 72 h 120"/>
                <a:gd name="T70" fmla="*/ 19 w 73"/>
                <a:gd name="T71" fmla="*/ 70 h 120"/>
                <a:gd name="T72" fmla="*/ 17 w 73"/>
                <a:gd name="T73" fmla="*/ 66 h 120"/>
                <a:gd name="T74" fmla="*/ 15 w 73"/>
                <a:gd name="T75" fmla="*/ 64 h 120"/>
                <a:gd name="T76" fmla="*/ 15 w 73"/>
                <a:gd name="T77" fmla="*/ 63 h 120"/>
                <a:gd name="T78" fmla="*/ 15 w 73"/>
                <a:gd name="T79" fmla="*/ 62 h 120"/>
                <a:gd name="T80" fmla="*/ 15 w 73"/>
                <a:gd name="T81" fmla="*/ 60 h 120"/>
                <a:gd name="T82" fmla="*/ 15 w 73"/>
                <a:gd name="T83" fmla="*/ 2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120">
                  <a:moveTo>
                    <a:pt x="15" y="76"/>
                  </a:moveTo>
                  <a:lnTo>
                    <a:pt x="19" y="79"/>
                  </a:lnTo>
                  <a:lnTo>
                    <a:pt x="25" y="83"/>
                  </a:lnTo>
                  <a:lnTo>
                    <a:pt x="32" y="85"/>
                  </a:lnTo>
                  <a:lnTo>
                    <a:pt x="39" y="86"/>
                  </a:lnTo>
                  <a:lnTo>
                    <a:pt x="52" y="83"/>
                  </a:lnTo>
                  <a:lnTo>
                    <a:pt x="63" y="74"/>
                  </a:lnTo>
                  <a:lnTo>
                    <a:pt x="71" y="60"/>
                  </a:lnTo>
                  <a:lnTo>
                    <a:pt x="73" y="43"/>
                  </a:lnTo>
                  <a:lnTo>
                    <a:pt x="71" y="27"/>
                  </a:lnTo>
                  <a:lnTo>
                    <a:pt x="65" y="13"/>
                  </a:lnTo>
                  <a:lnTo>
                    <a:pt x="56" y="3"/>
                  </a:lnTo>
                  <a:lnTo>
                    <a:pt x="44" y="0"/>
                  </a:lnTo>
                  <a:lnTo>
                    <a:pt x="28" y="3"/>
                  </a:lnTo>
                  <a:lnTo>
                    <a:pt x="14" y="11"/>
                  </a:lnTo>
                  <a:lnTo>
                    <a:pt x="14" y="2"/>
                  </a:lnTo>
                  <a:lnTo>
                    <a:pt x="0" y="2"/>
                  </a:lnTo>
                  <a:lnTo>
                    <a:pt x="0" y="120"/>
                  </a:lnTo>
                  <a:lnTo>
                    <a:pt x="15" y="120"/>
                  </a:lnTo>
                  <a:lnTo>
                    <a:pt x="15" y="76"/>
                  </a:lnTo>
                  <a:close/>
                  <a:moveTo>
                    <a:pt x="15" y="22"/>
                  </a:moveTo>
                  <a:lnTo>
                    <a:pt x="18" y="18"/>
                  </a:lnTo>
                  <a:lnTo>
                    <a:pt x="23" y="15"/>
                  </a:lnTo>
                  <a:lnTo>
                    <a:pt x="28" y="12"/>
                  </a:lnTo>
                  <a:lnTo>
                    <a:pt x="34" y="12"/>
                  </a:lnTo>
                  <a:lnTo>
                    <a:pt x="44" y="14"/>
                  </a:lnTo>
                  <a:lnTo>
                    <a:pt x="52" y="21"/>
                  </a:lnTo>
                  <a:lnTo>
                    <a:pt x="57" y="31"/>
                  </a:lnTo>
                  <a:lnTo>
                    <a:pt x="59" y="43"/>
                  </a:lnTo>
                  <a:lnTo>
                    <a:pt x="57" y="56"/>
                  </a:lnTo>
                  <a:lnTo>
                    <a:pt x="51" y="66"/>
                  </a:lnTo>
                  <a:lnTo>
                    <a:pt x="42" y="72"/>
                  </a:lnTo>
                  <a:lnTo>
                    <a:pt x="32" y="75"/>
                  </a:lnTo>
                  <a:lnTo>
                    <a:pt x="27" y="74"/>
                  </a:lnTo>
                  <a:lnTo>
                    <a:pt x="23" y="72"/>
                  </a:lnTo>
                  <a:lnTo>
                    <a:pt x="19" y="70"/>
                  </a:lnTo>
                  <a:lnTo>
                    <a:pt x="17" y="66"/>
                  </a:lnTo>
                  <a:lnTo>
                    <a:pt x="15" y="64"/>
                  </a:lnTo>
                  <a:lnTo>
                    <a:pt x="15" y="63"/>
                  </a:lnTo>
                  <a:lnTo>
                    <a:pt x="15" y="62"/>
                  </a:lnTo>
                  <a:lnTo>
                    <a:pt x="15" y="60"/>
                  </a:lnTo>
                  <a:lnTo>
                    <a:pt x="15" y="22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80" name="Freeform 161"/>
            <p:cNvSpPr>
              <a:spLocks noEditPoints="1"/>
            </p:cNvSpPr>
            <p:nvPr/>
          </p:nvSpPr>
          <p:spPr bwMode="auto">
            <a:xfrm>
              <a:off x="4676" y="54"/>
              <a:ext cx="80" cy="87"/>
            </a:xfrm>
            <a:custGeom>
              <a:avLst/>
              <a:gdLst>
                <a:gd name="T0" fmla="*/ 80 w 80"/>
                <a:gd name="T1" fmla="*/ 44 h 87"/>
                <a:gd name="T2" fmla="*/ 80 w 80"/>
                <a:gd name="T3" fmla="*/ 35 h 87"/>
                <a:gd name="T4" fmla="*/ 77 w 80"/>
                <a:gd name="T5" fmla="*/ 27 h 87"/>
                <a:gd name="T6" fmla="*/ 73 w 80"/>
                <a:gd name="T7" fmla="*/ 19 h 87"/>
                <a:gd name="T8" fmla="*/ 68 w 80"/>
                <a:gd name="T9" fmla="*/ 13 h 87"/>
                <a:gd name="T10" fmla="*/ 63 w 80"/>
                <a:gd name="T11" fmla="*/ 7 h 87"/>
                <a:gd name="T12" fmla="*/ 56 w 80"/>
                <a:gd name="T13" fmla="*/ 3 h 87"/>
                <a:gd name="T14" fmla="*/ 48 w 80"/>
                <a:gd name="T15" fmla="*/ 1 h 87"/>
                <a:gd name="T16" fmla="*/ 40 w 80"/>
                <a:gd name="T17" fmla="*/ 0 h 87"/>
                <a:gd name="T18" fmla="*/ 32 w 80"/>
                <a:gd name="T19" fmla="*/ 1 h 87"/>
                <a:gd name="T20" fmla="*/ 24 w 80"/>
                <a:gd name="T21" fmla="*/ 3 h 87"/>
                <a:gd name="T22" fmla="*/ 17 w 80"/>
                <a:gd name="T23" fmla="*/ 7 h 87"/>
                <a:gd name="T24" fmla="*/ 12 w 80"/>
                <a:gd name="T25" fmla="*/ 13 h 87"/>
                <a:gd name="T26" fmla="*/ 7 w 80"/>
                <a:gd name="T27" fmla="*/ 20 h 87"/>
                <a:gd name="T28" fmla="*/ 3 w 80"/>
                <a:gd name="T29" fmla="*/ 27 h 87"/>
                <a:gd name="T30" fmla="*/ 1 w 80"/>
                <a:gd name="T31" fmla="*/ 35 h 87"/>
                <a:gd name="T32" fmla="*/ 0 w 80"/>
                <a:gd name="T33" fmla="*/ 44 h 87"/>
                <a:gd name="T34" fmla="*/ 3 w 80"/>
                <a:gd name="T35" fmla="*/ 61 h 87"/>
                <a:gd name="T36" fmla="*/ 12 w 80"/>
                <a:gd name="T37" fmla="*/ 75 h 87"/>
                <a:gd name="T38" fmla="*/ 25 w 80"/>
                <a:gd name="T39" fmla="*/ 84 h 87"/>
                <a:gd name="T40" fmla="*/ 40 w 80"/>
                <a:gd name="T41" fmla="*/ 87 h 87"/>
                <a:gd name="T42" fmla="*/ 56 w 80"/>
                <a:gd name="T43" fmla="*/ 84 h 87"/>
                <a:gd name="T44" fmla="*/ 68 w 80"/>
                <a:gd name="T45" fmla="*/ 75 h 87"/>
                <a:gd name="T46" fmla="*/ 77 w 80"/>
                <a:gd name="T47" fmla="*/ 61 h 87"/>
                <a:gd name="T48" fmla="*/ 80 w 80"/>
                <a:gd name="T49" fmla="*/ 44 h 87"/>
                <a:gd name="T50" fmla="*/ 40 w 80"/>
                <a:gd name="T51" fmla="*/ 75 h 87"/>
                <a:gd name="T52" fmla="*/ 31 w 80"/>
                <a:gd name="T53" fmla="*/ 73 h 87"/>
                <a:gd name="T54" fmla="*/ 22 w 80"/>
                <a:gd name="T55" fmla="*/ 67 h 87"/>
                <a:gd name="T56" fmla="*/ 16 w 80"/>
                <a:gd name="T57" fmla="*/ 57 h 87"/>
                <a:gd name="T58" fmla="*/ 14 w 80"/>
                <a:gd name="T59" fmla="*/ 42 h 87"/>
                <a:gd name="T60" fmla="*/ 16 w 80"/>
                <a:gd name="T61" fmla="*/ 28 h 87"/>
                <a:gd name="T62" fmla="*/ 23 w 80"/>
                <a:gd name="T63" fmla="*/ 18 h 87"/>
                <a:gd name="T64" fmla="*/ 31 w 80"/>
                <a:gd name="T65" fmla="*/ 13 h 87"/>
                <a:gd name="T66" fmla="*/ 40 w 80"/>
                <a:gd name="T67" fmla="*/ 11 h 87"/>
                <a:gd name="T68" fmla="*/ 49 w 80"/>
                <a:gd name="T69" fmla="*/ 13 h 87"/>
                <a:gd name="T70" fmla="*/ 58 w 80"/>
                <a:gd name="T71" fmla="*/ 19 h 87"/>
                <a:gd name="T72" fmla="*/ 64 w 80"/>
                <a:gd name="T73" fmla="*/ 28 h 87"/>
                <a:gd name="T74" fmla="*/ 66 w 80"/>
                <a:gd name="T75" fmla="*/ 42 h 87"/>
                <a:gd name="T76" fmla="*/ 64 w 80"/>
                <a:gd name="T77" fmla="*/ 57 h 87"/>
                <a:gd name="T78" fmla="*/ 58 w 80"/>
                <a:gd name="T79" fmla="*/ 67 h 87"/>
                <a:gd name="T80" fmla="*/ 50 w 80"/>
                <a:gd name="T81" fmla="*/ 73 h 87"/>
                <a:gd name="T82" fmla="*/ 40 w 80"/>
                <a:gd name="T83" fmla="*/ 7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0" h="87">
                  <a:moveTo>
                    <a:pt x="80" y="44"/>
                  </a:moveTo>
                  <a:lnTo>
                    <a:pt x="80" y="35"/>
                  </a:lnTo>
                  <a:lnTo>
                    <a:pt x="77" y="27"/>
                  </a:lnTo>
                  <a:lnTo>
                    <a:pt x="73" y="19"/>
                  </a:lnTo>
                  <a:lnTo>
                    <a:pt x="68" y="13"/>
                  </a:lnTo>
                  <a:lnTo>
                    <a:pt x="63" y="7"/>
                  </a:lnTo>
                  <a:lnTo>
                    <a:pt x="56" y="3"/>
                  </a:lnTo>
                  <a:lnTo>
                    <a:pt x="48" y="1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4" y="3"/>
                  </a:lnTo>
                  <a:lnTo>
                    <a:pt x="17" y="7"/>
                  </a:lnTo>
                  <a:lnTo>
                    <a:pt x="12" y="13"/>
                  </a:lnTo>
                  <a:lnTo>
                    <a:pt x="7" y="20"/>
                  </a:lnTo>
                  <a:lnTo>
                    <a:pt x="3" y="27"/>
                  </a:lnTo>
                  <a:lnTo>
                    <a:pt x="1" y="35"/>
                  </a:lnTo>
                  <a:lnTo>
                    <a:pt x="0" y="44"/>
                  </a:lnTo>
                  <a:lnTo>
                    <a:pt x="3" y="61"/>
                  </a:lnTo>
                  <a:lnTo>
                    <a:pt x="12" y="75"/>
                  </a:lnTo>
                  <a:lnTo>
                    <a:pt x="25" y="84"/>
                  </a:lnTo>
                  <a:lnTo>
                    <a:pt x="40" y="87"/>
                  </a:lnTo>
                  <a:lnTo>
                    <a:pt x="56" y="84"/>
                  </a:lnTo>
                  <a:lnTo>
                    <a:pt x="68" y="75"/>
                  </a:lnTo>
                  <a:lnTo>
                    <a:pt x="77" y="61"/>
                  </a:lnTo>
                  <a:lnTo>
                    <a:pt x="80" y="44"/>
                  </a:lnTo>
                  <a:close/>
                  <a:moveTo>
                    <a:pt x="40" y="75"/>
                  </a:moveTo>
                  <a:lnTo>
                    <a:pt x="31" y="73"/>
                  </a:lnTo>
                  <a:lnTo>
                    <a:pt x="22" y="67"/>
                  </a:lnTo>
                  <a:lnTo>
                    <a:pt x="16" y="57"/>
                  </a:lnTo>
                  <a:lnTo>
                    <a:pt x="14" y="42"/>
                  </a:lnTo>
                  <a:lnTo>
                    <a:pt x="16" y="28"/>
                  </a:lnTo>
                  <a:lnTo>
                    <a:pt x="23" y="18"/>
                  </a:lnTo>
                  <a:lnTo>
                    <a:pt x="31" y="13"/>
                  </a:lnTo>
                  <a:lnTo>
                    <a:pt x="40" y="11"/>
                  </a:lnTo>
                  <a:lnTo>
                    <a:pt x="49" y="13"/>
                  </a:lnTo>
                  <a:lnTo>
                    <a:pt x="58" y="19"/>
                  </a:lnTo>
                  <a:lnTo>
                    <a:pt x="64" y="28"/>
                  </a:lnTo>
                  <a:lnTo>
                    <a:pt x="66" y="42"/>
                  </a:lnTo>
                  <a:lnTo>
                    <a:pt x="64" y="57"/>
                  </a:lnTo>
                  <a:lnTo>
                    <a:pt x="58" y="67"/>
                  </a:lnTo>
                  <a:lnTo>
                    <a:pt x="50" y="73"/>
                  </a:lnTo>
                  <a:lnTo>
                    <a:pt x="40" y="75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81" name="Freeform 162"/>
            <p:cNvSpPr>
              <a:spLocks/>
            </p:cNvSpPr>
            <p:nvPr/>
          </p:nvSpPr>
          <p:spPr bwMode="auto">
            <a:xfrm>
              <a:off x="4772" y="55"/>
              <a:ext cx="45" cy="84"/>
            </a:xfrm>
            <a:custGeom>
              <a:avLst/>
              <a:gdLst>
                <a:gd name="T0" fmla="*/ 14 w 45"/>
                <a:gd name="T1" fmla="*/ 44 h 84"/>
                <a:gd name="T2" fmla="*/ 16 w 45"/>
                <a:gd name="T3" fmla="*/ 32 h 84"/>
                <a:gd name="T4" fmla="*/ 23 w 45"/>
                <a:gd name="T5" fmla="*/ 22 h 84"/>
                <a:gd name="T6" fmla="*/ 33 w 45"/>
                <a:gd name="T7" fmla="*/ 15 h 84"/>
                <a:gd name="T8" fmla="*/ 45 w 45"/>
                <a:gd name="T9" fmla="*/ 12 h 84"/>
                <a:gd name="T10" fmla="*/ 45 w 45"/>
                <a:gd name="T11" fmla="*/ 0 h 84"/>
                <a:gd name="T12" fmla="*/ 34 w 45"/>
                <a:gd name="T13" fmla="*/ 2 h 84"/>
                <a:gd name="T14" fmla="*/ 25 w 45"/>
                <a:gd name="T15" fmla="*/ 6 h 84"/>
                <a:gd name="T16" fmla="*/ 18 w 45"/>
                <a:gd name="T17" fmla="*/ 11 h 84"/>
                <a:gd name="T18" fmla="*/ 13 w 45"/>
                <a:gd name="T19" fmla="*/ 18 h 84"/>
                <a:gd name="T20" fmla="*/ 13 w 45"/>
                <a:gd name="T21" fmla="*/ 1 h 84"/>
                <a:gd name="T22" fmla="*/ 0 w 45"/>
                <a:gd name="T23" fmla="*/ 1 h 84"/>
                <a:gd name="T24" fmla="*/ 0 w 45"/>
                <a:gd name="T25" fmla="*/ 84 h 84"/>
                <a:gd name="T26" fmla="*/ 14 w 45"/>
                <a:gd name="T27" fmla="*/ 84 h 84"/>
                <a:gd name="T28" fmla="*/ 14 w 45"/>
                <a:gd name="T29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84">
                  <a:moveTo>
                    <a:pt x="14" y="44"/>
                  </a:moveTo>
                  <a:lnTo>
                    <a:pt x="16" y="32"/>
                  </a:lnTo>
                  <a:lnTo>
                    <a:pt x="23" y="22"/>
                  </a:lnTo>
                  <a:lnTo>
                    <a:pt x="33" y="15"/>
                  </a:lnTo>
                  <a:lnTo>
                    <a:pt x="45" y="12"/>
                  </a:lnTo>
                  <a:lnTo>
                    <a:pt x="45" y="0"/>
                  </a:lnTo>
                  <a:lnTo>
                    <a:pt x="34" y="2"/>
                  </a:lnTo>
                  <a:lnTo>
                    <a:pt x="25" y="6"/>
                  </a:lnTo>
                  <a:lnTo>
                    <a:pt x="18" y="11"/>
                  </a:lnTo>
                  <a:lnTo>
                    <a:pt x="13" y="18"/>
                  </a:lnTo>
                  <a:lnTo>
                    <a:pt x="13" y="1"/>
                  </a:lnTo>
                  <a:lnTo>
                    <a:pt x="0" y="1"/>
                  </a:lnTo>
                  <a:lnTo>
                    <a:pt x="0" y="84"/>
                  </a:lnTo>
                  <a:lnTo>
                    <a:pt x="14" y="84"/>
                  </a:lnTo>
                  <a:lnTo>
                    <a:pt x="14" y="44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82" name="Freeform 163"/>
            <p:cNvSpPr>
              <a:spLocks/>
            </p:cNvSpPr>
            <p:nvPr/>
          </p:nvSpPr>
          <p:spPr bwMode="auto">
            <a:xfrm>
              <a:off x="4823" y="33"/>
              <a:ext cx="58" cy="108"/>
            </a:xfrm>
            <a:custGeom>
              <a:avLst/>
              <a:gdLst>
                <a:gd name="T0" fmla="*/ 29 w 58"/>
                <a:gd name="T1" fmla="*/ 35 h 108"/>
                <a:gd name="T2" fmla="*/ 55 w 58"/>
                <a:gd name="T3" fmla="*/ 35 h 108"/>
                <a:gd name="T4" fmla="*/ 55 w 58"/>
                <a:gd name="T5" fmla="*/ 24 h 108"/>
                <a:gd name="T6" fmla="*/ 29 w 58"/>
                <a:gd name="T7" fmla="*/ 24 h 108"/>
                <a:gd name="T8" fmla="*/ 29 w 58"/>
                <a:gd name="T9" fmla="*/ 0 h 108"/>
                <a:gd name="T10" fmla="*/ 16 w 58"/>
                <a:gd name="T11" fmla="*/ 0 h 108"/>
                <a:gd name="T12" fmla="*/ 16 w 58"/>
                <a:gd name="T13" fmla="*/ 24 h 108"/>
                <a:gd name="T14" fmla="*/ 0 w 58"/>
                <a:gd name="T15" fmla="*/ 24 h 108"/>
                <a:gd name="T16" fmla="*/ 0 w 58"/>
                <a:gd name="T17" fmla="*/ 35 h 108"/>
                <a:gd name="T18" fmla="*/ 16 w 58"/>
                <a:gd name="T19" fmla="*/ 35 h 108"/>
                <a:gd name="T20" fmla="*/ 16 w 58"/>
                <a:gd name="T21" fmla="*/ 84 h 108"/>
                <a:gd name="T22" fmla="*/ 16 w 58"/>
                <a:gd name="T23" fmla="*/ 88 h 108"/>
                <a:gd name="T24" fmla="*/ 16 w 58"/>
                <a:gd name="T25" fmla="*/ 93 h 108"/>
                <a:gd name="T26" fmla="*/ 17 w 58"/>
                <a:gd name="T27" fmla="*/ 97 h 108"/>
                <a:gd name="T28" fmla="*/ 18 w 58"/>
                <a:gd name="T29" fmla="*/ 100 h 108"/>
                <a:gd name="T30" fmla="*/ 20 w 58"/>
                <a:gd name="T31" fmla="*/ 103 h 108"/>
                <a:gd name="T32" fmla="*/ 23 w 58"/>
                <a:gd name="T33" fmla="*/ 106 h 108"/>
                <a:gd name="T34" fmla="*/ 27 w 58"/>
                <a:gd name="T35" fmla="*/ 108 h 108"/>
                <a:gd name="T36" fmla="*/ 31 w 58"/>
                <a:gd name="T37" fmla="*/ 108 h 108"/>
                <a:gd name="T38" fmla="*/ 40 w 58"/>
                <a:gd name="T39" fmla="*/ 107 h 108"/>
                <a:gd name="T40" fmla="*/ 47 w 58"/>
                <a:gd name="T41" fmla="*/ 106 h 108"/>
                <a:gd name="T42" fmla="*/ 53 w 58"/>
                <a:gd name="T43" fmla="*/ 103 h 108"/>
                <a:gd name="T44" fmla="*/ 58 w 58"/>
                <a:gd name="T45" fmla="*/ 101 h 108"/>
                <a:gd name="T46" fmla="*/ 55 w 58"/>
                <a:gd name="T47" fmla="*/ 90 h 108"/>
                <a:gd name="T48" fmla="*/ 47 w 58"/>
                <a:gd name="T49" fmla="*/ 95 h 108"/>
                <a:gd name="T50" fmla="*/ 38 w 58"/>
                <a:gd name="T51" fmla="*/ 96 h 108"/>
                <a:gd name="T52" fmla="*/ 34 w 58"/>
                <a:gd name="T53" fmla="*/ 95 h 108"/>
                <a:gd name="T54" fmla="*/ 31 w 58"/>
                <a:gd name="T55" fmla="*/ 92 h 108"/>
                <a:gd name="T56" fmla="*/ 29 w 58"/>
                <a:gd name="T57" fmla="*/ 87 h 108"/>
                <a:gd name="T58" fmla="*/ 29 w 58"/>
                <a:gd name="T59" fmla="*/ 81 h 108"/>
                <a:gd name="T60" fmla="*/ 29 w 58"/>
                <a:gd name="T61" fmla="*/ 3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8" h="108">
                  <a:moveTo>
                    <a:pt x="29" y="35"/>
                  </a:moveTo>
                  <a:lnTo>
                    <a:pt x="55" y="35"/>
                  </a:lnTo>
                  <a:lnTo>
                    <a:pt x="55" y="24"/>
                  </a:lnTo>
                  <a:lnTo>
                    <a:pt x="29" y="24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35"/>
                  </a:lnTo>
                  <a:lnTo>
                    <a:pt x="16" y="35"/>
                  </a:lnTo>
                  <a:lnTo>
                    <a:pt x="16" y="84"/>
                  </a:lnTo>
                  <a:lnTo>
                    <a:pt x="16" y="88"/>
                  </a:lnTo>
                  <a:lnTo>
                    <a:pt x="16" y="93"/>
                  </a:lnTo>
                  <a:lnTo>
                    <a:pt x="17" y="97"/>
                  </a:lnTo>
                  <a:lnTo>
                    <a:pt x="18" y="100"/>
                  </a:lnTo>
                  <a:lnTo>
                    <a:pt x="20" y="103"/>
                  </a:lnTo>
                  <a:lnTo>
                    <a:pt x="23" y="106"/>
                  </a:lnTo>
                  <a:lnTo>
                    <a:pt x="27" y="108"/>
                  </a:lnTo>
                  <a:lnTo>
                    <a:pt x="31" y="108"/>
                  </a:lnTo>
                  <a:lnTo>
                    <a:pt x="40" y="107"/>
                  </a:lnTo>
                  <a:lnTo>
                    <a:pt x="47" y="106"/>
                  </a:lnTo>
                  <a:lnTo>
                    <a:pt x="53" y="103"/>
                  </a:lnTo>
                  <a:lnTo>
                    <a:pt x="58" y="101"/>
                  </a:lnTo>
                  <a:lnTo>
                    <a:pt x="55" y="90"/>
                  </a:lnTo>
                  <a:lnTo>
                    <a:pt x="47" y="95"/>
                  </a:lnTo>
                  <a:lnTo>
                    <a:pt x="38" y="96"/>
                  </a:lnTo>
                  <a:lnTo>
                    <a:pt x="34" y="95"/>
                  </a:lnTo>
                  <a:lnTo>
                    <a:pt x="31" y="92"/>
                  </a:lnTo>
                  <a:lnTo>
                    <a:pt x="29" y="87"/>
                  </a:lnTo>
                  <a:lnTo>
                    <a:pt x="29" y="81"/>
                  </a:lnTo>
                  <a:lnTo>
                    <a:pt x="29" y="35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83" name="Freeform 164"/>
            <p:cNvSpPr>
              <a:spLocks noEditPoints="1"/>
            </p:cNvSpPr>
            <p:nvPr/>
          </p:nvSpPr>
          <p:spPr bwMode="auto">
            <a:xfrm>
              <a:off x="4900" y="13"/>
              <a:ext cx="16" cy="126"/>
            </a:xfrm>
            <a:custGeom>
              <a:avLst/>
              <a:gdLst>
                <a:gd name="T0" fmla="*/ 16 w 16"/>
                <a:gd name="T1" fmla="*/ 0 h 126"/>
                <a:gd name="T2" fmla="*/ 0 w 16"/>
                <a:gd name="T3" fmla="*/ 0 h 126"/>
                <a:gd name="T4" fmla="*/ 0 w 16"/>
                <a:gd name="T5" fmla="*/ 17 h 126"/>
                <a:gd name="T6" fmla="*/ 16 w 16"/>
                <a:gd name="T7" fmla="*/ 17 h 126"/>
                <a:gd name="T8" fmla="*/ 16 w 16"/>
                <a:gd name="T9" fmla="*/ 0 h 126"/>
                <a:gd name="T10" fmla="*/ 15 w 16"/>
                <a:gd name="T11" fmla="*/ 44 h 126"/>
                <a:gd name="T12" fmla="*/ 1 w 16"/>
                <a:gd name="T13" fmla="*/ 44 h 126"/>
                <a:gd name="T14" fmla="*/ 1 w 16"/>
                <a:gd name="T15" fmla="*/ 126 h 126"/>
                <a:gd name="T16" fmla="*/ 15 w 16"/>
                <a:gd name="T17" fmla="*/ 126 h 126"/>
                <a:gd name="T18" fmla="*/ 15 w 16"/>
                <a:gd name="T19" fmla="*/ 4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26">
                  <a:moveTo>
                    <a:pt x="16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16" y="17"/>
                  </a:lnTo>
                  <a:lnTo>
                    <a:pt x="16" y="0"/>
                  </a:lnTo>
                  <a:close/>
                  <a:moveTo>
                    <a:pt x="15" y="44"/>
                  </a:moveTo>
                  <a:lnTo>
                    <a:pt x="1" y="44"/>
                  </a:lnTo>
                  <a:lnTo>
                    <a:pt x="1" y="126"/>
                  </a:lnTo>
                  <a:lnTo>
                    <a:pt x="15" y="126"/>
                  </a:lnTo>
                  <a:lnTo>
                    <a:pt x="15" y="44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84" name="Freeform 165"/>
            <p:cNvSpPr>
              <a:spLocks/>
            </p:cNvSpPr>
            <p:nvPr/>
          </p:nvSpPr>
          <p:spPr bwMode="auto">
            <a:xfrm>
              <a:off x="4945" y="55"/>
              <a:ext cx="65" cy="84"/>
            </a:xfrm>
            <a:custGeom>
              <a:avLst/>
              <a:gdLst>
                <a:gd name="T0" fmla="*/ 65 w 65"/>
                <a:gd name="T1" fmla="*/ 29 h 84"/>
                <a:gd name="T2" fmla="*/ 64 w 65"/>
                <a:gd name="T3" fmla="*/ 19 h 84"/>
                <a:gd name="T4" fmla="*/ 60 w 65"/>
                <a:gd name="T5" fmla="*/ 10 h 84"/>
                <a:gd name="T6" fmla="*/ 53 w 65"/>
                <a:gd name="T7" fmla="*/ 3 h 84"/>
                <a:gd name="T8" fmla="*/ 40 w 65"/>
                <a:gd name="T9" fmla="*/ 0 h 84"/>
                <a:gd name="T10" fmla="*/ 34 w 65"/>
                <a:gd name="T11" fmla="*/ 0 h 84"/>
                <a:gd name="T12" fmla="*/ 29 w 65"/>
                <a:gd name="T13" fmla="*/ 2 h 84"/>
                <a:gd name="T14" fmla="*/ 24 w 65"/>
                <a:gd name="T15" fmla="*/ 4 h 84"/>
                <a:gd name="T16" fmla="*/ 20 w 65"/>
                <a:gd name="T17" fmla="*/ 6 h 84"/>
                <a:gd name="T18" fmla="*/ 17 w 65"/>
                <a:gd name="T19" fmla="*/ 9 h 84"/>
                <a:gd name="T20" fmla="*/ 15 w 65"/>
                <a:gd name="T21" fmla="*/ 11 h 84"/>
                <a:gd name="T22" fmla="*/ 14 w 65"/>
                <a:gd name="T23" fmla="*/ 13 h 84"/>
                <a:gd name="T24" fmla="*/ 13 w 65"/>
                <a:gd name="T25" fmla="*/ 14 h 84"/>
                <a:gd name="T26" fmla="*/ 13 w 65"/>
                <a:gd name="T27" fmla="*/ 1 h 84"/>
                <a:gd name="T28" fmla="*/ 0 w 65"/>
                <a:gd name="T29" fmla="*/ 1 h 84"/>
                <a:gd name="T30" fmla="*/ 0 w 65"/>
                <a:gd name="T31" fmla="*/ 84 h 84"/>
                <a:gd name="T32" fmla="*/ 14 w 65"/>
                <a:gd name="T33" fmla="*/ 84 h 84"/>
                <a:gd name="T34" fmla="*/ 14 w 65"/>
                <a:gd name="T35" fmla="*/ 39 h 84"/>
                <a:gd name="T36" fmla="*/ 14 w 65"/>
                <a:gd name="T37" fmla="*/ 34 h 84"/>
                <a:gd name="T38" fmla="*/ 15 w 65"/>
                <a:gd name="T39" fmla="*/ 29 h 84"/>
                <a:gd name="T40" fmla="*/ 16 w 65"/>
                <a:gd name="T41" fmla="*/ 25 h 84"/>
                <a:gd name="T42" fmla="*/ 18 w 65"/>
                <a:gd name="T43" fmla="*/ 20 h 84"/>
                <a:gd name="T44" fmla="*/ 21 w 65"/>
                <a:gd name="T45" fmla="*/ 17 h 84"/>
                <a:gd name="T46" fmla="*/ 24 w 65"/>
                <a:gd name="T47" fmla="*/ 14 h 84"/>
                <a:gd name="T48" fmla="*/ 28 w 65"/>
                <a:gd name="T49" fmla="*/ 12 h 84"/>
                <a:gd name="T50" fmla="*/ 33 w 65"/>
                <a:gd name="T51" fmla="*/ 11 h 84"/>
                <a:gd name="T52" fmla="*/ 38 w 65"/>
                <a:gd name="T53" fmla="*/ 12 h 84"/>
                <a:gd name="T54" fmla="*/ 43 w 65"/>
                <a:gd name="T55" fmla="*/ 13 h 84"/>
                <a:gd name="T56" fmla="*/ 46 w 65"/>
                <a:gd name="T57" fmla="*/ 16 h 84"/>
                <a:gd name="T58" fmla="*/ 48 w 65"/>
                <a:gd name="T59" fmla="*/ 18 h 84"/>
                <a:gd name="T60" fmla="*/ 49 w 65"/>
                <a:gd name="T61" fmla="*/ 22 h 84"/>
                <a:gd name="T62" fmla="*/ 50 w 65"/>
                <a:gd name="T63" fmla="*/ 25 h 84"/>
                <a:gd name="T64" fmla="*/ 50 w 65"/>
                <a:gd name="T65" fmla="*/ 28 h 84"/>
                <a:gd name="T66" fmla="*/ 50 w 65"/>
                <a:gd name="T67" fmla="*/ 30 h 84"/>
                <a:gd name="T68" fmla="*/ 50 w 65"/>
                <a:gd name="T69" fmla="*/ 84 h 84"/>
                <a:gd name="T70" fmla="*/ 65 w 65"/>
                <a:gd name="T71" fmla="*/ 84 h 84"/>
                <a:gd name="T72" fmla="*/ 65 w 65"/>
                <a:gd name="T73" fmla="*/ 2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84">
                  <a:moveTo>
                    <a:pt x="65" y="29"/>
                  </a:moveTo>
                  <a:lnTo>
                    <a:pt x="64" y="19"/>
                  </a:lnTo>
                  <a:lnTo>
                    <a:pt x="60" y="10"/>
                  </a:lnTo>
                  <a:lnTo>
                    <a:pt x="53" y="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2"/>
                  </a:lnTo>
                  <a:lnTo>
                    <a:pt x="24" y="4"/>
                  </a:lnTo>
                  <a:lnTo>
                    <a:pt x="20" y="6"/>
                  </a:lnTo>
                  <a:lnTo>
                    <a:pt x="17" y="9"/>
                  </a:lnTo>
                  <a:lnTo>
                    <a:pt x="15" y="11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"/>
                  </a:lnTo>
                  <a:lnTo>
                    <a:pt x="0" y="1"/>
                  </a:lnTo>
                  <a:lnTo>
                    <a:pt x="0" y="84"/>
                  </a:lnTo>
                  <a:lnTo>
                    <a:pt x="14" y="84"/>
                  </a:lnTo>
                  <a:lnTo>
                    <a:pt x="14" y="39"/>
                  </a:lnTo>
                  <a:lnTo>
                    <a:pt x="14" y="34"/>
                  </a:lnTo>
                  <a:lnTo>
                    <a:pt x="15" y="29"/>
                  </a:lnTo>
                  <a:lnTo>
                    <a:pt x="16" y="25"/>
                  </a:lnTo>
                  <a:lnTo>
                    <a:pt x="18" y="20"/>
                  </a:lnTo>
                  <a:lnTo>
                    <a:pt x="21" y="17"/>
                  </a:lnTo>
                  <a:lnTo>
                    <a:pt x="24" y="14"/>
                  </a:lnTo>
                  <a:lnTo>
                    <a:pt x="28" y="12"/>
                  </a:lnTo>
                  <a:lnTo>
                    <a:pt x="33" y="11"/>
                  </a:lnTo>
                  <a:lnTo>
                    <a:pt x="38" y="12"/>
                  </a:lnTo>
                  <a:lnTo>
                    <a:pt x="43" y="13"/>
                  </a:lnTo>
                  <a:lnTo>
                    <a:pt x="46" y="16"/>
                  </a:lnTo>
                  <a:lnTo>
                    <a:pt x="48" y="18"/>
                  </a:lnTo>
                  <a:lnTo>
                    <a:pt x="49" y="22"/>
                  </a:lnTo>
                  <a:lnTo>
                    <a:pt x="50" y="25"/>
                  </a:lnTo>
                  <a:lnTo>
                    <a:pt x="50" y="28"/>
                  </a:lnTo>
                  <a:lnTo>
                    <a:pt x="50" y="30"/>
                  </a:lnTo>
                  <a:lnTo>
                    <a:pt x="50" y="84"/>
                  </a:lnTo>
                  <a:lnTo>
                    <a:pt x="65" y="84"/>
                  </a:lnTo>
                  <a:lnTo>
                    <a:pt x="65" y="2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85" name="Freeform 166"/>
            <p:cNvSpPr>
              <a:spLocks noEditPoints="1"/>
            </p:cNvSpPr>
            <p:nvPr/>
          </p:nvSpPr>
          <p:spPr bwMode="auto">
            <a:xfrm>
              <a:off x="5030" y="55"/>
              <a:ext cx="84" cy="122"/>
            </a:xfrm>
            <a:custGeom>
              <a:avLst/>
              <a:gdLst>
                <a:gd name="T0" fmla="*/ 66 w 84"/>
                <a:gd name="T1" fmla="*/ 11 h 122"/>
                <a:gd name="T2" fmla="*/ 76 w 84"/>
                <a:gd name="T3" fmla="*/ 11 h 122"/>
                <a:gd name="T4" fmla="*/ 82 w 84"/>
                <a:gd name="T5" fmla="*/ 11 h 122"/>
                <a:gd name="T6" fmla="*/ 82 w 84"/>
                <a:gd name="T7" fmla="*/ 0 h 122"/>
                <a:gd name="T8" fmla="*/ 53 w 84"/>
                <a:gd name="T9" fmla="*/ 6 h 122"/>
                <a:gd name="T10" fmla="*/ 45 w 84"/>
                <a:gd name="T11" fmla="*/ 2 h 122"/>
                <a:gd name="T12" fmla="*/ 35 w 84"/>
                <a:gd name="T13" fmla="*/ 0 h 122"/>
                <a:gd name="T14" fmla="*/ 15 w 84"/>
                <a:gd name="T15" fmla="*/ 9 h 122"/>
                <a:gd name="T16" fmla="*/ 6 w 84"/>
                <a:gd name="T17" fmla="*/ 30 h 122"/>
                <a:gd name="T18" fmla="*/ 12 w 84"/>
                <a:gd name="T19" fmla="*/ 48 h 122"/>
                <a:gd name="T20" fmla="*/ 8 w 84"/>
                <a:gd name="T21" fmla="*/ 59 h 122"/>
                <a:gd name="T22" fmla="*/ 7 w 84"/>
                <a:gd name="T23" fmla="*/ 64 h 122"/>
                <a:gd name="T24" fmla="*/ 12 w 84"/>
                <a:gd name="T25" fmla="*/ 78 h 122"/>
                <a:gd name="T26" fmla="*/ 2 w 84"/>
                <a:gd name="T27" fmla="*/ 88 h 122"/>
                <a:gd name="T28" fmla="*/ 0 w 84"/>
                <a:gd name="T29" fmla="*/ 97 h 122"/>
                <a:gd name="T30" fmla="*/ 12 w 84"/>
                <a:gd name="T31" fmla="*/ 115 h 122"/>
                <a:gd name="T32" fmla="*/ 40 w 84"/>
                <a:gd name="T33" fmla="*/ 122 h 122"/>
                <a:gd name="T34" fmla="*/ 69 w 84"/>
                <a:gd name="T35" fmla="*/ 115 h 122"/>
                <a:gd name="T36" fmla="*/ 81 w 84"/>
                <a:gd name="T37" fmla="*/ 97 h 122"/>
                <a:gd name="T38" fmla="*/ 76 w 84"/>
                <a:gd name="T39" fmla="*/ 82 h 122"/>
                <a:gd name="T40" fmla="*/ 65 w 84"/>
                <a:gd name="T41" fmla="*/ 75 h 122"/>
                <a:gd name="T42" fmla="*/ 52 w 84"/>
                <a:gd name="T43" fmla="*/ 72 h 122"/>
                <a:gd name="T44" fmla="*/ 43 w 84"/>
                <a:gd name="T45" fmla="*/ 71 h 122"/>
                <a:gd name="T46" fmla="*/ 25 w 84"/>
                <a:gd name="T47" fmla="*/ 71 h 122"/>
                <a:gd name="T48" fmla="*/ 18 w 84"/>
                <a:gd name="T49" fmla="*/ 67 h 122"/>
                <a:gd name="T50" fmla="*/ 17 w 84"/>
                <a:gd name="T51" fmla="*/ 58 h 122"/>
                <a:gd name="T52" fmla="*/ 22 w 84"/>
                <a:gd name="T53" fmla="*/ 57 h 122"/>
                <a:gd name="T54" fmla="*/ 30 w 84"/>
                <a:gd name="T55" fmla="*/ 60 h 122"/>
                <a:gd name="T56" fmla="*/ 47 w 84"/>
                <a:gd name="T57" fmla="*/ 58 h 122"/>
                <a:gd name="T58" fmla="*/ 62 w 84"/>
                <a:gd name="T59" fmla="*/ 42 h 122"/>
                <a:gd name="T60" fmla="*/ 64 w 84"/>
                <a:gd name="T61" fmla="*/ 24 h 122"/>
                <a:gd name="T62" fmla="*/ 60 w 84"/>
                <a:gd name="T63" fmla="*/ 14 h 122"/>
                <a:gd name="T64" fmla="*/ 59 w 84"/>
                <a:gd name="T65" fmla="*/ 12 h 122"/>
                <a:gd name="T66" fmla="*/ 33 w 84"/>
                <a:gd name="T67" fmla="*/ 49 h 122"/>
                <a:gd name="T68" fmla="*/ 27 w 84"/>
                <a:gd name="T69" fmla="*/ 47 h 122"/>
                <a:gd name="T70" fmla="*/ 22 w 84"/>
                <a:gd name="T71" fmla="*/ 43 h 122"/>
                <a:gd name="T72" fmla="*/ 19 w 84"/>
                <a:gd name="T73" fmla="*/ 35 h 122"/>
                <a:gd name="T74" fmla="*/ 19 w 84"/>
                <a:gd name="T75" fmla="*/ 25 h 122"/>
                <a:gd name="T76" fmla="*/ 22 w 84"/>
                <a:gd name="T77" fmla="*/ 17 h 122"/>
                <a:gd name="T78" fmla="*/ 27 w 84"/>
                <a:gd name="T79" fmla="*/ 12 h 122"/>
                <a:gd name="T80" fmla="*/ 33 w 84"/>
                <a:gd name="T81" fmla="*/ 11 h 122"/>
                <a:gd name="T82" fmla="*/ 41 w 84"/>
                <a:gd name="T83" fmla="*/ 11 h 122"/>
                <a:gd name="T84" fmla="*/ 50 w 84"/>
                <a:gd name="T85" fmla="*/ 21 h 122"/>
                <a:gd name="T86" fmla="*/ 50 w 84"/>
                <a:gd name="T87" fmla="*/ 39 h 122"/>
                <a:gd name="T88" fmla="*/ 41 w 84"/>
                <a:gd name="T89" fmla="*/ 49 h 122"/>
                <a:gd name="T90" fmla="*/ 44 w 84"/>
                <a:gd name="T91" fmla="*/ 85 h 122"/>
                <a:gd name="T92" fmla="*/ 49 w 84"/>
                <a:gd name="T93" fmla="*/ 85 h 122"/>
                <a:gd name="T94" fmla="*/ 57 w 84"/>
                <a:gd name="T95" fmla="*/ 86 h 122"/>
                <a:gd name="T96" fmla="*/ 65 w 84"/>
                <a:gd name="T97" fmla="*/ 90 h 122"/>
                <a:gd name="T98" fmla="*/ 68 w 84"/>
                <a:gd name="T99" fmla="*/ 97 h 122"/>
                <a:gd name="T100" fmla="*/ 66 w 84"/>
                <a:gd name="T101" fmla="*/ 103 h 122"/>
                <a:gd name="T102" fmla="*/ 60 w 84"/>
                <a:gd name="T103" fmla="*/ 108 h 122"/>
                <a:gd name="T104" fmla="*/ 51 w 84"/>
                <a:gd name="T105" fmla="*/ 111 h 122"/>
                <a:gd name="T106" fmla="*/ 41 w 84"/>
                <a:gd name="T107" fmla="*/ 112 h 122"/>
                <a:gd name="T108" fmla="*/ 30 w 84"/>
                <a:gd name="T109" fmla="*/ 111 h 122"/>
                <a:gd name="T110" fmla="*/ 21 w 84"/>
                <a:gd name="T111" fmla="*/ 108 h 122"/>
                <a:gd name="T112" fmla="*/ 15 w 84"/>
                <a:gd name="T113" fmla="*/ 103 h 122"/>
                <a:gd name="T114" fmla="*/ 13 w 84"/>
                <a:gd name="T115" fmla="*/ 97 h 122"/>
                <a:gd name="T116" fmla="*/ 13 w 84"/>
                <a:gd name="T117" fmla="*/ 95 h 122"/>
                <a:gd name="T118" fmla="*/ 14 w 84"/>
                <a:gd name="T119" fmla="*/ 91 h 122"/>
                <a:gd name="T120" fmla="*/ 19 w 84"/>
                <a:gd name="T121" fmla="*/ 87 h 122"/>
                <a:gd name="T122" fmla="*/ 27 w 84"/>
                <a:gd name="T123" fmla="*/ 8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" h="122">
                  <a:moveTo>
                    <a:pt x="59" y="12"/>
                  </a:moveTo>
                  <a:lnTo>
                    <a:pt x="66" y="11"/>
                  </a:lnTo>
                  <a:lnTo>
                    <a:pt x="73" y="11"/>
                  </a:lnTo>
                  <a:lnTo>
                    <a:pt x="76" y="11"/>
                  </a:lnTo>
                  <a:lnTo>
                    <a:pt x="79" y="11"/>
                  </a:lnTo>
                  <a:lnTo>
                    <a:pt x="82" y="11"/>
                  </a:lnTo>
                  <a:lnTo>
                    <a:pt x="84" y="12"/>
                  </a:lnTo>
                  <a:lnTo>
                    <a:pt x="82" y="0"/>
                  </a:lnTo>
                  <a:lnTo>
                    <a:pt x="64" y="2"/>
                  </a:lnTo>
                  <a:lnTo>
                    <a:pt x="53" y="6"/>
                  </a:lnTo>
                  <a:lnTo>
                    <a:pt x="49" y="3"/>
                  </a:lnTo>
                  <a:lnTo>
                    <a:pt x="45" y="2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24" y="2"/>
                  </a:lnTo>
                  <a:lnTo>
                    <a:pt x="15" y="9"/>
                  </a:lnTo>
                  <a:lnTo>
                    <a:pt x="8" y="18"/>
                  </a:lnTo>
                  <a:lnTo>
                    <a:pt x="6" y="30"/>
                  </a:lnTo>
                  <a:lnTo>
                    <a:pt x="8" y="40"/>
                  </a:lnTo>
                  <a:lnTo>
                    <a:pt x="12" y="48"/>
                  </a:lnTo>
                  <a:lnTo>
                    <a:pt x="9" y="54"/>
                  </a:lnTo>
                  <a:lnTo>
                    <a:pt x="8" y="59"/>
                  </a:lnTo>
                  <a:lnTo>
                    <a:pt x="7" y="62"/>
                  </a:lnTo>
                  <a:lnTo>
                    <a:pt x="7" y="64"/>
                  </a:lnTo>
                  <a:lnTo>
                    <a:pt x="8" y="71"/>
                  </a:lnTo>
                  <a:lnTo>
                    <a:pt x="12" y="78"/>
                  </a:lnTo>
                  <a:lnTo>
                    <a:pt x="6" y="83"/>
                  </a:lnTo>
                  <a:lnTo>
                    <a:pt x="2" y="88"/>
                  </a:lnTo>
                  <a:lnTo>
                    <a:pt x="0" y="93"/>
                  </a:lnTo>
                  <a:lnTo>
                    <a:pt x="0" y="97"/>
                  </a:lnTo>
                  <a:lnTo>
                    <a:pt x="3" y="107"/>
                  </a:lnTo>
                  <a:lnTo>
                    <a:pt x="12" y="115"/>
                  </a:lnTo>
                  <a:lnTo>
                    <a:pt x="25" y="120"/>
                  </a:lnTo>
                  <a:lnTo>
                    <a:pt x="40" y="122"/>
                  </a:lnTo>
                  <a:lnTo>
                    <a:pt x="56" y="120"/>
                  </a:lnTo>
                  <a:lnTo>
                    <a:pt x="69" y="115"/>
                  </a:lnTo>
                  <a:lnTo>
                    <a:pt x="78" y="107"/>
                  </a:lnTo>
                  <a:lnTo>
                    <a:pt x="81" y="97"/>
                  </a:lnTo>
                  <a:lnTo>
                    <a:pt x="80" y="89"/>
                  </a:lnTo>
                  <a:lnTo>
                    <a:pt x="76" y="82"/>
                  </a:lnTo>
                  <a:lnTo>
                    <a:pt x="71" y="78"/>
                  </a:lnTo>
                  <a:lnTo>
                    <a:pt x="65" y="75"/>
                  </a:lnTo>
                  <a:lnTo>
                    <a:pt x="58" y="73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3" y="71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1" y="70"/>
                  </a:lnTo>
                  <a:lnTo>
                    <a:pt x="18" y="67"/>
                  </a:lnTo>
                  <a:lnTo>
                    <a:pt x="17" y="61"/>
                  </a:lnTo>
                  <a:lnTo>
                    <a:pt x="17" y="58"/>
                  </a:lnTo>
                  <a:lnTo>
                    <a:pt x="19" y="55"/>
                  </a:lnTo>
                  <a:lnTo>
                    <a:pt x="22" y="57"/>
                  </a:lnTo>
                  <a:lnTo>
                    <a:pt x="26" y="59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7" y="58"/>
                  </a:lnTo>
                  <a:lnTo>
                    <a:pt x="56" y="51"/>
                  </a:lnTo>
                  <a:lnTo>
                    <a:pt x="62" y="42"/>
                  </a:lnTo>
                  <a:lnTo>
                    <a:pt x="65" y="30"/>
                  </a:lnTo>
                  <a:lnTo>
                    <a:pt x="64" y="24"/>
                  </a:lnTo>
                  <a:lnTo>
                    <a:pt x="62" y="18"/>
                  </a:lnTo>
                  <a:lnTo>
                    <a:pt x="60" y="14"/>
                  </a:lnTo>
                  <a:lnTo>
                    <a:pt x="59" y="12"/>
                  </a:lnTo>
                  <a:lnTo>
                    <a:pt x="59" y="12"/>
                  </a:lnTo>
                  <a:close/>
                  <a:moveTo>
                    <a:pt x="35" y="50"/>
                  </a:moveTo>
                  <a:lnTo>
                    <a:pt x="33" y="49"/>
                  </a:lnTo>
                  <a:lnTo>
                    <a:pt x="30" y="49"/>
                  </a:lnTo>
                  <a:lnTo>
                    <a:pt x="27" y="47"/>
                  </a:lnTo>
                  <a:lnTo>
                    <a:pt x="25" y="46"/>
                  </a:lnTo>
                  <a:lnTo>
                    <a:pt x="22" y="43"/>
                  </a:lnTo>
                  <a:lnTo>
                    <a:pt x="21" y="40"/>
                  </a:lnTo>
                  <a:lnTo>
                    <a:pt x="19" y="35"/>
                  </a:lnTo>
                  <a:lnTo>
                    <a:pt x="19" y="30"/>
                  </a:lnTo>
                  <a:lnTo>
                    <a:pt x="19" y="25"/>
                  </a:lnTo>
                  <a:lnTo>
                    <a:pt x="21" y="20"/>
                  </a:lnTo>
                  <a:lnTo>
                    <a:pt x="22" y="17"/>
                  </a:lnTo>
                  <a:lnTo>
                    <a:pt x="25" y="14"/>
                  </a:lnTo>
                  <a:lnTo>
                    <a:pt x="27" y="12"/>
                  </a:lnTo>
                  <a:lnTo>
                    <a:pt x="30" y="11"/>
                  </a:lnTo>
                  <a:lnTo>
                    <a:pt x="33" y="11"/>
                  </a:lnTo>
                  <a:lnTo>
                    <a:pt x="35" y="10"/>
                  </a:lnTo>
                  <a:lnTo>
                    <a:pt x="41" y="11"/>
                  </a:lnTo>
                  <a:lnTo>
                    <a:pt x="47" y="15"/>
                  </a:lnTo>
                  <a:lnTo>
                    <a:pt x="50" y="21"/>
                  </a:lnTo>
                  <a:lnTo>
                    <a:pt x="52" y="30"/>
                  </a:lnTo>
                  <a:lnTo>
                    <a:pt x="50" y="39"/>
                  </a:lnTo>
                  <a:lnTo>
                    <a:pt x="47" y="45"/>
                  </a:lnTo>
                  <a:lnTo>
                    <a:pt x="41" y="49"/>
                  </a:lnTo>
                  <a:lnTo>
                    <a:pt x="35" y="50"/>
                  </a:lnTo>
                  <a:close/>
                  <a:moveTo>
                    <a:pt x="44" y="85"/>
                  </a:moveTo>
                  <a:lnTo>
                    <a:pt x="46" y="85"/>
                  </a:lnTo>
                  <a:lnTo>
                    <a:pt x="49" y="85"/>
                  </a:lnTo>
                  <a:lnTo>
                    <a:pt x="53" y="85"/>
                  </a:lnTo>
                  <a:lnTo>
                    <a:pt x="57" y="86"/>
                  </a:lnTo>
                  <a:lnTo>
                    <a:pt x="62" y="88"/>
                  </a:lnTo>
                  <a:lnTo>
                    <a:pt x="65" y="90"/>
                  </a:lnTo>
                  <a:lnTo>
                    <a:pt x="67" y="93"/>
                  </a:lnTo>
                  <a:lnTo>
                    <a:pt x="68" y="97"/>
                  </a:lnTo>
                  <a:lnTo>
                    <a:pt x="68" y="100"/>
                  </a:lnTo>
                  <a:lnTo>
                    <a:pt x="66" y="103"/>
                  </a:lnTo>
                  <a:lnTo>
                    <a:pt x="64" y="106"/>
                  </a:lnTo>
                  <a:lnTo>
                    <a:pt x="60" y="108"/>
                  </a:lnTo>
                  <a:lnTo>
                    <a:pt x="56" y="109"/>
                  </a:lnTo>
                  <a:lnTo>
                    <a:pt x="51" y="111"/>
                  </a:lnTo>
                  <a:lnTo>
                    <a:pt x="46" y="111"/>
                  </a:lnTo>
                  <a:lnTo>
                    <a:pt x="41" y="112"/>
                  </a:lnTo>
                  <a:lnTo>
                    <a:pt x="35" y="111"/>
                  </a:lnTo>
                  <a:lnTo>
                    <a:pt x="30" y="111"/>
                  </a:lnTo>
                  <a:lnTo>
                    <a:pt x="25" y="109"/>
                  </a:lnTo>
                  <a:lnTo>
                    <a:pt x="21" y="108"/>
                  </a:lnTo>
                  <a:lnTo>
                    <a:pt x="18" y="106"/>
                  </a:lnTo>
                  <a:lnTo>
                    <a:pt x="15" y="103"/>
                  </a:lnTo>
                  <a:lnTo>
                    <a:pt x="13" y="100"/>
                  </a:lnTo>
                  <a:lnTo>
                    <a:pt x="13" y="97"/>
                  </a:lnTo>
                  <a:lnTo>
                    <a:pt x="13" y="97"/>
                  </a:lnTo>
                  <a:lnTo>
                    <a:pt x="13" y="95"/>
                  </a:lnTo>
                  <a:lnTo>
                    <a:pt x="14" y="93"/>
                  </a:lnTo>
                  <a:lnTo>
                    <a:pt x="14" y="91"/>
                  </a:lnTo>
                  <a:lnTo>
                    <a:pt x="16" y="88"/>
                  </a:lnTo>
                  <a:lnTo>
                    <a:pt x="19" y="87"/>
                  </a:lnTo>
                  <a:lnTo>
                    <a:pt x="22" y="85"/>
                  </a:lnTo>
                  <a:lnTo>
                    <a:pt x="27" y="85"/>
                  </a:lnTo>
                  <a:lnTo>
                    <a:pt x="44" y="85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88" name="Freeform 167"/>
            <p:cNvSpPr>
              <a:spLocks noEditPoints="1"/>
            </p:cNvSpPr>
            <p:nvPr/>
          </p:nvSpPr>
          <p:spPr bwMode="auto">
            <a:xfrm>
              <a:off x="5183" y="17"/>
              <a:ext cx="48" cy="124"/>
            </a:xfrm>
            <a:custGeom>
              <a:avLst/>
              <a:gdLst>
                <a:gd name="T0" fmla="*/ 46 w 48"/>
                <a:gd name="T1" fmla="*/ 4 h 124"/>
                <a:gd name="T2" fmla="*/ 43 w 48"/>
                <a:gd name="T3" fmla="*/ 0 h 124"/>
                <a:gd name="T4" fmla="*/ 36 w 48"/>
                <a:gd name="T5" fmla="*/ 1 h 124"/>
                <a:gd name="T6" fmla="*/ 31 w 48"/>
                <a:gd name="T7" fmla="*/ 6 h 124"/>
                <a:gd name="T8" fmla="*/ 31 w 48"/>
                <a:gd name="T9" fmla="*/ 12 h 124"/>
                <a:gd name="T10" fmla="*/ 34 w 48"/>
                <a:gd name="T11" fmla="*/ 16 h 124"/>
                <a:gd name="T12" fmla="*/ 40 w 48"/>
                <a:gd name="T13" fmla="*/ 15 h 124"/>
                <a:gd name="T14" fmla="*/ 46 w 48"/>
                <a:gd name="T15" fmla="*/ 10 h 124"/>
                <a:gd name="T16" fmla="*/ 33 w 48"/>
                <a:gd name="T17" fmla="*/ 76 h 124"/>
                <a:gd name="T18" fmla="*/ 35 w 48"/>
                <a:gd name="T19" fmla="*/ 70 h 124"/>
                <a:gd name="T20" fmla="*/ 37 w 48"/>
                <a:gd name="T21" fmla="*/ 65 h 124"/>
                <a:gd name="T22" fmla="*/ 39 w 48"/>
                <a:gd name="T23" fmla="*/ 55 h 124"/>
                <a:gd name="T24" fmla="*/ 35 w 48"/>
                <a:gd name="T25" fmla="*/ 45 h 124"/>
                <a:gd name="T26" fmla="*/ 24 w 48"/>
                <a:gd name="T27" fmla="*/ 40 h 124"/>
                <a:gd name="T28" fmla="*/ 6 w 48"/>
                <a:gd name="T29" fmla="*/ 54 h 124"/>
                <a:gd name="T30" fmla="*/ 0 w 48"/>
                <a:gd name="T31" fmla="*/ 69 h 124"/>
                <a:gd name="T32" fmla="*/ 2 w 48"/>
                <a:gd name="T33" fmla="*/ 71 h 124"/>
                <a:gd name="T34" fmla="*/ 5 w 48"/>
                <a:gd name="T35" fmla="*/ 67 h 124"/>
                <a:gd name="T36" fmla="*/ 14 w 48"/>
                <a:gd name="T37" fmla="*/ 49 h 124"/>
                <a:gd name="T38" fmla="*/ 24 w 48"/>
                <a:gd name="T39" fmla="*/ 44 h 124"/>
                <a:gd name="T40" fmla="*/ 27 w 48"/>
                <a:gd name="T41" fmla="*/ 45 h 124"/>
                <a:gd name="T42" fmla="*/ 28 w 48"/>
                <a:gd name="T43" fmla="*/ 50 h 124"/>
                <a:gd name="T44" fmla="*/ 26 w 48"/>
                <a:gd name="T45" fmla="*/ 60 h 124"/>
                <a:gd name="T46" fmla="*/ 20 w 48"/>
                <a:gd name="T47" fmla="*/ 76 h 124"/>
                <a:gd name="T48" fmla="*/ 14 w 48"/>
                <a:gd name="T49" fmla="*/ 94 h 124"/>
                <a:gd name="T50" fmla="*/ 9 w 48"/>
                <a:gd name="T51" fmla="*/ 109 h 124"/>
                <a:gd name="T52" fmla="*/ 14 w 48"/>
                <a:gd name="T53" fmla="*/ 120 h 124"/>
                <a:gd name="T54" fmla="*/ 24 w 48"/>
                <a:gd name="T55" fmla="*/ 124 h 124"/>
                <a:gd name="T56" fmla="*/ 43 w 48"/>
                <a:gd name="T57" fmla="*/ 110 h 124"/>
                <a:gd name="T58" fmla="*/ 48 w 48"/>
                <a:gd name="T59" fmla="*/ 96 h 124"/>
                <a:gd name="T60" fmla="*/ 46 w 48"/>
                <a:gd name="T61" fmla="*/ 94 h 124"/>
                <a:gd name="T62" fmla="*/ 44 w 48"/>
                <a:gd name="T63" fmla="*/ 97 h 124"/>
                <a:gd name="T64" fmla="*/ 36 w 48"/>
                <a:gd name="T65" fmla="*/ 113 h 124"/>
                <a:gd name="T66" fmla="*/ 25 w 48"/>
                <a:gd name="T67" fmla="*/ 120 h 124"/>
                <a:gd name="T68" fmla="*/ 20 w 48"/>
                <a:gd name="T69" fmla="*/ 114 h 124"/>
                <a:gd name="T70" fmla="*/ 21 w 48"/>
                <a:gd name="T71" fmla="*/ 107 h 124"/>
                <a:gd name="T72" fmla="*/ 26 w 48"/>
                <a:gd name="T73" fmla="*/ 9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124">
                  <a:moveTo>
                    <a:pt x="47" y="6"/>
                  </a:moveTo>
                  <a:lnTo>
                    <a:pt x="46" y="4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6" y="1"/>
                  </a:lnTo>
                  <a:lnTo>
                    <a:pt x="33" y="3"/>
                  </a:lnTo>
                  <a:lnTo>
                    <a:pt x="31" y="6"/>
                  </a:lnTo>
                  <a:lnTo>
                    <a:pt x="30" y="9"/>
                  </a:lnTo>
                  <a:lnTo>
                    <a:pt x="31" y="12"/>
                  </a:lnTo>
                  <a:lnTo>
                    <a:pt x="32" y="14"/>
                  </a:lnTo>
                  <a:lnTo>
                    <a:pt x="34" y="16"/>
                  </a:lnTo>
                  <a:lnTo>
                    <a:pt x="37" y="16"/>
                  </a:lnTo>
                  <a:lnTo>
                    <a:pt x="40" y="15"/>
                  </a:lnTo>
                  <a:lnTo>
                    <a:pt x="44" y="13"/>
                  </a:lnTo>
                  <a:lnTo>
                    <a:pt x="46" y="10"/>
                  </a:lnTo>
                  <a:lnTo>
                    <a:pt x="47" y="6"/>
                  </a:lnTo>
                  <a:close/>
                  <a:moveTo>
                    <a:pt x="33" y="76"/>
                  </a:moveTo>
                  <a:lnTo>
                    <a:pt x="34" y="73"/>
                  </a:lnTo>
                  <a:lnTo>
                    <a:pt x="35" y="70"/>
                  </a:lnTo>
                  <a:lnTo>
                    <a:pt x="36" y="68"/>
                  </a:lnTo>
                  <a:lnTo>
                    <a:pt x="37" y="65"/>
                  </a:lnTo>
                  <a:lnTo>
                    <a:pt x="39" y="60"/>
                  </a:lnTo>
                  <a:lnTo>
                    <a:pt x="39" y="55"/>
                  </a:lnTo>
                  <a:lnTo>
                    <a:pt x="38" y="50"/>
                  </a:lnTo>
                  <a:lnTo>
                    <a:pt x="35" y="45"/>
                  </a:lnTo>
                  <a:lnTo>
                    <a:pt x="30" y="41"/>
                  </a:lnTo>
                  <a:lnTo>
                    <a:pt x="24" y="40"/>
                  </a:lnTo>
                  <a:lnTo>
                    <a:pt x="13" y="44"/>
                  </a:lnTo>
                  <a:lnTo>
                    <a:pt x="6" y="54"/>
                  </a:lnTo>
                  <a:lnTo>
                    <a:pt x="1" y="64"/>
                  </a:lnTo>
                  <a:lnTo>
                    <a:pt x="0" y="69"/>
                  </a:lnTo>
                  <a:lnTo>
                    <a:pt x="1" y="70"/>
                  </a:lnTo>
                  <a:lnTo>
                    <a:pt x="2" y="71"/>
                  </a:lnTo>
                  <a:lnTo>
                    <a:pt x="4" y="70"/>
                  </a:lnTo>
                  <a:lnTo>
                    <a:pt x="5" y="67"/>
                  </a:lnTo>
                  <a:lnTo>
                    <a:pt x="9" y="56"/>
                  </a:lnTo>
                  <a:lnTo>
                    <a:pt x="14" y="49"/>
                  </a:lnTo>
                  <a:lnTo>
                    <a:pt x="19" y="45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7" y="45"/>
                  </a:lnTo>
                  <a:lnTo>
                    <a:pt x="28" y="47"/>
                  </a:lnTo>
                  <a:lnTo>
                    <a:pt x="28" y="50"/>
                  </a:lnTo>
                  <a:lnTo>
                    <a:pt x="27" y="56"/>
                  </a:lnTo>
                  <a:lnTo>
                    <a:pt x="26" y="60"/>
                  </a:lnTo>
                  <a:lnTo>
                    <a:pt x="24" y="66"/>
                  </a:lnTo>
                  <a:lnTo>
                    <a:pt x="20" y="76"/>
                  </a:lnTo>
                  <a:lnTo>
                    <a:pt x="17" y="86"/>
                  </a:lnTo>
                  <a:lnTo>
                    <a:pt x="14" y="94"/>
                  </a:lnTo>
                  <a:lnTo>
                    <a:pt x="11" y="102"/>
                  </a:lnTo>
                  <a:lnTo>
                    <a:pt x="9" y="109"/>
                  </a:lnTo>
                  <a:lnTo>
                    <a:pt x="10" y="115"/>
                  </a:lnTo>
                  <a:lnTo>
                    <a:pt x="14" y="120"/>
                  </a:lnTo>
                  <a:lnTo>
                    <a:pt x="18" y="123"/>
                  </a:lnTo>
                  <a:lnTo>
                    <a:pt x="24" y="124"/>
                  </a:lnTo>
                  <a:lnTo>
                    <a:pt x="35" y="120"/>
                  </a:lnTo>
                  <a:lnTo>
                    <a:pt x="43" y="110"/>
                  </a:lnTo>
                  <a:lnTo>
                    <a:pt x="47" y="101"/>
                  </a:lnTo>
                  <a:lnTo>
                    <a:pt x="48" y="96"/>
                  </a:lnTo>
                  <a:lnTo>
                    <a:pt x="47" y="94"/>
                  </a:lnTo>
                  <a:lnTo>
                    <a:pt x="46" y="94"/>
                  </a:lnTo>
                  <a:lnTo>
                    <a:pt x="44" y="94"/>
                  </a:lnTo>
                  <a:lnTo>
                    <a:pt x="44" y="97"/>
                  </a:lnTo>
                  <a:lnTo>
                    <a:pt x="40" y="106"/>
                  </a:lnTo>
                  <a:lnTo>
                    <a:pt x="36" y="113"/>
                  </a:lnTo>
                  <a:lnTo>
                    <a:pt x="31" y="118"/>
                  </a:lnTo>
                  <a:lnTo>
                    <a:pt x="25" y="120"/>
                  </a:lnTo>
                  <a:lnTo>
                    <a:pt x="21" y="119"/>
                  </a:lnTo>
                  <a:lnTo>
                    <a:pt x="20" y="114"/>
                  </a:lnTo>
                  <a:lnTo>
                    <a:pt x="21" y="111"/>
                  </a:lnTo>
                  <a:lnTo>
                    <a:pt x="21" y="107"/>
                  </a:lnTo>
                  <a:lnTo>
                    <a:pt x="23" y="102"/>
                  </a:lnTo>
                  <a:lnTo>
                    <a:pt x="26" y="95"/>
                  </a:lnTo>
                  <a:lnTo>
                    <a:pt x="33" y="76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90" name="Freeform 168"/>
            <p:cNvSpPr>
              <a:spLocks noEditPoints="1"/>
            </p:cNvSpPr>
            <p:nvPr/>
          </p:nvSpPr>
          <p:spPr bwMode="auto">
            <a:xfrm>
              <a:off x="5310" y="54"/>
              <a:ext cx="65" cy="87"/>
            </a:xfrm>
            <a:custGeom>
              <a:avLst/>
              <a:gdLst>
                <a:gd name="T0" fmla="*/ 65 w 65"/>
                <a:gd name="T1" fmla="*/ 32 h 87"/>
                <a:gd name="T2" fmla="*/ 63 w 65"/>
                <a:gd name="T3" fmla="*/ 19 h 87"/>
                <a:gd name="T4" fmla="*/ 57 w 65"/>
                <a:gd name="T5" fmla="*/ 9 h 87"/>
                <a:gd name="T6" fmla="*/ 47 w 65"/>
                <a:gd name="T7" fmla="*/ 2 h 87"/>
                <a:gd name="T8" fmla="*/ 35 w 65"/>
                <a:gd name="T9" fmla="*/ 0 h 87"/>
                <a:gd name="T10" fmla="*/ 19 w 65"/>
                <a:gd name="T11" fmla="*/ 2 h 87"/>
                <a:gd name="T12" fmla="*/ 6 w 65"/>
                <a:gd name="T13" fmla="*/ 8 h 87"/>
                <a:gd name="T14" fmla="*/ 7 w 65"/>
                <a:gd name="T15" fmla="*/ 20 h 87"/>
                <a:gd name="T16" fmla="*/ 14 w 65"/>
                <a:gd name="T17" fmla="*/ 16 h 87"/>
                <a:gd name="T18" fmla="*/ 22 w 65"/>
                <a:gd name="T19" fmla="*/ 13 h 87"/>
                <a:gd name="T20" fmla="*/ 28 w 65"/>
                <a:gd name="T21" fmla="*/ 11 h 87"/>
                <a:gd name="T22" fmla="*/ 35 w 65"/>
                <a:gd name="T23" fmla="*/ 11 h 87"/>
                <a:gd name="T24" fmla="*/ 41 w 65"/>
                <a:gd name="T25" fmla="*/ 12 h 87"/>
                <a:gd name="T26" fmla="*/ 46 w 65"/>
                <a:gd name="T27" fmla="*/ 16 h 87"/>
                <a:gd name="T28" fmla="*/ 50 w 65"/>
                <a:gd name="T29" fmla="*/ 23 h 87"/>
                <a:gd name="T30" fmla="*/ 51 w 65"/>
                <a:gd name="T31" fmla="*/ 32 h 87"/>
                <a:gd name="T32" fmla="*/ 51 w 65"/>
                <a:gd name="T33" fmla="*/ 40 h 87"/>
                <a:gd name="T34" fmla="*/ 32 w 65"/>
                <a:gd name="T35" fmla="*/ 41 h 87"/>
                <a:gd name="T36" fmla="*/ 15 w 65"/>
                <a:gd name="T37" fmla="*/ 46 h 87"/>
                <a:gd name="T38" fmla="*/ 4 w 65"/>
                <a:gd name="T39" fmla="*/ 54 h 87"/>
                <a:gd name="T40" fmla="*/ 0 w 65"/>
                <a:gd name="T41" fmla="*/ 64 h 87"/>
                <a:gd name="T42" fmla="*/ 1 w 65"/>
                <a:gd name="T43" fmla="*/ 67 h 87"/>
                <a:gd name="T44" fmla="*/ 1 w 65"/>
                <a:gd name="T45" fmla="*/ 71 h 87"/>
                <a:gd name="T46" fmla="*/ 3 w 65"/>
                <a:gd name="T47" fmla="*/ 75 h 87"/>
                <a:gd name="T48" fmla="*/ 5 w 65"/>
                <a:gd name="T49" fmla="*/ 79 h 87"/>
                <a:gd name="T50" fmla="*/ 8 w 65"/>
                <a:gd name="T51" fmla="*/ 82 h 87"/>
                <a:gd name="T52" fmla="*/ 11 w 65"/>
                <a:gd name="T53" fmla="*/ 85 h 87"/>
                <a:gd name="T54" fmla="*/ 16 w 65"/>
                <a:gd name="T55" fmla="*/ 86 h 87"/>
                <a:gd name="T56" fmla="*/ 21 w 65"/>
                <a:gd name="T57" fmla="*/ 87 h 87"/>
                <a:gd name="T58" fmla="*/ 26 w 65"/>
                <a:gd name="T59" fmla="*/ 87 h 87"/>
                <a:gd name="T60" fmla="*/ 33 w 65"/>
                <a:gd name="T61" fmla="*/ 86 h 87"/>
                <a:gd name="T62" fmla="*/ 43 w 65"/>
                <a:gd name="T63" fmla="*/ 83 h 87"/>
                <a:gd name="T64" fmla="*/ 52 w 65"/>
                <a:gd name="T65" fmla="*/ 78 h 87"/>
                <a:gd name="T66" fmla="*/ 52 w 65"/>
                <a:gd name="T67" fmla="*/ 85 h 87"/>
                <a:gd name="T68" fmla="*/ 65 w 65"/>
                <a:gd name="T69" fmla="*/ 85 h 87"/>
                <a:gd name="T70" fmla="*/ 65 w 65"/>
                <a:gd name="T71" fmla="*/ 32 h 87"/>
                <a:gd name="T72" fmla="*/ 51 w 65"/>
                <a:gd name="T73" fmla="*/ 61 h 87"/>
                <a:gd name="T74" fmla="*/ 51 w 65"/>
                <a:gd name="T75" fmla="*/ 63 h 87"/>
                <a:gd name="T76" fmla="*/ 50 w 65"/>
                <a:gd name="T77" fmla="*/ 66 h 87"/>
                <a:gd name="T78" fmla="*/ 48 w 65"/>
                <a:gd name="T79" fmla="*/ 69 h 87"/>
                <a:gd name="T80" fmla="*/ 45 w 65"/>
                <a:gd name="T81" fmla="*/ 72 h 87"/>
                <a:gd name="T82" fmla="*/ 41 w 65"/>
                <a:gd name="T83" fmla="*/ 74 h 87"/>
                <a:gd name="T84" fmla="*/ 36 w 65"/>
                <a:gd name="T85" fmla="*/ 75 h 87"/>
                <a:gd name="T86" fmla="*/ 33 w 65"/>
                <a:gd name="T87" fmla="*/ 76 h 87"/>
                <a:gd name="T88" fmla="*/ 31 w 65"/>
                <a:gd name="T89" fmla="*/ 76 h 87"/>
                <a:gd name="T90" fmla="*/ 24 w 65"/>
                <a:gd name="T91" fmla="*/ 75 h 87"/>
                <a:gd name="T92" fmla="*/ 19 w 65"/>
                <a:gd name="T93" fmla="*/ 73 h 87"/>
                <a:gd name="T94" fmla="*/ 15 w 65"/>
                <a:gd name="T95" fmla="*/ 69 h 87"/>
                <a:gd name="T96" fmla="*/ 14 w 65"/>
                <a:gd name="T97" fmla="*/ 64 h 87"/>
                <a:gd name="T98" fmla="*/ 15 w 65"/>
                <a:gd name="T99" fmla="*/ 59 h 87"/>
                <a:gd name="T100" fmla="*/ 18 w 65"/>
                <a:gd name="T101" fmla="*/ 56 h 87"/>
                <a:gd name="T102" fmla="*/ 23 w 65"/>
                <a:gd name="T103" fmla="*/ 54 h 87"/>
                <a:gd name="T104" fmla="*/ 29 w 65"/>
                <a:gd name="T105" fmla="*/ 52 h 87"/>
                <a:gd name="T106" fmla="*/ 36 w 65"/>
                <a:gd name="T107" fmla="*/ 51 h 87"/>
                <a:gd name="T108" fmla="*/ 42 w 65"/>
                <a:gd name="T109" fmla="*/ 50 h 87"/>
                <a:gd name="T110" fmla="*/ 47 w 65"/>
                <a:gd name="T111" fmla="*/ 49 h 87"/>
                <a:gd name="T112" fmla="*/ 51 w 65"/>
                <a:gd name="T113" fmla="*/ 49 h 87"/>
                <a:gd name="T114" fmla="*/ 51 w 65"/>
                <a:gd name="T115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" h="87">
                  <a:moveTo>
                    <a:pt x="65" y="32"/>
                  </a:moveTo>
                  <a:lnTo>
                    <a:pt x="63" y="19"/>
                  </a:lnTo>
                  <a:lnTo>
                    <a:pt x="57" y="9"/>
                  </a:lnTo>
                  <a:lnTo>
                    <a:pt x="47" y="2"/>
                  </a:lnTo>
                  <a:lnTo>
                    <a:pt x="35" y="0"/>
                  </a:lnTo>
                  <a:lnTo>
                    <a:pt x="19" y="2"/>
                  </a:lnTo>
                  <a:lnTo>
                    <a:pt x="6" y="8"/>
                  </a:lnTo>
                  <a:lnTo>
                    <a:pt x="7" y="20"/>
                  </a:lnTo>
                  <a:lnTo>
                    <a:pt x="14" y="16"/>
                  </a:lnTo>
                  <a:lnTo>
                    <a:pt x="22" y="13"/>
                  </a:lnTo>
                  <a:lnTo>
                    <a:pt x="28" y="11"/>
                  </a:lnTo>
                  <a:lnTo>
                    <a:pt x="35" y="11"/>
                  </a:lnTo>
                  <a:lnTo>
                    <a:pt x="41" y="12"/>
                  </a:lnTo>
                  <a:lnTo>
                    <a:pt x="46" y="16"/>
                  </a:lnTo>
                  <a:lnTo>
                    <a:pt x="50" y="23"/>
                  </a:lnTo>
                  <a:lnTo>
                    <a:pt x="51" y="32"/>
                  </a:lnTo>
                  <a:lnTo>
                    <a:pt x="51" y="40"/>
                  </a:lnTo>
                  <a:lnTo>
                    <a:pt x="32" y="41"/>
                  </a:lnTo>
                  <a:lnTo>
                    <a:pt x="15" y="46"/>
                  </a:lnTo>
                  <a:lnTo>
                    <a:pt x="4" y="54"/>
                  </a:lnTo>
                  <a:lnTo>
                    <a:pt x="0" y="64"/>
                  </a:lnTo>
                  <a:lnTo>
                    <a:pt x="1" y="67"/>
                  </a:lnTo>
                  <a:lnTo>
                    <a:pt x="1" y="71"/>
                  </a:lnTo>
                  <a:lnTo>
                    <a:pt x="3" y="75"/>
                  </a:lnTo>
                  <a:lnTo>
                    <a:pt x="5" y="79"/>
                  </a:lnTo>
                  <a:lnTo>
                    <a:pt x="8" y="82"/>
                  </a:lnTo>
                  <a:lnTo>
                    <a:pt x="11" y="85"/>
                  </a:lnTo>
                  <a:lnTo>
                    <a:pt x="16" y="86"/>
                  </a:lnTo>
                  <a:lnTo>
                    <a:pt x="21" y="87"/>
                  </a:lnTo>
                  <a:lnTo>
                    <a:pt x="26" y="87"/>
                  </a:lnTo>
                  <a:lnTo>
                    <a:pt x="33" y="86"/>
                  </a:lnTo>
                  <a:lnTo>
                    <a:pt x="43" y="83"/>
                  </a:lnTo>
                  <a:lnTo>
                    <a:pt x="52" y="78"/>
                  </a:lnTo>
                  <a:lnTo>
                    <a:pt x="52" y="85"/>
                  </a:lnTo>
                  <a:lnTo>
                    <a:pt x="65" y="85"/>
                  </a:lnTo>
                  <a:lnTo>
                    <a:pt x="65" y="32"/>
                  </a:lnTo>
                  <a:close/>
                  <a:moveTo>
                    <a:pt x="51" y="61"/>
                  </a:moveTo>
                  <a:lnTo>
                    <a:pt x="51" y="63"/>
                  </a:lnTo>
                  <a:lnTo>
                    <a:pt x="50" y="66"/>
                  </a:lnTo>
                  <a:lnTo>
                    <a:pt x="48" y="69"/>
                  </a:lnTo>
                  <a:lnTo>
                    <a:pt x="45" y="72"/>
                  </a:lnTo>
                  <a:lnTo>
                    <a:pt x="41" y="74"/>
                  </a:lnTo>
                  <a:lnTo>
                    <a:pt x="36" y="75"/>
                  </a:lnTo>
                  <a:lnTo>
                    <a:pt x="33" y="76"/>
                  </a:lnTo>
                  <a:lnTo>
                    <a:pt x="31" y="76"/>
                  </a:lnTo>
                  <a:lnTo>
                    <a:pt x="24" y="75"/>
                  </a:lnTo>
                  <a:lnTo>
                    <a:pt x="19" y="73"/>
                  </a:lnTo>
                  <a:lnTo>
                    <a:pt x="15" y="69"/>
                  </a:lnTo>
                  <a:lnTo>
                    <a:pt x="14" y="64"/>
                  </a:lnTo>
                  <a:lnTo>
                    <a:pt x="15" y="59"/>
                  </a:lnTo>
                  <a:lnTo>
                    <a:pt x="18" y="56"/>
                  </a:lnTo>
                  <a:lnTo>
                    <a:pt x="23" y="54"/>
                  </a:lnTo>
                  <a:lnTo>
                    <a:pt x="29" y="52"/>
                  </a:lnTo>
                  <a:lnTo>
                    <a:pt x="36" y="51"/>
                  </a:lnTo>
                  <a:lnTo>
                    <a:pt x="42" y="50"/>
                  </a:lnTo>
                  <a:lnTo>
                    <a:pt x="47" y="49"/>
                  </a:lnTo>
                  <a:lnTo>
                    <a:pt x="51" y="49"/>
                  </a:lnTo>
                  <a:lnTo>
                    <a:pt x="51" y="61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92" name="Freeform 169"/>
            <p:cNvSpPr>
              <a:spLocks/>
            </p:cNvSpPr>
            <p:nvPr/>
          </p:nvSpPr>
          <p:spPr bwMode="auto">
            <a:xfrm>
              <a:off x="5405" y="55"/>
              <a:ext cx="65" cy="84"/>
            </a:xfrm>
            <a:custGeom>
              <a:avLst/>
              <a:gdLst>
                <a:gd name="T0" fmla="*/ 65 w 65"/>
                <a:gd name="T1" fmla="*/ 29 h 84"/>
                <a:gd name="T2" fmla="*/ 64 w 65"/>
                <a:gd name="T3" fmla="*/ 19 h 84"/>
                <a:gd name="T4" fmla="*/ 61 w 65"/>
                <a:gd name="T5" fmla="*/ 10 h 84"/>
                <a:gd name="T6" fmla="*/ 54 w 65"/>
                <a:gd name="T7" fmla="*/ 3 h 84"/>
                <a:gd name="T8" fmla="*/ 40 w 65"/>
                <a:gd name="T9" fmla="*/ 0 h 84"/>
                <a:gd name="T10" fmla="*/ 34 w 65"/>
                <a:gd name="T11" fmla="*/ 0 h 84"/>
                <a:gd name="T12" fmla="*/ 29 w 65"/>
                <a:gd name="T13" fmla="*/ 2 h 84"/>
                <a:gd name="T14" fmla="*/ 25 w 65"/>
                <a:gd name="T15" fmla="*/ 4 h 84"/>
                <a:gd name="T16" fmla="*/ 21 w 65"/>
                <a:gd name="T17" fmla="*/ 6 h 84"/>
                <a:gd name="T18" fmla="*/ 18 w 65"/>
                <a:gd name="T19" fmla="*/ 9 h 84"/>
                <a:gd name="T20" fmla="*/ 16 w 65"/>
                <a:gd name="T21" fmla="*/ 11 h 84"/>
                <a:gd name="T22" fmla="*/ 14 w 65"/>
                <a:gd name="T23" fmla="*/ 13 h 84"/>
                <a:gd name="T24" fmla="*/ 14 w 65"/>
                <a:gd name="T25" fmla="*/ 14 h 84"/>
                <a:gd name="T26" fmla="*/ 14 w 65"/>
                <a:gd name="T27" fmla="*/ 1 h 84"/>
                <a:gd name="T28" fmla="*/ 0 w 65"/>
                <a:gd name="T29" fmla="*/ 1 h 84"/>
                <a:gd name="T30" fmla="*/ 0 w 65"/>
                <a:gd name="T31" fmla="*/ 84 h 84"/>
                <a:gd name="T32" fmla="*/ 15 w 65"/>
                <a:gd name="T33" fmla="*/ 84 h 84"/>
                <a:gd name="T34" fmla="*/ 15 w 65"/>
                <a:gd name="T35" fmla="*/ 39 h 84"/>
                <a:gd name="T36" fmla="*/ 15 w 65"/>
                <a:gd name="T37" fmla="*/ 34 h 84"/>
                <a:gd name="T38" fmla="*/ 16 w 65"/>
                <a:gd name="T39" fmla="*/ 29 h 84"/>
                <a:gd name="T40" fmla="*/ 17 w 65"/>
                <a:gd name="T41" fmla="*/ 25 h 84"/>
                <a:gd name="T42" fmla="*/ 19 w 65"/>
                <a:gd name="T43" fmla="*/ 20 h 84"/>
                <a:gd name="T44" fmla="*/ 21 w 65"/>
                <a:gd name="T45" fmla="*/ 17 h 84"/>
                <a:gd name="T46" fmla="*/ 24 w 65"/>
                <a:gd name="T47" fmla="*/ 14 h 84"/>
                <a:gd name="T48" fmla="*/ 28 w 65"/>
                <a:gd name="T49" fmla="*/ 12 h 84"/>
                <a:gd name="T50" fmla="*/ 33 w 65"/>
                <a:gd name="T51" fmla="*/ 11 h 84"/>
                <a:gd name="T52" fmla="*/ 39 w 65"/>
                <a:gd name="T53" fmla="*/ 12 h 84"/>
                <a:gd name="T54" fmla="*/ 43 w 65"/>
                <a:gd name="T55" fmla="*/ 13 h 84"/>
                <a:gd name="T56" fmla="*/ 46 w 65"/>
                <a:gd name="T57" fmla="*/ 16 h 84"/>
                <a:gd name="T58" fmla="*/ 49 w 65"/>
                <a:gd name="T59" fmla="*/ 18 h 84"/>
                <a:gd name="T60" fmla="*/ 50 w 65"/>
                <a:gd name="T61" fmla="*/ 22 h 84"/>
                <a:gd name="T62" fmla="*/ 51 w 65"/>
                <a:gd name="T63" fmla="*/ 25 h 84"/>
                <a:gd name="T64" fmla="*/ 51 w 65"/>
                <a:gd name="T65" fmla="*/ 28 h 84"/>
                <a:gd name="T66" fmla="*/ 51 w 65"/>
                <a:gd name="T67" fmla="*/ 30 h 84"/>
                <a:gd name="T68" fmla="*/ 51 w 65"/>
                <a:gd name="T69" fmla="*/ 84 h 84"/>
                <a:gd name="T70" fmla="*/ 65 w 65"/>
                <a:gd name="T71" fmla="*/ 84 h 84"/>
                <a:gd name="T72" fmla="*/ 65 w 65"/>
                <a:gd name="T73" fmla="*/ 2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84">
                  <a:moveTo>
                    <a:pt x="65" y="29"/>
                  </a:moveTo>
                  <a:lnTo>
                    <a:pt x="64" y="19"/>
                  </a:lnTo>
                  <a:lnTo>
                    <a:pt x="61" y="10"/>
                  </a:lnTo>
                  <a:lnTo>
                    <a:pt x="54" y="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2"/>
                  </a:lnTo>
                  <a:lnTo>
                    <a:pt x="25" y="4"/>
                  </a:lnTo>
                  <a:lnTo>
                    <a:pt x="21" y="6"/>
                  </a:lnTo>
                  <a:lnTo>
                    <a:pt x="18" y="9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"/>
                  </a:lnTo>
                  <a:lnTo>
                    <a:pt x="0" y="1"/>
                  </a:lnTo>
                  <a:lnTo>
                    <a:pt x="0" y="84"/>
                  </a:lnTo>
                  <a:lnTo>
                    <a:pt x="15" y="84"/>
                  </a:lnTo>
                  <a:lnTo>
                    <a:pt x="15" y="39"/>
                  </a:lnTo>
                  <a:lnTo>
                    <a:pt x="15" y="34"/>
                  </a:lnTo>
                  <a:lnTo>
                    <a:pt x="16" y="29"/>
                  </a:lnTo>
                  <a:lnTo>
                    <a:pt x="17" y="25"/>
                  </a:lnTo>
                  <a:lnTo>
                    <a:pt x="19" y="20"/>
                  </a:lnTo>
                  <a:lnTo>
                    <a:pt x="21" y="17"/>
                  </a:lnTo>
                  <a:lnTo>
                    <a:pt x="24" y="14"/>
                  </a:lnTo>
                  <a:lnTo>
                    <a:pt x="28" y="12"/>
                  </a:lnTo>
                  <a:lnTo>
                    <a:pt x="33" y="11"/>
                  </a:lnTo>
                  <a:lnTo>
                    <a:pt x="39" y="12"/>
                  </a:lnTo>
                  <a:lnTo>
                    <a:pt x="43" y="13"/>
                  </a:lnTo>
                  <a:lnTo>
                    <a:pt x="46" y="16"/>
                  </a:lnTo>
                  <a:lnTo>
                    <a:pt x="49" y="18"/>
                  </a:lnTo>
                  <a:lnTo>
                    <a:pt x="50" y="22"/>
                  </a:lnTo>
                  <a:lnTo>
                    <a:pt x="51" y="25"/>
                  </a:lnTo>
                  <a:lnTo>
                    <a:pt x="51" y="28"/>
                  </a:lnTo>
                  <a:lnTo>
                    <a:pt x="51" y="30"/>
                  </a:lnTo>
                  <a:lnTo>
                    <a:pt x="51" y="84"/>
                  </a:lnTo>
                  <a:lnTo>
                    <a:pt x="65" y="84"/>
                  </a:lnTo>
                  <a:lnTo>
                    <a:pt x="65" y="2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97" name="Freeform 170"/>
            <p:cNvSpPr>
              <a:spLocks noEditPoints="1"/>
            </p:cNvSpPr>
            <p:nvPr/>
          </p:nvSpPr>
          <p:spPr bwMode="auto">
            <a:xfrm>
              <a:off x="5492" y="11"/>
              <a:ext cx="73" cy="130"/>
            </a:xfrm>
            <a:custGeom>
              <a:avLst/>
              <a:gdLst>
                <a:gd name="T0" fmla="*/ 73 w 73"/>
                <a:gd name="T1" fmla="*/ 0 h 130"/>
                <a:gd name="T2" fmla="*/ 59 w 73"/>
                <a:gd name="T3" fmla="*/ 0 h 130"/>
                <a:gd name="T4" fmla="*/ 59 w 73"/>
                <a:gd name="T5" fmla="*/ 54 h 130"/>
                <a:gd name="T6" fmla="*/ 52 w 73"/>
                <a:gd name="T7" fmla="*/ 49 h 130"/>
                <a:gd name="T8" fmla="*/ 45 w 73"/>
                <a:gd name="T9" fmla="*/ 46 h 130"/>
                <a:gd name="T10" fmla="*/ 38 w 73"/>
                <a:gd name="T11" fmla="*/ 44 h 130"/>
                <a:gd name="T12" fmla="*/ 32 w 73"/>
                <a:gd name="T13" fmla="*/ 44 h 130"/>
                <a:gd name="T14" fmla="*/ 20 w 73"/>
                <a:gd name="T15" fmla="*/ 47 h 130"/>
                <a:gd name="T16" fmla="*/ 9 w 73"/>
                <a:gd name="T17" fmla="*/ 56 h 130"/>
                <a:gd name="T18" fmla="*/ 2 w 73"/>
                <a:gd name="T19" fmla="*/ 70 h 130"/>
                <a:gd name="T20" fmla="*/ 0 w 73"/>
                <a:gd name="T21" fmla="*/ 87 h 130"/>
                <a:gd name="T22" fmla="*/ 2 w 73"/>
                <a:gd name="T23" fmla="*/ 104 h 130"/>
                <a:gd name="T24" fmla="*/ 9 w 73"/>
                <a:gd name="T25" fmla="*/ 118 h 130"/>
                <a:gd name="T26" fmla="*/ 19 w 73"/>
                <a:gd name="T27" fmla="*/ 127 h 130"/>
                <a:gd name="T28" fmla="*/ 32 w 73"/>
                <a:gd name="T29" fmla="*/ 130 h 130"/>
                <a:gd name="T30" fmla="*/ 37 w 73"/>
                <a:gd name="T31" fmla="*/ 130 h 130"/>
                <a:gd name="T32" fmla="*/ 43 w 73"/>
                <a:gd name="T33" fmla="*/ 128 h 130"/>
                <a:gd name="T34" fmla="*/ 51 w 73"/>
                <a:gd name="T35" fmla="*/ 125 h 130"/>
                <a:gd name="T36" fmla="*/ 59 w 73"/>
                <a:gd name="T37" fmla="*/ 119 h 130"/>
                <a:gd name="T38" fmla="*/ 59 w 73"/>
                <a:gd name="T39" fmla="*/ 128 h 130"/>
                <a:gd name="T40" fmla="*/ 73 w 73"/>
                <a:gd name="T41" fmla="*/ 128 h 130"/>
                <a:gd name="T42" fmla="*/ 73 w 73"/>
                <a:gd name="T43" fmla="*/ 0 h 130"/>
                <a:gd name="T44" fmla="*/ 59 w 73"/>
                <a:gd name="T45" fmla="*/ 102 h 130"/>
                <a:gd name="T46" fmla="*/ 59 w 73"/>
                <a:gd name="T47" fmla="*/ 104 h 130"/>
                <a:gd name="T48" fmla="*/ 58 w 73"/>
                <a:gd name="T49" fmla="*/ 107 h 130"/>
                <a:gd name="T50" fmla="*/ 56 w 73"/>
                <a:gd name="T51" fmla="*/ 110 h 130"/>
                <a:gd name="T52" fmla="*/ 53 w 73"/>
                <a:gd name="T53" fmla="*/ 114 h 130"/>
                <a:gd name="T54" fmla="*/ 46 w 73"/>
                <a:gd name="T55" fmla="*/ 118 h 130"/>
                <a:gd name="T56" fmla="*/ 39 w 73"/>
                <a:gd name="T57" fmla="*/ 119 h 130"/>
                <a:gd name="T58" fmla="*/ 30 w 73"/>
                <a:gd name="T59" fmla="*/ 117 h 130"/>
                <a:gd name="T60" fmla="*/ 22 w 73"/>
                <a:gd name="T61" fmla="*/ 112 h 130"/>
                <a:gd name="T62" fmla="*/ 17 w 73"/>
                <a:gd name="T63" fmla="*/ 102 h 130"/>
                <a:gd name="T64" fmla="*/ 14 w 73"/>
                <a:gd name="T65" fmla="*/ 87 h 130"/>
                <a:gd name="T66" fmla="*/ 17 w 73"/>
                <a:gd name="T67" fmla="*/ 72 h 130"/>
                <a:gd name="T68" fmla="*/ 24 w 73"/>
                <a:gd name="T69" fmla="*/ 62 h 130"/>
                <a:gd name="T70" fmla="*/ 32 w 73"/>
                <a:gd name="T71" fmla="*/ 57 h 130"/>
                <a:gd name="T72" fmla="*/ 41 w 73"/>
                <a:gd name="T73" fmla="*/ 55 h 130"/>
                <a:gd name="T74" fmla="*/ 47 w 73"/>
                <a:gd name="T75" fmla="*/ 56 h 130"/>
                <a:gd name="T76" fmla="*/ 51 w 73"/>
                <a:gd name="T77" fmla="*/ 58 h 130"/>
                <a:gd name="T78" fmla="*/ 55 w 73"/>
                <a:gd name="T79" fmla="*/ 61 h 130"/>
                <a:gd name="T80" fmla="*/ 59 w 73"/>
                <a:gd name="T81" fmla="*/ 65 h 130"/>
                <a:gd name="T82" fmla="*/ 59 w 73"/>
                <a:gd name="T83" fmla="*/ 10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130">
                  <a:moveTo>
                    <a:pt x="73" y="0"/>
                  </a:moveTo>
                  <a:lnTo>
                    <a:pt x="59" y="0"/>
                  </a:lnTo>
                  <a:lnTo>
                    <a:pt x="59" y="54"/>
                  </a:lnTo>
                  <a:lnTo>
                    <a:pt x="52" y="49"/>
                  </a:lnTo>
                  <a:lnTo>
                    <a:pt x="45" y="46"/>
                  </a:lnTo>
                  <a:lnTo>
                    <a:pt x="38" y="44"/>
                  </a:lnTo>
                  <a:lnTo>
                    <a:pt x="32" y="44"/>
                  </a:lnTo>
                  <a:lnTo>
                    <a:pt x="20" y="47"/>
                  </a:lnTo>
                  <a:lnTo>
                    <a:pt x="9" y="56"/>
                  </a:lnTo>
                  <a:lnTo>
                    <a:pt x="2" y="70"/>
                  </a:lnTo>
                  <a:lnTo>
                    <a:pt x="0" y="87"/>
                  </a:lnTo>
                  <a:lnTo>
                    <a:pt x="2" y="104"/>
                  </a:lnTo>
                  <a:lnTo>
                    <a:pt x="9" y="118"/>
                  </a:lnTo>
                  <a:lnTo>
                    <a:pt x="19" y="127"/>
                  </a:lnTo>
                  <a:lnTo>
                    <a:pt x="32" y="130"/>
                  </a:lnTo>
                  <a:lnTo>
                    <a:pt x="37" y="130"/>
                  </a:lnTo>
                  <a:lnTo>
                    <a:pt x="43" y="128"/>
                  </a:lnTo>
                  <a:lnTo>
                    <a:pt x="51" y="125"/>
                  </a:lnTo>
                  <a:lnTo>
                    <a:pt x="59" y="119"/>
                  </a:lnTo>
                  <a:lnTo>
                    <a:pt x="59" y="128"/>
                  </a:lnTo>
                  <a:lnTo>
                    <a:pt x="73" y="128"/>
                  </a:lnTo>
                  <a:lnTo>
                    <a:pt x="73" y="0"/>
                  </a:lnTo>
                  <a:close/>
                  <a:moveTo>
                    <a:pt x="59" y="102"/>
                  </a:moveTo>
                  <a:lnTo>
                    <a:pt x="59" y="104"/>
                  </a:lnTo>
                  <a:lnTo>
                    <a:pt x="58" y="107"/>
                  </a:lnTo>
                  <a:lnTo>
                    <a:pt x="56" y="110"/>
                  </a:lnTo>
                  <a:lnTo>
                    <a:pt x="53" y="114"/>
                  </a:lnTo>
                  <a:lnTo>
                    <a:pt x="46" y="118"/>
                  </a:lnTo>
                  <a:lnTo>
                    <a:pt x="39" y="119"/>
                  </a:lnTo>
                  <a:lnTo>
                    <a:pt x="30" y="117"/>
                  </a:lnTo>
                  <a:lnTo>
                    <a:pt x="22" y="112"/>
                  </a:lnTo>
                  <a:lnTo>
                    <a:pt x="17" y="102"/>
                  </a:lnTo>
                  <a:lnTo>
                    <a:pt x="14" y="87"/>
                  </a:lnTo>
                  <a:lnTo>
                    <a:pt x="17" y="72"/>
                  </a:lnTo>
                  <a:lnTo>
                    <a:pt x="24" y="62"/>
                  </a:lnTo>
                  <a:lnTo>
                    <a:pt x="32" y="57"/>
                  </a:lnTo>
                  <a:lnTo>
                    <a:pt x="41" y="55"/>
                  </a:lnTo>
                  <a:lnTo>
                    <a:pt x="47" y="56"/>
                  </a:lnTo>
                  <a:lnTo>
                    <a:pt x="51" y="58"/>
                  </a:lnTo>
                  <a:lnTo>
                    <a:pt x="55" y="61"/>
                  </a:lnTo>
                  <a:lnTo>
                    <a:pt x="59" y="65"/>
                  </a:lnTo>
                  <a:lnTo>
                    <a:pt x="59" y="102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98" name="Freeform 171"/>
            <p:cNvSpPr>
              <a:spLocks noEditPoints="1"/>
            </p:cNvSpPr>
            <p:nvPr/>
          </p:nvSpPr>
          <p:spPr bwMode="auto">
            <a:xfrm>
              <a:off x="5639" y="17"/>
              <a:ext cx="75" cy="160"/>
            </a:xfrm>
            <a:custGeom>
              <a:avLst/>
              <a:gdLst>
                <a:gd name="T0" fmla="*/ 75 w 75"/>
                <a:gd name="T1" fmla="*/ 4 h 160"/>
                <a:gd name="T2" fmla="*/ 71 w 75"/>
                <a:gd name="T3" fmla="*/ 0 h 160"/>
                <a:gd name="T4" fmla="*/ 65 w 75"/>
                <a:gd name="T5" fmla="*/ 0 h 160"/>
                <a:gd name="T6" fmla="*/ 59 w 75"/>
                <a:gd name="T7" fmla="*/ 6 h 160"/>
                <a:gd name="T8" fmla="*/ 59 w 75"/>
                <a:gd name="T9" fmla="*/ 12 h 160"/>
                <a:gd name="T10" fmla="*/ 62 w 75"/>
                <a:gd name="T11" fmla="*/ 16 h 160"/>
                <a:gd name="T12" fmla="*/ 69 w 75"/>
                <a:gd name="T13" fmla="*/ 15 h 160"/>
                <a:gd name="T14" fmla="*/ 74 w 75"/>
                <a:gd name="T15" fmla="*/ 10 h 160"/>
                <a:gd name="T16" fmla="*/ 38 w 75"/>
                <a:gd name="T17" fmla="*/ 131 h 160"/>
                <a:gd name="T18" fmla="*/ 30 w 75"/>
                <a:gd name="T19" fmla="*/ 149 h 160"/>
                <a:gd name="T20" fmla="*/ 16 w 75"/>
                <a:gd name="T21" fmla="*/ 156 h 160"/>
                <a:gd name="T22" fmla="*/ 9 w 75"/>
                <a:gd name="T23" fmla="*/ 154 h 160"/>
                <a:gd name="T24" fmla="*/ 15 w 75"/>
                <a:gd name="T25" fmla="*/ 150 h 160"/>
                <a:gd name="T26" fmla="*/ 17 w 75"/>
                <a:gd name="T27" fmla="*/ 144 h 160"/>
                <a:gd name="T28" fmla="*/ 15 w 75"/>
                <a:gd name="T29" fmla="*/ 140 h 160"/>
                <a:gd name="T30" fmla="*/ 10 w 75"/>
                <a:gd name="T31" fmla="*/ 138 h 160"/>
                <a:gd name="T32" fmla="*/ 3 w 75"/>
                <a:gd name="T33" fmla="*/ 141 h 160"/>
                <a:gd name="T34" fmla="*/ 0 w 75"/>
                <a:gd name="T35" fmla="*/ 149 h 160"/>
                <a:gd name="T36" fmla="*/ 5 w 75"/>
                <a:gd name="T37" fmla="*/ 157 h 160"/>
                <a:gd name="T38" fmla="*/ 16 w 75"/>
                <a:gd name="T39" fmla="*/ 160 h 160"/>
                <a:gd name="T40" fmla="*/ 36 w 75"/>
                <a:gd name="T41" fmla="*/ 153 h 160"/>
                <a:gd name="T42" fmla="*/ 51 w 75"/>
                <a:gd name="T43" fmla="*/ 132 h 160"/>
                <a:gd name="T44" fmla="*/ 68 w 75"/>
                <a:gd name="T45" fmla="*/ 60 h 160"/>
                <a:gd name="T46" fmla="*/ 67 w 75"/>
                <a:gd name="T47" fmla="*/ 50 h 160"/>
                <a:gd name="T48" fmla="*/ 58 w 75"/>
                <a:gd name="T49" fmla="*/ 41 h 160"/>
                <a:gd name="T50" fmla="*/ 39 w 75"/>
                <a:gd name="T51" fmla="*/ 44 h 160"/>
                <a:gd name="T52" fmla="*/ 24 w 75"/>
                <a:gd name="T53" fmla="*/ 64 h 160"/>
                <a:gd name="T54" fmla="*/ 23 w 75"/>
                <a:gd name="T55" fmla="*/ 70 h 160"/>
                <a:gd name="T56" fmla="*/ 26 w 75"/>
                <a:gd name="T57" fmla="*/ 71 h 160"/>
                <a:gd name="T58" fmla="*/ 27 w 75"/>
                <a:gd name="T59" fmla="*/ 69 h 160"/>
                <a:gd name="T60" fmla="*/ 32 w 75"/>
                <a:gd name="T61" fmla="*/ 59 h 160"/>
                <a:gd name="T62" fmla="*/ 44 w 75"/>
                <a:gd name="T63" fmla="*/ 46 h 160"/>
                <a:gd name="T64" fmla="*/ 53 w 75"/>
                <a:gd name="T65" fmla="*/ 45 h 160"/>
                <a:gd name="T66" fmla="*/ 56 w 75"/>
                <a:gd name="T67" fmla="*/ 48 h 160"/>
                <a:gd name="T68" fmla="*/ 56 w 75"/>
                <a:gd name="T69" fmla="*/ 58 h 160"/>
                <a:gd name="T70" fmla="*/ 38 w 75"/>
                <a:gd name="T71" fmla="*/ 13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5" h="160">
                  <a:moveTo>
                    <a:pt x="75" y="6"/>
                  </a:moveTo>
                  <a:lnTo>
                    <a:pt x="75" y="4"/>
                  </a:lnTo>
                  <a:lnTo>
                    <a:pt x="73" y="2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2" y="2"/>
                  </a:lnTo>
                  <a:lnTo>
                    <a:pt x="59" y="6"/>
                  </a:lnTo>
                  <a:lnTo>
                    <a:pt x="59" y="9"/>
                  </a:lnTo>
                  <a:lnTo>
                    <a:pt x="59" y="12"/>
                  </a:lnTo>
                  <a:lnTo>
                    <a:pt x="60" y="14"/>
                  </a:lnTo>
                  <a:lnTo>
                    <a:pt x="62" y="16"/>
                  </a:lnTo>
                  <a:lnTo>
                    <a:pt x="65" y="16"/>
                  </a:lnTo>
                  <a:lnTo>
                    <a:pt x="69" y="15"/>
                  </a:lnTo>
                  <a:lnTo>
                    <a:pt x="72" y="13"/>
                  </a:lnTo>
                  <a:lnTo>
                    <a:pt x="74" y="10"/>
                  </a:lnTo>
                  <a:lnTo>
                    <a:pt x="75" y="6"/>
                  </a:lnTo>
                  <a:close/>
                  <a:moveTo>
                    <a:pt x="38" y="131"/>
                  </a:moveTo>
                  <a:lnTo>
                    <a:pt x="35" y="141"/>
                  </a:lnTo>
                  <a:lnTo>
                    <a:pt x="30" y="149"/>
                  </a:lnTo>
                  <a:lnTo>
                    <a:pt x="23" y="154"/>
                  </a:lnTo>
                  <a:lnTo>
                    <a:pt x="16" y="156"/>
                  </a:lnTo>
                  <a:lnTo>
                    <a:pt x="13" y="156"/>
                  </a:lnTo>
                  <a:lnTo>
                    <a:pt x="9" y="154"/>
                  </a:lnTo>
                  <a:lnTo>
                    <a:pt x="12" y="153"/>
                  </a:lnTo>
                  <a:lnTo>
                    <a:pt x="15" y="150"/>
                  </a:lnTo>
                  <a:lnTo>
                    <a:pt x="16" y="147"/>
                  </a:lnTo>
                  <a:lnTo>
                    <a:pt x="17" y="144"/>
                  </a:lnTo>
                  <a:lnTo>
                    <a:pt x="16" y="142"/>
                  </a:lnTo>
                  <a:lnTo>
                    <a:pt x="15" y="140"/>
                  </a:lnTo>
                  <a:lnTo>
                    <a:pt x="13" y="139"/>
                  </a:lnTo>
                  <a:lnTo>
                    <a:pt x="10" y="138"/>
                  </a:lnTo>
                  <a:lnTo>
                    <a:pt x="6" y="139"/>
                  </a:lnTo>
                  <a:lnTo>
                    <a:pt x="3" y="141"/>
                  </a:lnTo>
                  <a:lnTo>
                    <a:pt x="1" y="144"/>
                  </a:lnTo>
                  <a:lnTo>
                    <a:pt x="0" y="149"/>
                  </a:lnTo>
                  <a:lnTo>
                    <a:pt x="1" y="154"/>
                  </a:lnTo>
                  <a:lnTo>
                    <a:pt x="5" y="157"/>
                  </a:lnTo>
                  <a:lnTo>
                    <a:pt x="10" y="159"/>
                  </a:lnTo>
                  <a:lnTo>
                    <a:pt x="16" y="160"/>
                  </a:lnTo>
                  <a:lnTo>
                    <a:pt x="26" y="158"/>
                  </a:lnTo>
                  <a:lnTo>
                    <a:pt x="36" y="153"/>
                  </a:lnTo>
                  <a:lnTo>
                    <a:pt x="45" y="144"/>
                  </a:lnTo>
                  <a:lnTo>
                    <a:pt x="51" y="132"/>
                  </a:lnTo>
                  <a:lnTo>
                    <a:pt x="67" y="64"/>
                  </a:lnTo>
                  <a:lnTo>
                    <a:pt x="68" y="60"/>
                  </a:lnTo>
                  <a:lnTo>
                    <a:pt x="68" y="57"/>
                  </a:lnTo>
                  <a:lnTo>
                    <a:pt x="67" y="50"/>
                  </a:lnTo>
                  <a:lnTo>
                    <a:pt x="63" y="45"/>
                  </a:lnTo>
                  <a:lnTo>
                    <a:pt x="58" y="41"/>
                  </a:lnTo>
                  <a:lnTo>
                    <a:pt x="52" y="40"/>
                  </a:lnTo>
                  <a:lnTo>
                    <a:pt x="39" y="44"/>
                  </a:lnTo>
                  <a:lnTo>
                    <a:pt x="30" y="54"/>
                  </a:lnTo>
                  <a:lnTo>
                    <a:pt x="24" y="64"/>
                  </a:lnTo>
                  <a:lnTo>
                    <a:pt x="22" y="69"/>
                  </a:lnTo>
                  <a:lnTo>
                    <a:pt x="23" y="70"/>
                  </a:lnTo>
                  <a:lnTo>
                    <a:pt x="25" y="71"/>
                  </a:lnTo>
                  <a:lnTo>
                    <a:pt x="26" y="71"/>
                  </a:lnTo>
                  <a:lnTo>
                    <a:pt x="26" y="70"/>
                  </a:lnTo>
                  <a:lnTo>
                    <a:pt x="27" y="69"/>
                  </a:lnTo>
                  <a:lnTo>
                    <a:pt x="28" y="67"/>
                  </a:lnTo>
                  <a:lnTo>
                    <a:pt x="32" y="59"/>
                  </a:lnTo>
                  <a:lnTo>
                    <a:pt x="37" y="51"/>
                  </a:lnTo>
                  <a:lnTo>
                    <a:pt x="44" y="46"/>
                  </a:lnTo>
                  <a:lnTo>
                    <a:pt x="51" y="44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6" y="48"/>
                  </a:lnTo>
                  <a:lnTo>
                    <a:pt x="57" y="53"/>
                  </a:lnTo>
                  <a:lnTo>
                    <a:pt x="56" y="58"/>
                  </a:lnTo>
                  <a:lnTo>
                    <a:pt x="56" y="62"/>
                  </a:lnTo>
                  <a:lnTo>
                    <a:pt x="38" y="131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99" name="Rectangle 172"/>
            <p:cNvSpPr>
              <a:spLocks noChangeArrowheads="1"/>
            </p:cNvSpPr>
            <p:nvPr/>
          </p:nvSpPr>
          <p:spPr bwMode="auto">
            <a:xfrm>
              <a:off x="5745" y="124"/>
              <a:ext cx="16" cy="15"/>
            </a:xfrm>
            <a:prstGeom prst="rect">
              <a:avLst/>
            </a:prstGeom>
            <a:solidFill>
              <a:srgbClr val="000066"/>
            </a:solidFill>
            <a:ln w="0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2130" name="Group 175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623195" y="2675617"/>
            <a:ext cx="4861786" cy="227013"/>
            <a:chOff x="-1" y="1"/>
            <a:chExt cx="5761" cy="269"/>
          </a:xfrm>
        </p:grpSpPr>
        <p:sp>
          <p:nvSpPr>
            <p:cNvPr id="232132" name="Freeform 176"/>
            <p:cNvSpPr>
              <a:spLocks noEditPoints="1"/>
            </p:cNvSpPr>
            <p:nvPr/>
          </p:nvSpPr>
          <p:spPr bwMode="auto">
            <a:xfrm>
              <a:off x="-1" y="54"/>
              <a:ext cx="273" cy="162"/>
            </a:xfrm>
            <a:custGeom>
              <a:avLst/>
              <a:gdLst>
                <a:gd name="T0" fmla="*/ 76 w 273"/>
                <a:gd name="T1" fmla="*/ 32 h 162"/>
                <a:gd name="T2" fmla="*/ 89 w 273"/>
                <a:gd name="T3" fmla="*/ 9 h 162"/>
                <a:gd name="T4" fmla="*/ 89 w 273"/>
                <a:gd name="T5" fmla="*/ 1 h 162"/>
                <a:gd name="T6" fmla="*/ 82 w 273"/>
                <a:gd name="T7" fmla="*/ 0 h 162"/>
                <a:gd name="T8" fmla="*/ 79 w 273"/>
                <a:gd name="T9" fmla="*/ 3 h 162"/>
                <a:gd name="T10" fmla="*/ 67 w 273"/>
                <a:gd name="T11" fmla="*/ 26 h 162"/>
                <a:gd name="T12" fmla="*/ 31 w 273"/>
                <a:gd name="T13" fmla="*/ 63 h 162"/>
                <a:gd name="T14" fmla="*/ 1 w 273"/>
                <a:gd name="T15" fmla="*/ 79 h 162"/>
                <a:gd name="T16" fmla="*/ 1 w 273"/>
                <a:gd name="T17" fmla="*/ 83 h 162"/>
                <a:gd name="T18" fmla="*/ 2 w 273"/>
                <a:gd name="T19" fmla="*/ 84 h 162"/>
                <a:gd name="T20" fmla="*/ 8 w 273"/>
                <a:gd name="T21" fmla="*/ 87 h 162"/>
                <a:gd name="T22" fmla="*/ 50 w 273"/>
                <a:gd name="T23" fmla="*/ 115 h 162"/>
                <a:gd name="T24" fmla="*/ 79 w 273"/>
                <a:gd name="T25" fmla="*/ 160 h 162"/>
                <a:gd name="T26" fmla="*/ 85 w 273"/>
                <a:gd name="T27" fmla="*/ 162 h 162"/>
                <a:gd name="T28" fmla="*/ 90 w 273"/>
                <a:gd name="T29" fmla="*/ 159 h 162"/>
                <a:gd name="T30" fmla="*/ 84 w 273"/>
                <a:gd name="T31" fmla="*/ 144 h 162"/>
                <a:gd name="T32" fmla="*/ 65 w 273"/>
                <a:gd name="T33" fmla="*/ 116 h 162"/>
                <a:gd name="T34" fmla="*/ 198 w 273"/>
                <a:gd name="T35" fmla="*/ 130 h 162"/>
                <a:gd name="T36" fmla="*/ 185 w 273"/>
                <a:gd name="T37" fmla="*/ 154 h 162"/>
                <a:gd name="T38" fmla="*/ 185 w 273"/>
                <a:gd name="T39" fmla="*/ 162 h 162"/>
                <a:gd name="T40" fmla="*/ 192 w 273"/>
                <a:gd name="T41" fmla="*/ 162 h 162"/>
                <a:gd name="T42" fmla="*/ 195 w 273"/>
                <a:gd name="T43" fmla="*/ 160 h 162"/>
                <a:gd name="T44" fmla="*/ 207 w 273"/>
                <a:gd name="T45" fmla="*/ 136 h 162"/>
                <a:gd name="T46" fmla="*/ 243 w 273"/>
                <a:gd name="T47" fmla="*/ 100 h 162"/>
                <a:gd name="T48" fmla="*/ 272 w 273"/>
                <a:gd name="T49" fmla="*/ 83 h 162"/>
                <a:gd name="T50" fmla="*/ 273 w 273"/>
                <a:gd name="T51" fmla="*/ 79 h 162"/>
                <a:gd name="T52" fmla="*/ 272 w 273"/>
                <a:gd name="T53" fmla="*/ 78 h 162"/>
                <a:gd name="T54" fmla="*/ 266 w 273"/>
                <a:gd name="T55" fmla="*/ 76 h 162"/>
                <a:gd name="T56" fmla="*/ 224 w 273"/>
                <a:gd name="T57" fmla="*/ 47 h 162"/>
                <a:gd name="T58" fmla="*/ 195 w 273"/>
                <a:gd name="T59" fmla="*/ 3 h 162"/>
                <a:gd name="T60" fmla="*/ 189 w 273"/>
                <a:gd name="T61" fmla="*/ 0 h 162"/>
                <a:gd name="T62" fmla="*/ 183 w 273"/>
                <a:gd name="T63" fmla="*/ 4 h 162"/>
                <a:gd name="T64" fmla="*/ 190 w 273"/>
                <a:gd name="T65" fmla="*/ 19 h 162"/>
                <a:gd name="T66" fmla="*/ 209 w 273"/>
                <a:gd name="T67" fmla="*/ 47 h 162"/>
                <a:gd name="T68" fmla="*/ 54 w 273"/>
                <a:gd name="T69" fmla="*/ 104 h 162"/>
                <a:gd name="T70" fmla="*/ 23 w 273"/>
                <a:gd name="T71" fmla="*/ 81 h 162"/>
                <a:gd name="T72" fmla="*/ 42 w 273"/>
                <a:gd name="T73" fmla="*/ 69 h 162"/>
                <a:gd name="T74" fmla="*/ 54 w 273"/>
                <a:gd name="T75" fmla="*/ 59 h 162"/>
                <a:gd name="T76" fmla="*/ 235 w 273"/>
                <a:gd name="T77" fmla="*/ 70 h 162"/>
                <a:gd name="T78" fmla="*/ 240 w 273"/>
                <a:gd name="T79" fmla="*/ 88 h 162"/>
                <a:gd name="T80" fmla="*/ 225 w 273"/>
                <a:gd name="T81" fmla="*/ 99 h 162"/>
                <a:gd name="T82" fmla="*/ 54 w 273"/>
                <a:gd name="T83" fmla="*/ 10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3" h="162">
                  <a:moveTo>
                    <a:pt x="65" y="47"/>
                  </a:moveTo>
                  <a:lnTo>
                    <a:pt x="76" y="32"/>
                  </a:lnTo>
                  <a:lnTo>
                    <a:pt x="84" y="19"/>
                  </a:lnTo>
                  <a:lnTo>
                    <a:pt x="89" y="9"/>
                  </a:lnTo>
                  <a:lnTo>
                    <a:pt x="90" y="4"/>
                  </a:lnTo>
                  <a:lnTo>
                    <a:pt x="89" y="1"/>
                  </a:lnTo>
                  <a:lnTo>
                    <a:pt x="85" y="0"/>
                  </a:lnTo>
                  <a:lnTo>
                    <a:pt x="82" y="0"/>
                  </a:lnTo>
                  <a:lnTo>
                    <a:pt x="80" y="1"/>
                  </a:lnTo>
                  <a:lnTo>
                    <a:pt x="79" y="3"/>
                  </a:lnTo>
                  <a:lnTo>
                    <a:pt x="77" y="6"/>
                  </a:lnTo>
                  <a:lnTo>
                    <a:pt x="67" y="26"/>
                  </a:lnTo>
                  <a:lnTo>
                    <a:pt x="51" y="46"/>
                  </a:lnTo>
                  <a:lnTo>
                    <a:pt x="31" y="63"/>
                  </a:lnTo>
                  <a:lnTo>
                    <a:pt x="5" y="77"/>
                  </a:lnTo>
                  <a:lnTo>
                    <a:pt x="1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8" y="87"/>
                  </a:lnTo>
                  <a:lnTo>
                    <a:pt x="30" y="99"/>
                  </a:lnTo>
                  <a:lnTo>
                    <a:pt x="50" y="115"/>
                  </a:lnTo>
                  <a:lnTo>
                    <a:pt x="66" y="136"/>
                  </a:lnTo>
                  <a:lnTo>
                    <a:pt x="79" y="160"/>
                  </a:lnTo>
                  <a:lnTo>
                    <a:pt x="81" y="162"/>
                  </a:lnTo>
                  <a:lnTo>
                    <a:pt x="85" y="162"/>
                  </a:lnTo>
                  <a:lnTo>
                    <a:pt x="89" y="162"/>
                  </a:lnTo>
                  <a:lnTo>
                    <a:pt x="90" y="159"/>
                  </a:lnTo>
                  <a:lnTo>
                    <a:pt x="89" y="154"/>
                  </a:lnTo>
                  <a:lnTo>
                    <a:pt x="84" y="144"/>
                  </a:lnTo>
                  <a:lnTo>
                    <a:pt x="76" y="130"/>
                  </a:lnTo>
                  <a:lnTo>
                    <a:pt x="65" y="116"/>
                  </a:lnTo>
                  <a:lnTo>
                    <a:pt x="209" y="116"/>
                  </a:lnTo>
                  <a:lnTo>
                    <a:pt x="198" y="130"/>
                  </a:lnTo>
                  <a:lnTo>
                    <a:pt x="190" y="144"/>
                  </a:lnTo>
                  <a:lnTo>
                    <a:pt x="185" y="154"/>
                  </a:lnTo>
                  <a:lnTo>
                    <a:pt x="183" y="159"/>
                  </a:lnTo>
                  <a:lnTo>
                    <a:pt x="185" y="162"/>
                  </a:lnTo>
                  <a:lnTo>
                    <a:pt x="189" y="162"/>
                  </a:lnTo>
                  <a:lnTo>
                    <a:pt x="192" y="162"/>
                  </a:lnTo>
                  <a:lnTo>
                    <a:pt x="193" y="161"/>
                  </a:lnTo>
                  <a:lnTo>
                    <a:pt x="195" y="160"/>
                  </a:lnTo>
                  <a:lnTo>
                    <a:pt x="196" y="156"/>
                  </a:lnTo>
                  <a:lnTo>
                    <a:pt x="207" y="136"/>
                  </a:lnTo>
                  <a:lnTo>
                    <a:pt x="223" y="117"/>
                  </a:lnTo>
                  <a:lnTo>
                    <a:pt x="243" y="100"/>
                  </a:lnTo>
                  <a:lnTo>
                    <a:pt x="268" y="85"/>
                  </a:lnTo>
                  <a:lnTo>
                    <a:pt x="272" y="83"/>
                  </a:lnTo>
                  <a:lnTo>
                    <a:pt x="273" y="81"/>
                  </a:lnTo>
                  <a:lnTo>
                    <a:pt x="273" y="79"/>
                  </a:lnTo>
                  <a:lnTo>
                    <a:pt x="273" y="79"/>
                  </a:lnTo>
                  <a:lnTo>
                    <a:pt x="272" y="78"/>
                  </a:lnTo>
                  <a:lnTo>
                    <a:pt x="270" y="77"/>
                  </a:lnTo>
                  <a:lnTo>
                    <a:pt x="266" y="76"/>
                  </a:lnTo>
                  <a:lnTo>
                    <a:pt x="244" y="64"/>
                  </a:lnTo>
                  <a:lnTo>
                    <a:pt x="224" y="47"/>
                  </a:lnTo>
                  <a:lnTo>
                    <a:pt x="208" y="27"/>
                  </a:lnTo>
                  <a:lnTo>
                    <a:pt x="195" y="3"/>
                  </a:lnTo>
                  <a:lnTo>
                    <a:pt x="193" y="1"/>
                  </a:lnTo>
                  <a:lnTo>
                    <a:pt x="189" y="0"/>
                  </a:lnTo>
                  <a:lnTo>
                    <a:pt x="185" y="1"/>
                  </a:lnTo>
                  <a:lnTo>
                    <a:pt x="183" y="4"/>
                  </a:lnTo>
                  <a:lnTo>
                    <a:pt x="185" y="9"/>
                  </a:lnTo>
                  <a:lnTo>
                    <a:pt x="190" y="19"/>
                  </a:lnTo>
                  <a:lnTo>
                    <a:pt x="198" y="32"/>
                  </a:lnTo>
                  <a:lnTo>
                    <a:pt x="209" y="47"/>
                  </a:lnTo>
                  <a:lnTo>
                    <a:pt x="65" y="47"/>
                  </a:lnTo>
                  <a:close/>
                  <a:moveTo>
                    <a:pt x="54" y="104"/>
                  </a:moveTo>
                  <a:lnTo>
                    <a:pt x="39" y="92"/>
                  </a:lnTo>
                  <a:lnTo>
                    <a:pt x="23" y="81"/>
                  </a:lnTo>
                  <a:lnTo>
                    <a:pt x="33" y="75"/>
                  </a:lnTo>
                  <a:lnTo>
                    <a:pt x="42" y="69"/>
                  </a:lnTo>
                  <a:lnTo>
                    <a:pt x="48" y="63"/>
                  </a:lnTo>
                  <a:lnTo>
                    <a:pt x="54" y="59"/>
                  </a:lnTo>
                  <a:lnTo>
                    <a:pt x="220" y="59"/>
                  </a:lnTo>
                  <a:lnTo>
                    <a:pt x="235" y="70"/>
                  </a:lnTo>
                  <a:lnTo>
                    <a:pt x="251" y="81"/>
                  </a:lnTo>
                  <a:lnTo>
                    <a:pt x="240" y="88"/>
                  </a:lnTo>
                  <a:lnTo>
                    <a:pt x="232" y="94"/>
                  </a:lnTo>
                  <a:lnTo>
                    <a:pt x="225" y="99"/>
                  </a:lnTo>
                  <a:lnTo>
                    <a:pt x="220" y="104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33" name="Freeform 177"/>
            <p:cNvSpPr>
              <a:spLocks noEditPoints="1"/>
            </p:cNvSpPr>
            <p:nvPr/>
          </p:nvSpPr>
          <p:spPr bwMode="auto">
            <a:xfrm>
              <a:off x="311" y="78"/>
              <a:ext cx="25" cy="131"/>
            </a:xfrm>
            <a:custGeom>
              <a:avLst/>
              <a:gdLst>
                <a:gd name="T0" fmla="*/ 25 w 25"/>
                <a:gd name="T1" fmla="*/ 0 h 131"/>
                <a:gd name="T2" fmla="*/ 0 w 25"/>
                <a:gd name="T3" fmla="*/ 0 h 131"/>
                <a:gd name="T4" fmla="*/ 0 w 25"/>
                <a:gd name="T5" fmla="*/ 25 h 131"/>
                <a:gd name="T6" fmla="*/ 25 w 25"/>
                <a:gd name="T7" fmla="*/ 25 h 131"/>
                <a:gd name="T8" fmla="*/ 25 w 25"/>
                <a:gd name="T9" fmla="*/ 0 h 131"/>
                <a:gd name="T10" fmla="*/ 0 w 25"/>
                <a:gd name="T11" fmla="*/ 107 h 131"/>
                <a:gd name="T12" fmla="*/ 0 w 25"/>
                <a:gd name="T13" fmla="*/ 131 h 131"/>
                <a:gd name="T14" fmla="*/ 25 w 25"/>
                <a:gd name="T15" fmla="*/ 131 h 131"/>
                <a:gd name="T16" fmla="*/ 25 w 25"/>
                <a:gd name="T17" fmla="*/ 107 h 131"/>
                <a:gd name="T18" fmla="*/ 0 w 25"/>
                <a:gd name="T19" fmla="*/ 10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31">
                  <a:moveTo>
                    <a:pt x="25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25" y="25"/>
                  </a:lnTo>
                  <a:lnTo>
                    <a:pt x="25" y="0"/>
                  </a:lnTo>
                  <a:close/>
                  <a:moveTo>
                    <a:pt x="0" y="107"/>
                  </a:moveTo>
                  <a:lnTo>
                    <a:pt x="0" y="131"/>
                  </a:lnTo>
                  <a:lnTo>
                    <a:pt x="25" y="131"/>
                  </a:lnTo>
                  <a:lnTo>
                    <a:pt x="25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34" name="Freeform 178"/>
            <p:cNvSpPr>
              <a:spLocks noEditPoints="1"/>
            </p:cNvSpPr>
            <p:nvPr/>
          </p:nvSpPr>
          <p:spPr bwMode="auto">
            <a:xfrm>
              <a:off x="505" y="73"/>
              <a:ext cx="111" cy="139"/>
            </a:xfrm>
            <a:custGeom>
              <a:avLst/>
              <a:gdLst>
                <a:gd name="T0" fmla="*/ 111 w 111"/>
                <a:gd name="T1" fmla="*/ 71 h 139"/>
                <a:gd name="T2" fmla="*/ 111 w 111"/>
                <a:gd name="T3" fmla="*/ 62 h 139"/>
                <a:gd name="T4" fmla="*/ 109 w 111"/>
                <a:gd name="T5" fmla="*/ 49 h 139"/>
                <a:gd name="T6" fmla="*/ 106 w 111"/>
                <a:gd name="T7" fmla="*/ 35 h 139"/>
                <a:gd name="T8" fmla="*/ 99 w 111"/>
                <a:gd name="T9" fmla="*/ 21 h 139"/>
                <a:gd name="T10" fmla="*/ 89 w 111"/>
                <a:gd name="T11" fmla="*/ 10 h 139"/>
                <a:gd name="T12" fmla="*/ 79 w 111"/>
                <a:gd name="T13" fmla="*/ 4 h 139"/>
                <a:gd name="T14" fmla="*/ 68 w 111"/>
                <a:gd name="T15" fmla="*/ 1 h 139"/>
                <a:gd name="T16" fmla="*/ 59 w 111"/>
                <a:gd name="T17" fmla="*/ 0 h 139"/>
                <a:gd name="T18" fmla="*/ 36 w 111"/>
                <a:gd name="T19" fmla="*/ 5 h 139"/>
                <a:gd name="T20" fmla="*/ 17 w 111"/>
                <a:gd name="T21" fmla="*/ 20 h 139"/>
                <a:gd name="T22" fmla="*/ 5 w 111"/>
                <a:gd name="T23" fmla="*/ 42 h 139"/>
                <a:gd name="T24" fmla="*/ 0 w 111"/>
                <a:gd name="T25" fmla="*/ 69 h 139"/>
                <a:gd name="T26" fmla="*/ 5 w 111"/>
                <a:gd name="T27" fmla="*/ 97 h 139"/>
                <a:gd name="T28" fmla="*/ 18 w 111"/>
                <a:gd name="T29" fmla="*/ 119 h 139"/>
                <a:gd name="T30" fmla="*/ 39 w 111"/>
                <a:gd name="T31" fmla="*/ 134 h 139"/>
                <a:gd name="T32" fmla="*/ 63 w 111"/>
                <a:gd name="T33" fmla="*/ 139 h 139"/>
                <a:gd name="T34" fmla="*/ 89 w 111"/>
                <a:gd name="T35" fmla="*/ 135 h 139"/>
                <a:gd name="T36" fmla="*/ 110 w 111"/>
                <a:gd name="T37" fmla="*/ 124 h 139"/>
                <a:gd name="T38" fmla="*/ 108 w 111"/>
                <a:gd name="T39" fmla="*/ 105 h 139"/>
                <a:gd name="T40" fmla="*/ 94 w 111"/>
                <a:gd name="T41" fmla="*/ 114 h 139"/>
                <a:gd name="T42" fmla="*/ 81 w 111"/>
                <a:gd name="T43" fmla="*/ 119 h 139"/>
                <a:gd name="T44" fmla="*/ 71 w 111"/>
                <a:gd name="T45" fmla="*/ 121 h 139"/>
                <a:gd name="T46" fmla="*/ 64 w 111"/>
                <a:gd name="T47" fmla="*/ 121 h 139"/>
                <a:gd name="T48" fmla="*/ 47 w 111"/>
                <a:gd name="T49" fmla="*/ 118 h 139"/>
                <a:gd name="T50" fmla="*/ 34 w 111"/>
                <a:gd name="T51" fmla="*/ 107 h 139"/>
                <a:gd name="T52" fmla="*/ 24 w 111"/>
                <a:gd name="T53" fmla="*/ 91 h 139"/>
                <a:gd name="T54" fmla="*/ 20 w 111"/>
                <a:gd name="T55" fmla="*/ 71 h 139"/>
                <a:gd name="T56" fmla="*/ 111 w 111"/>
                <a:gd name="T57" fmla="*/ 71 h 139"/>
                <a:gd name="T58" fmla="*/ 22 w 111"/>
                <a:gd name="T59" fmla="*/ 55 h 139"/>
                <a:gd name="T60" fmla="*/ 27 w 111"/>
                <a:gd name="T61" fmla="*/ 40 h 139"/>
                <a:gd name="T62" fmla="*/ 36 w 111"/>
                <a:gd name="T63" fmla="*/ 28 h 139"/>
                <a:gd name="T64" fmla="*/ 47 w 111"/>
                <a:gd name="T65" fmla="*/ 21 h 139"/>
                <a:gd name="T66" fmla="*/ 59 w 111"/>
                <a:gd name="T67" fmla="*/ 18 h 139"/>
                <a:gd name="T68" fmla="*/ 70 w 111"/>
                <a:gd name="T69" fmla="*/ 20 h 139"/>
                <a:gd name="T70" fmla="*/ 81 w 111"/>
                <a:gd name="T71" fmla="*/ 26 h 139"/>
                <a:gd name="T72" fmla="*/ 89 w 111"/>
                <a:gd name="T73" fmla="*/ 38 h 139"/>
                <a:gd name="T74" fmla="*/ 94 w 111"/>
                <a:gd name="T75" fmla="*/ 55 h 139"/>
                <a:gd name="T76" fmla="*/ 22 w 111"/>
                <a:gd name="T77" fmla="*/ 5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" h="139">
                  <a:moveTo>
                    <a:pt x="111" y="71"/>
                  </a:moveTo>
                  <a:lnTo>
                    <a:pt x="111" y="62"/>
                  </a:lnTo>
                  <a:lnTo>
                    <a:pt x="109" y="49"/>
                  </a:lnTo>
                  <a:lnTo>
                    <a:pt x="106" y="35"/>
                  </a:lnTo>
                  <a:lnTo>
                    <a:pt x="99" y="21"/>
                  </a:lnTo>
                  <a:lnTo>
                    <a:pt x="89" y="10"/>
                  </a:lnTo>
                  <a:lnTo>
                    <a:pt x="79" y="4"/>
                  </a:lnTo>
                  <a:lnTo>
                    <a:pt x="68" y="1"/>
                  </a:lnTo>
                  <a:lnTo>
                    <a:pt x="59" y="0"/>
                  </a:lnTo>
                  <a:lnTo>
                    <a:pt x="36" y="5"/>
                  </a:lnTo>
                  <a:lnTo>
                    <a:pt x="17" y="20"/>
                  </a:lnTo>
                  <a:lnTo>
                    <a:pt x="5" y="42"/>
                  </a:lnTo>
                  <a:lnTo>
                    <a:pt x="0" y="69"/>
                  </a:lnTo>
                  <a:lnTo>
                    <a:pt x="5" y="97"/>
                  </a:lnTo>
                  <a:lnTo>
                    <a:pt x="18" y="119"/>
                  </a:lnTo>
                  <a:lnTo>
                    <a:pt x="39" y="134"/>
                  </a:lnTo>
                  <a:lnTo>
                    <a:pt x="63" y="139"/>
                  </a:lnTo>
                  <a:lnTo>
                    <a:pt x="89" y="135"/>
                  </a:lnTo>
                  <a:lnTo>
                    <a:pt x="110" y="124"/>
                  </a:lnTo>
                  <a:lnTo>
                    <a:pt x="108" y="105"/>
                  </a:lnTo>
                  <a:lnTo>
                    <a:pt x="94" y="114"/>
                  </a:lnTo>
                  <a:lnTo>
                    <a:pt x="81" y="119"/>
                  </a:lnTo>
                  <a:lnTo>
                    <a:pt x="71" y="121"/>
                  </a:lnTo>
                  <a:lnTo>
                    <a:pt x="64" y="121"/>
                  </a:lnTo>
                  <a:lnTo>
                    <a:pt x="47" y="118"/>
                  </a:lnTo>
                  <a:lnTo>
                    <a:pt x="34" y="107"/>
                  </a:lnTo>
                  <a:lnTo>
                    <a:pt x="24" y="91"/>
                  </a:lnTo>
                  <a:lnTo>
                    <a:pt x="20" y="71"/>
                  </a:lnTo>
                  <a:lnTo>
                    <a:pt x="111" y="71"/>
                  </a:lnTo>
                  <a:close/>
                  <a:moveTo>
                    <a:pt x="22" y="55"/>
                  </a:moveTo>
                  <a:lnTo>
                    <a:pt x="27" y="40"/>
                  </a:lnTo>
                  <a:lnTo>
                    <a:pt x="36" y="28"/>
                  </a:lnTo>
                  <a:lnTo>
                    <a:pt x="47" y="21"/>
                  </a:lnTo>
                  <a:lnTo>
                    <a:pt x="59" y="18"/>
                  </a:lnTo>
                  <a:lnTo>
                    <a:pt x="70" y="20"/>
                  </a:lnTo>
                  <a:lnTo>
                    <a:pt x="81" y="26"/>
                  </a:lnTo>
                  <a:lnTo>
                    <a:pt x="89" y="38"/>
                  </a:lnTo>
                  <a:lnTo>
                    <a:pt x="94" y="55"/>
                  </a:lnTo>
                  <a:lnTo>
                    <a:pt x="22" y="55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35" name="Freeform 179"/>
            <p:cNvSpPr>
              <a:spLocks noEditPoints="1"/>
            </p:cNvSpPr>
            <p:nvPr/>
          </p:nvSpPr>
          <p:spPr bwMode="auto">
            <a:xfrm>
              <a:off x="638" y="73"/>
              <a:ext cx="104" cy="139"/>
            </a:xfrm>
            <a:custGeom>
              <a:avLst/>
              <a:gdLst>
                <a:gd name="T0" fmla="*/ 104 w 104"/>
                <a:gd name="T1" fmla="*/ 51 h 139"/>
                <a:gd name="T2" fmla="*/ 100 w 104"/>
                <a:gd name="T3" fmla="*/ 30 h 139"/>
                <a:gd name="T4" fmla="*/ 90 w 104"/>
                <a:gd name="T5" fmla="*/ 14 h 139"/>
                <a:gd name="T6" fmla="*/ 75 w 104"/>
                <a:gd name="T7" fmla="*/ 4 h 139"/>
                <a:gd name="T8" fmla="*/ 56 w 104"/>
                <a:gd name="T9" fmla="*/ 0 h 139"/>
                <a:gd name="T10" fmla="*/ 31 w 104"/>
                <a:gd name="T11" fmla="*/ 3 h 139"/>
                <a:gd name="T12" fmla="*/ 10 w 104"/>
                <a:gd name="T13" fmla="*/ 13 h 139"/>
                <a:gd name="T14" fmla="*/ 11 w 104"/>
                <a:gd name="T15" fmla="*/ 32 h 139"/>
                <a:gd name="T16" fmla="*/ 23 w 104"/>
                <a:gd name="T17" fmla="*/ 25 h 139"/>
                <a:gd name="T18" fmla="*/ 34 w 104"/>
                <a:gd name="T19" fmla="*/ 21 h 139"/>
                <a:gd name="T20" fmla="*/ 45 w 104"/>
                <a:gd name="T21" fmla="*/ 18 h 139"/>
                <a:gd name="T22" fmla="*/ 56 w 104"/>
                <a:gd name="T23" fmla="*/ 17 h 139"/>
                <a:gd name="T24" fmla="*/ 66 w 104"/>
                <a:gd name="T25" fmla="*/ 19 h 139"/>
                <a:gd name="T26" fmla="*/ 74 w 104"/>
                <a:gd name="T27" fmla="*/ 26 h 139"/>
                <a:gd name="T28" fmla="*/ 79 w 104"/>
                <a:gd name="T29" fmla="*/ 37 h 139"/>
                <a:gd name="T30" fmla="*/ 81 w 104"/>
                <a:gd name="T31" fmla="*/ 51 h 139"/>
                <a:gd name="T32" fmla="*/ 81 w 104"/>
                <a:gd name="T33" fmla="*/ 64 h 139"/>
                <a:gd name="T34" fmla="*/ 50 w 104"/>
                <a:gd name="T35" fmla="*/ 66 h 139"/>
                <a:gd name="T36" fmla="*/ 24 w 104"/>
                <a:gd name="T37" fmla="*/ 74 h 139"/>
                <a:gd name="T38" fmla="*/ 6 w 104"/>
                <a:gd name="T39" fmla="*/ 86 h 139"/>
                <a:gd name="T40" fmla="*/ 0 w 104"/>
                <a:gd name="T41" fmla="*/ 103 h 139"/>
                <a:gd name="T42" fmla="*/ 0 w 104"/>
                <a:gd name="T43" fmla="*/ 108 h 139"/>
                <a:gd name="T44" fmla="*/ 2 w 104"/>
                <a:gd name="T45" fmla="*/ 114 h 139"/>
                <a:gd name="T46" fmla="*/ 4 w 104"/>
                <a:gd name="T47" fmla="*/ 120 h 139"/>
                <a:gd name="T48" fmla="*/ 7 w 104"/>
                <a:gd name="T49" fmla="*/ 126 h 139"/>
                <a:gd name="T50" fmla="*/ 12 w 104"/>
                <a:gd name="T51" fmla="*/ 131 h 139"/>
                <a:gd name="T52" fmla="*/ 17 w 104"/>
                <a:gd name="T53" fmla="*/ 135 h 139"/>
                <a:gd name="T54" fmla="*/ 25 w 104"/>
                <a:gd name="T55" fmla="*/ 138 h 139"/>
                <a:gd name="T56" fmla="*/ 33 w 104"/>
                <a:gd name="T57" fmla="*/ 139 h 139"/>
                <a:gd name="T58" fmla="*/ 40 w 104"/>
                <a:gd name="T59" fmla="*/ 139 h 139"/>
                <a:gd name="T60" fmla="*/ 53 w 104"/>
                <a:gd name="T61" fmla="*/ 137 h 139"/>
                <a:gd name="T62" fmla="*/ 68 w 104"/>
                <a:gd name="T63" fmla="*/ 133 h 139"/>
                <a:gd name="T64" fmla="*/ 82 w 104"/>
                <a:gd name="T65" fmla="*/ 125 h 139"/>
                <a:gd name="T66" fmla="*/ 82 w 104"/>
                <a:gd name="T67" fmla="*/ 136 h 139"/>
                <a:gd name="T68" fmla="*/ 104 w 104"/>
                <a:gd name="T69" fmla="*/ 136 h 139"/>
                <a:gd name="T70" fmla="*/ 104 w 104"/>
                <a:gd name="T71" fmla="*/ 51 h 139"/>
                <a:gd name="T72" fmla="*/ 81 w 104"/>
                <a:gd name="T73" fmla="*/ 97 h 139"/>
                <a:gd name="T74" fmla="*/ 81 w 104"/>
                <a:gd name="T75" fmla="*/ 102 h 139"/>
                <a:gd name="T76" fmla="*/ 80 w 104"/>
                <a:gd name="T77" fmla="*/ 106 h 139"/>
                <a:gd name="T78" fmla="*/ 77 w 104"/>
                <a:gd name="T79" fmla="*/ 111 h 139"/>
                <a:gd name="T80" fmla="*/ 71 w 104"/>
                <a:gd name="T81" fmla="*/ 116 h 139"/>
                <a:gd name="T82" fmla="*/ 65 w 104"/>
                <a:gd name="T83" fmla="*/ 119 h 139"/>
                <a:gd name="T84" fmla="*/ 58 w 104"/>
                <a:gd name="T85" fmla="*/ 120 h 139"/>
                <a:gd name="T86" fmla="*/ 52 w 104"/>
                <a:gd name="T87" fmla="*/ 121 h 139"/>
                <a:gd name="T88" fmla="*/ 48 w 104"/>
                <a:gd name="T89" fmla="*/ 121 h 139"/>
                <a:gd name="T90" fmla="*/ 38 w 104"/>
                <a:gd name="T91" fmla="*/ 120 h 139"/>
                <a:gd name="T92" fmla="*/ 29 w 104"/>
                <a:gd name="T93" fmla="*/ 116 h 139"/>
                <a:gd name="T94" fmla="*/ 23 w 104"/>
                <a:gd name="T95" fmla="*/ 110 h 139"/>
                <a:gd name="T96" fmla="*/ 21 w 104"/>
                <a:gd name="T97" fmla="*/ 102 h 139"/>
                <a:gd name="T98" fmla="*/ 23 w 104"/>
                <a:gd name="T99" fmla="*/ 95 h 139"/>
                <a:gd name="T100" fmla="*/ 29 w 104"/>
                <a:gd name="T101" fmla="*/ 90 h 139"/>
                <a:gd name="T102" fmla="*/ 37 w 104"/>
                <a:gd name="T103" fmla="*/ 86 h 139"/>
                <a:gd name="T104" fmla="*/ 46 w 104"/>
                <a:gd name="T105" fmla="*/ 83 h 139"/>
                <a:gd name="T106" fmla="*/ 57 w 104"/>
                <a:gd name="T107" fmla="*/ 81 h 139"/>
                <a:gd name="T108" fmla="*/ 67 w 104"/>
                <a:gd name="T109" fmla="*/ 80 h 139"/>
                <a:gd name="T110" fmla="*/ 75 w 104"/>
                <a:gd name="T111" fmla="*/ 79 h 139"/>
                <a:gd name="T112" fmla="*/ 81 w 104"/>
                <a:gd name="T113" fmla="*/ 79 h 139"/>
                <a:gd name="T114" fmla="*/ 81 w 104"/>
                <a:gd name="T115" fmla="*/ 9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39">
                  <a:moveTo>
                    <a:pt x="104" y="51"/>
                  </a:moveTo>
                  <a:lnTo>
                    <a:pt x="100" y="30"/>
                  </a:lnTo>
                  <a:lnTo>
                    <a:pt x="90" y="14"/>
                  </a:lnTo>
                  <a:lnTo>
                    <a:pt x="75" y="4"/>
                  </a:lnTo>
                  <a:lnTo>
                    <a:pt x="56" y="0"/>
                  </a:lnTo>
                  <a:lnTo>
                    <a:pt x="31" y="3"/>
                  </a:lnTo>
                  <a:lnTo>
                    <a:pt x="10" y="13"/>
                  </a:lnTo>
                  <a:lnTo>
                    <a:pt x="11" y="32"/>
                  </a:lnTo>
                  <a:lnTo>
                    <a:pt x="23" y="25"/>
                  </a:lnTo>
                  <a:lnTo>
                    <a:pt x="34" y="21"/>
                  </a:lnTo>
                  <a:lnTo>
                    <a:pt x="45" y="18"/>
                  </a:lnTo>
                  <a:lnTo>
                    <a:pt x="56" y="17"/>
                  </a:lnTo>
                  <a:lnTo>
                    <a:pt x="66" y="19"/>
                  </a:lnTo>
                  <a:lnTo>
                    <a:pt x="74" y="26"/>
                  </a:lnTo>
                  <a:lnTo>
                    <a:pt x="79" y="37"/>
                  </a:lnTo>
                  <a:lnTo>
                    <a:pt x="81" y="51"/>
                  </a:lnTo>
                  <a:lnTo>
                    <a:pt x="81" y="64"/>
                  </a:lnTo>
                  <a:lnTo>
                    <a:pt x="50" y="66"/>
                  </a:lnTo>
                  <a:lnTo>
                    <a:pt x="24" y="74"/>
                  </a:lnTo>
                  <a:lnTo>
                    <a:pt x="6" y="86"/>
                  </a:lnTo>
                  <a:lnTo>
                    <a:pt x="0" y="103"/>
                  </a:lnTo>
                  <a:lnTo>
                    <a:pt x="0" y="108"/>
                  </a:lnTo>
                  <a:lnTo>
                    <a:pt x="2" y="114"/>
                  </a:lnTo>
                  <a:lnTo>
                    <a:pt x="4" y="120"/>
                  </a:lnTo>
                  <a:lnTo>
                    <a:pt x="7" y="126"/>
                  </a:lnTo>
                  <a:lnTo>
                    <a:pt x="12" y="131"/>
                  </a:lnTo>
                  <a:lnTo>
                    <a:pt x="17" y="135"/>
                  </a:lnTo>
                  <a:lnTo>
                    <a:pt x="25" y="138"/>
                  </a:lnTo>
                  <a:lnTo>
                    <a:pt x="33" y="139"/>
                  </a:lnTo>
                  <a:lnTo>
                    <a:pt x="40" y="139"/>
                  </a:lnTo>
                  <a:lnTo>
                    <a:pt x="53" y="137"/>
                  </a:lnTo>
                  <a:lnTo>
                    <a:pt x="68" y="133"/>
                  </a:lnTo>
                  <a:lnTo>
                    <a:pt x="82" y="125"/>
                  </a:lnTo>
                  <a:lnTo>
                    <a:pt x="82" y="136"/>
                  </a:lnTo>
                  <a:lnTo>
                    <a:pt x="104" y="136"/>
                  </a:lnTo>
                  <a:lnTo>
                    <a:pt x="104" y="51"/>
                  </a:lnTo>
                  <a:close/>
                  <a:moveTo>
                    <a:pt x="81" y="97"/>
                  </a:moveTo>
                  <a:lnTo>
                    <a:pt x="81" y="102"/>
                  </a:lnTo>
                  <a:lnTo>
                    <a:pt x="80" y="106"/>
                  </a:lnTo>
                  <a:lnTo>
                    <a:pt x="77" y="111"/>
                  </a:lnTo>
                  <a:lnTo>
                    <a:pt x="71" y="116"/>
                  </a:lnTo>
                  <a:lnTo>
                    <a:pt x="65" y="119"/>
                  </a:lnTo>
                  <a:lnTo>
                    <a:pt x="58" y="120"/>
                  </a:lnTo>
                  <a:lnTo>
                    <a:pt x="52" y="121"/>
                  </a:lnTo>
                  <a:lnTo>
                    <a:pt x="48" y="121"/>
                  </a:lnTo>
                  <a:lnTo>
                    <a:pt x="38" y="120"/>
                  </a:lnTo>
                  <a:lnTo>
                    <a:pt x="29" y="116"/>
                  </a:lnTo>
                  <a:lnTo>
                    <a:pt x="23" y="110"/>
                  </a:lnTo>
                  <a:lnTo>
                    <a:pt x="21" y="102"/>
                  </a:lnTo>
                  <a:lnTo>
                    <a:pt x="23" y="95"/>
                  </a:lnTo>
                  <a:lnTo>
                    <a:pt x="29" y="90"/>
                  </a:lnTo>
                  <a:lnTo>
                    <a:pt x="37" y="86"/>
                  </a:lnTo>
                  <a:lnTo>
                    <a:pt x="46" y="83"/>
                  </a:lnTo>
                  <a:lnTo>
                    <a:pt x="57" y="81"/>
                  </a:lnTo>
                  <a:lnTo>
                    <a:pt x="67" y="80"/>
                  </a:lnTo>
                  <a:lnTo>
                    <a:pt x="75" y="79"/>
                  </a:lnTo>
                  <a:lnTo>
                    <a:pt x="81" y="79"/>
                  </a:lnTo>
                  <a:lnTo>
                    <a:pt x="81" y="97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36" name="Freeform 180"/>
            <p:cNvSpPr>
              <a:spLocks/>
            </p:cNvSpPr>
            <p:nvPr/>
          </p:nvSpPr>
          <p:spPr bwMode="auto">
            <a:xfrm>
              <a:off x="777" y="73"/>
              <a:ext cx="111" cy="139"/>
            </a:xfrm>
            <a:custGeom>
              <a:avLst/>
              <a:gdLst>
                <a:gd name="T0" fmla="*/ 109 w 111"/>
                <a:gd name="T1" fmla="*/ 13 h 139"/>
                <a:gd name="T2" fmla="*/ 98 w 111"/>
                <a:gd name="T3" fmla="*/ 6 h 139"/>
                <a:gd name="T4" fmla="*/ 87 w 111"/>
                <a:gd name="T5" fmla="*/ 3 h 139"/>
                <a:gd name="T6" fmla="*/ 76 w 111"/>
                <a:gd name="T7" fmla="*/ 1 h 139"/>
                <a:gd name="T8" fmla="*/ 64 w 111"/>
                <a:gd name="T9" fmla="*/ 0 h 139"/>
                <a:gd name="T10" fmla="*/ 37 w 111"/>
                <a:gd name="T11" fmla="*/ 6 h 139"/>
                <a:gd name="T12" fmla="*/ 17 w 111"/>
                <a:gd name="T13" fmla="*/ 22 h 139"/>
                <a:gd name="T14" fmla="*/ 4 w 111"/>
                <a:gd name="T15" fmla="*/ 45 h 139"/>
                <a:gd name="T16" fmla="*/ 0 w 111"/>
                <a:gd name="T17" fmla="*/ 70 h 139"/>
                <a:gd name="T18" fmla="*/ 4 w 111"/>
                <a:gd name="T19" fmla="*/ 97 h 139"/>
                <a:gd name="T20" fmla="*/ 18 w 111"/>
                <a:gd name="T21" fmla="*/ 119 h 139"/>
                <a:gd name="T22" fmla="*/ 38 w 111"/>
                <a:gd name="T23" fmla="*/ 134 h 139"/>
                <a:gd name="T24" fmla="*/ 63 w 111"/>
                <a:gd name="T25" fmla="*/ 139 h 139"/>
                <a:gd name="T26" fmla="*/ 87 w 111"/>
                <a:gd name="T27" fmla="*/ 136 h 139"/>
                <a:gd name="T28" fmla="*/ 111 w 111"/>
                <a:gd name="T29" fmla="*/ 124 h 139"/>
                <a:gd name="T30" fmla="*/ 109 w 111"/>
                <a:gd name="T31" fmla="*/ 105 h 139"/>
                <a:gd name="T32" fmla="*/ 86 w 111"/>
                <a:gd name="T33" fmla="*/ 117 h 139"/>
                <a:gd name="T34" fmla="*/ 63 w 111"/>
                <a:gd name="T35" fmla="*/ 120 h 139"/>
                <a:gd name="T36" fmla="*/ 47 w 111"/>
                <a:gd name="T37" fmla="*/ 117 h 139"/>
                <a:gd name="T38" fmla="*/ 34 w 111"/>
                <a:gd name="T39" fmla="*/ 106 h 139"/>
                <a:gd name="T40" fmla="*/ 25 w 111"/>
                <a:gd name="T41" fmla="*/ 90 h 139"/>
                <a:gd name="T42" fmla="*/ 23 w 111"/>
                <a:gd name="T43" fmla="*/ 70 h 139"/>
                <a:gd name="T44" fmla="*/ 25 w 111"/>
                <a:gd name="T45" fmla="*/ 52 h 139"/>
                <a:gd name="T46" fmla="*/ 32 w 111"/>
                <a:gd name="T47" fmla="*/ 36 h 139"/>
                <a:gd name="T48" fmla="*/ 45 w 111"/>
                <a:gd name="T49" fmla="*/ 24 h 139"/>
                <a:gd name="T50" fmla="*/ 64 w 111"/>
                <a:gd name="T51" fmla="*/ 19 h 139"/>
                <a:gd name="T52" fmla="*/ 75 w 111"/>
                <a:gd name="T53" fmla="*/ 19 h 139"/>
                <a:gd name="T54" fmla="*/ 85 w 111"/>
                <a:gd name="T55" fmla="*/ 21 h 139"/>
                <a:gd name="T56" fmla="*/ 95 w 111"/>
                <a:gd name="T57" fmla="*/ 25 h 139"/>
                <a:gd name="T58" fmla="*/ 106 w 111"/>
                <a:gd name="T59" fmla="*/ 32 h 139"/>
                <a:gd name="T60" fmla="*/ 109 w 111"/>
                <a:gd name="T61" fmla="*/ 1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1" h="139">
                  <a:moveTo>
                    <a:pt x="109" y="13"/>
                  </a:moveTo>
                  <a:lnTo>
                    <a:pt x="98" y="6"/>
                  </a:lnTo>
                  <a:lnTo>
                    <a:pt x="87" y="3"/>
                  </a:lnTo>
                  <a:lnTo>
                    <a:pt x="76" y="1"/>
                  </a:lnTo>
                  <a:lnTo>
                    <a:pt x="64" y="0"/>
                  </a:lnTo>
                  <a:lnTo>
                    <a:pt x="37" y="6"/>
                  </a:lnTo>
                  <a:lnTo>
                    <a:pt x="17" y="22"/>
                  </a:lnTo>
                  <a:lnTo>
                    <a:pt x="4" y="45"/>
                  </a:lnTo>
                  <a:lnTo>
                    <a:pt x="0" y="70"/>
                  </a:lnTo>
                  <a:lnTo>
                    <a:pt x="4" y="97"/>
                  </a:lnTo>
                  <a:lnTo>
                    <a:pt x="18" y="119"/>
                  </a:lnTo>
                  <a:lnTo>
                    <a:pt x="38" y="134"/>
                  </a:lnTo>
                  <a:lnTo>
                    <a:pt x="63" y="139"/>
                  </a:lnTo>
                  <a:lnTo>
                    <a:pt x="87" y="136"/>
                  </a:lnTo>
                  <a:lnTo>
                    <a:pt x="111" y="124"/>
                  </a:lnTo>
                  <a:lnTo>
                    <a:pt x="109" y="105"/>
                  </a:lnTo>
                  <a:lnTo>
                    <a:pt x="86" y="117"/>
                  </a:lnTo>
                  <a:lnTo>
                    <a:pt x="63" y="120"/>
                  </a:lnTo>
                  <a:lnTo>
                    <a:pt x="47" y="117"/>
                  </a:lnTo>
                  <a:lnTo>
                    <a:pt x="34" y="106"/>
                  </a:lnTo>
                  <a:lnTo>
                    <a:pt x="25" y="90"/>
                  </a:lnTo>
                  <a:lnTo>
                    <a:pt x="23" y="70"/>
                  </a:lnTo>
                  <a:lnTo>
                    <a:pt x="25" y="52"/>
                  </a:lnTo>
                  <a:lnTo>
                    <a:pt x="32" y="36"/>
                  </a:lnTo>
                  <a:lnTo>
                    <a:pt x="45" y="24"/>
                  </a:lnTo>
                  <a:lnTo>
                    <a:pt x="64" y="19"/>
                  </a:lnTo>
                  <a:lnTo>
                    <a:pt x="75" y="19"/>
                  </a:lnTo>
                  <a:lnTo>
                    <a:pt x="85" y="21"/>
                  </a:lnTo>
                  <a:lnTo>
                    <a:pt x="95" y="25"/>
                  </a:lnTo>
                  <a:lnTo>
                    <a:pt x="106" y="32"/>
                  </a:lnTo>
                  <a:lnTo>
                    <a:pt x="109" y="13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37" name="Freeform 181"/>
            <p:cNvSpPr>
              <a:spLocks/>
            </p:cNvSpPr>
            <p:nvPr/>
          </p:nvSpPr>
          <p:spPr bwMode="auto">
            <a:xfrm>
              <a:off x="920" y="4"/>
              <a:ext cx="104" cy="205"/>
            </a:xfrm>
            <a:custGeom>
              <a:avLst/>
              <a:gdLst>
                <a:gd name="T0" fmla="*/ 104 w 104"/>
                <a:gd name="T1" fmla="*/ 117 h 205"/>
                <a:gd name="T2" fmla="*/ 103 w 104"/>
                <a:gd name="T3" fmla="*/ 102 h 205"/>
                <a:gd name="T4" fmla="*/ 97 w 104"/>
                <a:gd name="T5" fmla="*/ 87 h 205"/>
                <a:gd name="T6" fmla="*/ 85 w 104"/>
                <a:gd name="T7" fmla="*/ 75 h 205"/>
                <a:gd name="T8" fmla="*/ 64 w 104"/>
                <a:gd name="T9" fmla="*/ 71 h 205"/>
                <a:gd name="T10" fmla="*/ 51 w 104"/>
                <a:gd name="T11" fmla="*/ 72 h 205"/>
                <a:gd name="T12" fmla="*/ 40 w 104"/>
                <a:gd name="T13" fmla="*/ 77 h 205"/>
                <a:gd name="T14" fmla="*/ 30 w 104"/>
                <a:gd name="T15" fmla="*/ 84 h 205"/>
                <a:gd name="T16" fmla="*/ 22 w 104"/>
                <a:gd name="T17" fmla="*/ 92 h 205"/>
                <a:gd name="T18" fmla="*/ 22 w 104"/>
                <a:gd name="T19" fmla="*/ 0 h 205"/>
                <a:gd name="T20" fmla="*/ 0 w 104"/>
                <a:gd name="T21" fmla="*/ 0 h 205"/>
                <a:gd name="T22" fmla="*/ 0 w 104"/>
                <a:gd name="T23" fmla="*/ 205 h 205"/>
                <a:gd name="T24" fmla="*/ 23 w 104"/>
                <a:gd name="T25" fmla="*/ 205 h 205"/>
                <a:gd name="T26" fmla="*/ 23 w 104"/>
                <a:gd name="T27" fmla="*/ 133 h 205"/>
                <a:gd name="T28" fmla="*/ 23 w 104"/>
                <a:gd name="T29" fmla="*/ 125 h 205"/>
                <a:gd name="T30" fmla="*/ 25 w 104"/>
                <a:gd name="T31" fmla="*/ 118 h 205"/>
                <a:gd name="T32" fmla="*/ 27 w 104"/>
                <a:gd name="T33" fmla="*/ 110 h 205"/>
                <a:gd name="T34" fmla="*/ 30 w 104"/>
                <a:gd name="T35" fmla="*/ 103 h 205"/>
                <a:gd name="T36" fmla="*/ 33 w 104"/>
                <a:gd name="T37" fmla="*/ 98 h 205"/>
                <a:gd name="T38" fmla="*/ 39 w 104"/>
                <a:gd name="T39" fmla="*/ 93 h 205"/>
                <a:gd name="T40" fmla="*/ 45 w 104"/>
                <a:gd name="T41" fmla="*/ 90 h 205"/>
                <a:gd name="T42" fmla="*/ 53 w 104"/>
                <a:gd name="T43" fmla="*/ 89 h 205"/>
                <a:gd name="T44" fmla="*/ 62 w 104"/>
                <a:gd name="T45" fmla="*/ 90 h 205"/>
                <a:gd name="T46" fmla="*/ 69 w 104"/>
                <a:gd name="T47" fmla="*/ 92 h 205"/>
                <a:gd name="T48" fmla="*/ 74 w 104"/>
                <a:gd name="T49" fmla="*/ 96 h 205"/>
                <a:gd name="T50" fmla="*/ 78 w 104"/>
                <a:gd name="T51" fmla="*/ 100 h 205"/>
                <a:gd name="T52" fmla="*/ 79 w 104"/>
                <a:gd name="T53" fmla="*/ 105 h 205"/>
                <a:gd name="T54" fmla="*/ 81 w 104"/>
                <a:gd name="T55" fmla="*/ 110 h 205"/>
                <a:gd name="T56" fmla="*/ 81 w 104"/>
                <a:gd name="T57" fmla="*/ 115 h 205"/>
                <a:gd name="T58" fmla="*/ 81 w 104"/>
                <a:gd name="T59" fmla="*/ 119 h 205"/>
                <a:gd name="T60" fmla="*/ 81 w 104"/>
                <a:gd name="T61" fmla="*/ 205 h 205"/>
                <a:gd name="T62" fmla="*/ 104 w 104"/>
                <a:gd name="T63" fmla="*/ 205 h 205"/>
                <a:gd name="T64" fmla="*/ 104 w 104"/>
                <a:gd name="T65" fmla="*/ 1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205">
                  <a:moveTo>
                    <a:pt x="104" y="117"/>
                  </a:moveTo>
                  <a:lnTo>
                    <a:pt x="103" y="102"/>
                  </a:lnTo>
                  <a:lnTo>
                    <a:pt x="97" y="87"/>
                  </a:lnTo>
                  <a:lnTo>
                    <a:pt x="85" y="75"/>
                  </a:lnTo>
                  <a:lnTo>
                    <a:pt x="64" y="71"/>
                  </a:lnTo>
                  <a:lnTo>
                    <a:pt x="51" y="72"/>
                  </a:lnTo>
                  <a:lnTo>
                    <a:pt x="40" y="77"/>
                  </a:lnTo>
                  <a:lnTo>
                    <a:pt x="30" y="84"/>
                  </a:lnTo>
                  <a:lnTo>
                    <a:pt x="22" y="92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3" y="205"/>
                  </a:lnTo>
                  <a:lnTo>
                    <a:pt x="23" y="133"/>
                  </a:lnTo>
                  <a:lnTo>
                    <a:pt x="23" y="125"/>
                  </a:lnTo>
                  <a:lnTo>
                    <a:pt x="25" y="118"/>
                  </a:lnTo>
                  <a:lnTo>
                    <a:pt x="27" y="110"/>
                  </a:lnTo>
                  <a:lnTo>
                    <a:pt x="30" y="103"/>
                  </a:lnTo>
                  <a:lnTo>
                    <a:pt x="33" y="98"/>
                  </a:lnTo>
                  <a:lnTo>
                    <a:pt x="39" y="93"/>
                  </a:lnTo>
                  <a:lnTo>
                    <a:pt x="45" y="90"/>
                  </a:lnTo>
                  <a:lnTo>
                    <a:pt x="53" y="89"/>
                  </a:lnTo>
                  <a:lnTo>
                    <a:pt x="62" y="90"/>
                  </a:lnTo>
                  <a:lnTo>
                    <a:pt x="69" y="92"/>
                  </a:lnTo>
                  <a:lnTo>
                    <a:pt x="74" y="96"/>
                  </a:lnTo>
                  <a:lnTo>
                    <a:pt x="78" y="100"/>
                  </a:lnTo>
                  <a:lnTo>
                    <a:pt x="79" y="105"/>
                  </a:lnTo>
                  <a:lnTo>
                    <a:pt x="81" y="110"/>
                  </a:lnTo>
                  <a:lnTo>
                    <a:pt x="81" y="115"/>
                  </a:lnTo>
                  <a:lnTo>
                    <a:pt x="81" y="119"/>
                  </a:lnTo>
                  <a:lnTo>
                    <a:pt x="81" y="205"/>
                  </a:lnTo>
                  <a:lnTo>
                    <a:pt x="104" y="205"/>
                  </a:lnTo>
                  <a:lnTo>
                    <a:pt x="104" y="117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38" name="Freeform 182"/>
            <p:cNvSpPr>
              <a:spLocks/>
            </p:cNvSpPr>
            <p:nvPr/>
          </p:nvSpPr>
          <p:spPr bwMode="auto">
            <a:xfrm>
              <a:off x="1154" y="1"/>
              <a:ext cx="94" cy="208"/>
            </a:xfrm>
            <a:custGeom>
              <a:avLst/>
              <a:gdLst>
                <a:gd name="T0" fmla="*/ 43 w 94"/>
                <a:gd name="T1" fmla="*/ 94 h 208"/>
                <a:gd name="T2" fmla="*/ 76 w 94"/>
                <a:gd name="T3" fmla="*/ 94 h 208"/>
                <a:gd name="T4" fmla="*/ 76 w 94"/>
                <a:gd name="T5" fmla="*/ 77 h 208"/>
                <a:gd name="T6" fmla="*/ 43 w 94"/>
                <a:gd name="T7" fmla="*/ 77 h 208"/>
                <a:gd name="T8" fmla="*/ 43 w 94"/>
                <a:gd name="T9" fmla="*/ 42 h 208"/>
                <a:gd name="T10" fmla="*/ 43 w 94"/>
                <a:gd name="T11" fmla="*/ 34 h 208"/>
                <a:gd name="T12" fmla="*/ 46 w 94"/>
                <a:gd name="T13" fmla="*/ 29 h 208"/>
                <a:gd name="T14" fmla="*/ 49 w 94"/>
                <a:gd name="T15" fmla="*/ 25 h 208"/>
                <a:gd name="T16" fmla="*/ 53 w 94"/>
                <a:gd name="T17" fmla="*/ 22 h 208"/>
                <a:gd name="T18" fmla="*/ 58 w 94"/>
                <a:gd name="T19" fmla="*/ 20 h 208"/>
                <a:gd name="T20" fmla="*/ 62 w 94"/>
                <a:gd name="T21" fmla="*/ 19 h 208"/>
                <a:gd name="T22" fmla="*/ 67 w 94"/>
                <a:gd name="T23" fmla="*/ 18 h 208"/>
                <a:gd name="T24" fmla="*/ 70 w 94"/>
                <a:gd name="T25" fmla="*/ 18 h 208"/>
                <a:gd name="T26" fmla="*/ 80 w 94"/>
                <a:gd name="T27" fmla="*/ 19 h 208"/>
                <a:gd name="T28" fmla="*/ 94 w 94"/>
                <a:gd name="T29" fmla="*/ 23 h 208"/>
                <a:gd name="T30" fmla="*/ 94 w 94"/>
                <a:gd name="T31" fmla="*/ 3 h 208"/>
                <a:gd name="T32" fmla="*/ 90 w 94"/>
                <a:gd name="T33" fmla="*/ 2 h 208"/>
                <a:gd name="T34" fmla="*/ 85 w 94"/>
                <a:gd name="T35" fmla="*/ 1 h 208"/>
                <a:gd name="T36" fmla="*/ 78 w 94"/>
                <a:gd name="T37" fmla="*/ 0 h 208"/>
                <a:gd name="T38" fmla="*/ 70 w 94"/>
                <a:gd name="T39" fmla="*/ 0 h 208"/>
                <a:gd name="T40" fmla="*/ 51 w 94"/>
                <a:gd name="T41" fmla="*/ 4 h 208"/>
                <a:gd name="T42" fmla="*/ 36 w 94"/>
                <a:gd name="T43" fmla="*/ 14 h 208"/>
                <a:gd name="T44" fmla="*/ 25 w 94"/>
                <a:gd name="T45" fmla="*/ 30 h 208"/>
                <a:gd name="T46" fmla="*/ 21 w 94"/>
                <a:gd name="T47" fmla="*/ 50 h 208"/>
                <a:gd name="T48" fmla="*/ 21 w 94"/>
                <a:gd name="T49" fmla="*/ 77 h 208"/>
                <a:gd name="T50" fmla="*/ 0 w 94"/>
                <a:gd name="T51" fmla="*/ 77 h 208"/>
                <a:gd name="T52" fmla="*/ 0 w 94"/>
                <a:gd name="T53" fmla="*/ 94 h 208"/>
                <a:gd name="T54" fmla="*/ 21 w 94"/>
                <a:gd name="T55" fmla="*/ 94 h 208"/>
                <a:gd name="T56" fmla="*/ 21 w 94"/>
                <a:gd name="T57" fmla="*/ 208 h 208"/>
                <a:gd name="T58" fmla="*/ 43 w 94"/>
                <a:gd name="T59" fmla="*/ 208 h 208"/>
                <a:gd name="T60" fmla="*/ 43 w 94"/>
                <a:gd name="T61" fmla="*/ 9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208">
                  <a:moveTo>
                    <a:pt x="43" y="94"/>
                  </a:moveTo>
                  <a:lnTo>
                    <a:pt x="76" y="94"/>
                  </a:lnTo>
                  <a:lnTo>
                    <a:pt x="76" y="77"/>
                  </a:lnTo>
                  <a:lnTo>
                    <a:pt x="43" y="77"/>
                  </a:lnTo>
                  <a:lnTo>
                    <a:pt x="43" y="42"/>
                  </a:lnTo>
                  <a:lnTo>
                    <a:pt x="43" y="34"/>
                  </a:lnTo>
                  <a:lnTo>
                    <a:pt x="46" y="29"/>
                  </a:lnTo>
                  <a:lnTo>
                    <a:pt x="49" y="25"/>
                  </a:lnTo>
                  <a:lnTo>
                    <a:pt x="53" y="22"/>
                  </a:lnTo>
                  <a:lnTo>
                    <a:pt x="58" y="20"/>
                  </a:lnTo>
                  <a:lnTo>
                    <a:pt x="62" y="19"/>
                  </a:lnTo>
                  <a:lnTo>
                    <a:pt x="67" y="18"/>
                  </a:lnTo>
                  <a:lnTo>
                    <a:pt x="70" y="18"/>
                  </a:lnTo>
                  <a:lnTo>
                    <a:pt x="80" y="19"/>
                  </a:lnTo>
                  <a:lnTo>
                    <a:pt x="94" y="23"/>
                  </a:lnTo>
                  <a:lnTo>
                    <a:pt x="94" y="3"/>
                  </a:lnTo>
                  <a:lnTo>
                    <a:pt x="90" y="2"/>
                  </a:lnTo>
                  <a:lnTo>
                    <a:pt x="85" y="1"/>
                  </a:lnTo>
                  <a:lnTo>
                    <a:pt x="78" y="0"/>
                  </a:lnTo>
                  <a:lnTo>
                    <a:pt x="70" y="0"/>
                  </a:lnTo>
                  <a:lnTo>
                    <a:pt x="51" y="4"/>
                  </a:lnTo>
                  <a:lnTo>
                    <a:pt x="36" y="14"/>
                  </a:lnTo>
                  <a:lnTo>
                    <a:pt x="25" y="30"/>
                  </a:lnTo>
                  <a:lnTo>
                    <a:pt x="21" y="50"/>
                  </a:lnTo>
                  <a:lnTo>
                    <a:pt x="21" y="77"/>
                  </a:lnTo>
                  <a:lnTo>
                    <a:pt x="0" y="77"/>
                  </a:lnTo>
                  <a:lnTo>
                    <a:pt x="0" y="94"/>
                  </a:lnTo>
                  <a:lnTo>
                    <a:pt x="21" y="94"/>
                  </a:lnTo>
                  <a:lnTo>
                    <a:pt x="21" y="208"/>
                  </a:lnTo>
                  <a:lnTo>
                    <a:pt x="43" y="208"/>
                  </a:lnTo>
                  <a:lnTo>
                    <a:pt x="43" y="94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39" name="Freeform 183"/>
            <p:cNvSpPr>
              <a:spLocks noEditPoints="1"/>
            </p:cNvSpPr>
            <p:nvPr/>
          </p:nvSpPr>
          <p:spPr bwMode="auto">
            <a:xfrm>
              <a:off x="1249" y="73"/>
              <a:ext cx="104" cy="139"/>
            </a:xfrm>
            <a:custGeom>
              <a:avLst/>
              <a:gdLst>
                <a:gd name="T0" fmla="*/ 104 w 104"/>
                <a:gd name="T1" fmla="*/ 51 h 139"/>
                <a:gd name="T2" fmla="*/ 100 w 104"/>
                <a:gd name="T3" fmla="*/ 30 h 139"/>
                <a:gd name="T4" fmla="*/ 90 w 104"/>
                <a:gd name="T5" fmla="*/ 14 h 139"/>
                <a:gd name="T6" fmla="*/ 74 w 104"/>
                <a:gd name="T7" fmla="*/ 4 h 139"/>
                <a:gd name="T8" fmla="*/ 55 w 104"/>
                <a:gd name="T9" fmla="*/ 0 h 139"/>
                <a:gd name="T10" fmla="*/ 30 w 104"/>
                <a:gd name="T11" fmla="*/ 3 h 139"/>
                <a:gd name="T12" fmla="*/ 9 w 104"/>
                <a:gd name="T13" fmla="*/ 13 h 139"/>
                <a:gd name="T14" fmla="*/ 11 w 104"/>
                <a:gd name="T15" fmla="*/ 32 h 139"/>
                <a:gd name="T16" fmla="*/ 22 w 104"/>
                <a:gd name="T17" fmla="*/ 25 h 139"/>
                <a:gd name="T18" fmla="*/ 33 w 104"/>
                <a:gd name="T19" fmla="*/ 21 h 139"/>
                <a:gd name="T20" fmla="*/ 44 w 104"/>
                <a:gd name="T21" fmla="*/ 18 h 139"/>
                <a:gd name="T22" fmla="*/ 55 w 104"/>
                <a:gd name="T23" fmla="*/ 17 h 139"/>
                <a:gd name="T24" fmla="*/ 65 w 104"/>
                <a:gd name="T25" fmla="*/ 19 h 139"/>
                <a:gd name="T26" fmla="*/ 73 w 104"/>
                <a:gd name="T27" fmla="*/ 26 h 139"/>
                <a:gd name="T28" fmla="*/ 79 w 104"/>
                <a:gd name="T29" fmla="*/ 37 h 139"/>
                <a:gd name="T30" fmla="*/ 81 w 104"/>
                <a:gd name="T31" fmla="*/ 51 h 139"/>
                <a:gd name="T32" fmla="*/ 81 w 104"/>
                <a:gd name="T33" fmla="*/ 64 h 139"/>
                <a:gd name="T34" fmla="*/ 49 w 104"/>
                <a:gd name="T35" fmla="*/ 66 h 139"/>
                <a:gd name="T36" fmla="*/ 24 w 104"/>
                <a:gd name="T37" fmla="*/ 74 h 139"/>
                <a:gd name="T38" fmla="*/ 6 w 104"/>
                <a:gd name="T39" fmla="*/ 86 h 139"/>
                <a:gd name="T40" fmla="*/ 0 w 104"/>
                <a:gd name="T41" fmla="*/ 103 h 139"/>
                <a:gd name="T42" fmla="*/ 0 w 104"/>
                <a:gd name="T43" fmla="*/ 108 h 139"/>
                <a:gd name="T44" fmla="*/ 1 w 104"/>
                <a:gd name="T45" fmla="*/ 114 h 139"/>
                <a:gd name="T46" fmla="*/ 3 w 104"/>
                <a:gd name="T47" fmla="*/ 120 h 139"/>
                <a:gd name="T48" fmla="*/ 7 w 104"/>
                <a:gd name="T49" fmla="*/ 126 h 139"/>
                <a:gd name="T50" fmla="*/ 11 w 104"/>
                <a:gd name="T51" fmla="*/ 131 h 139"/>
                <a:gd name="T52" fmla="*/ 17 w 104"/>
                <a:gd name="T53" fmla="*/ 135 h 139"/>
                <a:gd name="T54" fmla="*/ 24 w 104"/>
                <a:gd name="T55" fmla="*/ 138 h 139"/>
                <a:gd name="T56" fmla="*/ 33 w 104"/>
                <a:gd name="T57" fmla="*/ 139 h 139"/>
                <a:gd name="T58" fmla="*/ 40 w 104"/>
                <a:gd name="T59" fmla="*/ 139 h 139"/>
                <a:gd name="T60" fmla="*/ 53 w 104"/>
                <a:gd name="T61" fmla="*/ 137 h 139"/>
                <a:gd name="T62" fmla="*/ 67 w 104"/>
                <a:gd name="T63" fmla="*/ 133 h 139"/>
                <a:gd name="T64" fmla="*/ 82 w 104"/>
                <a:gd name="T65" fmla="*/ 125 h 139"/>
                <a:gd name="T66" fmla="*/ 82 w 104"/>
                <a:gd name="T67" fmla="*/ 136 h 139"/>
                <a:gd name="T68" fmla="*/ 104 w 104"/>
                <a:gd name="T69" fmla="*/ 136 h 139"/>
                <a:gd name="T70" fmla="*/ 104 w 104"/>
                <a:gd name="T71" fmla="*/ 51 h 139"/>
                <a:gd name="T72" fmla="*/ 81 w 104"/>
                <a:gd name="T73" fmla="*/ 97 h 139"/>
                <a:gd name="T74" fmla="*/ 81 w 104"/>
                <a:gd name="T75" fmla="*/ 102 h 139"/>
                <a:gd name="T76" fmla="*/ 79 w 104"/>
                <a:gd name="T77" fmla="*/ 106 h 139"/>
                <a:gd name="T78" fmla="*/ 77 w 104"/>
                <a:gd name="T79" fmla="*/ 111 h 139"/>
                <a:gd name="T80" fmla="*/ 71 w 104"/>
                <a:gd name="T81" fmla="*/ 116 h 139"/>
                <a:gd name="T82" fmla="*/ 64 w 104"/>
                <a:gd name="T83" fmla="*/ 119 h 139"/>
                <a:gd name="T84" fmla="*/ 57 w 104"/>
                <a:gd name="T85" fmla="*/ 120 h 139"/>
                <a:gd name="T86" fmla="*/ 52 w 104"/>
                <a:gd name="T87" fmla="*/ 121 h 139"/>
                <a:gd name="T88" fmla="*/ 48 w 104"/>
                <a:gd name="T89" fmla="*/ 121 h 139"/>
                <a:gd name="T90" fmla="*/ 38 w 104"/>
                <a:gd name="T91" fmla="*/ 120 h 139"/>
                <a:gd name="T92" fmla="*/ 29 w 104"/>
                <a:gd name="T93" fmla="*/ 116 h 139"/>
                <a:gd name="T94" fmla="*/ 23 w 104"/>
                <a:gd name="T95" fmla="*/ 110 h 139"/>
                <a:gd name="T96" fmla="*/ 21 w 104"/>
                <a:gd name="T97" fmla="*/ 102 h 139"/>
                <a:gd name="T98" fmla="*/ 23 w 104"/>
                <a:gd name="T99" fmla="*/ 95 h 139"/>
                <a:gd name="T100" fmla="*/ 28 w 104"/>
                <a:gd name="T101" fmla="*/ 90 h 139"/>
                <a:gd name="T102" fmla="*/ 36 w 104"/>
                <a:gd name="T103" fmla="*/ 86 h 139"/>
                <a:gd name="T104" fmla="*/ 46 w 104"/>
                <a:gd name="T105" fmla="*/ 83 h 139"/>
                <a:gd name="T106" fmla="*/ 56 w 104"/>
                <a:gd name="T107" fmla="*/ 81 h 139"/>
                <a:gd name="T108" fmla="*/ 66 w 104"/>
                <a:gd name="T109" fmla="*/ 80 h 139"/>
                <a:gd name="T110" fmla="*/ 75 w 104"/>
                <a:gd name="T111" fmla="*/ 79 h 139"/>
                <a:gd name="T112" fmla="*/ 81 w 104"/>
                <a:gd name="T113" fmla="*/ 79 h 139"/>
                <a:gd name="T114" fmla="*/ 81 w 104"/>
                <a:gd name="T115" fmla="*/ 9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39">
                  <a:moveTo>
                    <a:pt x="104" y="51"/>
                  </a:moveTo>
                  <a:lnTo>
                    <a:pt x="100" y="30"/>
                  </a:lnTo>
                  <a:lnTo>
                    <a:pt x="90" y="14"/>
                  </a:lnTo>
                  <a:lnTo>
                    <a:pt x="74" y="4"/>
                  </a:lnTo>
                  <a:lnTo>
                    <a:pt x="55" y="0"/>
                  </a:lnTo>
                  <a:lnTo>
                    <a:pt x="30" y="3"/>
                  </a:lnTo>
                  <a:lnTo>
                    <a:pt x="9" y="13"/>
                  </a:lnTo>
                  <a:lnTo>
                    <a:pt x="11" y="32"/>
                  </a:lnTo>
                  <a:lnTo>
                    <a:pt x="22" y="25"/>
                  </a:lnTo>
                  <a:lnTo>
                    <a:pt x="33" y="21"/>
                  </a:lnTo>
                  <a:lnTo>
                    <a:pt x="44" y="18"/>
                  </a:lnTo>
                  <a:lnTo>
                    <a:pt x="55" y="17"/>
                  </a:lnTo>
                  <a:lnTo>
                    <a:pt x="65" y="19"/>
                  </a:lnTo>
                  <a:lnTo>
                    <a:pt x="73" y="26"/>
                  </a:lnTo>
                  <a:lnTo>
                    <a:pt x="79" y="37"/>
                  </a:lnTo>
                  <a:lnTo>
                    <a:pt x="81" y="51"/>
                  </a:lnTo>
                  <a:lnTo>
                    <a:pt x="81" y="64"/>
                  </a:lnTo>
                  <a:lnTo>
                    <a:pt x="49" y="66"/>
                  </a:lnTo>
                  <a:lnTo>
                    <a:pt x="24" y="74"/>
                  </a:lnTo>
                  <a:lnTo>
                    <a:pt x="6" y="86"/>
                  </a:lnTo>
                  <a:lnTo>
                    <a:pt x="0" y="103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3" y="120"/>
                  </a:lnTo>
                  <a:lnTo>
                    <a:pt x="7" y="126"/>
                  </a:lnTo>
                  <a:lnTo>
                    <a:pt x="11" y="131"/>
                  </a:lnTo>
                  <a:lnTo>
                    <a:pt x="17" y="135"/>
                  </a:lnTo>
                  <a:lnTo>
                    <a:pt x="24" y="138"/>
                  </a:lnTo>
                  <a:lnTo>
                    <a:pt x="33" y="139"/>
                  </a:lnTo>
                  <a:lnTo>
                    <a:pt x="40" y="139"/>
                  </a:lnTo>
                  <a:lnTo>
                    <a:pt x="53" y="137"/>
                  </a:lnTo>
                  <a:lnTo>
                    <a:pt x="67" y="133"/>
                  </a:lnTo>
                  <a:lnTo>
                    <a:pt x="82" y="125"/>
                  </a:lnTo>
                  <a:lnTo>
                    <a:pt x="82" y="136"/>
                  </a:lnTo>
                  <a:lnTo>
                    <a:pt x="104" y="136"/>
                  </a:lnTo>
                  <a:lnTo>
                    <a:pt x="104" y="51"/>
                  </a:lnTo>
                  <a:close/>
                  <a:moveTo>
                    <a:pt x="81" y="97"/>
                  </a:moveTo>
                  <a:lnTo>
                    <a:pt x="81" y="102"/>
                  </a:lnTo>
                  <a:lnTo>
                    <a:pt x="79" y="106"/>
                  </a:lnTo>
                  <a:lnTo>
                    <a:pt x="77" y="111"/>
                  </a:lnTo>
                  <a:lnTo>
                    <a:pt x="71" y="116"/>
                  </a:lnTo>
                  <a:lnTo>
                    <a:pt x="64" y="119"/>
                  </a:lnTo>
                  <a:lnTo>
                    <a:pt x="57" y="120"/>
                  </a:lnTo>
                  <a:lnTo>
                    <a:pt x="52" y="121"/>
                  </a:lnTo>
                  <a:lnTo>
                    <a:pt x="48" y="121"/>
                  </a:lnTo>
                  <a:lnTo>
                    <a:pt x="38" y="120"/>
                  </a:lnTo>
                  <a:lnTo>
                    <a:pt x="29" y="116"/>
                  </a:lnTo>
                  <a:lnTo>
                    <a:pt x="23" y="110"/>
                  </a:lnTo>
                  <a:lnTo>
                    <a:pt x="21" y="102"/>
                  </a:lnTo>
                  <a:lnTo>
                    <a:pt x="23" y="95"/>
                  </a:lnTo>
                  <a:lnTo>
                    <a:pt x="28" y="90"/>
                  </a:lnTo>
                  <a:lnTo>
                    <a:pt x="36" y="86"/>
                  </a:lnTo>
                  <a:lnTo>
                    <a:pt x="46" y="83"/>
                  </a:lnTo>
                  <a:lnTo>
                    <a:pt x="56" y="81"/>
                  </a:lnTo>
                  <a:lnTo>
                    <a:pt x="66" y="80"/>
                  </a:lnTo>
                  <a:lnTo>
                    <a:pt x="75" y="79"/>
                  </a:lnTo>
                  <a:lnTo>
                    <a:pt x="81" y="79"/>
                  </a:lnTo>
                  <a:lnTo>
                    <a:pt x="81" y="97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40" name="Freeform 184"/>
            <p:cNvSpPr>
              <a:spLocks/>
            </p:cNvSpPr>
            <p:nvPr/>
          </p:nvSpPr>
          <p:spPr bwMode="auto">
            <a:xfrm>
              <a:off x="1387" y="73"/>
              <a:ext cx="111" cy="139"/>
            </a:xfrm>
            <a:custGeom>
              <a:avLst/>
              <a:gdLst>
                <a:gd name="T0" fmla="*/ 110 w 111"/>
                <a:gd name="T1" fmla="*/ 13 h 139"/>
                <a:gd name="T2" fmla="*/ 98 w 111"/>
                <a:gd name="T3" fmla="*/ 6 h 139"/>
                <a:gd name="T4" fmla="*/ 87 w 111"/>
                <a:gd name="T5" fmla="*/ 3 h 139"/>
                <a:gd name="T6" fmla="*/ 77 w 111"/>
                <a:gd name="T7" fmla="*/ 1 h 139"/>
                <a:gd name="T8" fmla="*/ 65 w 111"/>
                <a:gd name="T9" fmla="*/ 0 h 139"/>
                <a:gd name="T10" fmla="*/ 37 w 111"/>
                <a:gd name="T11" fmla="*/ 6 h 139"/>
                <a:gd name="T12" fmla="*/ 17 w 111"/>
                <a:gd name="T13" fmla="*/ 22 h 139"/>
                <a:gd name="T14" fmla="*/ 5 w 111"/>
                <a:gd name="T15" fmla="*/ 45 h 139"/>
                <a:gd name="T16" fmla="*/ 0 w 111"/>
                <a:gd name="T17" fmla="*/ 70 h 139"/>
                <a:gd name="T18" fmla="*/ 5 w 111"/>
                <a:gd name="T19" fmla="*/ 97 h 139"/>
                <a:gd name="T20" fmla="*/ 18 w 111"/>
                <a:gd name="T21" fmla="*/ 119 h 139"/>
                <a:gd name="T22" fmla="*/ 38 w 111"/>
                <a:gd name="T23" fmla="*/ 134 h 139"/>
                <a:gd name="T24" fmla="*/ 64 w 111"/>
                <a:gd name="T25" fmla="*/ 139 h 139"/>
                <a:gd name="T26" fmla="*/ 87 w 111"/>
                <a:gd name="T27" fmla="*/ 136 h 139"/>
                <a:gd name="T28" fmla="*/ 111 w 111"/>
                <a:gd name="T29" fmla="*/ 124 h 139"/>
                <a:gd name="T30" fmla="*/ 110 w 111"/>
                <a:gd name="T31" fmla="*/ 105 h 139"/>
                <a:gd name="T32" fmla="*/ 87 w 111"/>
                <a:gd name="T33" fmla="*/ 117 h 139"/>
                <a:gd name="T34" fmla="*/ 64 w 111"/>
                <a:gd name="T35" fmla="*/ 120 h 139"/>
                <a:gd name="T36" fmla="*/ 47 w 111"/>
                <a:gd name="T37" fmla="*/ 117 h 139"/>
                <a:gd name="T38" fmla="*/ 34 w 111"/>
                <a:gd name="T39" fmla="*/ 106 h 139"/>
                <a:gd name="T40" fmla="*/ 26 w 111"/>
                <a:gd name="T41" fmla="*/ 90 h 139"/>
                <a:gd name="T42" fmla="*/ 23 w 111"/>
                <a:gd name="T43" fmla="*/ 70 h 139"/>
                <a:gd name="T44" fmla="*/ 25 w 111"/>
                <a:gd name="T45" fmla="*/ 52 h 139"/>
                <a:gd name="T46" fmla="*/ 32 w 111"/>
                <a:gd name="T47" fmla="*/ 36 h 139"/>
                <a:gd name="T48" fmla="*/ 45 w 111"/>
                <a:gd name="T49" fmla="*/ 24 h 139"/>
                <a:gd name="T50" fmla="*/ 65 w 111"/>
                <a:gd name="T51" fmla="*/ 19 h 139"/>
                <a:gd name="T52" fmla="*/ 76 w 111"/>
                <a:gd name="T53" fmla="*/ 19 h 139"/>
                <a:gd name="T54" fmla="*/ 85 w 111"/>
                <a:gd name="T55" fmla="*/ 21 h 139"/>
                <a:gd name="T56" fmla="*/ 95 w 111"/>
                <a:gd name="T57" fmla="*/ 25 h 139"/>
                <a:gd name="T58" fmla="*/ 106 w 111"/>
                <a:gd name="T59" fmla="*/ 32 h 139"/>
                <a:gd name="T60" fmla="*/ 110 w 111"/>
                <a:gd name="T61" fmla="*/ 1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1" h="139">
                  <a:moveTo>
                    <a:pt x="110" y="13"/>
                  </a:moveTo>
                  <a:lnTo>
                    <a:pt x="98" y="6"/>
                  </a:lnTo>
                  <a:lnTo>
                    <a:pt x="87" y="3"/>
                  </a:lnTo>
                  <a:lnTo>
                    <a:pt x="77" y="1"/>
                  </a:lnTo>
                  <a:lnTo>
                    <a:pt x="65" y="0"/>
                  </a:lnTo>
                  <a:lnTo>
                    <a:pt x="37" y="6"/>
                  </a:lnTo>
                  <a:lnTo>
                    <a:pt x="17" y="22"/>
                  </a:lnTo>
                  <a:lnTo>
                    <a:pt x="5" y="45"/>
                  </a:lnTo>
                  <a:lnTo>
                    <a:pt x="0" y="70"/>
                  </a:lnTo>
                  <a:lnTo>
                    <a:pt x="5" y="97"/>
                  </a:lnTo>
                  <a:lnTo>
                    <a:pt x="18" y="119"/>
                  </a:lnTo>
                  <a:lnTo>
                    <a:pt x="38" y="134"/>
                  </a:lnTo>
                  <a:lnTo>
                    <a:pt x="64" y="139"/>
                  </a:lnTo>
                  <a:lnTo>
                    <a:pt x="87" y="136"/>
                  </a:lnTo>
                  <a:lnTo>
                    <a:pt x="111" y="124"/>
                  </a:lnTo>
                  <a:lnTo>
                    <a:pt x="110" y="105"/>
                  </a:lnTo>
                  <a:lnTo>
                    <a:pt x="87" y="117"/>
                  </a:lnTo>
                  <a:lnTo>
                    <a:pt x="64" y="120"/>
                  </a:lnTo>
                  <a:lnTo>
                    <a:pt x="47" y="117"/>
                  </a:lnTo>
                  <a:lnTo>
                    <a:pt x="34" y="106"/>
                  </a:lnTo>
                  <a:lnTo>
                    <a:pt x="26" y="90"/>
                  </a:lnTo>
                  <a:lnTo>
                    <a:pt x="23" y="70"/>
                  </a:lnTo>
                  <a:lnTo>
                    <a:pt x="25" y="52"/>
                  </a:lnTo>
                  <a:lnTo>
                    <a:pt x="32" y="36"/>
                  </a:lnTo>
                  <a:lnTo>
                    <a:pt x="45" y="24"/>
                  </a:lnTo>
                  <a:lnTo>
                    <a:pt x="65" y="19"/>
                  </a:lnTo>
                  <a:lnTo>
                    <a:pt x="76" y="19"/>
                  </a:lnTo>
                  <a:lnTo>
                    <a:pt x="85" y="21"/>
                  </a:lnTo>
                  <a:lnTo>
                    <a:pt x="95" y="25"/>
                  </a:lnTo>
                  <a:lnTo>
                    <a:pt x="106" y="32"/>
                  </a:lnTo>
                  <a:lnTo>
                    <a:pt x="110" y="13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41" name="Freeform 185"/>
            <p:cNvSpPr>
              <a:spLocks noEditPoints="1"/>
            </p:cNvSpPr>
            <p:nvPr/>
          </p:nvSpPr>
          <p:spPr bwMode="auto">
            <a:xfrm>
              <a:off x="1517" y="73"/>
              <a:ext cx="111" cy="139"/>
            </a:xfrm>
            <a:custGeom>
              <a:avLst/>
              <a:gdLst>
                <a:gd name="T0" fmla="*/ 111 w 111"/>
                <a:gd name="T1" fmla="*/ 71 h 139"/>
                <a:gd name="T2" fmla="*/ 111 w 111"/>
                <a:gd name="T3" fmla="*/ 62 h 139"/>
                <a:gd name="T4" fmla="*/ 110 w 111"/>
                <a:gd name="T5" fmla="*/ 49 h 139"/>
                <a:gd name="T6" fmla="*/ 106 w 111"/>
                <a:gd name="T7" fmla="*/ 35 h 139"/>
                <a:gd name="T8" fmla="*/ 100 w 111"/>
                <a:gd name="T9" fmla="*/ 21 h 139"/>
                <a:gd name="T10" fmla="*/ 90 w 111"/>
                <a:gd name="T11" fmla="*/ 10 h 139"/>
                <a:gd name="T12" fmla="*/ 79 w 111"/>
                <a:gd name="T13" fmla="*/ 4 h 139"/>
                <a:gd name="T14" fmla="*/ 68 w 111"/>
                <a:gd name="T15" fmla="*/ 1 h 139"/>
                <a:gd name="T16" fmla="*/ 59 w 111"/>
                <a:gd name="T17" fmla="*/ 0 h 139"/>
                <a:gd name="T18" fmla="*/ 36 w 111"/>
                <a:gd name="T19" fmla="*/ 5 h 139"/>
                <a:gd name="T20" fmla="*/ 18 w 111"/>
                <a:gd name="T21" fmla="*/ 20 h 139"/>
                <a:gd name="T22" fmla="*/ 5 w 111"/>
                <a:gd name="T23" fmla="*/ 42 h 139"/>
                <a:gd name="T24" fmla="*/ 0 w 111"/>
                <a:gd name="T25" fmla="*/ 69 h 139"/>
                <a:gd name="T26" fmla="*/ 5 w 111"/>
                <a:gd name="T27" fmla="*/ 97 h 139"/>
                <a:gd name="T28" fmla="*/ 19 w 111"/>
                <a:gd name="T29" fmla="*/ 119 h 139"/>
                <a:gd name="T30" fmla="*/ 39 w 111"/>
                <a:gd name="T31" fmla="*/ 134 h 139"/>
                <a:gd name="T32" fmla="*/ 64 w 111"/>
                <a:gd name="T33" fmla="*/ 139 h 139"/>
                <a:gd name="T34" fmla="*/ 90 w 111"/>
                <a:gd name="T35" fmla="*/ 135 h 139"/>
                <a:gd name="T36" fmla="*/ 110 w 111"/>
                <a:gd name="T37" fmla="*/ 124 h 139"/>
                <a:gd name="T38" fmla="*/ 109 w 111"/>
                <a:gd name="T39" fmla="*/ 105 h 139"/>
                <a:gd name="T40" fmla="*/ 95 w 111"/>
                <a:gd name="T41" fmla="*/ 114 h 139"/>
                <a:gd name="T42" fmla="*/ 82 w 111"/>
                <a:gd name="T43" fmla="*/ 119 h 139"/>
                <a:gd name="T44" fmla="*/ 71 w 111"/>
                <a:gd name="T45" fmla="*/ 121 h 139"/>
                <a:gd name="T46" fmla="*/ 64 w 111"/>
                <a:gd name="T47" fmla="*/ 121 h 139"/>
                <a:gd name="T48" fmla="*/ 47 w 111"/>
                <a:gd name="T49" fmla="*/ 118 h 139"/>
                <a:gd name="T50" fmla="*/ 34 w 111"/>
                <a:gd name="T51" fmla="*/ 107 h 139"/>
                <a:gd name="T52" fmla="*/ 25 w 111"/>
                <a:gd name="T53" fmla="*/ 91 h 139"/>
                <a:gd name="T54" fmla="*/ 21 w 111"/>
                <a:gd name="T55" fmla="*/ 71 h 139"/>
                <a:gd name="T56" fmla="*/ 111 w 111"/>
                <a:gd name="T57" fmla="*/ 71 h 139"/>
                <a:gd name="T58" fmla="*/ 22 w 111"/>
                <a:gd name="T59" fmla="*/ 55 h 139"/>
                <a:gd name="T60" fmla="*/ 28 w 111"/>
                <a:gd name="T61" fmla="*/ 40 h 139"/>
                <a:gd name="T62" fmla="*/ 36 w 111"/>
                <a:gd name="T63" fmla="*/ 28 h 139"/>
                <a:gd name="T64" fmla="*/ 47 w 111"/>
                <a:gd name="T65" fmla="*/ 21 h 139"/>
                <a:gd name="T66" fmla="*/ 59 w 111"/>
                <a:gd name="T67" fmla="*/ 18 h 139"/>
                <a:gd name="T68" fmla="*/ 71 w 111"/>
                <a:gd name="T69" fmla="*/ 20 h 139"/>
                <a:gd name="T70" fmla="*/ 81 w 111"/>
                <a:gd name="T71" fmla="*/ 26 h 139"/>
                <a:gd name="T72" fmla="*/ 90 w 111"/>
                <a:gd name="T73" fmla="*/ 38 h 139"/>
                <a:gd name="T74" fmla="*/ 95 w 111"/>
                <a:gd name="T75" fmla="*/ 55 h 139"/>
                <a:gd name="T76" fmla="*/ 22 w 111"/>
                <a:gd name="T77" fmla="*/ 5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" h="139">
                  <a:moveTo>
                    <a:pt x="111" y="71"/>
                  </a:moveTo>
                  <a:lnTo>
                    <a:pt x="111" y="62"/>
                  </a:lnTo>
                  <a:lnTo>
                    <a:pt x="110" y="49"/>
                  </a:lnTo>
                  <a:lnTo>
                    <a:pt x="106" y="35"/>
                  </a:lnTo>
                  <a:lnTo>
                    <a:pt x="100" y="21"/>
                  </a:lnTo>
                  <a:lnTo>
                    <a:pt x="90" y="10"/>
                  </a:lnTo>
                  <a:lnTo>
                    <a:pt x="79" y="4"/>
                  </a:lnTo>
                  <a:lnTo>
                    <a:pt x="68" y="1"/>
                  </a:lnTo>
                  <a:lnTo>
                    <a:pt x="59" y="0"/>
                  </a:lnTo>
                  <a:lnTo>
                    <a:pt x="36" y="5"/>
                  </a:lnTo>
                  <a:lnTo>
                    <a:pt x="18" y="20"/>
                  </a:lnTo>
                  <a:lnTo>
                    <a:pt x="5" y="42"/>
                  </a:lnTo>
                  <a:lnTo>
                    <a:pt x="0" y="69"/>
                  </a:lnTo>
                  <a:lnTo>
                    <a:pt x="5" y="97"/>
                  </a:lnTo>
                  <a:lnTo>
                    <a:pt x="19" y="119"/>
                  </a:lnTo>
                  <a:lnTo>
                    <a:pt x="39" y="134"/>
                  </a:lnTo>
                  <a:lnTo>
                    <a:pt x="64" y="139"/>
                  </a:lnTo>
                  <a:lnTo>
                    <a:pt x="90" y="135"/>
                  </a:lnTo>
                  <a:lnTo>
                    <a:pt x="110" y="124"/>
                  </a:lnTo>
                  <a:lnTo>
                    <a:pt x="109" y="105"/>
                  </a:lnTo>
                  <a:lnTo>
                    <a:pt x="95" y="114"/>
                  </a:lnTo>
                  <a:lnTo>
                    <a:pt x="82" y="119"/>
                  </a:lnTo>
                  <a:lnTo>
                    <a:pt x="71" y="121"/>
                  </a:lnTo>
                  <a:lnTo>
                    <a:pt x="64" y="121"/>
                  </a:lnTo>
                  <a:lnTo>
                    <a:pt x="47" y="118"/>
                  </a:lnTo>
                  <a:lnTo>
                    <a:pt x="34" y="107"/>
                  </a:lnTo>
                  <a:lnTo>
                    <a:pt x="25" y="91"/>
                  </a:lnTo>
                  <a:lnTo>
                    <a:pt x="21" y="71"/>
                  </a:lnTo>
                  <a:lnTo>
                    <a:pt x="111" y="71"/>
                  </a:lnTo>
                  <a:close/>
                  <a:moveTo>
                    <a:pt x="22" y="55"/>
                  </a:moveTo>
                  <a:lnTo>
                    <a:pt x="28" y="40"/>
                  </a:lnTo>
                  <a:lnTo>
                    <a:pt x="36" y="28"/>
                  </a:lnTo>
                  <a:lnTo>
                    <a:pt x="47" y="21"/>
                  </a:lnTo>
                  <a:lnTo>
                    <a:pt x="59" y="18"/>
                  </a:lnTo>
                  <a:lnTo>
                    <a:pt x="71" y="20"/>
                  </a:lnTo>
                  <a:lnTo>
                    <a:pt x="81" y="26"/>
                  </a:lnTo>
                  <a:lnTo>
                    <a:pt x="90" y="38"/>
                  </a:lnTo>
                  <a:lnTo>
                    <a:pt x="95" y="55"/>
                  </a:lnTo>
                  <a:lnTo>
                    <a:pt x="22" y="55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42" name="Freeform 186"/>
            <p:cNvSpPr>
              <a:spLocks noEditPoints="1"/>
            </p:cNvSpPr>
            <p:nvPr/>
          </p:nvSpPr>
          <p:spPr bwMode="auto">
            <a:xfrm>
              <a:off x="1757" y="8"/>
              <a:ext cx="26" cy="201"/>
            </a:xfrm>
            <a:custGeom>
              <a:avLst/>
              <a:gdLst>
                <a:gd name="T0" fmla="*/ 26 w 26"/>
                <a:gd name="T1" fmla="*/ 0 h 201"/>
                <a:gd name="T2" fmla="*/ 0 w 26"/>
                <a:gd name="T3" fmla="*/ 0 h 201"/>
                <a:gd name="T4" fmla="*/ 0 w 26"/>
                <a:gd name="T5" fmla="*/ 27 h 201"/>
                <a:gd name="T6" fmla="*/ 26 w 26"/>
                <a:gd name="T7" fmla="*/ 27 h 201"/>
                <a:gd name="T8" fmla="*/ 26 w 26"/>
                <a:gd name="T9" fmla="*/ 0 h 201"/>
                <a:gd name="T10" fmla="*/ 24 w 26"/>
                <a:gd name="T11" fmla="*/ 70 h 201"/>
                <a:gd name="T12" fmla="*/ 2 w 26"/>
                <a:gd name="T13" fmla="*/ 70 h 201"/>
                <a:gd name="T14" fmla="*/ 2 w 26"/>
                <a:gd name="T15" fmla="*/ 201 h 201"/>
                <a:gd name="T16" fmla="*/ 24 w 26"/>
                <a:gd name="T17" fmla="*/ 201 h 201"/>
                <a:gd name="T18" fmla="*/ 24 w 26"/>
                <a:gd name="T19" fmla="*/ 7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01">
                  <a:moveTo>
                    <a:pt x="26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26" y="27"/>
                  </a:lnTo>
                  <a:lnTo>
                    <a:pt x="26" y="0"/>
                  </a:lnTo>
                  <a:close/>
                  <a:moveTo>
                    <a:pt x="24" y="70"/>
                  </a:moveTo>
                  <a:lnTo>
                    <a:pt x="2" y="70"/>
                  </a:lnTo>
                  <a:lnTo>
                    <a:pt x="2" y="201"/>
                  </a:lnTo>
                  <a:lnTo>
                    <a:pt x="24" y="201"/>
                  </a:lnTo>
                  <a:lnTo>
                    <a:pt x="24" y="7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43" name="Freeform 187"/>
            <p:cNvSpPr>
              <a:spLocks/>
            </p:cNvSpPr>
            <p:nvPr/>
          </p:nvSpPr>
          <p:spPr bwMode="auto">
            <a:xfrm>
              <a:off x="1813" y="73"/>
              <a:ext cx="98" cy="139"/>
            </a:xfrm>
            <a:custGeom>
              <a:avLst/>
              <a:gdLst>
                <a:gd name="T0" fmla="*/ 82 w 98"/>
                <a:gd name="T1" fmla="*/ 5 h 139"/>
                <a:gd name="T2" fmla="*/ 61 w 98"/>
                <a:gd name="T3" fmla="*/ 0 h 139"/>
                <a:gd name="T4" fmla="*/ 46 w 98"/>
                <a:gd name="T5" fmla="*/ 0 h 139"/>
                <a:gd name="T6" fmla="*/ 32 w 98"/>
                <a:gd name="T7" fmla="*/ 2 h 139"/>
                <a:gd name="T8" fmla="*/ 15 w 98"/>
                <a:gd name="T9" fmla="*/ 9 h 139"/>
                <a:gd name="T10" fmla="*/ 4 w 98"/>
                <a:gd name="T11" fmla="*/ 26 h 139"/>
                <a:gd name="T12" fmla="*/ 3 w 98"/>
                <a:gd name="T13" fmla="*/ 49 h 139"/>
                <a:gd name="T14" fmla="*/ 12 w 98"/>
                <a:gd name="T15" fmla="*/ 63 h 139"/>
                <a:gd name="T16" fmla="*/ 24 w 98"/>
                <a:gd name="T17" fmla="*/ 72 h 139"/>
                <a:gd name="T18" fmla="*/ 39 w 98"/>
                <a:gd name="T19" fmla="*/ 77 h 139"/>
                <a:gd name="T20" fmla="*/ 58 w 98"/>
                <a:gd name="T21" fmla="*/ 81 h 139"/>
                <a:gd name="T22" fmla="*/ 74 w 98"/>
                <a:gd name="T23" fmla="*/ 91 h 139"/>
                <a:gd name="T24" fmla="*/ 76 w 98"/>
                <a:gd name="T25" fmla="*/ 107 h 139"/>
                <a:gd name="T26" fmla="*/ 69 w 98"/>
                <a:gd name="T27" fmla="*/ 116 h 139"/>
                <a:gd name="T28" fmla="*/ 60 w 98"/>
                <a:gd name="T29" fmla="*/ 120 h 139"/>
                <a:gd name="T30" fmla="*/ 52 w 98"/>
                <a:gd name="T31" fmla="*/ 121 h 139"/>
                <a:gd name="T32" fmla="*/ 33 w 98"/>
                <a:gd name="T33" fmla="*/ 119 h 139"/>
                <a:gd name="T34" fmla="*/ 10 w 98"/>
                <a:gd name="T35" fmla="*/ 110 h 139"/>
                <a:gd name="T36" fmla="*/ 0 w 98"/>
                <a:gd name="T37" fmla="*/ 126 h 139"/>
                <a:gd name="T38" fmla="*/ 20 w 98"/>
                <a:gd name="T39" fmla="*/ 135 h 139"/>
                <a:gd name="T40" fmla="*/ 50 w 98"/>
                <a:gd name="T41" fmla="*/ 139 h 139"/>
                <a:gd name="T42" fmla="*/ 64 w 98"/>
                <a:gd name="T43" fmla="*/ 138 h 139"/>
                <a:gd name="T44" fmla="*/ 84 w 98"/>
                <a:gd name="T45" fmla="*/ 130 h 139"/>
                <a:gd name="T46" fmla="*/ 94 w 98"/>
                <a:gd name="T47" fmla="*/ 116 h 139"/>
                <a:gd name="T48" fmla="*/ 98 w 98"/>
                <a:gd name="T49" fmla="*/ 98 h 139"/>
                <a:gd name="T50" fmla="*/ 92 w 98"/>
                <a:gd name="T51" fmla="*/ 79 h 139"/>
                <a:gd name="T52" fmla="*/ 86 w 98"/>
                <a:gd name="T53" fmla="*/ 71 h 139"/>
                <a:gd name="T54" fmla="*/ 71 w 98"/>
                <a:gd name="T55" fmla="*/ 61 h 139"/>
                <a:gd name="T56" fmla="*/ 52 w 98"/>
                <a:gd name="T57" fmla="*/ 56 h 139"/>
                <a:gd name="T58" fmla="*/ 31 w 98"/>
                <a:gd name="T59" fmla="*/ 50 h 139"/>
                <a:gd name="T60" fmla="*/ 23 w 98"/>
                <a:gd name="T61" fmla="*/ 36 h 139"/>
                <a:gd name="T62" fmla="*/ 26 w 98"/>
                <a:gd name="T63" fmla="*/ 25 h 139"/>
                <a:gd name="T64" fmla="*/ 34 w 98"/>
                <a:gd name="T65" fmla="*/ 20 h 139"/>
                <a:gd name="T66" fmla="*/ 42 w 98"/>
                <a:gd name="T67" fmla="*/ 18 h 139"/>
                <a:gd name="T68" fmla="*/ 48 w 98"/>
                <a:gd name="T69" fmla="*/ 17 h 139"/>
                <a:gd name="T70" fmla="*/ 66 w 98"/>
                <a:gd name="T71" fmla="*/ 19 h 139"/>
                <a:gd name="T72" fmla="*/ 89 w 98"/>
                <a:gd name="T73" fmla="*/ 2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8" h="139">
                  <a:moveTo>
                    <a:pt x="93" y="9"/>
                  </a:moveTo>
                  <a:lnTo>
                    <a:pt x="82" y="5"/>
                  </a:lnTo>
                  <a:lnTo>
                    <a:pt x="72" y="2"/>
                  </a:lnTo>
                  <a:lnTo>
                    <a:pt x="61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0" y="1"/>
                  </a:lnTo>
                  <a:lnTo>
                    <a:pt x="32" y="2"/>
                  </a:lnTo>
                  <a:lnTo>
                    <a:pt x="23" y="5"/>
                  </a:lnTo>
                  <a:lnTo>
                    <a:pt x="15" y="9"/>
                  </a:lnTo>
                  <a:lnTo>
                    <a:pt x="8" y="16"/>
                  </a:lnTo>
                  <a:lnTo>
                    <a:pt x="4" y="26"/>
                  </a:lnTo>
                  <a:lnTo>
                    <a:pt x="2" y="39"/>
                  </a:lnTo>
                  <a:lnTo>
                    <a:pt x="3" y="49"/>
                  </a:lnTo>
                  <a:lnTo>
                    <a:pt x="7" y="57"/>
                  </a:lnTo>
                  <a:lnTo>
                    <a:pt x="12" y="63"/>
                  </a:lnTo>
                  <a:lnTo>
                    <a:pt x="18" y="68"/>
                  </a:lnTo>
                  <a:lnTo>
                    <a:pt x="24" y="72"/>
                  </a:lnTo>
                  <a:lnTo>
                    <a:pt x="31" y="75"/>
                  </a:lnTo>
                  <a:lnTo>
                    <a:pt x="39" y="77"/>
                  </a:lnTo>
                  <a:lnTo>
                    <a:pt x="49" y="79"/>
                  </a:lnTo>
                  <a:lnTo>
                    <a:pt x="58" y="81"/>
                  </a:lnTo>
                  <a:lnTo>
                    <a:pt x="67" y="85"/>
                  </a:lnTo>
                  <a:lnTo>
                    <a:pt x="74" y="91"/>
                  </a:lnTo>
                  <a:lnTo>
                    <a:pt x="77" y="100"/>
                  </a:lnTo>
                  <a:lnTo>
                    <a:pt x="76" y="107"/>
                  </a:lnTo>
                  <a:lnTo>
                    <a:pt x="73" y="112"/>
                  </a:lnTo>
                  <a:lnTo>
                    <a:pt x="69" y="116"/>
                  </a:lnTo>
                  <a:lnTo>
                    <a:pt x="65" y="118"/>
                  </a:lnTo>
                  <a:lnTo>
                    <a:pt x="60" y="120"/>
                  </a:lnTo>
                  <a:lnTo>
                    <a:pt x="56" y="120"/>
                  </a:lnTo>
                  <a:lnTo>
                    <a:pt x="52" y="121"/>
                  </a:lnTo>
                  <a:lnTo>
                    <a:pt x="49" y="121"/>
                  </a:lnTo>
                  <a:lnTo>
                    <a:pt x="33" y="119"/>
                  </a:lnTo>
                  <a:lnTo>
                    <a:pt x="20" y="115"/>
                  </a:lnTo>
                  <a:lnTo>
                    <a:pt x="10" y="110"/>
                  </a:lnTo>
                  <a:lnTo>
                    <a:pt x="4" y="106"/>
                  </a:lnTo>
                  <a:lnTo>
                    <a:pt x="0" y="126"/>
                  </a:lnTo>
                  <a:lnTo>
                    <a:pt x="9" y="130"/>
                  </a:lnTo>
                  <a:lnTo>
                    <a:pt x="20" y="135"/>
                  </a:lnTo>
                  <a:lnTo>
                    <a:pt x="33" y="138"/>
                  </a:lnTo>
                  <a:lnTo>
                    <a:pt x="50" y="139"/>
                  </a:lnTo>
                  <a:lnTo>
                    <a:pt x="55" y="139"/>
                  </a:lnTo>
                  <a:lnTo>
                    <a:pt x="64" y="138"/>
                  </a:lnTo>
                  <a:lnTo>
                    <a:pt x="74" y="135"/>
                  </a:lnTo>
                  <a:lnTo>
                    <a:pt x="84" y="130"/>
                  </a:lnTo>
                  <a:lnTo>
                    <a:pt x="90" y="124"/>
                  </a:lnTo>
                  <a:lnTo>
                    <a:pt x="94" y="116"/>
                  </a:lnTo>
                  <a:lnTo>
                    <a:pt x="97" y="107"/>
                  </a:lnTo>
                  <a:lnTo>
                    <a:pt x="98" y="98"/>
                  </a:lnTo>
                  <a:lnTo>
                    <a:pt x="96" y="87"/>
                  </a:lnTo>
                  <a:lnTo>
                    <a:pt x="92" y="79"/>
                  </a:lnTo>
                  <a:lnTo>
                    <a:pt x="88" y="73"/>
                  </a:lnTo>
                  <a:lnTo>
                    <a:pt x="86" y="71"/>
                  </a:lnTo>
                  <a:lnTo>
                    <a:pt x="78" y="65"/>
                  </a:lnTo>
                  <a:lnTo>
                    <a:pt x="71" y="61"/>
                  </a:lnTo>
                  <a:lnTo>
                    <a:pt x="62" y="58"/>
                  </a:lnTo>
                  <a:lnTo>
                    <a:pt x="52" y="56"/>
                  </a:lnTo>
                  <a:lnTo>
                    <a:pt x="41" y="54"/>
                  </a:lnTo>
                  <a:lnTo>
                    <a:pt x="31" y="50"/>
                  </a:lnTo>
                  <a:lnTo>
                    <a:pt x="25" y="44"/>
                  </a:lnTo>
                  <a:lnTo>
                    <a:pt x="23" y="36"/>
                  </a:lnTo>
                  <a:lnTo>
                    <a:pt x="24" y="30"/>
                  </a:lnTo>
                  <a:lnTo>
                    <a:pt x="26" y="25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42" y="18"/>
                  </a:lnTo>
                  <a:lnTo>
                    <a:pt x="45" y="17"/>
                  </a:lnTo>
                  <a:lnTo>
                    <a:pt x="48" y="17"/>
                  </a:lnTo>
                  <a:lnTo>
                    <a:pt x="56" y="18"/>
                  </a:lnTo>
                  <a:lnTo>
                    <a:pt x="66" y="19"/>
                  </a:lnTo>
                  <a:lnTo>
                    <a:pt x="77" y="23"/>
                  </a:lnTo>
                  <a:lnTo>
                    <a:pt x="89" y="29"/>
                  </a:lnTo>
                  <a:lnTo>
                    <a:pt x="93" y="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44" name="Freeform 188"/>
            <p:cNvSpPr>
              <a:spLocks/>
            </p:cNvSpPr>
            <p:nvPr/>
          </p:nvSpPr>
          <p:spPr bwMode="auto">
            <a:xfrm>
              <a:off x="2024" y="73"/>
              <a:ext cx="97" cy="139"/>
            </a:xfrm>
            <a:custGeom>
              <a:avLst/>
              <a:gdLst>
                <a:gd name="T0" fmla="*/ 81 w 97"/>
                <a:gd name="T1" fmla="*/ 5 h 139"/>
                <a:gd name="T2" fmla="*/ 61 w 97"/>
                <a:gd name="T3" fmla="*/ 0 h 139"/>
                <a:gd name="T4" fmla="*/ 46 w 97"/>
                <a:gd name="T5" fmla="*/ 0 h 139"/>
                <a:gd name="T6" fmla="*/ 31 w 97"/>
                <a:gd name="T7" fmla="*/ 2 h 139"/>
                <a:gd name="T8" fmla="*/ 15 w 97"/>
                <a:gd name="T9" fmla="*/ 9 h 139"/>
                <a:gd name="T10" fmla="*/ 3 w 97"/>
                <a:gd name="T11" fmla="*/ 26 h 139"/>
                <a:gd name="T12" fmla="*/ 2 w 97"/>
                <a:gd name="T13" fmla="*/ 49 h 139"/>
                <a:gd name="T14" fmla="*/ 11 w 97"/>
                <a:gd name="T15" fmla="*/ 63 h 139"/>
                <a:gd name="T16" fmla="*/ 23 w 97"/>
                <a:gd name="T17" fmla="*/ 72 h 139"/>
                <a:gd name="T18" fmla="*/ 38 w 97"/>
                <a:gd name="T19" fmla="*/ 77 h 139"/>
                <a:gd name="T20" fmla="*/ 57 w 97"/>
                <a:gd name="T21" fmla="*/ 81 h 139"/>
                <a:gd name="T22" fmla="*/ 73 w 97"/>
                <a:gd name="T23" fmla="*/ 91 h 139"/>
                <a:gd name="T24" fmla="*/ 75 w 97"/>
                <a:gd name="T25" fmla="*/ 107 h 139"/>
                <a:gd name="T26" fmla="*/ 69 w 97"/>
                <a:gd name="T27" fmla="*/ 116 h 139"/>
                <a:gd name="T28" fmla="*/ 59 w 97"/>
                <a:gd name="T29" fmla="*/ 120 h 139"/>
                <a:gd name="T30" fmla="*/ 51 w 97"/>
                <a:gd name="T31" fmla="*/ 121 h 139"/>
                <a:gd name="T32" fmla="*/ 32 w 97"/>
                <a:gd name="T33" fmla="*/ 119 h 139"/>
                <a:gd name="T34" fmla="*/ 9 w 97"/>
                <a:gd name="T35" fmla="*/ 110 h 139"/>
                <a:gd name="T36" fmla="*/ 0 w 97"/>
                <a:gd name="T37" fmla="*/ 126 h 139"/>
                <a:gd name="T38" fmla="*/ 19 w 97"/>
                <a:gd name="T39" fmla="*/ 135 h 139"/>
                <a:gd name="T40" fmla="*/ 49 w 97"/>
                <a:gd name="T41" fmla="*/ 139 h 139"/>
                <a:gd name="T42" fmla="*/ 63 w 97"/>
                <a:gd name="T43" fmla="*/ 138 h 139"/>
                <a:gd name="T44" fmla="*/ 83 w 97"/>
                <a:gd name="T45" fmla="*/ 130 h 139"/>
                <a:gd name="T46" fmla="*/ 93 w 97"/>
                <a:gd name="T47" fmla="*/ 116 h 139"/>
                <a:gd name="T48" fmla="*/ 97 w 97"/>
                <a:gd name="T49" fmla="*/ 98 h 139"/>
                <a:gd name="T50" fmla="*/ 91 w 97"/>
                <a:gd name="T51" fmla="*/ 79 h 139"/>
                <a:gd name="T52" fmla="*/ 86 w 97"/>
                <a:gd name="T53" fmla="*/ 71 h 139"/>
                <a:gd name="T54" fmla="*/ 70 w 97"/>
                <a:gd name="T55" fmla="*/ 61 h 139"/>
                <a:gd name="T56" fmla="*/ 51 w 97"/>
                <a:gd name="T57" fmla="*/ 56 h 139"/>
                <a:gd name="T58" fmla="*/ 31 w 97"/>
                <a:gd name="T59" fmla="*/ 50 h 139"/>
                <a:gd name="T60" fmla="*/ 22 w 97"/>
                <a:gd name="T61" fmla="*/ 36 h 139"/>
                <a:gd name="T62" fmla="*/ 25 w 97"/>
                <a:gd name="T63" fmla="*/ 25 h 139"/>
                <a:gd name="T64" fmla="*/ 33 w 97"/>
                <a:gd name="T65" fmla="*/ 20 h 139"/>
                <a:gd name="T66" fmla="*/ 41 w 97"/>
                <a:gd name="T67" fmla="*/ 18 h 139"/>
                <a:gd name="T68" fmla="*/ 47 w 97"/>
                <a:gd name="T69" fmla="*/ 17 h 139"/>
                <a:gd name="T70" fmla="*/ 65 w 97"/>
                <a:gd name="T71" fmla="*/ 19 h 139"/>
                <a:gd name="T72" fmla="*/ 88 w 97"/>
                <a:gd name="T73" fmla="*/ 2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139">
                  <a:moveTo>
                    <a:pt x="92" y="9"/>
                  </a:moveTo>
                  <a:lnTo>
                    <a:pt x="81" y="5"/>
                  </a:lnTo>
                  <a:lnTo>
                    <a:pt x="71" y="2"/>
                  </a:lnTo>
                  <a:lnTo>
                    <a:pt x="61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39" y="1"/>
                  </a:lnTo>
                  <a:lnTo>
                    <a:pt x="31" y="2"/>
                  </a:lnTo>
                  <a:lnTo>
                    <a:pt x="23" y="5"/>
                  </a:lnTo>
                  <a:lnTo>
                    <a:pt x="15" y="9"/>
                  </a:lnTo>
                  <a:lnTo>
                    <a:pt x="8" y="16"/>
                  </a:lnTo>
                  <a:lnTo>
                    <a:pt x="3" y="26"/>
                  </a:lnTo>
                  <a:lnTo>
                    <a:pt x="1" y="39"/>
                  </a:lnTo>
                  <a:lnTo>
                    <a:pt x="2" y="49"/>
                  </a:lnTo>
                  <a:lnTo>
                    <a:pt x="6" y="57"/>
                  </a:lnTo>
                  <a:lnTo>
                    <a:pt x="11" y="63"/>
                  </a:lnTo>
                  <a:lnTo>
                    <a:pt x="17" y="68"/>
                  </a:lnTo>
                  <a:lnTo>
                    <a:pt x="23" y="72"/>
                  </a:lnTo>
                  <a:lnTo>
                    <a:pt x="30" y="75"/>
                  </a:lnTo>
                  <a:lnTo>
                    <a:pt x="38" y="77"/>
                  </a:lnTo>
                  <a:lnTo>
                    <a:pt x="49" y="79"/>
                  </a:lnTo>
                  <a:lnTo>
                    <a:pt x="57" y="81"/>
                  </a:lnTo>
                  <a:lnTo>
                    <a:pt x="66" y="85"/>
                  </a:lnTo>
                  <a:lnTo>
                    <a:pt x="73" y="91"/>
                  </a:lnTo>
                  <a:lnTo>
                    <a:pt x="76" y="100"/>
                  </a:lnTo>
                  <a:lnTo>
                    <a:pt x="75" y="107"/>
                  </a:lnTo>
                  <a:lnTo>
                    <a:pt x="72" y="112"/>
                  </a:lnTo>
                  <a:lnTo>
                    <a:pt x="69" y="116"/>
                  </a:lnTo>
                  <a:lnTo>
                    <a:pt x="64" y="118"/>
                  </a:lnTo>
                  <a:lnTo>
                    <a:pt x="59" y="120"/>
                  </a:lnTo>
                  <a:lnTo>
                    <a:pt x="55" y="120"/>
                  </a:lnTo>
                  <a:lnTo>
                    <a:pt x="51" y="121"/>
                  </a:lnTo>
                  <a:lnTo>
                    <a:pt x="49" y="121"/>
                  </a:lnTo>
                  <a:lnTo>
                    <a:pt x="32" y="119"/>
                  </a:lnTo>
                  <a:lnTo>
                    <a:pt x="19" y="115"/>
                  </a:lnTo>
                  <a:lnTo>
                    <a:pt x="9" y="110"/>
                  </a:lnTo>
                  <a:lnTo>
                    <a:pt x="3" y="106"/>
                  </a:lnTo>
                  <a:lnTo>
                    <a:pt x="0" y="126"/>
                  </a:lnTo>
                  <a:lnTo>
                    <a:pt x="8" y="130"/>
                  </a:lnTo>
                  <a:lnTo>
                    <a:pt x="19" y="135"/>
                  </a:lnTo>
                  <a:lnTo>
                    <a:pt x="33" y="138"/>
                  </a:lnTo>
                  <a:lnTo>
                    <a:pt x="49" y="139"/>
                  </a:lnTo>
                  <a:lnTo>
                    <a:pt x="55" y="139"/>
                  </a:lnTo>
                  <a:lnTo>
                    <a:pt x="63" y="138"/>
                  </a:lnTo>
                  <a:lnTo>
                    <a:pt x="73" y="135"/>
                  </a:lnTo>
                  <a:lnTo>
                    <a:pt x="83" y="130"/>
                  </a:lnTo>
                  <a:lnTo>
                    <a:pt x="89" y="124"/>
                  </a:lnTo>
                  <a:lnTo>
                    <a:pt x="93" y="116"/>
                  </a:lnTo>
                  <a:lnTo>
                    <a:pt x="96" y="107"/>
                  </a:lnTo>
                  <a:lnTo>
                    <a:pt x="97" y="98"/>
                  </a:lnTo>
                  <a:lnTo>
                    <a:pt x="95" y="87"/>
                  </a:lnTo>
                  <a:lnTo>
                    <a:pt x="91" y="79"/>
                  </a:lnTo>
                  <a:lnTo>
                    <a:pt x="88" y="73"/>
                  </a:lnTo>
                  <a:lnTo>
                    <a:pt x="86" y="71"/>
                  </a:lnTo>
                  <a:lnTo>
                    <a:pt x="78" y="65"/>
                  </a:lnTo>
                  <a:lnTo>
                    <a:pt x="70" y="61"/>
                  </a:lnTo>
                  <a:lnTo>
                    <a:pt x="61" y="58"/>
                  </a:lnTo>
                  <a:lnTo>
                    <a:pt x="51" y="56"/>
                  </a:lnTo>
                  <a:lnTo>
                    <a:pt x="40" y="54"/>
                  </a:lnTo>
                  <a:lnTo>
                    <a:pt x="31" y="50"/>
                  </a:lnTo>
                  <a:lnTo>
                    <a:pt x="24" y="44"/>
                  </a:lnTo>
                  <a:lnTo>
                    <a:pt x="22" y="36"/>
                  </a:lnTo>
                  <a:lnTo>
                    <a:pt x="23" y="30"/>
                  </a:lnTo>
                  <a:lnTo>
                    <a:pt x="25" y="25"/>
                  </a:lnTo>
                  <a:lnTo>
                    <a:pt x="29" y="22"/>
                  </a:lnTo>
                  <a:lnTo>
                    <a:pt x="33" y="20"/>
                  </a:lnTo>
                  <a:lnTo>
                    <a:pt x="37" y="18"/>
                  </a:lnTo>
                  <a:lnTo>
                    <a:pt x="41" y="18"/>
                  </a:lnTo>
                  <a:lnTo>
                    <a:pt x="45" y="17"/>
                  </a:lnTo>
                  <a:lnTo>
                    <a:pt x="47" y="17"/>
                  </a:lnTo>
                  <a:lnTo>
                    <a:pt x="55" y="18"/>
                  </a:lnTo>
                  <a:lnTo>
                    <a:pt x="65" y="19"/>
                  </a:lnTo>
                  <a:lnTo>
                    <a:pt x="76" y="23"/>
                  </a:lnTo>
                  <a:lnTo>
                    <a:pt x="88" y="29"/>
                  </a:lnTo>
                  <a:lnTo>
                    <a:pt x="92" y="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45" name="Freeform 189"/>
            <p:cNvSpPr>
              <a:spLocks/>
            </p:cNvSpPr>
            <p:nvPr/>
          </p:nvSpPr>
          <p:spPr bwMode="auto">
            <a:xfrm>
              <a:off x="2152" y="78"/>
              <a:ext cx="103" cy="134"/>
            </a:xfrm>
            <a:custGeom>
              <a:avLst/>
              <a:gdLst>
                <a:gd name="T0" fmla="*/ 103 w 103"/>
                <a:gd name="T1" fmla="*/ 0 h 134"/>
                <a:gd name="T2" fmla="*/ 81 w 103"/>
                <a:gd name="T3" fmla="*/ 0 h 134"/>
                <a:gd name="T4" fmla="*/ 81 w 103"/>
                <a:gd name="T5" fmla="*/ 86 h 134"/>
                <a:gd name="T6" fmla="*/ 78 w 103"/>
                <a:gd name="T7" fmla="*/ 100 h 134"/>
                <a:gd name="T8" fmla="*/ 70 w 103"/>
                <a:gd name="T9" fmla="*/ 110 h 134"/>
                <a:gd name="T10" fmla="*/ 59 w 103"/>
                <a:gd name="T11" fmla="*/ 116 h 134"/>
                <a:gd name="T12" fmla="*/ 45 w 103"/>
                <a:gd name="T13" fmla="*/ 118 h 134"/>
                <a:gd name="T14" fmla="*/ 33 w 103"/>
                <a:gd name="T15" fmla="*/ 117 h 134"/>
                <a:gd name="T16" fmla="*/ 26 w 103"/>
                <a:gd name="T17" fmla="*/ 113 h 134"/>
                <a:gd name="T18" fmla="*/ 23 w 103"/>
                <a:gd name="T19" fmla="*/ 106 h 134"/>
                <a:gd name="T20" fmla="*/ 22 w 103"/>
                <a:gd name="T21" fmla="*/ 98 h 134"/>
                <a:gd name="T22" fmla="*/ 22 w 103"/>
                <a:gd name="T23" fmla="*/ 0 h 134"/>
                <a:gd name="T24" fmla="*/ 0 w 103"/>
                <a:gd name="T25" fmla="*/ 0 h 134"/>
                <a:gd name="T26" fmla="*/ 0 w 103"/>
                <a:gd name="T27" fmla="*/ 99 h 134"/>
                <a:gd name="T28" fmla="*/ 0 w 103"/>
                <a:gd name="T29" fmla="*/ 106 h 134"/>
                <a:gd name="T30" fmla="*/ 1 w 103"/>
                <a:gd name="T31" fmla="*/ 113 h 134"/>
                <a:gd name="T32" fmla="*/ 3 w 103"/>
                <a:gd name="T33" fmla="*/ 119 h 134"/>
                <a:gd name="T34" fmla="*/ 6 w 103"/>
                <a:gd name="T35" fmla="*/ 125 h 134"/>
                <a:gd name="T36" fmla="*/ 10 w 103"/>
                <a:gd name="T37" fmla="*/ 129 h 134"/>
                <a:gd name="T38" fmla="*/ 16 w 103"/>
                <a:gd name="T39" fmla="*/ 132 h 134"/>
                <a:gd name="T40" fmla="*/ 22 w 103"/>
                <a:gd name="T41" fmla="*/ 134 h 134"/>
                <a:gd name="T42" fmla="*/ 31 w 103"/>
                <a:gd name="T43" fmla="*/ 134 h 134"/>
                <a:gd name="T44" fmla="*/ 57 w 103"/>
                <a:gd name="T45" fmla="*/ 130 h 134"/>
                <a:gd name="T46" fmla="*/ 81 w 103"/>
                <a:gd name="T47" fmla="*/ 117 h 134"/>
                <a:gd name="T48" fmla="*/ 81 w 103"/>
                <a:gd name="T49" fmla="*/ 131 h 134"/>
                <a:gd name="T50" fmla="*/ 103 w 103"/>
                <a:gd name="T51" fmla="*/ 131 h 134"/>
                <a:gd name="T52" fmla="*/ 103 w 103"/>
                <a:gd name="T5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134">
                  <a:moveTo>
                    <a:pt x="103" y="0"/>
                  </a:moveTo>
                  <a:lnTo>
                    <a:pt x="81" y="0"/>
                  </a:lnTo>
                  <a:lnTo>
                    <a:pt x="81" y="86"/>
                  </a:lnTo>
                  <a:lnTo>
                    <a:pt x="78" y="100"/>
                  </a:lnTo>
                  <a:lnTo>
                    <a:pt x="70" y="110"/>
                  </a:lnTo>
                  <a:lnTo>
                    <a:pt x="59" y="116"/>
                  </a:lnTo>
                  <a:lnTo>
                    <a:pt x="45" y="118"/>
                  </a:lnTo>
                  <a:lnTo>
                    <a:pt x="33" y="117"/>
                  </a:lnTo>
                  <a:lnTo>
                    <a:pt x="26" y="113"/>
                  </a:lnTo>
                  <a:lnTo>
                    <a:pt x="23" y="106"/>
                  </a:lnTo>
                  <a:lnTo>
                    <a:pt x="22" y="98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13"/>
                  </a:lnTo>
                  <a:lnTo>
                    <a:pt x="3" y="119"/>
                  </a:lnTo>
                  <a:lnTo>
                    <a:pt x="6" y="125"/>
                  </a:lnTo>
                  <a:lnTo>
                    <a:pt x="10" y="129"/>
                  </a:lnTo>
                  <a:lnTo>
                    <a:pt x="16" y="132"/>
                  </a:lnTo>
                  <a:lnTo>
                    <a:pt x="22" y="134"/>
                  </a:lnTo>
                  <a:lnTo>
                    <a:pt x="31" y="134"/>
                  </a:lnTo>
                  <a:lnTo>
                    <a:pt x="57" y="130"/>
                  </a:lnTo>
                  <a:lnTo>
                    <a:pt x="81" y="117"/>
                  </a:lnTo>
                  <a:lnTo>
                    <a:pt x="81" y="131"/>
                  </a:lnTo>
                  <a:lnTo>
                    <a:pt x="103" y="13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46" name="Freeform 190"/>
            <p:cNvSpPr>
              <a:spLocks noEditPoints="1"/>
            </p:cNvSpPr>
            <p:nvPr/>
          </p:nvSpPr>
          <p:spPr bwMode="auto">
            <a:xfrm>
              <a:off x="2304" y="75"/>
              <a:ext cx="116" cy="191"/>
            </a:xfrm>
            <a:custGeom>
              <a:avLst/>
              <a:gdLst>
                <a:gd name="T0" fmla="*/ 22 w 116"/>
                <a:gd name="T1" fmla="*/ 120 h 191"/>
                <a:gd name="T2" fmla="*/ 30 w 116"/>
                <a:gd name="T3" fmla="*/ 127 h 191"/>
                <a:gd name="T4" fmla="*/ 39 w 116"/>
                <a:gd name="T5" fmla="*/ 132 h 191"/>
                <a:gd name="T6" fmla="*/ 50 w 116"/>
                <a:gd name="T7" fmla="*/ 136 h 191"/>
                <a:gd name="T8" fmla="*/ 62 w 116"/>
                <a:gd name="T9" fmla="*/ 137 h 191"/>
                <a:gd name="T10" fmla="*/ 83 w 116"/>
                <a:gd name="T11" fmla="*/ 132 h 191"/>
                <a:gd name="T12" fmla="*/ 100 w 116"/>
                <a:gd name="T13" fmla="*/ 118 h 191"/>
                <a:gd name="T14" fmla="*/ 112 w 116"/>
                <a:gd name="T15" fmla="*/ 96 h 191"/>
                <a:gd name="T16" fmla="*/ 116 w 116"/>
                <a:gd name="T17" fmla="*/ 68 h 191"/>
                <a:gd name="T18" fmla="*/ 113 w 116"/>
                <a:gd name="T19" fmla="*/ 42 h 191"/>
                <a:gd name="T20" fmla="*/ 104 w 116"/>
                <a:gd name="T21" fmla="*/ 21 h 191"/>
                <a:gd name="T22" fmla="*/ 89 w 116"/>
                <a:gd name="T23" fmla="*/ 5 h 191"/>
                <a:gd name="T24" fmla="*/ 70 w 116"/>
                <a:gd name="T25" fmla="*/ 0 h 191"/>
                <a:gd name="T26" fmla="*/ 44 w 116"/>
                <a:gd name="T27" fmla="*/ 4 h 191"/>
                <a:gd name="T28" fmla="*/ 22 w 116"/>
                <a:gd name="T29" fmla="*/ 17 h 191"/>
                <a:gd name="T30" fmla="*/ 22 w 116"/>
                <a:gd name="T31" fmla="*/ 3 h 191"/>
                <a:gd name="T32" fmla="*/ 0 w 116"/>
                <a:gd name="T33" fmla="*/ 3 h 191"/>
                <a:gd name="T34" fmla="*/ 0 w 116"/>
                <a:gd name="T35" fmla="*/ 191 h 191"/>
                <a:gd name="T36" fmla="*/ 22 w 116"/>
                <a:gd name="T37" fmla="*/ 191 h 191"/>
                <a:gd name="T38" fmla="*/ 22 w 116"/>
                <a:gd name="T39" fmla="*/ 120 h 191"/>
                <a:gd name="T40" fmla="*/ 22 w 116"/>
                <a:gd name="T41" fmla="*/ 36 h 191"/>
                <a:gd name="T42" fmla="*/ 29 w 116"/>
                <a:gd name="T43" fmla="*/ 29 h 191"/>
                <a:gd name="T44" fmla="*/ 36 w 116"/>
                <a:gd name="T45" fmla="*/ 23 h 191"/>
                <a:gd name="T46" fmla="*/ 44 w 116"/>
                <a:gd name="T47" fmla="*/ 20 h 191"/>
                <a:gd name="T48" fmla="*/ 53 w 116"/>
                <a:gd name="T49" fmla="*/ 19 h 191"/>
                <a:gd name="T50" fmla="*/ 69 w 116"/>
                <a:gd name="T51" fmla="*/ 23 h 191"/>
                <a:gd name="T52" fmla="*/ 82 w 116"/>
                <a:gd name="T53" fmla="*/ 33 h 191"/>
                <a:gd name="T54" fmla="*/ 90 w 116"/>
                <a:gd name="T55" fmla="*/ 49 h 191"/>
                <a:gd name="T56" fmla="*/ 93 w 116"/>
                <a:gd name="T57" fmla="*/ 68 h 191"/>
                <a:gd name="T58" fmla="*/ 90 w 116"/>
                <a:gd name="T59" fmla="*/ 89 h 191"/>
                <a:gd name="T60" fmla="*/ 80 w 116"/>
                <a:gd name="T61" fmla="*/ 105 h 191"/>
                <a:gd name="T62" fmla="*/ 67 w 116"/>
                <a:gd name="T63" fmla="*/ 116 h 191"/>
                <a:gd name="T64" fmla="*/ 51 w 116"/>
                <a:gd name="T65" fmla="*/ 119 h 191"/>
                <a:gd name="T66" fmla="*/ 43 w 116"/>
                <a:gd name="T67" fmla="*/ 118 h 191"/>
                <a:gd name="T68" fmla="*/ 36 w 116"/>
                <a:gd name="T69" fmla="*/ 115 h 191"/>
                <a:gd name="T70" fmla="*/ 30 w 116"/>
                <a:gd name="T71" fmla="*/ 111 h 191"/>
                <a:gd name="T72" fmla="*/ 25 w 116"/>
                <a:gd name="T73" fmla="*/ 105 h 191"/>
                <a:gd name="T74" fmla="*/ 24 w 116"/>
                <a:gd name="T75" fmla="*/ 103 h 191"/>
                <a:gd name="T76" fmla="*/ 23 w 116"/>
                <a:gd name="T77" fmla="*/ 101 h 191"/>
                <a:gd name="T78" fmla="*/ 22 w 116"/>
                <a:gd name="T79" fmla="*/ 98 h 191"/>
                <a:gd name="T80" fmla="*/ 22 w 116"/>
                <a:gd name="T81" fmla="*/ 95 h 191"/>
                <a:gd name="T82" fmla="*/ 22 w 116"/>
                <a:gd name="T83" fmla="*/ 3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191">
                  <a:moveTo>
                    <a:pt x="22" y="120"/>
                  </a:moveTo>
                  <a:lnTo>
                    <a:pt x="30" y="127"/>
                  </a:lnTo>
                  <a:lnTo>
                    <a:pt x="39" y="132"/>
                  </a:lnTo>
                  <a:lnTo>
                    <a:pt x="50" y="136"/>
                  </a:lnTo>
                  <a:lnTo>
                    <a:pt x="62" y="137"/>
                  </a:lnTo>
                  <a:lnTo>
                    <a:pt x="83" y="132"/>
                  </a:lnTo>
                  <a:lnTo>
                    <a:pt x="100" y="118"/>
                  </a:lnTo>
                  <a:lnTo>
                    <a:pt x="112" y="96"/>
                  </a:lnTo>
                  <a:lnTo>
                    <a:pt x="116" y="68"/>
                  </a:lnTo>
                  <a:lnTo>
                    <a:pt x="113" y="42"/>
                  </a:lnTo>
                  <a:lnTo>
                    <a:pt x="104" y="21"/>
                  </a:lnTo>
                  <a:lnTo>
                    <a:pt x="89" y="5"/>
                  </a:lnTo>
                  <a:lnTo>
                    <a:pt x="70" y="0"/>
                  </a:lnTo>
                  <a:lnTo>
                    <a:pt x="44" y="4"/>
                  </a:lnTo>
                  <a:lnTo>
                    <a:pt x="22" y="17"/>
                  </a:lnTo>
                  <a:lnTo>
                    <a:pt x="22" y="3"/>
                  </a:lnTo>
                  <a:lnTo>
                    <a:pt x="0" y="3"/>
                  </a:lnTo>
                  <a:lnTo>
                    <a:pt x="0" y="191"/>
                  </a:lnTo>
                  <a:lnTo>
                    <a:pt x="22" y="191"/>
                  </a:lnTo>
                  <a:lnTo>
                    <a:pt x="22" y="120"/>
                  </a:lnTo>
                  <a:close/>
                  <a:moveTo>
                    <a:pt x="22" y="36"/>
                  </a:moveTo>
                  <a:lnTo>
                    <a:pt x="29" y="29"/>
                  </a:lnTo>
                  <a:lnTo>
                    <a:pt x="36" y="23"/>
                  </a:lnTo>
                  <a:lnTo>
                    <a:pt x="44" y="20"/>
                  </a:lnTo>
                  <a:lnTo>
                    <a:pt x="53" y="19"/>
                  </a:lnTo>
                  <a:lnTo>
                    <a:pt x="69" y="23"/>
                  </a:lnTo>
                  <a:lnTo>
                    <a:pt x="82" y="33"/>
                  </a:lnTo>
                  <a:lnTo>
                    <a:pt x="90" y="49"/>
                  </a:lnTo>
                  <a:lnTo>
                    <a:pt x="93" y="68"/>
                  </a:lnTo>
                  <a:lnTo>
                    <a:pt x="90" y="89"/>
                  </a:lnTo>
                  <a:lnTo>
                    <a:pt x="80" y="105"/>
                  </a:lnTo>
                  <a:lnTo>
                    <a:pt x="67" y="116"/>
                  </a:lnTo>
                  <a:lnTo>
                    <a:pt x="51" y="119"/>
                  </a:lnTo>
                  <a:lnTo>
                    <a:pt x="43" y="118"/>
                  </a:lnTo>
                  <a:lnTo>
                    <a:pt x="36" y="115"/>
                  </a:lnTo>
                  <a:lnTo>
                    <a:pt x="30" y="111"/>
                  </a:lnTo>
                  <a:lnTo>
                    <a:pt x="25" y="105"/>
                  </a:lnTo>
                  <a:lnTo>
                    <a:pt x="24" y="103"/>
                  </a:lnTo>
                  <a:lnTo>
                    <a:pt x="23" y="101"/>
                  </a:lnTo>
                  <a:lnTo>
                    <a:pt x="22" y="98"/>
                  </a:lnTo>
                  <a:lnTo>
                    <a:pt x="22" y="95"/>
                  </a:lnTo>
                  <a:lnTo>
                    <a:pt x="22" y="36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47" name="Freeform 191"/>
            <p:cNvSpPr>
              <a:spLocks noEditPoints="1"/>
            </p:cNvSpPr>
            <p:nvPr/>
          </p:nvSpPr>
          <p:spPr bwMode="auto">
            <a:xfrm>
              <a:off x="2455" y="75"/>
              <a:ext cx="117" cy="191"/>
            </a:xfrm>
            <a:custGeom>
              <a:avLst/>
              <a:gdLst>
                <a:gd name="T0" fmla="*/ 23 w 117"/>
                <a:gd name="T1" fmla="*/ 120 h 191"/>
                <a:gd name="T2" fmla="*/ 31 w 117"/>
                <a:gd name="T3" fmla="*/ 127 h 191"/>
                <a:gd name="T4" fmla="*/ 40 w 117"/>
                <a:gd name="T5" fmla="*/ 132 h 191"/>
                <a:gd name="T6" fmla="*/ 50 w 117"/>
                <a:gd name="T7" fmla="*/ 136 h 191"/>
                <a:gd name="T8" fmla="*/ 63 w 117"/>
                <a:gd name="T9" fmla="*/ 137 h 191"/>
                <a:gd name="T10" fmla="*/ 83 w 117"/>
                <a:gd name="T11" fmla="*/ 132 h 191"/>
                <a:gd name="T12" fmla="*/ 101 w 117"/>
                <a:gd name="T13" fmla="*/ 118 h 191"/>
                <a:gd name="T14" fmla="*/ 112 w 117"/>
                <a:gd name="T15" fmla="*/ 96 h 191"/>
                <a:gd name="T16" fmla="*/ 117 w 117"/>
                <a:gd name="T17" fmla="*/ 68 h 191"/>
                <a:gd name="T18" fmla="*/ 114 w 117"/>
                <a:gd name="T19" fmla="*/ 42 h 191"/>
                <a:gd name="T20" fmla="*/ 104 w 117"/>
                <a:gd name="T21" fmla="*/ 21 h 191"/>
                <a:gd name="T22" fmla="*/ 89 w 117"/>
                <a:gd name="T23" fmla="*/ 5 h 191"/>
                <a:gd name="T24" fmla="*/ 70 w 117"/>
                <a:gd name="T25" fmla="*/ 0 h 191"/>
                <a:gd name="T26" fmla="*/ 45 w 117"/>
                <a:gd name="T27" fmla="*/ 4 h 191"/>
                <a:gd name="T28" fmla="*/ 22 w 117"/>
                <a:gd name="T29" fmla="*/ 17 h 191"/>
                <a:gd name="T30" fmla="*/ 22 w 117"/>
                <a:gd name="T31" fmla="*/ 3 h 191"/>
                <a:gd name="T32" fmla="*/ 0 w 117"/>
                <a:gd name="T33" fmla="*/ 3 h 191"/>
                <a:gd name="T34" fmla="*/ 0 w 117"/>
                <a:gd name="T35" fmla="*/ 191 h 191"/>
                <a:gd name="T36" fmla="*/ 23 w 117"/>
                <a:gd name="T37" fmla="*/ 191 h 191"/>
                <a:gd name="T38" fmla="*/ 23 w 117"/>
                <a:gd name="T39" fmla="*/ 120 h 191"/>
                <a:gd name="T40" fmla="*/ 23 w 117"/>
                <a:gd name="T41" fmla="*/ 36 h 191"/>
                <a:gd name="T42" fmla="*/ 29 w 117"/>
                <a:gd name="T43" fmla="*/ 29 h 191"/>
                <a:gd name="T44" fmla="*/ 37 w 117"/>
                <a:gd name="T45" fmla="*/ 23 h 191"/>
                <a:gd name="T46" fmla="*/ 45 w 117"/>
                <a:gd name="T47" fmla="*/ 20 h 191"/>
                <a:gd name="T48" fmla="*/ 54 w 117"/>
                <a:gd name="T49" fmla="*/ 19 h 191"/>
                <a:gd name="T50" fmla="*/ 70 w 117"/>
                <a:gd name="T51" fmla="*/ 23 h 191"/>
                <a:gd name="T52" fmla="*/ 82 w 117"/>
                <a:gd name="T53" fmla="*/ 33 h 191"/>
                <a:gd name="T54" fmla="*/ 91 w 117"/>
                <a:gd name="T55" fmla="*/ 49 h 191"/>
                <a:gd name="T56" fmla="*/ 94 w 117"/>
                <a:gd name="T57" fmla="*/ 68 h 191"/>
                <a:gd name="T58" fmla="*/ 90 w 117"/>
                <a:gd name="T59" fmla="*/ 89 h 191"/>
                <a:gd name="T60" fmla="*/ 81 w 117"/>
                <a:gd name="T61" fmla="*/ 105 h 191"/>
                <a:gd name="T62" fmla="*/ 67 w 117"/>
                <a:gd name="T63" fmla="*/ 116 h 191"/>
                <a:gd name="T64" fmla="*/ 51 w 117"/>
                <a:gd name="T65" fmla="*/ 119 h 191"/>
                <a:gd name="T66" fmla="*/ 43 w 117"/>
                <a:gd name="T67" fmla="*/ 118 h 191"/>
                <a:gd name="T68" fmla="*/ 37 w 117"/>
                <a:gd name="T69" fmla="*/ 115 h 191"/>
                <a:gd name="T70" fmla="*/ 31 w 117"/>
                <a:gd name="T71" fmla="*/ 111 h 191"/>
                <a:gd name="T72" fmla="*/ 26 w 117"/>
                <a:gd name="T73" fmla="*/ 105 h 191"/>
                <a:gd name="T74" fmla="*/ 24 w 117"/>
                <a:gd name="T75" fmla="*/ 103 h 191"/>
                <a:gd name="T76" fmla="*/ 23 w 117"/>
                <a:gd name="T77" fmla="*/ 101 h 191"/>
                <a:gd name="T78" fmla="*/ 23 w 117"/>
                <a:gd name="T79" fmla="*/ 98 h 191"/>
                <a:gd name="T80" fmla="*/ 23 w 117"/>
                <a:gd name="T81" fmla="*/ 95 h 191"/>
                <a:gd name="T82" fmla="*/ 23 w 117"/>
                <a:gd name="T83" fmla="*/ 3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91">
                  <a:moveTo>
                    <a:pt x="23" y="120"/>
                  </a:moveTo>
                  <a:lnTo>
                    <a:pt x="31" y="127"/>
                  </a:lnTo>
                  <a:lnTo>
                    <a:pt x="40" y="132"/>
                  </a:lnTo>
                  <a:lnTo>
                    <a:pt x="50" y="136"/>
                  </a:lnTo>
                  <a:lnTo>
                    <a:pt x="63" y="137"/>
                  </a:lnTo>
                  <a:lnTo>
                    <a:pt x="83" y="132"/>
                  </a:lnTo>
                  <a:lnTo>
                    <a:pt x="101" y="118"/>
                  </a:lnTo>
                  <a:lnTo>
                    <a:pt x="112" y="96"/>
                  </a:lnTo>
                  <a:lnTo>
                    <a:pt x="117" y="68"/>
                  </a:lnTo>
                  <a:lnTo>
                    <a:pt x="114" y="42"/>
                  </a:lnTo>
                  <a:lnTo>
                    <a:pt x="104" y="21"/>
                  </a:lnTo>
                  <a:lnTo>
                    <a:pt x="89" y="5"/>
                  </a:lnTo>
                  <a:lnTo>
                    <a:pt x="70" y="0"/>
                  </a:lnTo>
                  <a:lnTo>
                    <a:pt x="45" y="4"/>
                  </a:lnTo>
                  <a:lnTo>
                    <a:pt x="22" y="17"/>
                  </a:lnTo>
                  <a:lnTo>
                    <a:pt x="22" y="3"/>
                  </a:lnTo>
                  <a:lnTo>
                    <a:pt x="0" y="3"/>
                  </a:lnTo>
                  <a:lnTo>
                    <a:pt x="0" y="191"/>
                  </a:lnTo>
                  <a:lnTo>
                    <a:pt x="23" y="191"/>
                  </a:lnTo>
                  <a:lnTo>
                    <a:pt x="23" y="120"/>
                  </a:lnTo>
                  <a:close/>
                  <a:moveTo>
                    <a:pt x="23" y="36"/>
                  </a:moveTo>
                  <a:lnTo>
                    <a:pt x="29" y="29"/>
                  </a:lnTo>
                  <a:lnTo>
                    <a:pt x="37" y="23"/>
                  </a:lnTo>
                  <a:lnTo>
                    <a:pt x="45" y="20"/>
                  </a:lnTo>
                  <a:lnTo>
                    <a:pt x="54" y="19"/>
                  </a:lnTo>
                  <a:lnTo>
                    <a:pt x="70" y="23"/>
                  </a:lnTo>
                  <a:lnTo>
                    <a:pt x="82" y="33"/>
                  </a:lnTo>
                  <a:lnTo>
                    <a:pt x="91" y="49"/>
                  </a:lnTo>
                  <a:lnTo>
                    <a:pt x="94" y="68"/>
                  </a:lnTo>
                  <a:lnTo>
                    <a:pt x="90" y="89"/>
                  </a:lnTo>
                  <a:lnTo>
                    <a:pt x="81" y="105"/>
                  </a:lnTo>
                  <a:lnTo>
                    <a:pt x="67" y="116"/>
                  </a:lnTo>
                  <a:lnTo>
                    <a:pt x="51" y="119"/>
                  </a:lnTo>
                  <a:lnTo>
                    <a:pt x="43" y="118"/>
                  </a:lnTo>
                  <a:lnTo>
                    <a:pt x="37" y="115"/>
                  </a:lnTo>
                  <a:lnTo>
                    <a:pt x="31" y="111"/>
                  </a:lnTo>
                  <a:lnTo>
                    <a:pt x="26" y="105"/>
                  </a:lnTo>
                  <a:lnTo>
                    <a:pt x="24" y="103"/>
                  </a:lnTo>
                  <a:lnTo>
                    <a:pt x="23" y="101"/>
                  </a:lnTo>
                  <a:lnTo>
                    <a:pt x="23" y="98"/>
                  </a:lnTo>
                  <a:lnTo>
                    <a:pt x="23" y="95"/>
                  </a:lnTo>
                  <a:lnTo>
                    <a:pt x="23" y="36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48" name="Freeform 192"/>
            <p:cNvSpPr>
              <a:spLocks noEditPoints="1"/>
            </p:cNvSpPr>
            <p:nvPr/>
          </p:nvSpPr>
          <p:spPr bwMode="auto">
            <a:xfrm>
              <a:off x="2600" y="73"/>
              <a:ext cx="128" cy="139"/>
            </a:xfrm>
            <a:custGeom>
              <a:avLst/>
              <a:gdLst>
                <a:gd name="T0" fmla="*/ 128 w 128"/>
                <a:gd name="T1" fmla="*/ 71 h 139"/>
                <a:gd name="T2" fmla="*/ 127 w 128"/>
                <a:gd name="T3" fmla="*/ 57 h 139"/>
                <a:gd name="T4" fmla="*/ 123 w 128"/>
                <a:gd name="T5" fmla="*/ 43 h 139"/>
                <a:gd name="T6" fmla="*/ 117 w 128"/>
                <a:gd name="T7" fmla="*/ 31 h 139"/>
                <a:gd name="T8" fmla="*/ 109 w 128"/>
                <a:gd name="T9" fmla="*/ 21 h 139"/>
                <a:gd name="T10" fmla="*/ 100 w 128"/>
                <a:gd name="T11" fmla="*/ 12 h 139"/>
                <a:gd name="T12" fmla="*/ 89 w 128"/>
                <a:gd name="T13" fmla="*/ 6 h 139"/>
                <a:gd name="T14" fmla="*/ 77 w 128"/>
                <a:gd name="T15" fmla="*/ 1 h 139"/>
                <a:gd name="T16" fmla="*/ 64 w 128"/>
                <a:gd name="T17" fmla="*/ 0 h 139"/>
                <a:gd name="T18" fmla="*/ 51 w 128"/>
                <a:gd name="T19" fmla="*/ 1 h 139"/>
                <a:gd name="T20" fmla="*/ 39 w 128"/>
                <a:gd name="T21" fmla="*/ 6 h 139"/>
                <a:gd name="T22" fmla="*/ 28 w 128"/>
                <a:gd name="T23" fmla="*/ 12 h 139"/>
                <a:gd name="T24" fmla="*/ 18 w 128"/>
                <a:gd name="T25" fmla="*/ 21 h 139"/>
                <a:gd name="T26" fmla="*/ 11 w 128"/>
                <a:gd name="T27" fmla="*/ 32 h 139"/>
                <a:gd name="T28" fmla="*/ 5 w 128"/>
                <a:gd name="T29" fmla="*/ 44 h 139"/>
                <a:gd name="T30" fmla="*/ 1 w 128"/>
                <a:gd name="T31" fmla="*/ 57 h 139"/>
                <a:gd name="T32" fmla="*/ 0 w 128"/>
                <a:gd name="T33" fmla="*/ 71 h 139"/>
                <a:gd name="T34" fmla="*/ 5 w 128"/>
                <a:gd name="T35" fmla="*/ 98 h 139"/>
                <a:gd name="T36" fmla="*/ 19 w 128"/>
                <a:gd name="T37" fmla="*/ 120 h 139"/>
                <a:gd name="T38" fmla="*/ 39 w 128"/>
                <a:gd name="T39" fmla="*/ 134 h 139"/>
                <a:gd name="T40" fmla="*/ 64 w 128"/>
                <a:gd name="T41" fmla="*/ 139 h 139"/>
                <a:gd name="T42" fmla="*/ 89 w 128"/>
                <a:gd name="T43" fmla="*/ 134 h 139"/>
                <a:gd name="T44" fmla="*/ 109 w 128"/>
                <a:gd name="T45" fmla="*/ 120 h 139"/>
                <a:gd name="T46" fmla="*/ 123 w 128"/>
                <a:gd name="T47" fmla="*/ 98 h 139"/>
                <a:gd name="T48" fmla="*/ 128 w 128"/>
                <a:gd name="T49" fmla="*/ 71 h 139"/>
                <a:gd name="T50" fmla="*/ 64 w 128"/>
                <a:gd name="T51" fmla="*/ 120 h 139"/>
                <a:gd name="T52" fmla="*/ 49 w 128"/>
                <a:gd name="T53" fmla="*/ 117 h 139"/>
                <a:gd name="T54" fmla="*/ 36 w 128"/>
                <a:gd name="T55" fmla="*/ 108 h 139"/>
                <a:gd name="T56" fmla="*/ 26 w 128"/>
                <a:gd name="T57" fmla="*/ 91 h 139"/>
                <a:gd name="T58" fmla="*/ 23 w 128"/>
                <a:gd name="T59" fmla="*/ 68 h 139"/>
                <a:gd name="T60" fmla="*/ 26 w 128"/>
                <a:gd name="T61" fmla="*/ 45 h 139"/>
                <a:gd name="T62" fmla="*/ 36 w 128"/>
                <a:gd name="T63" fmla="*/ 30 h 139"/>
                <a:gd name="T64" fmla="*/ 49 w 128"/>
                <a:gd name="T65" fmla="*/ 21 h 139"/>
                <a:gd name="T66" fmla="*/ 64 w 128"/>
                <a:gd name="T67" fmla="*/ 18 h 139"/>
                <a:gd name="T68" fmla="*/ 79 w 128"/>
                <a:gd name="T69" fmla="*/ 21 h 139"/>
                <a:gd name="T70" fmla="*/ 92 w 128"/>
                <a:gd name="T71" fmla="*/ 30 h 139"/>
                <a:gd name="T72" fmla="*/ 102 w 128"/>
                <a:gd name="T73" fmla="*/ 46 h 139"/>
                <a:gd name="T74" fmla="*/ 106 w 128"/>
                <a:gd name="T75" fmla="*/ 68 h 139"/>
                <a:gd name="T76" fmla="*/ 102 w 128"/>
                <a:gd name="T77" fmla="*/ 91 h 139"/>
                <a:gd name="T78" fmla="*/ 93 w 128"/>
                <a:gd name="T79" fmla="*/ 107 h 139"/>
                <a:gd name="T80" fmla="*/ 80 w 128"/>
                <a:gd name="T81" fmla="*/ 117 h 139"/>
                <a:gd name="T82" fmla="*/ 64 w 128"/>
                <a:gd name="T83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8" h="139">
                  <a:moveTo>
                    <a:pt x="128" y="71"/>
                  </a:moveTo>
                  <a:lnTo>
                    <a:pt x="127" y="57"/>
                  </a:lnTo>
                  <a:lnTo>
                    <a:pt x="123" y="43"/>
                  </a:lnTo>
                  <a:lnTo>
                    <a:pt x="117" y="31"/>
                  </a:lnTo>
                  <a:lnTo>
                    <a:pt x="109" y="21"/>
                  </a:lnTo>
                  <a:lnTo>
                    <a:pt x="100" y="12"/>
                  </a:lnTo>
                  <a:lnTo>
                    <a:pt x="89" y="6"/>
                  </a:lnTo>
                  <a:lnTo>
                    <a:pt x="77" y="1"/>
                  </a:lnTo>
                  <a:lnTo>
                    <a:pt x="64" y="0"/>
                  </a:lnTo>
                  <a:lnTo>
                    <a:pt x="51" y="1"/>
                  </a:lnTo>
                  <a:lnTo>
                    <a:pt x="39" y="6"/>
                  </a:lnTo>
                  <a:lnTo>
                    <a:pt x="28" y="12"/>
                  </a:lnTo>
                  <a:lnTo>
                    <a:pt x="18" y="21"/>
                  </a:lnTo>
                  <a:lnTo>
                    <a:pt x="11" y="32"/>
                  </a:lnTo>
                  <a:lnTo>
                    <a:pt x="5" y="44"/>
                  </a:lnTo>
                  <a:lnTo>
                    <a:pt x="1" y="57"/>
                  </a:lnTo>
                  <a:lnTo>
                    <a:pt x="0" y="71"/>
                  </a:lnTo>
                  <a:lnTo>
                    <a:pt x="5" y="98"/>
                  </a:lnTo>
                  <a:lnTo>
                    <a:pt x="19" y="120"/>
                  </a:lnTo>
                  <a:lnTo>
                    <a:pt x="39" y="134"/>
                  </a:lnTo>
                  <a:lnTo>
                    <a:pt x="64" y="139"/>
                  </a:lnTo>
                  <a:lnTo>
                    <a:pt x="89" y="134"/>
                  </a:lnTo>
                  <a:lnTo>
                    <a:pt x="109" y="120"/>
                  </a:lnTo>
                  <a:lnTo>
                    <a:pt x="123" y="98"/>
                  </a:lnTo>
                  <a:lnTo>
                    <a:pt x="128" y="71"/>
                  </a:lnTo>
                  <a:close/>
                  <a:moveTo>
                    <a:pt x="64" y="120"/>
                  </a:moveTo>
                  <a:lnTo>
                    <a:pt x="49" y="117"/>
                  </a:lnTo>
                  <a:lnTo>
                    <a:pt x="36" y="108"/>
                  </a:lnTo>
                  <a:lnTo>
                    <a:pt x="26" y="91"/>
                  </a:lnTo>
                  <a:lnTo>
                    <a:pt x="23" y="68"/>
                  </a:lnTo>
                  <a:lnTo>
                    <a:pt x="26" y="45"/>
                  </a:lnTo>
                  <a:lnTo>
                    <a:pt x="36" y="30"/>
                  </a:lnTo>
                  <a:lnTo>
                    <a:pt x="49" y="21"/>
                  </a:lnTo>
                  <a:lnTo>
                    <a:pt x="64" y="18"/>
                  </a:lnTo>
                  <a:lnTo>
                    <a:pt x="79" y="21"/>
                  </a:lnTo>
                  <a:lnTo>
                    <a:pt x="92" y="30"/>
                  </a:lnTo>
                  <a:lnTo>
                    <a:pt x="102" y="46"/>
                  </a:lnTo>
                  <a:lnTo>
                    <a:pt x="106" y="68"/>
                  </a:lnTo>
                  <a:lnTo>
                    <a:pt x="102" y="91"/>
                  </a:lnTo>
                  <a:lnTo>
                    <a:pt x="93" y="107"/>
                  </a:lnTo>
                  <a:lnTo>
                    <a:pt x="80" y="117"/>
                  </a:lnTo>
                  <a:lnTo>
                    <a:pt x="64" y="12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49" name="Freeform 193"/>
            <p:cNvSpPr>
              <a:spLocks/>
            </p:cNvSpPr>
            <p:nvPr/>
          </p:nvSpPr>
          <p:spPr bwMode="auto">
            <a:xfrm>
              <a:off x="2754" y="75"/>
              <a:ext cx="71" cy="134"/>
            </a:xfrm>
            <a:custGeom>
              <a:avLst/>
              <a:gdLst>
                <a:gd name="T0" fmla="*/ 22 w 71"/>
                <a:gd name="T1" fmla="*/ 71 h 134"/>
                <a:gd name="T2" fmla="*/ 25 w 71"/>
                <a:gd name="T3" fmla="*/ 50 h 134"/>
                <a:gd name="T4" fmla="*/ 36 w 71"/>
                <a:gd name="T5" fmla="*/ 34 h 134"/>
                <a:gd name="T6" fmla="*/ 51 w 71"/>
                <a:gd name="T7" fmla="*/ 24 h 134"/>
                <a:gd name="T8" fmla="*/ 71 w 71"/>
                <a:gd name="T9" fmla="*/ 19 h 134"/>
                <a:gd name="T10" fmla="*/ 71 w 71"/>
                <a:gd name="T11" fmla="*/ 0 h 134"/>
                <a:gd name="T12" fmla="*/ 54 w 71"/>
                <a:gd name="T13" fmla="*/ 2 h 134"/>
                <a:gd name="T14" fmla="*/ 39 w 71"/>
                <a:gd name="T15" fmla="*/ 9 h 134"/>
                <a:gd name="T16" fmla="*/ 28 w 71"/>
                <a:gd name="T17" fmla="*/ 18 h 134"/>
                <a:gd name="T18" fmla="*/ 20 w 71"/>
                <a:gd name="T19" fmla="*/ 28 h 134"/>
                <a:gd name="T20" fmla="*/ 20 w 71"/>
                <a:gd name="T21" fmla="*/ 1 h 134"/>
                <a:gd name="T22" fmla="*/ 0 w 71"/>
                <a:gd name="T23" fmla="*/ 1 h 134"/>
                <a:gd name="T24" fmla="*/ 0 w 71"/>
                <a:gd name="T25" fmla="*/ 134 h 134"/>
                <a:gd name="T26" fmla="*/ 22 w 71"/>
                <a:gd name="T27" fmla="*/ 134 h 134"/>
                <a:gd name="T28" fmla="*/ 22 w 71"/>
                <a:gd name="T29" fmla="*/ 7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134">
                  <a:moveTo>
                    <a:pt x="22" y="71"/>
                  </a:moveTo>
                  <a:lnTo>
                    <a:pt x="25" y="50"/>
                  </a:lnTo>
                  <a:lnTo>
                    <a:pt x="36" y="34"/>
                  </a:lnTo>
                  <a:lnTo>
                    <a:pt x="51" y="24"/>
                  </a:lnTo>
                  <a:lnTo>
                    <a:pt x="71" y="19"/>
                  </a:lnTo>
                  <a:lnTo>
                    <a:pt x="71" y="0"/>
                  </a:lnTo>
                  <a:lnTo>
                    <a:pt x="54" y="2"/>
                  </a:lnTo>
                  <a:lnTo>
                    <a:pt x="39" y="9"/>
                  </a:lnTo>
                  <a:lnTo>
                    <a:pt x="28" y="18"/>
                  </a:lnTo>
                  <a:lnTo>
                    <a:pt x="20" y="28"/>
                  </a:lnTo>
                  <a:lnTo>
                    <a:pt x="20" y="1"/>
                  </a:lnTo>
                  <a:lnTo>
                    <a:pt x="0" y="1"/>
                  </a:lnTo>
                  <a:lnTo>
                    <a:pt x="0" y="134"/>
                  </a:lnTo>
                  <a:lnTo>
                    <a:pt x="22" y="134"/>
                  </a:lnTo>
                  <a:lnTo>
                    <a:pt x="22" y="71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50" name="Freeform 194"/>
            <p:cNvSpPr>
              <a:spLocks/>
            </p:cNvSpPr>
            <p:nvPr/>
          </p:nvSpPr>
          <p:spPr bwMode="auto">
            <a:xfrm>
              <a:off x="2835" y="41"/>
              <a:ext cx="92" cy="171"/>
            </a:xfrm>
            <a:custGeom>
              <a:avLst/>
              <a:gdLst>
                <a:gd name="T0" fmla="*/ 46 w 92"/>
                <a:gd name="T1" fmla="*/ 54 h 171"/>
                <a:gd name="T2" fmla="*/ 87 w 92"/>
                <a:gd name="T3" fmla="*/ 54 h 171"/>
                <a:gd name="T4" fmla="*/ 87 w 92"/>
                <a:gd name="T5" fmla="*/ 37 h 171"/>
                <a:gd name="T6" fmla="*/ 46 w 92"/>
                <a:gd name="T7" fmla="*/ 37 h 171"/>
                <a:gd name="T8" fmla="*/ 46 w 92"/>
                <a:gd name="T9" fmla="*/ 0 h 171"/>
                <a:gd name="T10" fmla="*/ 26 w 92"/>
                <a:gd name="T11" fmla="*/ 0 h 171"/>
                <a:gd name="T12" fmla="*/ 26 w 92"/>
                <a:gd name="T13" fmla="*/ 37 h 171"/>
                <a:gd name="T14" fmla="*/ 0 w 92"/>
                <a:gd name="T15" fmla="*/ 37 h 171"/>
                <a:gd name="T16" fmla="*/ 0 w 92"/>
                <a:gd name="T17" fmla="*/ 54 h 171"/>
                <a:gd name="T18" fmla="*/ 25 w 92"/>
                <a:gd name="T19" fmla="*/ 54 h 171"/>
                <a:gd name="T20" fmla="*/ 25 w 92"/>
                <a:gd name="T21" fmla="*/ 133 h 171"/>
                <a:gd name="T22" fmla="*/ 25 w 92"/>
                <a:gd name="T23" fmla="*/ 140 h 171"/>
                <a:gd name="T24" fmla="*/ 26 w 92"/>
                <a:gd name="T25" fmla="*/ 146 h 171"/>
                <a:gd name="T26" fmla="*/ 27 w 92"/>
                <a:gd name="T27" fmla="*/ 153 h 171"/>
                <a:gd name="T28" fmla="*/ 29 w 92"/>
                <a:gd name="T29" fmla="*/ 159 h 171"/>
                <a:gd name="T30" fmla="*/ 33 w 92"/>
                <a:gd name="T31" fmla="*/ 164 h 171"/>
                <a:gd name="T32" fmla="*/ 37 w 92"/>
                <a:gd name="T33" fmla="*/ 168 h 171"/>
                <a:gd name="T34" fmla="*/ 42 w 92"/>
                <a:gd name="T35" fmla="*/ 170 h 171"/>
                <a:gd name="T36" fmla="*/ 49 w 92"/>
                <a:gd name="T37" fmla="*/ 171 h 171"/>
                <a:gd name="T38" fmla="*/ 64 w 92"/>
                <a:gd name="T39" fmla="*/ 170 h 171"/>
                <a:gd name="T40" fmla="*/ 76 w 92"/>
                <a:gd name="T41" fmla="*/ 167 h 171"/>
                <a:gd name="T42" fmla="*/ 85 w 92"/>
                <a:gd name="T43" fmla="*/ 163 h 171"/>
                <a:gd name="T44" fmla="*/ 92 w 92"/>
                <a:gd name="T45" fmla="*/ 160 h 171"/>
                <a:gd name="T46" fmla="*/ 87 w 92"/>
                <a:gd name="T47" fmla="*/ 143 h 171"/>
                <a:gd name="T48" fmla="*/ 75 w 92"/>
                <a:gd name="T49" fmla="*/ 150 h 171"/>
                <a:gd name="T50" fmla="*/ 61 w 92"/>
                <a:gd name="T51" fmla="*/ 152 h 171"/>
                <a:gd name="T52" fmla="*/ 54 w 92"/>
                <a:gd name="T53" fmla="*/ 151 h 171"/>
                <a:gd name="T54" fmla="*/ 49 w 92"/>
                <a:gd name="T55" fmla="*/ 146 h 171"/>
                <a:gd name="T56" fmla="*/ 47 w 92"/>
                <a:gd name="T57" fmla="*/ 138 h 171"/>
                <a:gd name="T58" fmla="*/ 46 w 92"/>
                <a:gd name="T59" fmla="*/ 128 h 171"/>
                <a:gd name="T60" fmla="*/ 46 w 92"/>
                <a:gd name="T61" fmla="*/ 5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171">
                  <a:moveTo>
                    <a:pt x="46" y="54"/>
                  </a:moveTo>
                  <a:lnTo>
                    <a:pt x="87" y="54"/>
                  </a:lnTo>
                  <a:lnTo>
                    <a:pt x="87" y="37"/>
                  </a:lnTo>
                  <a:lnTo>
                    <a:pt x="46" y="37"/>
                  </a:lnTo>
                  <a:lnTo>
                    <a:pt x="46" y="0"/>
                  </a:lnTo>
                  <a:lnTo>
                    <a:pt x="26" y="0"/>
                  </a:lnTo>
                  <a:lnTo>
                    <a:pt x="26" y="37"/>
                  </a:lnTo>
                  <a:lnTo>
                    <a:pt x="0" y="37"/>
                  </a:lnTo>
                  <a:lnTo>
                    <a:pt x="0" y="54"/>
                  </a:lnTo>
                  <a:lnTo>
                    <a:pt x="25" y="54"/>
                  </a:lnTo>
                  <a:lnTo>
                    <a:pt x="25" y="133"/>
                  </a:lnTo>
                  <a:lnTo>
                    <a:pt x="25" y="140"/>
                  </a:lnTo>
                  <a:lnTo>
                    <a:pt x="26" y="146"/>
                  </a:lnTo>
                  <a:lnTo>
                    <a:pt x="27" y="153"/>
                  </a:lnTo>
                  <a:lnTo>
                    <a:pt x="29" y="159"/>
                  </a:lnTo>
                  <a:lnTo>
                    <a:pt x="33" y="164"/>
                  </a:lnTo>
                  <a:lnTo>
                    <a:pt x="37" y="168"/>
                  </a:lnTo>
                  <a:lnTo>
                    <a:pt x="42" y="170"/>
                  </a:lnTo>
                  <a:lnTo>
                    <a:pt x="49" y="171"/>
                  </a:lnTo>
                  <a:lnTo>
                    <a:pt x="64" y="170"/>
                  </a:lnTo>
                  <a:lnTo>
                    <a:pt x="76" y="167"/>
                  </a:lnTo>
                  <a:lnTo>
                    <a:pt x="85" y="163"/>
                  </a:lnTo>
                  <a:lnTo>
                    <a:pt x="92" y="160"/>
                  </a:lnTo>
                  <a:lnTo>
                    <a:pt x="87" y="143"/>
                  </a:lnTo>
                  <a:lnTo>
                    <a:pt x="75" y="150"/>
                  </a:lnTo>
                  <a:lnTo>
                    <a:pt x="61" y="152"/>
                  </a:lnTo>
                  <a:lnTo>
                    <a:pt x="54" y="151"/>
                  </a:lnTo>
                  <a:lnTo>
                    <a:pt x="49" y="146"/>
                  </a:lnTo>
                  <a:lnTo>
                    <a:pt x="47" y="138"/>
                  </a:lnTo>
                  <a:lnTo>
                    <a:pt x="46" y="128"/>
                  </a:lnTo>
                  <a:lnTo>
                    <a:pt x="46" y="54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51" name="Freeform 195"/>
            <p:cNvSpPr>
              <a:spLocks noEditPoints="1"/>
            </p:cNvSpPr>
            <p:nvPr/>
          </p:nvSpPr>
          <p:spPr bwMode="auto">
            <a:xfrm>
              <a:off x="2946" y="73"/>
              <a:ext cx="111" cy="139"/>
            </a:xfrm>
            <a:custGeom>
              <a:avLst/>
              <a:gdLst>
                <a:gd name="T0" fmla="*/ 111 w 111"/>
                <a:gd name="T1" fmla="*/ 71 h 139"/>
                <a:gd name="T2" fmla="*/ 111 w 111"/>
                <a:gd name="T3" fmla="*/ 62 h 139"/>
                <a:gd name="T4" fmla="*/ 109 w 111"/>
                <a:gd name="T5" fmla="*/ 49 h 139"/>
                <a:gd name="T6" fmla="*/ 106 w 111"/>
                <a:gd name="T7" fmla="*/ 35 h 139"/>
                <a:gd name="T8" fmla="*/ 99 w 111"/>
                <a:gd name="T9" fmla="*/ 21 h 139"/>
                <a:gd name="T10" fmla="*/ 89 w 111"/>
                <a:gd name="T11" fmla="*/ 10 h 139"/>
                <a:gd name="T12" fmla="*/ 79 w 111"/>
                <a:gd name="T13" fmla="*/ 4 h 139"/>
                <a:gd name="T14" fmla="*/ 68 w 111"/>
                <a:gd name="T15" fmla="*/ 1 h 139"/>
                <a:gd name="T16" fmla="*/ 59 w 111"/>
                <a:gd name="T17" fmla="*/ 0 h 139"/>
                <a:gd name="T18" fmla="*/ 36 w 111"/>
                <a:gd name="T19" fmla="*/ 5 h 139"/>
                <a:gd name="T20" fmla="*/ 17 w 111"/>
                <a:gd name="T21" fmla="*/ 20 h 139"/>
                <a:gd name="T22" fmla="*/ 4 w 111"/>
                <a:gd name="T23" fmla="*/ 42 h 139"/>
                <a:gd name="T24" fmla="*/ 0 w 111"/>
                <a:gd name="T25" fmla="*/ 69 h 139"/>
                <a:gd name="T26" fmla="*/ 5 w 111"/>
                <a:gd name="T27" fmla="*/ 97 h 139"/>
                <a:gd name="T28" fmla="*/ 18 w 111"/>
                <a:gd name="T29" fmla="*/ 119 h 139"/>
                <a:gd name="T30" fmla="*/ 39 w 111"/>
                <a:gd name="T31" fmla="*/ 134 h 139"/>
                <a:gd name="T32" fmla="*/ 63 w 111"/>
                <a:gd name="T33" fmla="*/ 139 h 139"/>
                <a:gd name="T34" fmla="*/ 89 w 111"/>
                <a:gd name="T35" fmla="*/ 135 h 139"/>
                <a:gd name="T36" fmla="*/ 110 w 111"/>
                <a:gd name="T37" fmla="*/ 124 h 139"/>
                <a:gd name="T38" fmla="*/ 108 w 111"/>
                <a:gd name="T39" fmla="*/ 105 h 139"/>
                <a:gd name="T40" fmla="*/ 94 w 111"/>
                <a:gd name="T41" fmla="*/ 114 h 139"/>
                <a:gd name="T42" fmla="*/ 81 w 111"/>
                <a:gd name="T43" fmla="*/ 119 h 139"/>
                <a:gd name="T44" fmla="*/ 71 w 111"/>
                <a:gd name="T45" fmla="*/ 121 h 139"/>
                <a:gd name="T46" fmla="*/ 63 w 111"/>
                <a:gd name="T47" fmla="*/ 121 h 139"/>
                <a:gd name="T48" fmla="*/ 47 w 111"/>
                <a:gd name="T49" fmla="*/ 118 h 139"/>
                <a:gd name="T50" fmla="*/ 33 w 111"/>
                <a:gd name="T51" fmla="*/ 107 h 139"/>
                <a:gd name="T52" fmla="*/ 24 w 111"/>
                <a:gd name="T53" fmla="*/ 91 h 139"/>
                <a:gd name="T54" fmla="*/ 20 w 111"/>
                <a:gd name="T55" fmla="*/ 71 h 139"/>
                <a:gd name="T56" fmla="*/ 111 w 111"/>
                <a:gd name="T57" fmla="*/ 71 h 139"/>
                <a:gd name="T58" fmla="*/ 22 w 111"/>
                <a:gd name="T59" fmla="*/ 55 h 139"/>
                <a:gd name="T60" fmla="*/ 27 w 111"/>
                <a:gd name="T61" fmla="*/ 40 h 139"/>
                <a:gd name="T62" fmla="*/ 36 w 111"/>
                <a:gd name="T63" fmla="*/ 28 h 139"/>
                <a:gd name="T64" fmla="*/ 47 w 111"/>
                <a:gd name="T65" fmla="*/ 21 h 139"/>
                <a:gd name="T66" fmla="*/ 59 w 111"/>
                <a:gd name="T67" fmla="*/ 18 h 139"/>
                <a:gd name="T68" fmla="*/ 70 w 111"/>
                <a:gd name="T69" fmla="*/ 20 h 139"/>
                <a:gd name="T70" fmla="*/ 81 w 111"/>
                <a:gd name="T71" fmla="*/ 26 h 139"/>
                <a:gd name="T72" fmla="*/ 89 w 111"/>
                <a:gd name="T73" fmla="*/ 38 h 139"/>
                <a:gd name="T74" fmla="*/ 94 w 111"/>
                <a:gd name="T75" fmla="*/ 55 h 139"/>
                <a:gd name="T76" fmla="*/ 22 w 111"/>
                <a:gd name="T77" fmla="*/ 5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" h="139">
                  <a:moveTo>
                    <a:pt x="111" y="71"/>
                  </a:moveTo>
                  <a:lnTo>
                    <a:pt x="111" y="62"/>
                  </a:lnTo>
                  <a:lnTo>
                    <a:pt x="109" y="49"/>
                  </a:lnTo>
                  <a:lnTo>
                    <a:pt x="106" y="35"/>
                  </a:lnTo>
                  <a:lnTo>
                    <a:pt x="99" y="21"/>
                  </a:lnTo>
                  <a:lnTo>
                    <a:pt x="89" y="10"/>
                  </a:lnTo>
                  <a:lnTo>
                    <a:pt x="79" y="4"/>
                  </a:lnTo>
                  <a:lnTo>
                    <a:pt x="68" y="1"/>
                  </a:lnTo>
                  <a:lnTo>
                    <a:pt x="59" y="0"/>
                  </a:lnTo>
                  <a:lnTo>
                    <a:pt x="36" y="5"/>
                  </a:lnTo>
                  <a:lnTo>
                    <a:pt x="17" y="20"/>
                  </a:lnTo>
                  <a:lnTo>
                    <a:pt x="4" y="42"/>
                  </a:lnTo>
                  <a:lnTo>
                    <a:pt x="0" y="69"/>
                  </a:lnTo>
                  <a:lnTo>
                    <a:pt x="5" y="97"/>
                  </a:lnTo>
                  <a:lnTo>
                    <a:pt x="18" y="119"/>
                  </a:lnTo>
                  <a:lnTo>
                    <a:pt x="39" y="134"/>
                  </a:lnTo>
                  <a:lnTo>
                    <a:pt x="63" y="139"/>
                  </a:lnTo>
                  <a:lnTo>
                    <a:pt x="89" y="135"/>
                  </a:lnTo>
                  <a:lnTo>
                    <a:pt x="110" y="124"/>
                  </a:lnTo>
                  <a:lnTo>
                    <a:pt x="108" y="105"/>
                  </a:lnTo>
                  <a:lnTo>
                    <a:pt x="94" y="114"/>
                  </a:lnTo>
                  <a:lnTo>
                    <a:pt x="81" y="119"/>
                  </a:lnTo>
                  <a:lnTo>
                    <a:pt x="71" y="121"/>
                  </a:lnTo>
                  <a:lnTo>
                    <a:pt x="63" y="121"/>
                  </a:lnTo>
                  <a:lnTo>
                    <a:pt x="47" y="118"/>
                  </a:lnTo>
                  <a:lnTo>
                    <a:pt x="33" y="107"/>
                  </a:lnTo>
                  <a:lnTo>
                    <a:pt x="24" y="91"/>
                  </a:lnTo>
                  <a:lnTo>
                    <a:pt x="20" y="71"/>
                  </a:lnTo>
                  <a:lnTo>
                    <a:pt x="111" y="71"/>
                  </a:lnTo>
                  <a:close/>
                  <a:moveTo>
                    <a:pt x="22" y="55"/>
                  </a:moveTo>
                  <a:lnTo>
                    <a:pt x="27" y="40"/>
                  </a:lnTo>
                  <a:lnTo>
                    <a:pt x="36" y="28"/>
                  </a:lnTo>
                  <a:lnTo>
                    <a:pt x="47" y="21"/>
                  </a:lnTo>
                  <a:lnTo>
                    <a:pt x="59" y="18"/>
                  </a:lnTo>
                  <a:lnTo>
                    <a:pt x="70" y="20"/>
                  </a:lnTo>
                  <a:lnTo>
                    <a:pt x="81" y="26"/>
                  </a:lnTo>
                  <a:lnTo>
                    <a:pt x="89" y="38"/>
                  </a:lnTo>
                  <a:lnTo>
                    <a:pt x="94" y="55"/>
                  </a:lnTo>
                  <a:lnTo>
                    <a:pt x="22" y="55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52" name="Freeform 196"/>
            <p:cNvSpPr>
              <a:spLocks noEditPoints="1"/>
            </p:cNvSpPr>
            <p:nvPr/>
          </p:nvSpPr>
          <p:spPr bwMode="auto">
            <a:xfrm>
              <a:off x="3077" y="4"/>
              <a:ext cx="116" cy="208"/>
            </a:xfrm>
            <a:custGeom>
              <a:avLst/>
              <a:gdLst>
                <a:gd name="T0" fmla="*/ 116 w 116"/>
                <a:gd name="T1" fmla="*/ 0 h 208"/>
                <a:gd name="T2" fmla="*/ 94 w 116"/>
                <a:gd name="T3" fmla="*/ 0 h 208"/>
                <a:gd name="T4" fmla="*/ 94 w 116"/>
                <a:gd name="T5" fmla="*/ 87 h 208"/>
                <a:gd name="T6" fmla="*/ 83 w 116"/>
                <a:gd name="T7" fmla="*/ 79 h 208"/>
                <a:gd name="T8" fmla="*/ 71 w 116"/>
                <a:gd name="T9" fmla="*/ 74 h 208"/>
                <a:gd name="T10" fmla="*/ 61 w 116"/>
                <a:gd name="T11" fmla="*/ 71 h 208"/>
                <a:gd name="T12" fmla="*/ 51 w 116"/>
                <a:gd name="T13" fmla="*/ 71 h 208"/>
                <a:gd name="T14" fmla="*/ 31 w 116"/>
                <a:gd name="T15" fmla="*/ 76 h 208"/>
                <a:gd name="T16" fmla="*/ 15 w 116"/>
                <a:gd name="T17" fmla="*/ 91 h 208"/>
                <a:gd name="T18" fmla="*/ 4 w 116"/>
                <a:gd name="T19" fmla="*/ 113 h 208"/>
                <a:gd name="T20" fmla="*/ 0 w 116"/>
                <a:gd name="T21" fmla="*/ 139 h 208"/>
                <a:gd name="T22" fmla="*/ 3 w 116"/>
                <a:gd name="T23" fmla="*/ 167 h 208"/>
                <a:gd name="T24" fmla="*/ 14 w 116"/>
                <a:gd name="T25" fmla="*/ 188 h 208"/>
                <a:gd name="T26" fmla="*/ 30 w 116"/>
                <a:gd name="T27" fmla="*/ 203 h 208"/>
                <a:gd name="T28" fmla="*/ 50 w 116"/>
                <a:gd name="T29" fmla="*/ 208 h 208"/>
                <a:gd name="T30" fmla="*/ 58 w 116"/>
                <a:gd name="T31" fmla="*/ 208 h 208"/>
                <a:gd name="T32" fmla="*/ 69 w 116"/>
                <a:gd name="T33" fmla="*/ 205 h 208"/>
                <a:gd name="T34" fmla="*/ 81 w 116"/>
                <a:gd name="T35" fmla="*/ 199 h 208"/>
                <a:gd name="T36" fmla="*/ 93 w 116"/>
                <a:gd name="T37" fmla="*/ 190 h 208"/>
                <a:gd name="T38" fmla="*/ 93 w 116"/>
                <a:gd name="T39" fmla="*/ 205 h 208"/>
                <a:gd name="T40" fmla="*/ 116 w 116"/>
                <a:gd name="T41" fmla="*/ 205 h 208"/>
                <a:gd name="T42" fmla="*/ 116 w 116"/>
                <a:gd name="T43" fmla="*/ 0 h 208"/>
                <a:gd name="T44" fmla="*/ 93 w 116"/>
                <a:gd name="T45" fmla="*/ 164 h 208"/>
                <a:gd name="T46" fmla="*/ 93 w 116"/>
                <a:gd name="T47" fmla="*/ 167 h 208"/>
                <a:gd name="T48" fmla="*/ 92 w 116"/>
                <a:gd name="T49" fmla="*/ 171 h 208"/>
                <a:gd name="T50" fmla="*/ 89 w 116"/>
                <a:gd name="T51" fmla="*/ 176 h 208"/>
                <a:gd name="T52" fmla="*/ 84 w 116"/>
                <a:gd name="T53" fmla="*/ 182 h 208"/>
                <a:gd name="T54" fmla="*/ 73 w 116"/>
                <a:gd name="T55" fmla="*/ 188 h 208"/>
                <a:gd name="T56" fmla="*/ 62 w 116"/>
                <a:gd name="T57" fmla="*/ 190 h 208"/>
                <a:gd name="T58" fmla="*/ 48 w 116"/>
                <a:gd name="T59" fmla="*/ 187 h 208"/>
                <a:gd name="T60" fmla="*/ 35 w 116"/>
                <a:gd name="T61" fmla="*/ 179 h 208"/>
                <a:gd name="T62" fmla="*/ 26 w 116"/>
                <a:gd name="T63" fmla="*/ 163 h 208"/>
                <a:gd name="T64" fmla="*/ 22 w 116"/>
                <a:gd name="T65" fmla="*/ 140 h 208"/>
                <a:gd name="T66" fmla="*/ 27 w 116"/>
                <a:gd name="T67" fmla="*/ 115 h 208"/>
                <a:gd name="T68" fmla="*/ 37 w 116"/>
                <a:gd name="T69" fmla="*/ 100 h 208"/>
                <a:gd name="T70" fmla="*/ 51 w 116"/>
                <a:gd name="T71" fmla="*/ 91 h 208"/>
                <a:gd name="T72" fmla="*/ 65 w 116"/>
                <a:gd name="T73" fmla="*/ 89 h 208"/>
                <a:gd name="T74" fmla="*/ 74 w 116"/>
                <a:gd name="T75" fmla="*/ 90 h 208"/>
                <a:gd name="T76" fmla="*/ 82 w 116"/>
                <a:gd name="T77" fmla="*/ 93 h 208"/>
                <a:gd name="T78" fmla="*/ 88 w 116"/>
                <a:gd name="T79" fmla="*/ 98 h 208"/>
                <a:gd name="T80" fmla="*/ 93 w 116"/>
                <a:gd name="T81" fmla="*/ 105 h 208"/>
                <a:gd name="T82" fmla="*/ 93 w 116"/>
                <a:gd name="T83" fmla="*/ 16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208">
                  <a:moveTo>
                    <a:pt x="116" y="0"/>
                  </a:moveTo>
                  <a:lnTo>
                    <a:pt x="94" y="0"/>
                  </a:lnTo>
                  <a:lnTo>
                    <a:pt x="94" y="87"/>
                  </a:lnTo>
                  <a:lnTo>
                    <a:pt x="83" y="79"/>
                  </a:lnTo>
                  <a:lnTo>
                    <a:pt x="71" y="74"/>
                  </a:lnTo>
                  <a:lnTo>
                    <a:pt x="61" y="71"/>
                  </a:lnTo>
                  <a:lnTo>
                    <a:pt x="51" y="71"/>
                  </a:lnTo>
                  <a:lnTo>
                    <a:pt x="31" y="76"/>
                  </a:lnTo>
                  <a:lnTo>
                    <a:pt x="15" y="91"/>
                  </a:lnTo>
                  <a:lnTo>
                    <a:pt x="4" y="113"/>
                  </a:lnTo>
                  <a:lnTo>
                    <a:pt x="0" y="139"/>
                  </a:lnTo>
                  <a:lnTo>
                    <a:pt x="3" y="167"/>
                  </a:lnTo>
                  <a:lnTo>
                    <a:pt x="14" y="188"/>
                  </a:lnTo>
                  <a:lnTo>
                    <a:pt x="30" y="203"/>
                  </a:lnTo>
                  <a:lnTo>
                    <a:pt x="50" y="208"/>
                  </a:lnTo>
                  <a:lnTo>
                    <a:pt x="58" y="208"/>
                  </a:lnTo>
                  <a:lnTo>
                    <a:pt x="69" y="205"/>
                  </a:lnTo>
                  <a:lnTo>
                    <a:pt x="81" y="199"/>
                  </a:lnTo>
                  <a:lnTo>
                    <a:pt x="93" y="190"/>
                  </a:lnTo>
                  <a:lnTo>
                    <a:pt x="93" y="205"/>
                  </a:lnTo>
                  <a:lnTo>
                    <a:pt x="116" y="205"/>
                  </a:lnTo>
                  <a:lnTo>
                    <a:pt x="116" y="0"/>
                  </a:lnTo>
                  <a:close/>
                  <a:moveTo>
                    <a:pt x="93" y="164"/>
                  </a:moveTo>
                  <a:lnTo>
                    <a:pt x="93" y="167"/>
                  </a:lnTo>
                  <a:lnTo>
                    <a:pt x="92" y="171"/>
                  </a:lnTo>
                  <a:lnTo>
                    <a:pt x="89" y="176"/>
                  </a:lnTo>
                  <a:lnTo>
                    <a:pt x="84" y="182"/>
                  </a:lnTo>
                  <a:lnTo>
                    <a:pt x="73" y="188"/>
                  </a:lnTo>
                  <a:lnTo>
                    <a:pt x="62" y="190"/>
                  </a:lnTo>
                  <a:lnTo>
                    <a:pt x="48" y="187"/>
                  </a:lnTo>
                  <a:lnTo>
                    <a:pt x="35" y="179"/>
                  </a:lnTo>
                  <a:lnTo>
                    <a:pt x="26" y="163"/>
                  </a:lnTo>
                  <a:lnTo>
                    <a:pt x="22" y="140"/>
                  </a:lnTo>
                  <a:lnTo>
                    <a:pt x="27" y="115"/>
                  </a:lnTo>
                  <a:lnTo>
                    <a:pt x="37" y="100"/>
                  </a:lnTo>
                  <a:lnTo>
                    <a:pt x="51" y="91"/>
                  </a:lnTo>
                  <a:lnTo>
                    <a:pt x="65" y="89"/>
                  </a:lnTo>
                  <a:lnTo>
                    <a:pt x="74" y="90"/>
                  </a:lnTo>
                  <a:lnTo>
                    <a:pt x="82" y="93"/>
                  </a:lnTo>
                  <a:lnTo>
                    <a:pt x="88" y="98"/>
                  </a:lnTo>
                  <a:lnTo>
                    <a:pt x="93" y="105"/>
                  </a:lnTo>
                  <a:lnTo>
                    <a:pt x="93" y="164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53" name="Freeform 197"/>
            <p:cNvSpPr>
              <a:spLocks noEditPoints="1"/>
            </p:cNvSpPr>
            <p:nvPr/>
          </p:nvSpPr>
          <p:spPr bwMode="auto">
            <a:xfrm>
              <a:off x="3340" y="4"/>
              <a:ext cx="116" cy="208"/>
            </a:xfrm>
            <a:custGeom>
              <a:avLst/>
              <a:gdLst>
                <a:gd name="T0" fmla="*/ 22 w 116"/>
                <a:gd name="T1" fmla="*/ 0 h 208"/>
                <a:gd name="T2" fmla="*/ 0 w 116"/>
                <a:gd name="T3" fmla="*/ 0 h 208"/>
                <a:gd name="T4" fmla="*/ 0 w 116"/>
                <a:gd name="T5" fmla="*/ 205 h 208"/>
                <a:gd name="T6" fmla="*/ 22 w 116"/>
                <a:gd name="T7" fmla="*/ 205 h 208"/>
                <a:gd name="T8" fmla="*/ 22 w 116"/>
                <a:gd name="T9" fmla="*/ 191 h 208"/>
                <a:gd name="T10" fmla="*/ 29 w 116"/>
                <a:gd name="T11" fmla="*/ 197 h 208"/>
                <a:gd name="T12" fmla="*/ 37 w 116"/>
                <a:gd name="T13" fmla="*/ 202 h 208"/>
                <a:gd name="T14" fmla="*/ 48 w 116"/>
                <a:gd name="T15" fmla="*/ 207 h 208"/>
                <a:gd name="T16" fmla="*/ 62 w 116"/>
                <a:gd name="T17" fmla="*/ 208 h 208"/>
                <a:gd name="T18" fmla="*/ 83 w 116"/>
                <a:gd name="T19" fmla="*/ 203 h 208"/>
                <a:gd name="T20" fmla="*/ 100 w 116"/>
                <a:gd name="T21" fmla="*/ 189 h 208"/>
                <a:gd name="T22" fmla="*/ 112 w 116"/>
                <a:gd name="T23" fmla="*/ 167 h 208"/>
                <a:gd name="T24" fmla="*/ 116 w 116"/>
                <a:gd name="T25" fmla="*/ 139 h 208"/>
                <a:gd name="T26" fmla="*/ 113 w 116"/>
                <a:gd name="T27" fmla="*/ 113 h 208"/>
                <a:gd name="T28" fmla="*/ 103 w 116"/>
                <a:gd name="T29" fmla="*/ 91 h 208"/>
                <a:gd name="T30" fmla="*/ 88 w 116"/>
                <a:gd name="T31" fmla="*/ 76 h 208"/>
                <a:gd name="T32" fmla="*/ 69 w 116"/>
                <a:gd name="T33" fmla="*/ 71 h 208"/>
                <a:gd name="T34" fmla="*/ 59 w 116"/>
                <a:gd name="T35" fmla="*/ 71 h 208"/>
                <a:gd name="T36" fmla="*/ 47 w 116"/>
                <a:gd name="T37" fmla="*/ 74 h 208"/>
                <a:gd name="T38" fmla="*/ 35 w 116"/>
                <a:gd name="T39" fmla="*/ 79 h 208"/>
                <a:gd name="T40" fmla="*/ 22 w 116"/>
                <a:gd name="T41" fmla="*/ 88 h 208"/>
                <a:gd name="T42" fmla="*/ 22 w 116"/>
                <a:gd name="T43" fmla="*/ 0 h 208"/>
                <a:gd name="T44" fmla="*/ 22 w 116"/>
                <a:gd name="T45" fmla="*/ 106 h 208"/>
                <a:gd name="T46" fmla="*/ 27 w 116"/>
                <a:gd name="T47" fmla="*/ 100 h 208"/>
                <a:gd name="T48" fmla="*/ 34 w 116"/>
                <a:gd name="T49" fmla="*/ 95 h 208"/>
                <a:gd name="T50" fmla="*/ 43 w 116"/>
                <a:gd name="T51" fmla="*/ 90 h 208"/>
                <a:gd name="T52" fmla="*/ 54 w 116"/>
                <a:gd name="T53" fmla="*/ 89 h 208"/>
                <a:gd name="T54" fmla="*/ 67 w 116"/>
                <a:gd name="T55" fmla="*/ 91 h 208"/>
                <a:gd name="T56" fmla="*/ 80 w 116"/>
                <a:gd name="T57" fmla="*/ 100 h 208"/>
                <a:gd name="T58" fmla="*/ 90 w 116"/>
                <a:gd name="T59" fmla="*/ 115 h 208"/>
                <a:gd name="T60" fmla="*/ 93 w 116"/>
                <a:gd name="T61" fmla="*/ 139 h 208"/>
                <a:gd name="T62" fmla="*/ 89 w 116"/>
                <a:gd name="T63" fmla="*/ 163 h 208"/>
                <a:gd name="T64" fmla="*/ 79 w 116"/>
                <a:gd name="T65" fmla="*/ 179 h 208"/>
                <a:gd name="T66" fmla="*/ 65 w 116"/>
                <a:gd name="T67" fmla="*/ 188 h 208"/>
                <a:gd name="T68" fmla="*/ 51 w 116"/>
                <a:gd name="T69" fmla="*/ 190 h 208"/>
                <a:gd name="T70" fmla="*/ 43 w 116"/>
                <a:gd name="T71" fmla="*/ 189 h 208"/>
                <a:gd name="T72" fmla="*/ 35 w 116"/>
                <a:gd name="T73" fmla="*/ 186 h 208"/>
                <a:gd name="T74" fmla="*/ 28 w 116"/>
                <a:gd name="T75" fmla="*/ 180 h 208"/>
                <a:gd name="T76" fmla="*/ 22 w 116"/>
                <a:gd name="T77" fmla="*/ 171 h 208"/>
                <a:gd name="T78" fmla="*/ 22 w 116"/>
                <a:gd name="T79" fmla="*/ 10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6" h="208">
                  <a:moveTo>
                    <a:pt x="22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22" y="205"/>
                  </a:lnTo>
                  <a:lnTo>
                    <a:pt x="22" y="191"/>
                  </a:lnTo>
                  <a:lnTo>
                    <a:pt x="29" y="197"/>
                  </a:lnTo>
                  <a:lnTo>
                    <a:pt x="37" y="202"/>
                  </a:lnTo>
                  <a:lnTo>
                    <a:pt x="48" y="207"/>
                  </a:lnTo>
                  <a:lnTo>
                    <a:pt x="62" y="208"/>
                  </a:lnTo>
                  <a:lnTo>
                    <a:pt x="83" y="203"/>
                  </a:lnTo>
                  <a:lnTo>
                    <a:pt x="100" y="189"/>
                  </a:lnTo>
                  <a:lnTo>
                    <a:pt x="112" y="167"/>
                  </a:lnTo>
                  <a:lnTo>
                    <a:pt x="116" y="139"/>
                  </a:lnTo>
                  <a:lnTo>
                    <a:pt x="113" y="113"/>
                  </a:lnTo>
                  <a:lnTo>
                    <a:pt x="103" y="91"/>
                  </a:lnTo>
                  <a:lnTo>
                    <a:pt x="88" y="76"/>
                  </a:lnTo>
                  <a:lnTo>
                    <a:pt x="69" y="71"/>
                  </a:lnTo>
                  <a:lnTo>
                    <a:pt x="59" y="71"/>
                  </a:lnTo>
                  <a:lnTo>
                    <a:pt x="47" y="74"/>
                  </a:lnTo>
                  <a:lnTo>
                    <a:pt x="35" y="79"/>
                  </a:lnTo>
                  <a:lnTo>
                    <a:pt x="22" y="88"/>
                  </a:lnTo>
                  <a:lnTo>
                    <a:pt x="22" y="0"/>
                  </a:lnTo>
                  <a:close/>
                  <a:moveTo>
                    <a:pt x="22" y="106"/>
                  </a:moveTo>
                  <a:lnTo>
                    <a:pt x="27" y="100"/>
                  </a:lnTo>
                  <a:lnTo>
                    <a:pt x="34" y="95"/>
                  </a:lnTo>
                  <a:lnTo>
                    <a:pt x="43" y="90"/>
                  </a:lnTo>
                  <a:lnTo>
                    <a:pt x="54" y="89"/>
                  </a:lnTo>
                  <a:lnTo>
                    <a:pt x="67" y="91"/>
                  </a:lnTo>
                  <a:lnTo>
                    <a:pt x="80" y="100"/>
                  </a:lnTo>
                  <a:lnTo>
                    <a:pt x="90" y="115"/>
                  </a:lnTo>
                  <a:lnTo>
                    <a:pt x="93" y="139"/>
                  </a:lnTo>
                  <a:lnTo>
                    <a:pt x="89" y="163"/>
                  </a:lnTo>
                  <a:lnTo>
                    <a:pt x="79" y="179"/>
                  </a:lnTo>
                  <a:lnTo>
                    <a:pt x="65" y="188"/>
                  </a:lnTo>
                  <a:lnTo>
                    <a:pt x="51" y="190"/>
                  </a:lnTo>
                  <a:lnTo>
                    <a:pt x="43" y="189"/>
                  </a:lnTo>
                  <a:lnTo>
                    <a:pt x="35" y="186"/>
                  </a:lnTo>
                  <a:lnTo>
                    <a:pt x="28" y="180"/>
                  </a:lnTo>
                  <a:lnTo>
                    <a:pt x="22" y="171"/>
                  </a:lnTo>
                  <a:lnTo>
                    <a:pt x="22" y="106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54" name="Freeform 198"/>
            <p:cNvSpPr>
              <a:spLocks/>
            </p:cNvSpPr>
            <p:nvPr/>
          </p:nvSpPr>
          <p:spPr bwMode="auto">
            <a:xfrm>
              <a:off x="3463" y="78"/>
              <a:ext cx="127" cy="192"/>
            </a:xfrm>
            <a:custGeom>
              <a:avLst/>
              <a:gdLst>
                <a:gd name="T0" fmla="*/ 127 w 127"/>
                <a:gd name="T1" fmla="*/ 0 h 192"/>
                <a:gd name="T2" fmla="*/ 105 w 127"/>
                <a:gd name="T3" fmla="*/ 0 h 192"/>
                <a:gd name="T4" fmla="*/ 92 w 127"/>
                <a:gd name="T5" fmla="*/ 32 h 192"/>
                <a:gd name="T6" fmla="*/ 83 w 127"/>
                <a:gd name="T7" fmla="*/ 56 h 192"/>
                <a:gd name="T8" fmla="*/ 76 w 127"/>
                <a:gd name="T9" fmla="*/ 76 h 192"/>
                <a:gd name="T10" fmla="*/ 71 w 127"/>
                <a:gd name="T11" fmla="*/ 90 h 192"/>
                <a:gd name="T12" fmla="*/ 68 w 127"/>
                <a:gd name="T13" fmla="*/ 100 h 192"/>
                <a:gd name="T14" fmla="*/ 67 w 127"/>
                <a:gd name="T15" fmla="*/ 107 h 192"/>
                <a:gd name="T16" fmla="*/ 66 w 127"/>
                <a:gd name="T17" fmla="*/ 111 h 192"/>
                <a:gd name="T18" fmla="*/ 66 w 127"/>
                <a:gd name="T19" fmla="*/ 114 h 192"/>
                <a:gd name="T20" fmla="*/ 66 w 127"/>
                <a:gd name="T21" fmla="*/ 114 h 192"/>
                <a:gd name="T22" fmla="*/ 64 w 127"/>
                <a:gd name="T23" fmla="*/ 105 h 192"/>
                <a:gd name="T24" fmla="*/ 61 w 127"/>
                <a:gd name="T25" fmla="*/ 94 h 192"/>
                <a:gd name="T26" fmla="*/ 57 w 127"/>
                <a:gd name="T27" fmla="*/ 82 h 192"/>
                <a:gd name="T28" fmla="*/ 52 w 127"/>
                <a:gd name="T29" fmla="*/ 69 h 192"/>
                <a:gd name="T30" fmla="*/ 47 w 127"/>
                <a:gd name="T31" fmla="*/ 57 h 192"/>
                <a:gd name="T32" fmla="*/ 44 w 127"/>
                <a:gd name="T33" fmla="*/ 47 h 192"/>
                <a:gd name="T34" fmla="*/ 40 w 127"/>
                <a:gd name="T35" fmla="*/ 40 h 192"/>
                <a:gd name="T36" fmla="*/ 39 w 127"/>
                <a:gd name="T37" fmla="*/ 37 h 192"/>
                <a:gd name="T38" fmla="*/ 23 w 127"/>
                <a:gd name="T39" fmla="*/ 0 h 192"/>
                <a:gd name="T40" fmla="*/ 0 w 127"/>
                <a:gd name="T41" fmla="*/ 0 h 192"/>
                <a:gd name="T42" fmla="*/ 57 w 127"/>
                <a:gd name="T43" fmla="*/ 131 h 192"/>
                <a:gd name="T44" fmla="*/ 54 w 127"/>
                <a:gd name="T45" fmla="*/ 139 h 192"/>
                <a:gd name="T46" fmla="*/ 51 w 127"/>
                <a:gd name="T47" fmla="*/ 147 h 192"/>
                <a:gd name="T48" fmla="*/ 48 w 127"/>
                <a:gd name="T49" fmla="*/ 154 h 192"/>
                <a:gd name="T50" fmla="*/ 46 w 127"/>
                <a:gd name="T51" fmla="*/ 158 h 192"/>
                <a:gd name="T52" fmla="*/ 41 w 127"/>
                <a:gd name="T53" fmla="*/ 167 h 192"/>
                <a:gd name="T54" fmla="*/ 37 w 127"/>
                <a:gd name="T55" fmla="*/ 173 h 192"/>
                <a:gd name="T56" fmla="*/ 33 w 127"/>
                <a:gd name="T57" fmla="*/ 174 h 192"/>
                <a:gd name="T58" fmla="*/ 30 w 127"/>
                <a:gd name="T59" fmla="*/ 175 h 192"/>
                <a:gd name="T60" fmla="*/ 20 w 127"/>
                <a:gd name="T61" fmla="*/ 174 h 192"/>
                <a:gd name="T62" fmla="*/ 7 w 127"/>
                <a:gd name="T63" fmla="*/ 170 h 192"/>
                <a:gd name="T64" fmla="*/ 9 w 127"/>
                <a:gd name="T65" fmla="*/ 189 h 192"/>
                <a:gd name="T66" fmla="*/ 19 w 127"/>
                <a:gd name="T67" fmla="*/ 191 h 192"/>
                <a:gd name="T68" fmla="*/ 30 w 127"/>
                <a:gd name="T69" fmla="*/ 192 h 192"/>
                <a:gd name="T70" fmla="*/ 38 w 127"/>
                <a:gd name="T71" fmla="*/ 190 h 192"/>
                <a:gd name="T72" fmla="*/ 46 w 127"/>
                <a:gd name="T73" fmla="*/ 186 h 192"/>
                <a:gd name="T74" fmla="*/ 54 w 127"/>
                <a:gd name="T75" fmla="*/ 176 h 192"/>
                <a:gd name="T76" fmla="*/ 63 w 127"/>
                <a:gd name="T77" fmla="*/ 158 h 192"/>
                <a:gd name="T78" fmla="*/ 127 w 127"/>
                <a:gd name="T7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" h="192">
                  <a:moveTo>
                    <a:pt x="127" y="0"/>
                  </a:moveTo>
                  <a:lnTo>
                    <a:pt x="105" y="0"/>
                  </a:lnTo>
                  <a:lnTo>
                    <a:pt x="92" y="32"/>
                  </a:lnTo>
                  <a:lnTo>
                    <a:pt x="83" y="56"/>
                  </a:lnTo>
                  <a:lnTo>
                    <a:pt x="76" y="76"/>
                  </a:lnTo>
                  <a:lnTo>
                    <a:pt x="71" y="90"/>
                  </a:lnTo>
                  <a:lnTo>
                    <a:pt x="68" y="100"/>
                  </a:lnTo>
                  <a:lnTo>
                    <a:pt x="67" y="107"/>
                  </a:lnTo>
                  <a:lnTo>
                    <a:pt x="66" y="111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4" y="105"/>
                  </a:lnTo>
                  <a:lnTo>
                    <a:pt x="61" y="94"/>
                  </a:lnTo>
                  <a:lnTo>
                    <a:pt x="57" y="82"/>
                  </a:lnTo>
                  <a:lnTo>
                    <a:pt x="52" y="69"/>
                  </a:lnTo>
                  <a:lnTo>
                    <a:pt x="47" y="57"/>
                  </a:lnTo>
                  <a:lnTo>
                    <a:pt x="44" y="47"/>
                  </a:lnTo>
                  <a:lnTo>
                    <a:pt x="40" y="40"/>
                  </a:lnTo>
                  <a:lnTo>
                    <a:pt x="39" y="37"/>
                  </a:lnTo>
                  <a:lnTo>
                    <a:pt x="23" y="0"/>
                  </a:lnTo>
                  <a:lnTo>
                    <a:pt x="0" y="0"/>
                  </a:lnTo>
                  <a:lnTo>
                    <a:pt x="57" y="131"/>
                  </a:lnTo>
                  <a:lnTo>
                    <a:pt x="54" y="139"/>
                  </a:lnTo>
                  <a:lnTo>
                    <a:pt x="51" y="147"/>
                  </a:lnTo>
                  <a:lnTo>
                    <a:pt x="48" y="154"/>
                  </a:lnTo>
                  <a:lnTo>
                    <a:pt x="46" y="158"/>
                  </a:lnTo>
                  <a:lnTo>
                    <a:pt x="41" y="167"/>
                  </a:lnTo>
                  <a:lnTo>
                    <a:pt x="37" y="173"/>
                  </a:lnTo>
                  <a:lnTo>
                    <a:pt x="33" y="174"/>
                  </a:lnTo>
                  <a:lnTo>
                    <a:pt x="30" y="175"/>
                  </a:lnTo>
                  <a:lnTo>
                    <a:pt x="20" y="174"/>
                  </a:lnTo>
                  <a:lnTo>
                    <a:pt x="7" y="170"/>
                  </a:lnTo>
                  <a:lnTo>
                    <a:pt x="9" y="189"/>
                  </a:lnTo>
                  <a:lnTo>
                    <a:pt x="19" y="191"/>
                  </a:lnTo>
                  <a:lnTo>
                    <a:pt x="30" y="192"/>
                  </a:lnTo>
                  <a:lnTo>
                    <a:pt x="38" y="190"/>
                  </a:lnTo>
                  <a:lnTo>
                    <a:pt x="46" y="186"/>
                  </a:lnTo>
                  <a:lnTo>
                    <a:pt x="54" y="176"/>
                  </a:lnTo>
                  <a:lnTo>
                    <a:pt x="63" y="158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55" name="Freeform 199"/>
            <p:cNvSpPr>
              <a:spLocks noEditPoints="1"/>
            </p:cNvSpPr>
            <p:nvPr/>
          </p:nvSpPr>
          <p:spPr bwMode="auto">
            <a:xfrm>
              <a:off x="3705" y="73"/>
              <a:ext cx="104" cy="139"/>
            </a:xfrm>
            <a:custGeom>
              <a:avLst/>
              <a:gdLst>
                <a:gd name="T0" fmla="*/ 104 w 104"/>
                <a:gd name="T1" fmla="*/ 51 h 139"/>
                <a:gd name="T2" fmla="*/ 100 w 104"/>
                <a:gd name="T3" fmla="*/ 30 h 139"/>
                <a:gd name="T4" fmla="*/ 90 w 104"/>
                <a:gd name="T5" fmla="*/ 14 h 139"/>
                <a:gd name="T6" fmla="*/ 74 w 104"/>
                <a:gd name="T7" fmla="*/ 4 h 139"/>
                <a:gd name="T8" fmla="*/ 56 w 104"/>
                <a:gd name="T9" fmla="*/ 0 h 139"/>
                <a:gd name="T10" fmla="*/ 31 w 104"/>
                <a:gd name="T11" fmla="*/ 3 h 139"/>
                <a:gd name="T12" fmla="*/ 10 w 104"/>
                <a:gd name="T13" fmla="*/ 13 h 139"/>
                <a:gd name="T14" fmla="*/ 11 w 104"/>
                <a:gd name="T15" fmla="*/ 32 h 139"/>
                <a:gd name="T16" fmla="*/ 23 w 104"/>
                <a:gd name="T17" fmla="*/ 25 h 139"/>
                <a:gd name="T18" fmla="*/ 34 w 104"/>
                <a:gd name="T19" fmla="*/ 21 h 139"/>
                <a:gd name="T20" fmla="*/ 45 w 104"/>
                <a:gd name="T21" fmla="*/ 18 h 139"/>
                <a:gd name="T22" fmla="*/ 56 w 104"/>
                <a:gd name="T23" fmla="*/ 17 h 139"/>
                <a:gd name="T24" fmla="*/ 65 w 104"/>
                <a:gd name="T25" fmla="*/ 19 h 139"/>
                <a:gd name="T26" fmla="*/ 73 w 104"/>
                <a:gd name="T27" fmla="*/ 26 h 139"/>
                <a:gd name="T28" fmla="*/ 79 w 104"/>
                <a:gd name="T29" fmla="*/ 37 h 139"/>
                <a:gd name="T30" fmla="*/ 81 w 104"/>
                <a:gd name="T31" fmla="*/ 51 h 139"/>
                <a:gd name="T32" fmla="*/ 81 w 104"/>
                <a:gd name="T33" fmla="*/ 64 h 139"/>
                <a:gd name="T34" fmla="*/ 50 w 104"/>
                <a:gd name="T35" fmla="*/ 66 h 139"/>
                <a:gd name="T36" fmla="*/ 24 w 104"/>
                <a:gd name="T37" fmla="*/ 74 h 139"/>
                <a:gd name="T38" fmla="*/ 6 w 104"/>
                <a:gd name="T39" fmla="*/ 86 h 139"/>
                <a:gd name="T40" fmla="*/ 0 w 104"/>
                <a:gd name="T41" fmla="*/ 103 h 139"/>
                <a:gd name="T42" fmla="*/ 0 w 104"/>
                <a:gd name="T43" fmla="*/ 108 h 139"/>
                <a:gd name="T44" fmla="*/ 1 w 104"/>
                <a:gd name="T45" fmla="*/ 114 h 139"/>
                <a:gd name="T46" fmla="*/ 4 w 104"/>
                <a:gd name="T47" fmla="*/ 120 h 139"/>
                <a:gd name="T48" fmla="*/ 7 w 104"/>
                <a:gd name="T49" fmla="*/ 126 h 139"/>
                <a:gd name="T50" fmla="*/ 11 w 104"/>
                <a:gd name="T51" fmla="*/ 131 h 139"/>
                <a:gd name="T52" fmla="*/ 17 w 104"/>
                <a:gd name="T53" fmla="*/ 135 h 139"/>
                <a:gd name="T54" fmla="*/ 25 w 104"/>
                <a:gd name="T55" fmla="*/ 138 h 139"/>
                <a:gd name="T56" fmla="*/ 33 w 104"/>
                <a:gd name="T57" fmla="*/ 139 h 139"/>
                <a:gd name="T58" fmla="*/ 40 w 104"/>
                <a:gd name="T59" fmla="*/ 139 h 139"/>
                <a:gd name="T60" fmla="*/ 53 w 104"/>
                <a:gd name="T61" fmla="*/ 137 h 139"/>
                <a:gd name="T62" fmla="*/ 68 w 104"/>
                <a:gd name="T63" fmla="*/ 133 h 139"/>
                <a:gd name="T64" fmla="*/ 82 w 104"/>
                <a:gd name="T65" fmla="*/ 125 h 139"/>
                <a:gd name="T66" fmla="*/ 82 w 104"/>
                <a:gd name="T67" fmla="*/ 136 h 139"/>
                <a:gd name="T68" fmla="*/ 104 w 104"/>
                <a:gd name="T69" fmla="*/ 136 h 139"/>
                <a:gd name="T70" fmla="*/ 104 w 104"/>
                <a:gd name="T71" fmla="*/ 51 h 139"/>
                <a:gd name="T72" fmla="*/ 81 w 104"/>
                <a:gd name="T73" fmla="*/ 97 h 139"/>
                <a:gd name="T74" fmla="*/ 81 w 104"/>
                <a:gd name="T75" fmla="*/ 102 h 139"/>
                <a:gd name="T76" fmla="*/ 80 w 104"/>
                <a:gd name="T77" fmla="*/ 106 h 139"/>
                <a:gd name="T78" fmla="*/ 77 w 104"/>
                <a:gd name="T79" fmla="*/ 111 h 139"/>
                <a:gd name="T80" fmla="*/ 71 w 104"/>
                <a:gd name="T81" fmla="*/ 116 h 139"/>
                <a:gd name="T82" fmla="*/ 64 w 104"/>
                <a:gd name="T83" fmla="*/ 119 h 139"/>
                <a:gd name="T84" fmla="*/ 58 w 104"/>
                <a:gd name="T85" fmla="*/ 120 h 139"/>
                <a:gd name="T86" fmla="*/ 52 w 104"/>
                <a:gd name="T87" fmla="*/ 121 h 139"/>
                <a:gd name="T88" fmla="*/ 48 w 104"/>
                <a:gd name="T89" fmla="*/ 121 h 139"/>
                <a:gd name="T90" fmla="*/ 38 w 104"/>
                <a:gd name="T91" fmla="*/ 120 h 139"/>
                <a:gd name="T92" fmla="*/ 29 w 104"/>
                <a:gd name="T93" fmla="*/ 116 h 139"/>
                <a:gd name="T94" fmla="*/ 23 w 104"/>
                <a:gd name="T95" fmla="*/ 110 h 139"/>
                <a:gd name="T96" fmla="*/ 21 w 104"/>
                <a:gd name="T97" fmla="*/ 102 h 139"/>
                <a:gd name="T98" fmla="*/ 23 w 104"/>
                <a:gd name="T99" fmla="*/ 95 h 139"/>
                <a:gd name="T100" fmla="*/ 29 w 104"/>
                <a:gd name="T101" fmla="*/ 90 h 139"/>
                <a:gd name="T102" fmla="*/ 37 w 104"/>
                <a:gd name="T103" fmla="*/ 86 h 139"/>
                <a:gd name="T104" fmla="*/ 46 w 104"/>
                <a:gd name="T105" fmla="*/ 83 h 139"/>
                <a:gd name="T106" fmla="*/ 57 w 104"/>
                <a:gd name="T107" fmla="*/ 81 h 139"/>
                <a:gd name="T108" fmla="*/ 66 w 104"/>
                <a:gd name="T109" fmla="*/ 80 h 139"/>
                <a:gd name="T110" fmla="*/ 75 w 104"/>
                <a:gd name="T111" fmla="*/ 79 h 139"/>
                <a:gd name="T112" fmla="*/ 81 w 104"/>
                <a:gd name="T113" fmla="*/ 79 h 139"/>
                <a:gd name="T114" fmla="*/ 81 w 104"/>
                <a:gd name="T115" fmla="*/ 9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39">
                  <a:moveTo>
                    <a:pt x="104" y="51"/>
                  </a:moveTo>
                  <a:lnTo>
                    <a:pt x="100" y="30"/>
                  </a:lnTo>
                  <a:lnTo>
                    <a:pt x="90" y="14"/>
                  </a:lnTo>
                  <a:lnTo>
                    <a:pt x="74" y="4"/>
                  </a:lnTo>
                  <a:lnTo>
                    <a:pt x="56" y="0"/>
                  </a:lnTo>
                  <a:lnTo>
                    <a:pt x="31" y="3"/>
                  </a:lnTo>
                  <a:lnTo>
                    <a:pt x="10" y="13"/>
                  </a:lnTo>
                  <a:lnTo>
                    <a:pt x="11" y="32"/>
                  </a:lnTo>
                  <a:lnTo>
                    <a:pt x="23" y="25"/>
                  </a:lnTo>
                  <a:lnTo>
                    <a:pt x="34" y="21"/>
                  </a:lnTo>
                  <a:lnTo>
                    <a:pt x="45" y="18"/>
                  </a:lnTo>
                  <a:lnTo>
                    <a:pt x="56" y="17"/>
                  </a:lnTo>
                  <a:lnTo>
                    <a:pt x="65" y="19"/>
                  </a:lnTo>
                  <a:lnTo>
                    <a:pt x="73" y="26"/>
                  </a:lnTo>
                  <a:lnTo>
                    <a:pt x="79" y="37"/>
                  </a:lnTo>
                  <a:lnTo>
                    <a:pt x="81" y="51"/>
                  </a:lnTo>
                  <a:lnTo>
                    <a:pt x="81" y="64"/>
                  </a:lnTo>
                  <a:lnTo>
                    <a:pt x="50" y="66"/>
                  </a:lnTo>
                  <a:lnTo>
                    <a:pt x="24" y="74"/>
                  </a:lnTo>
                  <a:lnTo>
                    <a:pt x="6" y="86"/>
                  </a:lnTo>
                  <a:lnTo>
                    <a:pt x="0" y="103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4" y="120"/>
                  </a:lnTo>
                  <a:lnTo>
                    <a:pt x="7" y="126"/>
                  </a:lnTo>
                  <a:lnTo>
                    <a:pt x="11" y="131"/>
                  </a:lnTo>
                  <a:lnTo>
                    <a:pt x="17" y="135"/>
                  </a:lnTo>
                  <a:lnTo>
                    <a:pt x="25" y="138"/>
                  </a:lnTo>
                  <a:lnTo>
                    <a:pt x="33" y="139"/>
                  </a:lnTo>
                  <a:lnTo>
                    <a:pt x="40" y="139"/>
                  </a:lnTo>
                  <a:lnTo>
                    <a:pt x="53" y="137"/>
                  </a:lnTo>
                  <a:lnTo>
                    <a:pt x="68" y="133"/>
                  </a:lnTo>
                  <a:lnTo>
                    <a:pt x="82" y="125"/>
                  </a:lnTo>
                  <a:lnTo>
                    <a:pt x="82" y="136"/>
                  </a:lnTo>
                  <a:lnTo>
                    <a:pt x="104" y="136"/>
                  </a:lnTo>
                  <a:lnTo>
                    <a:pt x="104" y="51"/>
                  </a:lnTo>
                  <a:close/>
                  <a:moveTo>
                    <a:pt x="81" y="97"/>
                  </a:moveTo>
                  <a:lnTo>
                    <a:pt x="81" y="102"/>
                  </a:lnTo>
                  <a:lnTo>
                    <a:pt x="80" y="106"/>
                  </a:lnTo>
                  <a:lnTo>
                    <a:pt x="77" y="111"/>
                  </a:lnTo>
                  <a:lnTo>
                    <a:pt x="71" y="116"/>
                  </a:lnTo>
                  <a:lnTo>
                    <a:pt x="64" y="119"/>
                  </a:lnTo>
                  <a:lnTo>
                    <a:pt x="58" y="120"/>
                  </a:lnTo>
                  <a:lnTo>
                    <a:pt x="52" y="121"/>
                  </a:lnTo>
                  <a:lnTo>
                    <a:pt x="48" y="121"/>
                  </a:lnTo>
                  <a:lnTo>
                    <a:pt x="38" y="120"/>
                  </a:lnTo>
                  <a:lnTo>
                    <a:pt x="29" y="116"/>
                  </a:lnTo>
                  <a:lnTo>
                    <a:pt x="23" y="110"/>
                  </a:lnTo>
                  <a:lnTo>
                    <a:pt x="21" y="102"/>
                  </a:lnTo>
                  <a:lnTo>
                    <a:pt x="23" y="95"/>
                  </a:lnTo>
                  <a:lnTo>
                    <a:pt x="29" y="90"/>
                  </a:lnTo>
                  <a:lnTo>
                    <a:pt x="37" y="86"/>
                  </a:lnTo>
                  <a:lnTo>
                    <a:pt x="46" y="83"/>
                  </a:lnTo>
                  <a:lnTo>
                    <a:pt x="57" y="81"/>
                  </a:lnTo>
                  <a:lnTo>
                    <a:pt x="66" y="80"/>
                  </a:lnTo>
                  <a:lnTo>
                    <a:pt x="75" y="79"/>
                  </a:lnTo>
                  <a:lnTo>
                    <a:pt x="81" y="79"/>
                  </a:lnTo>
                  <a:lnTo>
                    <a:pt x="81" y="97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56" name="Freeform 200"/>
            <p:cNvSpPr>
              <a:spLocks/>
            </p:cNvSpPr>
            <p:nvPr/>
          </p:nvSpPr>
          <p:spPr bwMode="auto">
            <a:xfrm>
              <a:off x="3857" y="75"/>
              <a:ext cx="104" cy="134"/>
            </a:xfrm>
            <a:custGeom>
              <a:avLst/>
              <a:gdLst>
                <a:gd name="T0" fmla="*/ 104 w 104"/>
                <a:gd name="T1" fmla="*/ 46 h 134"/>
                <a:gd name="T2" fmla="*/ 102 w 104"/>
                <a:gd name="T3" fmla="*/ 31 h 134"/>
                <a:gd name="T4" fmla="*/ 97 w 104"/>
                <a:gd name="T5" fmla="*/ 16 h 134"/>
                <a:gd name="T6" fmla="*/ 85 w 104"/>
                <a:gd name="T7" fmla="*/ 4 h 134"/>
                <a:gd name="T8" fmla="*/ 63 w 104"/>
                <a:gd name="T9" fmla="*/ 0 h 134"/>
                <a:gd name="T10" fmla="*/ 54 w 104"/>
                <a:gd name="T11" fmla="*/ 1 h 134"/>
                <a:gd name="T12" fmla="*/ 46 w 104"/>
                <a:gd name="T13" fmla="*/ 3 h 134"/>
                <a:gd name="T14" fmla="*/ 39 w 104"/>
                <a:gd name="T15" fmla="*/ 6 h 134"/>
                <a:gd name="T16" fmla="*/ 33 w 104"/>
                <a:gd name="T17" fmla="*/ 10 h 134"/>
                <a:gd name="T18" fmla="*/ 28 w 104"/>
                <a:gd name="T19" fmla="*/ 14 h 134"/>
                <a:gd name="T20" fmla="*/ 25 w 104"/>
                <a:gd name="T21" fmla="*/ 18 h 134"/>
                <a:gd name="T22" fmla="*/ 22 w 104"/>
                <a:gd name="T23" fmla="*/ 20 h 134"/>
                <a:gd name="T24" fmla="*/ 21 w 104"/>
                <a:gd name="T25" fmla="*/ 22 h 134"/>
                <a:gd name="T26" fmla="*/ 21 w 104"/>
                <a:gd name="T27" fmla="*/ 1 h 134"/>
                <a:gd name="T28" fmla="*/ 0 w 104"/>
                <a:gd name="T29" fmla="*/ 1 h 134"/>
                <a:gd name="T30" fmla="*/ 0 w 104"/>
                <a:gd name="T31" fmla="*/ 134 h 134"/>
                <a:gd name="T32" fmla="*/ 23 w 104"/>
                <a:gd name="T33" fmla="*/ 134 h 134"/>
                <a:gd name="T34" fmla="*/ 23 w 104"/>
                <a:gd name="T35" fmla="*/ 62 h 134"/>
                <a:gd name="T36" fmla="*/ 23 w 104"/>
                <a:gd name="T37" fmla="*/ 54 h 134"/>
                <a:gd name="T38" fmla="*/ 24 w 104"/>
                <a:gd name="T39" fmla="*/ 47 h 134"/>
                <a:gd name="T40" fmla="*/ 26 w 104"/>
                <a:gd name="T41" fmla="*/ 39 h 134"/>
                <a:gd name="T42" fmla="*/ 29 w 104"/>
                <a:gd name="T43" fmla="*/ 32 h 134"/>
                <a:gd name="T44" fmla="*/ 33 w 104"/>
                <a:gd name="T45" fmla="*/ 27 h 134"/>
                <a:gd name="T46" fmla="*/ 38 w 104"/>
                <a:gd name="T47" fmla="*/ 22 h 134"/>
                <a:gd name="T48" fmla="*/ 44 w 104"/>
                <a:gd name="T49" fmla="*/ 19 h 134"/>
                <a:gd name="T50" fmla="*/ 52 w 104"/>
                <a:gd name="T51" fmla="*/ 18 h 134"/>
                <a:gd name="T52" fmla="*/ 61 w 104"/>
                <a:gd name="T53" fmla="*/ 19 h 134"/>
                <a:gd name="T54" fmla="*/ 68 w 104"/>
                <a:gd name="T55" fmla="*/ 21 h 134"/>
                <a:gd name="T56" fmla="*/ 74 w 104"/>
                <a:gd name="T57" fmla="*/ 25 h 134"/>
                <a:gd name="T58" fmla="*/ 77 w 104"/>
                <a:gd name="T59" fmla="*/ 29 h 134"/>
                <a:gd name="T60" fmla="*/ 79 w 104"/>
                <a:gd name="T61" fmla="*/ 34 h 134"/>
                <a:gd name="T62" fmla="*/ 80 w 104"/>
                <a:gd name="T63" fmla="*/ 39 h 134"/>
                <a:gd name="T64" fmla="*/ 81 w 104"/>
                <a:gd name="T65" fmla="*/ 44 h 134"/>
                <a:gd name="T66" fmla="*/ 81 w 104"/>
                <a:gd name="T67" fmla="*/ 48 h 134"/>
                <a:gd name="T68" fmla="*/ 81 w 104"/>
                <a:gd name="T69" fmla="*/ 134 h 134"/>
                <a:gd name="T70" fmla="*/ 104 w 104"/>
                <a:gd name="T71" fmla="*/ 134 h 134"/>
                <a:gd name="T72" fmla="*/ 104 w 104"/>
                <a:gd name="T73" fmla="*/ 4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34">
                  <a:moveTo>
                    <a:pt x="104" y="46"/>
                  </a:moveTo>
                  <a:lnTo>
                    <a:pt x="102" y="31"/>
                  </a:lnTo>
                  <a:lnTo>
                    <a:pt x="97" y="16"/>
                  </a:lnTo>
                  <a:lnTo>
                    <a:pt x="85" y="4"/>
                  </a:lnTo>
                  <a:lnTo>
                    <a:pt x="63" y="0"/>
                  </a:lnTo>
                  <a:lnTo>
                    <a:pt x="54" y="1"/>
                  </a:lnTo>
                  <a:lnTo>
                    <a:pt x="46" y="3"/>
                  </a:lnTo>
                  <a:lnTo>
                    <a:pt x="39" y="6"/>
                  </a:lnTo>
                  <a:lnTo>
                    <a:pt x="33" y="10"/>
                  </a:lnTo>
                  <a:lnTo>
                    <a:pt x="28" y="14"/>
                  </a:lnTo>
                  <a:lnTo>
                    <a:pt x="25" y="18"/>
                  </a:lnTo>
                  <a:lnTo>
                    <a:pt x="22" y="20"/>
                  </a:lnTo>
                  <a:lnTo>
                    <a:pt x="21" y="22"/>
                  </a:lnTo>
                  <a:lnTo>
                    <a:pt x="21" y="1"/>
                  </a:lnTo>
                  <a:lnTo>
                    <a:pt x="0" y="1"/>
                  </a:lnTo>
                  <a:lnTo>
                    <a:pt x="0" y="134"/>
                  </a:lnTo>
                  <a:lnTo>
                    <a:pt x="23" y="134"/>
                  </a:lnTo>
                  <a:lnTo>
                    <a:pt x="23" y="62"/>
                  </a:lnTo>
                  <a:lnTo>
                    <a:pt x="23" y="54"/>
                  </a:lnTo>
                  <a:lnTo>
                    <a:pt x="24" y="47"/>
                  </a:lnTo>
                  <a:lnTo>
                    <a:pt x="26" y="39"/>
                  </a:lnTo>
                  <a:lnTo>
                    <a:pt x="29" y="32"/>
                  </a:lnTo>
                  <a:lnTo>
                    <a:pt x="33" y="27"/>
                  </a:lnTo>
                  <a:lnTo>
                    <a:pt x="38" y="22"/>
                  </a:lnTo>
                  <a:lnTo>
                    <a:pt x="44" y="19"/>
                  </a:lnTo>
                  <a:lnTo>
                    <a:pt x="52" y="18"/>
                  </a:lnTo>
                  <a:lnTo>
                    <a:pt x="61" y="19"/>
                  </a:lnTo>
                  <a:lnTo>
                    <a:pt x="68" y="21"/>
                  </a:lnTo>
                  <a:lnTo>
                    <a:pt x="74" y="25"/>
                  </a:lnTo>
                  <a:lnTo>
                    <a:pt x="77" y="29"/>
                  </a:lnTo>
                  <a:lnTo>
                    <a:pt x="79" y="34"/>
                  </a:lnTo>
                  <a:lnTo>
                    <a:pt x="80" y="39"/>
                  </a:lnTo>
                  <a:lnTo>
                    <a:pt x="81" y="44"/>
                  </a:lnTo>
                  <a:lnTo>
                    <a:pt x="81" y="48"/>
                  </a:lnTo>
                  <a:lnTo>
                    <a:pt x="81" y="134"/>
                  </a:lnTo>
                  <a:lnTo>
                    <a:pt x="104" y="134"/>
                  </a:lnTo>
                  <a:lnTo>
                    <a:pt x="104" y="46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57" name="Freeform 201"/>
            <p:cNvSpPr>
              <a:spLocks noEditPoints="1"/>
            </p:cNvSpPr>
            <p:nvPr/>
          </p:nvSpPr>
          <p:spPr bwMode="auto">
            <a:xfrm>
              <a:off x="4093" y="73"/>
              <a:ext cx="111" cy="139"/>
            </a:xfrm>
            <a:custGeom>
              <a:avLst/>
              <a:gdLst>
                <a:gd name="T0" fmla="*/ 111 w 111"/>
                <a:gd name="T1" fmla="*/ 71 h 139"/>
                <a:gd name="T2" fmla="*/ 111 w 111"/>
                <a:gd name="T3" fmla="*/ 62 h 139"/>
                <a:gd name="T4" fmla="*/ 109 w 111"/>
                <a:gd name="T5" fmla="*/ 49 h 139"/>
                <a:gd name="T6" fmla="*/ 106 w 111"/>
                <a:gd name="T7" fmla="*/ 35 h 139"/>
                <a:gd name="T8" fmla="*/ 99 w 111"/>
                <a:gd name="T9" fmla="*/ 21 h 139"/>
                <a:gd name="T10" fmla="*/ 89 w 111"/>
                <a:gd name="T11" fmla="*/ 10 h 139"/>
                <a:gd name="T12" fmla="*/ 78 w 111"/>
                <a:gd name="T13" fmla="*/ 4 h 139"/>
                <a:gd name="T14" fmla="*/ 68 w 111"/>
                <a:gd name="T15" fmla="*/ 1 h 139"/>
                <a:gd name="T16" fmla="*/ 59 w 111"/>
                <a:gd name="T17" fmla="*/ 0 h 139"/>
                <a:gd name="T18" fmla="*/ 36 w 111"/>
                <a:gd name="T19" fmla="*/ 5 h 139"/>
                <a:gd name="T20" fmla="*/ 17 w 111"/>
                <a:gd name="T21" fmla="*/ 20 h 139"/>
                <a:gd name="T22" fmla="*/ 4 w 111"/>
                <a:gd name="T23" fmla="*/ 42 h 139"/>
                <a:gd name="T24" fmla="*/ 0 w 111"/>
                <a:gd name="T25" fmla="*/ 69 h 139"/>
                <a:gd name="T26" fmla="*/ 5 w 111"/>
                <a:gd name="T27" fmla="*/ 97 h 139"/>
                <a:gd name="T28" fmla="*/ 18 w 111"/>
                <a:gd name="T29" fmla="*/ 119 h 139"/>
                <a:gd name="T30" fmla="*/ 38 w 111"/>
                <a:gd name="T31" fmla="*/ 134 h 139"/>
                <a:gd name="T32" fmla="*/ 63 w 111"/>
                <a:gd name="T33" fmla="*/ 139 h 139"/>
                <a:gd name="T34" fmla="*/ 89 w 111"/>
                <a:gd name="T35" fmla="*/ 135 h 139"/>
                <a:gd name="T36" fmla="*/ 110 w 111"/>
                <a:gd name="T37" fmla="*/ 124 h 139"/>
                <a:gd name="T38" fmla="*/ 108 w 111"/>
                <a:gd name="T39" fmla="*/ 105 h 139"/>
                <a:gd name="T40" fmla="*/ 94 w 111"/>
                <a:gd name="T41" fmla="*/ 114 h 139"/>
                <a:gd name="T42" fmla="*/ 81 w 111"/>
                <a:gd name="T43" fmla="*/ 119 h 139"/>
                <a:gd name="T44" fmla="*/ 70 w 111"/>
                <a:gd name="T45" fmla="*/ 121 h 139"/>
                <a:gd name="T46" fmla="*/ 63 w 111"/>
                <a:gd name="T47" fmla="*/ 121 h 139"/>
                <a:gd name="T48" fmla="*/ 47 w 111"/>
                <a:gd name="T49" fmla="*/ 118 h 139"/>
                <a:gd name="T50" fmla="*/ 33 w 111"/>
                <a:gd name="T51" fmla="*/ 107 h 139"/>
                <a:gd name="T52" fmla="*/ 24 w 111"/>
                <a:gd name="T53" fmla="*/ 91 h 139"/>
                <a:gd name="T54" fmla="*/ 20 w 111"/>
                <a:gd name="T55" fmla="*/ 71 h 139"/>
                <a:gd name="T56" fmla="*/ 111 w 111"/>
                <a:gd name="T57" fmla="*/ 71 h 139"/>
                <a:gd name="T58" fmla="*/ 22 w 111"/>
                <a:gd name="T59" fmla="*/ 55 h 139"/>
                <a:gd name="T60" fmla="*/ 27 w 111"/>
                <a:gd name="T61" fmla="*/ 40 h 139"/>
                <a:gd name="T62" fmla="*/ 36 w 111"/>
                <a:gd name="T63" fmla="*/ 28 h 139"/>
                <a:gd name="T64" fmla="*/ 46 w 111"/>
                <a:gd name="T65" fmla="*/ 21 h 139"/>
                <a:gd name="T66" fmla="*/ 59 w 111"/>
                <a:gd name="T67" fmla="*/ 18 h 139"/>
                <a:gd name="T68" fmla="*/ 70 w 111"/>
                <a:gd name="T69" fmla="*/ 20 h 139"/>
                <a:gd name="T70" fmla="*/ 81 w 111"/>
                <a:gd name="T71" fmla="*/ 26 h 139"/>
                <a:gd name="T72" fmla="*/ 89 w 111"/>
                <a:gd name="T73" fmla="*/ 38 h 139"/>
                <a:gd name="T74" fmla="*/ 94 w 111"/>
                <a:gd name="T75" fmla="*/ 55 h 139"/>
                <a:gd name="T76" fmla="*/ 22 w 111"/>
                <a:gd name="T77" fmla="*/ 5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" h="139">
                  <a:moveTo>
                    <a:pt x="111" y="71"/>
                  </a:moveTo>
                  <a:lnTo>
                    <a:pt x="111" y="62"/>
                  </a:lnTo>
                  <a:lnTo>
                    <a:pt x="109" y="49"/>
                  </a:lnTo>
                  <a:lnTo>
                    <a:pt x="106" y="35"/>
                  </a:lnTo>
                  <a:lnTo>
                    <a:pt x="99" y="21"/>
                  </a:lnTo>
                  <a:lnTo>
                    <a:pt x="89" y="10"/>
                  </a:lnTo>
                  <a:lnTo>
                    <a:pt x="78" y="4"/>
                  </a:lnTo>
                  <a:lnTo>
                    <a:pt x="68" y="1"/>
                  </a:lnTo>
                  <a:lnTo>
                    <a:pt x="59" y="0"/>
                  </a:lnTo>
                  <a:lnTo>
                    <a:pt x="36" y="5"/>
                  </a:lnTo>
                  <a:lnTo>
                    <a:pt x="17" y="20"/>
                  </a:lnTo>
                  <a:lnTo>
                    <a:pt x="4" y="42"/>
                  </a:lnTo>
                  <a:lnTo>
                    <a:pt x="0" y="69"/>
                  </a:lnTo>
                  <a:lnTo>
                    <a:pt x="5" y="97"/>
                  </a:lnTo>
                  <a:lnTo>
                    <a:pt x="18" y="119"/>
                  </a:lnTo>
                  <a:lnTo>
                    <a:pt x="38" y="134"/>
                  </a:lnTo>
                  <a:lnTo>
                    <a:pt x="63" y="139"/>
                  </a:lnTo>
                  <a:lnTo>
                    <a:pt x="89" y="135"/>
                  </a:lnTo>
                  <a:lnTo>
                    <a:pt x="110" y="124"/>
                  </a:lnTo>
                  <a:lnTo>
                    <a:pt x="108" y="105"/>
                  </a:lnTo>
                  <a:lnTo>
                    <a:pt x="94" y="114"/>
                  </a:lnTo>
                  <a:lnTo>
                    <a:pt x="81" y="119"/>
                  </a:lnTo>
                  <a:lnTo>
                    <a:pt x="70" y="121"/>
                  </a:lnTo>
                  <a:lnTo>
                    <a:pt x="63" y="121"/>
                  </a:lnTo>
                  <a:lnTo>
                    <a:pt x="47" y="118"/>
                  </a:lnTo>
                  <a:lnTo>
                    <a:pt x="33" y="107"/>
                  </a:lnTo>
                  <a:lnTo>
                    <a:pt x="24" y="91"/>
                  </a:lnTo>
                  <a:lnTo>
                    <a:pt x="20" y="71"/>
                  </a:lnTo>
                  <a:lnTo>
                    <a:pt x="111" y="71"/>
                  </a:lnTo>
                  <a:close/>
                  <a:moveTo>
                    <a:pt x="22" y="55"/>
                  </a:moveTo>
                  <a:lnTo>
                    <a:pt x="27" y="40"/>
                  </a:lnTo>
                  <a:lnTo>
                    <a:pt x="36" y="28"/>
                  </a:lnTo>
                  <a:lnTo>
                    <a:pt x="46" y="21"/>
                  </a:lnTo>
                  <a:lnTo>
                    <a:pt x="59" y="18"/>
                  </a:lnTo>
                  <a:lnTo>
                    <a:pt x="70" y="20"/>
                  </a:lnTo>
                  <a:lnTo>
                    <a:pt x="81" y="26"/>
                  </a:lnTo>
                  <a:lnTo>
                    <a:pt x="89" y="38"/>
                  </a:lnTo>
                  <a:lnTo>
                    <a:pt x="94" y="55"/>
                  </a:lnTo>
                  <a:lnTo>
                    <a:pt x="22" y="55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59" name="Freeform 202"/>
            <p:cNvSpPr>
              <a:spLocks/>
            </p:cNvSpPr>
            <p:nvPr/>
          </p:nvSpPr>
          <p:spPr bwMode="auto">
            <a:xfrm>
              <a:off x="4237" y="75"/>
              <a:ext cx="185" cy="134"/>
            </a:xfrm>
            <a:custGeom>
              <a:avLst/>
              <a:gdLst>
                <a:gd name="T0" fmla="*/ 184 w 185"/>
                <a:gd name="T1" fmla="*/ 30 h 134"/>
                <a:gd name="T2" fmla="*/ 166 w 185"/>
                <a:gd name="T3" fmla="*/ 4 h 134"/>
                <a:gd name="T4" fmla="*/ 132 w 185"/>
                <a:gd name="T5" fmla="*/ 1 h 134"/>
                <a:gd name="T6" fmla="*/ 110 w 185"/>
                <a:gd name="T7" fmla="*/ 13 h 134"/>
                <a:gd name="T8" fmla="*/ 98 w 185"/>
                <a:gd name="T9" fmla="*/ 17 h 134"/>
                <a:gd name="T10" fmla="*/ 88 w 185"/>
                <a:gd name="T11" fmla="*/ 6 h 134"/>
                <a:gd name="T12" fmla="*/ 77 w 185"/>
                <a:gd name="T13" fmla="*/ 1 h 134"/>
                <a:gd name="T14" fmla="*/ 67 w 185"/>
                <a:gd name="T15" fmla="*/ 0 h 134"/>
                <a:gd name="T16" fmla="*/ 49 w 185"/>
                <a:gd name="T17" fmla="*/ 2 h 134"/>
                <a:gd name="T18" fmla="*/ 28 w 185"/>
                <a:gd name="T19" fmla="*/ 14 h 134"/>
                <a:gd name="T20" fmla="*/ 21 w 185"/>
                <a:gd name="T21" fmla="*/ 1 h 134"/>
                <a:gd name="T22" fmla="*/ 0 w 185"/>
                <a:gd name="T23" fmla="*/ 134 h 134"/>
                <a:gd name="T24" fmla="*/ 22 w 185"/>
                <a:gd name="T25" fmla="*/ 62 h 134"/>
                <a:gd name="T26" fmla="*/ 24 w 185"/>
                <a:gd name="T27" fmla="*/ 46 h 134"/>
                <a:gd name="T28" fmla="*/ 29 w 185"/>
                <a:gd name="T29" fmla="*/ 32 h 134"/>
                <a:gd name="T30" fmla="*/ 38 w 185"/>
                <a:gd name="T31" fmla="*/ 22 h 134"/>
                <a:gd name="T32" fmla="*/ 52 w 185"/>
                <a:gd name="T33" fmla="*/ 18 h 134"/>
                <a:gd name="T34" fmla="*/ 68 w 185"/>
                <a:gd name="T35" fmla="*/ 21 h 134"/>
                <a:gd name="T36" fmla="*/ 77 w 185"/>
                <a:gd name="T37" fmla="*/ 29 h 134"/>
                <a:gd name="T38" fmla="*/ 80 w 185"/>
                <a:gd name="T39" fmla="*/ 39 h 134"/>
                <a:gd name="T40" fmla="*/ 81 w 185"/>
                <a:gd name="T41" fmla="*/ 48 h 134"/>
                <a:gd name="T42" fmla="*/ 104 w 185"/>
                <a:gd name="T43" fmla="*/ 134 h 134"/>
                <a:gd name="T44" fmla="*/ 104 w 185"/>
                <a:gd name="T45" fmla="*/ 54 h 134"/>
                <a:gd name="T46" fmla="*/ 107 w 185"/>
                <a:gd name="T47" fmla="*/ 39 h 134"/>
                <a:gd name="T48" fmla="*/ 114 w 185"/>
                <a:gd name="T49" fmla="*/ 26 h 134"/>
                <a:gd name="T50" fmla="*/ 126 w 185"/>
                <a:gd name="T51" fmla="*/ 19 h 134"/>
                <a:gd name="T52" fmla="*/ 142 w 185"/>
                <a:gd name="T53" fmla="*/ 18 h 134"/>
                <a:gd name="T54" fmla="*/ 154 w 185"/>
                <a:gd name="T55" fmla="*/ 24 h 134"/>
                <a:gd name="T56" fmla="*/ 160 w 185"/>
                <a:gd name="T57" fmla="*/ 34 h 134"/>
                <a:gd name="T58" fmla="*/ 162 w 185"/>
                <a:gd name="T59" fmla="*/ 44 h 134"/>
                <a:gd name="T60" fmla="*/ 162 w 185"/>
                <a:gd name="T61" fmla="*/ 134 h 134"/>
                <a:gd name="T62" fmla="*/ 185 w 185"/>
                <a:gd name="T63" fmla="*/ 4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5" h="134">
                  <a:moveTo>
                    <a:pt x="185" y="46"/>
                  </a:moveTo>
                  <a:lnTo>
                    <a:pt x="184" y="30"/>
                  </a:lnTo>
                  <a:lnTo>
                    <a:pt x="178" y="16"/>
                  </a:lnTo>
                  <a:lnTo>
                    <a:pt x="166" y="4"/>
                  </a:lnTo>
                  <a:lnTo>
                    <a:pt x="145" y="0"/>
                  </a:lnTo>
                  <a:lnTo>
                    <a:pt x="132" y="1"/>
                  </a:lnTo>
                  <a:lnTo>
                    <a:pt x="120" y="6"/>
                  </a:lnTo>
                  <a:lnTo>
                    <a:pt x="110" y="13"/>
                  </a:lnTo>
                  <a:lnTo>
                    <a:pt x="101" y="24"/>
                  </a:lnTo>
                  <a:lnTo>
                    <a:pt x="98" y="17"/>
                  </a:lnTo>
                  <a:lnTo>
                    <a:pt x="93" y="11"/>
                  </a:lnTo>
                  <a:lnTo>
                    <a:pt x="88" y="6"/>
                  </a:lnTo>
                  <a:lnTo>
                    <a:pt x="83" y="3"/>
                  </a:lnTo>
                  <a:lnTo>
                    <a:pt x="77" y="1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49" y="2"/>
                  </a:lnTo>
                  <a:lnTo>
                    <a:pt x="37" y="7"/>
                  </a:lnTo>
                  <a:lnTo>
                    <a:pt x="28" y="14"/>
                  </a:lnTo>
                  <a:lnTo>
                    <a:pt x="21" y="22"/>
                  </a:lnTo>
                  <a:lnTo>
                    <a:pt x="21" y="1"/>
                  </a:lnTo>
                  <a:lnTo>
                    <a:pt x="0" y="1"/>
                  </a:lnTo>
                  <a:lnTo>
                    <a:pt x="0" y="134"/>
                  </a:lnTo>
                  <a:lnTo>
                    <a:pt x="22" y="134"/>
                  </a:lnTo>
                  <a:lnTo>
                    <a:pt x="22" y="62"/>
                  </a:lnTo>
                  <a:lnTo>
                    <a:pt x="23" y="54"/>
                  </a:lnTo>
                  <a:lnTo>
                    <a:pt x="24" y="46"/>
                  </a:lnTo>
                  <a:lnTo>
                    <a:pt x="26" y="39"/>
                  </a:lnTo>
                  <a:lnTo>
                    <a:pt x="29" y="32"/>
                  </a:lnTo>
                  <a:lnTo>
                    <a:pt x="33" y="26"/>
                  </a:lnTo>
                  <a:lnTo>
                    <a:pt x="38" y="22"/>
                  </a:lnTo>
                  <a:lnTo>
                    <a:pt x="44" y="19"/>
                  </a:lnTo>
                  <a:lnTo>
                    <a:pt x="52" y="18"/>
                  </a:lnTo>
                  <a:lnTo>
                    <a:pt x="61" y="18"/>
                  </a:lnTo>
                  <a:lnTo>
                    <a:pt x="68" y="21"/>
                  </a:lnTo>
                  <a:lnTo>
                    <a:pt x="73" y="24"/>
                  </a:lnTo>
                  <a:lnTo>
                    <a:pt x="77" y="29"/>
                  </a:lnTo>
                  <a:lnTo>
                    <a:pt x="79" y="34"/>
                  </a:lnTo>
                  <a:lnTo>
                    <a:pt x="80" y="39"/>
                  </a:lnTo>
                  <a:lnTo>
                    <a:pt x="81" y="44"/>
                  </a:lnTo>
                  <a:lnTo>
                    <a:pt x="81" y="48"/>
                  </a:lnTo>
                  <a:lnTo>
                    <a:pt x="81" y="134"/>
                  </a:lnTo>
                  <a:lnTo>
                    <a:pt x="104" y="134"/>
                  </a:lnTo>
                  <a:lnTo>
                    <a:pt x="104" y="62"/>
                  </a:lnTo>
                  <a:lnTo>
                    <a:pt x="104" y="54"/>
                  </a:lnTo>
                  <a:lnTo>
                    <a:pt x="105" y="46"/>
                  </a:lnTo>
                  <a:lnTo>
                    <a:pt x="107" y="39"/>
                  </a:lnTo>
                  <a:lnTo>
                    <a:pt x="110" y="32"/>
                  </a:lnTo>
                  <a:lnTo>
                    <a:pt x="114" y="26"/>
                  </a:lnTo>
                  <a:lnTo>
                    <a:pt x="119" y="22"/>
                  </a:lnTo>
                  <a:lnTo>
                    <a:pt x="126" y="19"/>
                  </a:lnTo>
                  <a:lnTo>
                    <a:pt x="133" y="18"/>
                  </a:lnTo>
                  <a:lnTo>
                    <a:pt x="142" y="18"/>
                  </a:lnTo>
                  <a:lnTo>
                    <a:pt x="149" y="21"/>
                  </a:lnTo>
                  <a:lnTo>
                    <a:pt x="154" y="24"/>
                  </a:lnTo>
                  <a:lnTo>
                    <a:pt x="158" y="29"/>
                  </a:lnTo>
                  <a:lnTo>
                    <a:pt x="160" y="34"/>
                  </a:lnTo>
                  <a:lnTo>
                    <a:pt x="161" y="39"/>
                  </a:lnTo>
                  <a:lnTo>
                    <a:pt x="162" y="44"/>
                  </a:lnTo>
                  <a:lnTo>
                    <a:pt x="162" y="48"/>
                  </a:lnTo>
                  <a:lnTo>
                    <a:pt x="162" y="134"/>
                  </a:lnTo>
                  <a:lnTo>
                    <a:pt x="185" y="134"/>
                  </a:lnTo>
                  <a:lnTo>
                    <a:pt x="185" y="46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24" name="Freeform 203"/>
            <p:cNvSpPr>
              <a:spLocks noEditPoints="1"/>
            </p:cNvSpPr>
            <p:nvPr/>
          </p:nvSpPr>
          <p:spPr bwMode="auto">
            <a:xfrm>
              <a:off x="4470" y="75"/>
              <a:ext cx="117" cy="191"/>
            </a:xfrm>
            <a:custGeom>
              <a:avLst/>
              <a:gdLst>
                <a:gd name="T0" fmla="*/ 23 w 117"/>
                <a:gd name="T1" fmla="*/ 120 h 191"/>
                <a:gd name="T2" fmla="*/ 30 w 117"/>
                <a:gd name="T3" fmla="*/ 127 h 191"/>
                <a:gd name="T4" fmla="*/ 39 w 117"/>
                <a:gd name="T5" fmla="*/ 132 h 191"/>
                <a:gd name="T6" fmla="*/ 50 w 117"/>
                <a:gd name="T7" fmla="*/ 136 h 191"/>
                <a:gd name="T8" fmla="*/ 62 w 117"/>
                <a:gd name="T9" fmla="*/ 137 h 191"/>
                <a:gd name="T10" fmla="*/ 83 w 117"/>
                <a:gd name="T11" fmla="*/ 132 h 191"/>
                <a:gd name="T12" fmla="*/ 100 w 117"/>
                <a:gd name="T13" fmla="*/ 118 h 191"/>
                <a:gd name="T14" fmla="*/ 112 w 117"/>
                <a:gd name="T15" fmla="*/ 96 h 191"/>
                <a:gd name="T16" fmla="*/ 117 w 117"/>
                <a:gd name="T17" fmla="*/ 68 h 191"/>
                <a:gd name="T18" fmla="*/ 113 w 117"/>
                <a:gd name="T19" fmla="*/ 42 h 191"/>
                <a:gd name="T20" fmla="*/ 104 w 117"/>
                <a:gd name="T21" fmla="*/ 21 h 191"/>
                <a:gd name="T22" fmla="*/ 89 w 117"/>
                <a:gd name="T23" fmla="*/ 5 h 191"/>
                <a:gd name="T24" fmla="*/ 70 w 117"/>
                <a:gd name="T25" fmla="*/ 0 h 191"/>
                <a:gd name="T26" fmla="*/ 44 w 117"/>
                <a:gd name="T27" fmla="*/ 4 h 191"/>
                <a:gd name="T28" fmla="*/ 22 w 117"/>
                <a:gd name="T29" fmla="*/ 17 h 191"/>
                <a:gd name="T30" fmla="*/ 22 w 117"/>
                <a:gd name="T31" fmla="*/ 3 h 191"/>
                <a:gd name="T32" fmla="*/ 0 w 117"/>
                <a:gd name="T33" fmla="*/ 3 h 191"/>
                <a:gd name="T34" fmla="*/ 0 w 117"/>
                <a:gd name="T35" fmla="*/ 191 h 191"/>
                <a:gd name="T36" fmla="*/ 23 w 117"/>
                <a:gd name="T37" fmla="*/ 191 h 191"/>
                <a:gd name="T38" fmla="*/ 23 w 117"/>
                <a:gd name="T39" fmla="*/ 120 h 191"/>
                <a:gd name="T40" fmla="*/ 23 w 117"/>
                <a:gd name="T41" fmla="*/ 36 h 191"/>
                <a:gd name="T42" fmla="*/ 29 w 117"/>
                <a:gd name="T43" fmla="*/ 29 h 191"/>
                <a:gd name="T44" fmla="*/ 36 w 117"/>
                <a:gd name="T45" fmla="*/ 23 h 191"/>
                <a:gd name="T46" fmla="*/ 45 w 117"/>
                <a:gd name="T47" fmla="*/ 20 h 191"/>
                <a:gd name="T48" fmla="*/ 54 w 117"/>
                <a:gd name="T49" fmla="*/ 19 h 191"/>
                <a:gd name="T50" fmla="*/ 69 w 117"/>
                <a:gd name="T51" fmla="*/ 23 h 191"/>
                <a:gd name="T52" fmla="*/ 82 w 117"/>
                <a:gd name="T53" fmla="*/ 33 h 191"/>
                <a:gd name="T54" fmla="*/ 91 w 117"/>
                <a:gd name="T55" fmla="*/ 49 h 191"/>
                <a:gd name="T56" fmla="*/ 94 w 117"/>
                <a:gd name="T57" fmla="*/ 68 h 191"/>
                <a:gd name="T58" fmla="*/ 90 w 117"/>
                <a:gd name="T59" fmla="*/ 89 h 191"/>
                <a:gd name="T60" fmla="*/ 81 w 117"/>
                <a:gd name="T61" fmla="*/ 105 h 191"/>
                <a:gd name="T62" fmla="*/ 67 w 117"/>
                <a:gd name="T63" fmla="*/ 116 h 191"/>
                <a:gd name="T64" fmla="*/ 51 w 117"/>
                <a:gd name="T65" fmla="*/ 119 h 191"/>
                <a:gd name="T66" fmla="*/ 43 w 117"/>
                <a:gd name="T67" fmla="*/ 118 h 191"/>
                <a:gd name="T68" fmla="*/ 36 w 117"/>
                <a:gd name="T69" fmla="*/ 115 h 191"/>
                <a:gd name="T70" fmla="*/ 30 w 117"/>
                <a:gd name="T71" fmla="*/ 111 h 191"/>
                <a:gd name="T72" fmla="*/ 26 w 117"/>
                <a:gd name="T73" fmla="*/ 105 h 191"/>
                <a:gd name="T74" fmla="*/ 24 w 117"/>
                <a:gd name="T75" fmla="*/ 103 h 191"/>
                <a:gd name="T76" fmla="*/ 23 w 117"/>
                <a:gd name="T77" fmla="*/ 101 h 191"/>
                <a:gd name="T78" fmla="*/ 23 w 117"/>
                <a:gd name="T79" fmla="*/ 98 h 191"/>
                <a:gd name="T80" fmla="*/ 23 w 117"/>
                <a:gd name="T81" fmla="*/ 95 h 191"/>
                <a:gd name="T82" fmla="*/ 23 w 117"/>
                <a:gd name="T83" fmla="*/ 3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91">
                  <a:moveTo>
                    <a:pt x="23" y="120"/>
                  </a:moveTo>
                  <a:lnTo>
                    <a:pt x="30" y="127"/>
                  </a:lnTo>
                  <a:lnTo>
                    <a:pt x="39" y="132"/>
                  </a:lnTo>
                  <a:lnTo>
                    <a:pt x="50" y="136"/>
                  </a:lnTo>
                  <a:lnTo>
                    <a:pt x="62" y="137"/>
                  </a:lnTo>
                  <a:lnTo>
                    <a:pt x="83" y="132"/>
                  </a:lnTo>
                  <a:lnTo>
                    <a:pt x="100" y="118"/>
                  </a:lnTo>
                  <a:lnTo>
                    <a:pt x="112" y="96"/>
                  </a:lnTo>
                  <a:lnTo>
                    <a:pt x="117" y="68"/>
                  </a:lnTo>
                  <a:lnTo>
                    <a:pt x="113" y="42"/>
                  </a:lnTo>
                  <a:lnTo>
                    <a:pt x="104" y="21"/>
                  </a:lnTo>
                  <a:lnTo>
                    <a:pt x="89" y="5"/>
                  </a:lnTo>
                  <a:lnTo>
                    <a:pt x="70" y="0"/>
                  </a:lnTo>
                  <a:lnTo>
                    <a:pt x="44" y="4"/>
                  </a:lnTo>
                  <a:lnTo>
                    <a:pt x="22" y="17"/>
                  </a:lnTo>
                  <a:lnTo>
                    <a:pt x="22" y="3"/>
                  </a:lnTo>
                  <a:lnTo>
                    <a:pt x="0" y="3"/>
                  </a:lnTo>
                  <a:lnTo>
                    <a:pt x="0" y="191"/>
                  </a:lnTo>
                  <a:lnTo>
                    <a:pt x="23" y="191"/>
                  </a:lnTo>
                  <a:lnTo>
                    <a:pt x="23" y="120"/>
                  </a:lnTo>
                  <a:close/>
                  <a:moveTo>
                    <a:pt x="23" y="36"/>
                  </a:moveTo>
                  <a:lnTo>
                    <a:pt x="29" y="29"/>
                  </a:lnTo>
                  <a:lnTo>
                    <a:pt x="36" y="23"/>
                  </a:lnTo>
                  <a:lnTo>
                    <a:pt x="45" y="20"/>
                  </a:lnTo>
                  <a:lnTo>
                    <a:pt x="54" y="19"/>
                  </a:lnTo>
                  <a:lnTo>
                    <a:pt x="69" y="23"/>
                  </a:lnTo>
                  <a:lnTo>
                    <a:pt x="82" y="33"/>
                  </a:lnTo>
                  <a:lnTo>
                    <a:pt x="91" y="49"/>
                  </a:lnTo>
                  <a:lnTo>
                    <a:pt x="94" y="68"/>
                  </a:lnTo>
                  <a:lnTo>
                    <a:pt x="90" y="89"/>
                  </a:lnTo>
                  <a:lnTo>
                    <a:pt x="81" y="105"/>
                  </a:lnTo>
                  <a:lnTo>
                    <a:pt x="67" y="116"/>
                  </a:lnTo>
                  <a:lnTo>
                    <a:pt x="51" y="119"/>
                  </a:lnTo>
                  <a:lnTo>
                    <a:pt x="43" y="118"/>
                  </a:lnTo>
                  <a:lnTo>
                    <a:pt x="36" y="115"/>
                  </a:lnTo>
                  <a:lnTo>
                    <a:pt x="30" y="111"/>
                  </a:lnTo>
                  <a:lnTo>
                    <a:pt x="26" y="105"/>
                  </a:lnTo>
                  <a:lnTo>
                    <a:pt x="24" y="103"/>
                  </a:lnTo>
                  <a:lnTo>
                    <a:pt x="23" y="101"/>
                  </a:lnTo>
                  <a:lnTo>
                    <a:pt x="23" y="98"/>
                  </a:lnTo>
                  <a:lnTo>
                    <a:pt x="23" y="95"/>
                  </a:lnTo>
                  <a:lnTo>
                    <a:pt x="23" y="36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25" name="Freeform 204"/>
            <p:cNvSpPr>
              <a:spLocks/>
            </p:cNvSpPr>
            <p:nvPr/>
          </p:nvSpPr>
          <p:spPr bwMode="auto">
            <a:xfrm>
              <a:off x="4603" y="41"/>
              <a:ext cx="92" cy="171"/>
            </a:xfrm>
            <a:custGeom>
              <a:avLst/>
              <a:gdLst>
                <a:gd name="T0" fmla="*/ 46 w 92"/>
                <a:gd name="T1" fmla="*/ 54 h 171"/>
                <a:gd name="T2" fmla="*/ 87 w 92"/>
                <a:gd name="T3" fmla="*/ 54 h 171"/>
                <a:gd name="T4" fmla="*/ 87 w 92"/>
                <a:gd name="T5" fmla="*/ 37 h 171"/>
                <a:gd name="T6" fmla="*/ 46 w 92"/>
                <a:gd name="T7" fmla="*/ 37 h 171"/>
                <a:gd name="T8" fmla="*/ 46 w 92"/>
                <a:gd name="T9" fmla="*/ 0 h 171"/>
                <a:gd name="T10" fmla="*/ 26 w 92"/>
                <a:gd name="T11" fmla="*/ 0 h 171"/>
                <a:gd name="T12" fmla="*/ 26 w 92"/>
                <a:gd name="T13" fmla="*/ 37 h 171"/>
                <a:gd name="T14" fmla="*/ 0 w 92"/>
                <a:gd name="T15" fmla="*/ 37 h 171"/>
                <a:gd name="T16" fmla="*/ 0 w 92"/>
                <a:gd name="T17" fmla="*/ 54 h 171"/>
                <a:gd name="T18" fmla="*/ 25 w 92"/>
                <a:gd name="T19" fmla="*/ 54 h 171"/>
                <a:gd name="T20" fmla="*/ 25 w 92"/>
                <a:gd name="T21" fmla="*/ 133 h 171"/>
                <a:gd name="T22" fmla="*/ 25 w 92"/>
                <a:gd name="T23" fmla="*/ 140 h 171"/>
                <a:gd name="T24" fmla="*/ 26 w 92"/>
                <a:gd name="T25" fmla="*/ 146 h 171"/>
                <a:gd name="T26" fmla="*/ 27 w 92"/>
                <a:gd name="T27" fmla="*/ 153 h 171"/>
                <a:gd name="T28" fmla="*/ 29 w 92"/>
                <a:gd name="T29" fmla="*/ 159 h 171"/>
                <a:gd name="T30" fmla="*/ 33 w 92"/>
                <a:gd name="T31" fmla="*/ 164 h 171"/>
                <a:gd name="T32" fmla="*/ 37 w 92"/>
                <a:gd name="T33" fmla="*/ 168 h 171"/>
                <a:gd name="T34" fmla="*/ 42 w 92"/>
                <a:gd name="T35" fmla="*/ 170 h 171"/>
                <a:gd name="T36" fmla="*/ 49 w 92"/>
                <a:gd name="T37" fmla="*/ 171 h 171"/>
                <a:gd name="T38" fmla="*/ 63 w 92"/>
                <a:gd name="T39" fmla="*/ 170 h 171"/>
                <a:gd name="T40" fmla="*/ 75 w 92"/>
                <a:gd name="T41" fmla="*/ 167 h 171"/>
                <a:gd name="T42" fmla="*/ 85 w 92"/>
                <a:gd name="T43" fmla="*/ 163 h 171"/>
                <a:gd name="T44" fmla="*/ 92 w 92"/>
                <a:gd name="T45" fmla="*/ 160 h 171"/>
                <a:gd name="T46" fmla="*/ 87 w 92"/>
                <a:gd name="T47" fmla="*/ 143 h 171"/>
                <a:gd name="T48" fmla="*/ 75 w 92"/>
                <a:gd name="T49" fmla="*/ 150 h 171"/>
                <a:gd name="T50" fmla="*/ 61 w 92"/>
                <a:gd name="T51" fmla="*/ 152 h 171"/>
                <a:gd name="T52" fmla="*/ 54 w 92"/>
                <a:gd name="T53" fmla="*/ 151 h 171"/>
                <a:gd name="T54" fmla="*/ 49 w 92"/>
                <a:gd name="T55" fmla="*/ 146 h 171"/>
                <a:gd name="T56" fmla="*/ 47 w 92"/>
                <a:gd name="T57" fmla="*/ 138 h 171"/>
                <a:gd name="T58" fmla="*/ 46 w 92"/>
                <a:gd name="T59" fmla="*/ 128 h 171"/>
                <a:gd name="T60" fmla="*/ 46 w 92"/>
                <a:gd name="T61" fmla="*/ 5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171">
                  <a:moveTo>
                    <a:pt x="46" y="54"/>
                  </a:moveTo>
                  <a:lnTo>
                    <a:pt x="87" y="54"/>
                  </a:lnTo>
                  <a:lnTo>
                    <a:pt x="87" y="37"/>
                  </a:lnTo>
                  <a:lnTo>
                    <a:pt x="46" y="37"/>
                  </a:lnTo>
                  <a:lnTo>
                    <a:pt x="46" y="0"/>
                  </a:lnTo>
                  <a:lnTo>
                    <a:pt x="26" y="0"/>
                  </a:lnTo>
                  <a:lnTo>
                    <a:pt x="26" y="37"/>
                  </a:lnTo>
                  <a:lnTo>
                    <a:pt x="0" y="37"/>
                  </a:lnTo>
                  <a:lnTo>
                    <a:pt x="0" y="54"/>
                  </a:lnTo>
                  <a:lnTo>
                    <a:pt x="25" y="54"/>
                  </a:lnTo>
                  <a:lnTo>
                    <a:pt x="25" y="133"/>
                  </a:lnTo>
                  <a:lnTo>
                    <a:pt x="25" y="140"/>
                  </a:lnTo>
                  <a:lnTo>
                    <a:pt x="26" y="146"/>
                  </a:lnTo>
                  <a:lnTo>
                    <a:pt x="27" y="153"/>
                  </a:lnTo>
                  <a:lnTo>
                    <a:pt x="29" y="159"/>
                  </a:lnTo>
                  <a:lnTo>
                    <a:pt x="33" y="164"/>
                  </a:lnTo>
                  <a:lnTo>
                    <a:pt x="37" y="168"/>
                  </a:lnTo>
                  <a:lnTo>
                    <a:pt x="42" y="170"/>
                  </a:lnTo>
                  <a:lnTo>
                    <a:pt x="49" y="171"/>
                  </a:lnTo>
                  <a:lnTo>
                    <a:pt x="63" y="170"/>
                  </a:lnTo>
                  <a:lnTo>
                    <a:pt x="75" y="167"/>
                  </a:lnTo>
                  <a:lnTo>
                    <a:pt x="85" y="163"/>
                  </a:lnTo>
                  <a:lnTo>
                    <a:pt x="92" y="160"/>
                  </a:lnTo>
                  <a:lnTo>
                    <a:pt x="87" y="143"/>
                  </a:lnTo>
                  <a:lnTo>
                    <a:pt x="75" y="150"/>
                  </a:lnTo>
                  <a:lnTo>
                    <a:pt x="61" y="152"/>
                  </a:lnTo>
                  <a:lnTo>
                    <a:pt x="54" y="151"/>
                  </a:lnTo>
                  <a:lnTo>
                    <a:pt x="49" y="146"/>
                  </a:lnTo>
                  <a:lnTo>
                    <a:pt x="47" y="138"/>
                  </a:lnTo>
                  <a:lnTo>
                    <a:pt x="46" y="128"/>
                  </a:lnTo>
                  <a:lnTo>
                    <a:pt x="46" y="54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26" name="Freeform 205"/>
            <p:cNvSpPr>
              <a:spLocks/>
            </p:cNvSpPr>
            <p:nvPr/>
          </p:nvSpPr>
          <p:spPr bwMode="auto">
            <a:xfrm>
              <a:off x="4699" y="78"/>
              <a:ext cx="127" cy="192"/>
            </a:xfrm>
            <a:custGeom>
              <a:avLst/>
              <a:gdLst>
                <a:gd name="T0" fmla="*/ 127 w 127"/>
                <a:gd name="T1" fmla="*/ 0 h 192"/>
                <a:gd name="T2" fmla="*/ 105 w 127"/>
                <a:gd name="T3" fmla="*/ 0 h 192"/>
                <a:gd name="T4" fmla="*/ 92 w 127"/>
                <a:gd name="T5" fmla="*/ 32 h 192"/>
                <a:gd name="T6" fmla="*/ 83 w 127"/>
                <a:gd name="T7" fmla="*/ 56 h 192"/>
                <a:gd name="T8" fmla="*/ 76 w 127"/>
                <a:gd name="T9" fmla="*/ 76 h 192"/>
                <a:gd name="T10" fmla="*/ 71 w 127"/>
                <a:gd name="T11" fmla="*/ 90 h 192"/>
                <a:gd name="T12" fmla="*/ 69 w 127"/>
                <a:gd name="T13" fmla="*/ 100 h 192"/>
                <a:gd name="T14" fmla="*/ 67 w 127"/>
                <a:gd name="T15" fmla="*/ 107 h 192"/>
                <a:gd name="T16" fmla="*/ 66 w 127"/>
                <a:gd name="T17" fmla="*/ 111 h 192"/>
                <a:gd name="T18" fmla="*/ 66 w 127"/>
                <a:gd name="T19" fmla="*/ 114 h 192"/>
                <a:gd name="T20" fmla="*/ 66 w 127"/>
                <a:gd name="T21" fmla="*/ 114 h 192"/>
                <a:gd name="T22" fmla="*/ 64 w 127"/>
                <a:gd name="T23" fmla="*/ 105 h 192"/>
                <a:gd name="T24" fmla="*/ 61 w 127"/>
                <a:gd name="T25" fmla="*/ 94 h 192"/>
                <a:gd name="T26" fmla="*/ 57 w 127"/>
                <a:gd name="T27" fmla="*/ 82 h 192"/>
                <a:gd name="T28" fmla="*/ 52 w 127"/>
                <a:gd name="T29" fmla="*/ 69 h 192"/>
                <a:gd name="T30" fmla="*/ 48 w 127"/>
                <a:gd name="T31" fmla="*/ 57 h 192"/>
                <a:gd name="T32" fmla="*/ 44 w 127"/>
                <a:gd name="T33" fmla="*/ 47 h 192"/>
                <a:gd name="T34" fmla="*/ 41 w 127"/>
                <a:gd name="T35" fmla="*/ 40 h 192"/>
                <a:gd name="T36" fmla="*/ 39 w 127"/>
                <a:gd name="T37" fmla="*/ 37 h 192"/>
                <a:gd name="T38" fmla="*/ 24 w 127"/>
                <a:gd name="T39" fmla="*/ 0 h 192"/>
                <a:gd name="T40" fmla="*/ 0 w 127"/>
                <a:gd name="T41" fmla="*/ 0 h 192"/>
                <a:gd name="T42" fmla="*/ 57 w 127"/>
                <a:gd name="T43" fmla="*/ 131 h 192"/>
                <a:gd name="T44" fmla="*/ 54 w 127"/>
                <a:gd name="T45" fmla="*/ 139 h 192"/>
                <a:gd name="T46" fmla="*/ 51 w 127"/>
                <a:gd name="T47" fmla="*/ 147 h 192"/>
                <a:gd name="T48" fmla="*/ 48 w 127"/>
                <a:gd name="T49" fmla="*/ 154 h 192"/>
                <a:gd name="T50" fmla="*/ 47 w 127"/>
                <a:gd name="T51" fmla="*/ 158 h 192"/>
                <a:gd name="T52" fmla="*/ 42 w 127"/>
                <a:gd name="T53" fmla="*/ 167 h 192"/>
                <a:gd name="T54" fmla="*/ 37 w 127"/>
                <a:gd name="T55" fmla="*/ 173 h 192"/>
                <a:gd name="T56" fmla="*/ 33 w 127"/>
                <a:gd name="T57" fmla="*/ 174 h 192"/>
                <a:gd name="T58" fmla="*/ 30 w 127"/>
                <a:gd name="T59" fmla="*/ 175 h 192"/>
                <a:gd name="T60" fmla="*/ 20 w 127"/>
                <a:gd name="T61" fmla="*/ 174 h 192"/>
                <a:gd name="T62" fmla="*/ 7 w 127"/>
                <a:gd name="T63" fmla="*/ 170 h 192"/>
                <a:gd name="T64" fmla="*/ 9 w 127"/>
                <a:gd name="T65" fmla="*/ 189 h 192"/>
                <a:gd name="T66" fmla="*/ 20 w 127"/>
                <a:gd name="T67" fmla="*/ 191 h 192"/>
                <a:gd name="T68" fmla="*/ 30 w 127"/>
                <a:gd name="T69" fmla="*/ 192 h 192"/>
                <a:gd name="T70" fmla="*/ 38 w 127"/>
                <a:gd name="T71" fmla="*/ 190 h 192"/>
                <a:gd name="T72" fmla="*/ 46 w 127"/>
                <a:gd name="T73" fmla="*/ 186 h 192"/>
                <a:gd name="T74" fmla="*/ 54 w 127"/>
                <a:gd name="T75" fmla="*/ 176 h 192"/>
                <a:gd name="T76" fmla="*/ 63 w 127"/>
                <a:gd name="T77" fmla="*/ 158 h 192"/>
                <a:gd name="T78" fmla="*/ 127 w 127"/>
                <a:gd name="T7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" h="192">
                  <a:moveTo>
                    <a:pt x="127" y="0"/>
                  </a:moveTo>
                  <a:lnTo>
                    <a:pt x="105" y="0"/>
                  </a:lnTo>
                  <a:lnTo>
                    <a:pt x="92" y="32"/>
                  </a:lnTo>
                  <a:lnTo>
                    <a:pt x="83" y="56"/>
                  </a:lnTo>
                  <a:lnTo>
                    <a:pt x="76" y="76"/>
                  </a:lnTo>
                  <a:lnTo>
                    <a:pt x="71" y="90"/>
                  </a:lnTo>
                  <a:lnTo>
                    <a:pt x="69" y="100"/>
                  </a:lnTo>
                  <a:lnTo>
                    <a:pt x="67" y="107"/>
                  </a:lnTo>
                  <a:lnTo>
                    <a:pt x="66" y="111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4" y="105"/>
                  </a:lnTo>
                  <a:lnTo>
                    <a:pt x="61" y="94"/>
                  </a:lnTo>
                  <a:lnTo>
                    <a:pt x="57" y="82"/>
                  </a:lnTo>
                  <a:lnTo>
                    <a:pt x="52" y="69"/>
                  </a:lnTo>
                  <a:lnTo>
                    <a:pt x="48" y="57"/>
                  </a:lnTo>
                  <a:lnTo>
                    <a:pt x="44" y="47"/>
                  </a:lnTo>
                  <a:lnTo>
                    <a:pt x="41" y="40"/>
                  </a:lnTo>
                  <a:lnTo>
                    <a:pt x="39" y="37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131"/>
                  </a:lnTo>
                  <a:lnTo>
                    <a:pt x="54" y="139"/>
                  </a:lnTo>
                  <a:lnTo>
                    <a:pt x="51" y="147"/>
                  </a:lnTo>
                  <a:lnTo>
                    <a:pt x="48" y="154"/>
                  </a:lnTo>
                  <a:lnTo>
                    <a:pt x="47" y="158"/>
                  </a:lnTo>
                  <a:lnTo>
                    <a:pt x="42" y="167"/>
                  </a:lnTo>
                  <a:lnTo>
                    <a:pt x="37" y="173"/>
                  </a:lnTo>
                  <a:lnTo>
                    <a:pt x="33" y="174"/>
                  </a:lnTo>
                  <a:lnTo>
                    <a:pt x="30" y="175"/>
                  </a:lnTo>
                  <a:lnTo>
                    <a:pt x="20" y="174"/>
                  </a:lnTo>
                  <a:lnTo>
                    <a:pt x="7" y="170"/>
                  </a:lnTo>
                  <a:lnTo>
                    <a:pt x="9" y="189"/>
                  </a:lnTo>
                  <a:lnTo>
                    <a:pt x="20" y="191"/>
                  </a:lnTo>
                  <a:lnTo>
                    <a:pt x="30" y="192"/>
                  </a:lnTo>
                  <a:lnTo>
                    <a:pt x="38" y="190"/>
                  </a:lnTo>
                  <a:lnTo>
                    <a:pt x="46" y="186"/>
                  </a:lnTo>
                  <a:lnTo>
                    <a:pt x="54" y="176"/>
                  </a:lnTo>
                  <a:lnTo>
                    <a:pt x="63" y="158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27" name="Freeform 206"/>
            <p:cNvSpPr>
              <a:spLocks/>
            </p:cNvSpPr>
            <p:nvPr/>
          </p:nvSpPr>
          <p:spPr bwMode="auto">
            <a:xfrm>
              <a:off x="4937" y="73"/>
              <a:ext cx="97" cy="139"/>
            </a:xfrm>
            <a:custGeom>
              <a:avLst/>
              <a:gdLst>
                <a:gd name="T0" fmla="*/ 81 w 97"/>
                <a:gd name="T1" fmla="*/ 5 h 139"/>
                <a:gd name="T2" fmla="*/ 61 w 97"/>
                <a:gd name="T3" fmla="*/ 0 h 139"/>
                <a:gd name="T4" fmla="*/ 46 w 97"/>
                <a:gd name="T5" fmla="*/ 0 h 139"/>
                <a:gd name="T6" fmla="*/ 31 w 97"/>
                <a:gd name="T7" fmla="*/ 2 h 139"/>
                <a:gd name="T8" fmla="*/ 15 w 97"/>
                <a:gd name="T9" fmla="*/ 9 h 139"/>
                <a:gd name="T10" fmla="*/ 3 w 97"/>
                <a:gd name="T11" fmla="*/ 26 h 139"/>
                <a:gd name="T12" fmla="*/ 3 w 97"/>
                <a:gd name="T13" fmla="*/ 49 h 139"/>
                <a:gd name="T14" fmla="*/ 11 w 97"/>
                <a:gd name="T15" fmla="*/ 63 h 139"/>
                <a:gd name="T16" fmla="*/ 23 w 97"/>
                <a:gd name="T17" fmla="*/ 72 h 139"/>
                <a:gd name="T18" fmla="*/ 38 w 97"/>
                <a:gd name="T19" fmla="*/ 77 h 139"/>
                <a:gd name="T20" fmla="*/ 57 w 97"/>
                <a:gd name="T21" fmla="*/ 81 h 139"/>
                <a:gd name="T22" fmla="*/ 73 w 97"/>
                <a:gd name="T23" fmla="*/ 91 h 139"/>
                <a:gd name="T24" fmla="*/ 75 w 97"/>
                <a:gd name="T25" fmla="*/ 107 h 139"/>
                <a:gd name="T26" fmla="*/ 69 w 97"/>
                <a:gd name="T27" fmla="*/ 116 h 139"/>
                <a:gd name="T28" fmla="*/ 59 w 97"/>
                <a:gd name="T29" fmla="*/ 120 h 139"/>
                <a:gd name="T30" fmla="*/ 51 w 97"/>
                <a:gd name="T31" fmla="*/ 121 h 139"/>
                <a:gd name="T32" fmla="*/ 32 w 97"/>
                <a:gd name="T33" fmla="*/ 119 h 139"/>
                <a:gd name="T34" fmla="*/ 9 w 97"/>
                <a:gd name="T35" fmla="*/ 110 h 139"/>
                <a:gd name="T36" fmla="*/ 0 w 97"/>
                <a:gd name="T37" fmla="*/ 126 h 139"/>
                <a:gd name="T38" fmla="*/ 19 w 97"/>
                <a:gd name="T39" fmla="*/ 135 h 139"/>
                <a:gd name="T40" fmla="*/ 49 w 97"/>
                <a:gd name="T41" fmla="*/ 139 h 139"/>
                <a:gd name="T42" fmla="*/ 63 w 97"/>
                <a:gd name="T43" fmla="*/ 138 h 139"/>
                <a:gd name="T44" fmla="*/ 83 w 97"/>
                <a:gd name="T45" fmla="*/ 130 h 139"/>
                <a:gd name="T46" fmla="*/ 93 w 97"/>
                <a:gd name="T47" fmla="*/ 116 h 139"/>
                <a:gd name="T48" fmla="*/ 97 w 97"/>
                <a:gd name="T49" fmla="*/ 98 h 139"/>
                <a:gd name="T50" fmla="*/ 92 w 97"/>
                <a:gd name="T51" fmla="*/ 79 h 139"/>
                <a:gd name="T52" fmla="*/ 86 w 97"/>
                <a:gd name="T53" fmla="*/ 71 h 139"/>
                <a:gd name="T54" fmla="*/ 70 w 97"/>
                <a:gd name="T55" fmla="*/ 61 h 139"/>
                <a:gd name="T56" fmla="*/ 52 w 97"/>
                <a:gd name="T57" fmla="*/ 56 h 139"/>
                <a:gd name="T58" fmla="*/ 31 w 97"/>
                <a:gd name="T59" fmla="*/ 50 h 139"/>
                <a:gd name="T60" fmla="*/ 22 w 97"/>
                <a:gd name="T61" fmla="*/ 36 h 139"/>
                <a:gd name="T62" fmla="*/ 25 w 97"/>
                <a:gd name="T63" fmla="*/ 25 h 139"/>
                <a:gd name="T64" fmla="*/ 33 w 97"/>
                <a:gd name="T65" fmla="*/ 20 h 139"/>
                <a:gd name="T66" fmla="*/ 41 w 97"/>
                <a:gd name="T67" fmla="*/ 18 h 139"/>
                <a:gd name="T68" fmla="*/ 47 w 97"/>
                <a:gd name="T69" fmla="*/ 17 h 139"/>
                <a:gd name="T70" fmla="*/ 65 w 97"/>
                <a:gd name="T71" fmla="*/ 19 h 139"/>
                <a:gd name="T72" fmla="*/ 88 w 97"/>
                <a:gd name="T73" fmla="*/ 2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139">
                  <a:moveTo>
                    <a:pt x="92" y="9"/>
                  </a:moveTo>
                  <a:lnTo>
                    <a:pt x="81" y="5"/>
                  </a:lnTo>
                  <a:lnTo>
                    <a:pt x="71" y="2"/>
                  </a:lnTo>
                  <a:lnTo>
                    <a:pt x="61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39" y="1"/>
                  </a:lnTo>
                  <a:lnTo>
                    <a:pt x="31" y="2"/>
                  </a:lnTo>
                  <a:lnTo>
                    <a:pt x="23" y="5"/>
                  </a:lnTo>
                  <a:lnTo>
                    <a:pt x="15" y="9"/>
                  </a:lnTo>
                  <a:lnTo>
                    <a:pt x="8" y="16"/>
                  </a:lnTo>
                  <a:lnTo>
                    <a:pt x="3" y="26"/>
                  </a:lnTo>
                  <a:lnTo>
                    <a:pt x="1" y="39"/>
                  </a:lnTo>
                  <a:lnTo>
                    <a:pt x="3" y="49"/>
                  </a:lnTo>
                  <a:lnTo>
                    <a:pt x="6" y="57"/>
                  </a:lnTo>
                  <a:lnTo>
                    <a:pt x="11" y="63"/>
                  </a:lnTo>
                  <a:lnTo>
                    <a:pt x="17" y="68"/>
                  </a:lnTo>
                  <a:lnTo>
                    <a:pt x="23" y="72"/>
                  </a:lnTo>
                  <a:lnTo>
                    <a:pt x="30" y="75"/>
                  </a:lnTo>
                  <a:lnTo>
                    <a:pt x="38" y="77"/>
                  </a:lnTo>
                  <a:lnTo>
                    <a:pt x="49" y="79"/>
                  </a:lnTo>
                  <a:lnTo>
                    <a:pt x="57" y="81"/>
                  </a:lnTo>
                  <a:lnTo>
                    <a:pt x="66" y="85"/>
                  </a:lnTo>
                  <a:lnTo>
                    <a:pt x="73" y="91"/>
                  </a:lnTo>
                  <a:lnTo>
                    <a:pt x="76" y="100"/>
                  </a:lnTo>
                  <a:lnTo>
                    <a:pt x="75" y="107"/>
                  </a:lnTo>
                  <a:lnTo>
                    <a:pt x="72" y="112"/>
                  </a:lnTo>
                  <a:lnTo>
                    <a:pt x="69" y="116"/>
                  </a:lnTo>
                  <a:lnTo>
                    <a:pt x="64" y="118"/>
                  </a:lnTo>
                  <a:lnTo>
                    <a:pt x="59" y="120"/>
                  </a:lnTo>
                  <a:lnTo>
                    <a:pt x="55" y="120"/>
                  </a:lnTo>
                  <a:lnTo>
                    <a:pt x="51" y="121"/>
                  </a:lnTo>
                  <a:lnTo>
                    <a:pt x="49" y="121"/>
                  </a:lnTo>
                  <a:lnTo>
                    <a:pt x="32" y="119"/>
                  </a:lnTo>
                  <a:lnTo>
                    <a:pt x="19" y="115"/>
                  </a:lnTo>
                  <a:lnTo>
                    <a:pt x="9" y="110"/>
                  </a:lnTo>
                  <a:lnTo>
                    <a:pt x="3" y="106"/>
                  </a:lnTo>
                  <a:lnTo>
                    <a:pt x="0" y="126"/>
                  </a:lnTo>
                  <a:lnTo>
                    <a:pt x="8" y="130"/>
                  </a:lnTo>
                  <a:lnTo>
                    <a:pt x="19" y="135"/>
                  </a:lnTo>
                  <a:lnTo>
                    <a:pt x="32" y="138"/>
                  </a:lnTo>
                  <a:lnTo>
                    <a:pt x="49" y="139"/>
                  </a:lnTo>
                  <a:lnTo>
                    <a:pt x="55" y="139"/>
                  </a:lnTo>
                  <a:lnTo>
                    <a:pt x="63" y="138"/>
                  </a:lnTo>
                  <a:lnTo>
                    <a:pt x="73" y="135"/>
                  </a:lnTo>
                  <a:lnTo>
                    <a:pt x="83" y="130"/>
                  </a:lnTo>
                  <a:lnTo>
                    <a:pt x="89" y="124"/>
                  </a:lnTo>
                  <a:lnTo>
                    <a:pt x="93" y="116"/>
                  </a:lnTo>
                  <a:lnTo>
                    <a:pt x="96" y="107"/>
                  </a:lnTo>
                  <a:lnTo>
                    <a:pt x="97" y="98"/>
                  </a:lnTo>
                  <a:lnTo>
                    <a:pt x="95" y="87"/>
                  </a:lnTo>
                  <a:lnTo>
                    <a:pt x="92" y="79"/>
                  </a:lnTo>
                  <a:lnTo>
                    <a:pt x="88" y="73"/>
                  </a:lnTo>
                  <a:lnTo>
                    <a:pt x="86" y="71"/>
                  </a:lnTo>
                  <a:lnTo>
                    <a:pt x="77" y="65"/>
                  </a:lnTo>
                  <a:lnTo>
                    <a:pt x="70" y="61"/>
                  </a:lnTo>
                  <a:lnTo>
                    <a:pt x="61" y="58"/>
                  </a:lnTo>
                  <a:lnTo>
                    <a:pt x="52" y="56"/>
                  </a:lnTo>
                  <a:lnTo>
                    <a:pt x="40" y="54"/>
                  </a:lnTo>
                  <a:lnTo>
                    <a:pt x="31" y="50"/>
                  </a:lnTo>
                  <a:lnTo>
                    <a:pt x="24" y="44"/>
                  </a:lnTo>
                  <a:lnTo>
                    <a:pt x="22" y="36"/>
                  </a:lnTo>
                  <a:lnTo>
                    <a:pt x="23" y="30"/>
                  </a:lnTo>
                  <a:lnTo>
                    <a:pt x="25" y="25"/>
                  </a:lnTo>
                  <a:lnTo>
                    <a:pt x="29" y="22"/>
                  </a:lnTo>
                  <a:lnTo>
                    <a:pt x="33" y="20"/>
                  </a:lnTo>
                  <a:lnTo>
                    <a:pt x="37" y="18"/>
                  </a:lnTo>
                  <a:lnTo>
                    <a:pt x="41" y="18"/>
                  </a:lnTo>
                  <a:lnTo>
                    <a:pt x="45" y="17"/>
                  </a:lnTo>
                  <a:lnTo>
                    <a:pt x="47" y="17"/>
                  </a:lnTo>
                  <a:lnTo>
                    <a:pt x="55" y="18"/>
                  </a:lnTo>
                  <a:lnTo>
                    <a:pt x="65" y="19"/>
                  </a:lnTo>
                  <a:lnTo>
                    <a:pt x="76" y="23"/>
                  </a:lnTo>
                  <a:lnTo>
                    <a:pt x="88" y="29"/>
                  </a:lnTo>
                  <a:lnTo>
                    <a:pt x="92" y="9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28" name="Freeform 207"/>
            <p:cNvSpPr>
              <a:spLocks noEditPoints="1"/>
            </p:cNvSpPr>
            <p:nvPr/>
          </p:nvSpPr>
          <p:spPr bwMode="auto">
            <a:xfrm>
              <a:off x="5051" y="75"/>
              <a:ext cx="117" cy="191"/>
            </a:xfrm>
            <a:custGeom>
              <a:avLst/>
              <a:gdLst>
                <a:gd name="T0" fmla="*/ 117 w 117"/>
                <a:gd name="T1" fmla="*/ 0 h 191"/>
                <a:gd name="T2" fmla="*/ 95 w 117"/>
                <a:gd name="T3" fmla="*/ 0 h 191"/>
                <a:gd name="T4" fmla="*/ 95 w 117"/>
                <a:gd name="T5" fmla="*/ 20 h 191"/>
                <a:gd name="T6" fmla="*/ 91 w 117"/>
                <a:gd name="T7" fmla="*/ 15 h 191"/>
                <a:gd name="T8" fmla="*/ 83 w 117"/>
                <a:gd name="T9" fmla="*/ 8 h 191"/>
                <a:gd name="T10" fmla="*/ 70 w 117"/>
                <a:gd name="T11" fmla="*/ 2 h 191"/>
                <a:gd name="T12" fmla="*/ 55 w 117"/>
                <a:gd name="T13" fmla="*/ 0 h 191"/>
                <a:gd name="T14" fmla="*/ 34 w 117"/>
                <a:gd name="T15" fmla="*/ 5 h 191"/>
                <a:gd name="T16" fmla="*/ 17 w 117"/>
                <a:gd name="T17" fmla="*/ 19 h 191"/>
                <a:gd name="T18" fmla="*/ 5 w 117"/>
                <a:gd name="T19" fmla="*/ 41 h 191"/>
                <a:gd name="T20" fmla="*/ 0 w 117"/>
                <a:gd name="T21" fmla="*/ 69 h 191"/>
                <a:gd name="T22" fmla="*/ 4 w 117"/>
                <a:gd name="T23" fmla="*/ 95 h 191"/>
                <a:gd name="T24" fmla="*/ 15 w 117"/>
                <a:gd name="T25" fmla="*/ 117 h 191"/>
                <a:gd name="T26" fmla="*/ 30 w 117"/>
                <a:gd name="T27" fmla="*/ 132 h 191"/>
                <a:gd name="T28" fmla="*/ 50 w 117"/>
                <a:gd name="T29" fmla="*/ 137 h 191"/>
                <a:gd name="T30" fmla="*/ 62 w 117"/>
                <a:gd name="T31" fmla="*/ 136 h 191"/>
                <a:gd name="T32" fmla="*/ 74 w 117"/>
                <a:gd name="T33" fmla="*/ 132 h 191"/>
                <a:gd name="T34" fmla="*/ 85 w 117"/>
                <a:gd name="T35" fmla="*/ 127 h 191"/>
                <a:gd name="T36" fmla="*/ 94 w 117"/>
                <a:gd name="T37" fmla="*/ 119 h 191"/>
                <a:gd name="T38" fmla="*/ 94 w 117"/>
                <a:gd name="T39" fmla="*/ 191 h 191"/>
                <a:gd name="T40" fmla="*/ 117 w 117"/>
                <a:gd name="T41" fmla="*/ 191 h 191"/>
                <a:gd name="T42" fmla="*/ 117 w 117"/>
                <a:gd name="T43" fmla="*/ 0 h 191"/>
                <a:gd name="T44" fmla="*/ 95 w 117"/>
                <a:gd name="T45" fmla="*/ 93 h 191"/>
                <a:gd name="T46" fmla="*/ 95 w 117"/>
                <a:gd name="T47" fmla="*/ 96 h 191"/>
                <a:gd name="T48" fmla="*/ 95 w 117"/>
                <a:gd name="T49" fmla="*/ 98 h 191"/>
                <a:gd name="T50" fmla="*/ 94 w 117"/>
                <a:gd name="T51" fmla="*/ 100 h 191"/>
                <a:gd name="T52" fmla="*/ 92 w 117"/>
                <a:gd name="T53" fmla="*/ 103 h 191"/>
                <a:gd name="T54" fmla="*/ 86 w 117"/>
                <a:gd name="T55" fmla="*/ 110 h 191"/>
                <a:gd name="T56" fmla="*/ 79 w 117"/>
                <a:gd name="T57" fmla="*/ 115 h 191"/>
                <a:gd name="T58" fmla="*/ 71 w 117"/>
                <a:gd name="T59" fmla="*/ 118 h 191"/>
                <a:gd name="T60" fmla="*/ 63 w 117"/>
                <a:gd name="T61" fmla="*/ 119 h 191"/>
                <a:gd name="T62" fmla="*/ 47 w 117"/>
                <a:gd name="T63" fmla="*/ 115 h 191"/>
                <a:gd name="T64" fmla="*/ 35 w 117"/>
                <a:gd name="T65" fmla="*/ 104 h 191"/>
                <a:gd name="T66" fmla="*/ 26 w 117"/>
                <a:gd name="T67" fmla="*/ 88 h 191"/>
                <a:gd name="T68" fmla="*/ 23 w 117"/>
                <a:gd name="T69" fmla="*/ 69 h 191"/>
                <a:gd name="T70" fmla="*/ 27 w 117"/>
                <a:gd name="T71" fmla="*/ 48 h 191"/>
                <a:gd name="T72" fmla="*/ 37 w 117"/>
                <a:gd name="T73" fmla="*/ 32 h 191"/>
                <a:gd name="T74" fmla="*/ 50 w 117"/>
                <a:gd name="T75" fmla="*/ 22 h 191"/>
                <a:gd name="T76" fmla="*/ 66 w 117"/>
                <a:gd name="T77" fmla="*/ 19 h 191"/>
                <a:gd name="T78" fmla="*/ 73 w 117"/>
                <a:gd name="T79" fmla="*/ 19 h 191"/>
                <a:gd name="T80" fmla="*/ 79 w 117"/>
                <a:gd name="T81" fmla="*/ 22 h 191"/>
                <a:gd name="T82" fmla="*/ 84 w 117"/>
                <a:gd name="T83" fmla="*/ 26 h 191"/>
                <a:gd name="T84" fmla="*/ 88 w 117"/>
                <a:gd name="T85" fmla="*/ 30 h 191"/>
                <a:gd name="T86" fmla="*/ 91 w 117"/>
                <a:gd name="T87" fmla="*/ 36 h 191"/>
                <a:gd name="T88" fmla="*/ 93 w 117"/>
                <a:gd name="T89" fmla="*/ 41 h 191"/>
                <a:gd name="T90" fmla="*/ 95 w 117"/>
                <a:gd name="T91" fmla="*/ 47 h 191"/>
                <a:gd name="T92" fmla="*/ 95 w 117"/>
                <a:gd name="T93" fmla="*/ 51 h 191"/>
                <a:gd name="T94" fmla="*/ 95 w 117"/>
                <a:gd name="T95" fmla="*/ 9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7" h="191">
                  <a:moveTo>
                    <a:pt x="117" y="0"/>
                  </a:moveTo>
                  <a:lnTo>
                    <a:pt x="95" y="0"/>
                  </a:lnTo>
                  <a:lnTo>
                    <a:pt x="95" y="20"/>
                  </a:lnTo>
                  <a:lnTo>
                    <a:pt x="91" y="15"/>
                  </a:lnTo>
                  <a:lnTo>
                    <a:pt x="83" y="8"/>
                  </a:lnTo>
                  <a:lnTo>
                    <a:pt x="70" y="2"/>
                  </a:lnTo>
                  <a:lnTo>
                    <a:pt x="55" y="0"/>
                  </a:lnTo>
                  <a:lnTo>
                    <a:pt x="34" y="5"/>
                  </a:lnTo>
                  <a:lnTo>
                    <a:pt x="17" y="19"/>
                  </a:lnTo>
                  <a:lnTo>
                    <a:pt x="5" y="41"/>
                  </a:lnTo>
                  <a:lnTo>
                    <a:pt x="0" y="69"/>
                  </a:lnTo>
                  <a:lnTo>
                    <a:pt x="4" y="95"/>
                  </a:lnTo>
                  <a:lnTo>
                    <a:pt x="15" y="117"/>
                  </a:lnTo>
                  <a:lnTo>
                    <a:pt x="30" y="132"/>
                  </a:lnTo>
                  <a:lnTo>
                    <a:pt x="50" y="137"/>
                  </a:lnTo>
                  <a:lnTo>
                    <a:pt x="62" y="136"/>
                  </a:lnTo>
                  <a:lnTo>
                    <a:pt x="74" y="132"/>
                  </a:lnTo>
                  <a:lnTo>
                    <a:pt x="85" y="127"/>
                  </a:lnTo>
                  <a:lnTo>
                    <a:pt x="94" y="119"/>
                  </a:lnTo>
                  <a:lnTo>
                    <a:pt x="94" y="191"/>
                  </a:lnTo>
                  <a:lnTo>
                    <a:pt x="117" y="191"/>
                  </a:lnTo>
                  <a:lnTo>
                    <a:pt x="117" y="0"/>
                  </a:lnTo>
                  <a:close/>
                  <a:moveTo>
                    <a:pt x="95" y="93"/>
                  </a:moveTo>
                  <a:lnTo>
                    <a:pt x="95" y="96"/>
                  </a:lnTo>
                  <a:lnTo>
                    <a:pt x="95" y="98"/>
                  </a:lnTo>
                  <a:lnTo>
                    <a:pt x="94" y="100"/>
                  </a:lnTo>
                  <a:lnTo>
                    <a:pt x="92" y="103"/>
                  </a:lnTo>
                  <a:lnTo>
                    <a:pt x="86" y="110"/>
                  </a:lnTo>
                  <a:lnTo>
                    <a:pt x="79" y="115"/>
                  </a:lnTo>
                  <a:lnTo>
                    <a:pt x="71" y="118"/>
                  </a:lnTo>
                  <a:lnTo>
                    <a:pt x="63" y="119"/>
                  </a:lnTo>
                  <a:lnTo>
                    <a:pt x="47" y="115"/>
                  </a:lnTo>
                  <a:lnTo>
                    <a:pt x="35" y="104"/>
                  </a:lnTo>
                  <a:lnTo>
                    <a:pt x="26" y="88"/>
                  </a:lnTo>
                  <a:lnTo>
                    <a:pt x="23" y="69"/>
                  </a:lnTo>
                  <a:lnTo>
                    <a:pt x="27" y="48"/>
                  </a:lnTo>
                  <a:lnTo>
                    <a:pt x="37" y="32"/>
                  </a:lnTo>
                  <a:lnTo>
                    <a:pt x="50" y="22"/>
                  </a:lnTo>
                  <a:lnTo>
                    <a:pt x="66" y="19"/>
                  </a:lnTo>
                  <a:lnTo>
                    <a:pt x="73" y="19"/>
                  </a:lnTo>
                  <a:lnTo>
                    <a:pt x="79" y="22"/>
                  </a:lnTo>
                  <a:lnTo>
                    <a:pt x="84" y="26"/>
                  </a:lnTo>
                  <a:lnTo>
                    <a:pt x="88" y="30"/>
                  </a:lnTo>
                  <a:lnTo>
                    <a:pt x="91" y="36"/>
                  </a:lnTo>
                  <a:lnTo>
                    <a:pt x="93" y="41"/>
                  </a:lnTo>
                  <a:lnTo>
                    <a:pt x="95" y="47"/>
                  </a:lnTo>
                  <a:lnTo>
                    <a:pt x="95" y="51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29" name="Freeform 208"/>
            <p:cNvSpPr>
              <a:spLocks/>
            </p:cNvSpPr>
            <p:nvPr/>
          </p:nvSpPr>
          <p:spPr bwMode="auto">
            <a:xfrm>
              <a:off x="5216" y="78"/>
              <a:ext cx="104" cy="134"/>
            </a:xfrm>
            <a:custGeom>
              <a:avLst/>
              <a:gdLst>
                <a:gd name="T0" fmla="*/ 104 w 104"/>
                <a:gd name="T1" fmla="*/ 0 h 134"/>
                <a:gd name="T2" fmla="*/ 81 w 104"/>
                <a:gd name="T3" fmla="*/ 0 h 134"/>
                <a:gd name="T4" fmla="*/ 81 w 104"/>
                <a:gd name="T5" fmla="*/ 86 h 134"/>
                <a:gd name="T6" fmla="*/ 78 w 104"/>
                <a:gd name="T7" fmla="*/ 100 h 134"/>
                <a:gd name="T8" fmla="*/ 71 w 104"/>
                <a:gd name="T9" fmla="*/ 110 h 134"/>
                <a:gd name="T10" fmla="*/ 59 w 104"/>
                <a:gd name="T11" fmla="*/ 116 h 134"/>
                <a:gd name="T12" fmla="*/ 46 w 104"/>
                <a:gd name="T13" fmla="*/ 118 h 134"/>
                <a:gd name="T14" fmla="*/ 34 w 104"/>
                <a:gd name="T15" fmla="*/ 117 h 134"/>
                <a:gd name="T16" fmla="*/ 27 w 104"/>
                <a:gd name="T17" fmla="*/ 113 h 134"/>
                <a:gd name="T18" fmla="*/ 24 w 104"/>
                <a:gd name="T19" fmla="*/ 106 h 134"/>
                <a:gd name="T20" fmla="*/ 23 w 104"/>
                <a:gd name="T21" fmla="*/ 98 h 134"/>
                <a:gd name="T22" fmla="*/ 23 w 104"/>
                <a:gd name="T23" fmla="*/ 0 h 134"/>
                <a:gd name="T24" fmla="*/ 0 w 104"/>
                <a:gd name="T25" fmla="*/ 0 h 134"/>
                <a:gd name="T26" fmla="*/ 0 w 104"/>
                <a:gd name="T27" fmla="*/ 99 h 134"/>
                <a:gd name="T28" fmla="*/ 1 w 104"/>
                <a:gd name="T29" fmla="*/ 106 h 134"/>
                <a:gd name="T30" fmla="*/ 2 w 104"/>
                <a:gd name="T31" fmla="*/ 113 h 134"/>
                <a:gd name="T32" fmla="*/ 4 w 104"/>
                <a:gd name="T33" fmla="*/ 119 h 134"/>
                <a:gd name="T34" fmla="*/ 7 w 104"/>
                <a:gd name="T35" fmla="*/ 125 h 134"/>
                <a:gd name="T36" fmla="*/ 11 w 104"/>
                <a:gd name="T37" fmla="*/ 129 h 134"/>
                <a:gd name="T38" fmla="*/ 16 w 104"/>
                <a:gd name="T39" fmla="*/ 132 h 134"/>
                <a:gd name="T40" fmla="*/ 23 w 104"/>
                <a:gd name="T41" fmla="*/ 134 h 134"/>
                <a:gd name="T42" fmla="*/ 31 w 104"/>
                <a:gd name="T43" fmla="*/ 134 h 134"/>
                <a:gd name="T44" fmla="*/ 57 w 104"/>
                <a:gd name="T45" fmla="*/ 130 h 134"/>
                <a:gd name="T46" fmla="*/ 82 w 104"/>
                <a:gd name="T47" fmla="*/ 117 h 134"/>
                <a:gd name="T48" fmla="*/ 82 w 104"/>
                <a:gd name="T49" fmla="*/ 131 h 134"/>
                <a:gd name="T50" fmla="*/ 104 w 104"/>
                <a:gd name="T51" fmla="*/ 131 h 134"/>
                <a:gd name="T52" fmla="*/ 104 w 104"/>
                <a:gd name="T5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4" h="134">
                  <a:moveTo>
                    <a:pt x="104" y="0"/>
                  </a:moveTo>
                  <a:lnTo>
                    <a:pt x="81" y="0"/>
                  </a:lnTo>
                  <a:lnTo>
                    <a:pt x="81" y="86"/>
                  </a:lnTo>
                  <a:lnTo>
                    <a:pt x="78" y="100"/>
                  </a:lnTo>
                  <a:lnTo>
                    <a:pt x="71" y="110"/>
                  </a:lnTo>
                  <a:lnTo>
                    <a:pt x="59" y="116"/>
                  </a:lnTo>
                  <a:lnTo>
                    <a:pt x="46" y="118"/>
                  </a:lnTo>
                  <a:lnTo>
                    <a:pt x="34" y="117"/>
                  </a:lnTo>
                  <a:lnTo>
                    <a:pt x="27" y="113"/>
                  </a:lnTo>
                  <a:lnTo>
                    <a:pt x="24" y="106"/>
                  </a:lnTo>
                  <a:lnTo>
                    <a:pt x="23" y="9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99"/>
                  </a:lnTo>
                  <a:lnTo>
                    <a:pt x="1" y="106"/>
                  </a:lnTo>
                  <a:lnTo>
                    <a:pt x="2" y="113"/>
                  </a:lnTo>
                  <a:lnTo>
                    <a:pt x="4" y="119"/>
                  </a:lnTo>
                  <a:lnTo>
                    <a:pt x="7" y="125"/>
                  </a:lnTo>
                  <a:lnTo>
                    <a:pt x="11" y="129"/>
                  </a:lnTo>
                  <a:lnTo>
                    <a:pt x="16" y="132"/>
                  </a:lnTo>
                  <a:lnTo>
                    <a:pt x="23" y="134"/>
                  </a:lnTo>
                  <a:lnTo>
                    <a:pt x="31" y="134"/>
                  </a:lnTo>
                  <a:lnTo>
                    <a:pt x="57" y="130"/>
                  </a:lnTo>
                  <a:lnTo>
                    <a:pt x="82" y="117"/>
                  </a:lnTo>
                  <a:lnTo>
                    <a:pt x="82" y="131"/>
                  </a:lnTo>
                  <a:lnTo>
                    <a:pt x="104" y="13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30" name="Freeform 209"/>
            <p:cNvSpPr>
              <a:spLocks noEditPoints="1"/>
            </p:cNvSpPr>
            <p:nvPr/>
          </p:nvSpPr>
          <p:spPr bwMode="auto">
            <a:xfrm>
              <a:off x="5357" y="73"/>
              <a:ext cx="104" cy="139"/>
            </a:xfrm>
            <a:custGeom>
              <a:avLst/>
              <a:gdLst>
                <a:gd name="T0" fmla="*/ 104 w 104"/>
                <a:gd name="T1" fmla="*/ 51 h 139"/>
                <a:gd name="T2" fmla="*/ 100 w 104"/>
                <a:gd name="T3" fmla="*/ 30 h 139"/>
                <a:gd name="T4" fmla="*/ 90 w 104"/>
                <a:gd name="T5" fmla="*/ 14 h 139"/>
                <a:gd name="T6" fmla="*/ 75 w 104"/>
                <a:gd name="T7" fmla="*/ 4 h 139"/>
                <a:gd name="T8" fmla="*/ 56 w 104"/>
                <a:gd name="T9" fmla="*/ 0 h 139"/>
                <a:gd name="T10" fmla="*/ 31 w 104"/>
                <a:gd name="T11" fmla="*/ 3 h 139"/>
                <a:gd name="T12" fmla="*/ 10 w 104"/>
                <a:gd name="T13" fmla="*/ 13 h 139"/>
                <a:gd name="T14" fmla="*/ 11 w 104"/>
                <a:gd name="T15" fmla="*/ 32 h 139"/>
                <a:gd name="T16" fmla="*/ 23 w 104"/>
                <a:gd name="T17" fmla="*/ 25 h 139"/>
                <a:gd name="T18" fmla="*/ 34 w 104"/>
                <a:gd name="T19" fmla="*/ 21 h 139"/>
                <a:gd name="T20" fmla="*/ 45 w 104"/>
                <a:gd name="T21" fmla="*/ 18 h 139"/>
                <a:gd name="T22" fmla="*/ 56 w 104"/>
                <a:gd name="T23" fmla="*/ 17 h 139"/>
                <a:gd name="T24" fmla="*/ 66 w 104"/>
                <a:gd name="T25" fmla="*/ 19 h 139"/>
                <a:gd name="T26" fmla="*/ 74 w 104"/>
                <a:gd name="T27" fmla="*/ 26 h 139"/>
                <a:gd name="T28" fmla="*/ 79 w 104"/>
                <a:gd name="T29" fmla="*/ 37 h 139"/>
                <a:gd name="T30" fmla="*/ 81 w 104"/>
                <a:gd name="T31" fmla="*/ 51 h 139"/>
                <a:gd name="T32" fmla="*/ 81 w 104"/>
                <a:gd name="T33" fmla="*/ 64 h 139"/>
                <a:gd name="T34" fmla="*/ 50 w 104"/>
                <a:gd name="T35" fmla="*/ 66 h 139"/>
                <a:gd name="T36" fmla="*/ 24 w 104"/>
                <a:gd name="T37" fmla="*/ 74 h 139"/>
                <a:gd name="T38" fmla="*/ 7 w 104"/>
                <a:gd name="T39" fmla="*/ 86 h 139"/>
                <a:gd name="T40" fmla="*/ 0 w 104"/>
                <a:gd name="T41" fmla="*/ 103 h 139"/>
                <a:gd name="T42" fmla="*/ 1 w 104"/>
                <a:gd name="T43" fmla="*/ 108 h 139"/>
                <a:gd name="T44" fmla="*/ 2 w 104"/>
                <a:gd name="T45" fmla="*/ 114 h 139"/>
                <a:gd name="T46" fmla="*/ 4 w 104"/>
                <a:gd name="T47" fmla="*/ 120 h 139"/>
                <a:gd name="T48" fmla="*/ 7 w 104"/>
                <a:gd name="T49" fmla="*/ 126 h 139"/>
                <a:gd name="T50" fmla="*/ 12 w 104"/>
                <a:gd name="T51" fmla="*/ 131 h 139"/>
                <a:gd name="T52" fmla="*/ 17 w 104"/>
                <a:gd name="T53" fmla="*/ 135 h 139"/>
                <a:gd name="T54" fmla="*/ 25 w 104"/>
                <a:gd name="T55" fmla="*/ 138 h 139"/>
                <a:gd name="T56" fmla="*/ 33 w 104"/>
                <a:gd name="T57" fmla="*/ 139 h 139"/>
                <a:gd name="T58" fmla="*/ 40 w 104"/>
                <a:gd name="T59" fmla="*/ 139 h 139"/>
                <a:gd name="T60" fmla="*/ 53 w 104"/>
                <a:gd name="T61" fmla="*/ 137 h 139"/>
                <a:gd name="T62" fmla="*/ 68 w 104"/>
                <a:gd name="T63" fmla="*/ 133 h 139"/>
                <a:gd name="T64" fmla="*/ 82 w 104"/>
                <a:gd name="T65" fmla="*/ 125 h 139"/>
                <a:gd name="T66" fmla="*/ 82 w 104"/>
                <a:gd name="T67" fmla="*/ 136 h 139"/>
                <a:gd name="T68" fmla="*/ 104 w 104"/>
                <a:gd name="T69" fmla="*/ 136 h 139"/>
                <a:gd name="T70" fmla="*/ 104 w 104"/>
                <a:gd name="T71" fmla="*/ 51 h 139"/>
                <a:gd name="T72" fmla="*/ 81 w 104"/>
                <a:gd name="T73" fmla="*/ 97 h 139"/>
                <a:gd name="T74" fmla="*/ 81 w 104"/>
                <a:gd name="T75" fmla="*/ 102 h 139"/>
                <a:gd name="T76" fmla="*/ 80 w 104"/>
                <a:gd name="T77" fmla="*/ 106 h 139"/>
                <a:gd name="T78" fmla="*/ 77 w 104"/>
                <a:gd name="T79" fmla="*/ 111 h 139"/>
                <a:gd name="T80" fmla="*/ 71 w 104"/>
                <a:gd name="T81" fmla="*/ 116 h 139"/>
                <a:gd name="T82" fmla="*/ 65 w 104"/>
                <a:gd name="T83" fmla="*/ 119 h 139"/>
                <a:gd name="T84" fmla="*/ 58 w 104"/>
                <a:gd name="T85" fmla="*/ 120 h 139"/>
                <a:gd name="T86" fmla="*/ 52 w 104"/>
                <a:gd name="T87" fmla="*/ 121 h 139"/>
                <a:gd name="T88" fmla="*/ 48 w 104"/>
                <a:gd name="T89" fmla="*/ 121 h 139"/>
                <a:gd name="T90" fmla="*/ 38 w 104"/>
                <a:gd name="T91" fmla="*/ 120 h 139"/>
                <a:gd name="T92" fmla="*/ 30 w 104"/>
                <a:gd name="T93" fmla="*/ 116 h 139"/>
                <a:gd name="T94" fmla="*/ 24 w 104"/>
                <a:gd name="T95" fmla="*/ 110 h 139"/>
                <a:gd name="T96" fmla="*/ 21 w 104"/>
                <a:gd name="T97" fmla="*/ 102 h 139"/>
                <a:gd name="T98" fmla="*/ 23 w 104"/>
                <a:gd name="T99" fmla="*/ 95 h 139"/>
                <a:gd name="T100" fmla="*/ 29 w 104"/>
                <a:gd name="T101" fmla="*/ 90 h 139"/>
                <a:gd name="T102" fmla="*/ 37 w 104"/>
                <a:gd name="T103" fmla="*/ 86 h 139"/>
                <a:gd name="T104" fmla="*/ 47 w 104"/>
                <a:gd name="T105" fmla="*/ 83 h 139"/>
                <a:gd name="T106" fmla="*/ 57 w 104"/>
                <a:gd name="T107" fmla="*/ 81 h 139"/>
                <a:gd name="T108" fmla="*/ 67 w 104"/>
                <a:gd name="T109" fmla="*/ 80 h 139"/>
                <a:gd name="T110" fmla="*/ 75 w 104"/>
                <a:gd name="T111" fmla="*/ 79 h 139"/>
                <a:gd name="T112" fmla="*/ 81 w 104"/>
                <a:gd name="T113" fmla="*/ 79 h 139"/>
                <a:gd name="T114" fmla="*/ 81 w 104"/>
                <a:gd name="T115" fmla="*/ 9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39">
                  <a:moveTo>
                    <a:pt x="104" y="51"/>
                  </a:moveTo>
                  <a:lnTo>
                    <a:pt x="100" y="30"/>
                  </a:lnTo>
                  <a:lnTo>
                    <a:pt x="90" y="14"/>
                  </a:lnTo>
                  <a:lnTo>
                    <a:pt x="75" y="4"/>
                  </a:lnTo>
                  <a:lnTo>
                    <a:pt x="56" y="0"/>
                  </a:lnTo>
                  <a:lnTo>
                    <a:pt x="31" y="3"/>
                  </a:lnTo>
                  <a:lnTo>
                    <a:pt x="10" y="13"/>
                  </a:lnTo>
                  <a:lnTo>
                    <a:pt x="11" y="32"/>
                  </a:lnTo>
                  <a:lnTo>
                    <a:pt x="23" y="25"/>
                  </a:lnTo>
                  <a:lnTo>
                    <a:pt x="34" y="21"/>
                  </a:lnTo>
                  <a:lnTo>
                    <a:pt x="45" y="18"/>
                  </a:lnTo>
                  <a:lnTo>
                    <a:pt x="56" y="17"/>
                  </a:lnTo>
                  <a:lnTo>
                    <a:pt x="66" y="19"/>
                  </a:lnTo>
                  <a:lnTo>
                    <a:pt x="74" y="26"/>
                  </a:lnTo>
                  <a:lnTo>
                    <a:pt x="79" y="37"/>
                  </a:lnTo>
                  <a:lnTo>
                    <a:pt x="81" y="51"/>
                  </a:lnTo>
                  <a:lnTo>
                    <a:pt x="81" y="64"/>
                  </a:lnTo>
                  <a:lnTo>
                    <a:pt x="50" y="66"/>
                  </a:lnTo>
                  <a:lnTo>
                    <a:pt x="24" y="74"/>
                  </a:lnTo>
                  <a:lnTo>
                    <a:pt x="7" y="86"/>
                  </a:lnTo>
                  <a:lnTo>
                    <a:pt x="0" y="103"/>
                  </a:lnTo>
                  <a:lnTo>
                    <a:pt x="1" y="108"/>
                  </a:lnTo>
                  <a:lnTo>
                    <a:pt x="2" y="114"/>
                  </a:lnTo>
                  <a:lnTo>
                    <a:pt x="4" y="120"/>
                  </a:lnTo>
                  <a:lnTo>
                    <a:pt x="7" y="126"/>
                  </a:lnTo>
                  <a:lnTo>
                    <a:pt x="12" y="131"/>
                  </a:lnTo>
                  <a:lnTo>
                    <a:pt x="17" y="135"/>
                  </a:lnTo>
                  <a:lnTo>
                    <a:pt x="25" y="138"/>
                  </a:lnTo>
                  <a:lnTo>
                    <a:pt x="33" y="139"/>
                  </a:lnTo>
                  <a:lnTo>
                    <a:pt x="40" y="139"/>
                  </a:lnTo>
                  <a:lnTo>
                    <a:pt x="53" y="137"/>
                  </a:lnTo>
                  <a:lnTo>
                    <a:pt x="68" y="133"/>
                  </a:lnTo>
                  <a:lnTo>
                    <a:pt x="82" y="125"/>
                  </a:lnTo>
                  <a:lnTo>
                    <a:pt x="82" y="136"/>
                  </a:lnTo>
                  <a:lnTo>
                    <a:pt x="104" y="136"/>
                  </a:lnTo>
                  <a:lnTo>
                    <a:pt x="104" y="51"/>
                  </a:lnTo>
                  <a:close/>
                  <a:moveTo>
                    <a:pt x="81" y="97"/>
                  </a:moveTo>
                  <a:lnTo>
                    <a:pt x="81" y="102"/>
                  </a:lnTo>
                  <a:lnTo>
                    <a:pt x="80" y="106"/>
                  </a:lnTo>
                  <a:lnTo>
                    <a:pt x="77" y="111"/>
                  </a:lnTo>
                  <a:lnTo>
                    <a:pt x="71" y="116"/>
                  </a:lnTo>
                  <a:lnTo>
                    <a:pt x="65" y="119"/>
                  </a:lnTo>
                  <a:lnTo>
                    <a:pt x="58" y="120"/>
                  </a:lnTo>
                  <a:lnTo>
                    <a:pt x="52" y="121"/>
                  </a:lnTo>
                  <a:lnTo>
                    <a:pt x="48" y="121"/>
                  </a:lnTo>
                  <a:lnTo>
                    <a:pt x="38" y="120"/>
                  </a:lnTo>
                  <a:lnTo>
                    <a:pt x="30" y="116"/>
                  </a:lnTo>
                  <a:lnTo>
                    <a:pt x="24" y="110"/>
                  </a:lnTo>
                  <a:lnTo>
                    <a:pt x="21" y="102"/>
                  </a:lnTo>
                  <a:lnTo>
                    <a:pt x="23" y="95"/>
                  </a:lnTo>
                  <a:lnTo>
                    <a:pt x="29" y="90"/>
                  </a:lnTo>
                  <a:lnTo>
                    <a:pt x="37" y="86"/>
                  </a:lnTo>
                  <a:lnTo>
                    <a:pt x="47" y="83"/>
                  </a:lnTo>
                  <a:lnTo>
                    <a:pt x="57" y="81"/>
                  </a:lnTo>
                  <a:lnTo>
                    <a:pt x="67" y="80"/>
                  </a:lnTo>
                  <a:lnTo>
                    <a:pt x="75" y="79"/>
                  </a:lnTo>
                  <a:lnTo>
                    <a:pt x="81" y="79"/>
                  </a:lnTo>
                  <a:lnTo>
                    <a:pt x="81" y="97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31" name="Freeform 210"/>
            <p:cNvSpPr>
              <a:spLocks/>
            </p:cNvSpPr>
            <p:nvPr/>
          </p:nvSpPr>
          <p:spPr bwMode="auto">
            <a:xfrm>
              <a:off x="5501" y="75"/>
              <a:ext cx="72" cy="134"/>
            </a:xfrm>
            <a:custGeom>
              <a:avLst/>
              <a:gdLst>
                <a:gd name="T0" fmla="*/ 22 w 72"/>
                <a:gd name="T1" fmla="*/ 71 h 134"/>
                <a:gd name="T2" fmla="*/ 26 w 72"/>
                <a:gd name="T3" fmla="*/ 50 h 134"/>
                <a:gd name="T4" fmla="*/ 36 w 72"/>
                <a:gd name="T5" fmla="*/ 34 h 134"/>
                <a:gd name="T6" fmla="*/ 52 w 72"/>
                <a:gd name="T7" fmla="*/ 24 h 134"/>
                <a:gd name="T8" fmla="*/ 72 w 72"/>
                <a:gd name="T9" fmla="*/ 19 h 134"/>
                <a:gd name="T10" fmla="*/ 72 w 72"/>
                <a:gd name="T11" fmla="*/ 0 h 134"/>
                <a:gd name="T12" fmla="*/ 54 w 72"/>
                <a:gd name="T13" fmla="*/ 2 h 134"/>
                <a:gd name="T14" fmla="*/ 40 w 72"/>
                <a:gd name="T15" fmla="*/ 9 h 134"/>
                <a:gd name="T16" fmla="*/ 29 w 72"/>
                <a:gd name="T17" fmla="*/ 18 h 134"/>
                <a:gd name="T18" fmla="*/ 21 w 72"/>
                <a:gd name="T19" fmla="*/ 28 h 134"/>
                <a:gd name="T20" fmla="*/ 21 w 72"/>
                <a:gd name="T21" fmla="*/ 1 h 134"/>
                <a:gd name="T22" fmla="*/ 0 w 72"/>
                <a:gd name="T23" fmla="*/ 1 h 134"/>
                <a:gd name="T24" fmla="*/ 0 w 72"/>
                <a:gd name="T25" fmla="*/ 134 h 134"/>
                <a:gd name="T26" fmla="*/ 22 w 72"/>
                <a:gd name="T27" fmla="*/ 134 h 134"/>
                <a:gd name="T28" fmla="*/ 22 w 72"/>
                <a:gd name="T29" fmla="*/ 7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34">
                  <a:moveTo>
                    <a:pt x="22" y="71"/>
                  </a:moveTo>
                  <a:lnTo>
                    <a:pt x="26" y="50"/>
                  </a:lnTo>
                  <a:lnTo>
                    <a:pt x="36" y="34"/>
                  </a:lnTo>
                  <a:lnTo>
                    <a:pt x="52" y="24"/>
                  </a:lnTo>
                  <a:lnTo>
                    <a:pt x="72" y="19"/>
                  </a:lnTo>
                  <a:lnTo>
                    <a:pt x="72" y="0"/>
                  </a:lnTo>
                  <a:lnTo>
                    <a:pt x="54" y="2"/>
                  </a:lnTo>
                  <a:lnTo>
                    <a:pt x="40" y="9"/>
                  </a:lnTo>
                  <a:lnTo>
                    <a:pt x="29" y="18"/>
                  </a:lnTo>
                  <a:lnTo>
                    <a:pt x="21" y="28"/>
                  </a:lnTo>
                  <a:lnTo>
                    <a:pt x="21" y="1"/>
                  </a:lnTo>
                  <a:lnTo>
                    <a:pt x="0" y="1"/>
                  </a:lnTo>
                  <a:lnTo>
                    <a:pt x="0" y="134"/>
                  </a:lnTo>
                  <a:lnTo>
                    <a:pt x="22" y="134"/>
                  </a:lnTo>
                  <a:lnTo>
                    <a:pt x="22" y="71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32" name="Freeform 211"/>
            <p:cNvSpPr>
              <a:spLocks noEditPoints="1"/>
            </p:cNvSpPr>
            <p:nvPr/>
          </p:nvSpPr>
          <p:spPr bwMode="auto">
            <a:xfrm>
              <a:off x="5588" y="73"/>
              <a:ext cx="111" cy="139"/>
            </a:xfrm>
            <a:custGeom>
              <a:avLst/>
              <a:gdLst>
                <a:gd name="T0" fmla="*/ 111 w 111"/>
                <a:gd name="T1" fmla="*/ 71 h 139"/>
                <a:gd name="T2" fmla="*/ 110 w 111"/>
                <a:gd name="T3" fmla="*/ 62 h 139"/>
                <a:gd name="T4" fmla="*/ 109 w 111"/>
                <a:gd name="T5" fmla="*/ 49 h 139"/>
                <a:gd name="T6" fmla="*/ 106 w 111"/>
                <a:gd name="T7" fmla="*/ 35 h 139"/>
                <a:gd name="T8" fmla="*/ 99 w 111"/>
                <a:gd name="T9" fmla="*/ 21 h 139"/>
                <a:gd name="T10" fmla="*/ 89 w 111"/>
                <a:gd name="T11" fmla="*/ 10 h 139"/>
                <a:gd name="T12" fmla="*/ 78 w 111"/>
                <a:gd name="T13" fmla="*/ 4 h 139"/>
                <a:gd name="T14" fmla="*/ 68 w 111"/>
                <a:gd name="T15" fmla="*/ 1 h 139"/>
                <a:gd name="T16" fmla="*/ 58 w 111"/>
                <a:gd name="T17" fmla="*/ 0 h 139"/>
                <a:gd name="T18" fmla="*/ 36 w 111"/>
                <a:gd name="T19" fmla="*/ 5 h 139"/>
                <a:gd name="T20" fmla="*/ 17 w 111"/>
                <a:gd name="T21" fmla="*/ 20 h 139"/>
                <a:gd name="T22" fmla="*/ 4 w 111"/>
                <a:gd name="T23" fmla="*/ 42 h 139"/>
                <a:gd name="T24" fmla="*/ 0 w 111"/>
                <a:gd name="T25" fmla="*/ 69 h 139"/>
                <a:gd name="T26" fmla="*/ 4 w 111"/>
                <a:gd name="T27" fmla="*/ 97 h 139"/>
                <a:gd name="T28" fmla="*/ 18 w 111"/>
                <a:gd name="T29" fmla="*/ 119 h 139"/>
                <a:gd name="T30" fmla="*/ 38 w 111"/>
                <a:gd name="T31" fmla="*/ 134 h 139"/>
                <a:gd name="T32" fmla="*/ 63 w 111"/>
                <a:gd name="T33" fmla="*/ 139 h 139"/>
                <a:gd name="T34" fmla="*/ 89 w 111"/>
                <a:gd name="T35" fmla="*/ 135 h 139"/>
                <a:gd name="T36" fmla="*/ 109 w 111"/>
                <a:gd name="T37" fmla="*/ 124 h 139"/>
                <a:gd name="T38" fmla="*/ 108 w 111"/>
                <a:gd name="T39" fmla="*/ 105 h 139"/>
                <a:gd name="T40" fmla="*/ 94 w 111"/>
                <a:gd name="T41" fmla="*/ 114 h 139"/>
                <a:gd name="T42" fmla="*/ 81 w 111"/>
                <a:gd name="T43" fmla="*/ 119 h 139"/>
                <a:gd name="T44" fmla="*/ 70 w 111"/>
                <a:gd name="T45" fmla="*/ 121 h 139"/>
                <a:gd name="T46" fmla="*/ 63 w 111"/>
                <a:gd name="T47" fmla="*/ 121 h 139"/>
                <a:gd name="T48" fmla="*/ 47 w 111"/>
                <a:gd name="T49" fmla="*/ 118 h 139"/>
                <a:gd name="T50" fmla="*/ 33 w 111"/>
                <a:gd name="T51" fmla="*/ 107 h 139"/>
                <a:gd name="T52" fmla="*/ 24 w 111"/>
                <a:gd name="T53" fmla="*/ 91 h 139"/>
                <a:gd name="T54" fmla="*/ 20 w 111"/>
                <a:gd name="T55" fmla="*/ 71 h 139"/>
                <a:gd name="T56" fmla="*/ 111 w 111"/>
                <a:gd name="T57" fmla="*/ 71 h 139"/>
                <a:gd name="T58" fmla="*/ 22 w 111"/>
                <a:gd name="T59" fmla="*/ 55 h 139"/>
                <a:gd name="T60" fmla="*/ 27 w 111"/>
                <a:gd name="T61" fmla="*/ 40 h 139"/>
                <a:gd name="T62" fmla="*/ 36 w 111"/>
                <a:gd name="T63" fmla="*/ 28 h 139"/>
                <a:gd name="T64" fmla="*/ 46 w 111"/>
                <a:gd name="T65" fmla="*/ 21 h 139"/>
                <a:gd name="T66" fmla="*/ 58 w 111"/>
                <a:gd name="T67" fmla="*/ 18 h 139"/>
                <a:gd name="T68" fmla="*/ 70 w 111"/>
                <a:gd name="T69" fmla="*/ 20 h 139"/>
                <a:gd name="T70" fmla="*/ 80 w 111"/>
                <a:gd name="T71" fmla="*/ 26 h 139"/>
                <a:gd name="T72" fmla="*/ 89 w 111"/>
                <a:gd name="T73" fmla="*/ 38 h 139"/>
                <a:gd name="T74" fmla="*/ 94 w 111"/>
                <a:gd name="T75" fmla="*/ 55 h 139"/>
                <a:gd name="T76" fmla="*/ 22 w 111"/>
                <a:gd name="T77" fmla="*/ 5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" h="139">
                  <a:moveTo>
                    <a:pt x="111" y="71"/>
                  </a:moveTo>
                  <a:lnTo>
                    <a:pt x="110" y="62"/>
                  </a:lnTo>
                  <a:lnTo>
                    <a:pt x="109" y="49"/>
                  </a:lnTo>
                  <a:lnTo>
                    <a:pt x="106" y="35"/>
                  </a:lnTo>
                  <a:lnTo>
                    <a:pt x="99" y="21"/>
                  </a:lnTo>
                  <a:lnTo>
                    <a:pt x="89" y="10"/>
                  </a:lnTo>
                  <a:lnTo>
                    <a:pt x="78" y="4"/>
                  </a:lnTo>
                  <a:lnTo>
                    <a:pt x="68" y="1"/>
                  </a:lnTo>
                  <a:lnTo>
                    <a:pt x="58" y="0"/>
                  </a:lnTo>
                  <a:lnTo>
                    <a:pt x="36" y="5"/>
                  </a:lnTo>
                  <a:lnTo>
                    <a:pt x="17" y="20"/>
                  </a:lnTo>
                  <a:lnTo>
                    <a:pt x="4" y="42"/>
                  </a:lnTo>
                  <a:lnTo>
                    <a:pt x="0" y="69"/>
                  </a:lnTo>
                  <a:lnTo>
                    <a:pt x="4" y="97"/>
                  </a:lnTo>
                  <a:lnTo>
                    <a:pt x="18" y="119"/>
                  </a:lnTo>
                  <a:lnTo>
                    <a:pt x="38" y="134"/>
                  </a:lnTo>
                  <a:lnTo>
                    <a:pt x="63" y="139"/>
                  </a:lnTo>
                  <a:lnTo>
                    <a:pt x="89" y="135"/>
                  </a:lnTo>
                  <a:lnTo>
                    <a:pt x="109" y="124"/>
                  </a:lnTo>
                  <a:lnTo>
                    <a:pt x="108" y="105"/>
                  </a:lnTo>
                  <a:lnTo>
                    <a:pt x="94" y="114"/>
                  </a:lnTo>
                  <a:lnTo>
                    <a:pt x="81" y="119"/>
                  </a:lnTo>
                  <a:lnTo>
                    <a:pt x="70" y="121"/>
                  </a:lnTo>
                  <a:lnTo>
                    <a:pt x="63" y="121"/>
                  </a:lnTo>
                  <a:lnTo>
                    <a:pt x="47" y="118"/>
                  </a:lnTo>
                  <a:lnTo>
                    <a:pt x="33" y="107"/>
                  </a:lnTo>
                  <a:lnTo>
                    <a:pt x="24" y="91"/>
                  </a:lnTo>
                  <a:lnTo>
                    <a:pt x="20" y="71"/>
                  </a:lnTo>
                  <a:lnTo>
                    <a:pt x="111" y="71"/>
                  </a:lnTo>
                  <a:close/>
                  <a:moveTo>
                    <a:pt x="22" y="55"/>
                  </a:moveTo>
                  <a:lnTo>
                    <a:pt x="27" y="40"/>
                  </a:lnTo>
                  <a:lnTo>
                    <a:pt x="36" y="28"/>
                  </a:lnTo>
                  <a:lnTo>
                    <a:pt x="46" y="21"/>
                  </a:lnTo>
                  <a:lnTo>
                    <a:pt x="58" y="18"/>
                  </a:lnTo>
                  <a:lnTo>
                    <a:pt x="70" y="20"/>
                  </a:lnTo>
                  <a:lnTo>
                    <a:pt x="80" y="26"/>
                  </a:lnTo>
                  <a:lnTo>
                    <a:pt x="89" y="38"/>
                  </a:lnTo>
                  <a:lnTo>
                    <a:pt x="94" y="55"/>
                  </a:lnTo>
                  <a:lnTo>
                    <a:pt x="22" y="55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33" name="Rectangle 212"/>
            <p:cNvSpPr>
              <a:spLocks noChangeArrowheads="1"/>
            </p:cNvSpPr>
            <p:nvPr/>
          </p:nvSpPr>
          <p:spPr bwMode="auto">
            <a:xfrm>
              <a:off x="5736" y="185"/>
              <a:ext cx="24" cy="24"/>
            </a:xfrm>
            <a:prstGeom prst="rect">
              <a:avLst/>
            </a:prstGeom>
            <a:solidFill>
              <a:srgbClr val="000066"/>
            </a:solidFill>
            <a:ln w="0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2235" name="Group 215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673100" y="3417888"/>
            <a:ext cx="4019209" cy="833438"/>
            <a:chOff x="1" y="1"/>
            <a:chExt cx="5758" cy="1194"/>
          </a:xfrm>
        </p:grpSpPr>
        <p:sp>
          <p:nvSpPr>
            <p:cNvPr id="232238" name="Freeform 216"/>
            <p:cNvSpPr>
              <a:spLocks/>
            </p:cNvSpPr>
            <p:nvPr/>
          </p:nvSpPr>
          <p:spPr bwMode="auto">
            <a:xfrm>
              <a:off x="1" y="1"/>
              <a:ext cx="191" cy="257"/>
            </a:xfrm>
            <a:custGeom>
              <a:avLst/>
              <a:gdLst>
                <a:gd name="T0" fmla="*/ 191 w 191"/>
                <a:gd name="T1" fmla="*/ 146 h 257"/>
                <a:gd name="T2" fmla="*/ 115 w 191"/>
                <a:gd name="T3" fmla="*/ 146 h 257"/>
                <a:gd name="T4" fmla="*/ 115 w 191"/>
                <a:gd name="T5" fmla="*/ 168 h 257"/>
                <a:gd name="T6" fmla="*/ 163 w 191"/>
                <a:gd name="T7" fmla="*/ 168 h 257"/>
                <a:gd name="T8" fmla="*/ 163 w 191"/>
                <a:gd name="T9" fmla="*/ 227 h 257"/>
                <a:gd name="T10" fmla="*/ 140 w 191"/>
                <a:gd name="T11" fmla="*/ 232 h 257"/>
                <a:gd name="T12" fmla="*/ 116 w 191"/>
                <a:gd name="T13" fmla="*/ 234 h 257"/>
                <a:gd name="T14" fmla="*/ 99 w 191"/>
                <a:gd name="T15" fmla="*/ 232 h 257"/>
                <a:gd name="T16" fmla="*/ 83 w 191"/>
                <a:gd name="T17" fmla="*/ 226 h 257"/>
                <a:gd name="T18" fmla="*/ 68 w 191"/>
                <a:gd name="T19" fmla="*/ 216 h 257"/>
                <a:gd name="T20" fmla="*/ 56 w 191"/>
                <a:gd name="T21" fmla="*/ 203 h 257"/>
                <a:gd name="T22" fmla="*/ 46 w 191"/>
                <a:gd name="T23" fmla="*/ 188 h 257"/>
                <a:gd name="T24" fmla="*/ 38 w 191"/>
                <a:gd name="T25" fmla="*/ 170 h 257"/>
                <a:gd name="T26" fmla="*/ 33 w 191"/>
                <a:gd name="T27" fmla="*/ 150 h 257"/>
                <a:gd name="T28" fmla="*/ 32 w 191"/>
                <a:gd name="T29" fmla="*/ 128 h 257"/>
                <a:gd name="T30" fmla="*/ 33 w 191"/>
                <a:gd name="T31" fmla="*/ 108 h 257"/>
                <a:gd name="T32" fmla="*/ 38 w 191"/>
                <a:gd name="T33" fmla="*/ 88 h 257"/>
                <a:gd name="T34" fmla="*/ 46 w 191"/>
                <a:gd name="T35" fmla="*/ 70 h 257"/>
                <a:gd name="T36" fmla="*/ 56 w 191"/>
                <a:gd name="T37" fmla="*/ 55 h 257"/>
                <a:gd name="T38" fmla="*/ 68 w 191"/>
                <a:gd name="T39" fmla="*/ 41 h 257"/>
                <a:gd name="T40" fmla="*/ 82 w 191"/>
                <a:gd name="T41" fmla="*/ 32 h 257"/>
                <a:gd name="T42" fmla="*/ 98 w 191"/>
                <a:gd name="T43" fmla="*/ 25 h 257"/>
                <a:gd name="T44" fmla="*/ 115 w 191"/>
                <a:gd name="T45" fmla="*/ 23 h 257"/>
                <a:gd name="T46" fmla="*/ 153 w 191"/>
                <a:gd name="T47" fmla="*/ 29 h 257"/>
                <a:gd name="T48" fmla="*/ 183 w 191"/>
                <a:gd name="T49" fmla="*/ 47 h 257"/>
                <a:gd name="T50" fmla="*/ 188 w 191"/>
                <a:gd name="T51" fmla="*/ 17 h 257"/>
                <a:gd name="T52" fmla="*/ 153 w 191"/>
                <a:gd name="T53" fmla="*/ 4 h 257"/>
                <a:gd name="T54" fmla="*/ 116 w 191"/>
                <a:gd name="T55" fmla="*/ 0 h 257"/>
                <a:gd name="T56" fmla="*/ 91 w 191"/>
                <a:gd name="T57" fmla="*/ 3 h 257"/>
                <a:gd name="T58" fmla="*/ 69 w 191"/>
                <a:gd name="T59" fmla="*/ 11 h 257"/>
                <a:gd name="T60" fmla="*/ 49 w 191"/>
                <a:gd name="T61" fmla="*/ 23 h 257"/>
                <a:gd name="T62" fmla="*/ 32 w 191"/>
                <a:gd name="T63" fmla="*/ 39 h 257"/>
                <a:gd name="T64" fmla="*/ 18 w 191"/>
                <a:gd name="T65" fmla="*/ 59 h 257"/>
                <a:gd name="T66" fmla="*/ 8 w 191"/>
                <a:gd name="T67" fmla="*/ 80 h 257"/>
                <a:gd name="T68" fmla="*/ 2 w 191"/>
                <a:gd name="T69" fmla="*/ 104 h 257"/>
                <a:gd name="T70" fmla="*/ 0 w 191"/>
                <a:gd name="T71" fmla="*/ 128 h 257"/>
                <a:gd name="T72" fmla="*/ 2 w 191"/>
                <a:gd name="T73" fmla="*/ 153 h 257"/>
                <a:gd name="T74" fmla="*/ 8 w 191"/>
                <a:gd name="T75" fmla="*/ 176 h 257"/>
                <a:gd name="T76" fmla="*/ 18 w 191"/>
                <a:gd name="T77" fmla="*/ 198 h 257"/>
                <a:gd name="T78" fmla="*/ 32 w 191"/>
                <a:gd name="T79" fmla="*/ 218 h 257"/>
                <a:gd name="T80" fmla="*/ 49 w 191"/>
                <a:gd name="T81" fmla="*/ 234 h 257"/>
                <a:gd name="T82" fmla="*/ 69 w 191"/>
                <a:gd name="T83" fmla="*/ 247 h 257"/>
                <a:gd name="T84" fmla="*/ 91 w 191"/>
                <a:gd name="T85" fmla="*/ 255 h 257"/>
                <a:gd name="T86" fmla="*/ 116 w 191"/>
                <a:gd name="T87" fmla="*/ 257 h 257"/>
                <a:gd name="T88" fmla="*/ 155 w 191"/>
                <a:gd name="T89" fmla="*/ 253 h 257"/>
                <a:gd name="T90" fmla="*/ 191 w 191"/>
                <a:gd name="T91" fmla="*/ 240 h 257"/>
                <a:gd name="T92" fmla="*/ 191 w 191"/>
                <a:gd name="T93" fmla="*/ 14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1" h="257">
                  <a:moveTo>
                    <a:pt x="191" y="146"/>
                  </a:moveTo>
                  <a:lnTo>
                    <a:pt x="115" y="146"/>
                  </a:lnTo>
                  <a:lnTo>
                    <a:pt x="115" y="168"/>
                  </a:lnTo>
                  <a:lnTo>
                    <a:pt x="163" y="168"/>
                  </a:lnTo>
                  <a:lnTo>
                    <a:pt x="163" y="227"/>
                  </a:lnTo>
                  <a:lnTo>
                    <a:pt x="140" y="232"/>
                  </a:lnTo>
                  <a:lnTo>
                    <a:pt x="116" y="234"/>
                  </a:lnTo>
                  <a:lnTo>
                    <a:pt x="99" y="232"/>
                  </a:lnTo>
                  <a:lnTo>
                    <a:pt x="83" y="226"/>
                  </a:lnTo>
                  <a:lnTo>
                    <a:pt x="68" y="216"/>
                  </a:lnTo>
                  <a:lnTo>
                    <a:pt x="56" y="203"/>
                  </a:lnTo>
                  <a:lnTo>
                    <a:pt x="46" y="188"/>
                  </a:lnTo>
                  <a:lnTo>
                    <a:pt x="38" y="170"/>
                  </a:lnTo>
                  <a:lnTo>
                    <a:pt x="33" y="150"/>
                  </a:lnTo>
                  <a:lnTo>
                    <a:pt x="32" y="128"/>
                  </a:lnTo>
                  <a:lnTo>
                    <a:pt x="33" y="108"/>
                  </a:lnTo>
                  <a:lnTo>
                    <a:pt x="38" y="88"/>
                  </a:lnTo>
                  <a:lnTo>
                    <a:pt x="46" y="70"/>
                  </a:lnTo>
                  <a:lnTo>
                    <a:pt x="56" y="55"/>
                  </a:lnTo>
                  <a:lnTo>
                    <a:pt x="68" y="41"/>
                  </a:lnTo>
                  <a:lnTo>
                    <a:pt x="82" y="32"/>
                  </a:lnTo>
                  <a:lnTo>
                    <a:pt x="98" y="25"/>
                  </a:lnTo>
                  <a:lnTo>
                    <a:pt x="115" y="23"/>
                  </a:lnTo>
                  <a:lnTo>
                    <a:pt x="153" y="29"/>
                  </a:lnTo>
                  <a:lnTo>
                    <a:pt x="183" y="47"/>
                  </a:lnTo>
                  <a:lnTo>
                    <a:pt x="188" y="17"/>
                  </a:lnTo>
                  <a:lnTo>
                    <a:pt x="153" y="4"/>
                  </a:lnTo>
                  <a:lnTo>
                    <a:pt x="116" y="0"/>
                  </a:lnTo>
                  <a:lnTo>
                    <a:pt x="91" y="3"/>
                  </a:lnTo>
                  <a:lnTo>
                    <a:pt x="69" y="11"/>
                  </a:lnTo>
                  <a:lnTo>
                    <a:pt x="49" y="23"/>
                  </a:lnTo>
                  <a:lnTo>
                    <a:pt x="32" y="39"/>
                  </a:lnTo>
                  <a:lnTo>
                    <a:pt x="18" y="59"/>
                  </a:lnTo>
                  <a:lnTo>
                    <a:pt x="8" y="80"/>
                  </a:lnTo>
                  <a:lnTo>
                    <a:pt x="2" y="104"/>
                  </a:lnTo>
                  <a:lnTo>
                    <a:pt x="0" y="128"/>
                  </a:lnTo>
                  <a:lnTo>
                    <a:pt x="2" y="153"/>
                  </a:lnTo>
                  <a:lnTo>
                    <a:pt x="8" y="176"/>
                  </a:lnTo>
                  <a:lnTo>
                    <a:pt x="18" y="198"/>
                  </a:lnTo>
                  <a:lnTo>
                    <a:pt x="32" y="218"/>
                  </a:lnTo>
                  <a:lnTo>
                    <a:pt x="49" y="234"/>
                  </a:lnTo>
                  <a:lnTo>
                    <a:pt x="69" y="247"/>
                  </a:lnTo>
                  <a:lnTo>
                    <a:pt x="91" y="255"/>
                  </a:lnTo>
                  <a:lnTo>
                    <a:pt x="116" y="257"/>
                  </a:lnTo>
                  <a:lnTo>
                    <a:pt x="155" y="253"/>
                  </a:lnTo>
                  <a:lnTo>
                    <a:pt x="191" y="240"/>
                  </a:lnTo>
                  <a:lnTo>
                    <a:pt x="191" y="146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39" name="Freeform 217"/>
            <p:cNvSpPr>
              <a:spLocks noEditPoints="1"/>
            </p:cNvSpPr>
            <p:nvPr/>
          </p:nvSpPr>
          <p:spPr bwMode="auto">
            <a:xfrm>
              <a:off x="229" y="89"/>
              <a:ext cx="136" cy="169"/>
            </a:xfrm>
            <a:custGeom>
              <a:avLst/>
              <a:gdLst>
                <a:gd name="T0" fmla="*/ 136 w 136"/>
                <a:gd name="T1" fmla="*/ 87 h 169"/>
                <a:gd name="T2" fmla="*/ 135 w 136"/>
                <a:gd name="T3" fmla="*/ 75 h 169"/>
                <a:gd name="T4" fmla="*/ 134 w 136"/>
                <a:gd name="T5" fmla="*/ 60 h 169"/>
                <a:gd name="T6" fmla="*/ 130 w 136"/>
                <a:gd name="T7" fmla="*/ 43 h 169"/>
                <a:gd name="T8" fmla="*/ 121 w 136"/>
                <a:gd name="T9" fmla="*/ 26 h 169"/>
                <a:gd name="T10" fmla="*/ 109 w 136"/>
                <a:gd name="T11" fmla="*/ 12 h 169"/>
                <a:gd name="T12" fmla="*/ 96 w 136"/>
                <a:gd name="T13" fmla="*/ 5 h 169"/>
                <a:gd name="T14" fmla="*/ 83 w 136"/>
                <a:gd name="T15" fmla="*/ 1 h 169"/>
                <a:gd name="T16" fmla="*/ 72 w 136"/>
                <a:gd name="T17" fmla="*/ 0 h 169"/>
                <a:gd name="T18" fmla="*/ 44 w 136"/>
                <a:gd name="T19" fmla="*/ 6 h 169"/>
                <a:gd name="T20" fmla="*/ 21 w 136"/>
                <a:gd name="T21" fmla="*/ 25 h 169"/>
                <a:gd name="T22" fmla="*/ 5 w 136"/>
                <a:gd name="T23" fmla="*/ 51 h 169"/>
                <a:gd name="T24" fmla="*/ 0 w 136"/>
                <a:gd name="T25" fmla="*/ 84 h 169"/>
                <a:gd name="T26" fmla="*/ 6 w 136"/>
                <a:gd name="T27" fmla="*/ 118 h 169"/>
                <a:gd name="T28" fmla="*/ 22 w 136"/>
                <a:gd name="T29" fmla="*/ 145 h 169"/>
                <a:gd name="T30" fmla="*/ 47 w 136"/>
                <a:gd name="T31" fmla="*/ 163 h 169"/>
                <a:gd name="T32" fmla="*/ 77 w 136"/>
                <a:gd name="T33" fmla="*/ 169 h 169"/>
                <a:gd name="T34" fmla="*/ 109 w 136"/>
                <a:gd name="T35" fmla="*/ 164 h 169"/>
                <a:gd name="T36" fmla="*/ 134 w 136"/>
                <a:gd name="T37" fmla="*/ 151 h 169"/>
                <a:gd name="T38" fmla="*/ 132 w 136"/>
                <a:gd name="T39" fmla="*/ 127 h 169"/>
                <a:gd name="T40" fmla="*/ 115 w 136"/>
                <a:gd name="T41" fmla="*/ 138 h 169"/>
                <a:gd name="T42" fmla="*/ 100 w 136"/>
                <a:gd name="T43" fmla="*/ 144 h 169"/>
                <a:gd name="T44" fmla="*/ 87 w 136"/>
                <a:gd name="T45" fmla="*/ 147 h 169"/>
                <a:gd name="T46" fmla="*/ 78 w 136"/>
                <a:gd name="T47" fmla="*/ 148 h 169"/>
                <a:gd name="T48" fmla="*/ 57 w 136"/>
                <a:gd name="T49" fmla="*/ 143 h 169"/>
                <a:gd name="T50" fmla="*/ 41 w 136"/>
                <a:gd name="T51" fmla="*/ 130 h 169"/>
                <a:gd name="T52" fmla="*/ 30 w 136"/>
                <a:gd name="T53" fmla="*/ 111 h 169"/>
                <a:gd name="T54" fmla="*/ 25 w 136"/>
                <a:gd name="T55" fmla="*/ 87 h 169"/>
                <a:gd name="T56" fmla="*/ 136 w 136"/>
                <a:gd name="T57" fmla="*/ 87 h 169"/>
                <a:gd name="T58" fmla="*/ 27 w 136"/>
                <a:gd name="T59" fmla="*/ 67 h 169"/>
                <a:gd name="T60" fmla="*/ 33 w 136"/>
                <a:gd name="T61" fmla="*/ 48 h 169"/>
                <a:gd name="T62" fmla="*/ 44 w 136"/>
                <a:gd name="T63" fmla="*/ 34 h 169"/>
                <a:gd name="T64" fmla="*/ 57 w 136"/>
                <a:gd name="T65" fmla="*/ 25 h 169"/>
                <a:gd name="T66" fmla="*/ 72 w 136"/>
                <a:gd name="T67" fmla="*/ 22 h 169"/>
                <a:gd name="T68" fmla="*/ 86 w 136"/>
                <a:gd name="T69" fmla="*/ 24 h 169"/>
                <a:gd name="T70" fmla="*/ 99 w 136"/>
                <a:gd name="T71" fmla="*/ 32 h 169"/>
                <a:gd name="T72" fmla="*/ 109 w 136"/>
                <a:gd name="T73" fmla="*/ 46 h 169"/>
                <a:gd name="T74" fmla="*/ 115 w 136"/>
                <a:gd name="T75" fmla="*/ 67 h 169"/>
                <a:gd name="T76" fmla="*/ 27 w 136"/>
                <a:gd name="T77" fmla="*/ 6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6" h="169">
                  <a:moveTo>
                    <a:pt x="136" y="87"/>
                  </a:moveTo>
                  <a:lnTo>
                    <a:pt x="135" y="75"/>
                  </a:lnTo>
                  <a:lnTo>
                    <a:pt x="134" y="60"/>
                  </a:lnTo>
                  <a:lnTo>
                    <a:pt x="130" y="43"/>
                  </a:lnTo>
                  <a:lnTo>
                    <a:pt x="121" y="26"/>
                  </a:lnTo>
                  <a:lnTo>
                    <a:pt x="109" y="12"/>
                  </a:lnTo>
                  <a:lnTo>
                    <a:pt x="96" y="5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44" y="6"/>
                  </a:lnTo>
                  <a:lnTo>
                    <a:pt x="21" y="25"/>
                  </a:lnTo>
                  <a:lnTo>
                    <a:pt x="5" y="51"/>
                  </a:lnTo>
                  <a:lnTo>
                    <a:pt x="0" y="84"/>
                  </a:lnTo>
                  <a:lnTo>
                    <a:pt x="6" y="118"/>
                  </a:lnTo>
                  <a:lnTo>
                    <a:pt x="22" y="145"/>
                  </a:lnTo>
                  <a:lnTo>
                    <a:pt x="47" y="163"/>
                  </a:lnTo>
                  <a:lnTo>
                    <a:pt x="77" y="169"/>
                  </a:lnTo>
                  <a:lnTo>
                    <a:pt x="109" y="164"/>
                  </a:lnTo>
                  <a:lnTo>
                    <a:pt x="134" y="151"/>
                  </a:lnTo>
                  <a:lnTo>
                    <a:pt x="132" y="127"/>
                  </a:lnTo>
                  <a:lnTo>
                    <a:pt x="115" y="138"/>
                  </a:lnTo>
                  <a:lnTo>
                    <a:pt x="100" y="144"/>
                  </a:lnTo>
                  <a:lnTo>
                    <a:pt x="87" y="147"/>
                  </a:lnTo>
                  <a:lnTo>
                    <a:pt x="78" y="148"/>
                  </a:lnTo>
                  <a:lnTo>
                    <a:pt x="57" y="143"/>
                  </a:lnTo>
                  <a:lnTo>
                    <a:pt x="41" y="130"/>
                  </a:lnTo>
                  <a:lnTo>
                    <a:pt x="30" y="111"/>
                  </a:lnTo>
                  <a:lnTo>
                    <a:pt x="25" y="87"/>
                  </a:lnTo>
                  <a:lnTo>
                    <a:pt x="136" y="87"/>
                  </a:lnTo>
                  <a:close/>
                  <a:moveTo>
                    <a:pt x="27" y="67"/>
                  </a:moveTo>
                  <a:lnTo>
                    <a:pt x="33" y="48"/>
                  </a:lnTo>
                  <a:lnTo>
                    <a:pt x="44" y="34"/>
                  </a:lnTo>
                  <a:lnTo>
                    <a:pt x="57" y="25"/>
                  </a:lnTo>
                  <a:lnTo>
                    <a:pt x="72" y="22"/>
                  </a:lnTo>
                  <a:lnTo>
                    <a:pt x="86" y="24"/>
                  </a:lnTo>
                  <a:lnTo>
                    <a:pt x="99" y="32"/>
                  </a:lnTo>
                  <a:lnTo>
                    <a:pt x="109" y="46"/>
                  </a:lnTo>
                  <a:lnTo>
                    <a:pt x="115" y="67"/>
                  </a:lnTo>
                  <a:lnTo>
                    <a:pt x="27" y="67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40" name="Freeform 218"/>
            <p:cNvSpPr>
              <a:spLocks/>
            </p:cNvSpPr>
            <p:nvPr/>
          </p:nvSpPr>
          <p:spPr bwMode="auto">
            <a:xfrm>
              <a:off x="405" y="91"/>
              <a:ext cx="127" cy="163"/>
            </a:xfrm>
            <a:custGeom>
              <a:avLst/>
              <a:gdLst>
                <a:gd name="T0" fmla="*/ 127 w 127"/>
                <a:gd name="T1" fmla="*/ 56 h 163"/>
                <a:gd name="T2" fmla="*/ 125 w 127"/>
                <a:gd name="T3" fmla="*/ 38 h 163"/>
                <a:gd name="T4" fmla="*/ 119 w 127"/>
                <a:gd name="T5" fmla="*/ 19 h 163"/>
                <a:gd name="T6" fmla="*/ 104 w 127"/>
                <a:gd name="T7" fmla="*/ 5 h 163"/>
                <a:gd name="T8" fmla="*/ 78 w 127"/>
                <a:gd name="T9" fmla="*/ 0 h 163"/>
                <a:gd name="T10" fmla="*/ 66 w 127"/>
                <a:gd name="T11" fmla="*/ 1 h 163"/>
                <a:gd name="T12" fmla="*/ 56 w 127"/>
                <a:gd name="T13" fmla="*/ 4 h 163"/>
                <a:gd name="T14" fmla="*/ 48 w 127"/>
                <a:gd name="T15" fmla="*/ 8 h 163"/>
                <a:gd name="T16" fmla="*/ 40 w 127"/>
                <a:gd name="T17" fmla="*/ 13 h 163"/>
                <a:gd name="T18" fmla="*/ 35 w 127"/>
                <a:gd name="T19" fmla="*/ 17 h 163"/>
                <a:gd name="T20" fmla="*/ 30 w 127"/>
                <a:gd name="T21" fmla="*/ 22 h 163"/>
                <a:gd name="T22" fmla="*/ 27 w 127"/>
                <a:gd name="T23" fmla="*/ 25 h 163"/>
                <a:gd name="T24" fmla="*/ 26 w 127"/>
                <a:gd name="T25" fmla="*/ 27 h 163"/>
                <a:gd name="T26" fmla="*/ 26 w 127"/>
                <a:gd name="T27" fmla="*/ 2 h 163"/>
                <a:gd name="T28" fmla="*/ 0 w 127"/>
                <a:gd name="T29" fmla="*/ 2 h 163"/>
                <a:gd name="T30" fmla="*/ 0 w 127"/>
                <a:gd name="T31" fmla="*/ 163 h 163"/>
                <a:gd name="T32" fmla="*/ 28 w 127"/>
                <a:gd name="T33" fmla="*/ 163 h 163"/>
                <a:gd name="T34" fmla="*/ 28 w 127"/>
                <a:gd name="T35" fmla="*/ 75 h 163"/>
                <a:gd name="T36" fmla="*/ 28 w 127"/>
                <a:gd name="T37" fmla="*/ 66 h 163"/>
                <a:gd name="T38" fmla="*/ 30 w 127"/>
                <a:gd name="T39" fmla="*/ 57 h 163"/>
                <a:gd name="T40" fmla="*/ 32 w 127"/>
                <a:gd name="T41" fmla="*/ 48 h 163"/>
                <a:gd name="T42" fmla="*/ 36 w 127"/>
                <a:gd name="T43" fmla="*/ 40 h 163"/>
                <a:gd name="T44" fmla="*/ 41 w 127"/>
                <a:gd name="T45" fmla="*/ 33 h 163"/>
                <a:gd name="T46" fmla="*/ 47 w 127"/>
                <a:gd name="T47" fmla="*/ 27 h 163"/>
                <a:gd name="T48" fmla="*/ 55 w 127"/>
                <a:gd name="T49" fmla="*/ 23 h 163"/>
                <a:gd name="T50" fmla="*/ 64 w 127"/>
                <a:gd name="T51" fmla="*/ 22 h 163"/>
                <a:gd name="T52" fmla="*/ 75 w 127"/>
                <a:gd name="T53" fmla="*/ 23 h 163"/>
                <a:gd name="T54" fmla="*/ 84 w 127"/>
                <a:gd name="T55" fmla="*/ 26 h 163"/>
                <a:gd name="T56" fmla="*/ 90 w 127"/>
                <a:gd name="T57" fmla="*/ 31 h 163"/>
                <a:gd name="T58" fmla="*/ 94 w 127"/>
                <a:gd name="T59" fmla="*/ 36 h 163"/>
                <a:gd name="T60" fmla="*/ 97 w 127"/>
                <a:gd name="T61" fmla="*/ 42 h 163"/>
                <a:gd name="T62" fmla="*/ 98 w 127"/>
                <a:gd name="T63" fmla="*/ 48 h 163"/>
                <a:gd name="T64" fmla="*/ 99 w 127"/>
                <a:gd name="T65" fmla="*/ 54 h 163"/>
                <a:gd name="T66" fmla="*/ 99 w 127"/>
                <a:gd name="T67" fmla="*/ 59 h 163"/>
                <a:gd name="T68" fmla="*/ 99 w 127"/>
                <a:gd name="T69" fmla="*/ 163 h 163"/>
                <a:gd name="T70" fmla="*/ 127 w 127"/>
                <a:gd name="T71" fmla="*/ 163 h 163"/>
                <a:gd name="T72" fmla="*/ 127 w 127"/>
                <a:gd name="T73" fmla="*/ 5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7" h="163">
                  <a:moveTo>
                    <a:pt x="127" y="56"/>
                  </a:moveTo>
                  <a:lnTo>
                    <a:pt x="125" y="38"/>
                  </a:lnTo>
                  <a:lnTo>
                    <a:pt x="119" y="19"/>
                  </a:lnTo>
                  <a:lnTo>
                    <a:pt x="104" y="5"/>
                  </a:lnTo>
                  <a:lnTo>
                    <a:pt x="78" y="0"/>
                  </a:lnTo>
                  <a:lnTo>
                    <a:pt x="66" y="1"/>
                  </a:lnTo>
                  <a:lnTo>
                    <a:pt x="56" y="4"/>
                  </a:lnTo>
                  <a:lnTo>
                    <a:pt x="48" y="8"/>
                  </a:lnTo>
                  <a:lnTo>
                    <a:pt x="40" y="13"/>
                  </a:lnTo>
                  <a:lnTo>
                    <a:pt x="35" y="17"/>
                  </a:lnTo>
                  <a:lnTo>
                    <a:pt x="30" y="22"/>
                  </a:lnTo>
                  <a:lnTo>
                    <a:pt x="27" y="25"/>
                  </a:lnTo>
                  <a:lnTo>
                    <a:pt x="26" y="27"/>
                  </a:lnTo>
                  <a:lnTo>
                    <a:pt x="26" y="2"/>
                  </a:lnTo>
                  <a:lnTo>
                    <a:pt x="0" y="2"/>
                  </a:lnTo>
                  <a:lnTo>
                    <a:pt x="0" y="163"/>
                  </a:lnTo>
                  <a:lnTo>
                    <a:pt x="28" y="163"/>
                  </a:lnTo>
                  <a:lnTo>
                    <a:pt x="28" y="75"/>
                  </a:lnTo>
                  <a:lnTo>
                    <a:pt x="28" y="66"/>
                  </a:lnTo>
                  <a:lnTo>
                    <a:pt x="30" y="57"/>
                  </a:lnTo>
                  <a:lnTo>
                    <a:pt x="32" y="48"/>
                  </a:lnTo>
                  <a:lnTo>
                    <a:pt x="36" y="40"/>
                  </a:lnTo>
                  <a:lnTo>
                    <a:pt x="41" y="33"/>
                  </a:lnTo>
                  <a:lnTo>
                    <a:pt x="47" y="27"/>
                  </a:lnTo>
                  <a:lnTo>
                    <a:pt x="55" y="23"/>
                  </a:lnTo>
                  <a:lnTo>
                    <a:pt x="64" y="22"/>
                  </a:lnTo>
                  <a:lnTo>
                    <a:pt x="75" y="23"/>
                  </a:lnTo>
                  <a:lnTo>
                    <a:pt x="84" y="26"/>
                  </a:lnTo>
                  <a:lnTo>
                    <a:pt x="90" y="31"/>
                  </a:lnTo>
                  <a:lnTo>
                    <a:pt x="94" y="36"/>
                  </a:lnTo>
                  <a:lnTo>
                    <a:pt x="97" y="42"/>
                  </a:lnTo>
                  <a:lnTo>
                    <a:pt x="98" y="48"/>
                  </a:lnTo>
                  <a:lnTo>
                    <a:pt x="99" y="54"/>
                  </a:lnTo>
                  <a:lnTo>
                    <a:pt x="99" y="59"/>
                  </a:lnTo>
                  <a:lnTo>
                    <a:pt x="99" y="163"/>
                  </a:lnTo>
                  <a:lnTo>
                    <a:pt x="127" y="163"/>
                  </a:lnTo>
                  <a:lnTo>
                    <a:pt x="127" y="56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41" name="Freeform 219"/>
            <p:cNvSpPr>
              <a:spLocks noEditPoints="1"/>
            </p:cNvSpPr>
            <p:nvPr/>
          </p:nvSpPr>
          <p:spPr bwMode="auto">
            <a:xfrm>
              <a:off x="574" y="89"/>
              <a:ext cx="136" cy="169"/>
            </a:xfrm>
            <a:custGeom>
              <a:avLst/>
              <a:gdLst>
                <a:gd name="T0" fmla="*/ 136 w 136"/>
                <a:gd name="T1" fmla="*/ 87 h 169"/>
                <a:gd name="T2" fmla="*/ 136 w 136"/>
                <a:gd name="T3" fmla="*/ 75 h 169"/>
                <a:gd name="T4" fmla="*/ 134 w 136"/>
                <a:gd name="T5" fmla="*/ 60 h 169"/>
                <a:gd name="T6" fmla="*/ 130 w 136"/>
                <a:gd name="T7" fmla="*/ 43 h 169"/>
                <a:gd name="T8" fmla="*/ 122 w 136"/>
                <a:gd name="T9" fmla="*/ 26 h 169"/>
                <a:gd name="T10" fmla="*/ 109 w 136"/>
                <a:gd name="T11" fmla="*/ 12 h 169"/>
                <a:gd name="T12" fmla="*/ 96 w 136"/>
                <a:gd name="T13" fmla="*/ 5 h 169"/>
                <a:gd name="T14" fmla="*/ 83 w 136"/>
                <a:gd name="T15" fmla="*/ 1 h 169"/>
                <a:gd name="T16" fmla="*/ 72 w 136"/>
                <a:gd name="T17" fmla="*/ 0 h 169"/>
                <a:gd name="T18" fmla="*/ 44 w 136"/>
                <a:gd name="T19" fmla="*/ 6 h 169"/>
                <a:gd name="T20" fmla="*/ 21 w 136"/>
                <a:gd name="T21" fmla="*/ 25 h 169"/>
                <a:gd name="T22" fmla="*/ 6 w 136"/>
                <a:gd name="T23" fmla="*/ 51 h 169"/>
                <a:gd name="T24" fmla="*/ 0 w 136"/>
                <a:gd name="T25" fmla="*/ 84 h 169"/>
                <a:gd name="T26" fmla="*/ 6 w 136"/>
                <a:gd name="T27" fmla="*/ 118 h 169"/>
                <a:gd name="T28" fmla="*/ 23 w 136"/>
                <a:gd name="T29" fmla="*/ 145 h 169"/>
                <a:gd name="T30" fmla="*/ 47 w 136"/>
                <a:gd name="T31" fmla="*/ 163 h 169"/>
                <a:gd name="T32" fmla="*/ 77 w 136"/>
                <a:gd name="T33" fmla="*/ 169 h 169"/>
                <a:gd name="T34" fmla="*/ 109 w 136"/>
                <a:gd name="T35" fmla="*/ 164 h 169"/>
                <a:gd name="T36" fmla="*/ 134 w 136"/>
                <a:gd name="T37" fmla="*/ 151 h 169"/>
                <a:gd name="T38" fmla="*/ 132 w 136"/>
                <a:gd name="T39" fmla="*/ 127 h 169"/>
                <a:gd name="T40" fmla="*/ 115 w 136"/>
                <a:gd name="T41" fmla="*/ 138 h 169"/>
                <a:gd name="T42" fmla="*/ 100 w 136"/>
                <a:gd name="T43" fmla="*/ 144 h 169"/>
                <a:gd name="T44" fmla="*/ 87 w 136"/>
                <a:gd name="T45" fmla="*/ 147 h 169"/>
                <a:gd name="T46" fmla="*/ 78 w 136"/>
                <a:gd name="T47" fmla="*/ 148 h 169"/>
                <a:gd name="T48" fmla="*/ 58 w 136"/>
                <a:gd name="T49" fmla="*/ 143 h 169"/>
                <a:gd name="T50" fmla="*/ 41 w 136"/>
                <a:gd name="T51" fmla="*/ 130 h 169"/>
                <a:gd name="T52" fmla="*/ 30 w 136"/>
                <a:gd name="T53" fmla="*/ 111 h 169"/>
                <a:gd name="T54" fmla="*/ 25 w 136"/>
                <a:gd name="T55" fmla="*/ 87 h 169"/>
                <a:gd name="T56" fmla="*/ 136 w 136"/>
                <a:gd name="T57" fmla="*/ 87 h 169"/>
                <a:gd name="T58" fmla="*/ 27 w 136"/>
                <a:gd name="T59" fmla="*/ 67 h 169"/>
                <a:gd name="T60" fmla="*/ 33 w 136"/>
                <a:gd name="T61" fmla="*/ 48 h 169"/>
                <a:gd name="T62" fmla="*/ 44 w 136"/>
                <a:gd name="T63" fmla="*/ 34 h 169"/>
                <a:gd name="T64" fmla="*/ 57 w 136"/>
                <a:gd name="T65" fmla="*/ 25 h 169"/>
                <a:gd name="T66" fmla="*/ 72 w 136"/>
                <a:gd name="T67" fmla="*/ 22 h 169"/>
                <a:gd name="T68" fmla="*/ 86 w 136"/>
                <a:gd name="T69" fmla="*/ 24 h 169"/>
                <a:gd name="T70" fmla="*/ 99 w 136"/>
                <a:gd name="T71" fmla="*/ 32 h 169"/>
                <a:gd name="T72" fmla="*/ 109 w 136"/>
                <a:gd name="T73" fmla="*/ 46 h 169"/>
                <a:gd name="T74" fmla="*/ 115 w 136"/>
                <a:gd name="T75" fmla="*/ 67 h 169"/>
                <a:gd name="T76" fmla="*/ 27 w 136"/>
                <a:gd name="T77" fmla="*/ 6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6" h="169">
                  <a:moveTo>
                    <a:pt x="136" y="87"/>
                  </a:moveTo>
                  <a:lnTo>
                    <a:pt x="136" y="75"/>
                  </a:lnTo>
                  <a:lnTo>
                    <a:pt x="134" y="60"/>
                  </a:lnTo>
                  <a:lnTo>
                    <a:pt x="130" y="43"/>
                  </a:lnTo>
                  <a:lnTo>
                    <a:pt x="122" y="26"/>
                  </a:lnTo>
                  <a:lnTo>
                    <a:pt x="109" y="12"/>
                  </a:lnTo>
                  <a:lnTo>
                    <a:pt x="96" y="5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44" y="6"/>
                  </a:lnTo>
                  <a:lnTo>
                    <a:pt x="21" y="25"/>
                  </a:lnTo>
                  <a:lnTo>
                    <a:pt x="6" y="51"/>
                  </a:lnTo>
                  <a:lnTo>
                    <a:pt x="0" y="84"/>
                  </a:lnTo>
                  <a:lnTo>
                    <a:pt x="6" y="118"/>
                  </a:lnTo>
                  <a:lnTo>
                    <a:pt x="23" y="145"/>
                  </a:lnTo>
                  <a:lnTo>
                    <a:pt x="47" y="163"/>
                  </a:lnTo>
                  <a:lnTo>
                    <a:pt x="77" y="169"/>
                  </a:lnTo>
                  <a:lnTo>
                    <a:pt x="109" y="164"/>
                  </a:lnTo>
                  <a:lnTo>
                    <a:pt x="134" y="151"/>
                  </a:lnTo>
                  <a:lnTo>
                    <a:pt x="132" y="127"/>
                  </a:lnTo>
                  <a:lnTo>
                    <a:pt x="115" y="138"/>
                  </a:lnTo>
                  <a:lnTo>
                    <a:pt x="100" y="144"/>
                  </a:lnTo>
                  <a:lnTo>
                    <a:pt x="87" y="147"/>
                  </a:lnTo>
                  <a:lnTo>
                    <a:pt x="78" y="148"/>
                  </a:lnTo>
                  <a:lnTo>
                    <a:pt x="58" y="143"/>
                  </a:lnTo>
                  <a:lnTo>
                    <a:pt x="41" y="130"/>
                  </a:lnTo>
                  <a:lnTo>
                    <a:pt x="30" y="111"/>
                  </a:lnTo>
                  <a:lnTo>
                    <a:pt x="25" y="87"/>
                  </a:lnTo>
                  <a:lnTo>
                    <a:pt x="136" y="87"/>
                  </a:lnTo>
                  <a:close/>
                  <a:moveTo>
                    <a:pt x="27" y="67"/>
                  </a:moveTo>
                  <a:lnTo>
                    <a:pt x="33" y="48"/>
                  </a:lnTo>
                  <a:lnTo>
                    <a:pt x="44" y="34"/>
                  </a:lnTo>
                  <a:lnTo>
                    <a:pt x="57" y="25"/>
                  </a:lnTo>
                  <a:lnTo>
                    <a:pt x="72" y="22"/>
                  </a:lnTo>
                  <a:lnTo>
                    <a:pt x="86" y="24"/>
                  </a:lnTo>
                  <a:lnTo>
                    <a:pt x="99" y="32"/>
                  </a:lnTo>
                  <a:lnTo>
                    <a:pt x="109" y="46"/>
                  </a:lnTo>
                  <a:lnTo>
                    <a:pt x="115" y="67"/>
                  </a:lnTo>
                  <a:lnTo>
                    <a:pt x="27" y="67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42" name="Freeform 220"/>
            <p:cNvSpPr>
              <a:spLocks/>
            </p:cNvSpPr>
            <p:nvPr/>
          </p:nvSpPr>
          <p:spPr bwMode="auto">
            <a:xfrm>
              <a:off x="750" y="91"/>
              <a:ext cx="88" cy="163"/>
            </a:xfrm>
            <a:custGeom>
              <a:avLst/>
              <a:gdLst>
                <a:gd name="T0" fmla="*/ 27 w 88"/>
                <a:gd name="T1" fmla="*/ 87 h 163"/>
                <a:gd name="T2" fmla="*/ 32 w 88"/>
                <a:gd name="T3" fmla="*/ 62 h 163"/>
                <a:gd name="T4" fmla="*/ 45 w 88"/>
                <a:gd name="T5" fmla="*/ 42 h 163"/>
                <a:gd name="T6" fmla="*/ 64 w 88"/>
                <a:gd name="T7" fmla="*/ 29 h 163"/>
                <a:gd name="T8" fmla="*/ 88 w 88"/>
                <a:gd name="T9" fmla="*/ 24 h 163"/>
                <a:gd name="T10" fmla="*/ 88 w 88"/>
                <a:gd name="T11" fmla="*/ 0 h 163"/>
                <a:gd name="T12" fmla="*/ 67 w 88"/>
                <a:gd name="T13" fmla="*/ 3 h 163"/>
                <a:gd name="T14" fmla="*/ 49 w 88"/>
                <a:gd name="T15" fmla="*/ 11 h 163"/>
                <a:gd name="T16" fmla="*/ 36 w 88"/>
                <a:gd name="T17" fmla="*/ 22 h 163"/>
                <a:gd name="T18" fmla="*/ 26 w 88"/>
                <a:gd name="T19" fmla="*/ 35 h 163"/>
                <a:gd name="T20" fmla="*/ 26 w 88"/>
                <a:gd name="T21" fmla="*/ 2 h 163"/>
                <a:gd name="T22" fmla="*/ 0 w 88"/>
                <a:gd name="T23" fmla="*/ 2 h 163"/>
                <a:gd name="T24" fmla="*/ 0 w 88"/>
                <a:gd name="T25" fmla="*/ 163 h 163"/>
                <a:gd name="T26" fmla="*/ 27 w 88"/>
                <a:gd name="T27" fmla="*/ 163 h 163"/>
                <a:gd name="T28" fmla="*/ 27 w 88"/>
                <a:gd name="T29" fmla="*/ 8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63">
                  <a:moveTo>
                    <a:pt x="27" y="87"/>
                  </a:moveTo>
                  <a:lnTo>
                    <a:pt x="32" y="62"/>
                  </a:lnTo>
                  <a:lnTo>
                    <a:pt x="45" y="42"/>
                  </a:lnTo>
                  <a:lnTo>
                    <a:pt x="64" y="29"/>
                  </a:lnTo>
                  <a:lnTo>
                    <a:pt x="88" y="24"/>
                  </a:lnTo>
                  <a:lnTo>
                    <a:pt x="88" y="0"/>
                  </a:lnTo>
                  <a:lnTo>
                    <a:pt x="67" y="3"/>
                  </a:lnTo>
                  <a:lnTo>
                    <a:pt x="49" y="11"/>
                  </a:lnTo>
                  <a:lnTo>
                    <a:pt x="36" y="22"/>
                  </a:lnTo>
                  <a:lnTo>
                    <a:pt x="26" y="35"/>
                  </a:lnTo>
                  <a:lnTo>
                    <a:pt x="26" y="2"/>
                  </a:lnTo>
                  <a:lnTo>
                    <a:pt x="0" y="2"/>
                  </a:lnTo>
                  <a:lnTo>
                    <a:pt x="0" y="163"/>
                  </a:lnTo>
                  <a:lnTo>
                    <a:pt x="27" y="163"/>
                  </a:lnTo>
                  <a:lnTo>
                    <a:pt x="27" y="87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43" name="Freeform 221"/>
            <p:cNvSpPr>
              <a:spLocks noEditPoints="1"/>
            </p:cNvSpPr>
            <p:nvPr/>
          </p:nvSpPr>
          <p:spPr bwMode="auto">
            <a:xfrm>
              <a:off x="859" y="89"/>
              <a:ext cx="128" cy="169"/>
            </a:xfrm>
            <a:custGeom>
              <a:avLst/>
              <a:gdLst>
                <a:gd name="T0" fmla="*/ 128 w 128"/>
                <a:gd name="T1" fmla="*/ 62 h 169"/>
                <a:gd name="T2" fmla="*/ 123 w 128"/>
                <a:gd name="T3" fmla="*/ 37 h 169"/>
                <a:gd name="T4" fmla="*/ 111 w 128"/>
                <a:gd name="T5" fmla="*/ 17 h 169"/>
                <a:gd name="T6" fmla="*/ 92 w 128"/>
                <a:gd name="T7" fmla="*/ 4 h 169"/>
                <a:gd name="T8" fmla="*/ 68 w 128"/>
                <a:gd name="T9" fmla="*/ 0 h 169"/>
                <a:gd name="T10" fmla="*/ 38 w 128"/>
                <a:gd name="T11" fmla="*/ 4 h 169"/>
                <a:gd name="T12" fmla="*/ 12 w 128"/>
                <a:gd name="T13" fmla="*/ 15 h 169"/>
                <a:gd name="T14" fmla="*/ 14 w 128"/>
                <a:gd name="T15" fmla="*/ 39 h 169"/>
                <a:gd name="T16" fmla="*/ 28 w 128"/>
                <a:gd name="T17" fmla="*/ 30 h 169"/>
                <a:gd name="T18" fmla="*/ 42 w 128"/>
                <a:gd name="T19" fmla="*/ 25 h 169"/>
                <a:gd name="T20" fmla="*/ 55 w 128"/>
                <a:gd name="T21" fmla="*/ 22 h 169"/>
                <a:gd name="T22" fmla="*/ 68 w 128"/>
                <a:gd name="T23" fmla="*/ 21 h 169"/>
                <a:gd name="T24" fmla="*/ 80 w 128"/>
                <a:gd name="T25" fmla="*/ 24 h 169"/>
                <a:gd name="T26" fmla="*/ 90 w 128"/>
                <a:gd name="T27" fmla="*/ 32 h 169"/>
                <a:gd name="T28" fmla="*/ 97 w 128"/>
                <a:gd name="T29" fmla="*/ 44 h 169"/>
                <a:gd name="T30" fmla="*/ 100 w 128"/>
                <a:gd name="T31" fmla="*/ 62 h 169"/>
                <a:gd name="T32" fmla="*/ 100 w 128"/>
                <a:gd name="T33" fmla="*/ 77 h 169"/>
                <a:gd name="T34" fmla="*/ 61 w 128"/>
                <a:gd name="T35" fmla="*/ 81 h 169"/>
                <a:gd name="T36" fmla="*/ 30 w 128"/>
                <a:gd name="T37" fmla="*/ 90 h 169"/>
                <a:gd name="T38" fmla="*/ 8 w 128"/>
                <a:gd name="T39" fmla="*/ 104 h 169"/>
                <a:gd name="T40" fmla="*/ 0 w 128"/>
                <a:gd name="T41" fmla="*/ 125 h 169"/>
                <a:gd name="T42" fmla="*/ 1 w 128"/>
                <a:gd name="T43" fmla="*/ 131 h 169"/>
                <a:gd name="T44" fmla="*/ 2 w 128"/>
                <a:gd name="T45" fmla="*/ 138 h 169"/>
                <a:gd name="T46" fmla="*/ 5 w 128"/>
                <a:gd name="T47" fmla="*/ 146 h 169"/>
                <a:gd name="T48" fmla="*/ 9 w 128"/>
                <a:gd name="T49" fmla="*/ 153 h 169"/>
                <a:gd name="T50" fmla="*/ 15 w 128"/>
                <a:gd name="T51" fmla="*/ 159 h 169"/>
                <a:gd name="T52" fmla="*/ 22 w 128"/>
                <a:gd name="T53" fmla="*/ 165 h 169"/>
                <a:gd name="T54" fmla="*/ 31 w 128"/>
                <a:gd name="T55" fmla="*/ 168 h 169"/>
                <a:gd name="T56" fmla="*/ 41 w 128"/>
                <a:gd name="T57" fmla="*/ 169 h 169"/>
                <a:gd name="T58" fmla="*/ 50 w 128"/>
                <a:gd name="T59" fmla="*/ 169 h 169"/>
                <a:gd name="T60" fmla="*/ 65 w 128"/>
                <a:gd name="T61" fmla="*/ 167 h 169"/>
                <a:gd name="T62" fmla="*/ 83 w 128"/>
                <a:gd name="T63" fmla="*/ 162 h 169"/>
                <a:gd name="T64" fmla="*/ 101 w 128"/>
                <a:gd name="T65" fmla="*/ 153 h 169"/>
                <a:gd name="T66" fmla="*/ 101 w 128"/>
                <a:gd name="T67" fmla="*/ 165 h 169"/>
                <a:gd name="T68" fmla="*/ 128 w 128"/>
                <a:gd name="T69" fmla="*/ 165 h 169"/>
                <a:gd name="T70" fmla="*/ 128 w 128"/>
                <a:gd name="T71" fmla="*/ 62 h 169"/>
                <a:gd name="T72" fmla="*/ 100 w 128"/>
                <a:gd name="T73" fmla="*/ 118 h 169"/>
                <a:gd name="T74" fmla="*/ 100 w 128"/>
                <a:gd name="T75" fmla="*/ 123 h 169"/>
                <a:gd name="T76" fmla="*/ 98 w 128"/>
                <a:gd name="T77" fmla="*/ 129 h 169"/>
                <a:gd name="T78" fmla="*/ 95 w 128"/>
                <a:gd name="T79" fmla="*/ 135 h 169"/>
                <a:gd name="T80" fmla="*/ 88 w 128"/>
                <a:gd name="T81" fmla="*/ 141 h 169"/>
                <a:gd name="T82" fmla="*/ 79 w 128"/>
                <a:gd name="T83" fmla="*/ 144 h 169"/>
                <a:gd name="T84" fmla="*/ 71 w 128"/>
                <a:gd name="T85" fmla="*/ 147 h 169"/>
                <a:gd name="T86" fmla="*/ 64 w 128"/>
                <a:gd name="T87" fmla="*/ 147 h 169"/>
                <a:gd name="T88" fmla="*/ 60 w 128"/>
                <a:gd name="T89" fmla="*/ 148 h 169"/>
                <a:gd name="T90" fmla="*/ 47 w 128"/>
                <a:gd name="T91" fmla="*/ 146 h 169"/>
                <a:gd name="T92" fmla="*/ 36 w 128"/>
                <a:gd name="T93" fmla="*/ 142 h 169"/>
                <a:gd name="T94" fmla="*/ 29 w 128"/>
                <a:gd name="T95" fmla="*/ 134 h 169"/>
                <a:gd name="T96" fmla="*/ 26 w 128"/>
                <a:gd name="T97" fmla="*/ 124 h 169"/>
                <a:gd name="T98" fmla="*/ 29 w 128"/>
                <a:gd name="T99" fmla="*/ 116 h 169"/>
                <a:gd name="T100" fmla="*/ 36 w 128"/>
                <a:gd name="T101" fmla="*/ 109 h 169"/>
                <a:gd name="T102" fmla="*/ 45 w 128"/>
                <a:gd name="T103" fmla="*/ 104 h 169"/>
                <a:gd name="T104" fmla="*/ 57 w 128"/>
                <a:gd name="T105" fmla="*/ 101 h 169"/>
                <a:gd name="T106" fmla="*/ 70 w 128"/>
                <a:gd name="T107" fmla="*/ 98 h 169"/>
                <a:gd name="T108" fmla="*/ 82 w 128"/>
                <a:gd name="T109" fmla="*/ 97 h 169"/>
                <a:gd name="T110" fmla="*/ 92 w 128"/>
                <a:gd name="T111" fmla="*/ 96 h 169"/>
                <a:gd name="T112" fmla="*/ 100 w 128"/>
                <a:gd name="T113" fmla="*/ 96 h 169"/>
                <a:gd name="T114" fmla="*/ 100 w 128"/>
                <a:gd name="T115" fmla="*/ 11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8" h="169">
                  <a:moveTo>
                    <a:pt x="128" y="62"/>
                  </a:moveTo>
                  <a:lnTo>
                    <a:pt x="123" y="37"/>
                  </a:lnTo>
                  <a:lnTo>
                    <a:pt x="111" y="17"/>
                  </a:lnTo>
                  <a:lnTo>
                    <a:pt x="92" y="4"/>
                  </a:lnTo>
                  <a:lnTo>
                    <a:pt x="68" y="0"/>
                  </a:lnTo>
                  <a:lnTo>
                    <a:pt x="38" y="4"/>
                  </a:lnTo>
                  <a:lnTo>
                    <a:pt x="12" y="15"/>
                  </a:lnTo>
                  <a:lnTo>
                    <a:pt x="14" y="39"/>
                  </a:lnTo>
                  <a:lnTo>
                    <a:pt x="28" y="30"/>
                  </a:lnTo>
                  <a:lnTo>
                    <a:pt x="42" y="25"/>
                  </a:lnTo>
                  <a:lnTo>
                    <a:pt x="55" y="22"/>
                  </a:lnTo>
                  <a:lnTo>
                    <a:pt x="68" y="21"/>
                  </a:lnTo>
                  <a:lnTo>
                    <a:pt x="80" y="24"/>
                  </a:lnTo>
                  <a:lnTo>
                    <a:pt x="90" y="32"/>
                  </a:lnTo>
                  <a:lnTo>
                    <a:pt x="97" y="44"/>
                  </a:lnTo>
                  <a:lnTo>
                    <a:pt x="100" y="62"/>
                  </a:lnTo>
                  <a:lnTo>
                    <a:pt x="100" y="77"/>
                  </a:lnTo>
                  <a:lnTo>
                    <a:pt x="61" y="81"/>
                  </a:lnTo>
                  <a:lnTo>
                    <a:pt x="30" y="90"/>
                  </a:lnTo>
                  <a:lnTo>
                    <a:pt x="8" y="104"/>
                  </a:lnTo>
                  <a:lnTo>
                    <a:pt x="0" y="125"/>
                  </a:lnTo>
                  <a:lnTo>
                    <a:pt x="1" y="131"/>
                  </a:lnTo>
                  <a:lnTo>
                    <a:pt x="2" y="138"/>
                  </a:lnTo>
                  <a:lnTo>
                    <a:pt x="5" y="146"/>
                  </a:lnTo>
                  <a:lnTo>
                    <a:pt x="9" y="153"/>
                  </a:lnTo>
                  <a:lnTo>
                    <a:pt x="15" y="159"/>
                  </a:lnTo>
                  <a:lnTo>
                    <a:pt x="22" y="165"/>
                  </a:lnTo>
                  <a:lnTo>
                    <a:pt x="31" y="168"/>
                  </a:lnTo>
                  <a:lnTo>
                    <a:pt x="41" y="169"/>
                  </a:lnTo>
                  <a:lnTo>
                    <a:pt x="50" y="169"/>
                  </a:lnTo>
                  <a:lnTo>
                    <a:pt x="65" y="167"/>
                  </a:lnTo>
                  <a:lnTo>
                    <a:pt x="83" y="162"/>
                  </a:lnTo>
                  <a:lnTo>
                    <a:pt x="101" y="153"/>
                  </a:lnTo>
                  <a:lnTo>
                    <a:pt x="101" y="165"/>
                  </a:lnTo>
                  <a:lnTo>
                    <a:pt x="128" y="165"/>
                  </a:lnTo>
                  <a:lnTo>
                    <a:pt x="128" y="62"/>
                  </a:lnTo>
                  <a:close/>
                  <a:moveTo>
                    <a:pt x="100" y="118"/>
                  </a:moveTo>
                  <a:lnTo>
                    <a:pt x="100" y="123"/>
                  </a:lnTo>
                  <a:lnTo>
                    <a:pt x="98" y="129"/>
                  </a:lnTo>
                  <a:lnTo>
                    <a:pt x="95" y="135"/>
                  </a:lnTo>
                  <a:lnTo>
                    <a:pt x="88" y="141"/>
                  </a:lnTo>
                  <a:lnTo>
                    <a:pt x="79" y="144"/>
                  </a:lnTo>
                  <a:lnTo>
                    <a:pt x="71" y="147"/>
                  </a:lnTo>
                  <a:lnTo>
                    <a:pt x="64" y="147"/>
                  </a:lnTo>
                  <a:lnTo>
                    <a:pt x="60" y="148"/>
                  </a:lnTo>
                  <a:lnTo>
                    <a:pt x="47" y="146"/>
                  </a:lnTo>
                  <a:lnTo>
                    <a:pt x="36" y="142"/>
                  </a:lnTo>
                  <a:lnTo>
                    <a:pt x="29" y="134"/>
                  </a:lnTo>
                  <a:lnTo>
                    <a:pt x="26" y="124"/>
                  </a:lnTo>
                  <a:lnTo>
                    <a:pt x="29" y="116"/>
                  </a:lnTo>
                  <a:lnTo>
                    <a:pt x="36" y="109"/>
                  </a:lnTo>
                  <a:lnTo>
                    <a:pt x="45" y="104"/>
                  </a:lnTo>
                  <a:lnTo>
                    <a:pt x="57" y="101"/>
                  </a:lnTo>
                  <a:lnTo>
                    <a:pt x="70" y="98"/>
                  </a:lnTo>
                  <a:lnTo>
                    <a:pt x="82" y="97"/>
                  </a:lnTo>
                  <a:lnTo>
                    <a:pt x="92" y="96"/>
                  </a:lnTo>
                  <a:lnTo>
                    <a:pt x="100" y="96"/>
                  </a:lnTo>
                  <a:lnTo>
                    <a:pt x="100" y="118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44" name="Rectangle 222"/>
            <p:cNvSpPr>
              <a:spLocks noChangeArrowheads="1"/>
            </p:cNvSpPr>
            <p:nvPr/>
          </p:nvSpPr>
          <p:spPr bwMode="auto">
            <a:xfrm>
              <a:off x="1045" y="5"/>
              <a:ext cx="27" cy="249"/>
            </a:xfrm>
            <a:prstGeom prst="rect">
              <a:avLst/>
            </a:prstGeom>
            <a:solidFill>
              <a:srgbClr val="CC0066"/>
            </a:solidFill>
            <a:ln w="0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45" name="Freeform 223"/>
            <p:cNvSpPr>
              <a:spLocks noEditPoints="1"/>
            </p:cNvSpPr>
            <p:nvPr/>
          </p:nvSpPr>
          <p:spPr bwMode="auto">
            <a:xfrm>
              <a:off x="1256" y="5"/>
              <a:ext cx="174" cy="249"/>
            </a:xfrm>
            <a:custGeom>
              <a:avLst/>
              <a:gdLst>
                <a:gd name="T0" fmla="*/ 92 w 174"/>
                <a:gd name="T1" fmla="*/ 146 h 249"/>
                <a:gd name="T2" fmla="*/ 123 w 174"/>
                <a:gd name="T3" fmla="*/ 140 h 249"/>
                <a:gd name="T4" fmla="*/ 150 w 174"/>
                <a:gd name="T5" fmla="*/ 124 h 249"/>
                <a:gd name="T6" fmla="*/ 168 w 174"/>
                <a:gd name="T7" fmla="*/ 101 h 249"/>
                <a:gd name="T8" fmla="*/ 174 w 174"/>
                <a:gd name="T9" fmla="*/ 73 h 249"/>
                <a:gd name="T10" fmla="*/ 168 w 174"/>
                <a:gd name="T11" fmla="*/ 45 h 249"/>
                <a:gd name="T12" fmla="*/ 150 w 174"/>
                <a:gd name="T13" fmla="*/ 22 h 249"/>
                <a:gd name="T14" fmla="*/ 123 w 174"/>
                <a:gd name="T15" fmla="*/ 6 h 249"/>
                <a:gd name="T16" fmla="*/ 89 w 174"/>
                <a:gd name="T17" fmla="*/ 0 h 249"/>
                <a:gd name="T18" fmla="*/ 0 w 174"/>
                <a:gd name="T19" fmla="*/ 0 h 249"/>
                <a:gd name="T20" fmla="*/ 0 w 174"/>
                <a:gd name="T21" fmla="*/ 249 h 249"/>
                <a:gd name="T22" fmla="*/ 32 w 174"/>
                <a:gd name="T23" fmla="*/ 249 h 249"/>
                <a:gd name="T24" fmla="*/ 32 w 174"/>
                <a:gd name="T25" fmla="*/ 146 h 249"/>
                <a:gd name="T26" fmla="*/ 92 w 174"/>
                <a:gd name="T27" fmla="*/ 146 h 249"/>
                <a:gd name="T28" fmla="*/ 81 w 174"/>
                <a:gd name="T29" fmla="*/ 20 h 249"/>
                <a:gd name="T30" fmla="*/ 108 w 174"/>
                <a:gd name="T31" fmla="*/ 24 h 249"/>
                <a:gd name="T32" fmla="*/ 128 w 174"/>
                <a:gd name="T33" fmla="*/ 35 h 249"/>
                <a:gd name="T34" fmla="*/ 141 w 174"/>
                <a:gd name="T35" fmla="*/ 52 h 249"/>
                <a:gd name="T36" fmla="*/ 145 w 174"/>
                <a:gd name="T37" fmla="*/ 73 h 249"/>
                <a:gd name="T38" fmla="*/ 141 w 174"/>
                <a:gd name="T39" fmla="*/ 93 h 249"/>
                <a:gd name="T40" fmla="*/ 129 w 174"/>
                <a:gd name="T41" fmla="*/ 109 h 249"/>
                <a:gd name="T42" fmla="*/ 109 w 174"/>
                <a:gd name="T43" fmla="*/ 121 h 249"/>
                <a:gd name="T44" fmla="*/ 81 w 174"/>
                <a:gd name="T45" fmla="*/ 125 h 249"/>
                <a:gd name="T46" fmla="*/ 31 w 174"/>
                <a:gd name="T47" fmla="*/ 125 h 249"/>
                <a:gd name="T48" fmla="*/ 31 w 174"/>
                <a:gd name="T49" fmla="*/ 20 h 249"/>
                <a:gd name="T50" fmla="*/ 81 w 174"/>
                <a:gd name="T51" fmla="*/ 2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4" h="249">
                  <a:moveTo>
                    <a:pt x="92" y="146"/>
                  </a:moveTo>
                  <a:lnTo>
                    <a:pt x="123" y="140"/>
                  </a:lnTo>
                  <a:lnTo>
                    <a:pt x="150" y="124"/>
                  </a:lnTo>
                  <a:lnTo>
                    <a:pt x="168" y="101"/>
                  </a:lnTo>
                  <a:lnTo>
                    <a:pt x="174" y="73"/>
                  </a:lnTo>
                  <a:lnTo>
                    <a:pt x="168" y="45"/>
                  </a:lnTo>
                  <a:lnTo>
                    <a:pt x="150" y="22"/>
                  </a:lnTo>
                  <a:lnTo>
                    <a:pt x="123" y="6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32" y="249"/>
                  </a:lnTo>
                  <a:lnTo>
                    <a:pt x="32" y="146"/>
                  </a:lnTo>
                  <a:lnTo>
                    <a:pt x="92" y="146"/>
                  </a:lnTo>
                  <a:close/>
                  <a:moveTo>
                    <a:pt x="81" y="20"/>
                  </a:moveTo>
                  <a:lnTo>
                    <a:pt x="108" y="24"/>
                  </a:lnTo>
                  <a:lnTo>
                    <a:pt x="128" y="35"/>
                  </a:lnTo>
                  <a:lnTo>
                    <a:pt x="141" y="52"/>
                  </a:lnTo>
                  <a:lnTo>
                    <a:pt x="145" y="73"/>
                  </a:lnTo>
                  <a:lnTo>
                    <a:pt x="141" y="93"/>
                  </a:lnTo>
                  <a:lnTo>
                    <a:pt x="129" y="109"/>
                  </a:lnTo>
                  <a:lnTo>
                    <a:pt x="109" y="121"/>
                  </a:lnTo>
                  <a:lnTo>
                    <a:pt x="81" y="125"/>
                  </a:lnTo>
                  <a:lnTo>
                    <a:pt x="31" y="125"/>
                  </a:lnTo>
                  <a:lnTo>
                    <a:pt x="31" y="20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46" name="Freeform 224"/>
            <p:cNvSpPr>
              <a:spLocks noEditPoints="1"/>
            </p:cNvSpPr>
            <p:nvPr/>
          </p:nvSpPr>
          <p:spPr bwMode="auto">
            <a:xfrm>
              <a:off x="1452" y="89"/>
              <a:ext cx="157" cy="169"/>
            </a:xfrm>
            <a:custGeom>
              <a:avLst/>
              <a:gdLst>
                <a:gd name="T0" fmla="*/ 157 w 157"/>
                <a:gd name="T1" fmla="*/ 86 h 169"/>
                <a:gd name="T2" fmla="*/ 156 w 157"/>
                <a:gd name="T3" fmla="*/ 69 h 169"/>
                <a:gd name="T4" fmla="*/ 151 w 157"/>
                <a:gd name="T5" fmla="*/ 52 h 169"/>
                <a:gd name="T6" fmla="*/ 144 w 157"/>
                <a:gd name="T7" fmla="*/ 38 h 169"/>
                <a:gd name="T8" fmla="*/ 134 w 157"/>
                <a:gd name="T9" fmla="*/ 25 h 169"/>
                <a:gd name="T10" fmla="*/ 123 w 157"/>
                <a:gd name="T11" fmla="*/ 15 h 169"/>
                <a:gd name="T12" fmla="*/ 109 w 157"/>
                <a:gd name="T13" fmla="*/ 7 h 169"/>
                <a:gd name="T14" fmla="*/ 95 w 157"/>
                <a:gd name="T15" fmla="*/ 2 h 169"/>
                <a:gd name="T16" fmla="*/ 79 w 157"/>
                <a:gd name="T17" fmla="*/ 0 h 169"/>
                <a:gd name="T18" fmla="*/ 63 w 157"/>
                <a:gd name="T19" fmla="*/ 2 h 169"/>
                <a:gd name="T20" fmla="*/ 48 w 157"/>
                <a:gd name="T21" fmla="*/ 7 h 169"/>
                <a:gd name="T22" fmla="*/ 35 w 157"/>
                <a:gd name="T23" fmla="*/ 15 h 169"/>
                <a:gd name="T24" fmla="*/ 23 w 157"/>
                <a:gd name="T25" fmla="*/ 26 h 169"/>
                <a:gd name="T26" fmla="*/ 13 w 157"/>
                <a:gd name="T27" fmla="*/ 38 h 169"/>
                <a:gd name="T28" fmla="*/ 6 w 157"/>
                <a:gd name="T29" fmla="*/ 53 h 169"/>
                <a:gd name="T30" fmla="*/ 2 w 157"/>
                <a:gd name="T31" fmla="*/ 69 h 169"/>
                <a:gd name="T32" fmla="*/ 0 w 157"/>
                <a:gd name="T33" fmla="*/ 86 h 169"/>
                <a:gd name="T34" fmla="*/ 6 w 157"/>
                <a:gd name="T35" fmla="*/ 119 h 169"/>
                <a:gd name="T36" fmla="*/ 24 w 157"/>
                <a:gd name="T37" fmla="*/ 146 h 169"/>
                <a:gd name="T38" fmla="*/ 48 w 157"/>
                <a:gd name="T39" fmla="*/ 163 h 169"/>
                <a:gd name="T40" fmla="*/ 79 w 157"/>
                <a:gd name="T41" fmla="*/ 169 h 169"/>
                <a:gd name="T42" fmla="*/ 109 w 157"/>
                <a:gd name="T43" fmla="*/ 163 h 169"/>
                <a:gd name="T44" fmla="*/ 134 w 157"/>
                <a:gd name="T45" fmla="*/ 146 h 169"/>
                <a:gd name="T46" fmla="*/ 151 w 157"/>
                <a:gd name="T47" fmla="*/ 119 h 169"/>
                <a:gd name="T48" fmla="*/ 157 w 157"/>
                <a:gd name="T49" fmla="*/ 86 h 169"/>
                <a:gd name="T50" fmla="*/ 79 w 157"/>
                <a:gd name="T51" fmla="*/ 146 h 169"/>
                <a:gd name="T52" fmla="*/ 60 w 157"/>
                <a:gd name="T53" fmla="*/ 143 h 169"/>
                <a:gd name="T54" fmla="*/ 44 w 157"/>
                <a:gd name="T55" fmla="*/ 131 h 169"/>
                <a:gd name="T56" fmla="*/ 32 w 157"/>
                <a:gd name="T57" fmla="*/ 111 h 169"/>
                <a:gd name="T58" fmla="*/ 28 w 157"/>
                <a:gd name="T59" fmla="*/ 83 h 169"/>
                <a:gd name="T60" fmla="*/ 33 w 157"/>
                <a:gd name="T61" fmla="*/ 55 h 169"/>
                <a:gd name="T62" fmla="*/ 45 w 157"/>
                <a:gd name="T63" fmla="*/ 36 h 169"/>
                <a:gd name="T64" fmla="*/ 61 w 157"/>
                <a:gd name="T65" fmla="*/ 25 h 169"/>
                <a:gd name="T66" fmla="*/ 79 w 157"/>
                <a:gd name="T67" fmla="*/ 22 h 169"/>
                <a:gd name="T68" fmla="*/ 97 w 157"/>
                <a:gd name="T69" fmla="*/ 25 h 169"/>
                <a:gd name="T70" fmla="*/ 114 w 157"/>
                <a:gd name="T71" fmla="*/ 36 h 169"/>
                <a:gd name="T72" fmla="*/ 125 w 157"/>
                <a:gd name="T73" fmla="*/ 55 h 169"/>
                <a:gd name="T74" fmla="*/ 129 w 157"/>
                <a:gd name="T75" fmla="*/ 83 h 169"/>
                <a:gd name="T76" fmla="*/ 125 w 157"/>
                <a:gd name="T77" fmla="*/ 111 h 169"/>
                <a:gd name="T78" fmla="*/ 114 w 157"/>
                <a:gd name="T79" fmla="*/ 131 h 169"/>
                <a:gd name="T80" fmla="*/ 98 w 157"/>
                <a:gd name="T81" fmla="*/ 142 h 169"/>
                <a:gd name="T82" fmla="*/ 79 w 157"/>
                <a:gd name="T83" fmla="*/ 14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7" h="169">
                  <a:moveTo>
                    <a:pt x="157" y="86"/>
                  </a:moveTo>
                  <a:lnTo>
                    <a:pt x="156" y="69"/>
                  </a:lnTo>
                  <a:lnTo>
                    <a:pt x="151" y="52"/>
                  </a:lnTo>
                  <a:lnTo>
                    <a:pt x="144" y="38"/>
                  </a:lnTo>
                  <a:lnTo>
                    <a:pt x="134" y="25"/>
                  </a:lnTo>
                  <a:lnTo>
                    <a:pt x="123" y="15"/>
                  </a:lnTo>
                  <a:lnTo>
                    <a:pt x="109" y="7"/>
                  </a:lnTo>
                  <a:lnTo>
                    <a:pt x="95" y="2"/>
                  </a:lnTo>
                  <a:lnTo>
                    <a:pt x="79" y="0"/>
                  </a:lnTo>
                  <a:lnTo>
                    <a:pt x="63" y="2"/>
                  </a:lnTo>
                  <a:lnTo>
                    <a:pt x="48" y="7"/>
                  </a:lnTo>
                  <a:lnTo>
                    <a:pt x="35" y="15"/>
                  </a:lnTo>
                  <a:lnTo>
                    <a:pt x="23" y="26"/>
                  </a:lnTo>
                  <a:lnTo>
                    <a:pt x="13" y="38"/>
                  </a:lnTo>
                  <a:lnTo>
                    <a:pt x="6" y="53"/>
                  </a:lnTo>
                  <a:lnTo>
                    <a:pt x="2" y="69"/>
                  </a:lnTo>
                  <a:lnTo>
                    <a:pt x="0" y="86"/>
                  </a:lnTo>
                  <a:lnTo>
                    <a:pt x="6" y="119"/>
                  </a:lnTo>
                  <a:lnTo>
                    <a:pt x="24" y="146"/>
                  </a:lnTo>
                  <a:lnTo>
                    <a:pt x="48" y="163"/>
                  </a:lnTo>
                  <a:lnTo>
                    <a:pt x="79" y="169"/>
                  </a:lnTo>
                  <a:lnTo>
                    <a:pt x="109" y="163"/>
                  </a:lnTo>
                  <a:lnTo>
                    <a:pt x="134" y="146"/>
                  </a:lnTo>
                  <a:lnTo>
                    <a:pt x="151" y="119"/>
                  </a:lnTo>
                  <a:lnTo>
                    <a:pt x="157" y="86"/>
                  </a:lnTo>
                  <a:close/>
                  <a:moveTo>
                    <a:pt x="79" y="146"/>
                  </a:moveTo>
                  <a:lnTo>
                    <a:pt x="60" y="143"/>
                  </a:lnTo>
                  <a:lnTo>
                    <a:pt x="44" y="131"/>
                  </a:lnTo>
                  <a:lnTo>
                    <a:pt x="32" y="111"/>
                  </a:lnTo>
                  <a:lnTo>
                    <a:pt x="28" y="83"/>
                  </a:lnTo>
                  <a:lnTo>
                    <a:pt x="33" y="55"/>
                  </a:lnTo>
                  <a:lnTo>
                    <a:pt x="45" y="36"/>
                  </a:lnTo>
                  <a:lnTo>
                    <a:pt x="61" y="25"/>
                  </a:lnTo>
                  <a:lnTo>
                    <a:pt x="79" y="22"/>
                  </a:lnTo>
                  <a:lnTo>
                    <a:pt x="97" y="25"/>
                  </a:lnTo>
                  <a:lnTo>
                    <a:pt x="114" y="36"/>
                  </a:lnTo>
                  <a:lnTo>
                    <a:pt x="125" y="55"/>
                  </a:lnTo>
                  <a:lnTo>
                    <a:pt x="129" y="83"/>
                  </a:lnTo>
                  <a:lnTo>
                    <a:pt x="125" y="111"/>
                  </a:lnTo>
                  <a:lnTo>
                    <a:pt x="114" y="131"/>
                  </a:lnTo>
                  <a:lnTo>
                    <a:pt x="98" y="142"/>
                  </a:lnTo>
                  <a:lnTo>
                    <a:pt x="79" y="146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47" name="Freeform 225"/>
            <p:cNvSpPr>
              <a:spLocks/>
            </p:cNvSpPr>
            <p:nvPr/>
          </p:nvSpPr>
          <p:spPr bwMode="auto">
            <a:xfrm>
              <a:off x="1631" y="89"/>
              <a:ext cx="119" cy="169"/>
            </a:xfrm>
            <a:custGeom>
              <a:avLst/>
              <a:gdLst>
                <a:gd name="T0" fmla="*/ 99 w 119"/>
                <a:gd name="T1" fmla="*/ 6 h 169"/>
                <a:gd name="T2" fmla="*/ 74 w 119"/>
                <a:gd name="T3" fmla="*/ 0 h 169"/>
                <a:gd name="T4" fmla="*/ 56 w 119"/>
                <a:gd name="T5" fmla="*/ 0 h 169"/>
                <a:gd name="T6" fmla="*/ 38 w 119"/>
                <a:gd name="T7" fmla="*/ 2 h 169"/>
                <a:gd name="T8" fmla="*/ 18 w 119"/>
                <a:gd name="T9" fmla="*/ 11 h 169"/>
                <a:gd name="T10" fmla="*/ 4 w 119"/>
                <a:gd name="T11" fmla="*/ 31 h 169"/>
                <a:gd name="T12" fmla="*/ 3 w 119"/>
                <a:gd name="T13" fmla="*/ 59 h 169"/>
                <a:gd name="T14" fmla="*/ 14 w 119"/>
                <a:gd name="T15" fmla="*/ 77 h 169"/>
                <a:gd name="T16" fmla="*/ 29 w 119"/>
                <a:gd name="T17" fmla="*/ 88 h 169"/>
                <a:gd name="T18" fmla="*/ 47 w 119"/>
                <a:gd name="T19" fmla="*/ 93 h 169"/>
                <a:gd name="T20" fmla="*/ 70 w 119"/>
                <a:gd name="T21" fmla="*/ 99 h 169"/>
                <a:gd name="T22" fmla="*/ 90 w 119"/>
                <a:gd name="T23" fmla="*/ 110 h 169"/>
                <a:gd name="T24" fmla="*/ 92 w 119"/>
                <a:gd name="T25" fmla="*/ 130 h 169"/>
                <a:gd name="T26" fmla="*/ 84 w 119"/>
                <a:gd name="T27" fmla="*/ 141 h 169"/>
                <a:gd name="T28" fmla="*/ 73 w 119"/>
                <a:gd name="T29" fmla="*/ 146 h 169"/>
                <a:gd name="T30" fmla="*/ 63 w 119"/>
                <a:gd name="T31" fmla="*/ 147 h 169"/>
                <a:gd name="T32" fmla="*/ 40 w 119"/>
                <a:gd name="T33" fmla="*/ 145 h 169"/>
                <a:gd name="T34" fmla="*/ 11 w 119"/>
                <a:gd name="T35" fmla="*/ 134 h 169"/>
                <a:gd name="T36" fmla="*/ 0 w 119"/>
                <a:gd name="T37" fmla="*/ 154 h 169"/>
                <a:gd name="T38" fmla="*/ 23 w 119"/>
                <a:gd name="T39" fmla="*/ 164 h 169"/>
                <a:gd name="T40" fmla="*/ 60 w 119"/>
                <a:gd name="T41" fmla="*/ 169 h 169"/>
                <a:gd name="T42" fmla="*/ 78 w 119"/>
                <a:gd name="T43" fmla="*/ 168 h 169"/>
                <a:gd name="T44" fmla="*/ 102 w 119"/>
                <a:gd name="T45" fmla="*/ 158 h 169"/>
                <a:gd name="T46" fmla="*/ 114 w 119"/>
                <a:gd name="T47" fmla="*/ 141 h 169"/>
                <a:gd name="T48" fmla="*/ 119 w 119"/>
                <a:gd name="T49" fmla="*/ 120 h 169"/>
                <a:gd name="T50" fmla="*/ 112 w 119"/>
                <a:gd name="T51" fmla="*/ 96 h 169"/>
                <a:gd name="T52" fmla="*/ 105 w 119"/>
                <a:gd name="T53" fmla="*/ 86 h 169"/>
                <a:gd name="T54" fmla="*/ 86 w 119"/>
                <a:gd name="T55" fmla="*/ 74 h 169"/>
                <a:gd name="T56" fmla="*/ 63 w 119"/>
                <a:gd name="T57" fmla="*/ 68 h 169"/>
                <a:gd name="T58" fmla="*/ 38 w 119"/>
                <a:gd name="T59" fmla="*/ 61 h 169"/>
                <a:gd name="T60" fmla="*/ 27 w 119"/>
                <a:gd name="T61" fmla="*/ 43 h 169"/>
                <a:gd name="T62" fmla="*/ 31 w 119"/>
                <a:gd name="T63" fmla="*/ 30 h 169"/>
                <a:gd name="T64" fmla="*/ 41 w 119"/>
                <a:gd name="T65" fmla="*/ 24 h 169"/>
                <a:gd name="T66" fmla="*/ 51 w 119"/>
                <a:gd name="T67" fmla="*/ 21 h 169"/>
                <a:gd name="T68" fmla="*/ 58 w 119"/>
                <a:gd name="T69" fmla="*/ 21 h 169"/>
                <a:gd name="T70" fmla="*/ 80 w 119"/>
                <a:gd name="T71" fmla="*/ 23 h 169"/>
                <a:gd name="T72" fmla="*/ 109 w 119"/>
                <a:gd name="T73" fmla="*/ 3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9" h="169">
                  <a:moveTo>
                    <a:pt x="113" y="11"/>
                  </a:moveTo>
                  <a:lnTo>
                    <a:pt x="99" y="6"/>
                  </a:lnTo>
                  <a:lnTo>
                    <a:pt x="87" y="2"/>
                  </a:lnTo>
                  <a:lnTo>
                    <a:pt x="74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38" y="2"/>
                  </a:lnTo>
                  <a:lnTo>
                    <a:pt x="28" y="6"/>
                  </a:lnTo>
                  <a:lnTo>
                    <a:pt x="18" y="11"/>
                  </a:lnTo>
                  <a:lnTo>
                    <a:pt x="10" y="20"/>
                  </a:lnTo>
                  <a:lnTo>
                    <a:pt x="4" y="31"/>
                  </a:lnTo>
                  <a:lnTo>
                    <a:pt x="2" y="47"/>
                  </a:lnTo>
                  <a:lnTo>
                    <a:pt x="3" y="59"/>
                  </a:lnTo>
                  <a:lnTo>
                    <a:pt x="8" y="69"/>
                  </a:lnTo>
                  <a:lnTo>
                    <a:pt x="14" y="77"/>
                  </a:lnTo>
                  <a:lnTo>
                    <a:pt x="21" y="83"/>
                  </a:lnTo>
                  <a:lnTo>
                    <a:pt x="29" y="88"/>
                  </a:lnTo>
                  <a:lnTo>
                    <a:pt x="37" y="91"/>
                  </a:lnTo>
                  <a:lnTo>
                    <a:pt x="47" y="93"/>
                  </a:lnTo>
                  <a:lnTo>
                    <a:pt x="60" y="96"/>
                  </a:lnTo>
                  <a:lnTo>
                    <a:pt x="70" y="99"/>
                  </a:lnTo>
                  <a:lnTo>
                    <a:pt x="81" y="103"/>
                  </a:lnTo>
                  <a:lnTo>
                    <a:pt x="90" y="110"/>
                  </a:lnTo>
                  <a:lnTo>
                    <a:pt x="93" y="122"/>
                  </a:lnTo>
                  <a:lnTo>
                    <a:pt x="92" y="130"/>
                  </a:lnTo>
                  <a:lnTo>
                    <a:pt x="89" y="136"/>
                  </a:lnTo>
                  <a:lnTo>
                    <a:pt x="84" y="141"/>
                  </a:lnTo>
                  <a:lnTo>
                    <a:pt x="79" y="144"/>
                  </a:lnTo>
                  <a:lnTo>
                    <a:pt x="73" y="146"/>
                  </a:lnTo>
                  <a:lnTo>
                    <a:pt x="67" y="146"/>
                  </a:lnTo>
                  <a:lnTo>
                    <a:pt x="63" y="147"/>
                  </a:lnTo>
                  <a:lnTo>
                    <a:pt x="60" y="147"/>
                  </a:lnTo>
                  <a:lnTo>
                    <a:pt x="40" y="145"/>
                  </a:lnTo>
                  <a:lnTo>
                    <a:pt x="23" y="140"/>
                  </a:lnTo>
                  <a:lnTo>
                    <a:pt x="11" y="134"/>
                  </a:lnTo>
                  <a:lnTo>
                    <a:pt x="4" y="129"/>
                  </a:lnTo>
                  <a:lnTo>
                    <a:pt x="0" y="154"/>
                  </a:lnTo>
                  <a:lnTo>
                    <a:pt x="10" y="159"/>
                  </a:lnTo>
                  <a:lnTo>
                    <a:pt x="23" y="164"/>
                  </a:lnTo>
                  <a:lnTo>
                    <a:pt x="40" y="168"/>
                  </a:lnTo>
                  <a:lnTo>
                    <a:pt x="60" y="169"/>
                  </a:lnTo>
                  <a:lnTo>
                    <a:pt x="67" y="169"/>
                  </a:lnTo>
                  <a:lnTo>
                    <a:pt x="78" y="168"/>
                  </a:lnTo>
                  <a:lnTo>
                    <a:pt x="90" y="165"/>
                  </a:lnTo>
                  <a:lnTo>
                    <a:pt x="102" y="158"/>
                  </a:lnTo>
                  <a:lnTo>
                    <a:pt x="109" y="150"/>
                  </a:lnTo>
                  <a:lnTo>
                    <a:pt x="114" y="141"/>
                  </a:lnTo>
                  <a:lnTo>
                    <a:pt x="118" y="131"/>
                  </a:lnTo>
                  <a:lnTo>
                    <a:pt x="119" y="120"/>
                  </a:lnTo>
                  <a:lnTo>
                    <a:pt x="117" y="106"/>
                  </a:lnTo>
                  <a:lnTo>
                    <a:pt x="112" y="96"/>
                  </a:lnTo>
                  <a:lnTo>
                    <a:pt x="107" y="89"/>
                  </a:lnTo>
                  <a:lnTo>
                    <a:pt x="105" y="86"/>
                  </a:lnTo>
                  <a:lnTo>
                    <a:pt x="95" y="79"/>
                  </a:lnTo>
                  <a:lnTo>
                    <a:pt x="86" y="74"/>
                  </a:lnTo>
                  <a:lnTo>
                    <a:pt x="75" y="71"/>
                  </a:lnTo>
                  <a:lnTo>
                    <a:pt x="63" y="68"/>
                  </a:lnTo>
                  <a:lnTo>
                    <a:pt x="49" y="65"/>
                  </a:lnTo>
                  <a:lnTo>
                    <a:pt x="38" y="61"/>
                  </a:lnTo>
                  <a:lnTo>
                    <a:pt x="30" y="54"/>
                  </a:lnTo>
                  <a:lnTo>
                    <a:pt x="27" y="43"/>
                  </a:lnTo>
                  <a:lnTo>
                    <a:pt x="28" y="36"/>
                  </a:lnTo>
                  <a:lnTo>
                    <a:pt x="31" y="30"/>
                  </a:lnTo>
                  <a:lnTo>
                    <a:pt x="35" y="27"/>
                  </a:lnTo>
                  <a:lnTo>
                    <a:pt x="41" y="24"/>
                  </a:lnTo>
                  <a:lnTo>
                    <a:pt x="46" y="22"/>
                  </a:lnTo>
                  <a:lnTo>
                    <a:pt x="51" y="21"/>
                  </a:lnTo>
                  <a:lnTo>
                    <a:pt x="55" y="21"/>
                  </a:lnTo>
                  <a:lnTo>
                    <a:pt x="58" y="21"/>
                  </a:lnTo>
                  <a:lnTo>
                    <a:pt x="68" y="21"/>
                  </a:lnTo>
                  <a:lnTo>
                    <a:pt x="80" y="23"/>
                  </a:lnTo>
                  <a:lnTo>
                    <a:pt x="93" y="27"/>
                  </a:lnTo>
                  <a:lnTo>
                    <a:pt x="109" y="35"/>
                  </a:lnTo>
                  <a:lnTo>
                    <a:pt x="113" y="11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48" name="Freeform 226"/>
            <p:cNvSpPr>
              <a:spLocks noEditPoints="1"/>
            </p:cNvSpPr>
            <p:nvPr/>
          </p:nvSpPr>
          <p:spPr bwMode="auto">
            <a:xfrm>
              <a:off x="1785" y="10"/>
              <a:ext cx="32" cy="244"/>
            </a:xfrm>
            <a:custGeom>
              <a:avLst/>
              <a:gdLst>
                <a:gd name="T0" fmla="*/ 32 w 32"/>
                <a:gd name="T1" fmla="*/ 0 h 244"/>
                <a:gd name="T2" fmla="*/ 0 w 32"/>
                <a:gd name="T3" fmla="*/ 0 h 244"/>
                <a:gd name="T4" fmla="*/ 0 w 32"/>
                <a:gd name="T5" fmla="*/ 32 h 244"/>
                <a:gd name="T6" fmla="*/ 32 w 32"/>
                <a:gd name="T7" fmla="*/ 32 h 244"/>
                <a:gd name="T8" fmla="*/ 32 w 32"/>
                <a:gd name="T9" fmla="*/ 0 h 244"/>
                <a:gd name="T10" fmla="*/ 29 w 32"/>
                <a:gd name="T11" fmla="*/ 85 h 244"/>
                <a:gd name="T12" fmla="*/ 2 w 32"/>
                <a:gd name="T13" fmla="*/ 85 h 244"/>
                <a:gd name="T14" fmla="*/ 2 w 32"/>
                <a:gd name="T15" fmla="*/ 244 h 244"/>
                <a:gd name="T16" fmla="*/ 29 w 32"/>
                <a:gd name="T17" fmla="*/ 244 h 244"/>
                <a:gd name="T18" fmla="*/ 29 w 32"/>
                <a:gd name="T19" fmla="*/ 8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44">
                  <a:moveTo>
                    <a:pt x="32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32" y="32"/>
                  </a:lnTo>
                  <a:lnTo>
                    <a:pt x="32" y="0"/>
                  </a:lnTo>
                  <a:close/>
                  <a:moveTo>
                    <a:pt x="29" y="85"/>
                  </a:moveTo>
                  <a:lnTo>
                    <a:pt x="2" y="85"/>
                  </a:lnTo>
                  <a:lnTo>
                    <a:pt x="2" y="244"/>
                  </a:lnTo>
                  <a:lnTo>
                    <a:pt x="29" y="244"/>
                  </a:lnTo>
                  <a:lnTo>
                    <a:pt x="29" y="85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49" name="Freeform 227"/>
            <p:cNvSpPr>
              <a:spLocks/>
            </p:cNvSpPr>
            <p:nvPr/>
          </p:nvSpPr>
          <p:spPr bwMode="auto">
            <a:xfrm>
              <a:off x="1851" y="49"/>
              <a:ext cx="112" cy="209"/>
            </a:xfrm>
            <a:custGeom>
              <a:avLst/>
              <a:gdLst>
                <a:gd name="T0" fmla="*/ 56 w 112"/>
                <a:gd name="T1" fmla="*/ 67 h 209"/>
                <a:gd name="T2" fmla="*/ 106 w 112"/>
                <a:gd name="T3" fmla="*/ 67 h 209"/>
                <a:gd name="T4" fmla="*/ 106 w 112"/>
                <a:gd name="T5" fmla="*/ 46 h 209"/>
                <a:gd name="T6" fmla="*/ 56 w 112"/>
                <a:gd name="T7" fmla="*/ 46 h 209"/>
                <a:gd name="T8" fmla="*/ 56 w 112"/>
                <a:gd name="T9" fmla="*/ 0 h 209"/>
                <a:gd name="T10" fmla="*/ 31 w 112"/>
                <a:gd name="T11" fmla="*/ 0 h 209"/>
                <a:gd name="T12" fmla="*/ 31 w 112"/>
                <a:gd name="T13" fmla="*/ 46 h 209"/>
                <a:gd name="T14" fmla="*/ 0 w 112"/>
                <a:gd name="T15" fmla="*/ 46 h 209"/>
                <a:gd name="T16" fmla="*/ 0 w 112"/>
                <a:gd name="T17" fmla="*/ 67 h 209"/>
                <a:gd name="T18" fmla="*/ 30 w 112"/>
                <a:gd name="T19" fmla="*/ 67 h 209"/>
                <a:gd name="T20" fmla="*/ 30 w 112"/>
                <a:gd name="T21" fmla="*/ 163 h 209"/>
                <a:gd name="T22" fmla="*/ 30 w 112"/>
                <a:gd name="T23" fmla="*/ 171 h 209"/>
                <a:gd name="T24" fmla="*/ 31 w 112"/>
                <a:gd name="T25" fmla="*/ 179 h 209"/>
                <a:gd name="T26" fmla="*/ 33 w 112"/>
                <a:gd name="T27" fmla="*/ 187 h 209"/>
                <a:gd name="T28" fmla="*/ 36 w 112"/>
                <a:gd name="T29" fmla="*/ 194 h 209"/>
                <a:gd name="T30" fmla="*/ 39 w 112"/>
                <a:gd name="T31" fmla="*/ 200 h 209"/>
                <a:gd name="T32" fmla="*/ 45 w 112"/>
                <a:gd name="T33" fmla="*/ 205 h 209"/>
                <a:gd name="T34" fmla="*/ 51 w 112"/>
                <a:gd name="T35" fmla="*/ 208 h 209"/>
                <a:gd name="T36" fmla="*/ 60 w 112"/>
                <a:gd name="T37" fmla="*/ 209 h 209"/>
                <a:gd name="T38" fmla="*/ 77 w 112"/>
                <a:gd name="T39" fmla="*/ 208 h 209"/>
                <a:gd name="T40" fmla="*/ 92 w 112"/>
                <a:gd name="T41" fmla="*/ 204 h 209"/>
                <a:gd name="T42" fmla="*/ 104 w 112"/>
                <a:gd name="T43" fmla="*/ 200 h 209"/>
                <a:gd name="T44" fmla="*/ 112 w 112"/>
                <a:gd name="T45" fmla="*/ 196 h 209"/>
                <a:gd name="T46" fmla="*/ 106 w 112"/>
                <a:gd name="T47" fmla="*/ 175 h 209"/>
                <a:gd name="T48" fmla="*/ 91 w 112"/>
                <a:gd name="T49" fmla="*/ 183 h 209"/>
                <a:gd name="T50" fmla="*/ 74 w 112"/>
                <a:gd name="T51" fmla="*/ 186 h 209"/>
                <a:gd name="T52" fmla="*/ 66 w 112"/>
                <a:gd name="T53" fmla="*/ 184 h 209"/>
                <a:gd name="T54" fmla="*/ 60 w 112"/>
                <a:gd name="T55" fmla="*/ 179 h 209"/>
                <a:gd name="T56" fmla="*/ 57 w 112"/>
                <a:gd name="T57" fmla="*/ 169 h 209"/>
                <a:gd name="T58" fmla="*/ 56 w 112"/>
                <a:gd name="T59" fmla="*/ 157 h 209"/>
                <a:gd name="T60" fmla="*/ 56 w 112"/>
                <a:gd name="T61" fmla="*/ 6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" h="209">
                  <a:moveTo>
                    <a:pt x="56" y="67"/>
                  </a:moveTo>
                  <a:lnTo>
                    <a:pt x="106" y="67"/>
                  </a:lnTo>
                  <a:lnTo>
                    <a:pt x="106" y="46"/>
                  </a:lnTo>
                  <a:lnTo>
                    <a:pt x="56" y="46"/>
                  </a:lnTo>
                  <a:lnTo>
                    <a:pt x="56" y="0"/>
                  </a:lnTo>
                  <a:lnTo>
                    <a:pt x="31" y="0"/>
                  </a:lnTo>
                  <a:lnTo>
                    <a:pt x="31" y="46"/>
                  </a:lnTo>
                  <a:lnTo>
                    <a:pt x="0" y="46"/>
                  </a:lnTo>
                  <a:lnTo>
                    <a:pt x="0" y="67"/>
                  </a:lnTo>
                  <a:lnTo>
                    <a:pt x="30" y="67"/>
                  </a:lnTo>
                  <a:lnTo>
                    <a:pt x="30" y="163"/>
                  </a:lnTo>
                  <a:lnTo>
                    <a:pt x="30" y="171"/>
                  </a:lnTo>
                  <a:lnTo>
                    <a:pt x="31" y="179"/>
                  </a:lnTo>
                  <a:lnTo>
                    <a:pt x="33" y="187"/>
                  </a:lnTo>
                  <a:lnTo>
                    <a:pt x="36" y="194"/>
                  </a:lnTo>
                  <a:lnTo>
                    <a:pt x="39" y="200"/>
                  </a:lnTo>
                  <a:lnTo>
                    <a:pt x="45" y="205"/>
                  </a:lnTo>
                  <a:lnTo>
                    <a:pt x="51" y="208"/>
                  </a:lnTo>
                  <a:lnTo>
                    <a:pt x="60" y="209"/>
                  </a:lnTo>
                  <a:lnTo>
                    <a:pt x="77" y="208"/>
                  </a:lnTo>
                  <a:lnTo>
                    <a:pt x="92" y="204"/>
                  </a:lnTo>
                  <a:lnTo>
                    <a:pt x="104" y="200"/>
                  </a:lnTo>
                  <a:lnTo>
                    <a:pt x="112" y="196"/>
                  </a:lnTo>
                  <a:lnTo>
                    <a:pt x="106" y="175"/>
                  </a:lnTo>
                  <a:lnTo>
                    <a:pt x="91" y="183"/>
                  </a:lnTo>
                  <a:lnTo>
                    <a:pt x="74" y="186"/>
                  </a:lnTo>
                  <a:lnTo>
                    <a:pt x="66" y="184"/>
                  </a:lnTo>
                  <a:lnTo>
                    <a:pt x="60" y="179"/>
                  </a:lnTo>
                  <a:lnTo>
                    <a:pt x="57" y="169"/>
                  </a:lnTo>
                  <a:lnTo>
                    <a:pt x="56" y="157"/>
                  </a:lnTo>
                  <a:lnTo>
                    <a:pt x="56" y="67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50" name="Freeform 228"/>
            <p:cNvSpPr>
              <a:spLocks noEditPoints="1"/>
            </p:cNvSpPr>
            <p:nvPr/>
          </p:nvSpPr>
          <p:spPr bwMode="auto">
            <a:xfrm>
              <a:off x="2000" y="10"/>
              <a:ext cx="32" cy="244"/>
            </a:xfrm>
            <a:custGeom>
              <a:avLst/>
              <a:gdLst>
                <a:gd name="T0" fmla="*/ 32 w 32"/>
                <a:gd name="T1" fmla="*/ 0 h 244"/>
                <a:gd name="T2" fmla="*/ 0 w 32"/>
                <a:gd name="T3" fmla="*/ 0 h 244"/>
                <a:gd name="T4" fmla="*/ 0 w 32"/>
                <a:gd name="T5" fmla="*/ 32 h 244"/>
                <a:gd name="T6" fmla="*/ 32 w 32"/>
                <a:gd name="T7" fmla="*/ 32 h 244"/>
                <a:gd name="T8" fmla="*/ 32 w 32"/>
                <a:gd name="T9" fmla="*/ 0 h 244"/>
                <a:gd name="T10" fmla="*/ 30 w 32"/>
                <a:gd name="T11" fmla="*/ 85 h 244"/>
                <a:gd name="T12" fmla="*/ 3 w 32"/>
                <a:gd name="T13" fmla="*/ 85 h 244"/>
                <a:gd name="T14" fmla="*/ 3 w 32"/>
                <a:gd name="T15" fmla="*/ 244 h 244"/>
                <a:gd name="T16" fmla="*/ 30 w 32"/>
                <a:gd name="T17" fmla="*/ 244 h 244"/>
                <a:gd name="T18" fmla="*/ 30 w 32"/>
                <a:gd name="T19" fmla="*/ 8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44">
                  <a:moveTo>
                    <a:pt x="32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32" y="32"/>
                  </a:lnTo>
                  <a:lnTo>
                    <a:pt x="32" y="0"/>
                  </a:lnTo>
                  <a:close/>
                  <a:moveTo>
                    <a:pt x="30" y="85"/>
                  </a:moveTo>
                  <a:lnTo>
                    <a:pt x="3" y="85"/>
                  </a:lnTo>
                  <a:lnTo>
                    <a:pt x="3" y="244"/>
                  </a:lnTo>
                  <a:lnTo>
                    <a:pt x="30" y="244"/>
                  </a:lnTo>
                  <a:lnTo>
                    <a:pt x="30" y="85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51" name="Freeform 229"/>
            <p:cNvSpPr>
              <a:spLocks noEditPoints="1"/>
            </p:cNvSpPr>
            <p:nvPr/>
          </p:nvSpPr>
          <p:spPr bwMode="auto">
            <a:xfrm>
              <a:off x="2070" y="89"/>
              <a:ext cx="158" cy="169"/>
            </a:xfrm>
            <a:custGeom>
              <a:avLst/>
              <a:gdLst>
                <a:gd name="T0" fmla="*/ 158 w 158"/>
                <a:gd name="T1" fmla="*/ 86 h 169"/>
                <a:gd name="T2" fmla="*/ 156 w 158"/>
                <a:gd name="T3" fmla="*/ 69 h 169"/>
                <a:gd name="T4" fmla="*/ 151 w 158"/>
                <a:gd name="T5" fmla="*/ 52 h 169"/>
                <a:gd name="T6" fmla="*/ 144 w 158"/>
                <a:gd name="T7" fmla="*/ 38 h 169"/>
                <a:gd name="T8" fmla="*/ 134 w 158"/>
                <a:gd name="T9" fmla="*/ 25 h 169"/>
                <a:gd name="T10" fmla="*/ 123 w 158"/>
                <a:gd name="T11" fmla="*/ 15 h 169"/>
                <a:gd name="T12" fmla="*/ 109 w 158"/>
                <a:gd name="T13" fmla="*/ 7 h 169"/>
                <a:gd name="T14" fmla="*/ 95 w 158"/>
                <a:gd name="T15" fmla="*/ 2 h 169"/>
                <a:gd name="T16" fmla="*/ 79 w 158"/>
                <a:gd name="T17" fmla="*/ 0 h 169"/>
                <a:gd name="T18" fmla="*/ 63 w 158"/>
                <a:gd name="T19" fmla="*/ 2 h 169"/>
                <a:gd name="T20" fmla="*/ 48 w 158"/>
                <a:gd name="T21" fmla="*/ 7 h 169"/>
                <a:gd name="T22" fmla="*/ 35 w 158"/>
                <a:gd name="T23" fmla="*/ 15 h 169"/>
                <a:gd name="T24" fmla="*/ 23 w 158"/>
                <a:gd name="T25" fmla="*/ 26 h 169"/>
                <a:gd name="T26" fmla="*/ 13 w 158"/>
                <a:gd name="T27" fmla="*/ 38 h 169"/>
                <a:gd name="T28" fmla="*/ 6 w 158"/>
                <a:gd name="T29" fmla="*/ 53 h 169"/>
                <a:gd name="T30" fmla="*/ 2 w 158"/>
                <a:gd name="T31" fmla="*/ 69 h 169"/>
                <a:gd name="T32" fmla="*/ 0 w 158"/>
                <a:gd name="T33" fmla="*/ 86 h 169"/>
                <a:gd name="T34" fmla="*/ 7 w 158"/>
                <a:gd name="T35" fmla="*/ 119 h 169"/>
                <a:gd name="T36" fmla="*/ 24 w 158"/>
                <a:gd name="T37" fmla="*/ 146 h 169"/>
                <a:gd name="T38" fmla="*/ 49 w 158"/>
                <a:gd name="T39" fmla="*/ 163 h 169"/>
                <a:gd name="T40" fmla="*/ 79 w 158"/>
                <a:gd name="T41" fmla="*/ 169 h 169"/>
                <a:gd name="T42" fmla="*/ 109 w 158"/>
                <a:gd name="T43" fmla="*/ 163 h 169"/>
                <a:gd name="T44" fmla="*/ 134 w 158"/>
                <a:gd name="T45" fmla="*/ 146 h 169"/>
                <a:gd name="T46" fmla="*/ 151 w 158"/>
                <a:gd name="T47" fmla="*/ 119 h 169"/>
                <a:gd name="T48" fmla="*/ 158 w 158"/>
                <a:gd name="T49" fmla="*/ 86 h 169"/>
                <a:gd name="T50" fmla="*/ 79 w 158"/>
                <a:gd name="T51" fmla="*/ 146 h 169"/>
                <a:gd name="T52" fmla="*/ 60 w 158"/>
                <a:gd name="T53" fmla="*/ 143 h 169"/>
                <a:gd name="T54" fmla="*/ 44 w 158"/>
                <a:gd name="T55" fmla="*/ 131 h 169"/>
                <a:gd name="T56" fmla="*/ 32 w 158"/>
                <a:gd name="T57" fmla="*/ 111 h 169"/>
                <a:gd name="T58" fmla="*/ 28 w 158"/>
                <a:gd name="T59" fmla="*/ 83 h 169"/>
                <a:gd name="T60" fmla="*/ 33 w 158"/>
                <a:gd name="T61" fmla="*/ 55 h 169"/>
                <a:gd name="T62" fmla="*/ 45 w 158"/>
                <a:gd name="T63" fmla="*/ 36 h 169"/>
                <a:gd name="T64" fmla="*/ 61 w 158"/>
                <a:gd name="T65" fmla="*/ 25 h 169"/>
                <a:gd name="T66" fmla="*/ 79 w 158"/>
                <a:gd name="T67" fmla="*/ 22 h 169"/>
                <a:gd name="T68" fmla="*/ 97 w 158"/>
                <a:gd name="T69" fmla="*/ 25 h 169"/>
                <a:gd name="T70" fmla="*/ 114 w 158"/>
                <a:gd name="T71" fmla="*/ 36 h 169"/>
                <a:gd name="T72" fmla="*/ 125 w 158"/>
                <a:gd name="T73" fmla="*/ 55 h 169"/>
                <a:gd name="T74" fmla="*/ 130 w 158"/>
                <a:gd name="T75" fmla="*/ 83 h 169"/>
                <a:gd name="T76" fmla="*/ 126 w 158"/>
                <a:gd name="T77" fmla="*/ 111 h 169"/>
                <a:gd name="T78" fmla="*/ 114 w 158"/>
                <a:gd name="T79" fmla="*/ 131 h 169"/>
                <a:gd name="T80" fmla="*/ 98 w 158"/>
                <a:gd name="T81" fmla="*/ 142 h 169"/>
                <a:gd name="T82" fmla="*/ 79 w 158"/>
                <a:gd name="T83" fmla="*/ 14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169">
                  <a:moveTo>
                    <a:pt x="158" y="86"/>
                  </a:moveTo>
                  <a:lnTo>
                    <a:pt x="156" y="69"/>
                  </a:lnTo>
                  <a:lnTo>
                    <a:pt x="151" y="52"/>
                  </a:lnTo>
                  <a:lnTo>
                    <a:pt x="144" y="38"/>
                  </a:lnTo>
                  <a:lnTo>
                    <a:pt x="134" y="25"/>
                  </a:lnTo>
                  <a:lnTo>
                    <a:pt x="123" y="15"/>
                  </a:lnTo>
                  <a:lnTo>
                    <a:pt x="109" y="7"/>
                  </a:lnTo>
                  <a:lnTo>
                    <a:pt x="95" y="2"/>
                  </a:lnTo>
                  <a:lnTo>
                    <a:pt x="79" y="0"/>
                  </a:lnTo>
                  <a:lnTo>
                    <a:pt x="63" y="2"/>
                  </a:lnTo>
                  <a:lnTo>
                    <a:pt x="48" y="7"/>
                  </a:lnTo>
                  <a:lnTo>
                    <a:pt x="35" y="15"/>
                  </a:lnTo>
                  <a:lnTo>
                    <a:pt x="23" y="26"/>
                  </a:lnTo>
                  <a:lnTo>
                    <a:pt x="13" y="38"/>
                  </a:lnTo>
                  <a:lnTo>
                    <a:pt x="6" y="53"/>
                  </a:lnTo>
                  <a:lnTo>
                    <a:pt x="2" y="69"/>
                  </a:lnTo>
                  <a:lnTo>
                    <a:pt x="0" y="86"/>
                  </a:lnTo>
                  <a:lnTo>
                    <a:pt x="7" y="119"/>
                  </a:lnTo>
                  <a:lnTo>
                    <a:pt x="24" y="146"/>
                  </a:lnTo>
                  <a:lnTo>
                    <a:pt x="49" y="163"/>
                  </a:lnTo>
                  <a:lnTo>
                    <a:pt x="79" y="169"/>
                  </a:lnTo>
                  <a:lnTo>
                    <a:pt x="109" y="163"/>
                  </a:lnTo>
                  <a:lnTo>
                    <a:pt x="134" y="146"/>
                  </a:lnTo>
                  <a:lnTo>
                    <a:pt x="151" y="119"/>
                  </a:lnTo>
                  <a:lnTo>
                    <a:pt x="158" y="86"/>
                  </a:lnTo>
                  <a:close/>
                  <a:moveTo>
                    <a:pt x="79" y="146"/>
                  </a:moveTo>
                  <a:lnTo>
                    <a:pt x="60" y="143"/>
                  </a:lnTo>
                  <a:lnTo>
                    <a:pt x="44" y="131"/>
                  </a:lnTo>
                  <a:lnTo>
                    <a:pt x="32" y="111"/>
                  </a:lnTo>
                  <a:lnTo>
                    <a:pt x="28" y="83"/>
                  </a:lnTo>
                  <a:lnTo>
                    <a:pt x="33" y="55"/>
                  </a:lnTo>
                  <a:lnTo>
                    <a:pt x="45" y="36"/>
                  </a:lnTo>
                  <a:lnTo>
                    <a:pt x="61" y="25"/>
                  </a:lnTo>
                  <a:lnTo>
                    <a:pt x="79" y="22"/>
                  </a:lnTo>
                  <a:lnTo>
                    <a:pt x="97" y="25"/>
                  </a:lnTo>
                  <a:lnTo>
                    <a:pt x="114" y="36"/>
                  </a:lnTo>
                  <a:lnTo>
                    <a:pt x="125" y="55"/>
                  </a:lnTo>
                  <a:lnTo>
                    <a:pt x="130" y="83"/>
                  </a:lnTo>
                  <a:lnTo>
                    <a:pt x="126" y="111"/>
                  </a:lnTo>
                  <a:lnTo>
                    <a:pt x="114" y="131"/>
                  </a:lnTo>
                  <a:lnTo>
                    <a:pt x="98" y="142"/>
                  </a:lnTo>
                  <a:lnTo>
                    <a:pt x="79" y="146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52" name="Freeform 230"/>
            <p:cNvSpPr>
              <a:spLocks/>
            </p:cNvSpPr>
            <p:nvPr/>
          </p:nvSpPr>
          <p:spPr bwMode="auto">
            <a:xfrm>
              <a:off x="2268" y="91"/>
              <a:ext cx="127" cy="163"/>
            </a:xfrm>
            <a:custGeom>
              <a:avLst/>
              <a:gdLst>
                <a:gd name="T0" fmla="*/ 127 w 127"/>
                <a:gd name="T1" fmla="*/ 56 h 163"/>
                <a:gd name="T2" fmla="*/ 125 w 127"/>
                <a:gd name="T3" fmla="*/ 38 h 163"/>
                <a:gd name="T4" fmla="*/ 119 w 127"/>
                <a:gd name="T5" fmla="*/ 19 h 163"/>
                <a:gd name="T6" fmla="*/ 104 w 127"/>
                <a:gd name="T7" fmla="*/ 5 h 163"/>
                <a:gd name="T8" fmla="*/ 78 w 127"/>
                <a:gd name="T9" fmla="*/ 0 h 163"/>
                <a:gd name="T10" fmla="*/ 67 w 127"/>
                <a:gd name="T11" fmla="*/ 1 h 163"/>
                <a:gd name="T12" fmla="*/ 56 w 127"/>
                <a:gd name="T13" fmla="*/ 4 h 163"/>
                <a:gd name="T14" fmla="*/ 48 w 127"/>
                <a:gd name="T15" fmla="*/ 8 h 163"/>
                <a:gd name="T16" fmla="*/ 41 w 127"/>
                <a:gd name="T17" fmla="*/ 13 h 163"/>
                <a:gd name="T18" fmla="*/ 35 w 127"/>
                <a:gd name="T19" fmla="*/ 17 h 163"/>
                <a:gd name="T20" fmla="*/ 30 w 127"/>
                <a:gd name="T21" fmla="*/ 22 h 163"/>
                <a:gd name="T22" fmla="*/ 27 w 127"/>
                <a:gd name="T23" fmla="*/ 25 h 163"/>
                <a:gd name="T24" fmla="*/ 26 w 127"/>
                <a:gd name="T25" fmla="*/ 27 h 163"/>
                <a:gd name="T26" fmla="*/ 26 w 127"/>
                <a:gd name="T27" fmla="*/ 2 h 163"/>
                <a:gd name="T28" fmla="*/ 0 w 127"/>
                <a:gd name="T29" fmla="*/ 2 h 163"/>
                <a:gd name="T30" fmla="*/ 0 w 127"/>
                <a:gd name="T31" fmla="*/ 163 h 163"/>
                <a:gd name="T32" fmla="*/ 28 w 127"/>
                <a:gd name="T33" fmla="*/ 163 h 163"/>
                <a:gd name="T34" fmla="*/ 28 w 127"/>
                <a:gd name="T35" fmla="*/ 75 h 163"/>
                <a:gd name="T36" fmla="*/ 28 w 127"/>
                <a:gd name="T37" fmla="*/ 66 h 163"/>
                <a:gd name="T38" fmla="*/ 30 w 127"/>
                <a:gd name="T39" fmla="*/ 57 h 163"/>
                <a:gd name="T40" fmla="*/ 32 w 127"/>
                <a:gd name="T41" fmla="*/ 48 h 163"/>
                <a:gd name="T42" fmla="*/ 36 w 127"/>
                <a:gd name="T43" fmla="*/ 40 h 163"/>
                <a:gd name="T44" fmla="*/ 41 w 127"/>
                <a:gd name="T45" fmla="*/ 33 h 163"/>
                <a:gd name="T46" fmla="*/ 47 w 127"/>
                <a:gd name="T47" fmla="*/ 27 h 163"/>
                <a:gd name="T48" fmla="*/ 55 w 127"/>
                <a:gd name="T49" fmla="*/ 23 h 163"/>
                <a:gd name="T50" fmla="*/ 64 w 127"/>
                <a:gd name="T51" fmla="*/ 22 h 163"/>
                <a:gd name="T52" fmla="*/ 76 w 127"/>
                <a:gd name="T53" fmla="*/ 23 h 163"/>
                <a:gd name="T54" fmla="*/ 84 w 127"/>
                <a:gd name="T55" fmla="*/ 26 h 163"/>
                <a:gd name="T56" fmla="*/ 90 w 127"/>
                <a:gd name="T57" fmla="*/ 31 h 163"/>
                <a:gd name="T58" fmla="*/ 95 w 127"/>
                <a:gd name="T59" fmla="*/ 36 h 163"/>
                <a:gd name="T60" fmla="*/ 97 w 127"/>
                <a:gd name="T61" fmla="*/ 42 h 163"/>
                <a:gd name="T62" fmla="*/ 98 w 127"/>
                <a:gd name="T63" fmla="*/ 48 h 163"/>
                <a:gd name="T64" fmla="*/ 99 w 127"/>
                <a:gd name="T65" fmla="*/ 54 h 163"/>
                <a:gd name="T66" fmla="*/ 99 w 127"/>
                <a:gd name="T67" fmla="*/ 59 h 163"/>
                <a:gd name="T68" fmla="*/ 99 w 127"/>
                <a:gd name="T69" fmla="*/ 163 h 163"/>
                <a:gd name="T70" fmla="*/ 127 w 127"/>
                <a:gd name="T71" fmla="*/ 163 h 163"/>
                <a:gd name="T72" fmla="*/ 127 w 127"/>
                <a:gd name="T73" fmla="*/ 5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7" h="163">
                  <a:moveTo>
                    <a:pt x="127" y="56"/>
                  </a:moveTo>
                  <a:lnTo>
                    <a:pt x="125" y="38"/>
                  </a:lnTo>
                  <a:lnTo>
                    <a:pt x="119" y="19"/>
                  </a:lnTo>
                  <a:lnTo>
                    <a:pt x="104" y="5"/>
                  </a:lnTo>
                  <a:lnTo>
                    <a:pt x="78" y="0"/>
                  </a:lnTo>
                  <a:lnTo>
                    <a:pt x="67" y="1"/>
                  </a:lnTo>
                  <a:lnTo>
                    <a:pt x="56" y="4"/>
                  </a:lnTo>
                  <a:lnTo>
                    <a:pt x="48" y="8"/>
                  </a:lnTo>
                  <a:lnTo>
                    <a:pt x="41" y="13"/>
                  </a:lnTo>
                  <a:lnTo>
                    <a:pt x="35" y="17"/>
                  </a:lnTo>
                  <a:lnTo>
                    <a:pt x="30" y="22"/>
                  </a:lnTo>
                  <a:lnTo>
                    <a:pt x="27" y="25"/>
                  </a:lnTo>
                  <a:lnTo>
                    <a:pt x="26" y="27"/>
                  </a:lnTo>
                  <a:lnTo>
                    <a:pt x="26" y="2"/>
                  </a:lnTo>
                  <a:lnTo>
                    <a:pt x="0" y="2"/>
                  </a:lnTo>
                  <a:lnTo>
                    <a:pt x="0" y="163"/>
                  </a:lnTo>
                  <a:lnTo>
                    <a:pt x="28" y="163"/>
                  </a:lnTo>
                  <a:lnTo>
                    <a:pt x="28" y="75"/>
                  </a:lnTo>
                  <a:lnTo>
                    <a:pt x="28" y="66"/>
                  </a:lnTo>
                  <a:lnTo>
                    <a:pt x="30" y="57"/>
                  </a:lnTo>
                  <a:lnTo>
                    <a:pt x="32" y="48"/>
                  </a:lnTo>
                  <a:lnTo>
                    <a:pt x="36" y="40"/>
                  </a:lnTo>
                  <a:lnTo>
                    <a:pt x="41" y="33"/>
                  </a:lnTo>
                  <a:lnTo>
                    <a:pt x="47" y="27"/>
                  </a:lnTo>
                  <a:lnTo>
                    <a:pt x="55" y="23"/>
                  </a:lnTo>
                  <a:lnTo>
                    <a:pt x="64" y="22"/>
                  </a:lnTo>
                  <a:lnTo>
                    <a:pt x="76" y="23"/>
                  </a:lnTo>
                  <a:lnTo>
                    <a:pt x="84" y="26"/>
                  </a:lnTo>
                  <a:lnTo>
                    <a:pt x="90" y="31"/>
                  </a:lnTo>
                  <a:lnTo>
                    <a:pt x="95" y="36"/>
                  </a:lnTo>
                  <a:lnTo>
                    <a:pt x="97" y="42"/>
                  </a:lnTo>
                  <a:lnTo>
                    <a:pt x="98" y="48"/>
                  </a:lnTo>
                  <a:lnTo>
                    <a:pt x="99" y="54"/>
                  </a:lnTo>
                  <a:lnTo>
                    <a:pt x="99" y="59"/>
                  </a:lnTo>
                  <a:lnTo>
                    <a:pt x="99" y="163"/>
                  </a:lnTo>
                  <a:lnTo>
                    <a:pt x="127" y="163"/>
                  </a:lnTo>
                  <a:lnTo>
                    <a:pt x="127" y="56"/>
                  </a:lnTo>
                  <a:close/>
                </a:path>
              </a:pathLst>
            </a:custGeom>
            <a:solidFill>
              <a:srgbClr val="CC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CC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53" name="Freeform 231"/>
            <p:cNvSpPr>
              <a:spLocks noEditPoints="1"/>
            </p:cNvSpPr>
            <p:nvPr/>
          </p:nvSpPr>
          <p:spPr bwMode="auto">
            <a:xfrm>
              <a:off x="2459" y="95"/>
              <a:ext cx="30" cy="159"/>
            </a:xfrm>
            <a:custGeom>
              <a:avLst/>
              <a:gdLst>
                <a:gd name="T0" fmla="*/ 30 w 30"/>
                <a:gd name="T1" fmla="*/ 0 h 159"/>
                <a:gd name="T2" fmla="*/ 0 w 30"/>
                <a:gd name="T3" fmla="*/ 0 h 159"/>
                <a:gd name="T4" fmla="*/ 0 w 30"/>
                <a:gd name="T5" fmla="*/ 30 h 159"/>
                <a:gd name="T6" fmla="*/ 30 w 30"/>
                <a:gd name="T7" fmla="*/ 30 h 159"/>
                <a:gd name="T8" fmla="*/ 30 w 30"/>
                <a:gd name="T9" fmla="*/ 0 h 159"/>
                <a:gd name="T10" fmla="*/ 0 w 30"/>
                <a:gd name="T11" fmla="*/ 130 h 159"/>
                <a:gd name="T12" fmla="*/ 0 w 30"/>
                <a:gd name="T13" fmla="*/ 159 h 159"/>
                <a:gd name="T14" fmla="*/ 30 w 30"/>
                <a:gd name="T15" fmla="*/ 159 h 159"/>
                <a:gd name="T16" fmla="*/ 30 w 30"/>
                <a:gd name="T17" fmla="*/ 130 h 159"/>
                <a:gd name="T18" fmla="*/ 0 w 30"/>
                <a:gd name="T19" fmla="*/ 13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59">
                  <a:moveTo>
                    <a:pt x="30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30" y="30"/>
                  </a:lnTo>
                  <a:lnTo>
                    <a:pt x="30" y="0"/>
                  </a:lnTo>
                  <a:close/>
                  <a:moveTo>
                    <a:pt x="0" y="130"/>
                  </a:moveTo>
                  <a:lnTo>
                    <a:pt x="0" y="159"/>
                  </a:lnTo>
                  <a:lnTo>
                    <a:pt x="30" y="159"/>
                  </a:lnTo>
                  <a:lnTo>
                    <a:pt x="3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54" name="Freeform 232"/>
            <p:cNvSpPr>
              <a:spLocks/>
            </p:cNvSpPr>
            <p:nvPr/>
          </p:nvSpPr>
          <p:spPr bwMode="auto">
            <a:xfrm>
              <a:off x="11" y="437"/>
              <a:ext cx="185" cy="249"/>
            </a:xfrm>
            <a:custGeom>
              <a:avLst/>
              <a:gdLst>
                <a:gd name="T0" fmla="*/ 45 w 185"/>
                <a:gd name="T1" fmla="*/ 0 h 249"/>
                <a:gd name="T2" fmla="*/ 0 w 185"/>
                <a:gd name="T3" fmla="*/ 0 h 249"/>
                <a:gd name="T4" fmla="*/ 0 w 185"/>
                <a:gd name="T5" fmla="*/ 249 h 249"/>
                <a:gd name="T6" fmla="*/ 28 w 185"/>
                <a:gd name="T7" fmla="*/ 249 h 249"/>
                <a:gd name="T8" fmla="*/ 28 w 185"/>
                <a:gd name="T9" fmla="*/ 25 h 249"/>
                <a:gd name="T10" fmla="*/ 28 w 185"/>
                <a:gd name="T11" fmla="*/ 25 h 249"/>
                <a:gd name="T12" fmla="*/ 31 w 185"/>
                <a:gd name="T13" fmla="*/ 31 h 249"/>
                <a:gd name="T14" fmla="*/ 35 w 185"/>
                <a:gd name="T15" fmla="*/ 39 h 249"/>
                <a:gd name="T16" fmla="*/ 39 w 185"/>
                <a:gd name="T17" fmla="*/ 46 h 249"/>
                <a:gd name="T18" fmla="*/ 42 w 185"/>
                <a:gd name="T19" fmla="*/ 54 h 249"/>
                <a:gd name="T20" fmla="*/ 46 w 185"/>
                <a:gd name="T21" fmla="*/ 61 h 249"/>
                <a:gd name="T22" fmla="*/ 49 w 185"/>
                <a:gd name="T23" fmla="*/ 67 h 249"/>
                <a:gd name="T24" fmla="*/ 51 w 185"/>
                <a:gd name="T25" fmla="*/ 72 h 249"/>
                <a:gd name="T26" fmla="*/ 53 w 185"/>
                <a:gd name="T27" fmla="*/ 74 h 249"/>
                <a:gd name="T28" fmla="*/ 141 w 185"/>
                <a:gd name="T29" fmla="*/ 249 h 249"/>
                <a:gd name="T30" fmla="*/ 185 w 185"/>
                <a:gd name="T31" fmla="*/ 249 h 249"/>
                <a:gd name="T32" fmla="*/ 185 w 185"/>
                <a:gd name="T33" fmla="*/ 0 h 249"/>
                <a:gd name="T34" fmla="*/ 157 w 185"/>
                <a:gd name="T35" fmla="*/ 0 h 249"/>
                <a:gd name="T36" fmla="*/ 157 w 185"/>
                <a:gd name="T37" fmla="*/ 224 h 249"/>
                <a:gd name="T38" fmla="*/ 157 w 185"/>
                <a:gd name="T39" fmla="*/ 224 h 249"/>
                <a:gd name="T40" fmla="*/ 154 w 185"/>
                <a:gd name="T41" fmla="*/ 217 h 249"/>
                <a:gd name="T42" fmla="*/ 150 w 185"/>
                <a:gd name="T43" fmla="*/ 210 h 249"/>
                <a:gd name="T44" fmla="*/ 147 w 185"/>
                <a:gd name="T45" fmla="*/ 203 h 249"/>
                <a:gd name="T46" fmla="*/ 143 w 185"/>
                <a:gd name="T47" fmla="*/ 195 h 249"/>
                <a:gd name="T48" fmla="*/ 139 w 185"/>
                <a:gd name="T49" fmla="*/ 188 h 249"/>
                <a:gd name="T50" fmla="*/ 136 w 185"/>
                <a:gd name="T51" fmla="*/ 182 h 249"/>
                <a:gd name="T52" fmla="*/ 134 w 185"/>
                <a:gd name="T53" fmla="*/ 177 h 249"/>
                <a:gd name="T54" fmla="*/ 133 w 185"/>
                <a:gd name="T55" fmla="*/ 174 h 249"/>
                <a:gd name="T56" fmla="*/ 45 w 185"/>
                <a:gd name="T5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5" h="249">
                  <a:moveTo>
                    <a:pt x="45" y="0"/>
                  </a:moveTo>
                  <a:lnTo>
                    <a:pt x="0" y="0"/>
                  </a:lnTo>
                  <a:lnTo>
                    <a:pt x="0" y="249"/>
                  </a:lnTo>
                  <a:lnTo>
                    <a:pt x="28" y="249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31" y="31"/>
                  </a:lnTo>
                  <a:lnTo>
                    <a:pt x="35" y="39"/>
                  </a:lnTo>
                  <a:lnTo>
                    <a:pt x="39" y="46"/>
                  </a:lnTo>
                  <a:lnTo>
                    <a:pt x="42" y="54"/>
                  </a:lnTo>
                  <a:lnTo>
                    <a:pt x="46" y="61"/>
                  </a:lnTo>
                  <a:lnTo>
                    <a:pt x="49" y="67"/>
                  </a:lnTo>
                  <a:lnTo>
                    <a:pt x="51" y="72"/>
                  </a:lnTo>
                  <a:lnTo>
                    <a:pt x="53" y="74"/>
                  </a:lnTo>
                  <a:lnTo>
                    <a:pt x="141" y="249"/>
                  </a:lnTo>
                  <a:lnTo>
                    <a:pt x="185" y="249"/>
                  </a:lnTo>
                  <a:lnTo>
                    <a:pt x="185" y="0"/>
                  </a:lnTo>
                  <a:lnTo>
                    <a:pt x="157" y="0"/>
                  </a:lnTo>
                  <a:lnTo>
                    <a:pt x="157" y="224"/>
                  </a:lnTo>
                  <a:lnTo>
                    <a:pt x="157" y="224"/>
                  </a:lnTo>
                  <a:lnTo>
                    <a:pt x="154" y="217"/>
                  </a:lnTo>
                  <a:lnTo>
                    <a:pt x="150" y="210"/>
                  </a:lnTo>
                  <a:lnTo>
                    <a:pt x="147" y="203"/>
                  </a:lnTo>
                  <a:lnTo>
                    <a:pt x="143" y="195"/>
                  </a:lnTo>
                  <a:lnTo>
                    <a:pt x="139" y="188"/>
                  </a:lnTo>
                  <a:lnTo>
                    <a:pt x="136" y="182"/>
                  </a:lnTo>
                  <a:lnTo>
                    <a:pt x="134" y="177"/>
                  </a:lnTo>
                  <a:lnTo>
                    <a:pt x="133" y="17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55" name="Freeform 233"/>
            <p:cNvSpPr>
              <a:spLocks noEditPoints="1"/>
            </p:cNvSpPr>
            <p:nvPr/>
          </p:nvSpPr>
          <p:spPr bwMode="auto">
            <a:xfrm>
              <a:off x="242" y="520"/>
              <a:ext cx="157" cy="170"/>
            </a:xfrm>
            <a:custGeom>
              <a:avLst/>
              <a:gdLst>
                <a:gd name="T0" fmla="*/ 157 w 157"/>
                <a:gd name="T1" fmla="*/ 87 h 170"/>
                <a:gd name="T2" fmla="*/ 156 w 157"/>
                <a:gd name="T3" fmla="*/ 69 h 170"/>
                <a:gd name="T4" fmla="*/ 151 w 157"/>
                <a:gd name="T5" fmla="*/ 53 h 170"/>
                <a:gd name="T6" fmla="*/ 144 w 157"/>
                <a:gd name="T7" fmla="*/ 38 h 170"/>
                <a:gd name="T8" fmla="*/ 134 w 157"/>
                <a:gd name="T9" fmla="*/ 26 h 170"/>
                <a:gd name="T10" fmla="*/ 123 w 157"/>
                <a:gd name="T11" fmla="*/ 15 h 170"/>
                <a:gd name="T12" fmla="*/ 109 w 157"/>
                <a:gd name="T13" fmla="*/ 7 h 170"/>
                <a:gd name="T14" fmla="*/ 94 w 157"/>
                <a:gd name="T15" fmla="*/ 2 h 170"/>
                <a:gd name="T16" fmla="*/ 79 w 157"/>
                <a:gd name="T17" fmla="*/ 0 h 170"/>
                <a:gd name="T18" fmla="*/ 63 w 157"/>
                <a:gd name="T19" fmla="*/ 2 h 170"/>
                <a:gd name="T20" fmla="*/ 48 w 157"/>
                <a:gd name="T21" fmla="*/ 7 h 170"/>
                <a:gd name="T22" fmla="*/ 35 w 157"/>
                <a:gd name="T23" fmla="*/ 15 h 170"/>
                <a:gd name="T24" fmla="*/ 23 w 157"/>
                <a:gd name="T25" fmla="*/ 26 h 170"/>
                <a:gd name="T26" fmla="*/ 13 w 157"/>
                <a:gd name="T27" fmla="*/ 39 h 170"/>
                <a:gd name="T28" fmla="*/ 6 w 157"/>
                <a:gd name="T29" fmla="*/ 54 h 170"/>
                <a:gd name="T30" fmla="*/ 2 w 157"/>
                <a:gd name="T31" fmla="*/ 70 h 170"/>
                <a:gd name="T32" fmla="*/ 0 w 157"/>
                <a:gd name="T33" fmla="*/ 87 h 170"/>
                <a:gd name="T34" fmla="*/ 6 w 157"/>
                <a:gd name="T35" fmla="*/ 120 h 170"/>
                <a:gd name="T36" fmla="*/ 24 w 157"/>
                <a:gd name="T37" fmla="*/ 146 h 170"/>
                <a:gd name="T38" fmla="*/ 48 w 157"/>
                <a:gd name="T39" fmla="*/ 164 h 170"/>
                <a:gd name="T40" fmla="*/ 78 w 157"/>
                <a:gd name="T41" fmla="*/ 170 h 170"/>
                <a:gd name="T42" fmla="*/ 109 w 157"/>
                <a:gd name="T43" fmla="*/ 164 h 170"/>
                <a:gd name="T44" fmla="*/ 134 w 157"/>
                <a:gd name="T45" fmla="*/ 146 h 170"/>
                <a:gd name="T46" fmla="*/ 151 w 157"/>
                <a:gd name="T47" fmla="*/ 120 h 170"/>
                <a:gd name="T48" fmla="*/ 157 w 157"/>
                <a:gd name="T49" fmla="*/ 87 h 170"/>
                <a:gd name="T50" fmla="*/ 78 w 157"/>
                <a:gd name="T51" fmla="*/ 147 h 170"/>
                <a:gd name="T52" fmla="*/ 60 w 157"/>
                <a:gd name="T53" fmla="*/ 143 h 170"/>
                <a:gd name="T54" fmla="*/ 44 w 157"/>
                <a:gd name="T55" fmla="*/ 131 h 170"/>
                <a:gd name="T56" fmla="*/ 32 w 157"/>
                <a:gd name="T57" fmla="*/ 112 h 170"/>
                <a:gd name="T58" fmla="*/ 28 w 157"/>
                <a:gd name="T59" fmla="*/ 83 h 170"/>
                <a:gd name="T60" fmla="*/ 32 w 157"/>
                <a:gd name="T61" fmla="*/ 55 h 170"/>
                <a:gd name="T62" fmla="*/ 44 w 157"/>
                <a:gd name="T63" fmla="*/ 37 h 170"/>
                <a:gd name="T64" fmla="*/ 61 w 157"/>
                <a:gd name="T65" fmla="*/ 26 h 170"/>
                <a:gd name="T66" fmla="*/ 78 w 157"/>
                <a:gd name="T67" fmla="*/ 22 h 170"/>
                <a:gd name="T68" fmla="*/ 97 w 157"/>
                <a:gd name="T69" fmla="*/ 26 h 170"/>
                <a:gd name="T70" fmla="*/ 114 w 157"/>
                <a:gd name="T71" fmla="*/ 37 h 170"/>
                <a:gd name="T72" fmla="*/ 125 w 157"/>
                <a:gd name="T73" fmla="*/ 56 h 170"/>
                <a:gd name="T74" fmla="*/ 129 w 157"/>
                <a:gd name="T75" fmla="*/ 83 h 170"/>
                <a:gd name="T76" fmla="*/ 125 w 157"/>
                <a:gd name="T77" fmla="*/ 111 h 170"/>
                <a:gd name="T78" fmla="*/ 114 w 157"/>
                <a:gd name="T79" fmla="*/ 131 h 170"/>
                <a:gd name="T80" fmla="*/ 98 w 157"/>
                <a:gd name="T81" fmla="*/ 143 h 170"/>
                <a:gd name="T82" fmla="*/ 78 w 157"/>
                <a:gd name="T83" fmla="*/ 14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7" h="170">
                  <a:moveTo>
                    <a:pt x="157" y="87"/>
                  </a:moveTo>
                  <a:lnTo>
                    <a:pt x="156" y="69"/>
                  </a:lnTo>
                  <a:lnTo>
                    <a:pt x="151" y="53"/>
                  </a:lnTo>
                  <a:lnTo>
                    <a:pt x="144" y="38"/>
                  </a:lnTo>
                  <a:lnTo>
                    <a:pt x="134" y="26"/>
                  </a:lnTo>
                  <a:lnTo>
                    <a:pt x="123" y="15"/>
                  </a:lnTo>
                  <a:lnTo>
                    <a:pt x="109" y="7"/>
                  </a:lnTo>
                  <a:lnTo>
                    <a:pt x="94" y="2"/>
                  </a:lnTo>
                  <a:lnTo>
                    <a:pt x="79" y="0"/>
                  </a:lnTo>
                  <a:lnTo>
                    <a:pt x="63" y="2"/>
                  </a:lnTo>
                  <a:lnTo>
                    <a:pt x="48" y="7"/>
                  </a:lnTo>
                  <a:lnTo>
                    <a:pt x="35" y="15"/>
                  </a:lnTo>
                  <a:lnTo>
                    <a:pt x="23" y="26"/>
                  </a:lnTo>
                  <a:lnTo>
                    <a:pt x="13" y="39"/>
                  </a:lnTo>
                  <a:lnTo>
                    <a:pt x="6" y="54"/>
                  </a:lnTo>
                  <a:lnTo>
                    <a:pt x="2" y="70"/>
                  </a:lnTo>
                  <a:lnTo>
                    <a:pt x="0" y="87"/>
                  </a:lnTo>
                  <a:lnTo>
                    <a:pt x="6" y="120"/>
                  </a:lnTo>
                  <a:lnTo>
                    <a:pt x="24" y="146"/>
                  </a:lnTo>
                  <a:lnTo>
                    <a:pt x="48" y="164"/>
                  </a:lnTo>
                  <a:lnTo>
                    <a:pt x="78" y="170"/>
                  </a:lnTo>
                  <a:lnTo>
                    <a:pt x="109" y="164"/>
                  </a:lnTo>
                  <a:lnTo>
                    <a:pt x="134" y="146"/>
                  </a:lnTo>
                  <a:lnTo>
                    <a:pt x="151" y="120"/>
                  </a:lnTo>
                  <a:lnTo>
                    <a:pt x="157" y="87"/>
                  </a:lnTo>
                  <a:close/>
                  <a:moveTo>
                    <a:pt x="78" y="147"/>
                  </a:moveTo>
                  <a:lnTo>
                    <a:pt x="60" y="143"/>
                  </a:lnTo>
                  <a:lnTo>
                    <a:pt x="44" y="131"/>
                  </a:lnTo>
                  <a:lnTo>
                    <a:pt x="32" y="112"/>
                  </a:lnTo>
                  <a:lnTo>
                    <a:pt x="28" y="83"/>
                  </a:lnTo>
                  <a:lnTo>
                    <a:pt x="32" y="55"/>
                  </a:lnTo>
                  <a:lnTo>
                    <a:pt x="44" y="37"/>
                  </a:lnTo>
                  <a:lnTo>
                    <a:pt x="61" y="26"/>
                  </a:lnTo>
                  <a:lnTo>
                    <a:pt x="78" y="22"/>
                  </a:lnTo>
                  <a:lnTo>
                    <a:pt x="97" y="26"/>
                  </a:lnTo>
                  <a:lnTo>
                    <a:pt x="114" y="37"/>
                  </a:lnTo>
                  <a:lnTo>
                    <a:pt x="125" y="56"/>
                  </a:lnTo>
                  <a:lnTo>
                    <a:pt x="129" y="83"/>
                  </a:lnTo>
                  <a:lnTo>
                    <a:pt x="125" y="111"/>
                  </a:lnTo>
                  <a:lnTo>
                    <a:pt x="114" y="131"/>
                  </a:lnTo>
                  <a:lnTo>
                    <a:pt x="98" y="143"/>
                  </a:lnTo>
                  <a:lnTo>
                    <a:pt x="78" y="147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8" name="Freeform 234"/>
            <p:cNvSpPr>
              <a:spLocks noEditPoints="1"/>
            </p:cNvSpPr>
            <p:nvPr/>
          </p:nvSpPr>
          <p:spPr bwMode="auto">
            <a:xfrm>
              <a:off x="540" y="450"/>
              <a:ext cx="159" cy="236"/>
            </a:xfrm>
            <a:custGeom>
              <a:avLst/>
              <a:gdLst>
                <a:gd name="T0" fmla="*/ 124 w 159"/>
                <a:gd name="T1" fmla="*/ 175 h 236"/>
                <a:gd name="T2" fmla="*/ 159 w 159"/>
                <a:gd name="T3" fmla="*/ 175 h 236"/>
                <a:gd name="T4" fmla="*/ 159 w 159"/>
                <a:gd name="T5" fmla="*/ 153 h 236"/>
                <a:gd name="T6" fmla="*/ 124 w 159"/>
                <a:gd name="T7" fmla="*/ 153 h 236"/>
                <a:gd name="T8" fmla="*/ 124 w 159"/>
                <a:gd name="T9" fmla="*/ 0 h 236"/>
                <a:gd name="T10" fmla="*/ 91 w 159"/>
                <a:gd name="T11" fmla="*/ 0 h 236"/>
                <a:gd name="T12" fmla="*/ 0 w 159"/>
                <a:gd name="T13" fmla="*/ 153 h 236"/>
                <a:gd name="T14" fmla="*/ 0 w 159"/>
                <a:gd name="T15" fmla="*/ 175 h 236"/>
                <a:gd name="T16" fmla="*/ 95 w 159"/>
                <a:gd name="T17" fmla="*/ 175 h 236"/>
                <a:gd name="T18" fmla="*/ 95 w 159"/>
                <a:gd name="T19" fmla="*/ 236 h 236"/>
                <a:gd name="T20" fmla="*/ 124 w 159"/>
                <a:gd name="T21" fmla="*/ 236 h 236"/>
                <a:gd name="T22" fmla="*/ 124 w 159"/>
                <a:gd name="T23" fmla="*/ 175 h 236"/>
                <a:gd name="T24" fmla="*/ 28 w 159"/>
                <a:gd name="T25" fmla="*/ 153 h 236"/>
                <a:gd name="T26" fmla="*/ 37 w 159"/>
                <a:gd name="T27" fmla="*/ 139 h 236"/>
                <a:gd name="T28" fmla="*/ 47 w 159"/>
                <a:gd name="T29" fmla="*/ 121 h 236"/>
                <a:gd name="T30" fmla="*/ 58 w 159"/>
                <a:gd name="T31" fmla="*/ 101 h 236"/>
                <a:gd name="T32" fmla="*/ 70 w 159"/>
                <a:gd name="T33" fmla="*/ 81 h 236"/>
                <a:gd name="T34" fmla="*/ 81 w 159"/>
                <a:gd name="T35" fmla="*/ 60 h 236"/>
                <a:gd name="T36" fmla="*/ 89 w 159"/>
                <a:gd name="T37" fmla="*/ 42 h 236"/>
                <a:gd name="T38" fmla="*/ 95 w 159"/>
                <a:gd name="T39" fmla="*/ 27 h 236"/>
                <a:gd name="T40" fmla="*/ 98 w 159"/>
                <a:gd name="T41" fmla="*/ 16 h 236"/>
                <a:gd name="T42" fmla="*/ 98 w 159"/>
                <a:gd name="T43" fmla="*/ 153 h 236"/>
                <a:gd name="T44" fmla="*/ 28 w 159"/>
                <a:gd name="T45" fmla="*/ 15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9" h="236">
                  <a:moveTo>
                    <a:pt x="124" y="175"/>
                  </a:moveTo>
                  <a:lnTo>
                    <a:pt x="159" y="175"/>
                  </a:lnTo>
                  <a:lnTo>
                    <a:pt x="159" y="153"/>
                  </a:lnTo>
                  <a:lnTo>
                    <a:pt x="124" y="153"/>
                  </a:lnTo>
                  <a:lnTo>
                    <a:pt x="124" y="0"/>
                  </a:lnTo>
                  <a:lnTo>
                    <a:pt x="91" y="0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95" y="175"/>
                  </a:lnTo>
                  <a:lnTo>
                    <a:pt x="95" y="236"/>
                  </a:lnTo>
                  <a:lnTo>
                    <a:pt x="124" y="236"/>
                  </a:lnTo>
                  <a:lnTo>
                    <a:pt x="124" y="175"/>
                  </a:lnTo>
                  <a:close/>
                  <a:moveTo>
                    <a:pt x="28" y="153"/>
                  </a:moveTo>
                  <a:lnTo>
                    <a:pt x="37" y="139"/>
                  </a:lnTo>
                  <a:lnTo>
                    <a:pt x="47" y="121"/>
                  </a:lnTo>
                  <a:lnTo>
                    <a:pt x="58" y="101"/>
                  </a:lnTo>
                  <a:lnTo>
                    <a:pt x="70" y="81"/>
                  </a:lnTo>
                  <a:lnTo>
                    <a:pt x="81" y="60"/>
                  </a:lnTo>
                  <a:lnTo>
                    <a:pt x="89" y="42"/>
                  </a:lnTo>
                  <a:lnTo>
                    <a:pt x="95" y="27"/>
                  </a:lnTo>
                  <a:lnTo>
                    <a:pt x="98" y="16"/>
                  </a:lnTo>
                  <a:lnTo>
                    <a:pt x="98" y="153"/>
                  </a:lnTo>
                  <a:lnTo>
                    <a:pt x="28" y="153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9" name="Freeform 235"/>
            <p:cNvSpPr>
              <a:spLocks noEditPoints="1"/>
            </p:cNvSpPr>
            <p:nvPr/>
          </p:nvSpPr>
          <p:spPr bwMode="auto">
            <a:xfrm>
              <a:off x="859" y="522"/>
              <a:ext cx="143" cy="234"/>
            </a:xfrm>
            <a:custGeom>
              <a:avLst/>
              <a:gdLst>
                <a:gd name="T0" fmla="*/ 28 w 143"/>
                <a:gd name="T1" fmla="*/ 147 h 234"/>
                <a:gd name="T2" fmla="*/ 37 w 143"/>
                <a:gd name="T3" fmla="*/ 155 h 234"/>
                <a:gd name="T4" fmla="*/ 48 w 143"/>
                <a:gd name="T5" fmla="*/ 162 h 234"/>
                <a:gd name="T6" fmla="*/ 61 w 143"/>
                <a:gd name="T7" fmla="*/ 166 h 234"/>
                <a:gd name="T8" fmla="*/ 77 w 143"/>
                <a:gd name="T9" fmla="*/ 168 h 234"/>
                <a:gd name="T10" fmla="*/ 101 w 143"/>
                <a:gd name="T11" fmla="*/ 162 h 234"/>
                <a:gd name="T12" fmla="*/ 123 w 143"/>
                <a:gd name="T13" fmla="*/ 144 h 234"/>
                <a:gd name="T14" fmla="*/ 137 w 143"/>
                <a:gd name="T15" fmla="*/ 118 h 234"/>
                <a:gd name="T16" fmla="*/ 143 w 143"/>
                <a:gd name="T17" fmla="*/ 84 h 234"/>
                <a:gd name="T18" fmla="*/ 139 w 143"/>
                <a:gd name="T19" fmla="*/ 53 h 234"/>
                <a:gd name="T20" fmla="*/ 127 w 143"/>
                <a:gd name="T21" fmla="*/ 26 h 234"/>
                <a:gd name="T22" fmla="*/ 109 w 143"/>
                <a:gd name="T23" fmla="*/ 8 h 234"/>
                <a:gd name="T24" fmla="*/ 86 w 143"/>
                <a:gd name="T25" fmla="*/ 0 h 234"/>
                <a:gd name="T26" fmla="*/ 54 w 143"/>
                <a:gd name="T27" fmla="*/ 6 h 234"/>
                <a:gd name="T28" fmla="*/ 27 w 143"/>
                <a:gd name="T29" fmla="*/ 22 h 234"/>
                <a:gd name="T30" fmla="*/ 27 w 143"/>
                <a:gd name="T31" fmla="*/ 4 h 234"/>
                <a:gd name="T32" fmla="*/ 0 w 143"/>
                <a:gd name="T33" fmla="*/ 4 h 234"/>
                <a:gd name="T34" fmla="*/ 0 w 143"/>
                <a:gd name="T35" fmla="*/ 234 h 234"/>
                <a:gd name="T36" fmla="*/ 28 w 143"/>
                <a:gd name="T37" fmla="*/ 234 h 234"/>
                <a:gd name="T38" fmla="*/ 28 w 143"/>
                <a:gd name="T39" fmla="*/ 147 h 234"/>
                <a:gd name="T40" fmla="*/ 28 w 143"/>
                <a:gd name="T41" fmla="*/ 44 h 234"/>
                <a:gd name="T42" fmla="*/ 35 w 143"/>
                <a:gd name="T43" fmla="*/ 36 h 234"/>
                <a:gd name="T44" fmla="*/ 44 w 143"/>
                <a:gd name="T45" fmla="*/ 29 h 234"/>
                <a:gd name="T46" fmla="*/ 55 w 143"/>
                <a:gd name="T47" fmla="*/ 25 h 234"/>
                <a:gd name="T48" fmla="*/ 66 w 143"/>
                <a:gd name="T49" fmla="*/ 24 h 234"/>
                <a:gd name="T50" fmla="*/ 85 w 143"/>
                <a:gd name="T51" fmla="*/ 28 h 234"/>
                <a:gd name="T52" fmla="*/ 101 w 143"/>
                <a:gd name="T53" fmla="*/ 41 h 234"/>
                <a:gd name="T54" fmla="*/ 111 w 143"/>
                <a:gd name="T55" fmla="*/ 60 h 234"/>
                <a:gd name="T56" fmla="*/ 115 w 143"/>
                <a:gd name="T57" fmla="*/ 84 h 234"/>
                <a:gd name="T58" fmla="*/ 110 w 143"/>
                <a:gd name="T59" fmla="*/ 109 h 234"/>
                <a:gd name="T60" fmla="*/ 99 w 143"/>
                <a:gd name="T61" fmla="*/ 129 h 234"/>
                <a:gd name="T62" fmla="*/ 82 w 143"/>
                <a:gd name="T63" fmla="*/ 142 h 234"/>
                <a:gd name="T64" fmla="*/ 62 w 143"/>
                <a:gd name="T65" fmla="*/ 146 h 234"/>
                <a:gd name="T66" fmla="*/ 53 w 143"/>
                <a:gd name="T67" fmla="*/ 145 h 234"/>
                <a:gd name="T68" fmla="*/ 44 w 143"/>
                <a:gd name="T69" fmla="*/ 141 h 234"/>
                <a:gd name="T70" fmla="*/ 37 w 143"/>
                <a:gd name="T71" fmla="*/ 136 h 234"/>
                <a:gd name="T72" fmla="*/ 32 w 143"/>
                <a:gd name="T73" fmla="*/ 129 h 234"/>
                <a:gd name="T74" fmla="*/ 30 w 143"/>
                <a:gd name="T75" fmla="*/ 126 h 234"/>
                <a:gd name="T76" fmla="*/ 28 w 143"/>
                <a:gd name="T77" fmla="*/ 123 h 234"/>
                <a:gd name="T78" fmla="*/ 28 w 143"/>
                <a:gd name="T79" fmla="*/ 120 h 234"/>
                <a:gd name="T80" fmla="*/ 28 w 143"/>
                <a:gd name="T81" fmla="*/ 117 h 234"/>
                <a:gd name="T82" fmla="*/ 28 w 143"/>
                <a:gd name="T83" fmla="*/ 4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234">
                  <a:moveTo>
                    <a:pt x="28" y="147"/>
                  </a:moveTo>
                  <a:lnTo>
                    <a:pt x="37" y="155"/>
                  </a:lnTo>
                  <a:lnTo>
                    <a:pt x="48" y="162"/>
                  </a:lnTo>
                  <a:lnTo>
                    <a:pt x="61" y="166"/>
                  </a:lnTo>
                  <a:lnTo>
                    <a:pt x="77" y="168"/>
                  </a:lnTo>
                  <a:lnTo>
                    <a:pt x="101" y="162"/>
                  </a:lnTo>
                  <a:lnTo>
                    <a:pt x="123" y="144"/>
                  </a:lnTo>
                  <a:lnTo>
                    <a:pt x="137" y="118"/>
                  </a:lnTo>
                  <a:lnTo>
                    <a:pt x="143" y="84"/>
                  </a:lnTo>
                  <a:lnTo>
                    <a:pt x="139" y="53"/>
                  </a:lnTo>
                  <a:lnTo>
                    <a:pt x="127" y="26"/>
                  </a:lnTo>
                  <a:lnTo>
                    <a:pt x="109" y="8"/>
                  </a:lnTo>
                  <a:lnTo>
                    <a:pt x="86" y="0"/>
                  </a:lnTo>
                  <a:lnTo>
                    <a:pt x="54" y="6"/>
                  </a:lnTo>
                  <a:lnTo>
                    <a:pt x="27" y="22"/>
                  </a:lnTo>
                  <a:lnTo>
                    <a:pt x="27" y="4"/>
                  </a:lnTo>
                  <a:lnTo>
                    <a:pt x="0" y="4"/>
                  </a:lnTo>
                  <a:lnTo>
                    <a:pt x="0" y="234"/>
                  </a:lnTo>
                  <a:lnTo>
                    <a:pt x="28" y="234"/>
                  </a:lnTo>
                  <a:lnTo>
                    <a:pt x="28" y="147"/>
                  </a:lnTo>
                  <a:close/>
                  <a:moveTo>
                    <a:pt x="28" y="44"/>
                  </a:moveTo>
                  <a:lnTo>
                    <a:pt x="35" y="36"/>
                  </a:lnTo>
                  <a:lnTo>
                    <a:pt x="44" y="29"/>
                  </a:lnTo>
                  <a:lnTo>
                    <a:pt x="55" y="25"/>
                  </a:lnTo>
                  <a:lnTo>
                    <a:pt x="66" y="24"/>
                  </a:lnTo>
                  <a:lnTo>
                    <a:pt x="85" y="28"/>
                  </a:lnTo>
                  <a:lnTo>
                    <a:pt x="101" y="41"/>
                  </a:lnTo>
                  <a:lnTo>
                    <a:pt x="111" y="60"/>
                  </a:lnTo>
                  <a:lnTo>
                    <a:pt x="115" y="84"/>
                  </a:lnTo>
                  <a:lnTo>
                    <a:pt x="110" y="109"/>
                  </a:lnTo>
                  <a:lnTo>
                    <a:pt x="99" y="129"/>
                  </a:lnTo>
                  <a:lnTo>
                    <a:pt x="82" y="142"/>
                  </a:lnTo>
                  <a:lnTo>
                    <a:pt x="62" y="146"/>
                  </a:lnTo>
                  <a:lnTo>
                    <a:pt x="53" y="145"/>
                  </a:lnTo>
                  <a:lnTo>
                    <a:pt x="44" y="141"/>
                  </a:lnTo>
                  <a:lnTo>
                    <a:pt x="37" y="136"/>
                  </a:lnTo>
                  <a:lnTo>
                    <a:pt x="32" y="129"/>
                  </a:lnTo>
                  <a:lnTo>
                    <a:pt x="30" y="126"/>
                  </a:lnTo>
                  <a:lnTo>
                    <a:pt x="28" y="123"/>
                  </a:lnTo>
                  <a:lnTo>
                    <a:pt x="28" y="120"/>
                  </a:lnTo>
                  <a:lnTo>
                    <a:pt x="28" y="117"/>
                  </a:lnTo>
                  <a:lnTo>
                    <a:pt x="28" y="44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1" name="Freeform 236"/>
            <p:cNvSpPr>
              <a:spLocks noEditPoints="1"/>
            </p:cNvSpPr>
            <p:nvPr/>
          </p:nvSpPr>
          <p:spPr bwMode="auto">
            <a:xfrm>
              <a:off x="1036" y="520"/>
              <a:ext cx="157" cy="170"/>
            </a:xfrm>
            <a:custGeom>
              <a:avLst/>
              <a:gdLst>
                <a:gd name="T0" fmla="*/ 157 w 157"/>
                <a:gd name="T1" fmla="*/ 87 h 170"/>
                <a:gd name="T2" fmla="*/ 156 w 157"/>
                <a:gd name="T3" fmla="*/ 69 h 170"/>
                <a:gd name="T4" fmla="*/ 151 w 157"/>
                <a:gd name="T5" fmla="*/ 53 h 170"/>
                <a:gd name="T6" fmla="*/ 144 w 157"/>
                <a:gd name="T7" fmla="*/ 38 h 170"/>
                <a:gd name="T8" fmla="*/ 134 w 157"/>
                <a:gd name="T9" fmla="*/ 26 h 170"/>
                <a:gd name="T10" fmla="*/ 122 w 157"/>
                <a:gd name="T11" fmla="*/ 15 h 170"/>
                <a:gd name="T12" fmla="*/ 109 w 157"/>
                <a:gd name="T13" fmla="*/ 7 h 170"/>
                <a:gd name="T14" fmla="*/ 94 w 157"/>
                <a:gd name="T15" fmla="*/ 2 h 170"/>
                <a:gd name="T16" fmla="*/ 79 w 157"/>
                <a:gd name="T17" fmla="*/ 0 h 170"/>
                <a:gd name="T18" fmla="*/ 63 w 157"/>
                <a:gd name="T19" fmla="*/ 2 h 170"/>
                <a:gd name="T20" fmla="*/ 48 w 157"/>
                <a:gd name="T21" fmla="*/ 7 h 170"/>
                <a:gd name="T22" fmla="*/ 34 w 157"/>
                <a:gd name="T23" fmla="*/ 15 h 170"/>
                <a:gd name="T24" fmla="*/ 23 w 157"/>
                <a:gd name="T25" fmla="*/ 26 h 170"/>
                <a:gd name="T26" fmla="*/ 13 w 157"/>
                <a:gd name="T27" fmla="*/ 39 h 170"/>
                <a:gd name="T28" fmla="*/ 6 w 157"/>
                <a:gd name="T29" fmla="*/ 54 h 170"/>
                <a:gd name="T30" fmla="*/ 1 w 157"/>
                <a:gd name="T31" fmla="*/ 70 h 170"/>
                <a:gd name="T32" fmla="*/ 0 w 157"/>
                <a:gd name="T33" fmla="*/ 87 h 170"/>
                <a:gd name="T34" fmla="*/ 6 w 157"/>
                <a:gd name="T35" fmla="*/ 120 h 170"/>
                <a:gd name="T36" fmla="*/ 23 w 157"/>
                <a:gd name="T37" fmla="*/ 146 h 170"/>
                <a:gd name="T38" fmla="*/ 48 w 157"/>
                <a:gd name="T39" fmla="*/ 164 h 170"/>
                <a:gd name="T40" fmla="*/ 78 w 157"/>
                <a:gd name="T41" fmla="*/ 170 h 170"/>
                <a:gd name="T42" fmla="*/ 109 w 157"/>
                <a:gd name="T43" fmla="*/ 164 h 170"/>
                <a:gd name="T44" fmla="*/ 134 w 157"/>
                <a:gd name="T45" fmla="*/ 146 h 170"/>
                <a:gd name="T46" fmla="*/ 151 w 157"/>
                <a:gd name="T47" fmla="*/ 120 h 170"/>
                <a:gd name="T48" fmla="*/ 157 w 157"/>
                <a:gd name="T49" fmla="*/ 87 h 170"/>
                <a:gd name="T50" fmla="*/ 78 w 157"/>
                <a:gd name="T51" fmla="*/ 147 h 170"/>
                <a:gd name="T52" fmla="*/ 60 w 157"/>
                <a:gd name="T53" fmla="*/ 143 h 170"/>
                <a:gd name="T54" fmla="*/ 44 w 157"/>
                <a:gd name="T55" fmla="*/ 131 h 170"/>
                <a:gd name="T56" fmla="*/ 32 w 157"/>
                <a:gd name="T57" fmla="*/ 112 h 170"/>
                <a:gd name="T58" fmla="*/ 28 w 157"/>
                <a:gd name="T59" fmla="*/ 83 h 170"/>
                <a:gd name="T60" fmla="*/ 32 w 157"/>
                <a:gd name="T61" fmla="*/ 55 h 170"/>
                <a:gd name="T62" fmla="*/ 44 w 157"/>
                <a:gd name="T63" fmla="*/ 37 h 170"/>
                <a:gd name="T64" fmla="*/ 61 w 157"/>
                <a:gd name="T65" fmla="*/ 26 h 170"/>
                <a:gd name="T66" fmla="*/ 78 w 157"/>
                <a:gd name="T67" fmla="*/ 22 h 170"/>
                <a:gd name="T68" fmla="*/ 97 w 157"/>
                <a:gd name="T69" fmla="*/ 26 h 170"/>
                <a:gd name="T70" fmla="*/ 113 w 157"/>
                <a:gd name="T71" fmla="*/ 37 h 170"/>
                <a:gd name="T72" fmla="*/ 125 w 157"/>
                <a:gd name="T73" fmla="*/ 56 h 170"/>
                <a:gd name="T74" fmla="*/ 129 w 157"/>
                <a:gd name="T75" fmla="*/ 83 h 170"/>
                <a:gd name="T76" fmla="*/ 125 w 157"/>
                <a:gd name="T77" fmla="*/ 111 h 170"/>
                <a:gd name="T78" fmla="*/ 114 w 157"/>
                <a:gd name="T79" fmla="*/ 131 h 170"/>
                <a:gd name="T80" fmla="*/ 98 w 157"/>
                <a:gd name="T81" fmla="*/ 143 h 170"/>
                <a:gd name="T82" fmla="*/ 78 w 157"/>
                <a:gd name="T83" fmla="*/ 14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7" h="170">
                  <a:moveTo>
                    <a:pt x="157" y="87"/>
                  </a:moveTo>
                  <a:lnTo>
                    <a:pt x="156" y="69"/>
                  </a:lnTo>
                  <a:lnTo>
                    <a:pt x="151" y="53"/>
                  </a:lnTo>
                  <a:lnTo>
                    <a:pt x="144" y="38"/>
                  </a:lnTo>
                  <a:lnTo>
                    <a:pt x="134" y="26"/>
                  </a:lnTo>
                  <a:lnTo>
                    <a:pt x="122" y="15"/>
                  </a:lnTo>
                  <a:lnTo>
                    <a:pt x="109" y="7"/>
                  </a:lnTo>
                  <a:lnTo>
                    <a:pt x="94" y="2"/>
                  </a:lnTo>
                  <a:lnTo>
                    <a:pt x="79" y="0"/>
                  </a:lnTo>
                  <a:lnTo>
                    <a:pt x="63" y="2"/>
                  </a:lnTo>
                  <a:lnTo>
                    <a:pt x="48" y="7"/>
                  </a:lnTo>
                  <a:lnTo>
                    <a:pt x="34" y="15"/>
                  </a:lnTo>
                  <a:lnTo>
                    <a:pt x="23" y="26"/>
                  </a:lnTo>
                  <a:lnTo>
                    <a:pt x="13" y="39"/>
                  </a:lnTo>
                  <a:lnTo>
                    <a:pt x="6" y="54"/>
                  </a:lnTo>
                  <a:lnTo>
                    <a:pt x="1" y="70"/>
                  </a:lnTo>
                  <a:lnTo>
                    <a:pt x="0" y="87"/>
                  </a:lnTo>
                  <a:lnTo>
                    <a:pt x="6" y="120"/>
                  </a:lnTo>
                  <a:lnTo>
                    <a:pt x="23" y="146"/>
                  </a:lnTo>
                  <a:lnTo>
                    <a:pt x="48" y="164"/>
                  </a:lnTo>
                  <a:lnTo>
                    <a:pt x="78" y="170"/>
                  </a:lnTo>
                  <a:lnTo>
                    <a:pt x="109" y="164"/>
                  </a:lnTo>
                  <a:lnTo>
                    <a:pt x="134" y="146"/>
                  </a:lnTo>
                  <a:lnTo>
                    <a:pt x="151" y="120"/>
                  </a:lnTo>
                  <a:lnTo>
                    <a:pt x="157" y="87"/>
                  </a:lnTo>
                  <a:close/>
                  <a:moveTo>
                    <a:pt x="78" y="147"/>
                  </a:moveTo>
                  <a:lnTo>
                    <a:pt x="60" y="143"/>
                  </a:lnTo>
                  <a:lnTo>
                    <a:pt x="44" y="131"/>
                  </a:lnTo>
                  <a:lnTo>
                    <a:pt x="32" y="112"/>
                  </a:lnTo>
                  <a:lnTo>
                    <a:pt x="28" y="83"/>
                  </a:lnTo>
                  <a:lnTo>
                    <a:pt x="32" y="55"/>
                  </a:lnTo>
                  <a:lnTo>
                    <a:pt x="44" y="37"/>
                  </a:lnTo>
                  <a:lnTo>
                    <a:pt x="61" y="26"/>
                  </a:lnTo>
                  <a:lnTo>
                    <a:pt x="78" y="22"/>
                  </a:lnTo>
                  <a:lnTo>
                    <a:pt x="97" y="26"/>
                  </a:lnTo>
                  <a:lnTo>
                    <a:pt x="113" y="37"/>
                  </a:lnTo>
                  <a:lnTo>
                    <a:pt x="125" y="56"/>
                  </a:lnTo>
                  <a:lnTo>
                    <a:pt x="129" y="83"/>
                  </a:lnTo>
                  <a:lnTo>
                    <a:pt x="125" y="111"/>
                  </a:lnTo>
                  <a:lnTo>
                    <a:pt x="114" y="131"/>
                  </a:lnTo>
                  <a:lnTo>
                    <a:pt x="98" y="143"/>
                  </a:lnTo>
                  <a:lnTo>
                    <a:pt x="78" y="147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2" name="Freeform 237"/>
            <p:cNvSpPr>
              <a:spLocks noEditPoints="1"/>
            </p:cNvSpPr>
            <p:nvPr/>
          </p:nvSpPr>
          <p:spPr bwMode="auto">
            <a:xfrm>
              <a:off x="1231" y="442"/>
              <a:ext cx="32" cy="244"/>
            </a:xfrm>
            <a:custGeom>
              <a:avLst/>
              <a:gdLst>
                <a:gd name="T0" fmla="*/ 32 w 32"/>
                <a:gd name="T1" fmla="*/ 0 h 244"/>
                <a:gd name="T2" fmla="*/ 0 w 32"/>
                <a:gd name="T3" fmla="*/ 0 h 244"/>
                <a:gd name="T4" fmla="*/ 0 w 32"/>
                <a:gd name="T5" fmla="*/ 32 h 244"/>
                <a:gd name="T6" fmla="*/ 32 w 32"/>
                <a:gd name="T7" fmla="*/ 32 h 244"/>
                <a:gd name="T8" fmla="*/ 32 w 32"/>
                <a:gd name="T9" fmla="*/ 0 h 244"/>
                <a:gd name="T10" fmla="*/ 30 w 32"/>
                <a:gd name="T11" fmla="*/ 84 h 244"/>
                <a:gd name="T12" fmla="*/ 3 w 32"/>
                <a:gd name="T13" fmla="*/ 84 h 244"/>
                <a:gd name="T14" fmla="*/ 3 w 32"/>
                <a:gd name="T15" fmla="*/ 244 h 244"/>
                <a:gd name="T16" fmla="*/ 30 w 32"/>
                <a:gd name="T17" fmla="*/ 244 h 244"/>
                <a:gd name="T18" fmla="*/ 30 w 32"/>
                <a:gd name="T19" fmla="*/ 8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44">
                  <a:moveTo>
                    <a:pt x="32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32" y="32"/>
                  </a:lnTo>
                  <a:lnTo>
                    <a:pt x="32" y="0"/>
                  </a:lnTo>
                  <a:close/>
                  <a:moveTo>
                    <a:pt x="30" y="84"/>
                  </a:moveTo>
                  <a:lnTo>
                    <a:pt x="3" y="84"/>
                  </a:lnTo>
                  <a:lnTo>
                    <a:pt x="3" y="244"/>
                  </a:lnTo>
                  <a:lnTo>
                    <a:pt x="30" y="244"/>
                  </a:lnTo>
                  <a:lnTo>
                    <a:pt x="30" y="84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3" name="Freeform 238"/>
            <p:cNvSpPr>
              <a:spLocks/>
            </p:cNvSpPr>
            <p:nvPr/>
          </p:nvSpPr>
          <p:spPr bwMode="auto">
            <a:xfrm>
              <a:off x="1319" y="522"/>
              <a:ext cx="127" cy="164"/>
            </a:xfrm>
            <a:custGeom>
              <a:avLst/>
              <a:gdLst>
                <a:gd name="T0" fmla="*/ 127 w 127"/>
                <a:gd name="T1" fmla="*/ 57 h 164"/>
                <a:gd name="T2" fmla="*/ 126 w 127"/>
                <a:gd name="T3" fmla="*/ 38 h 164"/>
                <a:gd name="T4" fmla="*/ 119 w 127"/>
                <a:gd name="T5" fmla="*/ 20 h 164"/>
                <a:gd name="T6" fmla="*/ 104 w 127"/>
                <a:gd name="T7" fmla="*/ 6 h 164"/>
                <a:gd name="T8" fmla="*/ 78 w 127"/>
                <a:gd name="T9" fmla="*/ 0 h 164"/>
                <a:gd name="T10" fmla="*/ 67 w 127"/>
                <a:gd name="T11" fmla="*/ 1 h 164"/>
                <a:gd name="T12" fmla="*/ 57 w 127"/>
                <a:gd name="T13" fmla="*/ 4 h 164"/>
                <a:gd name="T14" fmla="*/ 48 w 127"/>
                <a:gd name="T15" fmla="*/ 8 h 164"/>
                <a:gd name="T16" fmla="*/ 41 w 127"/>
                <a:gd name="T17" fmla="*/ 13 h 164"/>
                <a:gd name="T18" fmla="*/ 35 w 127"/>
                <a:gd name="T19" fmla="*/ 18 h 164"/>
                <a:gd name="T20" fmla="*/ 31 w 127"/>
                <a:gd name="T21" fmla="*/ 22 h 164"/>
                <a:gd name="T22" fmla="*/ 28 w 127"/>
                <a:gd name="T23" fmla="*/ 26 h 164"/>
                <a:gd name="T24" fmla="*/ 26 w 127"/>
                <a:gd name="T25" fmla="*/ 28 h 164"/>
                <a:gd name="T26" fmla="*/ 26 w 127"/>
                <a:gd name="T27" fmla="*/ 2 h 164"/>
                <a:gd name="T28" fmla="*/ 0 w 127"/>
                <a:gd name="T29" fmla="*/ 2 h 164"/>
                <a:gd name="T30" fmla="*/ 0 w 127"/>
                <a:gd name="T31" fmla="*/ 164 h 164"/>
                <a:gd name="T32" fmla="*/ 28 w 127"/>
                <a:gd name="T33" fmla="*/ 164 h 164"/>
                <a:gd name="T34" fmla="*/ 28 w 127"/>
                <a:gd name="T35" fmla="*/ 76 h 164"/>
                <a:gd name="T36" fmla="*/ 29 w 127"/>
                <a:gd name="T37" fmla="*/ 67 h 164"/>
                <a:gd name="T38" fmla="*/ 30 w 127"/>
                <a:gd name="T39" fmla="*/ 58 h 164"/>
                <a:gd name="T40" fmla="*/ 33 w 127"/>
                <a:gd name="T41" fmla="*/ 49 h 164"/>
                <a:gd name="T42" fmla="*/ 36 w 127"/>
                <a:gd name="T43" fmla="*/ 40 h 164"/>
                <a:gd name="T44" fmla="*/ 41 w 127"/>
                <a:gd name="T45" fmla="*/ 33 h 164"/>
                <a:gd name="T46" fmla="*/ 47 w 127"/>
                <a:gd name="T47" fmla="*/ 27 h 164"/>
                <a:gd name="T48" fmla="*/ 55 w 127"/>
                <a:gd name="T49" fmla="*/ 24 h 164"/>
                <a:gd name="T50" fmla="*/ 65 w 127"/>
                <a:gd name="T51" fmla="*/ 22 h 164"/>
                <a:gd name="T52" fmla="*/ 76 w 127"/>
                <a:gd name="T53" fmla="*/ 24 h 164"/>
                <a:gd name="T54" fmla="*/ 85 w 127"/>
                <a:gd name="T55" fmla="*/ 27 h 164"/>
                <a:gd name="T56" fmla="*/ 91 w 127"/>
                <a:gd name="T57" fmla="*/ 31 h 164"/>
                <a:gd name="T58" fmla="*/ 95 w 127"/>
                <a:gd name="T59" fmla="*/ 37 h 164"/>
                <a:gd name="T60" fmla="*/ 98 w 127"/>
                <a:gd name="T61" fmla="*/ 43 h 164"/>
                <a:gd name="T62" fmla="*/ 99 w 127"/>
                <a:gd name="T63" fmla="*/ 49 h 164"/>
                <a:gd name="T64" fmla="*/ 99 w 127"/>
                <a:gd name="T65" fmla="*/ 54 h 164"/>
                <a:gd name="T66" fmla="*/ 99 w 127"/>
                <a:gd name="T67" fmla="*/ 59 h 164"/>
                <a:gd name="T68" fmla="*/ 99 w 127"/>
                <a:gd name="T69" fmla="*/ 164 h 164"/>
                <a:gd name="T70" fmla="*/ 127 w 127"/>
                <a:gd name="T71" fmla="*/ 164 h 164"/>
                <a:gd name="T72" fmla="*/ 127 w 127"/>
                <a:gd name="T73" fmla="*/ 5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7" h="164">
                  <a:moveTo>
                    <a:pt x="127" y="57"/>
                  </a:moveTo>
                  <a:lnTo>
                    <a:pt x="126" y="38"/>
                  </a:lnTo>
                  <a:lnTo>
                    <a:pt x="119" y="20"/>
                  </a:lnTo>
                  <a:lnTo>
                    <a:pt x="104" y="6"/>
                  </a:lnTo>
                  <a:lnTo>
                    <a:pt x="78" y="0"/>
                  </a:lnTo>
                  <a:lnTo>
                    <a:pt x="67" y="1"/>
                  </a:lnTo>
                  <a:lnTo>
                    <a:pt x="57" y="4"/>
                  </a:lnTo>
                  <a:lnTo>
                    <a:pt x="48" y="8"/>
                  </a:lnTo>
                  <a:lnTo>
                    <a:pt x="41" y="13"/>
                  </a:lnTo>
                  <a:lnTo>
                    <a:pt x="35" y="18"/>
                  </a:lnTo>
                  <a:lnTo>
                    <a:pt x="31" y="22"/>
                  </a:lnTo>
                  <a:lnTo>
                    <a:pt x="28" y="26"/>
                  </a:lnTo>
                  <a:lnTo>
                    <a:pt x="26" y="28"/>
                  </a:lnTo>
                  <a:lnTo>
                    <a:pt x="26" y="2"/>
                  </a:lnTo>
                  <a:lnTo>
                    <a:pt x="0" y="2"/>
                  </a:lnTo>
                  <a:lnTo>
                    <a:pt x="0" y="164"/>
                  </a:lnTo>
                  <a:lnTo>
                    <a:pt x="28" y="164"/>
                  </a:lnTo>
                  <a:lnTo>
                    <a:pt x="28" y="76"/>
                  </a:lnTo>
                  <a:lnTo>
                    <a:pt x="29" y="67"/>
                  </a:lnTo>
                  <a:lnTo>
                    <a:pt x="30" y="58"/>
                  </a:lnTo>
                  <a:lnTo>
                    <a:pt x="33" y="49"/>
                  </a:lnTo>
                  <a:lnTo>
                    <a:pt x="36" y="40"/>
                  </a:lnTo>
                  <a:lnTo>
                    <a:pt x="41" y="33"/>
                  </a:lnTo>
                  <a:lnTo>
                    <a:pt x="47" y="27"/>
                  </a:lnTo>
                  <a:lnTo>
                    <a:pt x="55" y="24"/>
                  </a:lnTo>
                  <a:lnTo>
                    <a:pt x="65" y="22"/>
                  </a:lnTo>
                  <a:lnTo>
                    <a:pt x="76" y="24"/>
                  </a:lnTo>
                  <a:lnTo>
                    <a:pt x="85" y="27"/>
                  </a:lnTo>
                  <a:lnTo>
                    <a:pt x="91" y="31"/>
                  </a:lnTo>
                  <a:lnTo>
                    <a:pt x="95" y="37"/>
                  </a:lnTo>
                  <a:lnTo>
                    <a:pt x="98" y="43"/>
                  </a:lnTo>
                  <a:lnTo>
                    <a:pt x="99" y="49"/>
                  </a:lnTo>
                  <a:lnTo>
                    <a:pt x="99" y="54"/>
                  </a:lnTo>
                  <a:lnTo>
                    <a:pt x="99" y="59"/>
                  </a:lnTo>
                  <a:lnTo>
                    <a:pt x="99" y="164"/>
                  </a:lnTo>
                  <a:lnTo>
                    <a:pt x="127" y="164"/>
                  </a:lnTo>
                  <a:lnTo>
                    <a:pt x="127" y="57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4" name="Freeform 239"/>
            <p:cNvSpPr>
              <a:spLocks/>
            </p:cNvSpPr>
            <p:nvPr/>
          </p:nvSpPr>
          <p:spPr bwMode="auto">
            <a:xfrm>
              <a:off x="1483" y="481"/>
              <a:ext cx="112" cy="209"/>
            </a:xfrm>
            <a:custGeom>
              <a:avLst/>
              <a:gdLst>
                <a:gd name="T0" fmla="*/ 56 w 112"/>
                <a:gd name="T1" fmla="*/ 66 h 209"/>
                <a:gd name="T2" fmla="*/ 106 w 112"/>
                <a:gd name="T3" fmla="*/ 66 h 209"/>
                <a:gd name="T4" fmla="*/ 106 w 112"/>
                <a:gd name="T5" fmla="*/ 45 h 209"/>
                <a:gd name="T6" fmla="*/ 56 w 112"/>
                <a:gd name="T7" fmla="*/ 45 h 209"/>
                <a:gd name="T8" fmla="*/ 56 w 112"/>
                <a:gd name="T9" fmla="*/ 0 h 209"/>
                <a:gd name="T10" fmla="*/ 31 w 112"/>
                <a:gd name="T11" fmla="*/ 0 h 209"/>
                <a:gd name="T12" fmla="*/ 31 w 112"/>
                <a:gd name="T13" fmla="*/ 45 h 209"/>
                <a:gd name="T14" fmla="*/ 0 w 112"/>
                <a:gd name="T15" fmla="*/ 45 h 209"/>
                <a:gd name="T16" fmla="*/ 0 w 112"/>
                <a:gd name="T17" fmla="*/ 66 h 209"/>
                <a:gd name="T18" fmla="*/ 30 w 112"/>
                <a:gd name="T19" fmla="*/ 66 h 209"/>
                <a:gd name="T20" fmla="*/ 30 w 112"/>
                <a:gd name="T21" fmla="*/ 162 h 209"/>
                <a:gd name="T22" fmla="*/ 30 w 112"/>
                <a:gd name="T23" fmla="*/ 170 h 209"/>
                <a:gd name="T24" fmla="*/ 31 w 112"/>
                <a:gd name="T25" fmla="*/ 179 h 209"/>
                <a:gd name="T26" fmla="*/ 33 w 112"/>
                <a:gd name="T27" fmla="*/ 187 h 209"/>
                <a:gd name="T28" fmla="*/ 35 w 112"/>
                <a:gd name="T29" fmla="*/ 194 h 209"/>
                <a:gd name="T30" fmla="*/ 39 w 112"/>
                <a:gd name="T31" fmla="*/ 200 h 209"/>
                <a:gd name="T32" fmla="*/ 45 w 112"/>
                <a:gd name="T33" fmla="*/ 205 h 209"/>
                <a:gd name="T34" fmla="*/ 51 w 112"/>
                <a:gd name="T35" fmla="*/ 208 h 209"/>
                <a:gd name="T36" fmla="*/ 60 w 112"/>
                <a:gd name="T37" fmla="*/ 209 h 209"/>
                <a:gd name="T38" fmla="*/ 77 w 112"/>
                <a:gd name="T39" fmla="*/ 208 h 209"/>
                <a:gd name="T40" fmla="*/ 92 w 112"/>
                <a:gd name="T41" fmla="*/ 204 h 209"/>
                <a:gd name="T42" fmla="*/ 104 w 112"/>
                <a:gd name="T43" fmla="*/ 199 h 209"/>
                <a:gd name="T44" fmla="*/ 112 w 112"/>
                <a:gd name="T45" fmla="*/ 195 h 209"/>
                <a:gd name="T46" fmla="*/ 106 w 112"/>
                <a:gd name="T47" fmla="*/ 174 h 209"/>
                <a:gd name="T48" fmla="*/ 91 w 112"/>
                <a:gd name="T49" fmla="*/ 183 h 209"/>
                <a:gd name="T50" fmla="*/ 74 w 112"/>
                <a:gd name="T51" fmla="*/ 186 h 209"/>
                <a:gd name="T52" fmla="*/ 66 w 112"/>
                <a:gd name="T53" fmla="*/ 184 h 209"/>
                <a:gd name="T54" fmla="*/ 60 w 112"/>
                <a:gd name="T55" fmla="*/ 178 h 209"/>
                <a:gd name="T56" fmla="*/ 57 w 112"/>
                <a:gd name="T57" fmla="*/ 169 h 209"/>
                <a:gd name="T58" fmla="*/ 56 w 112"/>
                <a:gd name="T59" fmla="*/ 156 h 209"/>
                <a:gd name="T60" fmla="*/ 56 w 112"/>
                <a:gd name="T61" fmla="*/ 6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" h="209">
                  <a:moveTo>
                    <a:pt x="56" y="66"/>
                  </a:moveTo>
                  <a:lnTo>
                    <a:pt x="106" y="66"/>
                  </a:lnTo>
                  <a:lnTo>
                    <a:pt x="106" y="45"/>
                  </a:lnTo>
                  <a:lnTo>
                    <a:pt x="56" y="45"/>
                  </a:lnTo>
                  <a:lnTo>
                    <a:pt x="56" y="0"/>
                  </a:lnTo>
                  <a:lnTo>
                    <a:pt x="31" y="0"/>
                  </a:lnTo>
                  <a:lnTo>
                    <a:pt x="31" y="45"/>
                  </a:lnTo>
                  <a:lnTo>
                    <a:pt x="0" y="45"/>
                  </a:lnTo>
                  <a:lnTo>
                    <a:pt x="0" y="66"/>
                  </a:lnTo>
                  <a:lnTo>
                    <a:pt x="30" y="66"/>
                  </a:lnTo>
                  <a:lnTo>
                    <a:pt x="30" y="162"/>
                  </a:lnTo>
                  <a:lnTo>
                    <a:pt x="30" y="170"/>
                  </a:lnTo>
                  <a:lnTo>
                    <a:pt x="31" y="179"/>
                  </a:lnTo>
                  <a:lnTo>
                    <a:pt x="33" y="187"/>
                  </a:lnTo>
                  <a:lnTo>
                    <a:pt x="35" y="194"/>
                  </a:lnTo>
                  <a:lnTo>
                    <a:pt x="39" y="200"/>
                  </a:lnTo>
                  <a:lnTo>
                    <a:pt x="45" y="205"/>
                  </a:lnTo>
                  <a:lnTo>
                    <a:pt x="51" y="208"/>
                  </a:lnTo>
                  <a:lnTo>
                    <a:pt x="60" y="209"/>
                  </a:lnTo>
                  <a:lnTo>
                    <a:pt x="77" y="208"/>
                  </a:lnTo>
                  <a:lnTo>
                    <a:pt x="92" y="204"/>
                  </a:lnTo>
                  <a:lnTo>
                    <a:pt x="104" y="199"/>
                  </a:lnTo>
                  <a:lnTo>
                    <a:pt x="112" y="195"/>
                  </a:lnTo>
                  <a:lnTo>
                    <a:pt x="106" y="174"/>
                  </a:lnTo>
                  <a:lnTo>
                    <a:pt x="91" y="183"/>
                  </a:lnTo>
                  <a:lnTo>
                    <a:pt x="74" y="186"/>
                  </a:lnTo>
                  <a:lnTo>
                    <a:pt x="66" y="184"/>
                  </a:lnTo>
                  <a:lnTo>
                    <a:pt x="60" y="178"/>
                  </a:lnTo>
                  <a:lnTo>
                    <a:pt x="57" y="169"/>
                  </a:lnTo>
                  <a:lnTo>
                    <a:pt x="56" y="156"/>
                  </a:lnTo>
                  <a:lnTo>
                    <a:pt x="56" y="66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5" name="Freeform 240"/>
            <p:cNvSpPr>
              <a:spLocks/>
            </p:cNvSpPr>
            <p:nvPr/>
          </p:nvSpPr>
          <p:spPr bwMode="auto">
            <a:xfrm>
              <a:off x="1616" y="520"/>
              <a:ext cx="119" cy="170"/>
            </a:xfrm>
            <a:custGeom>
              <a:avLst/>
              <a:gdLst>
                <a:gd name="T0" fmla="*/ 99 w 119"/>
                <a:gd name="T1" fmla="*/ 6 h 170"/>
                <a:gd name="T2" fmla="*/ 74 w 119"/>
                <a:gd name="T3" fmla="*/ 1 h 170"/>
                <a:gd name="T4" fmla="*/ 56 w 119"/>
                <a:gd name="T5" fmla="*/ 0 h 170"/>
                <a:gd name="T6" fmla="*/ 38 w 119"/>
                <a:gd name="T7" fmla="*/ 3 h 170"/>
                <a:gd name="T8" fmla="*/ 18 w 119"/>
                <a:gd name="T9" fmla="*/ 12 h 170"/>
                <a:gd name="T10" fmla="*/ 4 w 119"/>
                <a:gd name="T11" fmla="*/ 32 h 170"/>
                <a:gd name="T12" fmla="*/ 3 w 119"/>
                <a:gd name="T13" fmla="*/ 60 h 170"/>
                <a:gd name="T14" fmla="*/ 14 w 119"/>
                <a:gd name="T15" fmla="*/ 77 h 170"/>
                <a:gd name="T16" fmla="*/ 29 w 119"/>
                <a:gd name="T17" fmla="*/ 88 h 170"/>
                <a:gd name="T18" fmla="*/ 47 w 119"/>
                <a:gd name="T19" fmla="*/ 94 h 170"/>
                <a:gd name="T20" fmla="*/ 70 w 119"/>
                <a:gd name="T21" fmla="*/ 99 h 170"/>
                <a:gd name="T22" fmla="*/ 90 w 119"/>
                <a:gd name="T23" fmla="*/ 111 h 170"/>
                <a:gd name="T24" fmla="*/ 92 w 119"/>
                <a:gd name="T25" fmla="*/ 131 h 170"/>
                <a:gd name="T26" fmla="*/ 84 w 119"/>
                <a:gd name="T27" fmla="*/ 141 h 170"/>
                <a:gd name="T28" fmla="*/ 73 w 119"/>
                <a:gd name="T29" fmla="*/ 146 h 170"/>
                <a:gd name="T30" fmla="*/ 62 w 119"/>
                <a:gd name="T31" fmla="*/ 147 h 170"/>
                <a:gd name="T32" fmla="*/ 39 w 119"/>
                <a:gd name="T33" fmla="*/ 145 h 170"/>
                <a:gd name="T34" fmla="*/ 11 w 119"/>
                <a:gd name="T35" fmla="*/ 134 h 170"/>
                <a:gd name="T36" fmla="*/ 0 w 119"/>
                <a:gd name="T37" fmla="*/ 154 h 170"/>
                <a:gd name="T38" fmla="*/ 23 w 119"/>
                <a:gd name="T39" fmla="*/ 164 h 170"/>
                <a:gd name="T40" fmla="*/ 60 w 119"/>
                <a:gd name="T41" fmla="*/ 170 h 170"/>
                <a:gd name="T42" fmla="*/ 77 w 119"/>
                <a:gd name="T43" fmla="*/ 169 h 170"/>
                <a:gd name="T44" fmla="*/ 102 w 119"/>
                <a:gd name="T45" fmla="*/ 159 h 170"/>
                <a:gd name="T46" fmla="*/ 114 w 119"/>
                <a:gd name="T47" fmla="*/ 142 h 170"/>
                <a:gd name="T48" fmla="*/ 119 w 119"/>
                <a:gd name="T49" fmla="*/ 120 h 170"/>
                <a:gd name="T50" fmla="*/ 112 w 119"/>
                <a:gd name="T51" fmla="*/ 97 h 170"/>
                <a:gd name="T52" fmla="*/ 105 w 119"/>
                <a:gd name="T53" fmla="*/ 87 h 170"/>
                <a:gd name="T54" fmla="*/ 85 w 119"/>
                <a:gd name="T55" fmla="*/ 75 h 170"/>
                <a:gd name="T56" fmla="*/ 63 w 119"/>
                <a:gd name="T57" fmla="*/ 69 h 170"/>
                <a:gd name="T58" fmla="*/ 38 w 119"/>
                <a:gd name="T59" fmla="*/ 62 h 170"/>
                <a:gd name="T60" fmla="*/ 27 w 119"/>
                <a:gd name="T61" fmla="*/ 44 h 170"/>
                <a:gd name="T62" fmla="*/ 31 w 119"/>
                <a:gd name="T63" fmla="*/ 31 h 170"/>
                <a:gd name="T64" fmla="*/ 40 w 119"/>
                <a:gd name="T65" fmla="*/ 24 h 170"/>
                <a:gd name="T66" fmla="*/ 51 w 119"/>
                <a:gd name="T67" fmla="*/ 22 h 170"/>
                <a:gd name="T68" fmla="*/ 57 w 119"/>
                <a:gd name="T69" fmla="*/ 22 h 170"/>
                <a:gd name="T70" fmla="*/ 79 w 119"/>
                <a:gd name="T71" fmla="*/ 24 h 170"/>
                <a:gd name="T72" fmla="*/ 108 w 119"/>
                <a:gd name="T73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9" h="170">
                  <a:moveTo>
                    <a:pt x="113" y="12"/>
                  </a:moveTo>
                  <a:lnTo>
                    <a:pt x="99" y="6"/>
                  </a:lnTo>
                  <a:lnTo>
                    <a:pt x="87" y="3"/>
                  </a:lnTo>
                  <a:lnTo>
                    <a:pt x="74" y="1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38" y="3"/>
                  </a:lnTo>
                  <a:lnTo>
                    <a:pt x="28" y="6"/>
                  </a:lnTo>
                  <a:lnTo>
                    <a:pt x="18" y="12"/>
                  </a:lnTo>
                  <a:lnTo>
                    <a:pt x="9" y="20"/>
                  </a:lnTo>
                  <a:lnTo>
                    <a:pt x="4" y="32"/>
                  </a:lnTo>
                  <a:lnTo>
                    <a:pt x="1" y="47"/>
                  </a:lnTo>
                  <a:lnTo>
                    <a:pt x="3" y="60"/>
                  </a:lnTo>
                  <a:lnTo>
                    <a:pt x="8" y="69"/>
                  </a:lnTo>
                  <a:lnTo>
                    <a:pt x="14" y="77"/>
                  </a:lnTo>
                  <a:lnTo>
                    <a:pt x="21" y="83"/>
                  </a:lnTo>
                  <a:lnTo>
                    <a:pt x="29" y="88"/>
                  </a:lnTo>
                  <a:lnTo>
                    <a:pt x="37" y="92"/>
                  </a:lnTo>
                  <a:lnTo>
                    <a:pt x="47" y="94"/>
                  </a:lnTo>
                  <a:lnTo>
                    <a:pt x="60" y="97"/>
                  </a:lnTo>
                  <a:lnTo>
                    <a:pt x="70" y="99"/>
                  </a:lnTo>
                  <a:lnTo>
                    <a:pt x="81" y="103"/>
                  </a:lnTo>
                  <a:lnTo>
                    <a:pt x="90" y="111"/>
                  </a:lnTo>
                  <a:lnTo>
                    <a:pt x="93" y="122"/>
                  </a:lnTo>
                  <a:lnTo>
                    <a:pt x="92" y="131"/>
                  </a:lnTo>
                  <a:lnTo>
                    <a:pt x="89" y="137"/>
                  </a:lnTo>
                  <a:lnTo>
                    <a:pt x="84" y="141"/>
                  </a:lnTo>
                  <a:lnTo>
                    <a:pt x="78" y="144"/>
                  </a:lnTo>
                  <a:lnTo>
                    <a:pt x="73" y="146"/>
                  </a:lnTo>
                  <a:lnTo>
                    <a:pt x="67" y="147"/>
                  </a:lnTo>
                  <a:lnTo>
                    <a:pt x="62" y="147"/>
                  </a:lnTo>
                  <a:lnTo>
                    <a:pt x="60" y="147"/>
                  </a:lnTo>
                  <a:lnTo>
                    <a:pt x="39" y="145"/>
                  </a:lnTo>
                  <a:lnTo>
                    <a:pt x="23" y="140"/>
                  </a:lnTo>
                  <a:lnTo>
                    <a:pt x="11" y="134"/>
                  </a:lnTo>
                  <a:lnTo>
                    <a:pt x="4" y="130"/>
                  </a:lnTo>
                  <a:lnTo>
                    <a:pt x="0" y="154"/>
                  </a:lnTo>
                  <a:lnTo>
                    <a:pt x="10" y="159"/>
                  </a:lnTo>
                  <a:lnTo>
                    <a:pt x="23" y="164"/>
                  </a:lnTo>
                  <a:lnTo>
                    <a:pt x="40" y="168"/>
                  </a:lnTo>
                  <a:lnTo>
                    <a:pt x="60" y="170"/>
                  </a:lnTo>
                  <a:lnTo>
                    <a:pt x="67" y="170"/>
                  </a:lnTo>
                  <a:lnTo>
                    <a:pt x="77" y="169"/>
                  </a:lnTo>
                  <a:lnTo>
                    <a:pt x="89" y="165"/>
                  </a:lnTo>
                  <a:lnTo>
                    <a:pt x="102" y="159"/>
                  </a:lnTo>
                  <a:lnTo>
                    <a:pt x="109" y="151"/>
                  </a:lnTo>
                  <a:lnTo>
                    <a:pt x="114" y="142"/>
                  </a:lnTo>
                  <a:lnTo>
                    <a:pt x="118" y="131"/>
                  </a:lnTo>
                  <a:lnTo>
                    <a:pt x="119" y="120"/>
                  </a:lnTo>
                  <a:lnTo>
                    <a:pt x="117" y="107"/>
                  </a:lnTo>
                  <a:lnTo>
                    <a:pt x="112" y="97"/>
                  </a:lnTo>
                  <a:lnTo>
                    <a:pt x="107" y="90"/>
                  </a:lnTo>
                  <a:lnTo>
                    <a:pt x="105" y="87"/>
                  </a:lnTo>
                  <a:lnTo>
                    <a:pt x="95" y="79"/>
                  </a:lnTo>
                  <a:lnTo>
                    <a:pt x="85" y="75"/>
                  </a:lnTo>
                  <a:lnTo>
                    <a:pt x="75" y="71"/>
                  </a:lnTo>
                  <a:lnTo>
                    <a:pt x="63" y="69"/>
                  </a:lnTo>
                  <a:lnTo>
                    <a:pt x="49" y="66"/>
                  </a:lnTo>
                  <a:lnTo>
                    <a:pt x="38" y="62"/>
                  </a:lnTo>
                  <a:lnTo>
                    <a:pt x="30" y="55"/>
                  </a:lnTo>
                  <a:lnTo>
                    <a:pt x="27" y="44"/>
                  </a:lnTo>
                  <a:lnTo>
                    <a:pt x="28" y="37"/>
                  </a:lnTo>
                  <a:lnTo>
                    <a:pt x="31" y="31"/>
                  </a:lnTo>
                  <a:lnTo>
                    <a:pt x="35" y="27"/>
                  </a:lnTo>
                  <a:lnTo>
                    <a:pt x="40" y="24"/>
                  </a:lnTo>
                  <a:lnTo>
                    <a:pt x="46" y="23"/>
                  </a:lnTo>
                  <a:lnTo>
                    <a:pt x="51" y="22"/>
                  </a:lnTo>
                  <a:lnTo>
                    <a:pt x="55" y="22"/>
                  </a:lnTo>
                  <a:lnTo>
                    <a:pt x="57" y="22"/>
                  </a:lnTo>
                  <a:lnTo>
                    <a:pt x="67" y="22"/>
                  </a:lnTo>
                  <a:lnTo>
                    <a:pt x="79" y="24"/>
                  </a:lnTo>
                  <a:lnTo>
                    <a:pt x="93" y="28"/>
                  </a:lnTo>
                  <a:lnTo>
                    <a:pt x="108" y="35"/>
                  </a:lnTo>
                  <a:lnTo>
                    <a:pt x="113" y="12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6" name="Freeform 241"/>
            <p:cNvSpPr>
              <a:spLocks/>
            </p:cNvSpPr>
            <p:nvPr/>
          </p:nvSpPr>
          <p:spPr bwMode="auto">
            <a:xfrm>
              <a:off x="1876" y="520"/>
              <a:ext cx="136" cy="170"/>
            </a:xfrm>
            <a:custGeom>
              <a:avLst/>
              <a:gdLst>
                <a:gd name="T0" fmla="*/ 134 w 136"/>
                <a:gd name="T1" fmla="*/ 16 h 170"/>
                <a:gd name="T2" fmla="*/ 120 w 136"/>
                <a:gd name="T3" fmla="*/ 8 h 170"/>
                <a:gd name="T4" fmla="*/ 107 w 136"/>
                <a:gd name="T5" fmla="*/ 3 h 170"/>
                <a:gd name="T6" fmla="*/ 94 w 136"/>
                <a:gd name="T7" fmla="*/ 1 h 170"/>
                <a:gd name="T8" fmla="*/ 79 w 136"/>
                <a:gd name="T9" fmla="*/ 0 h 170"/>
                <a:gd name="T10" fmla="*/ 46 w 136"/>
                <a:gd name="T11" fmla="*/ 8 h 170"/>
                <a:gd name="T12" fmla="*/ 21 w 136"/>
                <a:gd name="T13" fmla="*/ 27 h 170"/>
                <a:gd name="T14" fmla="*/ 5 w 136"/>
                <a:gd name="T15" fmla="*/ 55 h 170"/>
                <a:gd name="T16" fmla="*/ 0 w 136"/>
                <a:gd name="T17" fmla="*/ 86 h 170"/>
                <a:gd name="T18" fmla="*/ 6 w 136"/>
                <a:gd name="T19" fmla="*/ 118 h 170"/>
                <a:gd name="T20" fmla="*/ 22 w 136"/>
                <a:gd name="T21" fmla="*/ 145 h 170"/>
                <a:gd name="T22" fmla="*/ 47 w 136"/>
                <a:gd name="T23" fmla="*/ 163 h 170"/>
                <a:gd name="T24" fmla="*/ 78 w 136"/>
                <a:gd name="T25" fmla="*/ 170 h 170"/>
                <a:gd name="T26" fmla="*/ 107 w 136"/>
                <a:gd name="T27" fmla="*/ 166 h 170"/>
                <a:gd name="T28" fmla="*/ 136 w 136"/>
                <a:gd name="T29" fmla="*/ 152 h 170"/>
                <a:gd name="T30" fmla="*/ 134 w 136"/>
                <a:gd name="T31" fmla="*/ 128 h 170"/>
                <a:gd name="T32" fmla="*/ 106 w 136"/>
                <a:gd name="T33" fmla="*/ 143 h 170"/>
                <a:gd name="T34" fmla="*/ 78 w 136"/>
                <a:gd name="T35" fmla="*/ 147 h 170"/>
                <a:gd name="T36" fmla="*/ 58 w 136"/>
                <a:gd name="T37" fmla="*/ 142 h 170"/>
                <a:gd name="T38" fmla="*/ 42 w 136"/>
                <a:gd name="T39" fmla="*/ 130 h 170"/>
                <a:gd name="T40" fmla="*/ 32 w 136"/>
                <a:gd name="T41" fmla="*/ 110 h 170"/>
                <a:gd name="T42" fmla="*/ 28 w 136"/>
                <a:gd name="T43" fmla="*/ 86 h 170"/>
                <a:gd name="T44" fmla="*/ 31 w 136"/>
                <a:gd name="T45" fmla="*/ 64 h 170"/>
                <a:gd name="T46" fmla="*/ 39 w 136"/>
                <a:gd name="T47" fmla="*/ 44 h 170"/>
                <a:gd name="T48" fmla="*/ 55 w 136"/>
                <a:gd name="T49" fmla="*/ 29 h 170"/>
                <a:gd name="T50" fmla="*/ 79 w 136"/>
                <a:gd name="T51" fmla="*/ 23 h 170"/>
                <a:gd name="T52" fmla="*/ 92 w 136"/>
                <a:gd name="T53" fmla="*/ 24 h 170"/>
                <a:gd name="T54" fmla="*/ 104 w 136"/>
                <a:gd name="T55" fmla="*/ 26 h 170"/>
                <a:gd name="T56" fmla="*/ 116 w 136"/>
                <a:gd name="T57" fmla="*/ 31 h 170"/>
                <a:gd name="T58" fmla="*/ 130 w 136"/>
                <a:gd name="T59" fmla="*/ 39 h 170"/>
                <a:gd name="T60" fmla="*/ 134 w 136"/>
                <a:gd name="T61" fmla="*/ 1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6" h="170">
                  <a:moveTo>
                    <a:pt x="134" y="16"/>
                  </a:moveTo>
                  <a:lnTo>
                    <a:pt x="120" y="8"/>
                  </a:lnTo>
                  <a:lnTo>
                    <a:pt x="107" y="3"/>
                  </a:lnTo>
                  <a:lnTo>
                    <a:pt x="94" y="1"/>
                  </a:lnTo>
                  <a:lnTo>
                    <a:pt x="79" y="0"/>
                  </a:lnTo>
                  <a:lnTo>
                    <a:pt x="46" y="8"/>
                  </a:lnTo>
                  <a:lnTo>
                    <a:pt x="21" y="27"/>
                  </a:lnTo>
                  <a:lnTo>
                    <a:pt x="5" y="55"/>
                  </a:lnTo>
                  <a:lnTo>
                    <a:pt x="0" y="86"/>
                  </a:lnTo>
                  <a:lnTo>
                    <a:pt x="6" y="118"/>
                  </a:lnTo>
                  <a:lnTo>
                    <a:pt x="22" y="145"/>
                  </a:lnTo>
                  <a:lnTo>
                    <a:pt x="47" y="163"/>
                  </a:lnTo>
                  <a:lnTo>
                    <a:pt x="78" y="170"/>
                  </a:lnTo>
                  <a:lnTo>
                    <a:pt x="107" y="166"/>
                  </a:lnTo>
                  <a:lnTo>
                    <a:pt x="136" y="152"/>
                  </a:lnTo>
                  <a:lnTo>
                    <a:pt x="134" y="128"/>
                  </a:lnTo>
                  <a:lnTo>
                    <a:pt x="106" y="143"/>
                  </a:lnTo>
                  <a:lnTo>
                    <a:pt x="78" y="147"/>
                  </a:lnTo>
                  <a:lnTo>
                    <a:pt x="58" y="142"/>
                  </a:lnTo>
                  <a:lnTo>
                    <a:pt x="42" y="130"/>
                  </a:lnTo>
                  <a:lnTo>
                    <a:pt x="32" y="110"/>
                  </a:lnTo>
                  <a:lnTo>
                    <a:pt x="28" y="86"/>
                  </a:lnTo>
                  <a:lnTo>
                    <a:pt x="31" y="64"/>
                  </a:lnTo>
                  <a:lnTo>
                    <a:pt x="39" y="44"/>
                  </a:lnTo>
                  <a:lnTo>
                    <a:pt x="55" y="29"/>
                  </a:lnTo>
                  <a:lnTo>
                    <a:pt x="79" y="23"/>
                  </a:lnTo>
                  <a:lnTo>
                    <a:pt x="92" y="24"/>
                  </a:lnTo>
                  <a:lnTo>
                    <a:pt x="104" y="26"/>
                  </a:lnTo>
                  <a:lnTo>
                    <a:pt x="116" y="31"/>
                  </a:lnTo>
                  <a:lnTo>
                    <a:pt x="130" y="39"/>
                  </a:lnTo>
                  <a:lnTo>
                    <a:pt x="134" y="16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7" name="Freeform 242"/>
            <p:cNvSpPr>
              <a:spLocks noEditPoints="1"/>
            </p:cNvSpPr>
            <p:nvPr/>
          </p:nvSpPr>
          <p:spPr bwMode="auto">
            <a:xfrm>
              <a:off x="2033" y="520"/>
              <a:ext cx="158" cy="170"/>
            </a:xfrm>
            <a:custGeom>
              <a:avLst/>
              <a:gdLst>
                <a:gd name="T0" fmla="*/ 158 w 158"/>
                <a:gd name="T1" fmla="*/ 87 h 170"/>
                <a:gd name="T2" fmla="*/ 156 w 158"/>
                <a:gd name="T3" fmla="*/ 69 h 170"/>
                <a:gd name="T4" fmla="*/ 152 w 158"/>
                <a:gd name="T5" fmla="*/ 53 h 170"/>
                <a:gd name="T6" fmla="*/ 145 w 158"/>
                <a:gd name="T7" fmla="*/ 38 h 170"/>
                <a:gd name="T8" fmla="*/ 135 w 158"/>
                <a:gd name="T9" fmla="*/ 26 h 170"/>
                <a:gd name="T10" fmla="*/ 123 w 158"/>
                <a:gd name="T11" fmla="*/ 15 h 170"/>
                <a:gd name="T12" fmla="*/ 110 w 158"/>
                <a:gd name="T13" fmla="*/ 7 h 170"/>
                <a:gd name="T14" fmla="*/ 95 w 158"/>
                <a:gd name="T15" fmla="*/ 2 h 170"/>
                <a:gd name="T16" fmla="*/ 79 w 158"/>
                <a:gd name="T17" fmla="*/ 0 h 170"/>
                <a:gd name="T18" fmla="*/ 63 w 158"/>
                <a:gd name="T19" fmla="*/ 2 h 170"/>
                <a:gd name="T20" fmla="*/ 49 w 158"/>
                <a:gd name="T21" fmla="*/ 7 h 170"/>
                <a:gd name="T22" fmla="*/ 35 w 158"/>
                <a:gd name="T23" fmla="*/ 15 h 170"/>
                <a:gd name="T24" fmla="*/ 23 w 158"/>
                <a:gd name="T25" fmla="*/ 26 h 170"/>
                <a:gd name="T26" fmla="*/ 14 w 158"/>
                <a:gd name="T27" fmla="*/ 39 h 170"/>
                <a:gd name="T28" fmla="*/ 7 w 158"/>
                <a:gd name="T29" fmla="*/ 54 h 170"/>
                <a:gd name="T30" fmla="*/ 2 w 158"/>
                <a:gd name="T31" fmla="*/ 70 h 170"/>
                <a:gd name="T32" fmla="*/ 0 w 158"/>
                <a:gd name="T33" fmla="*/ 87 h 170"/>
                <a:gd name="T34" fmla="*/ 7 w 158"/>
                <a:gd name="T35" fmla="*/ 120 h 170"/>
                <a:gd name="T36" fmla="*/ 24 w 158"/>
                <a:gd name="T37" fmla="*/ 146 h 170"/>
                <a:gd name="T38" fmla="*/ 49 w 158"/>
                <a:gd name="T39" fmla="*/ 164 h 170"/>
                <a:gd name="T40" fmla="*/ 79 w 158"/>
                <a:gd name="T41" fmla="*/ 170 h 170"/>
                <a:gd name="T42" fmla="*/ 110 w 158"/>
                <a:gd name="T43" fmla="*/ 164 h 170"/>
                <a:gd name="T44" fmla="*/ 135 w 158"/>
                <a:gd name="T45" fmla="*/ 146 h 170"/>
                <a:gd name="T46" fmla="*/ 152 w 158"/>
                <a:gd name="T47" fmla="*/ 120 h 170"/>
                <a:gd name="T48" fmla="*/ 158 w 158"/>
                <a:gd name="T49" fmla="*/ 87 h 170"/>
                <a:gd name="T50" fmla="*/ 79 w 158"/>
                <a:gd name="T51" fmla="*/ 147 h 170"/>
                <a:gd name="T52" fmla="*/ 61 w 158"/>
                <a:gd name="T53" fmla="*/ 143 h 170"/>
                <a:gd name="T54" fmla="*/ 44 w 158"/>
                <a:gd name="T55" fmla="*/ 131 h 170"/>
                <a:gd name="T56" fmla="*/ 33 w 158"/>
                <a:gd name="T57" fmla="*/ 112 h 170"/>
                <a:gd name="T58" fmla="*/ 28 w 158"/>
                <a:gd name="T59" fmla="*/ 83 h 170"/>
                <a:gd name="T60" fmla="*/ 33 w 158"/>
                <a:gd name="T61" fmla="*/ 55 h 170"/>
                <a:gd name="T62" fmla="*/ 45 w 158"/>
                <a:gd name="T63" fmla="*/ 37 h 170"/>
                <a:gd name="T64" fmla="*/ 61 w 158"/>
                <a:gd name="T65" fmla="*/ 26 h 170"/>
                <a:gd name="T66" fmla="*/ 79 w 158"/>
                <a:gd name="T67" fmla="*/ 22 h 170"/>
                <a:gd name="T68" fmla="*/ 98 w 158"/>
                <a:gd name="T69" fmla="*/ 26 h 170"/>
                <a:gd name="T70" fmla="*/ 114 w 158"/>
                <a:gd name="T71" fmla="*/ 37 h 170"/>
                <a:gd name="T72" fmla="*/ 126 w 158"/>
                <a:gd name="T73" fmla="*/ 56 h 170"/>
                <a:gd name="T74" fmla="*/ 130 w 158"/>
                <a:gd name="T75" fmla="*/ 83 h 170"/>
                <a:gd name="T76" fmla="*/ 126 w 158"/>
                <a:gd name="T77" fmla="*/ 111 h 170"/>
                <a:gd name="T78" fmla="*/ 114 w 158"/>
                <a:gd name="T79" fmla="*/ 131 h 170"/>
                <a:gd name="T80" fmla="*/ 98 w 158"/>
                <a:gd name="T81" fmla="*/ 143 h 170"/>
                <a:gd name="T82" fmla="*/ 79 w 158"/>
                <a:gd name="T83" fmla="*/ 14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170">
                  <a:moveTo>
                    <a:pt x="158" y="87"/>
                  </a:moveTo>
                  <a:lnTo>
                    <a:pt x="156" y="69"/>
                  </a:lnTo>
                  <a:lnTo>
                    <a:pt x="152" y="53"/>
                  </a:lnTo>
                  <a:lnTo>
                    <a:pt x="145" y="38"/>
                  </a:lnTo>
                  <a:lnTo>
                    <a:pt x="135" y="26"/>
                  </a:lnTo>
                  <a:lnTo>
                    <a:pt x="123" y="15"/>
                  </a:lnTo>
                  <a:lnTo>
                    <a:pt x="110" y="7"/>
                  </a:lnTo>
                  <a:lnTo>
                    <a:pt x="95" y="2"/>
                  </a:lnTo>
                  <a:lnTo>
                    <a:pt x="79" y="0"/>
                  </a:lnTo>
                  <a:lnTo>
                    <a:pt x="63" y="2"/>
                  </a:lnTo>
                  <a:lnTo>
                    <a:pt x="49" y="7"/>
                  </a:lnTo>
                  <a:lnTo>
                    <a:pt x="35" y="15"/>
                  </a:lnTo>
                  <a:lnTo>
                    <a:pt x="23" y="26"/>
                  </a:lnTo>
                  <a:lnTo>
                    <a:pt x="14" y="39"/>
                  </a:lnTo>
                  <a:lnTo>
                    <a:pt x="7" y="54"/>
                  </a:lnTo>
                  <a:lnTo>
                    <a:pt x="2" y="70"/>
                  </a:lnTo>
                  <a:lnTo>
                    <a:pt x="0" y="87"/>
                  </a:lnTo>
                  <a:lnTo>
                    <a:pt x="7" y="120"/>
                  </a:lnTo>
                  <a:lnTo>
                    <a:pt x="24" y="146"/>
                  </a:lnTo>
                  <a:lnTo>
                    <a:pt x="49" y="164"/>
                  </a:lnTo>
                  <a:lnTo>
                    <a:pt x="79" y="170"/>
                  </a:lnTo>
                  <a:lnTo>
                    <a:pt x="110" y="164"/>
                  </a:lnTo>
                  <a:lnTo>
                    <a:pt x="135" y="146"/>
                  </a:lnTo>
                  <a:lnTo>
                    <a:pt x="152" y="120"/>
                  </a:lnTo>
                  <a:lnTo>
                    <a:pt x="158" y="87"/>
                  </a:lnTo>
                  <a:close/>
                  <a:moveTo>
                    <a:pt x="79" y="147"/>
                  </a:moveTo>
                  <a:lnTo>
                    <a:pt x="61" y="143"/>
                  </a:lnTo>
                  <a:lnTo>
                    <a:pt x="44" y="131"/>
                  </a:lnTo>
                  <a:lnTo>
                    <a:pt x="33" y="112"/>
                  </a:lnTo>
                  <a:lnTo>
                    <a:pt x="28" y="83"/>
                  </a:lnTo>
                  <a:lnTo>
                    <a:pt x="33" y="55"/>
                  </a:lnTo>
                  <a:lnTo>
                    <a:pt x="45" y="37"/>
                  </a:lnTo>
                  <a:lnTo>
                    <a:pt x="61" y="26"/>
                  </a:lnTo>
                  <a:lnTo>
                    <a:pt x="79" y="22"/>
                  </a:lnTo>
                  <a:lnTo>
                    <a:pt x="98" y="26"/>
                  </a:lnTo>
                  <a:lnTo>
                    <a:pt x="114" y="37"/>
                  </a:lnTo>
                  <a:lnTo>
                    <a:pt x="126" y="56"/>
                  </a:lnTo>
                  <a:lnTo>
                    <a:pt x="130" y="83"/>
                  </a:lnTo>
                  <a:lnTo>
                    <a:pt x="126" y="111"/>
                  </a:lnTo>
                  <a:lnTo>
                    <a:pt x="114" y="131"/>
                  </a:lnTo>
                  <a:lnTo>
                    <a:pt x="98" y="143"/>
                  </a:lnTo>
                  <a:lnTo>
                    <a:pt x="79" y="147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8" name="Rectangle 243"/>
            <p:cNvSpPr>
              <a:spLocks noChangeArrowheads="1"/>
            </p:cNvSpPr>
            <p:nvPr/>
          </p:nvSpPr>
          <p:spPr bwMode="auto">
            <a:xfrm>
              <a:off x="2206" y="596"/>
              <a:ext cx="95" cy="21"/>
            </a:xfrm>
            <a:prstGeom prst="rect">
              <a:avLst/>
            </a:prstGeom>
            <a:solidFill>
              <a:srgbClr val="000066"/>
            </a:solidFill>
            <a:ln w="0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9" name="Freeform 244"/>
            <p:cNvSpPr>
              <a:spLocks noEditPoints="1"/>
            </p:cNvSpPr>
            <p:nvPr/>
          </p:nvSpPr>
          <p:spPr bwMode="auto">
            <a:xfrm>
              <a:off x="2334" y="437"/>
              <a:ext cx="99" cy="74"/>
            </a:xfrm>
            <a:custGeom>
              <a:avLst/>
              <a:gdLst>
                <a:gd name="T0" fmla="*/ 30 w 99"/>
                <a:gd name="T1" fmla="*/ 29 h 74"/>
                <a:gd name="T2" fmla="*/ 30 w 99"/>
                <a:gd name="T3" fmla="*/ 0 h 74"/>
                <a:gd name="T4" fmla="*/ 0 w 99"/>
                <a:gd name="T5" fmla="*/ 0 h 74"/>
                <a:gd name="T6" fmla="*/ 0 w 99"/>
                <a:gd name="T7" fmla="*/ 29 h 74"/>
                <a:gd name="T8" fmla="*/ 9 w 99"/>
                <a:gd name="T9" fmla="*/ 29 h 74"/>
                <a:gd name="T10" fmla="*/ 0 w 99"/>
                <a:gd name="T11" fmla="*/ 74 h 74"/>
                <a:gd name="T12" fmla="*/ 14 w 99"/>
                <a:gd name="T13" fmla="*/ 74 h 74"/>
                <a:gd name="T14" fmla="*/ 30 w 99"/>
                <a:gd name="T15" fmla="*/ 29 h 74"/>
                <a:gd name="T16" fmla="*/ 99 w 99"/>
                <a:gd name="T17" fmla="*/ 29 h 74"/>
                <a:gd name="T18" fmla="*/ 99 w 99"/>
                <a:gd name="T19" fmla="*/ 0 h 74"/>
                <a:gd name="T20" fmla="*/ 69 w 99"/>
                <a:gd name="T21" fmla="*/ 0 h 74"/>
                <a:gd name="T22" fmla="*/ 69 w 99"/>
                <a:gd name="T23" fmla="*/ 29 h 74"/>
                <a:gd name="T24" fmla="*/ 79 w 99"/>
                <a:gd name="T25" fmla="*/ 29 h 74"/>
                <a:gd name="T26" fmla="*/ 69 w 99"/>
                <a:gd name="T27" fmla="*/ 74 h 74"/>
                <a:gd name="T28" fmla="*/ 84 w 99"/>
                <a:gd name="T29" fmla="*/ 74 h 74"/>
                <a:gd name="T30" fmla="*/ 99 w 99"/>
                <a:gd name="T31" fmla="*/ 2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9" h="74">
                  <a:moveTo>
                    <a:pt x="30" y="29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9" y="29"/>
                  </a:lnTo>
                  <a:lnTo>
                    <a:pt x="0" y="74"/>
                  </a:lnTo>
                  <a:lnTo>
                    <a:pt x="14" y="74"/>
                  </a:lnTo>
                  <a:lnTo>
                    <a:pt x="30" y="29"/>
                  </a:lnTo>
                  <a:close/>
                  <a:moveTo>
                    <a:pt x="99" y="29"/>
                  </a:moveTo>
                  <a:lnTo>
                    <a:pt x="99" y="0"/>
                  </a:lnTo>
                  <a:lnTo>
                    <a:pt x="69" y="0"/>
                  </a:lnTo>
                  <a:lnTo>
                    <a:pt x="69" y="29"/>
                  </a:lnTo>
                  <a:lnTo>
                    <a:pt x="79" y="29"/>
                  </a:lnTo>
                  <a:lnTo>
                    <a:pt x="69" y="74"/>
                  </a:lnTo>
                  <a:lnTo>
                    <a:pt x="84" y="74"/>
                  </a:lnTo>
                  <a:lnTo>
                    <a:pt x="99" y="2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0" name="Freeform 245"/>
            <p:cNvSpPr>
              <a:spLocks/>
            </p:cNvSpPr>
            <p:nvPr/>
          </p:nvSpPr>
          <p:spPr bwMode="auto">
            <a:xfrm>
              <a:off x="2514" y="520"/>
              <a:ext cx="137" cy="170"/>
            </a:xfrm>
            <a:custGeom>
              <a:avLst/>
              <a:gdLst>
                <a:gd name="T0" fmla="*/ 135 w 137"/>
                <a:gd name="T1" fmla="*/ 16 h 170"/>
                <a:gd name="T2" fmla="*/ 120 w 137"/>
                <a:gd name="T3" fmla="*/ 8 h 170"/>
                <a:gd name="T4" fmla="*/ 107 w 137"/>
                <a:gd name="T5" fmla="*/ 3 h 170"/>
                <a:gd name="T6" fmla="*/ 94 w 137"/>
                <a:gd name="T7" fmla="*/ 1 h 170"/>
                <a:gd name="T8" fmla="*/ 79 w 137"/>
                <a:gd name="T9" fmla="*/ 0 h 170"/>
                <a:gd name="T10" fmla="*/ 46 w 137"/>
                <a:gd name="T11" fmla="*/ 8 h 170"/>
                <a:gd name="T12" fmla="*/ 21 w 137"/>
                <a:gd name="T13" fmla="*/ 27 h 170"/>
                <a:gd name="T14" fmla="*/ 6 w 137"/>
                <a:gd name="T15" fmla="*/ 55 h 170"/>
                <a:gd name="T16" fmla="*/ 0 w 137"/>
                <a:gd name="T17" fmla="*/ 86 h 170"/>
                <a:gd name="T18" fmla="*/ 6 w 137"/>
                <a:gd name="T19" fmla="*/ 118 h 170"/>
                <a:gd name="T20" fmla="*/ 22 w 137"/>
                <a:gd name="T21" fmla="*/ 145 h 170"/>
                <a:gd name="T22" fmla="*/ 47 w 137"/>
                <a:gd name="T23" fmla="*/ 163 h 170"/>
                <a:gd name="T24" fmla="*/ 78 w 137"/>
                <a:gd name="T25" fmla="*/ 170 h 170"/>
                <a:gd name="T26" fmla="*/ 107 w 137"/>
                <a:gd name="T27" fmla="*/ 166 h 170"/>
                <a:gd name="T28" fmla="*/ 137 w 137"/>
                <a:gd name="T29" fmla="*/ 152 h 170"/>
                <a:gd name="T30" fmla="*/ 134 w 137"/>
                <a:gd name="T31" fmla="*/ 128 h 170"/>
                <a:gd name="T32" fmla="*/ 106 w 137"/>
                <a:gd name="T33" fmla="*/ 143 h 170"/>
                <a:gd name="T34" fmla="*/ 78 w 137"/>
                <a:gd name="T35" fmla="*/ 147 h 170"/>
                <a:gd name="T36" fmla="*/ 58 w 137"/>
                <a:gd name="T37" fmla="*/ 142 h 170"/>
                <a:gd name="T38" fmla="*/ 42 w 137"/>
                <a:gd name="T39" fmla="*/ 130 h 170"/>
                <a:gd name="T40" fmla="*/ 32 w 137"/>
                <a:gd name="T41" fmla="*/ 110 h 170"/>
                <a:gd name="T42" fmla="*/ 28 w 137"/>
                <a:gd name="T43" fmla="*/ 86 h 170"/>
                <a:gd name="T44" fmla="*/ 31 w 137"/>
                <a:gd name="T45" fmla="*/ 64 h 170"/>
                <a:gd name="T46" fmla="*/ 40 w 137"/>
                <a:gd name="T47" fmla="*/ 44 h 170"/>
                <a:gd name="T48" fmla="*/ 56 w 137"/>
                <a:gd name="T49" fmla="*/ 29 h 170"/>
                <a:gd name="T50" fmla="*/ 80 w 137"/>
                <a:gd name="T51" fmla="*/ 23 h 170"/>
                <a:gd name="T52" fmla="*/ 93 w 137"/>
                <a:gd name="T53" fmla="*/ 24 h 170"/>
                <a:gd name="T54" fmla="*/ 105 w 137"/>
                <a:gd name="T55" fmla="*/ 26 h 170"/>
                <a:gd name="T56" fmla="*/ 117 w 137"/>
                <a:gd name="T57" fmla="*/ 31 h 170"/>
                <a:gd name="T58" fmla="*/ 130 w 137"/>
                <a:gd name="T59" fmla="*/ 39 h 170"/>
                <a:gd name="T60" fmla="*/ 135 w 137"/>
                <a:gd name="T61" fmla="*/ 1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7" h="170">
                  <a:moveTo>
                    <a:pt x="135" y="16"/>
                  </a:moveTo>
                  <a:lnTo>
                    <a:pt x="120" y="8"/>
                  </a:lnTo>
                  <a:lnTo>
                    <a:pt x="107" y="3"/>
                  </a:lnTo>
                  <a:lnTo>
                    <a:pt x="94" y="1"/>
                  </a:lnTo>
                  <a:lnTo>
                    <a:pt x="79" y="0"/>
                  </a:lnTo>
                  <a:lnTo>
                    <a:pt x="46" y="8"/>
                  </a:lnTo>
                  <a:lnTo>
                    <a:pt x="21" y="27"/>
                  </a:lnTo>
                  <a:lnTo>
                    <a:pt x="6" y="55"/>
                  </a:lnTo>
                  <a:lnTo>
                    <a:pt x="0" y="86"/>
                  </a:lnTo>
                  <a:lnTo>
                    <a:pt x="6" y="118"/>
                  </a:lnTo>
                  <a:lnTo>
                    <a:pt x="22" y="145"/>
                  </a:lnTo>
                  <a:lnTo>
                    <a:pt x="47" y="163"/>
                  </a:lnTo>
                  <a:lnTo>
                    <a:pt x="78" y="170"/>
                  </a:lnTo>
                  <a:lnTo>
                    <a:pt x="107" y="166"/>
                  </a:lnTo>
                  <a:lnTo>
                    <a:pt x="137" y="152"/>
                  </a:lnTo>
                  <a:lnTo>
                    <a:pt x="134" y="128"/>
                  </a:lnTo>
                  <a:lnTo>
                    <a:pt x="106" y="143"/>
                  </a:lnTo>
                  <a:lnTo>
                    <a:pt x="78" y="147"/>
                  </a:lnTo>
                  <a:lnTo>
                    <a:pt x="58" y="142"/>
                  </a:lnTo>
                  <a:lnTo>
                    <a:pt x="42" y="130"/>
                  </a:lnTo>
                  <a:lnTo>
                    <a:pt x="32" y="110"/>
                  </a:lnTo>
                  <a:lnTo>
                    <a:pt x="28" y="86"/>
                  </a:lnTo>
                  <a:lnTo>
                    <a:pt x="31" y="64"/>
                  </a:lnTo>
                  <a:lnTo>
                    <a:pt x="40" y="44"/>
                  </a:lnTo>
                  <a:lnTo>
                    <a:pt x="56" y="29"/>
                  </a:lnTo>
                  <a:lnTo>
                    <a:pt x="80" y="23"/>
                  </a:lnTo>
                  <a:lnTo>
                    <a:pt x="93" y="24"/>
                  </a:lnTo>
                  <a:lnTo>
                    <a:pt x="105" y="26"/>
                  </a:lnTo>
                  <a:lnTo>
                    <a:pt x="117" y="31"/>
                  </a:lnTo>
                  <a:lnTo>
                    <a:pt x="130" y="39"/>
                  </a:lnTo>
                  <a:lnTo>
                    <a:pt x="135" y="16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1" name="Freeform 246"/>
            <p:cNvSpPr>
              <a:spLocks noEditPoints="1"/>
            </p:cNvSpPr>
            <p:nvPr/>
          </p:nvSpPr>
          <p:spPr bwMode="auto">
            <a:xfrm>
              <a:off x="2688" y="442"/>
              <a:ext cx="32" cy="244"/>
            </a:xfrm>
            <a:custGeom>
              <a:avLst/>
              <a:gdLst>
                <a:gd name="T0" fmla="*/ 32 w 32"/>
                <a:gd name="T1" fmla="*/ 0 h 244"/>
                <a:gd name="T2" fmla="*/ 0 w 32"/>
                <a:gd name="T3" fmla="*/ 0 h 244"/>
                <a:gd name="T4" fmla="*/ 0 w 32"/>
                <a:gd name="T5" fmla="*/ 32 h 244"/>
                <a:gd name="T6" fmla="*/ 32 w 32"/>
                <a:gd name="T7" fmla="*/ 32 h 244"/>
                <a:gd name="T8" fmla="*/ 32 w 32"/>
                <a:gd name="T9" fmla="*/ 0 h 244"/>
                <a:gd name="T10" fmla="*/ 29 w 32"/>
                <a:gd name="T11" fmla="*/ 84 h 244"/>
                <a:gd name="T12" fmla="*/ 2 w 32"/>
                <a:gd name="T13" fmla="*/ 84 h 244"/>
                <a:gd name="T14" fmla="*/ 2 w 32"/>
                <a:gd name="T15" fmla="*/ 244 h 244"/>
                <a:gd name="T16" fmla="*/ 29 w 32"/>
                <a:gd name="T17" fmla="*/ 244 h 244"/>
                <a:gd name="T18" fmla="*/ 29 w 32"/>
                <a:gd name="T19" fmla="*/ 8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44">
                  <a:moveTo>
                    <a:pt x="32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32" y="32"/>
                  </a:lnTo>
                  <a:lnTo>
                    <a:pt x="32" y="0"/>
                  </a:lnTo>
                  <a:close/>
                  <a:moveTo>
                    <a:pt x="29" y="84"/>
                  </a:moveTo>
                  <a:lnTo>
                    <a:pt x="2" y="84"/>
                  </a:lnTo>
                  <a:lnTo>
                    <a:pt x="2" y="244"/>
                  </a:lnTo>
                  <a:lnTo>
                    <a:pt x="29" y="244"/>
                  </a:lnTo>
                  <a:lnTo>
                    <a:pt x="29" y="84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2" name="Freeform 247"/>
            <p:cNvSpPr>
              <a:spLocks/>
            </p:cNvSpPr>
            <p:nvPr/>
          </p:nvSpPr>
          <p:spPr bwMode="auto">
            <a:xfrm>
              <a:off x="2776" y="522"/>
              <a:ext cx="88" cy="164"/>
            </a:xfrm>
            <a:custGeom>
              <a:avLst/>
              <a:gdLst>
                <a:gd name="T0" fmla="*/ 27 w 88"/>
                <a:gd name="T1" fmla="*/ 87 h 164"/>
                <a:gd name="T2" fmla="*/ 32 w 88"/>
                <a:gd name="T3" fmla="*/ 62 h 164"/>
                <a:gd name="T4" fmla="*/ 45 w 88"/>
                <a:gd name="T5" fmla="*/ 43 h 164"/>
                <a:gd name="T6" fmla="*/ 64 w 88"/>
                <a:gd name="T7" fmla="*/ 30 h 164"/>
                <a:gd name="T8" fmla="*/ 88 w 88"/>
                <a:gd name="T9" fmla="*/ 25 h 164"/>
                <a:gd name="T10" fmla="*/ 88 w 88"/>
                <a:gd name="T11" fmla="*/ 0 h 164"/>
                <a:gd name="T12" fmla="*/ 67 w 88"/>
                <a:gd name="T13" fmla="*/ 4 h 164"/>
                <a:gd name="T14" fmla="*/ 49 w 88"/>
                <a:gd name="T15" fmla="*/ 12 h 164"/>
                <a:gd name="T16" fmla="*/ 35 w 88"/>
                <a:gd name="T17" fmla="*/ 23 h 164"/>
                <a:gd name="T18" fmla="*/ 25 w 88"/>
                <a:gd name="T19" fmla="*/ 35 h 164"/>
                <a:gd name="T20" fmla="*/ 25 w 88"/>
                <a:gd name="T21" fmla="*/ 2 h 164"/>
                <a:gd name="T22" fmla="*/ 0 w 88"/>
                <a:gd name="T23" fmla="*/ 2 h 164"/>
                <a:gd name="T24" fmla="*/ 0 w 88"/>
                <a:gd name="T25" fmla="*/ 164 h 164"/>
                <a:gd name="T26" fmla="*/ 27 w 88"/>
                <a:gd name="T27" fmla="*/ 164 h 164"/>
                <a:gd name="T28" fmla="*/ 27 w 88"/>
                <a:gd name="T29" fmla="*/ 8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64">
                  <a:moveTo>
                    <a:pt x="27" y="87"/>
                  </a:moveTo>
                  <a:lnTo>
                    <a:pt x="32" y="62"/>
                  </a:lnTo>
                  <a:lnTo>
                    <a:pt x="45" y="43"/>
                  </a:lnTo>
                  <a:lnTo>
                    <a:pt x="64" y="30"/>
                  </a:lnTo>
                  <a:lnTo>
                    <a:pt x="88" y="25"/>
                  </a:lnTo>
                  <a:lnTo>
                    <a:pt x="88" y="0"/>
                  </a:lnTo>
                  <a:lnTo>
                    <a:pt x="67" y="4"/>
                  </a:lnTo>
                  <a:lnTo>
                    <a:pt x="49" y="12"/>
                  </a:lnTo>
                  <a:lnTo>
                    <a:pt x="35" y="23"/>
                  </a:lnTo>
                  <a:lnTo>
                    <a:pt x="25" y="35"/>
                  </a:lnTo>
                  <a:lnTo>
                    <a:pt x="25" y="2"/>
                  </a:lnTo>
                  <a:lnTo>
                    <a:pt x="0" y="2"/>
                  </a:lnTo>
                  <a:lnTo>
                    <a:pt x="0" y="164"/>
                  </a:lnTo>
                  <a:lnTo>
                    <a:pt x="27" y="164"/>
                  </a:lnTo>
                  <a:lnTo>
                    <a:pt x="27" y="87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3" name="Freeform 248"/>
            <p:cNvSpPr>
              <a:spLocks/>
            </p:cNvSpPr>
            <p:nvPr/>
          </p:nvSpPr>
          <p:spPr bwMode="auto">
            <a:xfrm>
              <a:off x="2882" y="520"/>
              <a:ext cx="136" cy="170"/>
            </a:xfrm>
            <a:custGeom>
              <a:avLst/>
              <a:gdLst>
                <a:gd name="T0" fmla="*/ 135 w 136"/>
                <a:gd name="T1" fmla="*/ 16 h 170"/>
                <a:gd name="T2" fmla="*/ 120 w 136"/>
                <a:gd name="T3" fmla="*/ 8 h 170"/>
                <a:gd name="T4" fmla="*/ 107 w 136"/>
                <a:gd name="T5" fmla="*/ 3 h 170"/>
                <a:gd name="T6" fmla="*/ 94 w 136"/>
                <a:gd name="T7" fmla="*/ 1 h 170"/>
                <a:gd name="T8" fmla="*/ 79 w 136"/>
                <a:gd name="T9" fmla="*/ 0 h 170"/>
                <a:gd name="T10" fmla="*/ 46 w 136"/>
                <a:gd name="T11" fmla="*/ 8 h 170"/>
                <a:gd name="T12" fmla="*/ 21 w 136"/>
                <a:gd name="T13" fmla="*/ 27 h 170"/>
                <a:gd name="T14" fmla="*/ 6 w 136"/>
                <a:gd name="T15" fmla="*/ 55 h 170"/>
                <a:gd name="T16" fmla="*/ 0 w 136"/>
                <a:gd name="T17" fmla="*/ 86 h 170"/>
                <a:gd name="T18" fmla="*/ 6 w 136"/>
                <a:gd name="T19" fmla="*/ 118 h 170"/>
                <a:gd name="T20" fmla="*/ 22 w 136"/>
                <a:gd name="T21" fmla="*/ 145 h 170"/>
                <a:gd name="T22" fmla="*/ 47 w 136"/>
                <a:gd name="T23" fmla="*/ 163 h 170"/>
                <a:gd name="T24" fmla="*/ 78 w 136"/>
                <a:gd name="T25" fmla="*/ 170 h 170"/>
                <a:gd name="T26" fmla="*/ 107 w 136"/>
                <a:gd name="T27" fmla="*/ 166 h 170"/>
                <a:gd name="T28" fmla="*/ 136 w 136"/>
                <a:gd name="T29" fmla="*/ 152 h 170"/>
                <a:gd name="T30" fmla="*/ 134 w 136"/>
                <a:gd name="T31" fmla="*/ 128 h 170"/>
                <a:gd name="T32" fmla="*/ 106 w 136"/>
                <a:gd name="T33" fmla="*/ 143 h 170"/>
                <a:gd name="T34" fmla="*/ 78 w 136"/>
                <a:gd name="T35" fmla="*/ 147 h 170"/>
                <a:gd name="T36" fmla="*/ 58 w 136"/>
                <a:gd name="T37" fmla="*/ 142 h 170"/>
                <a:gd name="T38" fmla="*/ 42 w 136"/>
                <a:gd name="T39" fmla="*/ 130 h 170"/>
                <a:gd name="T40" fmla="*/ 32 w 136"/>
                <a:gd name="T41" fmla="*/ 110 h 170"/>
                <a:gd name="T42" fmla="*/ 28 w 136"/>
                <a:gd name="T43" fmla="*/ 86 h 170"/>
                <a:gd name="T44" fmla="*/ 31 w 136"/>
                <a:gd name="T45" fmla="*/ 64 h 170"/>
                <a:gd name="T46" fmla="*/ 40 w 136"/>
                <a:gd name="T47" fmla="*/ 44 h 170"/>
                <a:gd name="T48" fmla="*/ 56 w 136"/>
                <a:gd name="T49" fmla="*/ 29 h 170"/>
                <a:gd name="T50" fmla="*/ 80 w 136"/>
                <a:gd name="T51" fmla="*/ 23 h 170"/>
                <a:gd name="T52" fmla="*/ 93 w 136"/>
                <a:gd name="T53" fmla="*/ 24 h 170"/>
                <a:gd name="T54" fmla="*/ 105 w 136"/>
                <a:gd name="T55" fmla="*/ 26 h 170"/>
                <a:gd name="T56" fmla="*/ 117 w 136"/>
                <a:gd name="T57" fmla="*/ 31 h 170"/>
                <a:gd name="T58" fmla="*/ 130 w 136"/>
                <a:gd name="T59" fmla="*/ 39 h 170"/>
                <a:gd name="T60" fmla="*/ 135 w 136"/>
                <a:gd name="T61" fmla="*/ 1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6" h="170">
                  <a:moveTo>
                    <a:pt x="135" y="16"/>
                  </a:moveTo>
                  <a:lnTo>
                    <a:pt x="120" y="8"/>
                  </a:lnTo>
                  <a:lnTo>
                    <a:pt x="107" y="3"/>
                  </a:lnTo>
                  <a:lnTo>
                    <a:pt x="94" y="1"/>
                  </a:lnTo>
                  <a:lnTo>
                    <a:pt x="79" y="0"/>
                  </a:lnTo>
                  <a:lnTo>
                    <a:pt x="46" y="8"/>
                  </a:lnTo>
                  <a:lnTo>
                    <a:pt x="21" y="27"/>
                  </a:lnTo>
                  <a:lnTo>
                    <a:pt x="6" y="55"/>
                  </a:lnTo>
                  <a:lnTo>
                    <a:pt x="0" y="86"/>
                  </a:lnTo>
                  <a:lnTo>
                    <a:pt x="6" y="118"/>
                  </a:lnTo>
                  <a:lnTo>
                    <a:pt x="22" y="145"/>
                  </a:lnTo>
                  <a:lnTo>
                    <a:pt x="47" y="163"/>
                  </a:lnTo>
                  <a:lnTo>
                    <a:pt x="78" y="170"/>
                  </a:lnTo>
                  <a:lnTo>
                    <a:pt x="107" y="166"/>
                  </a:lnTo>
                  <a:lnTo>
                    <a:pt x="136" y="152"/>
                  </a:lnTo>
                  <a:lnTo>
                    <a:pt x="134" y="128"/>
                  </a:lnTo>
                  <a:lnTo>
                    <a:pt x="106" y="143"/>
                  </a:lnTo>
                  <a:lnTo>
                    <a:pt x="78" y="147"/>
                  </a:lnTo>
                  <a:lnTo>
                    <a:pt x="58" y="142"/>
                  </a:lnTo>
                  <a:lnTo>
                    <a:pt x="42" y="130"/>
                  </a:lnTo>
                  <a:lnTo>
                    <a:pt x="32" y="110"/>
                  </a:lnTo>
                  <a:lnTo>
                    <a:pt x="28" y="86"/>
                  </a:lnTo>
                  <a:lnTo>
                    <a:pt x="31" y="64"/>
                  </a:lnTo>
                  <a:lnTo>
                    <a:pt x="40" y="44"/>
                  </a:lnTo>
                  <a:lnTo>
                    <a:pt x="56" y="29"/>
                  </a:lnTo>
                  <a:lnTo>
                    <a:pt x="80" y="23"/>
                  </a:lnTo>
                  <a:lnTo>
                    <a:pt x="93" y="24"/>
                  </a:lnTo>
                  <a:lnTo>
                    <a:pt x="105" y="26"/>
                  </a:lnTo>
                  <a:lnTo>
                    <a:pt x="117" y="31"/>
                  </a:lnTo>
                  <a:lnTo>
                    <a:pt x="130" y="39"/>
                  </a:lnTo>
                  <a:lnTo>
                    <a:pt x="135" y="16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4" name="Freeform 249"/>
            <p:cNvSpPr>
              <a:spLocks/>
            </p:cNvSpPr>
            <p:nvPr/>
          </p:nvSpPr>
          <p:spPr bwMode="auto">
            <a:xfrm>
              <a:off x="3058" y="526"/>
              <a:ext cx="127" cy="164"/>
            </a:xfrm>
            <a:custGeom>
              <a:avLst/>
              <a:gdLst>
                <a:gd name="T0" fmla="*/ 127 w 127"/>
                <a:gd name="T1" fmla="*/ 0 h 164"/>
                <a:gd name="T2" fmla="*/ 99 w 127"/>
                <a:gd name="T3" fmla="*/ 0 h 164"/>
                <a:gd name="T4" fmla="*/ 99 w 127"/>
                <a:gd name="T5" fmla="*/ 105 h 164"/>
                <a:gd name="T6" fmla="*/ 96 w 127"/>
                <a:gd name="T7" fmla="*/ 122 h 164"/>
                <a:gd name="T8" fmla="*/ 86 w 127"/>
                <a:gd name="T9" fmla="*/ 135 h 164"/>
                <a:gd name="T10" fmla="*/ 72 w 127"/>
                <a:gd name="T11" fmla="*/ 142 h 164"/>
                <a:gd name="T12" fmla="*/ 56 w 127"/>
                <a:gd name="T13" fmla="*/ 144 h 164"/>
                <a:gd name="T14" fmla="*/ 41 w 127"/>
                <a:gd name="T15" fmla="*/ 143 h 164"/>
                <a:gd name="T16" fmla="*/ 33 w 127"/>
                <a:gd name="T17" fmla="*/ 138 h 164"/>
                <a:gd name="T18" fmla="*/ 29 w 127"/>
                <a:gd name="T19" fmla="*/ 130 h 164"/>
                <a:gd name="T20" fmla="*/ 28 w 127"/>
                <a:gd name="T21" fmla="*/ 119 h 164"/>
                <a:gd name="T22" fmla="*/ 28 w 127"/>
                <a:gd name="T23" fmla="*/ 0 h 164"/>
                <a:gd name="T24" fmla="*/ 0 w 127"/>
                <a:gd name="T25" fmla="*/ 0 h 164"/>
                <a:gd name="T26" fmla="*/ 0 w 127"/>
                <a:gd name="T27" fmla="*/ 121 h 164"/>
                <a:gd name="T28" fmla="*/ 0 w 127"/>
                <a:gd name="T29" fmla="*/ 130 h 164"/>
                <a:gd name="T30" fmla="*/ 2 w 127"/>
                <a:gd name="T31" fmla="*/ 138 h 164"/>
                <a:gd name="T32" fmla="*/ 4 w 127"/>
                <a:gd name="T33" fmla="*/ 146 h 164"/>
                <a:gd name="T34" fmla="*/ 8 w 127"/>
                <a:gd name="T35" fmla="*/ 152 h 164"/>
                <a:gd name="T36" fmla="*/ 13 w 127"/>
                <a:gd name="T37" fmla="*/ 157 h 164"/>
                <a:gd name="T38" fmla="*/ 20 w 127"/>
                <a:gd name="T39" fmla="*/ 161 h 164"/>
                <a:gd name="T40" fmla="*/ 28 w 127"/>
                <a:gd name="T41" fmla="*/ 163 h 164"/>
                <a:gd name="T42" fmla="*/ 38 w 127"/>
                <a:gd name="T43" fmla="*/ 164 h 164"/>
                <a:gd name="T44" fmla="*/ 70 w 127"/>
                <a:gd name="T45" fmla="*/ 159 h 164"/>
                <a:gd name="T46" fmla="*/ 100 w 127"/>
                <a:gd name="T47" fmla="*/ 143 h 164"/>
                <a:gd name="T48" fmla="*/ 100 w 127"/>
                <a:gd name="T49" fmla="*/ 160 h 164"/>
                <a:gd name="T50" fmla="*/ 127 w 127"/>
                <a:gd name="T51" fmla="*/ 160 h 164"/>
                <a:gd name="T52" fmla="*/ 127 w 127"/>
                <a:gd name="T5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7" h="164">
                  <a:moveTo>
                    <a:pt x="127" y="0"/>
                  </a:moveTo>
                  <a:lnTo>
                    <a:pt x="99" y="0"/>
                  </a:lnTo>
                  <a:lnTo>
                    <a:pt x="99" y="105"/>
                  </a:lnTo>
                  <a:lnTo>
                    <a:pt x="96" y="122"/>
                  </a:lnTo>
                  <a:lnTo>
                    <a:pt x="86" y="135"/>
                  </a:lnTo>
                  <a:lnTo>
                    <a:pt x="72" y="142"/>
                  </a:lnTo>
                  <a:lnTo>
                    <a:pt x="56" y="144"/>
                  </a:lnTo>
                  <a:lnTo>
                    <a:pt x="41" y="143"/>
                  </a:lnTo>
                  <a:lnTo>
                    <a:pt x="33" y="138"/>
                  </a:lnTo>
                  <a:lnTo>
                    <a:pt x="29" y="130"/>
                  </a:lnTo>
                  <a:lnTo>
                    <a:pt x="28" y="119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2" y="138"/>
                  </a:lnTo>
                  <a:lnTo>
                    <a:pt x="4" y="146"/>
                  </a:lnTo>
                  <a:lnTo>
                    <a:pt x="8" y="152"/>
                  </a:lnTo>
                  <a:lnTo>
                    <a:pt x="13" y="157"/>
                  </a:lnTo>
                  <a:lnTo>
                    <a:pt x="20" y="161"/>
                  </a:lnTo>
                  <a:lnTo>
                    <a:pt x="28" y="163"/>
                  </a:lnTo>
                  <a:lnTo>
                    <a:pt x="38" y="164"/>
                  </a:lnTo>
                  <a:lnTo>
                    <a:pt x="70" y="159"/>
                  </a:lnTo>
                  <a:lnTo>
                    <a:pt x="100" y="143"/>
                  </a:lnTo>
                  <a:lnTo>
                    <a:pt x="100" y="160"/>
                  </a:lnTo>
                  <a:lnTo>
                    <a:pt x="127" y="16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5" name="Rectangle 250"/>
            <p:cNvSpPr>
              <a:spLocks noChangeArrowheads="1"/>
            </p:cNvSpPr>
            <p:nvPr/>
          </p:nvSpPr>
          <p:spPr bwMode="auto">
            <a:xfrm>
              <a:off x="3244" y="437"/>
              <a:ext cx="27" cy="249"/>
            </a:xfrm>
            <a:prstGeom prst="rect">
              <a:avLst/>
            </a:prstGeom>
            <a:solidFill>
              <a:srgbClr val="000066"/>
            </a:solidFill>
            <a:ln w="0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6" name="Freeform 251"/>
            <p:cNvSpPr>
              <a:spLocks noEditPoints="1"/>
            </p:cNvSpPr>
            <p:nvPr/>
          </p:nvSpPr>
          <p:spPr bwMode="auto">
            <a:xfrm>
              <a:off x="3316" y="520"/>
              <a:ext cx="127" cy="170"/>
            </a:xfrm>
            <a:custGeom>
              <a:avLst/>
              <a:gdLst>
                <a:gd name="T0" fmla="*/ 127 w 127"/>
                <a:gd name="T1" fmla="*/ 62 h 170"/>
                <a:gd name="T2" fmla="*/ 123 w 127"/>
                <a:gd name="T3" fmla="*/ 37 h 170"/>
                <a:gd name="T4" fmla="*/ 110 w 127"/>
                <a:gd name="T5" fmla="*/ 17 h 170"/>
                <a:gd name="T6" fmla="*/ 91 w 127"/>
                <a:gd name="T7" fmla="*/ 5 h 170"/>
                <a:gd name="T8" fmla="*/ 68 w 127"/>
                <a:gd name="T9" fmla="*/ 0 h 170"/>
                <a:gd name="T10" fmla="*/ 38 w 127"/>
                <a:gd name="T11" fmla="*/ 4 h 170"/>
                <a:gd name="T12" fmla="*/ 12 w 127"/>
                <a:gd name="T13" fmla="*/ 16 h 170"/>
                <a:gd name="T14" fmla="*/ 14 w 127"/>
                <a:gd name="T15" fmla="*/ 40 h 170"/>
                <a:gd name="T16" fmla="*/ 28 w 127"/>
                <a:gd name="T17" fmla="*/ 31 h 170"/>
                <a:gd name="T18" fmla="*/ 42 w 127"/>
                <a:gd name="T19" fmla="*/ 26 h 170"/>
                <a:gd name="T20" fmla="*/ 55 w 127"/>
                <a:gd name="T21" fmla="*/ 23 h 170"/>
                <a:gd name="T22" fmla="*/ 68 w 127"/>
                <a:gd name="T23" fmla="*/ 22 h 170"/>
                <a:gd name="T24" fmla="*/ 80 w 127"/>
                <a:gd name="T25" fmla="*/ 24 h 170"/>
                <a:gd name="T26" fmla="*/ 90 w 127"/>
                <a:gd name="T27" fmla="*/ 32 h 170"/>
                <a:gd name="T28" fmla="*/ 97 w 127"/>
                <a:gd name="T29" fmla="*/ 45 h 170"/>
                <a:gd name="T30" fmla="*/ 100 w 127"/>
                <a:gd name="T31" fmla="*/ 62 h 170"/>
                <a:gd name="T32" fmla="*/ 100 w 127"/>
                <a:gd name="T33" fmla="*/ 78 h 170"/>
                <a:gd name="T34" fmla="*/ 61 w 127"/>
                <a:gd name="T35" fmla="*/ 81 h 170"/>
                <a:gd name="T36" fmla="*/ 30 w 127"/>
                <a:gd name="T37" fmla="*/ 90 h 170"/>
                <a:gd name="T38" fmla="*/ 8 w 127"/>
                <a:gd name="T39" fmla="*/ 105 h 170"/>
                <a:gd name="T40" fmla="*/ 0 w 127"/>
                <a:gd name="T41" fmla="*/ 125 h 170"/>
                <a:gd name="T42" fmla="*/ 1 w 127"/>
                <a:gd name="T43" fmla="*/ 132 h 170"/>
                <a:gd name="T44" fmla="*/ 2 w 127"/>
                <a:gd name="T45" fmla="*/ 139 h 170"/>
                <a:gd name="T46" fmla="*/ 5 w 127"/>
                <a:gd name="T47" fmla="*/ 146 h 170"/>
                <a:gd name="T48" fmla="*/ 9 w 127"/>
                <a:gd name="T49" fmla="*/ 154 h 170"/>
                <a:gd name="T50" fmla="*/ 14 w 127"/>
                <a:gd name="T51" fmla="*/ 160 h 170"/>
                <a:gd name="T52" fmla="*/ 21 w 127"/>
                <a:gd name="T53" fmla="*/ 165 h 170"/>
                <a:gd name="T54" fmla="*/ 30 w 127"/>
                <a:gd name="T55" fmla="*/ 169 h 170"/>
                <a:gd name="T56" fmla="*/ 41 w 127"/>
                <a:gd name="T57" fmla="*/ 170 h 170"/>
                <a:gd name="T58" fmla="*/ 50 w 127"/>
                <a:gd name="T59" fmla="*/ 170 h 170"/>
                <a:gd name="T60" fmla="*/ 65 w 127"/>
                <a:gd name="T61" fmla="*/ 168 h 170"/>
                <a:gd name="T62" fmla="*/ 83 w 127"/>
                <a:gd name="T63" fmla="*/ 163 h 170"/>
                <a:gd name="T64" fmla="*/ 101 w 127"/>
                <a:gd name="T65" fmla="*/ 153 h 170"/>
                <a:gd name="T66" fmla="*/ 101 w 127"/>
                <a:gd name="T67" fmla="*/ 166 h 170"/>
                <a:gd name="T68" fmla="*/ 127 w 127"/>
                <a:gd name="T69" fmla="*/ 166 h 170"/>
                <a:gd name="T70" fmla="*/ 127 w 127"/>
                <a:gd name="T71" fmla="*/ 62 h 170"/>
                <a:gd name="T72" fmla="*/ 100 w 127"/>
                <a:gd name="T73" fmla="*/ 119 h 170"/>
                <a:gd name="T74" fmla="*/ 99 w 127"/>
                <a:gd name="T75" fmla="*/ 124 h 170"/>
                <a:gd name="T76" fmla="*/ 98 w 127"/>
                <a:gd name="T77" fmla="*/ 130 h 170"/>
                <a:gd name="T78" fmla="*/ 94 w 127"/>
                <a:gd name="T79" fmla="*/ 136 h 170"/>
                <a:gd name="T80" fmla="*/ 87 w 127"/>
                <a:gd name="T81" fmla="*/ 141 h 170"/>
                <a:gd name="T82" fmla="*/ 79 w 127"/>
                <a:gd name="T83" fmla="*/ 145 h 170"/>
                <a:gd name="T84" fmla="*/ 71 w 127"/>
                <a:gd name="T85" fmla="*/ 147 h 170"/>
                <a:gd name="T86" fmla="*/ 64 w 127"/>
                <a:gd name="T87" fmla="*/ 148 h 170"/>
                <a:gd name="T88" fmla="*/ 59 w 127"/>
                <a:gd name="T89" fmla="*/ 148 h 170"/>
                <a:gd name="T90" fmla="*/ 47 w 127"/>
                <a:gd name="T91" fmla="*/ 147 h 170"/>
                <a:gd name="T92" fmla="*/ 36 w 127"/>
                <a:gd name="T93" fmla="*/ 142 h 170"/>
                <a:gd name="T94" fmla="*/ 29 w 127"/>
                <a:gd name="T95" fmla="*/ 135 h 170"/>
                <a:gd name="T96" fmla="*/ 26 w 127"/>
                <a:gd name="T97" fmla="*/ 125 h 170"/>
                <a:gd name="T98" fmla="*/ 28 w 127"/>
                <a:gd name="T99" fmla="*/ 116 h 170"/>
                <a:gd name="T100" fmla="*/ 35 w 127"/>
                <a:gd name="T101" fmla="*/ 110 h 170"/>
                <a:gd name="T102" fmla="*/ 45 w 127"/>
                <a:gd name="T103" fmla="*/ 105 h 170"/>
                <a:gd name="T104" fmla="*/ 57 w 127"/>
                <a:gd name="T105" fmla="*/ 101 h 170"/>
                <a:gd name="T106" fmla="*/ 69 w 127"/>
                <a:gd name="T107" fmla="*/ 99 h 170"/>
                <a:gd name="T108" fmla="*/ 81 w 127"/>
                <a:gd name="T109" fmla="*/ 98 h 170"/>
                <a:gd name="T110" fmla="*/ 92 w 127"/>
                <a:gd name="T111" fmla="*/ 97 h 170"/>
                <a:gd name="T112" fmla="*/ 100 w 127"/>
                <a:gd name="T113" fmla="*/ 96 h 170"/>
                <a:gd name="T114" fmla="*/ 100 w 127"/>
                <a:gd name="T115" fmla="*/ 11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" h="170">
                  <a:moveTo>
                    <a:pt x="127" y="62"/>
                  </a:moveTo>
                  <a:lnTo>
                    <a:pt x="123" y="37"/>
                  </a:lnTo>
                  <a:lnTo>
                    <a:pt x="110" y="17"/>
                  </a:lnTo>
                  <a:lnTo>
                    <a:pt x="91" y="5"/>
                  </a:lnTo>
                  <a:lnTo>
                    <a:pt x="68" y="0"/>
                  </a:lnTo>
                  <a:lnTo>
                    <a:pt x="38" y="4"/>
                  </a:lnTo>
                  <a:lnTo>
                    <a:pt x="12" y="16"/>
                  </a:lnTo>
                  <a:lnTo>
                    <a:pt x="14" y="40"/>
                  </a:lnTo>
                  <a:lnTo>
                    <a:pt x="28" y="31"/>
                  </a:lnTo>
                  <a:lnTo>
                    <a:pt x="42" y="26"/>
                  </a:lnTo>
                  <a:lnTo>
                    <a:pt x="55" y="23"/>
                  </a:lnTo>
                  <a:lnTo>
                    <a:pt x="68" y="22"/>
                  </a:lnTo>
                  <a:lnTo>
                    <a:pt x="80" y="24"/>
                  </a:lnTo>
                  <a:lnTo>
                    <a:pt x="90" y="32"/>
                  </a:lnTo>
                  <a:lnTo>
                    <a:pt x="97" y="45"/>
                  </a:lnTo>
                  <a:lnTo>
                    <a:pt x="100" y="62"/>
                  </a:lnTo>
                  <a:lnTo>
                    <a:pt x="100" y="78"/>
                  </a:lnTo>
                  <a:lnTo>
                    <a:pt x="61" y="81"/>
                  </a:lnTo>
                  <a:lnTo>
                    <a:pt x="30" y="90"/>
                  </a:lnTo>
                  <a:lnTo>
                    <a:pt x="8" y="105"/>
                  </a:lnTo>
                  <a:lnTo>
                    <a:pt x="0" y="125"/>
                  </a:lnTo>
                  <a:lnTo>
                    <a:pt x="1" y="132"/>
                  </a:lnTo>
                  <a:lnTo>
                    <a:pt x="2" y="139"/>
                  </a:lnTo>
                  <a:lnTo>
                    <a:pt x="5" y="146"/>
                  </a:lnTo>
                  <a:lnTo>
                    <a:pt x="9" y="154"/>
                  </a:lnTo>
                  <a:lnTo>
                    <a:pt x="14" y="160"/>
                  </a:lnTo>
                  <a:lnTo>
                    <a:pt x="21" y="165"/>
                  </a:lnTo>
                  <a:lnTo>
                    <a:pt x="30" y="169"/>
                  </a:lnTo>
                  <a:lnTo>
                    <a:pt x="41" y="170"/>
                  </a:lnTo>
                  <a:lnTo>
                    <a:pt x="50" y="170"/>
                  </a:lnTo>
                  <a:lnTo>
                    <a:pt x="65" y="168"/>
                  </a:lnTo>
                  <a:lnTo>
                    <a:pt x="83" y="163"/>
                  </a:lnTo>
                  <a:lnTo>
                    <a:pt x="101" y="153"/>
                  </a:lnTo>
                  <a:lnTo>
                    <a:pt x="101" y="166"/>
                  </a:lnTo>
                  <a:lnTo>
                    <a:pt x="127" y="166"/>
                  </a:lnTo>
                  <a:lnTo>
                    <a:pt x="127" y="62"/>
                  </a:lnTo>
                  <a:close/>
                  <a:moveTo>
                    <a:pt x="100" y="119"/>
                  </a:moveTo>
                  <a:lnTo>
                    <a:pt x="99" y="124"/>
                  </a:lnTo>
                  <a:lnTo>
                    <a:pt x="98" y="130"/>
                  </a:lnTo>
                  <a:lnTo>
                    <a:pt x="94" y="136"/>
                  </a:lnTo>
                  <a:lnTo>
                    <a:pt x="87" y="141"/>
                  </a:lnTo>
                  <a:lnTo>
                    <a:pt x="79" y="145"/>
                  </a:lnTo>
                  <a:lnTo>
                    <a:pt x="71" y="147"/>
                  </a:lnTo>
                  <a:lnTo>
                    <a:pt x="64" y="148"/>
                  </a:lnTo>
                  <a:lnTo>
                    <a:pt x="59" y="148"/>
                  </a:lnTo>
                  <a:lnTo>
                    <a:pt x="47" y="147"/>
                  </a:lnTo>
                  <a:lnTo>
                    <a:pt x="36" y="142"/>
                  </a:lnTo>
                  <a:lnTo>
                    <a:pt x="29" y="135"/>
                  </a:lnTo>
                  <a:lnTo>
                    <a:pt x="26" y="125"/>
                  </a:lnTo>
                  <a:lnTo>
                    <a:pt x="28" y="116"/>
                  </a:lnTo>
                  <a:lnTo>
                    <a:pt x="35" y="110"/>
                  </a:lnTo>
                  <a:lnTo>
                    <a:pt x="45" y="105"/>
                  </a:lnTo>
                  <a:lnTo>
                    <a:pt x="57" y="101"/>
                  </a:lnTo>
                  <a:lnTo>
                    <a:pt x="69" y="99"/>
                  </a:lnTo>
                  <a:lnTo>
                    <a:pt x="81" y="98"/>
                  </a:lnTo>
                  <a:lnTo>
                    <a:pt x="92" y="97"/>
                  </a:lnTo>
                  <a:lnTo>
                    <a:pt x="100" y="96"/>
                  </a:lnTo>
                  <a:lnTo>
                    <a:pt x="100" y="11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7" name="Freeform 252"/>
            <p:cNvSpPr>
              <a:spLocks/>
            </p:cNvSpPr>
            <p:nvPr/>
          </p:nvSpPr>
          <p:spPr bwMode="auto">
            <a:xfrm>
              <a:off x="3492" y="522"/>
              <a:ext cx="88" cy="164"/>
            </a:xfrm>
            <a:custGeom>
              <a:avLst/>
              <a:gdLst>
                <a:gd name="T0" fmla="*/ 27 w 88"/>
                <a:gd name="T1" fmla="*/ 87 h 164"/>
                <a:gd name="T2" fmla="*/ 32 w 88"/>
                <a:gd name="T3" fmla="*/ 62 h 164"/>
                <a:gd name="T4" fmla="*/ 45 w 88"/>
                <a:gd name="T5" fmla="*/ 43 h 164"/>
                <a:gd name="T6" fmla="*/ 64 w 88"/>
                <a:gd name="T7" fmla="*/ 30 h 164"/>
                <a:gd name="T8" fmla="*/ 88 w 88"/>
                <a:gd name="T9" fmla="*/ 25 h 164"/>
                <a:gd name="T10" fmla="*/ 88 w 88"/>
                <a:gd name="T11" fmla="*/ 0 h 164"/>
                <a:gd name="T12" fmla="*/ 67 w 88"/>
                <a:gd name="T13" fmla="*/ 4 h 164"/>
                <a:gd name="T14" fmla="*/ 49 w 88"/>
                <a:gd name="T15" fmla="*/ 12 h 164"/>
                <a:gd name="T16" fmla="*/ 36 w 88"/>
                <a:gd name="T17" fmla="*/ 23 h 164"/>
                <a:gd name="T18" fmla="*/ 25 w 88"/>
                <a:gd name="T19" fmla="*/ 35 h 164"/>
                <a:gd name="T20" fmla="*/ 25 w 88"/>
                <a:gd name="T21" fmla="*/ 2 h 164"/>
                <a:gd name="T22" fmla="*/ 0 w 88"/>
                <a:gd name="T23" fmla="*/ 2 h 164"/>
                <a:gd name="T24" fmla="*/ 0 w 88"/>
                <a:gd name="T25" fmla="*/ 164 h 164"/>
                <a:gd name="T26" fmla="*/ 27 w 88"/>
                <a:gd name="T27" fmla="*/ 164 h 164"/>
                <a:gd name="T28" fmla="*/ 27 w 88"/>
                <a:gd name="T29" fmla="*/ 8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64">
                  <a:moveTo>
                    <a:pt x="27" y="87"/>
                  </a:moveTo>
                  <a:lnTo>
                    <a:pt x="32" y="62"/>
                  </a:lnTo>
                  <a:lnTo>
                    <a:pt x="45" y="43"/>
                  </a:lnTo>
                  <a:lnTo>
                    <a:pt x="64" y="30"/>
                  </a:lnTo>
                  <a:lnTo>
                    <a:pt x="88" y="25"/>
                  </a:lnTo>
                  <a:lnTo>
                    <a:pt x="88" y="0"/>
                  </a:lnTo>
                  <a:lnTo>
                    <a:pt x="67" y="4"/>
                  </a:lnTo>
                  <a:lnTo>
                    <a:pt x="49" y="12"/>
                  </a:lnTo>
                  <a:lnTo>
                    <a:pt x="36" y="23"/>
                  </a:lnTo>
                  <a:lnTo>
                    <a:pt x="25" y="35"/>
                  </a:lnTo>
                  <a:lnTo>
                    <a:pt x="25" y="2"/>
                  </a:lnTo>
                  <a:lnTo>
                    <a:pt x="0" y="2"/>
                  </a:lnTo>
                  <a:lnTo>
                    <a:pt x="0" y="164"/>
                  </a:lnTo>
                  <a:lnTo>
                    <a:pt x="27" y="164"/>
                  </a:lnTo>
                  <a:lnTo>
                    <a:pt x="27" y="87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8" name="Freeform 253"/>
            <p:cNvSpPr>
              <a:spLocks noEditPoints="1"/>
            </p:cNvSpPr>
            <p:nvPr/>
          </p:nvSpPr>
          <p:spPr bwMode="auto">
            <a:xfrm>
              <a:off x="3597" y="437"/>
              <a:ext cx="100" cy="74"/>
            </a:xfrm>
            <a:custGeom>
              <a:avLst/>
              <a:gdLst>
                <a:gd name="T0" fmla="*/ 30 w 100"/>
                <a:gd name="T1" fmla="*/ 29 h 74"/>
                <a:gd name="T2" fmla="*/ 30 w 100"/>
                <a:gd name="T3" fmla="*/ 0 h 74"/>
                <a:gd name="T4" fmla="*/ 0 w 100"/>
                <a:gd name="T5" fmla="*/ 0 h 74"/>
                <a:gd name="T6" fmla="*/ 0 w 100"/>
                <a:gd name="T7" fmla="*/ 29 h 74"/>
                <a:gd name="T8" fmla="*/ 9 w 100"/>
                <a:gd name="T9" fmla="*/ 29 h 74"/>
                <a:gd name="T10" fmla="*/ 0 w 100"/>
                <a:gd name="T11" fmla="*/ 74 h 74"/>
                <a:gd name="T12" fmla="*/ 15 w 100"/>
                <a:gd name="T13" fmla="*/ 74 h 74"/>
                <a:gd name="T14" fmla="*/ 30 w 100"/>
                <a:gd name="T15" fmla="*/ 29 h 74"/>
                <a:gd name="T16" fmla="*/ 100 w 100"/>
                <a:gd name="T17" fmla="*/ 29 h 74"/>
                <a:gd name="T18" fmla="*/ 100 w 100"/>
                <a:gd name="T19" fmla="*/ 0 h 74"/>
                <a:gd name="T20" fmla="*/ 70 w 100"/>
                <a:gd name="T21" fmla="*/ 0 h 74"/>
                <a:gd name="T22" fmla="*/ 70 w 100"/>
                <a:gd name="T23" fmla="*/ 29 h 74"/>
                <a:gd name="T24" fmla="*/ 79 w 100"/>
                <a:gd name="T25" fmla="*/ 29 h 74"/>
                <a:gd name="T26" fmla="*/ 70 w 100"/>
                <a:gd name="T27" fmla="*/ 74 h 74"/>
                <a:gd name="T28" fmla="*/ 85 w 100"/>
                <a:gd name="T29" fmla="*/ 74 h 74"/>
                <a:gd name="T30" fmla="*/ 100 w 100"/>
                <a:gd name="T31" fmla="*/ 2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74">
                  <a:moveTo>
                    <a:pt x="30" y="29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9" y="29"/>
                  </a:lnTo>
                  <a:lnTo>
                    <a:pt x="0" y="74"/>
                  </a:lnTo>
                  <a:lnTo>
                    <a:pt x="15" y="74"/>
                  </a:lnTo>
                  <a:lnTo>
                    <a:pt x="30" y="29"/>
                  </a:lnTo>
                  <a:close/>
                  <a:moveTo>
                    <a:pt x="100" y="29"/>
                  </a:moveTo>
                  <a:lnTo>
                    <a:pt x="100" y="0"/>
                  </a:lnTo>
                  <a:lnTo>
                    <a:pt x="70" y="0"/>
                  </a:lnTo>
                  <a:lnTo>
                    <a:pt x="70" y="29"/>
                  </a:lnTo>
                  <a:lnTo>
                    <a:pt x="79" y="29"/>
                  </a:lnTo>
                  <a:lnTo>
                    <a:pt x="70" y="74"/>
                  </a:lnTo>
                  <a:lnTo>
                    <a:pt x="85" y="74"/>
                  </a:lnTo>
                  <a:lnTo>
                    <a:pt x="100" y="2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9" name="Rectangle 254"/>
            <p:cNvSpPr>
              <a:spLocks noChangeArrowheads="1"/>
            </p:cNvSpPr>
            <p:nvPr/>
          </p:nvSpPr>
          <p:spPr bwMode="auto">
            <a:xfrm>
              <a:off x="3800" y="656"/>
              <a:ext cx="30" cy="30"/>
            </a:xfrm>
            <a:prstGeom prst="rect">
              <a:avLst/>
            </a:prstGeom>
            <a:solidFill>
              <a:srgbClr val="000066"/>
            </a:solidFill>
            <a:ln w="0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0" name="Freeform 255"/>
            <p:cNvSpPr>
              <a:spLocks noEditPoints="1"/>
            </p:cNvSpPr>
            <p:nvPr/>
          </p:nvSpPr>
          <p:spPr bwMode="auto">
            <a:xfrm>
              <a:off x="11" y="868"/>
              <a:ext cx="175" cy="250"/>
            </a:xfrm>
            <a:custGeom>
              <a:avLst/>
              <a:gdLst>
                <a:gd name="T0" fmla="*/ 92 w 175"/>
                <a:gd name="T1" fmla="*/ 146 h 250"/>
                <a:gd name="T2" fmla="*/ 124 w 175"/>
                <a:gd name="T3" fmla="*/ 140 h 250"/>
                <a:gd name="T4" fmla="*/ 150 w 175"/>
                <a:gd name="T5" fmla="*/ 124 h 250"/>
                <a:gd name="T6" fmla="*/ 168 w 175"/>
                <a:gd name="T7" fmla="*/ 101 h 250"/>
                <a:gd name="T8" fmla="*/ 175 w 175"/>
                <a:gd name="T9" fmla="*/ 73 h 250"/>
                <a:gd name="T10" fmla="*/ 168 w 175"/>
                <a:gd name="T11" fmla="*/ 45 h 250"/>
                <a:gd name="T12" fmla="*/ 151 w 175"/>
                <a:gd name="T13" fmla="*/ 22 h 250"/>
                <a:gd name="T14" fmla="*/ 124 w 175"/>
                <a:gd name="T15" fmla="*/ 6 h 250"/>
                <a:gd name="T16" fmla="*/ 90 w 175"/>
                <a:gd name="T17" fmla="*/ 0 h 250"/>
                <a:gd name="T18" fmla="*/ 0 w 175"/>
                <a:gd name="T19" fmla="*/ 0 h 250"/>
                <a:gd name="T20" fmla="*/ 0 w 175"/>
                <a:gd name="T21" fmla="*/ 250 h 250"/>
                <a:gd name="T22" fmla="*/ 32 w 175"/>
                <a:gd name="T23" fmla="*/ 250 h 250"/>
                <a:gd name="T24" fmla="*/ 32 w 175"/>
                <a:gd name="T25" fmla="*/ 146 h 250"/>
                <a:gd name="T26" fmla="*/ 92 w 175"/>
                <a:gd name="T27" fmla="*/ 146 h 250"/>
                <a:gd name="T28" fmla="*/ 82 w 175"/>
                <a:gd name="T29" fmla="*/ 20 h 250"/>
                <a:gd name="T30" fmla="*/ 108 w 175"/>
                <a:gd name="T31" fmla="*/ 24 h 250"/>
                <a:gd name="T32" fmla="*/ 128 w 175"/>
                <a:gd name="T33" fmla="*/ 35 h 250"/>
                <a:gd name="T34" fmla="*/ 141 w 175"/>
                <a:gd name="T35" fmla="*/ 52 h 250"/>
                <a:gd name="T36" fmla="*/ 146 w 175"/>
                <a:gd name="T37" fmla="*/ 73 h 250"/>
                <a:gd name="T38" fmla="*/ 141 w 175"/>
                <a:gd name="T39" fmla="*/ 93 h 250"/>
                <a:gd name="T40" fmla="*/ 129 w 175"/>
                <a:gd name="T41" fmla="*/ 110 h 250"/>
                <a:gd name="T42" fmla="*/ 109 w 175"/>
                <a:gd name="T43" fmla="*/ 121 h 250"/>
                <a:gd name="T44" fmla="*/ 82 w 175"/>
                <a:gd name="T45" fmla="*/ 125 h 250"/>
                <a:gd name="T46" fmla="*/ 31 w 175"/>
                <a:gd name="T47" fmla="*/ 125 h 250"/>
                <a:gd name="T48" fmla="*/ 31 w 175"/>
                <a:gd name="T49" fmla="*/ 20 h 250"/>
                <a:gd name="T50" fmla="*/ 82 w 175"/>
                <a:gd name="T51" fmla="*/ 2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5" h="250">
                  <a:moveTo>
                    <a:pt x="92" y="146"/>
                  </a:moveTo>
                  <a:lnTo>
                    <a:pt x="124" y="140"/>
                  </a:lnTo>
                  <a:lnTo>
                    <a:pt x="150" y="124"/>
                  </a:lnTo>
                  <a:lnTo>
                    <a:pt x="168" y="101"/>
                  </a:lnTo>
                  <a:lnTo>
                    <a:pt x="175" y="73"/>
                  </a:lnTo>
                  <a:lnTo>
                    <a:pt x="168" y="45"/>
                  </a:lnTo>
                  <a:lnTo>
                    <a:pt x="151" y="22"/>
                  </a:lnTo>
                  <a:lnTo>
                    <a:pt x="124" y="6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250"/>
                  </a:lnTo>
                  <a:lnTo>
                    <a:pt x="32" y="250"/>
                  </a:lnTo>
                  <a:lnTo>
                    <a:pt x="32" y="146"/>
                  </a:lnTo>
                  <a:lnTo>
                    <a:pt x="92" y="146"/>
                  </a:lnTo>
                  <a:close/>
                  <a:moveTo>
                    <a:pt x="82" y="20"/>
                  </a:moveTo>
                  <a:lnTo>
                    <a:pt x="108" y="24"/>
                  </a:lnTo>
                  <a:lnTo>
                    <a:pt x="128" y="35"/>
                  </a:lnTo>
                  <a:lnTo>
                    <a:pt x="141" y="52"/>
                  </a:lnTo>
                  <a:lnTo>
                    <a:pt x="146" y="73"/>
                  </a:lnTo>
                  <a:lnTo>
                    <a:pt x="141" y="93"/>
                  </a:lnTo>
                  <a:lnTo>
                    <a:pt x="129" y="110"/>
                  </a:lnTo>
                  <a:lnTo>
                    <a:pt x="109" y="121"/>
                  </a:lnTo>
                  <a:lnTo>
                    <a:pt x="82" y="125"/>
                  </a:lnTo>
                  <a:lnTo>
                    <a:pt x="31" y="125"/>
                  </a:lnTo>
                  <a:lnTo>
                    <a:pt x="31" y="20"/>
                  </a:lnTo>
                  <a:lnTo>
                    <a:pt x="82" y="2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1" name="Freeform 256"/>
            <p:cNvSpPr>
              <a:spLocks noEditPoints="1"/>
            </p:cNvSpPr>
            <p:nvPr/>
          </p:nvSpPr>
          <p:spPr bwMode="auto">
            <a:xfrm>
              <a:off x="207" y="952"/>
              <a:ext cx="158" cy="170"/>
            </a:xfrm>
            <a:custGeom>
              <a:avLst/>
              <a:gdLst>
                <a:gd name="T0" fmla="*/ 158 w 158"/>
                <a:gd name="T1" fmla="*/ 87 h 170"/>
                <a:gd name="T2" fmla="*/ 156 w 158"/>
                <a:gd name="T3" fmla="*/ 69 h 170"/>
                <a:gd name="T4" fmla="*/ 151 w 158"/>
                <a:gd name="T5" fmla="*/ 53 h 170"/>
                <a:gd name="T6" fmla="*/ 144 w 158"/>
                <a:gd name="T7" fmla="*/ 38 h 170"/>
                <a:gd name="T8" fmla="*/ 134 w 158"/>
                <a:gd name="T9" fmla="*/ 25 h 170"/>
                <a:gd name="T10" fmla="*/ 123 w 158"/>
                <a:gd name="T11" fmla="*/ 15 h 170"/>
                <a:gd name="T12" fmla="*/ 109 w 158"/>
                <a:gd name="T13" fmla="*/ 7 h 170"/>
                <a:gd name="T14" fmla="*/ 95 w 158"/>
                <a:gd name="T15" fmla="*/ 2 h 170"/>
                <a:gd name="T16" fmla="*/ 79 w 158"/>
                <a:gd name="T17" fmla="*/ 0 h 170"/>
                <a:gd name="T18" fmla="*/ 63 w 158"/>
                <a:gd name="T19" fmla="*/ 2 h 170"/>
                <a:gd name="T20" fmla="*/ 48 w 158"/>
                <a:gd name="T21" fmla="*/ 7 h 170"/>
                <a:gd name="T22" fmla="*/ 35 w 158"/>
                <a:gd name="T23" fmla="*/ 15 h 170"/>
                <a:gd name="T24" fmla="*/ 23 w 158"/>
                <a:gd name="T25" fmla="*/ 26 h 170"/>
                <a:gd name="T26" fmla="*/ 14 w 158"/>
                <a:gd name="T27" fmla="*/ 38 h 170"/>
                <a:gd name="T28" fmla="*/ 6 w 158"/>
                <a:gd name="T29" fmla="*/ 53 h 170"/>
                <a:gd name="T30" fmla="*/ 2 w 158"/>
                <a:gd name="T31" fmla="*/ 69 h 170"/>
                <a:gd name="T32" fmla="*/ 0 w 158"/>
                <a:gd name="T33" fmla="*/ 87 h 170"/>
                <a:gd name="T34" fmla="*/ 7 w 158"/>
                <a:gd name="T35" fmla="*/ 119 h 170"/>
                <a:gd name="T36" fmla="*/ 24 w 158"/>
                <a:gd name="T37" fmla="*/ 146 h 170"/>
                <a:gd name="T38" fmla="*/ 49 w 158"/>
                <a:gd name="T39" fmla="*/ 163 h 170"/>
                <a:gd name="T40" fmla="*/ 79 w 158"/>
                <a:gd name="T41" fmla="*/ 170 h 170"/>
                <a:gd name="T42" fmla="*/ 109 w 158"/>
                <a:gd name="T43" fmla="*/ 163 h 170"/>
                <a:gd name="T44" fmla="*/ 134 w 158"/>
                <a:gd name="T45" fmla="*/ 146 h 170"/>
                <a:gd name="T46" fmla="*/ 151 w 158"/>
                <a:gd name="T47" fmla="*/ 119 h 170"/>
                <a:gd name="T48" fmla="*/ 158 w 158"/>
                <a:gd name="T49" fmla="*/ 87 h 170"/>
                <a:gd name="T50" fmla="*/ 79 w 158"/>
                <a:gd name="T51" fmla="*/ 147 h 170"/>
                <a:gd name="T52" fmla="*/ 60 w 158"/>
                <a:gd name="T53" fmla="*/ 143 h 170"/>
                <a:gd name="T54" fmla="*/ 44 w 158"/>
                <a:gd name="T55" fmla="*/ 131 h 170"/>
                <a:gd name="T56" fmla="*/ 33 w 158"/>
                <a:gd name="T57" fmla="*/ 111 h 170"/>
                <a:gd name="T58" fmla="*/ 28 w 158"/>
                <a:gd name="T59" fmla="*/ 83 h 170"/>
                <a:gd name="T60" fmla="*/ 33 w 158"/>
                <a:gd name="T61" fmla="*/ 55 h 170"/>
                <a:gd name="T62" fmla="*/ 45 w 158"/>
                <a:gd name="T63" fmla="*/ 36 h 170"/>
                <a:gd name="T64" fmla="*/ 61 w 158"/>
                <a:gd name="T65" fmla="*/ 25 h 170"/>
                <a:gd name="T66" fmla="*/ 79 w 158"/>
                <a:gd name="T67" fmla="*/ 22 h 170"/>
                <a:gd name="T68" fmla="*/ 97 w 158"/>
                <a:gd name="T69" fmla="*/ 25 h 170"/>
                <a:gd name="T70" fmla="*/ 114 w 158"/>
                <a:gd name="T71" fmla="*/ 37 h 170"/>
                <a:gd name="T72" fmla="*/ 125 w 158"/>
                <a:gd name="T73" fmla="*/ 55 h 170"/>
                <a:gd name="T74" fmla="*/ 130 w 158"/>
                <a:gd name="T75" fmla="*/ 83 h 170"/>
                <a:gd name="T76" fmla="*/ 125 w 158"/>
                <a:gd name="T77" fmla="*/ 111 h 170"/>
                <a:gd name="T78" fmla="*/ 114 w 158"/>
                <a:gd name="T79" fmla="*/ 131 h 170"/>
                <a:gd name="T80" fmla="*/ 98 w 158"/>
                <a:gd name="T81" fmla="*/ 143 h 170"/>
                <a:gd name="T82" fmla="*/ 79 w 158"/>
                <a:gd name="T83" fmla="*/ 14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170">
                  <a:moveTo>
                    <a:pt x="158" y="87"/>
                  </a:moveTo>
                  <a:lnTo>
                    <a:pt x="156" y="69"/>
                  </a:lnTo>
                  <a:lnTo>
                    <a:pt x="151" y="53"/>
                  </a:lnTo>
                  <a:lnTo>
                    <a:pt x="144" y="38"/>
                  </a:lnTo>
                  <a:lnTo>
                    <a:pt x="134" y="25"/>
                  </a:lnTo>
                  <a:lnTo>
                    <a:pt x="123" y="15"/>
                  </a:lnTo>
                  <a:lnTo>
                    <a:pt x="109" y="7"/>
                  </a:lnTo>
                  <a:lnTo>
                    <a:pt x="95" y="2"/>
                  </a:lnTo>
                  <a:lnTo>
                    <a:pt x="79" y="0"/>
                  </a:lnTo>
                  <a:lnTo>
                    <a:pt x="63" y="2"/>
                  </a:lnTo>
                  <a:lnTo>
                    <a:pt x="48" y="7"/>
                  </a:lnTo>
                  <a:lnTo>
                    <a:pt x="35" y="15"/>
                  </a:lnTo>
                  <a:lnTo>
                    <a:pt x="23" y="26"/>
                  </a:lnTo>
                  <a:lnTo>
                    <a:pt x="14" y="38"/>
                  </a:lnTo>
                  <a:lnTo>
                    <a:pt x="6" y="53"/>
                  </a:lnTo>
                  <a:lnTo>
                    <a:pt x="2" y="69"/>
                  </a:lnTo>
                  <a:lnTo>
                    <a:pt x="0" y="87"/>
                  </a:lnTo>
                  <a:lnTo>
                    <a:pt x="7" y="119"/>
                  </a:lnTo>
                  <a:lnTo>
                    <a:pt x="24" y="146"/>
                  </a:lnTo>
                  <a:lnTo>
                    <a:pt x="49" y="163"/>
                  </a:lnTo>
                  <a:lnTo>
                    <a:pt x="79" y="170"/>
                  </a:lnTo>
                  <a:lnTo>
                    <a:pt x="109" y="163"/>
                  </a:lnTo>
                  <a:lnTo>
                    <a:pt x="134" y="146"/>
                  </a:lnTo>
                  <a:lnTo>
                    <a:pt x="151" y="119"/>
                  </a:lnTo>
                  <a:lnTo>
                    <a:pt x="158" y="87"/>
                  </a:lnTo>
                  <a:close/>
                  <a:moveTo>
                    <a:pt x="79" y="147"/>
                  </a:moveTo>
                  <a:lnTo>
                    <a:pt x="60" y="143"/>
                  </a:lnTo>
                  <a:lnTo>
                    <a:pt x="44" y="131"/>
                  </a:lnTo>
                  <a:lnTo>
                    <a:pt x="33" y="111"/>
                  </a:lnTo>
                  <a:lnTo>
                    <a:pt x="28" y="83"/>
                  </a:lnTo>
                  <a:lnTo>
                    <a:pt x="33" y="55"/>
                  </a:lnTo>
                  <a:lnTo>
                    <a:pt x="45" y="36"/>
                  </a:lnTo>
                  <a:lnTo>
                    <a:pt x="61" y="25"/>
                  </a:lnTo>
                  <a:lnTo>
                    <a:pt x="79" y="22"/>
                  </a:lnTo>
                  <a:lnTo>
                    <a:pt x="97" y="25"/>
                  </a:lnTo>
                  <a:lnTo>
                    <a:pt x="114" y="37"/>
                  </a:lnTo>
                  <a:lnTo>
                    <a:pt x="125" y="55"/>
                  </a:lnTo>
                  <a:lnTo>
                    <a:pt x="130" y="83"/>
                  </a:lnTo>
                  <a:lnTo>
                    <a:pt x="125" y="111"/>
                  </a:lnTo>
                  <a:lnTo>
                    <a:pt x="114" y="131"/>
                  </a:lnTo>
                  <a:lnTo>
                    <a:pt x="98" y="143"/>
                  </a:lnTo>
                  <a:lnTo>
                    <a:pt x="79" y="147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2" name="Freeform 257"/>
            <p:cNvSpPr>
              <a:spLocks noEditPoints="1"/>
            </p:cNvSpPr>
            <p:nvPr/>
          </p:nvSpPr>
          <p:spPr bwMode="auto">
            <a:xfrm>
              <a:off x="403" y="873"/>
              <a:ext cx="31" cy="245"/>
            </a:xfrm>
            <a:custGeom>
              <a:avLst/>
              <a:gdLst>
                <a:gd name="T0" fmla="*/ 31 w 31"/>
                <a:gd name="T1" fmla="*/ 0 h 245"/>
                <a:gd name="T2" fmla="*/ 0 w 31"/>
                <a:gd name="T3" fmla="*/ 0 h 245"/>
                <a:gd name="T4" fmla="*/ 0 w 31"/>
                <a:gd name="T5" fmla="*/ 32 h 245"/>
                <a:gd name="T6" fmla="*/ 31 w 31"/>
                <a:gd name="T7" fmla="*/ 32 h 245"/>
                <a:gd name="T8" fmla="*/ 31 w 31"/>
                <a:gd name="T9" fmla="*/ 0 h 245"/>
                <a:gd name="T10" fmla="*/ 29 w 31"/>
                <a:gd name="T11" fmla="*/ 85 h 245"/>
                <a:gd name="T12" fmla="*/ 2 w 31"/>
                <a:gd name="T13" fmla="*/ 85 h 245"/>
                <a:gd name="T14" fmla="*/ 2 w 31"/>
                <a:gd name="T15" fmla="*/ 245 h 245"/>
                <a:gd name="T16" fmla="*/ 29 w 31"/>
                <a:gd name="T17" fmla="*/ 245 h 245"/>
                <a:gd name="T18" fmla="*/ 29 w 31"/>
                <a:gd name="T19" fmla="*/ 8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45">
                  <a:moveTo>
                    <a:pt x="31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31" y="32"/>
                  </a:lnTo>
                  <a:lnTo>
                    <a:pt x="31" y="0"/>
                  </a:lnTo>
                  <a:close/>
                  <a:moveTo>
                    <a:pt x="29" y="85"/>
                  </a:moveTo>
                  <a:lnTo>
                    <a:pt x="2" y="85"/>
                  </a:lnTo>
                  <a:lnTo>
                    <a:pt x="2" y="245"/>
                  </a:lnTo>
                  <a:lnTo>
                    <a:pt x="29" y="245"/>
                  </a:lnTo>
                  <a:lnTo>
                    <a:pt x="29" y="85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3" name="Freeform 258"/>
            <p:cNvSpPr>
              <a:spLocks/>
            </p:cNvSpPr>
            <p:nvPr/>
          </p:nvSpPr>
          <p:spPr bwMode="auto">
            <a:xfrm>
              <a:off x="491" y="954"/>
              <a:ext cx="127" cy="164"/>
            </a:xfrm>
            <a:custGeom>
              <a:avLst/>
              <a:gdLst>
                <a:gd name="T0" fmla="*/ 127 w 127"/>
                <a:gd name="T1" fmla="*/ 56 h 164"/>
                <a:gd name="T2" fmla="*/ 125 w 127"/>
                <a:gd name="T3" fmla="*/ 38 h 164"/>
                <a:gd name="T4" fmla="*/ 119 w 127"/>
                <a:gd name="T5" fmla="*/ 19 h 164"/>
                <a:gd name="T6" fmla="*/ 104 w 127"/>
                <a:gd name="T7" fmla="*/ 5 h 164"/>
                <a:gd name="T8" fmla="*/ 78 w 127"/>
                <a:gd name="T9" fmla="*/ 0 h 164"/>
                <a:gd name="T10" fmla="*/ 66 w 127"/>
                <a:gd name="T11" fmla="*/ 1 h 164"/>
                <a:gd name="T12" fmla="*/ 56 w 127"/>
                <a:gd name="T13" fmla="*/ 4 h 164"/>
                <a:gd name="T14" fmla="*/ 47 w 127"/>
                <a:gd name="T15" fmla="*/ 8 h 164"/>
                <a:gd name="T16" fmla="*/ 40 w 127"/>
                <a:gd name="T17" fmla="*/ 13 h 164"/>
                <a:gd name="T18" fmla="*/ 34 w 127"/>
                <a:gd name="T19" fmla="*/ 18 h 164"/>
                <a:gd name="T20" fmla="*/ 30 w 127"/>
                <a:gd name="T21" fmla="*/ 22 h 164"/>
                <a:gd name="T22" fmla="*/ 27 w 127"/>
                <a:gd name="T23" fmla="*/ 25 h 164"/>
                <a:gd name="T24" fmla="*/ 26 w 127"/>
                <a:gd name="T25" fmla="*/ 27 h 164"/>
                <a:gd name="T26" fmla="*/ 26 w 127"/>
                <a:gd name="T27" fmla="*/ 2 h 164"/>
                <a:gd name="T28" fmla="*/ 0 w 127"/>
                <a:gd name="T29" fmla="*/ 2 h 164"/>
                <a:gd name="T30" fmla="*/ 0 w 127"/>
                <a:gd name="T31" fmla="*/ 164 h 164"/>
                <a:gd name="T32" fmla="*/ 28 w 127"/>
                <a:gd name="T33" fmla="*/ 164 h 164"/>
                <a:gd name="T34" fmla="*/ 28 w 127"/>
                <a:gd name="T35" fmla="*/ 75 h 164"/>
                <a:gd name="T36" fmla="*/ 28 w 127"/>
                <a:gd name="T37" fmla="*/ 66 h 164"/>
                <a:gd name="T38" fmla="*/ 30 w 127"/>
                <a:gd name="T39" fmla="*/ 57 h 164"/>
                <a:gd name="T40" fmla="*/ 32 w 127"/>
                <a:gd name="T41" fmla="*/ 48 h 164"/>
                <a:gd name="T42" fmla="*/ 36 w 127"/>
                <a:gd name="T43" fmla="*/ 40 h 164"/>
                <a:gd name="T44" fmla="*/ 40 w 127"/>
                <a:gd name="T45" fmla="*/ 33 h 164"/>
                <a:gd name="T46" fmla="*/ 47 w 127"/>
                <a:gd name="T47" fmla="*/ 27 h 164"/>
                <a:gd name="T48" fmla="*/ 55 w 127"/>
                <a:gd name="T49" fmla="*/ 23 h 164"/>
                <a:gd name="T50" fmla="*/ 64 w 127"/>
                <a:gd name="T51" fmla="*/ 22 h 164"/>
                <a:gd name="T52" fmla="*/ 75 w 127"/>
                <a:gd name="T53" fmla="*/ 23 h 164"/>
                <a:gd name="T54" fmla="*/ 84 w 127"/>
                <a:gd name="T55" fmla="*/ 26 h 164"/>
                <a:gd name="T56" fmla="*/ 90 w 127"/>
                <a:gd name="T57" fmla="*/ 31 h 164"/>
                <a:gd name="T58" fmla="*/ 94 w 127"/>
                <a:gd name="T59" fmla="*/ 36 h 164"/>
                <a:gd name="T60" fmla="*/ 97 w 127"/>
                <a:gd name="T61" fmla="*/ 42 h 164"/>
                <a:gd name="T62" fmla="*/ 98 w 127"/>
                <a:gd name="T63" fmla="*/ 48 h 164"/>
                <a:gd name="T64" fmla="*/ 99 w 127"/>
                <a:gd name="T65" fmla="*/ 54 h 164"/>
                <a:gd name="T66" fmla="*/ 99 w 127"/>
                <a:gd name="T67" fmla="*/ 59 h 164"/>
                <a:gd name="T68" fmla="*/ 99 w 127"/>
                <a:gd name="T69" fmla="*/ 164 h 164"/>
                <a:gd name="T70" fmla="*/ 127 w 127"/>
                <a:gd name="T71" fmla="*/ 164 h 164"/>
                <a:gd name="T72" fmla="*/ 127 w 127"/>
                <a:gd name="T73" fmla="*/ 5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7" h="164">
                  <a:moveTo>
                    <a:pt x="127" y="56"/>
                  </a:moveTo>
                  <a:lnTo>
                    <a:pt x="125" y="38"/>
                  </a:lnTo>
                  <a:lnTo>
                    <a:pt x="119" y="19"/>
                  </a:lnTo>
                  <a:lnTo>
                    <a:pt x="104" y="5"/>
                  </a:lnTo>
                  <a:lnTo>
                    <a:pt x="78" y="0"/>
                  </a:lnTo>
                  <a:lnTo>
                    <a:pt x="66" y="1"/>
                  </a:lnTo>
                  <a:lnTo>
                    <a:pt x="56" y="4"/>
                  </a:lnTo>
                  <a:lnTo>
                    <a:pt x="47" y="8"/>
                  </a:lnTo>
                  <a:lnTo>
                    <a:pt x="40" y="13"/>
                  </a:lnTo>
                  <a:lnTo>
                    <a:pt x="34" y="18"/>
                  </a:lnTo>
                  <a:lnTo>
                    <a:pt x="30" y="22"/>
                  </a:lnTo>
                  <a:lnTo>
                    <a:pt x="27" y="25"/>
                  </a:lnTo>
                  <a:lnTo>
                    <a:pt x="26" y="27"/>
                  </a:lnTo>
                  <a:lnTo>
                    <a:pt x="26" y="2"/>
                  </a:lnTo>
                  <a:lnTo>
                    <a:pt x="0" y="2"/>
                  </a:lnTo>
                  <a:lnTo>
                    <a:pt x="0" y="164"/>
                  </a:lnTo>
                  <a:lnTo>
                    <a:pt x="28" y="164"/>
                  </a:lnTo>
                  <a:lnTo>
                    <a:pt x="28" y="75"/>
                  </a:lnTo>
                  <a:lnTo>
                    <a:pt x="28" y="66"/>
                  </a:lnTo>
                  <a:lnTo>
                    <a:pt x="30" y="57"/>
                  </a:lnTo>
                  <a:lnTo>
                    <a:pt x="32" y="48"/>
                  </a:lnTo>
                  <a:lnTo>
                    <a:pt x="36" y="40"/>
                  </a:lnTo>
                  <a:lnTo>
                    <a:pt x="40" y="33"/>
                  </a:lnTo>
                  <a:lnTo>
                    <a:pt x="47" y="27"/>
                  </a:lnTo>
                  <a:lnTo>
                    <a:pt x="55" y="23"/>
                  </a:lnTo>
                  <a:lnTo>
                    <a:pt x="64" y="22"/>
                  </a:lnTo>
                  <a:lnTo>
                    <a:pt x="75" y="23"/>
                  </a:lnTo>
                  <a:lnTo>
                    <a:pt x="84" y="26"/>
                  </a:lnTo>
                  <a:lnTo>
                    <a:pt x="90" y="31"/>
                  </a:lnTo>
                  <a:lnTo>
                    <a:pt x="94" y="36"/>
                  </a:lnTo>
                  <a:lnTo>
                    <a:pt x="97" y="42"/>
                  </a:lnTo>
                  <a:lnTo>
                    <a:pt x="98" y="48"/>
                  </a:lnTo>
                  <a:lnTo>
                    <a:pt x="99" y="54"/>
                  </a:lnTo>
                  <a:lnTo>
                    <a:pt x="99" y="59"/>
                  </a:lnTo>
                  <a:lnTo>
                    <a:pt x="99" y="164"/>
                  </a:lnTo>
                  <a:lnTo>
                    <a:pt x="127" y="164"/>
                  </a:lnTo>
                  <a:lnTo>
                    <a:pt x="127" y="56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5" name="Freeform 259"/>
            <p:cNvSpPr>
              <a:spLocks/>
            </p:cNvSpPr>
            <p:nvPr/>
          </p:nvSpPr>
          <p:spPr bwMode="auto">
            <a:xfrm>
              <a:off x="654" y="912"/>
              <a:ext cx="112" cy="210"/>
            </a:xfrm>
            <a:custGeom>
              <a:avLst/>
              <a:gdLst>
                <a:gd name="T0" fmla="*/ 56 w 112"/>
                <a:gd name="T1" fmla="*/ 67 h 210"/>
                <a:gd name="T2" fmla="*/ 107 w 112"/>
                <a:gd name="T3" fmla="*/ 67 h 210"/>
                <a:gd name="T4" fmla="*/ 107 w 112"/>
                <a:gd name="T5" fmla="*/ 46 h 210"/>
                <a:gd name="T6" fmla="*/ 56 w 112"/>
                <a:gd name="T7" fmla="*/ 46 h 210"/>
                <a:gd name="T8" fmla="*/ 56 w 112"/>
                <a:gd name="T9" fmla="*/ 0 h 210"/>
                <a:gd name="T10" fmla="*/ 31 w 112"/>
                <a:gd name="T11" fmla="*/ 0 h 210"/>
                <a:gd name="T12" fmla="*/ 31 w 112"/>
                <a:gd name="T13" fmla="*/ 46 h 210"/>
                <a:gd name="T14" fmla="*/ 0 w 112"/>
                <a:gd name="T15" fmla="*/ 46 h 210"/>
                <a:gd name="T16" fmla="*/ 0 w 112"/>
                <a:gd name="T17" fmla="*/ 67 h 210"/>
                <a:gd name="T18" fmla="*/ 30 w 112"/>
                <a:gd name="T19" fmla="*/ 67 h 210"/>
                <a:gd name="T20" fmla="*/ 30 w 112"/>
                <a:gd name="T21" fmla="*/ 163 h 210"/>
                <a:gd name="T22" fmla="*/ 31 w 112"/>
                <a:gd name="T23" fmla="*/ 171 h 210"/>
                <a:gd name="T24" fmla="*/ 31 w 112"/>
                <a:gd name="T25" fmla="*/ 179 h 210"/>
                <a:gd name="T26" fmla="*/ 33 w 112"/>
                <a:gd name="T27" fmla="*/ 187 h 210"/>
                <a:gd name="T28" fmla="*/ 36 w 112"/>
                <a:gd name="T29" fmla="*/ 194 h 210"/>
                <a:gd name="T30" fmla="*/ 40 w 112"/>
                <a:gd name="T31" fmla="*/ 200 h 210"/>
                <a:gd name="T32" fmla="*/ 45 w 112"/>
                <a:gd name="T33" fmla="*/ 205 h 210"/>
                <a:gd name="T34" fmla="*/ 52 w 112"/>
                <a:gd name="T35" fmla="*/ 208 h 210"/>
                <a:gd name="T36" fmla="*/ 60 w 112"/>
                <a:gd name="T37" fmla="*/ 210 h 210"/>
                <a:gd name="T38" fmla="*/ 78 w 112"/>
                <a:gd name="T39" fmla="*/ 208 h 210"/>
                <a:gd name="T40" fmla="*/ 92 w 112"/>
                <a:gd name="T41" fmla="*/ 204 h 210"/>
                <a:gd name="T42" fmla="*/ 104 w 112"/>
                <a:gd name="T43" fmla="*/ 200 h 210"/>
                <a:gd name="T44" fmla="*/ 112 w 112"/>
                <a:gd name="T45" fmla="*/ 196 h 210"/>
                <a:gd name="T46" fmla="*/ 107 w 112"/>
                <a:gd name="T47" fmla="*/ 175 h 210"/>
                <a:gd name="T48" fmla="*/ 91 w 112"/>
                <a:gd name="T49" fmla="*/ 183 h 210"/>
                <a:gd name="T50" fmla="*/ 74 w 112"/>
                <a:gd name="T51" fmla="*/ 187 h 210"/>
                <a:gd name="T52" fmla="*/ 66 w 112"/>
                <a:gd name="T53" fmla="*/ 185 h 210"/>
                <a:gd name="T54" fmla="*/ 60 w 112"/>
                <a:gd name="T55" fmla="*/ 179 h 210"/>
                <a:gd name="T56" fmla="*/ 57 w 112"/>
                <a:gd name="T57" fmla="*/ 169 h 210"/>
                <a:gd name="T58" fmla="*/ 56 w 112"/>
                <a:gd name="T59" fmla="*/ 157 h 210"/>
                <a:gd name="T60" fmla="*/ 56 w 112"/>
                <a:gd name="T61" fmla="*/ 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" h="210">
                  <a:moveTo>
                    <a:pt x="56" y="67"/>
                  </a:moveTo>
                  <a:lnTo>
                    <a:pt x="107" y="67"/>
                  </a:lnTo>
                  <a:lnTo>
                    <a:pt x="107" y="46"/>
                  </a:lnTo>
                  <a:lnTo>
                    <a:pt x="56" y="46"/>
                  </a:lnTo>
                  <a:lnTo>
                    <a:pt x="56" y="0"/>
                  </a:lnTo>
                  <a:lnTo>
                    <a:pt x="31" y="0"/>
                  </a:lnTo>
                  <a:lnTo>
                    <a:pt x="31" y="46"/>
                  </a:lnTo>
                  <a:lnTo>
                    <a:pt x="0" y="46"/>
                  </a:lnTo>
                  <a:lnTo>
                    <a:pt x="0" y="67"/>
                  </a:lnTo>
                  <a:lnTo>
                    <a:pt x="30" y="67"/>
                  </a:lnTo>
                  <a:lnTo>
                    <a:pt x="30" y="163"/>
                  </a:lnTo>
                  <a:lnTo>
                    <a:pt x="31" y="171"/>
                  </a:lnTo>
                  <a:lnTo>
                    <a:pt x="31" y="179"/>
                  </a:lnTo>
                  <a:lnTo>
                    <a:pt x="33" y="187"/>
                  </a:lnTo>
                  <a:lnTo>
                    <a:pt x="36" y="194"/>
                  </a:lnTo>
                  <a:lnTo>
                    <a:pt x="40" y="200"/>
                  </a:lnTo>
                  <a:lnTo>
                    <a:pt x="45" y="205"/>
                  </a:lnTo>
                  <a:lnTo>
                    <a:pt x="52" y="208"/>
                  </a:lnTo>
                  <a:lnTo>
                    <a:pt x="60" y="210"/>
                  </a:lnTo>
                  <a:lnTo>
                    <a:pt x="78" y="208"/>
                  </a:lnTo>
                  <a:lnTo>
                    <a:pt x="92" y="204"/>
                  </a:lnTo>
                  <a:lnTo>
                    <a:pt x="104" y="200"/>
                  </a:lnTo>
                  <a:lnTo>
                    <a:pt x="112" y="196"/>
                  </a:lnTo>
                  <a:lnTo>
                    <a:pt x="107" y="175"/>
                  </a:lnTo>
                  <a:lnTo>
                    <a:pt x="91" y="183"/>
                  </a:lnTo>
                  <a:lnTo>
                    <a:pt x="74" y="187"/>
                  </a:lnTo>
                  <a:lnTo>
                    <a:pt x="66" y="185"/>
                  </a:lnTo>
                  <a:lnTo>
                    <a:pt x="60" y="179"/>
                  </a:lnTo>
                  <a:lnTo>
                    <a:pt x="57" y="169"/>
                  </a:lnTo>
                  <a:lnTo>
                    <a:pt x="56" y="157"/>
                  </a:lnTo>
                  <a:lnTo>
                    <a:pt x="56" y="67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7" name="Freeform 260"/>
            <p:cNvSpPr>
              <a:spLocks/>
            </p:cNvSpPr>
            <p:nvPr/>
          </p:nvSpPr>
          <p:spPr bwMode="auto">
            <a:xfrm>
              <a:off x="787" y="952"/>
              <a:ext cx="119" cy="170"/>
            </a:xfrm>
            <a:custGeom>
              <a:avLst/>
              <a:gdLst>
                <a:gd name="T0" fmla="*/ 100 w 119"/>
                <a:gd name="T1" fmla="*/ 6 h 170"/>
                <a:gd name="T2" fmla="*/ 75 w 119"/>
                <a:gd name="T3" fmla="*/ 0 h 170"/>
                <a:gd name="T4" fmla="*/ 56 w 119"/>
                <a:gd name="T5" fmla="*/ 0 h 170"/>
                <a:gd name="T6" fmla="*/ 39 w 119"/>
                <a:gd name="T7" fmla="*/ 2 h 170"/>
                <a:gd name="T8" fmla="*/ 18 w 119"/>
                <a:gd name="T9" fmla="*/ 11 h 170"/>
                <a:gd name="T10" fmla="*/ 4 w 119"/>
                <a:gd name="T11" fmla="*/ 31 h 170"/>
                <a:gd name="T12" fmla="*/ 3 w 119"/>
                <a:gd name="T13" fmla="*/ 59 h 170"/>
                <a:gd name="T14" fmla="*/ 14 w 119"/>
                <a:gd name="T15" fmla="*/ 77 h 170"/>
                <a:gd name="T16" fmla="*/ 29 w 119"/>
                <a:gd name="T17" fmla="*/ 88 h 170"/>
                <a:gd name="T18" fmla="*/ 47 w 119"/>
                <a:gd name="T19" fmla="*/ 94 h 170"/>
                <a:gd name="T20" fmla="*/ 71 w 119"/>
                <a:gd name="T21" fmla="*/ 99 h 170"/>
                <a:gd name="T22" fmla="*/ 90 w 119"/>
                <a:gd name="T23" fmla="*/ 110 h 170"/>
                <a:gd name="T24" fmla="*/ 92 w 119"/>
                <a:gd name="T25" fmla="*/ 130 h 170"/>
                <a:gd name="T26" fmla="*/ 84 w 119"/>
                <a:gd name="T27" fmla="*/ 141 h 170"/>
                <a:gd name="T28" fmla="*/ 73 w 119"/>
                <a:gd name="T29" fmla="*/ 146 h 170"/>
                <a:gd name="T30" fmla="*/ 63 w 119"/>
                <a:gd name="T31" fmla="*/ 147 h 170"/>
                <a:gd name="T32" fmla="*/ 40 w 119"/>
                <a:gd name="T33" fmla="*/ 145 h 170"/>
                <a:gd name="T34" fmla="*/ 12 w 119"/>
                <a:gd name="T35" fmla="*/ 134 h 170"/>
                <a:gd name="T36" fmla="*/ 0 w 119"/>
                <a:gd name="T37" fmla="*/ 154 h 170"/>
                <a:gd name="T38" fmla="*/ 23 w 119"/>
                <a:gd name="T39" fmla="*/ 164 h 170"/>
                <a:gd name="T40" fmla="*/ 60 w 119"/>
                <a:gd name="T41" fmla="*/ 170 h 170"/>
                <a:gd name="T42" fmla="*/ 78 w 119"/>
                <a:gd name="T43" fmla="*/ 168 h 170"/>
                <a:gd name="T44" fmla="*/ 102 w 119"/>
                <a:gd name="T45" fmla="*/ 158 h 170"/>
                <a:gd name="T46" fmla="*/ 115 w 119"/>
                <a:gd name="T47" fmla="*/ 141 h 170"/>
                <a:gd name="T48" fmla="*/ 119 w 119"/>
                <a:gd name="T49" fmla="*/ 120 h 170"/>
                <a:gd name="T50" fmla="*/ 112 w 119"/>
                <a:gd name="T51" fmla="*/ 96 h 170"/>
                <a:gd name="T52" fmla="*/ 105 w 119"/>
                <a:gd name="T53" fmla="*/ 87 h 170"/>
                <a:gd name="T54" fmla="*/ 86 w 119"/>
                <a:gd name="T55" fmla="*/ 74 h 170"/>
                <a:gd name="T56" fmla="*/ 63 w 119"/>
                <a:gd name="T57" fmla="*/ 69 h 170"/>
                <a:gd name="T58" fmla="*/ 38 w 119"/>
                <a:gd name="T59" fmla="*/ 61 h 170"/>
                <a:gd name="T60" fmla="*/ 27 w 119"/>
                <a:gd name="T61" fmla="*/ 43 h 170"/>
                <a:gd name="T62" fmla="*/ 31 w 119"/>
                <a:gd name="T63" fmla="*/ 31 h 170"/>
                <a:gd name="T64" fmla="*/ 41 w 119"/>
                <a:gd name="T65" fmla="*/ 24 h 170"/>
                <a:gd name="T66" fmla="*/ 51 w 119"/>
                <a:gd name="T67" fmla="*/ 21 h 170"/>
                <a:gd name="T68" fmla="*/ 58 w 119"/>
                <a:gd name="T69" fmla="*/ 21 h 170"/>
                <a:gd name="T70" fmla="*/ 80 w 119"/>
                <a:gd name="T71" fmla="*/ 23 h 170"/>
                <a:gd name="T72" fmla="*/ 109 w 119"/>
                <a:gd name="T73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9" h="170">
                  <a:moveTo>
                    <a:pt x="113" y="11"/>
                  </a:moveTo>
                  <a:lnTo>
                    <a:pt x="100" y="6"/>
                  </a:lnTo>
                  <a:lnTo>
                    <a:pt x="87" y="2"/>
                  </a:lnTo>
                  <a:lnTo>
                    <a:pt x="75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39" y="2"/>
                  </a:lnTo>
                  <a:lnTo>
                    <a:pt x="28" y="6"/>
                  </a:lnTo>
                  <a:lnTo>
                    <a:pt x="18" y="11"/>
                  </a:lnTo>
                  <a:lnTo>
                    <a:pt x="10" y="20"/>
                  </a:lnTo>
                  <a:lnTo>
                    <a:pt x="4" y="31"/>
                  </a:lnTo>
                  <a:lnTo>
                    <a:pt x="2" y="47"/>
                  </a:lnTo>
                  <a:lnTo>
                    <a:pt x="3" y="59"/>
                  </a:lnTo>
                  <a:lnTo>
                    <a:pt x="8" y="69"/>
                  </a:lnTo>
                  <a:lnTo>
                    <a:pt x="14" y="77"/>
                  </a:lnTo>
                  <a:lnTo>
                    <a:pt x="21" y="83"/>
                  </a:lnTo>
                  <a:lnTo>
                    <a:pt x="29" y="88"/>
                  </a:lnTo>
                  <a:lnTo>
                    <a:pt x="37" y="91"/>
                  </a:lnTo>
                  <a:lnTo>
                    <a:pt x="47" y="94"/>
                  </a:lnTo>
                  <a:lnTo>
                    <a:pt x="60" y="96"/>
                  </a:lnTo>
                  <a:lnTo>
                    <a:pt x="71" y="99"/>
                  </a:lnTo>
                  <a:lnTo>
                    <a:pt x="82" y="103"/>
                  </a:lnTo>
                  <a:lnTo>
                    <a:pt x="90" y="110"/>
                  </a:lnTo>
                  <a:lnTo>
                    <a:pt x="94" y="122"/>
                  </a:lnTo>
                  <a:lnTo>
                    <a:pt x="92" y="130"/>
                  </a:lnTo>
                  <a:lnTo>
                    <a:pt x="89" y="136"/>
                  </a:lnTo>
                  <a:lnTo>
                    <a:pt x="84" y="141"/>
                  </a:lnTo>
                  <a:lnTo>
                    <a:pt x="79" y="144"/>
                  </a:lnTo>
                  <a:lnTo>
                    <a:pt x="73" y="146"/>
                  </a:lnTo>
                  <a:lnTo>
                    <a:pt x="68" y="147"/>
                  </a:lnTo>
                  <a:lnTo>
                    <a:pt x="63" y="147"/>
                  </a:lnTo>
                  <a:lnTo>
                    <a:pt x="60" y="147"/>
                  </a:lnTo>
                  <a:lnTo>
                    <a:pt x="40" y="145"/>
                  </a:lnTo>
                  <a:lnTo>
                    <a:pt x="24" y="140"/>
                  </a:lnTo>
                  <a:lnTo>
                    <a:pt x="12" y="134"/>
                  </a:lnTo>
                  <a:lnTo>
                    <a:pt x="4" y="129"/>
                  </a:lnTo>
                  <a:lnTo>
                    <a:pt x="0" y="154"/>
                  </a:lnTo>
                  <a:lnTo>
                    <a:pt x="10" y="159"/>
                  </a:lnTo>
                  <a:lnTo>
                    <a:pt x="23" y="164"/>
                  </a:lnTo>
                  <a:lnTo>
                    <a:pt x="40" y="168"/>
                  </a:lnTo>
                  <a:lnTo>
                    <a:pt x="60" y="170"/>
                  </a:lnTo>
                  <a:lnTo>
                    <a:pt x="67" y="169"/>
                  </a:lnTo>
                  <a:lnTo>
                    <a:pt x="78" y="168"/>
                  </a:lnTo>
                  <a:lnTo>
                    <a:pt x="90" y="165"/>
                  </a:lnTo>
                  <a:lnTo>
                    <a:pt x="102" y="158"/>
                  </a:lnTo>
                  <a:lnTo>
                    <a:pt x="109" y="151"/>
                  </a:lnTo>
                  <a:lnTo>
                    <a:pt x="115" y="141"/>
                  </a:lnTo>
                  <a:lnTo>
                    <a:pt x="118" y="131"/>
                  </a:lnTo>
                  <a:lnTo>
                    <a:pt x="119" y="120"/>
                  </a:lnTo>
                  <a:lnTo>
                    <a:pt x="117" y="106"/>
                  </a:lnTo>
                  <a:lnTo>
                    <a:pt x="112" y="96"/>
                  </a:lnTo>
                  <a:lnTo>
                    <a:pt x="108" y="89"/>
                  </a:lnTo>
                  <a:lnTo>
                    <a:pt x="105" y="87"/>
                  </a:lnTo>
                  <a:lnTo>
                    <a:pt x="95" y="79"/>
                  </a:lnTo>
                  <a:lnTo>
                    <a:pt x="86" y="74"/>
                  </a:lnTo>
                  <a:lnTo>
                    <a:pt x="76" y="71"/>
                  </a:lnTo>
                  <a:lnTo>
                    <a:pt x="63" y="69"/>
                  </a:lnTo>
                  <a:lnTo>
                    <a:pt x="49" y="65"/>
                  </a:lnTo>
                  <a:lnTo>
                    <a:pt x="38" y="61"/>
                  </a:lnTo>
                  <a:lnTo>
                    <a:pt x="30" y="54"/>
                  </a:lnTo>
                  <a:lnTo>
                    <a:pt x="27" y="43"/>
                  </a:lnTo>
                  <a:lnTo>
                    <a:pt x="28" y="36"/>
                  </a:lnTo>
                  <a:lnTo>
                    <a:pt x="31" y="31"/>
                  </a:lnTo>
                  <a:lnTo>
                    <a:pt x="36" y="27"/>
                  </a:lnTo>
                  <a:lnTo>
                    <a:pt x="41" y="24"/>
                  </a:lnTo>
                  <a:lnTo>
                    <a:pt x="46" y="22"/>
                  </a:lnTo>
                  <a:lnTo>
                    <a:pt x="51" y="21"/>
                  </a:lnTo>
                  <a:lnTo>
                    <a:pt x="55" y="21"/>
                  </a:lnTo>
                  <a:lnTo>
                    <a:pt x="58" y="21"/>
                  </a:lnTo>
                  <a:lnTo>
                    <a:pt x="68" y="22"/>
                  </a:lnTo>
                  <a:lnTo>
                    <a:pt x="80" y="23"/>
                  </a:lnTo>
                  <a:lnTo>
                    <a:pt x="94" y="27"/>
                  </a:lnTo>
                  <a:lnTo>
                    <a:pt x="109" y="35"/>
                  </a:lnTo>
                  <a:lnTo>
                    <a:pt x="113" y="11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8" name="Freeform 261"/>
            <p:cNvSpPr>
              <a:spLocks/>
            </p:cNvSpPr>
            <p:nvPr/>
          </p:nvSpPr>
          <p:spPr bwMode="auto">
            <a:xfrm>
              <a:off x="1063" y="868"/>
              <a:ext cx="127" cy="250"/>
            </a:xfrm>
            <a:custGeom>
              <a:avLst/>
              <a:gdLst>
                <a:gd name="T0" fmla="*/ 127 w 127"/>
                <a:gd name="T1" fmla="*/ 142 h 250"/>
                <a:gd name="T2" fmla="*/ 126 w 127"/>
                <a:gd name="T3" fmla="*/ 124 h 250"/>
                <a:gd name="T4" fmla="*/ 119 w 127"/>
                <a:gd name="T5" fmla="*/ 105 h 250"/>
                <a:gd name="T6" fmla="*/ 104 w 127"/>
                <a:gd name="T7" fmla="*/ 91 h 250"/>
                <a:gd name="T8" fmla="*/ 78 w 127"/>
                <a:gd name="T9" fmla="*/ 86 h 250"/>
                <a:gd name="T10" fmla="*/ 62 w 127"/>
                <a:gd name="T11" fmla="*/ 88 h 250"/>
                <a:gd name="T12" fmla="*/ 48 w 127"/>
                <a:gd name="T13" fmla="*/ 93 h 250"/>
                <a:gd name="T14" fmla="*/ 37 w 127"/>
                <a:gd name="T15" fmla="*/ 102 h 250"/>
                <a:gd name="T16" fmla="*/ 27 w 127"/>
                <a:gd name="T17" fmla="*/ 112 h 250"/>
                <a:gd name="T18" fmla="*/ 27 w 127"/>
                <a:gd name="T19" fmla="*/ 0 h 250"/>
                <a:gd name="T20" fmla="*/ 0 w 127"/>
                <a:gd name="T21" fmla="*/ 0 h 250"/>
                <a:gd name="T22" fmla="*/ 0 w 127"/>
                <a:gd name="T23" fmla="*/ 250 h 250"/>
                <a:gd name="T24" fmla="*/ 28 w 127"/>
                <a:gd name="T25" fmla="*/ 250 h 250"/>
                <a:gd name="T26" fmla="*/ 28 w 127"/>
                <a:gd name="T27" fmla="*/ 161 h 250"/>
                <a:gd name="T28" fmla="*/ 28 w 127"/>
                <a:gd name="T29" fmla="*/ 152 h 250"/>
                <a:gd name="T30" fmla="*/ 30 w 127"/>
                <a:gd name="T31" fmla="*/ 143 h 250"/>
                <a:gd name="T32" fmla="*/ 32 w 127"/>
                <a:gd name="T33" fmla="*/ 134 h 250"/>
                <a:gd name="T34" fmla="*/ 36 w 127"/>
                <a:gd name="T35" fmla="*/ 126 h 250"/>
                <a:gd name="T36" fmla="*/ 41 w 127"/>
                <a:gd name="T37" fmla="*/ 119 h 250"/>
                <a:gd name="T38" fmla="*/ 47 w 127"/>
                <a:gd name="T39" fmla="*/ 113 h 250"/>
                <a:gd name="T40" fmla="*/ 55 w 127"/>
                <a:gd name="T41" fmla="*/ 109 h 250"/>
                <a:gd name="T42" fmla="*/ 64 w 127"/>
                <a:gd name="T43" fmla="*/ 108 h 250"/>
                <a:gd name="T44" fmla="*/ 76 w 127"/>
                <a:gd name="T45" fmla="*/ 109 h 250"/>
                <a:gd name="T46" fmla="*/ 84 w 127"/>
                <a:gd name="T47" fmla="*/ 112 h 250"/>
                <a:gd name="T48" fmla="*/ 91 w 127"/>
                <a:gd name="T49" fmla="*/ 117 h 250"/>
                <a:gd name="T50" fmla="*/ 95 w 127"/>
                <a:gd name="T51" fmla="*/ 122 h 250"/>
                <a:gd name="T52" fmla="*/ 97 w 127"/>
                <a:gd name="T53" fmla="*/ 128 h 250"/>
                <a:gd name="T54" fmla="*/ 98 w 127"/>
                <a:gd name="T55" fmla="*/ 134 h 250"/>
                <a:gd name="T56" fmla="*/ 99 w 127"/>
                <a:gd name="T57" fmla="*/ 140 h 250"/>
                <a:gd name="T58" fmla="*/ 99 w 127"/>
                <a:gd name="T59" fmla="*/ 145 h 250"/>
                <a:gd name="T60" fmla="*/ 99 w 127"/>
                <a:gd name="T61" fmla="*/ 250 h 250"/>
                <a:gd name="T62" fmla="*/ 127 w 127"/>
                <a:gd name="T63" fmla="*/ 250 h 250"/>
                <a:gd name="T64" fmla="*/ 127 w 127"/>
                <a:gd name="T65" fmla="*/ 14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250">
                  <a:moveTo>
                    <a:pt x="127" y="142"/>
                  </a:moveTo>
                  <a:lnTo>
                    <a:pt x="126" y="124"/>
                  </a:lnTo>
                  <a:lnTo>
                    <a:pt x="119" y="105"/>
                  </a:lnTo>
                  <a:lnTo>
                    <a:pt x="104" y="91"/>
                  </a:lnTo>
                  <a:lnTo>
                    <a:pt x="78" y="86"/>
                  </a:lnTo>
                  <a:lnTo>
                    <a:pt x="62" y="88"/>
                  </a:lnTo>
                  <a:lnTo>
                    <a:pt x="48" y="93"/>
                  </a:lnTo>
                  <a:lnTo>
                    <a:pt x="37" y="102"/>
                  </a:lnTo>
                  <a:lnTo>
                    <a:pt x="27" y="112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250"/>
                  </a:lnTo>
                  <a:lnTo>
                    <a:pt x="28" y="250"/>
                  </a:lnTo>
                  <a:lnTo>
                    <a:pt x="28" y="161"/>
                  </a:lnTo>
                  <a:lnTo>
                    <a:pt x="28" y="152"/>
                  </a:lnTo>
                  <a:lnTo>
                    <a:pt x="30" y="143"/>
                  </a:lnTo>
                  <a:lnTo>
                    <a:pt x="32" y="134"/>
                  </a:lnTo>
                  <a:lnTo>
                    <a:pt x="36" y="126"/>
                  </a:lnTo>
                  <a:lnTo>
                    <a:pt x="41" y="119"/>
                  </a:lnTo>
                  <a:lnTo>
                    <a:pt x="47" y="113"/>
                  </a:lnTo>
                  <a:lnTo>
                    <a:pt x="55" y="109"/>
                  </a:lnTo>
                  <a:lnTo>
                    <a:pt x="64" y="108"/>
                  </a:lnTo>
                  <a:lnTo>
                    <a:pt x="76" y="109"/>
                  </a:lnTo>
                  <a:lnTo>
                    <a:pt x="84" y="112"/>
                  </a:lnTo>
                  <a:lnTo>
                    <a:pt x="91" y="117"/>
                  </a:lnTo>
                  <a:lnTo>
                    <a:pt x="95" y="122"/>
                  </a:lnTo>
                  <a:lnTo>
                    <a:pt x="97" y="128"/>
                  </a:lnTo>
                  <a:lnTo>
                    <a:pt x="98" y="134"/>
                  </a:lnTo>
                  <a:lnTo>
                    <a:pt x="99" y="140"/>
                  </a:lnTo>
                  <a:lnTo>
                    <a:pt x="99" y="145"/>
                  </a:lnTo>
                  <a:lnTo>
                    <a:pt x="99" y="250"/>
                  </a:lnTo>
                  <a:lnTo>
                    <a:pt x="127" y="250"/>
                  </a:lnTo>
                  <a:lnTo>
                    <a:pt x="127" y="142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9" name="Freeform 262"/>
            <p:cNvSpPr>
              <a:spLocks noEditPoints="1"/>
            </p:cNvSpPr>
            <p:nvPr/>
          </p:nvSpPr>
          <p:spPr bwMode="auto">
            <a:xfrm>
              <a:off x="1235" y="952"/>
              <a:ext cx="128" cy="170"/>
            </a:xfrm>
            <a:custGeom>
              <a:avLst/>
              <a:gdLst>
                <a:gd name="T0" fmla="*/ 128 w 128"/>
                <a:gd name="T1" fmla="*/ 62 h 170"/>
                <a:gd name="T2" fmla="*/ 123 w 128"/>
                <a:gd name="T3" fmla="*/ 37 h 170"/>
                <a:gd name="T4" fmla="*/ 111 w 128"/>
                <a:gd name="T5" fmla="*/ 17 h 170"/>
                <a:gd name="T6" fmla="*/ 92 w 128"/>
                <a:gd name="T7" fmla="*/ 4 h 170"/>
                <a:gd name="T8" fmla="*/ 69 w 128"/>
                <a:gd name="T9" fmla="*/ 0 h 170"/>
                <a:gd name="T10" fmla="*/ 38 w 128"/>
                <a:gd name="T11" fmla="*/ 4 h 170"/>
                <a:gd name="T12" fmla="*/ 12 w 128"/>
                <a:gd name="T13" fmla="*/ 15 h 170"/>
                <a:gd name="T14" fmla="*/ 14 w 128"/>
                <a:gd name="T15" fmla="*/ 39 h 170"/>
                <a:gd name="T16" fmla="*/ 28 w 128"/>
                <a:gd name="T17" fmla="*/ 31 h 170"/>
                <a:gd name="T18" fmla="*/ 42 w 128"/>
                <a:gd name="T19" fmla="*/ 25 h 170"/>
                <a:gd name="T20" fmla="*/ 55 w 128"/>
                <a:gd name="T21" fmla="*/ 22 h 170"/>
                <a:gd name="T22" fmla="*/ 69 w 128"/>
                <a:gd name="T23" fmla="*/ 21 h 170"/>
                <a:gd name="T24" fmla="*/ 81 w 128"/>
                <a:gd name="T25" fmla="*/ 24 h 170"/>
                <a:gd name="T26" fmla="*/ 91 w 128"/>
                <a:gd name="T27" fmla="*/ 32 h 170"/>
                <a:gd name="T28" fmla="*/ 97 w 128"/>
                <a:gd name="T29" fmla="*/ 44 h 170"/>
                <a:gd name="T30" fmla="*/ 100 w 128"/>
                <a:gd name="T31" fmla="*/ 62 h 170"/>
                <a:gd name="T32" fmla="*/ 100 w 128"/>
                <a:gd name="T33" fmla="*/ 77 h 170"/>
                <a:gd name="T34" fmla="*/ 62 w 128"/>
                <a:gd name="T35" fmla="*/ 81 h 170"/>
                <a:gd name="T36" fmla="*/ 30 w 128"/>
                <a:gd name="T37" fmla="*/ 90 h 170"/>
                <a:gd name="T38" fmla="*/ 8 w 128"/>
                <a:gd name="T39" fmla="*/ 104 h 170"/>
                <a:gd name="T40" fmla="*/ 0 w 128"/>
                <a:gd name="T41" fmla="*/ 125 h 170"/>
                <a:gd name="T42" fmla="*/ 1 w 128"/>
                <a:gd name="T43" fmla="*/ 131 h 170"/>
                <a:gd name="T44" fmla="*/ 2 w 128"/>
                <a:gd name="T45" fmla="*/ 138 h 170"/>
                <a:gd name="T46" fmla="*/ 5 w 128"/>
                <a:gd name="T47" fmla="*/ 146 h 170"/>
                <a:gd name="T48" fmla="*/ 9 w 128"/>
                <a:gd name="T49" fmla="*/ 153 h 170"/>
                <a:gd name="T50" fmla="*/ 15 w 128"/>
                <a:gd name="T51" fmla="*/ 159 h 170"/>
                <a:gd name="T52" fmla="*/ 22 w 128"/>
                <a:gd name="T53" fmla="*/ 165 h 170"/>
                <a:gd name="T54" fmla="*/ 31 w 128"/>
                <a:gd name="T55" fmla="*/ 168 h 170"/>
                <a:gd name="T56" fmla="*/ 41 w 128"/>
                <a:gd name="T57" fmla="*/ 170 h 170"/>
                <a:gd name="T58" fmla="*/ 50 w 128"/>
                <a:gd name="T59" fmla="*/ 169 h 170"/>
                <a:gd name="T60" fmla="*/ 65 w 128"/>
                <a:gd name="T61" fmla="*/ 167 h 170"/>
                <a:gd name="T62" fmla="*/ 84 w 128"/>
                <a:gd name="T63" fmla="*/ 162 h 170"/>
                <a:gd name="T64" fmla="*/ 101 w 128"/>
                <a:gd name="T65" fmla="*/ 153 h 170"/>
                <a:gd name="T66" fmla="*/ 101 w 128"/>
                <a:gd name="T67" fmla="*/ 166 h 170"/>
                <a:gd name="T68" fmla="*/ 128 w 128"/>
                <a:gd name="T69" fmla="*/ 166 h 170"/>
                <a:gd name="T70" fmla="*/ 128 w 128"/>
                <a:gd name="T71" fmla="*/ 62 h 170"/>
                <a:gd name="T72" fmla="*/ 100 w 128"/>
                <a:gd name="T73" fmla="*/ 118 h 170"/>
                <a:gd name="T74" fmla="*/ 100 w 128"/>
                <a:gd name="T75" fmla="*/ 124 h 170"/>
                <a:gd name="T76" fmla="*/ 98 w 128"/>
                <a:gd name="T77" fmla="*/ 129 h 170"/>
                <a:gd name="T78" fmla="*/ 95 w 128"/>
                <a:gd name="T79" fmla="*/ 135 h 170"/>
                <a:gd name="T80" fmla="*/ 88 w 128"/>
                <a:gd name="T81" fmla="*/ 141 h 170"/>
                <a:gd name="T82" fmla="*/ 79 w 128"/>
                <a:gd name="T83" fmla="*/ 145 h 170"/>
                <a:gd name="T84" fmla="*/ 71 w 128"/>
                <a:gd name="T85" fmla="*/ 147 h 170"/>
                <a:gd name="T86" fmla="*/ 64 w 128"/>
                <a:gd name="T87" fmla="*/ 147 h 170"/>
                <a:gd name="T88" fmla="*/ 60 w 128"/>
                <a:gd name="T89" fmla="*/ 148 h 170"/>
                <a:gd name="T90" fmla="*/ 47 w 128"/>
                <a:gd name="T91" fmla="*/ 146 h 170"/>
                <a:gd name="T92" fmla="*/ 36 w 128"/>
                <a:gd name="T93" fmla="*/ 142 h 170"/>
                <a:gd name="T94" fmla="*/ 29 w 128"/>
                <a:gd name="T95" fmla="*/ 134 h 170"/>
                <a:gd name="T96" fmla="*/ 26 w 128"/>
                <a:gd name="T97" fmla="*/ 124 h 170"/>
                <a:gd name="T98" fmla="*/ 29 w 128"/>
                <a:gd name="T99" fmla="*/ 116 h 170"/>
                <a:gd name="T100" fmla="*/ 36 w 128"/>
                <a:gd name="T101" fmla="*/ 109 h 170"/>
                <a:gd name="T102" fmla="*/ 45 w 128"/>
                <a:gd name="T103" fmla="*/ 104 h 170"/>
                <a:gd name="T104" fmla="*/ 57 w 128"/>
                <a:gd name="T105" fmla="*/ 101 h 170"/>
                <a:gd name="T106" fmla="*/ 70 w 128"/>
                <a:gd name="T107" fmla="*/ 98 h 170"/>
                <a:gd name="T108" fmla="*/ 82 w 128"/>
                <a:gd name="T109" fmla="*/ 97 h 170"/>
                <a:gd name="T110" fmla="*/ 92 w 128"/>
                <a:gd name="T111" fmla="*/ 96 h 170"/>
                <a:gd name="T112" fmla="*/ 100 w 128"/>
                <a:gd name="T113" fmla="*/ 96 h 170"/>
                <a:gd name="T114" fmla="*/ 100 w 128"/>
                <a:gd name="T115" fmla="*/ 11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8" h="170">
                  <a:moveTo>
                    <a:pt x="128" y="62"/>
                  </a:moveTo>
                  <a:lnTo>
                    <a:pt x="123" y="37"/>
                  </a:lnTo>
                  <a:lnTo>
                    <a:pt x="111" y="17"/>
                  </a:lnTo>
                  <a:lnTo>
                    <a:pt x="92" y="4"/>
                  </a:lnTo>
                  <a:lnTo>
                    <a:pt x="69" y="0"/>
                  </a:lnTo>
                  <a:lnTo>
                    <a:pt x="38" y="4"/>
                  </a:lnTo>
                  <a:lnTo>
                    <a:pt x="12" y="15"/>
                  </a:lnTo>
                  <a:lnTo>
                    <a:pt x="14" y="39"/>
                  </a:lnTo>
                  <a:lnTo>
                    <a:pt x="28" y="31"/>
                  </a:lnTo>
                  <a:lnTo>
                    <a:pt x="42" y="25"/>
                  </a:lnTo>
                  <a:lnTo>
                    <a:pt x="55" y="22"/>
                  </a:lnTo>
                  <a:lnTo>
                    <a:pt x="69" y="21"/>
                  </a:lnTo>
                  <a:lnTo>
                    <a:pt x="81" y="24"/>
                  </a:lnTo>
                  <a:lnTo>
                    <a:pt x="91" y="32"/>
                  </a:lnTo>
                  <a:lnTo>
                    <a:pt x="97" y="44"/>
                  </a:lnTo>
                  <a:lnTo>
                    <a:pt x="100" y="62"/>
                  </a:lnTo>
                  <a:lnTo>
                    <a:pt x="100" y="77"/>
                  </a:lnTo>
                  <a:lnTo>
                    <a:pt x="62" y="81"/>
                  </a:lnTo>
                  <a:lnTo>
                    <a:pt x="30" y="90"/>
                  </a:lnTo>
                  <a:lnTo>
                    <a:pt x="8" y="104"/>
                  </a:lnTo>
                  <a:lnTo>
                    <a:pt x="0" y="125"/>
                  </a:lnTo>
                  <a:lnTo>
                    <a:pt x="1" y="131"/>
                  </a:lnTo>
                  <a:lnTo>
                    <a:pt x="2" y="138"/>
                  </a:lnTo>
                  <a:lnTo>
                    <a:pt x="5" y="146"/>
                  </a:lnTo>
                  <a:lnTo>
                    <a:pt x="9" y="153"/>
                  </a:lnTo>
                  <a:lnTo>
                    <a:pt x="15" y="159"/>
                  </a:lnTo>
                  <a:lnTo>
                    <a:pt x="22" y="165"/>
                  </a:lnTo>
                  <a:lnTo>
                    <a:pt x="31" y="168"/>
                  </a:lnTo>
                  <a:lnTo>
                    <a:pt x="41" y="170"/>
                  </a:lnTo>
                  <a:lnTo>
                    <a:pt x="50" y="169"/>
                  </a:lnTo>
                  <a:lnTo>
                    <a:pt x="65" y="167"/>
                  </a:lnTo>
                  <a:lnTo>
                    <a:pt x="84" y="162"/>
                  </a:lnTo>
                  <a:lnTo>
                    <a:pt x="101" y="153"/>
                  </a:lnTo>
                  <a:lnTo>
                    <a:pt x="101" y="166"/>
                  </a:lnTo>
                  <a:lnTo>
                    <a:pt x="128" y="166"/>
                  </a:lnTo>
                  <a:lnTo>
                    <a:pt x="128" y="62"/>
                  </a:lnTo>
                  <a:close/>
                  <a:moveTo>
                    <a:pt x="100" y="118"/>
                  </a:moveTo>
                  <a:lnTo>
                    <a:pt x="100" y="124"/>
                  </a:lnTo>
                  <a:lnTo>
                    <a:pt x="98" y="129"/>
                  </a:lnTo>
                  <a:lnTo>
                    <a:pt x="95" y="135"/>
                  </a:lnTo>
                  <a:lnTo>
                    <a:pt x="88" y="141"/>
                  </a:lnTo>
                  <a:lnTo>
                    <a:pt x="79" y="145"/>
                  </a:lnTo>
                  <a:lnTo>
                    <a:pt x="71" y="147"/>
                  </a:lnTo>
                  <a:lnTo>
                    <a:pt x="64" y="147"/>
                  </a:lnTo>
                  <a:lnTo>
                    <a:pt x="60" y="148"/>
                  </a:lnTo>
                  <a:lnTo>
                    <a:pt x="47" y="146"/>
                  </a:lnTo>
                  <a:lnTo>
                    <a:pt x="36" y="142"/>
                  </a:lnTo>
                  <a:lnTo>
                    <a:pt x="29" y="134"/>
                  </a:lnTo>
                  <a:lnTo>
                    <a:pt x="26" y="124"/>
                  </a:lnTo>
                  <a:lnTo>
                    <a:pt x="29" y="116"/>
                  </a:lnTo>
                  <a:lnTo>
                    <a:pt x="36" y="109"/>
                  </a:lnTo>
                  <a:lnTo>
                    <a:pt x="45" y="104"/>
                  </a:lnTo>
                  <a:lnTo>
                    <a:pt x="57" y="101"/>
                  </a:lnTo>
                  <a:lnTo>
                    <a:pt x="70" y="98"/>
                  </a:lnTo>
                  <a:lnTo>
                    <a:pt x="82" y="97"/>
                  </a:lnTo>
                  <a:lnTo>
                    <a:pt x="92" y="96"/>
                  </a:lnTo>
                  <a:lnTo>
                    <a:pt x="100" y="96"/>
                  </a:lnTo>
                  <a:lnTo>
                    <a:pt x="100" y="118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2" name="Freeform 263"/>
            <p:cNvSpPr>
              <a:spLocks/>
            </p:cNvSpPr>
            <p:nvPr/>
          </p:nvSpPr>
          <p:spPr bwMode="auto">
            <a:xfrm>
              <a:off x="1397" y="958"/>
              <a:ext cx="155" cy="160"/>
            </a:xfrm>
            <a:custGeom>
              <a:avLst/>
              <a:gdLst>
                <a:gd name="T0" fmla="*/ 155 w 155"/>
                <a:gd name="T1" fmla="*/ 0 h 160"/>
                <a:gd name="T2" fmla="*/ 128 w 155"/>
                <a:gd name="T3" fmla="*/ 0 h 160"/>
                <a:gd name="T4" fmla="*/ 100 w 155"/>
                <a:gd name="T5" fmla="*/ 75 h 160"/>
                <a:gd name="T6" fmla="*/ 94 w 155"/>
                <a:gd name="T7" fmla="*/ 91 h 160"/>
                <a:gd name="T8" fmla="*/ 88 w 155"/>
                <a:gd name="T9" fmla="*/ 109 h 160"/>
                <a:gd name="T10" fmla="*/ 82 w 155"/>
                <a:gd name="T11" fmla="*/ 126 h 160"/>
                <a:gd name="T12" fmla="*/ 78 w 155"/>
                <a:gd name="T13" fmla="*/ 141 h 160"/>
                <a:gd name="T14" fmla="*/ 78 w 155"/>
                <a:gd name="T15" fmla="*/ 141 h 160"/>
                <a:gd name="T16" fmla="*/ 75 w 155"/>
                <a:gd name="T17" fmla="*/ 129 h 160"/>
                <a:gd name="T18" fmla="*/ 71 w 155"/>
                <a:gd name="T19" fmla="*/ 116 h 160"/>
                <a:gd name="T20" fmla="*/ 67 w 155"/>
                <a:gd name="T21" fmla="*/ 103 h 160"/>
                <a:gd name="T22" fmla="*/ 63 w 155"/>
                <a:gd name="T23" fmla="*/ 93 h 160"/>
                <a:gd name="T24" fmla="*/ 28 w 155"/>
                <a:gd name="T25" fmla="*/ 0 h 160"/>
                <a:gd name="T26" fmla="*/ 0 w 155"/>
                <a:gd name="T27" fmla="*/ 0 h 160"/>
                <a:gd name="T28" fmla="*/ 62 w 155"/>
                <a:gd name="T29" fmla="*/ 160 h 160"/>
                <a:gd name="T30" fmla="*/ 94 w 155"/>
                <a:gd name="T31" fmla="*/ 160 h 160"/>
                <a:gd name="T32" fmla="*/ 155 w 155"/>
                <a:gd name="T3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60">
                  <a:moveTo>
                    <a:pt x="155" y="0"/>
                  </a:moveTo>
                  <a:lnTo>
                    <a:pt x="128" y="0"/>
                  </a:lnTo>
                  <a:lnTo>
                    <a:pt x="100" y="75"/>
                  </a:lnTo>
                  <a:lnTo>
                    <a:pt x="94" y="91"/>
                  </a:lnTo>
                  <a:lnTo>
                    <a:pt x="88" y="109"/>
                  </a:lnTo>
                  <a:lnTo>
                    <a:pt x="82" y="126"/>
                  </a:lnTo>
                  <a:lnTo>
                    <a:pt x="78" y="141"/>
                  </a:lnTo>
                  <a:lnTo>
                    <a:pt x="78" y="141"/>
                  </a:lnTo>
                  <a:lnTo>
                    <a:pt x="75" y="129"/>
                  </a:lnTo>
                  <a:lnTo>
                    <a:pt x="71" y="116"/>
                  </a:lnTo>
                  <a:lnTo>
                    <a:pt x="67" y="103"/>
                  </a:lnTo>
                  <a:lnTo>
                    <a:pt x="63" y="93"/>
                  </a:lnTo>
                  <a:lnTo>
                    <a:pt x="28" y="0"/>
                  </a:lnTo>
                  <a:lnTo>
                    <a:pt x="0" y="0"/>
                  </a:lnTo>
                  <a:lnTo>
                    <a:pt x="62" y="160"/>
                  </a:lnTo>
                  <a:lnTo>
                    <a:pt x="94" y="16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3" name="Freeform 264"/>
            <p:cNvSpPr>
              <a:spLocks noEditPoints="1"/>
            </p:cNvSpPr>
            <p:nvPr/>
          </p:nvSpPr>
          <p:spPr bwMode="auto">
            <a:xfrm>
              <a:off x="1570" y="952"/>
              <a:ext cx="136" cy="170"/>
            </a:xfrm>
            <a:custGeom>
              <a:avLst/>
              <a:gdLst>
                <a:gd name="T0" fmla="*/ 136 w 136"/>
                <a:gd name="T1" fmla="*/ 87 h 170"/>
                <a:gd name="T2" fmla="*/ 136 w 136"/>
                <a:gd name="T3" fmla="*/ 75 h 170"/>
                <a:gd name="T4" fmla="*/ 134 w 136"/>
                <a:gd name="T5" fmla="*/ 60 h 170"/>
                <a:gd name="T6" fmla="*/ 130 w 136"/>
                <a:gd name="T7" fmla="*/ 43 h 170"/>
                <a:gd name="T8" fmla="*/ 122 w 136"/>
                <a:gd name="T9" fmla="*/ 26 h 170"/>
                <a:gd name="T10" fmla="*/ 110 w 136"/>
                <a:gd name="T11" fmla="*/ 13 h 170"/>
                <a:gd name="T12" fmla="*/ 97 w 136"/>
                <a:gd name="T13" fmla="*/ 5 h 170"/>
                <a:gd name="T14" fmla="*/ 84 w 136"/>
                <a:gd name="T15" fmla="*/ 1 h 170"/>
                <a:gd name="T16" fmla="*/ 72 w 136"/>
                <a:gd name="T17" fmla="*/ 0 h 170"/>
                <a:gd name="T18" fmla="*/ 44 w 136"/>
                <a:gd name="T19" fmla="*/ 7 h 170"/>
                <a:gd name="T20" fmla="*/ 21 w 136"/>
                <a:gd name="T21" fmla="*/ 25 h 170"/>
                <a:gd name="T22" fmla="*/ 6 w 136"/>
                <a:gd name="T23" fmla="*/ 52 h 170"/>
                <a:gd name="T24" fmla="*/ 0 w 136"/>
                <a:gd name="T25" fmla="*/ 84 h 170"/>
                <a:gd name="T26" fmla="*/ 6 w 136"/>
                <a:gd name="T27" fmla="*/ 118 h 170"/>
                <a:gd name="T28" fmla="*/ 23 w 136"/>
                <a:gd name="T29" fmla="*/ 145 h 170"/>
                <a:gd name="T30" fmla="*/ 48 w 136"/>
                <a:gd name="T31" fmla="*/ 163 h 170"/>
                <a:gd name="T32" fmla="*/ 78 w 136"/>
                <a:gd name="T33" fmla="*/ 170 h 170"/>
                <a:gd name="T34" fmla="*/ 110 w 136"/>
                <a:gd name="T35" fmla="*/ 164 h 170"/>
                <a:gd name="T36" fmla="*/ 135 w 136"/>
                <a:gd name="T37" fmla="*/ 151 h 170"/>
                <a:gd name="T38" fmla="*/ 133 w 136"/>
                <a:gd name="T39" fmla="*/ 127 h 170"/>
                <a:gd name="T40" fmla="*/ 116 w 136"/>
                <a:gd name="T41" fmla="*/ 138 h 170"/>
                <a:gd name="T42" fmla="*/ 100 w 136"/>
                <a:gd name="T43" fmla="*/ 145 h 170"/>
                <a:gd name="T44" fmla="*/ 87 w 136"/>
                <a:gd name="T45" fmla="*/ 147 h 170"/>
                <a:gd name="T46" fmla="*/ 78 w 136"/>
                <a:gd name="T47" fmla="*/ 148 h 170"/>
                <a:gd name="T48" fmla="*/ 58 w 136"/>
                <a:gd name="T49" fmla="*/ 143 h 170"/>
                <a:gd name="T50" fmla="*/ 42 w 136"/>
                <a:gd name="T51" fmla="*/ 130 h 170"/>
                <a:gd name="T52" fmla="*/ 30 w 136"/>
                <a:gd name="T53" fmla="*/ 111 h 170"/>
                <a:gd name="T54" fmla="*/ 25 w 136"/>
                <a:gd name="T55" fmla="*/ 87 h 170"/>
                <a:gd name="T56" fmla="*/ 136 w 136"/>
                <a:gd name="T57" fmla="*/ 87 h 170"/>
                <a:gd name="T58" fmla="*/ 27 w 136"/>
                <a:gd name="T59" fmla="*/ 67 h 170"/>
                <a:gd name="T60" fmla="*/ 34 w 136"/>
                <a:gd name="T61" fmla="*/ 49 h 170"/>
                <a:gd name="T62" fmla="*/ 44 w 136"/>
                <a:gd name="T63" fmla="*/ 34 h 170"/>
                <a:gd name="T64" fmla="*/ 58 w 136"/>
                <a:gd name="T65" fmla="*/ 25 h 170"/>
                <a:gd name="T66" fmla="*/ 72 w 136"/>
                <a:gd name="T67" fmla="*/ 22 h 170"/>
                <a:gd name="T68" fmla="*/ 87 w 136"/>
                <a:gd name="T69" fmla="*/ 24 h 170"/>
                <a:gd name="T70" fmla="*/ 99 w 136"/>
                <a:gd name="T71" fmla="*/ 32 h 170"/>
                <a:gd name="T72" fmla="*/ 110 w 136"/>
                <a:gd name="T73" fmla="*/ 46 h 170"/>
                <a:gd name="T74" fmla="*/ 116 w 136"/>
                <a:gd name="T75" fmla="*/ 67 h 170"/>
                <a:gd name="T76" fmla="*/ 27 w 136"/>
                <a:gd name="T77" fmla="*/ 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6" h="170">
                  <a:moveTo>
                    <a:pt x="136" y="87"/>
                  </a:moveTo>
                  <a:lnTo>
                    <a:pt x="136" y="75"/>
                  </a:lnTo>
                  <a:lnTo>
                    <a:pt x="134" y="60"/>
                  </a:lnTo>
                  <a:lnTo>
                    <a:pt x="130" y="43"/>
                  </a:lnTo>
                  <a:lnTo>
                    <a:pt x="122" y="26"/>
                  </a:lnTo>
                  <a:lnTo>
                    <a:pt x="110" y="13"/>
                  </a:lnTo>
                  <a:lnTo>
                    <a:pt x="97" y="5"/>
                  </a:lnTo>
                  <a:lnTo>
                    <a:pt x="84" y="1"/>
                  </a:lnTo>
                  <a:lnTo>
                    <a:pt x="72" y="0"/>
                  </a:lnTo>
                  <a:lnTo>
                    <a:pt x="44" y="7"/>
                  </a:lnTo>
                  <a:lnTo>
                    <a:pt x="21" y="25"/>
                  </a:lnTo>
                  <a:lnTo>
                    <a:pt x="6" y="52"/>
                  </a:lnTo>
                  <a:lnTo>
                    <a:pt x="0" y="84"/>
                  </a:lnTo>
                  <a:lnTo>
                    <a:pt x="6" y="118"/>
                  </a:lnTo>
                  <a:lnTo>
                    <a:pt x="23" y="145"/>
                  </a:lnTo>
                  <a:lnTo>
                    <a:pt x="48" y="163"/>
                  </a:lnTo>
                  <a:lnTo>
                    <a:pt x="78" y="170"/>
                  </a:lnTo>
                  <a:lnTo>
                    <a:pt x="110" y="164"/>
                  </a:lnTo>
                  <a:lnTo>
                    <a:pt x="135" y="151"/>
                  </a:lnTo>
                  <a:lnTo>
                    <a:pt x="133" y="127"/>
                  </a:lnTo>
                  <a:lnTo>
                    <a:pt x="116" y="138"/>
                  </a:lnTo>
                  <a:lnTo>
                    <a:pt x="100" y="145"/>
                  </a:lnTo>
                  <a:lnTo>
                    <a:pt x="87" y="147"/>
                  </a:lnTo>
                  <a:lnTo>
                    <a:pt x="78" y="148"/>
                  </a:lnTo>
                  <a:lnTo>
                    <a:pt x="58" y="143"/>
                  </a:lnTo>
                  <a:lnTo>
                    <a:pt x="42" y="130"/>
                  </a:lnTo>
                  <a:lnTo>
                    <a:pt x="30" y="111"/>
                  </a:lnTo>
                  <a:lnTo>
                    <a:pt x="25" y="87"/>
                  </a:lnTo>
                  <a:lnTo>
                    <a:pt x="136" y="87"/>
                  </a:lnTo>
                  <a:close/>
                  <a:moveTo>
                    <a:pt x="27" y="67"/>
                  </a:moveTo>
                  <a:lnTo>
                    <a:pt x="34" y="49"/>
                  </a:lnTo>
                  <a:lnTo>
                    <a:pt x="44" y="34"/>
                  </a:lnTo>
                  <a:lnTo>
                    <a:pt x="58" y="25"/>
                  </a:lnTo>
                  <a:lnTo>
                    <a:pt x="72" y="22"/>
                  </a:lnTo>
                  <a:lnTo>
                    <a:pt x="87" y="24"/>
                  </a:lnTo>
                  <a:lnTo>
                    <a:pt x="99" y="32"/>
                  </a:lnTo>
                  <a:lnTo>
                    <a:pt x="110" y="46"/>
                  </a:lnTo>
                  <a:lnTo>
                    <a:pt x="116" y="67"/>
                  </a:lnTo>
                  <a:lnTo>
                    <a:pt x="27" y="67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4" name="Freeform 265"/>
            <p:cNvSpPr>
              <a:spLocks/>
            </p:cNvSpPr>
            <p:nvPr/>
          </p:nvSpPr>
          <p:spPr bwMode="auto">
            <a:xfrm>
              <a:off x="1887" y="860"/>
              <a:ext cx="179" cy="335"/>
            </a:xfrm>
            <a:custGeom>
              <a:avLst/>
              <a:gdLst>
                <a:gd name="T0" fmla="*/ 176 w 179"/>
                <a:gd name="T1" fmla="*/ 14 h 335"/>
                <a:gd name="T2" fmla="*/ 179 w 179"/>
                <a:gd name="T3" fmla="*/ 9 h 335"/>
                <a:gd name="T4" fmla="*/ 179 w 179"/>
                <a:gd name="T5" fmla="*/ 8 h 335"/>
                <a:gd name="T6" fmla="*/ 177 w 179"/>
                <a:gd name="T7" fmla="*/ 3 h 335"/>
                <a:gd name="T8" fmla="*/ 172 w 179"/>
                <a:gd name="T9" fmla="*/ 0 h 335"/>
                <a:gd name="T10" fmla="*/ 167 w 179"/>
                <a:gd name="T11" fmla="*/ 2 h 335"/>
                <a:gd name="T12" fmla="*/ 164 w 179"/>
                <a:gd name="T13" fmla="*/ 8 h 335"/>
                <a:gd name="T14" fmla="*/ 3 w 179"/>
                <a:gd name="T15" fmla="*/ 321 h 335"/>
                <a:gd name="T16" fmla="*/ 0 w 179"/>
                <a:gd name="T17" fmla="*/ 326 h 335"/>
                <a:gd name="T18" fmla="*/ 0 w 179"/>
                <a:gd name="T19" fmla="*/ 328 h 335"/>
                <a:gd name="T20" fmla="*/ 2 w 179"/>
                <a:gd name="T21" fmla="*/ 333 h 335"/>
                <a:gd name="T22" fmla="*/ 7 w 179"/>
                <a:gd name="T23" fmla="*/ 335 h 335"/>
                <a:gd name="T24" fmla="*/ 12 w 179"/>
                <a:gd name="T25" fmla="*/ 333 h 335"/>
                <a:gd name="T26" fmla="*/ 15 w 179"/>
                <a:gd name="T27" fmla="*/ 328 h 335"/>
                <a:gd name="T28" fmla="*/ 176 w 179"/>
                <a:gd name="T29" fmla="*/ 1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335">
                  <a:moveTo>
                    <a:pt x="176" y="14"/>
                  </a:moveTo>
                  <a:lnTo>
                    <a:pt x="179" y="9"/>
                  </a:lnTo>
                  <a:lnTo>
                    <a:pt x="179" y="8"/>
                  </a:lnTo>
                  <a:lnTo>
                    <a:pt x="177" y="3"/>
                  </a:lnTo>
                  <a:lnTo>
                    <a:pt x="172" y="0"/>
                  </a:lnTo>
                  <a:lnTo>
                    <a:pt x="167" y="2"/>
                  </a:lnTo>
                  <a:lnTo>
                    <a:pt x="164" y="8"/>
                  </a:lnTo>
                  <a:lnTo>
                    <a:pt x="3" y="321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2" y="333"/>
                  </a:lnTo>
                  <a:lnTo>
                    <a:pt x="7" y="335"/>
                  </a:lnTo>
                  <a:lnTo>
                    <a:pt x="12" y="333"/>
                  </a:lnTo>
                  <a:lnTo>
                    <a:pt x="15" y="328"/>
                  </a:lnTo>
                  <a:lnTo>
                    <a:pt x="176" y="14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5" name="Freeform 266"/>
            <p:cNvSpPr>
              <a:spLocks noEditPoints="1"/>
            </p:cNvSpPr>
            <p:nvPr/>
          </p:nvSpPr>
          <p:spPr bwMode="auto">
            <a:xfrm>
              <a:off x="1857" y="986"/>
              <a:ext cx="239" cy="84"/>
            </a:xfrm>
            <a:custGeom>
              <a:avLst/>
              <a:gdLst>
                <a:gd name="T0" fmla="*/ 227 w 239"/>
                <a:gd name="T1" fmla="*/ 14 h 84"/>
                <a:gd name="T2" fmla="*/ 231 w 239"/>
                <a:gd name="T3" fmla="*/ 14 h 84"/>
                <a:gd name="T4" fmla="*/ 235 w 239"/>
                <a:gd name="T5" fmla="*/ 13 h 84"/>
                <a:gd name="T6" fmla="*/ 238 w 239"/>
                <a:gd name="T7" fmla="*/ 11 h 84"/>
                <a:gd name="T8" fmla="*/ 239 w 239"/>
                <a:gd name="T9" fmla="*/ 7 h 84"/>
                <a:gd name="T10" fmla="*/ 238 w 239"/>
                <a:gd name="T11" fmla="*/ 3 h 84"/>
                <a:gd name="T12" fmla="*/ 235 w 239"/>
                <a:gd name="T13" fmla="*/ 1 h 84"/>
                <a:gd name="T14" fmla="*/ 231 w 239"/>
                <a:gd name="T15" fmla="*/ 0 h 84"/>
                <a:gd name="T16" fmla="*/ 227 w 239"/>
                <a:gd name="T17" fmla="*/ 0 h 84"/>
                <a:gd name="T18" fmla="*/ 12 w 239"/>
                <a:gd name="T19" fmla="*/ 0 h 84"/>
                <a:gd name="T20" fmla="*/ 8 w 239"/>
                <a:gd name="T21" fmla="*/ 0 h 84"/>
                <a:gd name="T22" fmla="*/ 4 w 239"/>
                <a:gd name="T23" fmla="*/ 1 h 84"/>
                <a:gd name="T24" fmla="*/ 1 w 239"/>
                <a:gd name="T25" fmla="*/ 3 h 84"/>
                <a:gd name="T26" fmla="*/ 0 w 239"/>
                <a:gd name="T27" fmla="*/ 7 h 84"/>
                <a:gd name="T28" fmla="*/ 1 w 239"/>
                <a:gd name="T29" fmla="*/ 11 h 84"/>
                <a:gd name="T30" fmla="*/ 4 w 239"/>
                <a:gd name="T31" fmla="*/ 13 h 84"/>
                <a:gd name="T32" fmla="*/ 8 w 239"/>
                <a:gd name="T33" fmla="*/ 14 h 84"/>
                <a:gd name="T34" fmla="*/ 12 w 239"/>
                <a:gd name="T35" fmla="*/ 14 h 84"/>
                <a:gd name="T36" fmla="*/ 227 w 239"/>
                <a:gd name="T37" fmla="*/ 14 h 84"/>
                <a:gd name="T38" fmla="*/ 227 w 239"/>
                <a:gd name="T39" fmla="*/ 84 h 84"/>
                <a:gd name="T40" fmla="*/ 231 w 239"/>
                <a:gd name="T41" fmla="*/ 84 h 84"/>
                <a:gd name="T42" fmla="*/ 235 w 239"/>
                <a:gd name="T43" fmla="*/ 83 h 84"/>
                <a:gd name="T44" fmla="*/ 238 w 239"/>
                <a:gd name="T45" fmla="*/ 81 h 84"/>
                <a:gd name="T46" fmla="*/ 239 w 239"/>
                <a:gd name="T47" fmla="*/ 77 h 84"/>
                <a:gd name="T48" fmla="*/ 238 w 239"/>
                <a:gd name="T49" fmla="*/ 73 h 84"/>
                <a:gd name="T50" fmla="*/ 235 w 239"/>
                <a:gd name="T51" fmla="*/ 70 h 84"/>
                <a:gd name="T52" fmla="*/ 231 w 239"/>
                <a:gd name="T53" fmla="*/ 70 h 84"/>
                <a:gd name="T54" fmla="*/ 227 w 239"/>
                <a:gd name="T55" fmla="*/ 69 h 84"/>
                <a:gd name="T56" fmla="*/ 12 w 239"/>
                <a:gd name="T57" fmla="*/ 69 h 84"/>
                <a:gd name="T58" fmla="*/ 8 w 239"/>
                <a:gd name="T59" fmla="*/ 70 h 84"/>
                <a:gd name="T60" fmla="*/ 4 w 239"/>
                <a:gd name="T61" fmla="*/ 70 h 84"/>
                <a:gd name="T62" fmla="*/ 1 w 239"/>
                <a:gd name="T63" fmla="*/ 73 h 84"/>
                <a:gd name="T64" fmla="*/ 0 w 239"/>
                <a:gd name="T65" fmla="*/ 77 h 84"/>
                <a:gd name="T66" fmla="*/ 1 w 239"/>
                <a:gd name="T67" fmla="*/ 81 h 84"/>
                <a:gd name="T68" fmla="*/ 4 w 239"/>
                <a:gd name="T69" fmla="*/ 83 h 84"/>
                <a:gd name="T70" fmla="*/ 8 w 239"/>
                <a:gd name="T71" fmla="*/ 84 h 84"/>
                <a:gd name="T72" fmla="*/ 12 w 239"/>
                <a:gd name="T73" fmla="*/ 84 h 84"/>
                <a:gd name="T74" fmla="*/ 227 w 239"/>
                <a:gd name="T7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9" h="84">
                  <a:moveTo>
                    <a:pt x="227" y="14"/>
                  </a:moveTo>
                  <a:lnTo>
                    <a:pt x="231" y="14"/>
                  </a:lnTo>
                  <a:lnTo>
                    <a:pt x="235" y="13"/>
                  </a:lnTo>
                  <a:lnTo>
                    <a:pt x="238" y="11"/>
                  </a:lnTo>
                  <a:lnTo>
                    <a:pt x="239" y="7"/>
                  </a:lnTo>
                  <a:lnTo>
                    <a:pt x="238" y="3"/>
                  </a:lnTo>
                  <a:lnTo>
                    <a:pt x="235" y="1"/>
                  </a:lnTo>
                  <a:lnTo>
                    <a:pt x="231" y="0"/>
                  </a:lnTo>
                  <a:lnTo>
                    <a:pt x="227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227" y="14"/>
                  </a:lnTo>
                  <a:close/>
                  <a:moveTo>
                    <a:pt x="227" y="84"/>
                  </a:moveTo>
                  <a:lnTo>
                    <a:pt x="231" y="84"/>
                  </a:lnTo>
                  <a:lnTo>
                    <a:pt x="235" y="83"/>
                  </a:lnTo>
                  <a:lnTo>
                    <a:pt x="238" y="81"/>
                  </a:lnTo>
                  <a:lnTo>
                    <a:pt x="239" y="77"/>
                  </a:lnTo>
                  <a:lnTo>
                    <a:pt x="238" y="73"/>
                  </a:lnTo>
                  <a:lnTo>
                    <a:pt x="235" y="70"/>
                  </a:lnTo>
                  <a:lnTo>
                    <a:pt x="231" y="70"/>
                  </a:lnTo>
                  <a:lnTo>
                    <a:pt x="227" y="69"/>
                  </a:lnTo>
                  <a:lnTo>
                    <a:pt x="12" y="69"/>
                  </a:lnTo>
                  <a:lnTo>
                    <a:pt x="8" y="70"/>
                  </a:lnTo>
                  <a:lnTo>
                    <a:pt x="4" y="70"/>
                  </a:lnTo>
                  <a:lnTo>
                    <a:pt x="1" y="73"/>
                  </a:lnTo>
                  <a:lnTo>
                    <a:pt x="0" y="77"/>
                  </a:lnTo>
                  <a:lnTo>
                    <a:pt x="1" y="81"/>
                  </a:lnTo>
                  <a:lnTo>
                    <a:pt x="4" y="83"/>
                  </a:lnTo>
                  <a:lnTo>
                    <a:pt x="8" y="84"/>
                  </a:lnTo>
                  <a:lnTo>
                    <a:pt x="12" y="84"/>
                  </a:lnTo>
                  <a:lnTo>
                    <a:pt x="227" y="84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6" name="Freeform 267"/>
            <p:cNvSpPr>
              <a:spLocks noEditPoints="1"/>
            </p:cNvSpPr>
            <p:nvPr/>
          </p:nvSpPr>
          <p:spPr bwMode="auto">
            <a:xfrm>
              <a:off x="2252" y="952"/>
              <a:ext cx="127" cy="170"/>
            </a:xfrm>
            <a:custGeom>
              <a:avLst/>
              <a:gdLst>
                <a:gd name="T0" fmla="*/ 127 w 127"/>
                <a:gd name="T1" fmla="*/ 62 h 170"/>
                <a:gd name="T2" fmla="*/ 123 w 127"/>
                <a:gd name="T3" fmla="*/ 37 h 170"/>
                <a:gd name="T4" fmla="*/ 110 w 127"/>
                <a:gd name="T5" fmla="*/ 17 h 170"/>
                <a:gd name="T6" fmla="*/ 91 w 127"/>
                <a:gd name="T7" fmla="*/ 4 h 170"/>
                <a:gd name="T8" fmla="*/ 68 w 127"/>
                <a:gd name="T9" fmla="*/ 0 h 170"/>
                <a:gd name="T10" fmla="*/ 37 w 127"/>
                <a:gd name="T11" fmla="*/ 4 h 170"/>
                <a:gd name="T12" fmla="*/ 12 w 127"/>
                <a:gd name="T13" fmla="*/ 15 h 170"/>
                <a:gd name="T14" fmla="*/ 14 w 127"/>
                <a:gd name="T15" fmla="*/ 39 h 170"/>
                <a:gd name="T16" fmla="*/ 28 w 127"/>
                <a:gd name="T17" fmla="*/ 31 h 170"/>
                <a:gd name="T18" fmla="*/ 41 w 127"/>
                <a:gd name="T19" fmla="*/ 25 h 170"/>
                <a:gd name="T20" fmla="*/ 55 w 127"/>
                <a:gd name="T21" fmla="*/ 22 h 170"/>
                <a:gd name="T22" fmla="*/ 68 w 127"/>
                <a:gd name="T23" fmla="*/ 21 h 170"/>
                <a:gd name="T24" fmla="*/ 80 w 127"/>
                <a:gd name="T25" fmla="*/ 24 h 170"/>
                <a:gd name="T26" fmla="*/ 90 w 127"/>
                <a:gd name="T27" fmla="*/ 32 h 170"/>
                <a:gd name="T28" fmla="*/ 97 w 127"/>
                <a:gd name="T29" fmla="*/ 44 h 170"/>
                <a:gd name="T30" fmla="*/ 99 w 127"/>
                <a:gd name="T31" fmla="*/ 62 h 170"/>
                <a:gd name="T32" fmla="*/ 99 w 127"/>
                <a:gd name="T33" fmla="*/ 77 h 170"/>
                <a:gd name="T34" fmla="*/ 61 w 127"/>
                <a:gd name="T35" fmla="*/ 81 h 170"/>
                <a:gd name="T36" fmla="*/ 29 w 127"/>
                <a:gd name="T37" fmla="*/ 90 h 170"/>
                <a:gd name="T38" fmla="*/ 8 w 127"/>
                <a:gd name="T39" fmla="*/ 104 h 170"/>
                <a:gd name="T40" fmla="*/ 0 w 127"/>
                <a:gd name="T41" fmla="*/ 125 h 170"/>
                <a:gd name="T42" fmla="*/ 0 w 127"/>
                <a:gd name="T43" fmla="*/ 131 h 170"/>
                <a:gd name="T44" fmla="*/ 2 w 127"/>
                <a:gd name="T45" fmla="*/ 138 h 170"/>
                <a:gd name="T46" fmla="*/ 5 w 127"/>
                <a:gd name="T47" fmla="*/ 146 h 170"/>
                <a:gd name="T48" fmla="*/ 9 w 127"/>
                <a:gd name="T49" fmla="*/ 153 h 170"/>
                <a:gd name="T50" fmla="*/ 14 w 127"/>
                <a:gd name="T51" fmla="*/ 159 h 170"/>
                <a:gd name="T52" fmla="*/ 21 w 127"/>
                <a:gd name="T53" fmla="*/ 165 h 170"/>
                <a:gd name="T54" fmla="*/ 30 w 127"/>
                <a:gd name="T55" fmla="*/ 168 h 170"/>
                <a:gd name="T56" fmla="*/ 41 w 127"/>
                <a:gd name="T57" fmla="*/ 170 h 170"/>
                <a:gd name="T58" fmla="*/ 49 w 127"/>
                <a:gd name="T59" fmla="*/ 169 h 170"/>
                <a:gd name="T60" fmla="*/ 65 w 127"/>
                <a:gd name="T61" fmla="*/ 167 h 170"/>
                <a:gd name="T62" fmla="*/ 83 w 127"/>
                <a:gd name="T63" fmla="*/ 162 h 170"/>
                <a:gd name="T64" fmla="*/ 100 w 127"/>
                <a:gd name="T65" fmla="*/ 153 h 170"/>
                <a:gd name="T66" fmla="*/ 100 w 127"/>
                <a:gd name="T67" fmla="*/ 166 h 170"/>
                <a:gd name="T68" fmla="*/ 127 w 127"/>
                <a:gd name="T69" fmla="*/ 166 h 170"/>
                <a:gd name="T70" fmla="*/ 127 w 127"/>
                <a:gd name="T71" fmla="*/ 62 h 170"/>
                <a:gd name="T72" fmla="*/ 99 w 127"/>
                <a:gd name="T73" fmla="*/ 118 h 170"/>
                <a:gd name="T74" fmla="*/ 99 w 127"/>
                <a:gd name="T75" fmla="*/ 124 h 170"/>
                <a:gd name="T76" fmla="*/ 98 w 127"/>
                <a:gd name="T77" fmla="*/ 129 h 170"/>
                <a:gd name="T78" fmla="*/ 94 w 127"/>
                <a:gd name="T79" fmla="*/ 135 h 170"/>
                <a:gd name="T80" fmla="*/ 87 w 127"/>
                <a:gd name="T81" fmla="*/ 141 h 170"/>
                <a:gd name="T82" fmla="*/ 79 w 127"/>
                <a:gd name="T83" fmla="*/ 145 h 170"/>
                <a:gd name="T84" fmla="*/ 71 w 127"/>
                <a:gd name="T85" fmla="*/ 147 h 170"/>
                <a:gd name="T86" fmla="*/ 64 w 127"/>
                <a:gd name="T87" fmla="*/ 147 h 170"/>
                <a:gd name="T88" fmla="*/ 59 w 127"/>
                <a:gd name="T89" fmla="*/ 148 h 170"/>
                <a:gd name="T90" fmla="*/ 47 w 127"/>
                <a:gd name="T91" fmla="*/ 146 h 170"/>
                <a:gd name="T92" fmla="*/ 36 w 127"/>
                <a:gd name="T93" fmla="*/ 142 h 170"/>
                <a:gd name="T94" fmla="*/ 28 w 127"/>
                <a:gd name="T95" fmla="*/ 134 h 170"/>
                <a:gd name="T96" fmla="*/ 26 w 127"/>
                <a:gd name="T97" fmla="*/ 124 h 170"/>
                <a:gd name="T98" fmla="*/ 28 w 127"/>
                <a:gd name="T99" fmla="*/ 116 h 170"/>
                <a:gd name="T100" fmla="*/ 35 w 127"/>
                <a:gd name="T101" fmla="*/ 109 h 170"/>
                <a:gd name="T102" fmla="*/ 45 w 127"/>
                <a:gd name="T103" fmla="*/ 104 h 170"/>
                <a:gd name="T104" fmla="*/ 57 w 127"/>
                <a:gd name="T105" fmla="*/ 101 h 170"/>
                <a:gd name="T106" fmla="*/ 69 w 127"/>
                <a:gd name="T107" fmla="*/ 98 h 170"/>
                <a:gd name="T108" fmla="*/ 81 w 127"/>
                <a:gd name="T109" fmla="*/ 97 h 170"/>
                <a:gd name="T110" fmla="*/ 92 w 127"/>
                <a:gd name="T111" fmla="*/ 96 h 170"/>
                <a:gd name="T112" fmla="*/ 99 w 127"/>
                <a:gd name="T113" fmla="*/ 96 h 170"/>
                <a:gd name="T114" fmla="*/ 99 w 127"/>
                <a:gd name="T115" fmla="*/ 11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" h="170">
                  <a:moveTo>
                    <a:pt x="127" y="62"/>
                  </a:moveTo>
                  <a:lnTo>
                    <a:pt x="123" y="37"/>
                  </a:lnTo>
                  <a:lnTo>
                    <a:pt x="110" y="17"/>
                  </a:lnTo>
                  <a:lnTo>
                    <a:pt x="91" y="4"/>
                  </a:lnTo>
                  <a:lnTo>
                    <a:pt x="68" y="0"/>
                  </a:lnTo>
                  <a:lnTo>
                    <a:pt x="37" y="4"/>
                  </a:lnTo>
                  <a:lnTo>
                    <a:pt x="12" y="15"/>
                  </a:lnTo>
                  <a:lnTo>
                    <a:pt x="14" y="39"/>
                  </a:lnTo>
                  <a:lnTo>
                    <a:pt x="28" y="31"/>
                  </a:lnTo>
                  <a:lnTo>
                    <a:pt x="41" y="25"/>
                  </a:lnTo>
                  <a:lnTo>
                    <a:pt x="55" y="22"/>
                  </a:lnTo>
                  <a:lnTo>
                    <a:pt x="68" y="21"/>
                  </a:lnTo>
                  <a:lnTo>
                    <a:pt x="80" y="24"/>
                  </a:lnTo>
                  <a:lnTo>
                    <a:pt x="90" y="32"/>
                  </a:lnTo>
                  <a:lnTo>
                    <a:pt x="97" y="44"/>
                  </a:lnTo>
                  <a:lnTo>
                    <a:pt x="99" y="62"/>
                  </a:lnTo>
                  <a:lnTo>
                    <a:pt x="99" y="77"/>
                  </a:lnTo>
                  <a:lnTo>
                    <a:pt x="61" y="81"/>
                  </a:lnTo>
                  <a:lnTo>
                    <a:pt x="29" y="90"/>
                  </a:lnTo>
                  <a:lnTo>
                    <a:pt x="8" y="104"/>
                  </a:lnTo>
                  <a:lnTo>
                    <a:pt x="0" y="125"/>
                  </a:lnTo>
                  <a:lnTo>
                    <a:pt x="0" y="131"/>
                  </a:lnTo>
                  <a:lnTo>
                    <a:pt x="2" y="138"/>
                  </a:lnTo>
                  <a:lnTo>
                    <a:pt x="5" y="146"/>
                  </a:lnTo>
                  <a:lnTo>
                    <a:pt x="9" y="153"/>
                  </a:lnTo>
                  <a:lnTo>
                    <a:pt x="14" y="159"/>
                  </a:lnTo>
                  <a:lnTo>
                    <a:pt x="21" y="165"/>
                  </a:lnTo>
                  <a:lnTo>
                    <a:pt x="30" y="168"/>
                  </a:lnTo>
                  <a:lnTo>
                    <a:pt x="41" y="170"/>
                  </a:lnTo>
                  <a:lnTo>
                    <a:pt x="49" y="169"/>
                  </a:lnTo>
                  <a:lnTo>
                    <a:pt x="65" y="167"/>
                  </a:lnTo>
                  <a:lnTo>
                    <a:pt x="83" y="162"/>
                  </a:lnTo>
                  <a:lnTo>
                    <a:pt x="100" y="153"/>
                  </a:lnTo>
                  <a:lnTo>
                    <a:pt x="100" y="166"/>
                  </a:lnTo>
                  <a:lnTo>
                    <a:pt x="127" y="166"/>
                  </a:lnTo>
                  <a:lnTo>
                    <a:pt x="127" y="62"/>
                  </a:lnTo>
                  <a:close/>
                  <a:moveTo>
                    <a:pt x="99" y="118"/>
                  </a:moveTo>
                  <a:lnTo>
                    <a:pt x="99" y="124"/>
                  </a:lnTo>
                  <a:lnTo>
                    <a:pt x="98" y="129"/>
                  </a:lnTo>
                  <a:lnTo>
                    <a:pt x="94" y="135"/>
                  </a:lnTo>
                  <a:lnTo>
                    <a:pt x="87" y="141"/>
                  </a:lnTo>
                  <a:lnTo>
                    <a:pt x="79" y="145"/>
                  </a:lnTo>
                  <a:lnTo>
                    <a:pt x="71" y="147"/>
                  </a:lnTo>
                  <a:lnTo>
                    <a:pt x="64" y="147"/>
                  </a:lnTo>
                  <a:lnTo>
                    <a:pt x="59" y="148"/>
                  </a:lnTo>
                  <a:lnTo>
                    <a:pt x="47" y="146"/>
                  </a:lnTo>
                  <a:lnTo>
                    <a:pt x="36" y="142"/>
                  </a:lnTo>
                  <a:lnTo>
                    <a:pt x="28" y="134"/>
                  </a:lnTo>
                  <a:lnTo>
                    <a:pt x="26" y="124"/>
                  </a:lnTo>
                  <a:lnTo>
                    <a:pt x="28" y="116"/>
                  </a:lnTo>
                  <a:lnTo>
                    <a:pt x="35" y="109"/>
                  </a:lnTo>
                  <a:lnTo>
                    <a:pt x="45" y="104"/>
                  </a:lnTo>
                  <a:lnTo>
                    <a:pt x="57" y="101"/>
                  </a:lnTo>
                  <a:lnTo>
                    <a:pt x="69" y="98"/>
                  </a:lnTo>
                  <a:lnTo>
                    <a:pt x="81" y="97"/>
                  </a:lnTo>
                  <a:lnTo>
                    <a:pt x="92" y="96"/>
                  </a:lnTo>
                  <a:lnTo>
                    <a:pt x="99" y="96"/>
                  </a:lnTo>
                  <a:lnTo>
                    <a:pt x="99" y="118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7" name="Freeform 268"/>
            <p:cNvSpPr>
              <a:spLocks noEditPoints="1"/>
            </p:cNvSpPr>
            <p:nvPr/>
          </p:nvSpPr>
          <p:spPr bwMode="auto">
            <a:xfrm>
              <a:off x="2438" y="868"/>
              <a:ext cx="143" cy="254"/>
            </a:xfrm>
            <a:custGeom>
              <a:avLst/>
              <a:gdLst>
                <a:gd name="T0" fmla="*/ 27 w 143"/>
                <a:gd name="T1" fmla="*/ 0 h 254"/>
                <a:gd name="T2" fmla="*/ 0 w 143"/>
                <a:gd name="T3" fmla="*/ 0 h 254"/>
                <a:gd name="T4" fmla="*/ 0 w 143"/>
                <a:gd name="T5" fmla="*/ 250 h 254"/>
                <a:gd name="T6" fmla="*/ 28 w 143"/>
                <a:gd name="T7" fmla="*/ 250 h 254"/>
                <a:gd name="T8" fmla="*/ 28 w 143"/>
                <a:gd name="T9" fmla="*/ 233 h 254"/>
                <a:gd name="T10" fmla="*/ 36 w 143"/>
                <a:gd name="T11" fmla="*/ 240 h 254"/>
                <a:gd name="T12" fmla="*/ 46 w 143"/>
                <a:gd name="T13" fmla="*/ 246 h 254"/>
                <a:gd name="T14" fmla="*/ 60 w 143"/>
                <a:gd name="T15" fmla="*/ 251 h 254"/>
                <a:gd name="T16" fmla="*/ 76 w 143"/>
                <a:gd name="T17" fmla="*/ 254 h 254"/>
                <a:gd name="T18" fmla="*/ 102 w 143"/>
                <a:gd name="T19" fmla="*/ 247 h 254"/>
                <a:gd name="T20" fmla="*/ 123 w 143"/>
                <a:gd name="T21" fmla="*/ 230 h 254"/>
                <a:gd name="T22" fmla="*/ 138 w 143"/>
                <a:gd name="T23" fmla="*/ 203 h 254"/>
                <a:gd name="T24" fmla="*/ 143 w 143"/>
                <a:gd name="T25" fmla="*/ 169 h 254"/>
                <a:gd name="T26" fmla="*/ 139 w 143"/>
                <a:gd name="T27" fmla="*/ 138 h 254"/>
                <a:gd name="T28" fmla="*/ 127 w 143"/>
                <a:gd name="T29" fmla="*/ 111 h 254"/>
                <a:gd name="T30" fmla="*/ 108 w 143"/>
                <a:gd name="T31" fmla="*/ 93 h 254"/>
                <a:gd name="T32" fmla="*/ 85 w 143"/>
                <a:gd name="T33" fmla="*/ 86 h 254"/>
                <a:gd name="T34" fmla="*/ 73 w 143"/>
                <a:gd name="T35" fmla="*/ 87 h 254"/>
                <a:gd name="T36" fmla="*/ 59 w 143"/>
                <a:gd name="T37" fmla="*/ 90 h 254"/>
                <a:gd name="T38" fmla="*/ 43 w 143"/>
                <a:gd name="T39" fmla="*/ 96 h 254"/>
                <a:gd name="T40" fmla="*/ 27 w 143"/>
                <a:gd name="T41" fmla="*/ 107 h 254"/>
                <a:gd name="T42" fmla="*/ 27 w 143"/>
                <a:gd name="T43" fmla="*/ 0 h 254"/>
                <a:gd name="T44" fmla="*/ 28 w 143"/>
                <a:gd name="T45" fmla="*/ 129 h 254"/>
                <a:gd name="T46" fmla="*/ 34 w 143"/>
                <a:gd name="T47" fmla="*/ 122 h 254"/>
                <a:gd name="T48" fmla="*/ 42 w 143"/>
                <a:gd name="T49" fmla="*/ 115 h 254"/>
                <a:gd name="T50" fmla="*/ 53 w 143"/>
                <a:gd name="T51" fmla="*/ 110 h 254"/>
                <a:gd name="T52" fmla="*/ 67 w 143"/>
                <a:gd name="T53" fmla="*/ 108 h 254"/>
                <a:gd name="T54" fmla="*/ 83 w 143"/>
                <a:gd name="T55" fmla="*/ 111 h 254"/>
                <a:gd name="T56" fmla="*/ 99 w 143"/>
                <a:gd name="T57" fmla="*/ 121 h 254"/>
                <a:gd name="T58" fmla="*/ 110 w 143"/>
                <a:gd name="T59" fmla="*/ 140 h 254"/>
                <a:gd name="T60" fmla="*/ 115 w 143"/>
                <a:gd name="T61" fmla="*/ 169 h 254"/>
                <a:gd name="T62" fmla="*/ 110 w 143"/>
                <a:gd name="T63" fmla="*/ 199 h 254"/>
                <a:gd name="T64" fmla="*/ 97 w 143"/>
                <a:gd name="T65" fmla="*/ 218 h 254"/>
                <a:gd name="T66" fmla="*/ 80 w 143"/>
                <a:gd name="T67" fmla="*/ 229 h 254"/>
                <a:gd name="T68" fmla="*/ 63 w 143"/>
                <a:gd name="T69" fmla="*/ 232 h 254"/>
                <a:gd name="T70" fmla="*/ 53 w 143"/>
                <a:gd name="T71" fmla="*/ 230 h 254"/>
                <a:gd name="T72" fmla="*/ 44 w 143"/>
                <a:gd name="T73" fmla="*/ 226 h 254"/>
                <a:gd name="T74" fmla="*/ 35 w 143"/>
                <a:gd name="T75" fmla="*/ 219 h 254"/>
                <a:gd name="T76" fmla="*/ 28 w 143"/>
                <a:gd name="T77" fmla="*/ 209 h 254"/>
                <a:gd name="T78" fmla="*/ 28 w 143"/>
                <a:gd name="T79" fmla="*/ 12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3" h="254">
                  <a:moveTo>
                    <a:pt x="27" y="0"/>
                  </a:moveTo>
                  <a:lnTo>
                    <a:pt x="0" y="0"/>
                  </a:lnTo>
                  <a:lnTo>
                    <a:pt x="0" y="250"/>
                  </a:lnTo>
                  <a:lnTo>
                    <a:pt x="28" y="250"/>
                  </a:lnTo>
                  <a:lnTo>
                    <a:pt x="28" y="233"/>
                  </a:lnTo>
                  <a:lnTo>
                    <a:pt x="36" y="240"/>
                  </a:lnTo>
                  <a:lnTo>
                    <a:pt x="46" y="246"/>
                  </a:lnTo>
                  <a:lnTo>
                    <a:pt x="60" y="251"/>
                  </a:lnTo>
                  <a:lnTo>
                    <a:pt x="76" y="254"/>
                  </a:lnTo>
                  <a:lnTo>
                    <a:pt x="102" y="247"/>
                  </a:lnTo>
                  <a:lnTo>
                    <a:pt x="123" y="230"/>
                  </a:lnTo>
                  <a:lnTo>
                    <a:pt x="138" y="203"/>
                  </a:lnTo>
                  <a:lnTo>
                    <a:pt x="143" y="169"/>
                  </a:lnTo>
                  <a:lnTo>
                    <a:pt x="139" y="138"/>
                  </a:lnTo>
                  <a:lnTo>
                    <a:pt x="127" y="111"/>
                  </a:lnTo>
                  <a:lnTo>
                    <a:pt x="108" y="93"/>
                  </a:lnTo>
                  <a:lnTo>
                    <a:pt x="85" y="86"/>
                  </a:lnTo>
                  <a:lnTo>
                    <a:pt x="73" y="87"/>
                  </a:lnTo>
                  <a:lnTo>
                    <a:pt x="59" y="90"/>
                  </a:lnTo>
                  <a:lnTo>
                    <a:pt x="43" y="96"/>
                  </a:lnTo>
                  <a:lnTo>
                    <a:pt x="27" y="107"/>
                  </a:lnTo>
                  <a:lnTo>
                    <a:pt x="27" y="0"/>
                  </a:lnTo>
                  <a:close/>
                  <a:moveTo>
                    <a:pt x="28" y="129"/>
                  </a:moveTo>
                  <a:lnTo>
                    <a:pt x="34" y="122"/>
                  </a:lnTo>
                  <a:lnTo>
                    <a:pt x="42" y="115"/>
                  </a:lnTo>
                  <a:lnTo>
                    <a:pt x="53" y="110"/>
                  </a:lnTo>
                  <a:lnTo>
                    <a:pt x="67" y="108"/>
                  </a:lnTo>
                  <a:lnTo>
                    <a:pt x="83" y="111"/>
                  </a:lnTo>
                  <a:lnTo>
                    <a:pt x="99" y="121"/>
                  </a:lnTo>
                  <a:lnTo>
                    <a:pt x="110" y="140"/>
                  </a:lnTo>
                  <a:lnTo>
                    <a:pt x="115" y="169"/>
                  </a:lnTo>
                  <a:lnTo>
                    <a:pt x="110" y="199"/>
                  </a:lnTo>
                  <a:lnTo>
                    <a:pt x="97" y="218"/>
                  </a:lnTo>
                  <a:lnTo>
                    <a:pt x="80" y="229"/>
                  </a:lnTo>
                  <a:lnTo>
                    <a:pt x="63" y="232"/>
                  </a:lnTo>
                  <a:lnTo>
                    <a:pt x="53" y="230"/>
                  </a:lnTo>
                  <a:lnTo>
                    <a:pt x="44" y="226"/>
                  </a:lnTo>
                  <a:lnTo>
                    <a:pt x="35" y="219"/>
                  </a:lnTo>
                  <a:lnTo>
                    <a:pt x="28" y="209"/>
                  </a:lnTo>
                  <a:lnTo>
                    <a:pt x="28" y="12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8" name="Freeform 269"/>
            <p:cNvSpPr>
              <a:spLocks/>
            </p:cNvSpPr>
            <p:nvPr/>
          </p:nvSpPr>
          <p:spPr bwMode="auto">
            <a:xfrm>
              <a:off x="2604" y="952"/>
              <a:ext cx="120" cy="170"/>
            </a:xfrm>
            <a:custGeom>
              <a:avLst/>
              <a:gdLst>
                <a:gd name="T0" fmla="*/ 100 w 120"/>
                <a:gd name="T1" fmla="*/ 6 h 170"/>
                <a:gd name="T2" fmla="*/ 75 w 120"/>
                <a:gd name="T3" fmla="*/ 0 h 170"/>
                <a:gd name="T4" fmla="*/ 57 w 120"/>
                <a:gd name="T5" fmla="*/ 0 h 170"/>
                <a:gd name="T6" fmla="*/ 39 w 120"/>
                <a:gd name="T7" fmla="*/ 2 h 170"/>
                <a:gd name="T8" fmla="*/ 19 w 120"/>
                <a:gd name="T9" fmla="*/ 11 h 170"/>
                <a:gd name="T10" fmla="*/ 4 w 120"/>
                <a:gd name="T11" fmla="*/ 31 h 170"/>
                <a:gd name="T12" fmla="*/ 4 w 120"/>
                <a:gd name="T13" fmla="*/ 59 h 170"/>
                <a:gd name="T14" fmla="*/ 15 w 120"/>
                <a:gd name="T15" fmla="*/ 77 h 170"/>
                <a:gd name="T16" fmla="*/ 29 w 120"/>
                <a:gd name="T17" fmla="*/ 88 h 170"/>
                <a:gd name="T18" fmla="*/ 47 w 120"/>
                <a:gd name="T19" fmla="*/ 94 h 170"/>
                <a:gd name="T20" fmla="*/ 71 w 120"/>
                <a:gd name="T21" fmla="*/ 99 h 170"/>
                <a:gd name="T22" fmla="*/ 91 w 120"/>
                <a:gd name="T23" fmla="*/ 110 h 170"/>
                <a:gd name="T24" fmla="*/ 93 w 120"/>
                <a:gd name="T25" fmla="*/ 130 h 170"/>
                <a:gd name="T26" fmla="*/ 85 w 120"/>
                <a:gd name="T27" fmla="*/ 141 h 170"/>
                <a:gd name="T28" fmla="*/ 73 w 120"/>
                <a:gd name="T29" fmla="*/ 146 h 170"/>
                <a:gd name="T30" fmla="*/ 63 w 120"/>
                <a:gd name="T31" fmla="*/ 147 h 170"/>
                <a:gd name="T32" fmla="*/ 40 w 120"/>
                <a:gd name="T33" fmla="*/ 145 h 170"/>
                <a:gd name="T34" fmla="*/ 12 w 120"/>
                <a:gd name="T35" fmla="*/ 134 h 170"/>
                <a:gd name="T36" fmla="*/ 0 w 120"/>
                <a:gd name="T37" fmla="*/ 154 h 170"/>
                <a:gd name="T38" fmla="*/ 24 w 120"/>
                <a:gd name="T39" fmla="*/ 164 h 170"/>
                <a:gd name="T40" fmla="*/ 61 w 120"/>
                <a:gd name="T41" fmla="*/ 170 h 170"/>
                <a:gd name="T42" fmla="*/ 78 w 120"/>
                <a:gd name="T43" fmla="*/ 168 h 170"/>
                <a:gd name="T44" fmla="*/ 102 w 120"/>
                <a:gd name="T45" fmla="*/ 158 h 170"/>
                <a:gd name="T46" fmla="*/ 115 w 120"/>
                <a:gd name="T47" fmla="*/ 141 h 170"/>
                <a:gd name="T48" fmla="*/ 120 w 120"/>
                <a:gd name="T49" fmla="*/ 120 h 170"/>
                <a:gd name="T50" fmla="*/ 113 w 120"/>
                <a:gd name="T51" fmla="*/ 96 h 170"/>
                <a:gd name="T52" fmla="*/ 105 w 120"/>
                <a:gd name="T53" fmla="*/ 87 h 170"/>
                <a:gd name="T54" fmla="*/ 86 w 120"/>
                <a:gd name="T55" fmla="*/ 74 h 170"/>
                <a:gd name="T56" fmla="*/ 64 w 120"/>
                <a:gd name="T57" fmla="*/ 69 h 170"/>
                <a:gd name="T58" fmla="*/ 38 w 120"/>
                <a:gd name="T59" fmla="*/ 61 h 170"/>
                <a:gd name="T60" fmla="*/ 28 w 120"/>
                <a:gd name="T61" fmla="*/ 43 h 170"/>
                <a:gd name="T62" fmla="*/ 32 w 120"/>
                <a:gd name="T63" fmla="*/ 31 h 170"/>
                <a:gd name="T64" fmla="*/ 41 w 120"/>
                <a:gd name="T65" fmla="*/ 24 h 170"/>
                <a:gd name="T66" fmla="*/ 51 w 120"/>
                <a:gd name="T67" fmla="*/ 21 h 170"/>
                <a:gd name="T68" fmla="*/ 58 w 120"/>
                <a:gd name="T69" fmla="*/ 21 h 170"/>
                <a:gd name="T70" fmla="*/ 80 w 120"/>
                <a:gd name="T71" fmla="*/ 23 h 170"/>
                <a:gd name="T72" fmla="*/ 109 w 120"/>
                <a:gd name="T73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0" h="170">
                  <a:moveTo>
                    <a:pt x="113" y="11"/>
                  </a:moveTo>
                  <a:lnTo>
                    <a:pt x="100" y="6"/>
                  </a:lnTo>
                  <a:lnTo>
                    <a:pt x="87" y="2"/>
                  </a:lnTo>
                  <a:lnTo>
                    <a:pt x="75" y="0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49" y="1"/>
                  </a:lnTo>
                  <a:lnTo>
                    <a:pt x="39" y="2"/>
                  </a:lnTo>
                  <a:lnTo>
                    <a:pt x="29" y="6"/>
                  </a:lnTo>
                  <a:lnTo>
                    <a:pt x="19" y="11"/>
                  </a:lnTo>
                  <a:lnTo>
                    <a:pt x="10" y="20"/>
                  </a:lnTo>
                  <a:lnTo>
                    <a:pt x="4" y="31"/>
                  </a:lnTo>
                  <a:lnTo>
                    <a:pt x="2" y="47"/>
                  </a:lnTo>
                  <a:lnTo>
                    <a:pt x="4" y="59"/>
                  </a:lnTo>
                  <a:lnTo>
                    <a:pt x="8" y="69"/>
                  </a:lnTo>
                  <a:lnTo>
                    <a:pt x="15" y="77"/>
                  </a:lnTo>
                  <a:lnTo>
                    <a:pt x="22" y="83"/>
                  </a:lnTo>
                  <a:lnTo>
                    <a:pt x="29" y="88"/>
                  </a:lnTo>
                  <a:lnTo>
                    <a:pt x="38" y="91"/>
                  </a:lnTo>
                  <a:lnTo>
                    <a:pt x="47" y="94"/>
                  </a:lnTo>
                  <a:lnTo>
                    <a:pt x="60" y="96"/>
                  </a:lnTo>
                  <a:lnTo>
                    <a:pt x="71" y="99"/>
                  </a:lnTo>
                  <a:lnTo>
                    <a:pt x="82" y="103"/>
                  </a:lnTo>
                  <a:lnTo>
                    <a:pt x="91" y="110"/>
                  </a:lnTo>
                  <a:lnTo>
                    <a:pt x="94" y="122"/>
                  </a:lnTo>
                  <a:lnTo>
                    <a:pt x="93" y="130"/>
                  </a:lnTo>
                  <a:lnTo>
                    <a:pt x="90" y="136"/>
                  </a:lnTo>
                  <a:lnTo>
                    <a:pt x="85" y="141"/>
                  </a:lnTo>
                  <a:lnTo>
                    <a:pt x="79" y="144"/>
                  </a:lnTo>
                  <a:lnTo>
                    <a:pt x="73" y="146"/>
                  </a:lnTo>
                  <a:lnTo>
                    <a:pt x="68" y="147"/>
                  </a:lnTo>
                  <a:lnTo>
                    <a:pt x="63" y="147"/>
                  </a:lnTo>
                  <a:lnTo>
                    <a:pt x="60" y="147"/>
                  </a:lnTo>
                  <a:lnTo>
                    <a:pt x="40" y="145"/>
                  </a:lnTo>
                  <a:lnTo>
                    <a:pt x="24" y="140"/>
                  </a:lnTo>
                  <a:lnTo>
                    <a:pt x="12" y="134"/>
                  </a:lnTo>
                  <a:lnTo>
                    <a:pt x="5" y="129"/>
                  </a:lnTo>
                  <a:lnTo>
                    <a:pt x="0" y="154"/>
                  </a:lnTo>
                  <a:lnTo>
                    <a:pt x="11" y="159"/>
                  </a:lnTo>
                  <a:lnTo>
                    <a:pt x="24" y="164"/>
                  </a:lnTo>
                  <a:lnTo>
                    <a:pt x="41" y="168"/>
                  </a:lnTo>
                  <a:lnTo>
                    <a:pt x="61" y="170"/>
                  </a:lnTo>
                  <a:lnTo>
                    <a:pt x="68" y="169"/>
                  </a:lnTo>
                  <a:lnTo>
                    <a:pt x="78" y="168"/>
                  </a:lnTo>
                  <a:lnTo>
                    <a:pt x="90" y="165"/>
                  </a:lnTo>
                  <a:lnTo>
                    <a:pt x="102" y="158"/>
                  </a:lnTo>
                  <a:lnTo>
                    <a:pt x="110" y="151"/>
                  </a:lnTo>
                  <a:lnTo>
                    <a:pt x="115" y="141"/>
                  </a:lnTo>
                  <a:lnTo>
                    <a:pt x="118" y="131"/>
                  </a:lnTo>
                  <a:lnTo>
                    <a:pt x="120" y="120"/>
                  </a:lnTo>
                  <a:lnTo>
                    <a:pt x="117" y="106"/>
                  </a:lnTo>
                  <a:lnTo>
                    <a:pt x="113" y="96"/>
                  </a:lnTo>
                  <a:lnTo>
                    <a:pt x="108" y="89"/>
                  </a:lnTo>
                  <a:lnTo>
                    <a:pt x="105" y="87"/>
                  </a:lnTo>
                  <a:lnTo>
                    <a:pt x="96" y="79"/>
                  </a:lnTo>
                  <a:lnTo>
                    <a:pt x="86" y="74"/>
                  </a:lnTo>
                  <a:lnTo>
                    <a:pt x="76" y="71"/>
                  </a:lnTo>
                  <a:lnTo>
                    <a:pt x="64" y="69"/>
                  </a:lnTo>
                  <a:lnTo>
                    <a:pt x="50" y="65"/>
                  </a:lnTo>
                  <a:lnTo>
                    <a:pt x="38" y="61"/>
                  </a:lnTo>
                  <a:lnTo>
                    <a:pt x="30" y="54"/>
                  </a:lnTo>
                  <a:lnTo>
                    <a:pt x="28" y="43"/>
                  </a:lnTo>
                  <a:lnTo>
                    <a:pt x="29" y="36"/>
                  </a:lnTo>
                  <a:lnTo>
                    <a:pt x="32" y="31"/>
                  </a:lnTo>
                  <a:lnTo>
                    <a:pt x="36" y="27"/>
                  </a:lnTo>
                  <a:lnTo>
                    <a:pt x="41" y="24"/>
                  </a:lnTo>
                  <a:lnTo>
                    <a:pt x="46" y="22"/>
                  </a:lnTo>
                  <a:lnTo>
                    <a:pt x="51" y="21"/>
                  </a:lnTo>
                  <a:lnTo>
                    <a:pt x="56" y="21"/>
                  </a:lnTo>
                  <a:lnTo>
                    <a:pt x="58" y="21"/>
                  </a:lnTo>
                  <a:lnTo>
                    <a:pt x="68" y="22"/>
                  </a:lnTo>
                  <a:lnTo>
                    <a:pt x="80" y="23"/>
                  </a:lnTo>
                  <a:lnTo>
                    <a:pt x="94" y="27"/>
                  </a:lnTo>
                  <a:lnTo>
                    <a:pt x="109" y="35"/>
                  </a:lnTo>
                  <a:lnTo>
                    <a:pt x="113" y="11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9" name="Freeform 270"/>
            <p:cNvSpPr>
              <a:spLocks/>
            </p:cNvSpPr>
            <p:nvPr/>
          </p:nvSpPr>
          <p:spPr bwMode="auto">
            <a:xfrm>
              <a:off x="2745" y="952"/>
              <a:ext cx="136" cy="170"/>
            </a:xfrm>
            <a:custGeom>
              <a:avLst/>
              <a:gdLst>
                <a:gd name="T0" fmla="*/ 134 w 136"/>
                <a:gd name="T1" fmla="*/ 15 h 170"/>
                <a:gd name="T2" fmla="*/ 119 w 136"/>
                <a:gd name="T3" fmla="*/ 8 h 170"/>
                <a:gd name="T4" fmla="*/ 107 w 136"/>
                <a:gd name="T5" fmla="*/ 3 h 170"/>
                <a:gd name="T6" fmla="*/ 94 w 136"/>
                <a:gd name="T7" fmla="*/ 1 h 170"/>
                <a:gd name="T8" fmla="*/ 79 w 136"/>
                <a:gd name="T9" fmla="*/ 0 h 170"/>
                <a:gd name="T10" fmla="*/ 45 w 136"/>
                <a:gd name="T11" fmla="*/ 7 h 170"/>
                <a:gd name="T12" fmla="*/ 21 w 136"/>
                <a:gd name="T13" fmla="*/ 27 h 170"/>
                <a:gd name="T14" fmla="*/ 5 w 136"/>
                <a:gd name="T15" fmla="*/ 54 h 170"/>
                <a:gd name="T16" fmla="*/ 0 w 136"/>
                <a:gd name="T17" fmla="*/ 86 h 170"/>
                <a:gd name="T18" fmla="*/ 6 w 136"/>
                <a:gd name="T19" fmla="*/ 118 h 170"/>
                <a:gd name="T20" fmla="*/ 22 w 136"/>
                <a:gd name="T21" fmla="*/ 144 h 170"/>
                <a:gd name="T22" fmla="*/ 46 w 136"/>
                <a:gd name="T23" fmla="*/ 163 h 170"/>
                <a:gd name="T24" fmla="*/ 77 w 136"/>
                <a:gd name="T25" fmla="*/ 170 h 170"/>
                <a:gd name="T26" fmla="*/ 107 w 136"/>
                <a:gd name="T27" fmla="*/ 165 h 170"/>
                <a:gd name="T28" fmla="*/ 136 w 136"/>
                <a:gd name="T29" fmla="*/ 151 h 170"/>
                <a:gd name="T30" fmla="*/ 134 w 136"/>
                <a:gd name="T31" fmla="*/ 127 h 170"/>
                <a:gd name="T32" fmla="*/ 106 w 136"/>
                <a:gd name="T33" fmla="*/ 142 h 170"/>
                <a:gd name="T34" fmla="*/ 78 w 136"/>
                <a:gd name="T35" fmla="*/ 147 h 170"/>
                <a:gd name="T36" fmla="*/ 57 w 136"/>
                <a:gd name="T37" fmla="*/ 142 h 170"/>
                <a:gd name="T38" fmla="*/ 42 w 136"/>
                <a:gd name="T39" fmla="*/ 129 h 170"/>
                <a:gd name="T40" fmla="*/ 31 w 136"/>
                <a:gd name="T41" fmla="*/ 110 h 170"/>
                <a:gd name="T42" fmla="*/ 28 w 136"/>
                <a:gd name="T43" fmla="*/ 85 h 170"/>
                <a:gd name="T44" fmla="*/ 30 w 136"/>
                <a:gd name="T45" fmla="*/ 64 h 170"/>
                <a:gd name="T46" fmla="*/ 39 w 136"/>
                <a:gd name="T47" fmla="*/ 44 h 170"/>
                <a:gd name="T48" fmla="*/ 55 w 136"/>
                <a:gd name="T49" fmla="*/ 29 h 170"/>
                <a:gd name="T50" fmla="*/ 79 w 136"/>
                <a:gd name="T51" fmla="*/ 23 h 170"/>
                <a:gd name="T52" fmla="*/ 92 w 136"/>
                <a:gd name="T53" fmla="*/ 23 h 170"/>
                <a:gd name="T54" fmla="*/ 104 w 136"/>
                <a:gd name="T55" fmla="*/ 26 h 170"/>
                <a:gd name="T56" fmla="*/ 116 w 136"/>
                <a:gd name="T57" fmla="*/ 31 h 170"/>
                <a:gd name="T58" fmla="*/ 130 w 136"/>
                <a:gd name="T59" fmla="*/ 39 h 170"/>
                <a:gd name="T60" fmla="*/ 134 w 136"/>
                <a:gd name="T61" fmla="*/ 1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6" h="170">
                  <a:moveTo>
                    <a:pt x="134" y="15"/>
                  </a:moveTo>
                  <a:lnTo>
                    <a:pt x="119" y="8"/>
                  </a:lnTo>
                  <a:lnTo>
                    <a:pt x="107" y="3"/>
                  </a:lnTo>
                  <a:lnTo>
                    <a:pt x="94" y="1"/>
                  </a:lnTo>
                  <a:lnTo>
                    <a:pt x="79" y="0"/>
                  </a:lnTo>
                  <a:lnTo>
                    <a:pt x="45" y="7"/>
                  </a:lnTo>
                  <a:lnTo>
                    <a:pt x="21" y="27"/>
                  </a:lnTo>
                  <a:lnTo>
                    <a:pt x="5" y="54"/>
                  </a:lnTo>
                  <a:lnTo>
                    <a:pt x="0" y="86"/>
                  </a:lnTo>
                  <a:lnTo>
                    <a:pt x="6" y="118"/>
                  </a:lnTo>
                  <a:lnTo>
                    <a:pt x="22" y="144"/>
                  </a:lnTo>
                  <a:lnTo>
                    <a:pt x="46" y="163"/>
                  </a:lnTo>
                  <a:lnTo>
                    <a:pt x="77" y="170"/>
                  </a:lnTo>
                  <a:lnTo>
                    <a:pt x="107" y="165"/>
                  </a:lnTo>
                  <a:lnTo>
                    <a:pt x="136" y="151"/>
                  </a:lnTo>
                  <a:lnTo>
                    <a:pt x="134" y="127"/>
                  </a:lnTo>
                  <a:lnTo>
                    <a:pt x="106" y="142"/>
                  </a:lnTo>
                  <a:lnTo>
                    <a:pt x="78" y="147"/>
                  </a:lnTo>
                  <a:lnTo>
                    <a:pt x="57" y="142"/>
                  </a:lnTo>
                  <a:lnTo>
                    <a:pt x="42" y="129"/>
                  </a:lnTo>
                  <a:lnTo>
                    <a:pt x="31" y="110"/>
                  </a:lnTo>
                  <a:lnTo>
                    <a:pt x="28" y="85"/>
                  </a:lnTo>
                  <a:lnTo>
                    <a:pt x="30" y="64"/>
                  </a:lnTo>
                  <a:lnTo>
                    <a:pt x="39" y="44"/>
                  </a:lnTo>
                  <a:lnTo>
                    <a:pt x="55" y="29"/>
                  </a:lnTo>
                  <a:lnTo>
                    <a:pt x="79" y="23"/>
                  </a:lnTo>
                  <a:lnTo>
                    <a:pt x="92" y="23"/>
                  </a:lnTo>
                  <a:lnTo>
                    <a:pt x="104" y="26"/>
                  </a:lnTo>
                  <a:lnTo>
                    <a:pt x="116" y="31"/>
                  </a:lnTo>
                  <a:lnTo>
                    <a:pt x="130" y="39"/>
                  </a:lnTo>
                  <a:lnTo>
                    <a:pt x="134" y="15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0" name="Freeform 271"/>
            <p:cNvSpPr>
              <a:spLocks noEditPoints="1"/>
            </p:cNvSpPr>
            <p:nvPr/>
          </p:nvSpPr>
          <p:spPr bwMode="auto">
            <a:xfrm>
              <a:off x="2918" y="873"/>
              <a:ext cx="32" cy="245"/>
            </a:xfrm>
            <a:custGeom>
              <a:avLst/>
              <a:gdLst>
                <a:gd name="T0" fmla="*/ 32 w 32"/>
                <a:gd name="T1" fmla="*/ 0 h 245"/>
                <a:gd name="T2" fmla="*/ 0 w 32"/>
                <a:gd name="T3" fmla="*/ 0 h 245"/>
                <a:gd name="T4" fmla="*/ 0 w 32"/>
                <a:gd name="T5" fmla="*/ 32 h 245"/>
                <a:gd name="T6" fmla="*/ 32 w 32"/>
                <a:gd name="T7" fmla="*/ 32 h 245"/>
                <a:gd name="T8" fmla="*/ 32 w 32"/>
                <a:gd name="T9" fmla="*/ 0 h 245"/>
                <a:gd name="T10" fmla="*/ 29 w 32"/>
                <a:gd name="T11" fmla="*/ 85 h 245"/>
                <a:gd name="T12" fmla="*/ 2 w 32"/>
                <a:gd name="T13" fmla="*/ 85 h 245"/>
                <a:gd name="T14" fmla="*/ 2 w 32"/>
                <a:gd name="T15" fmla="*/ 245 h 245"/>
                <a:gd name="T16" fmla="*/ 29 w 32"/>
                <a:gd name="T17" fmla="*/ 245 h 245"/>
                <a:gd name="T18" fmla="*/ 29 w 32"/>
                <a:gd name="T19" fmla="*/ 8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45">
                  <a:moveTo>
                    <a:pt x="32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32" y="32"/>
                  </a:lnTo>
                  <a:lnTo>
                    <a:pt x="32" y="0"/>
                  </a:lnTo>
                  <a:close/>
                  <a:moveTo>
                    <a:pt x="29" y="85"/>
                  </a:moveTo>
                  <a:lnTo>
                    <a:pt x="2" y="85"/>
                  </a:lnTo>
                  <a:lnTo>
                    <a:pt x="2" y="245"/>
                  </a:lnTo>
                  <a:lnTo>
                    <a:pt x="29" y="245"/>
                  </a:lnTo>
                  <a:lnTo>
                    <a:pt x="29" y="85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1" name="Freeform 272"/>
            <p:cNvSpPr>
              <a:spLocks/>
            </p:cNvSpPr>
            <p:nvPr/>
          </p:nvSpPr>
          <p:spPr bwMode="auto">
            <a:xfrm>
              <a:off x="2987" y="952"/>
              <a:ext cx="119" cy="170"/>
            </a:xfrm>
            <a:custGeom>
              <a:avLst/>
              <a:gdLst>
                <a:gd name="T0" fmla="*/ 100 w 119"/>
                <a:gd name="T1" fmla="*/ 6 h 170"/>
                <a:gd name="T2" fmla="*/ 75 w 119"/>
                <a:gd name="T3" fmla="*/ 0 h 170"/>
                <a:gd name="T4" fmla="*/ 56 w 119"/>
                <a:gd name="T5" fmla="*/ 0 h 170"/>
                <a:gd name="T6" fmla="*/ 39 w 119"/>
                <a:gd name="T7" fmla="*/ 2 h 170"/>
                <a:gd name="T8" fmla="*/ 18 w 119"/>
                <a:gd name="T9" fmla="*/ 11 h 170"/>
                <a:gd name="T10" fmla="*/ 4 w 119"/>
                <a:gd name="T11" fmla="*/ 31 h 170"/>
                <a:gd name="T12" fmla="*/ 4 w 119"/>
                <a:gd name="T13" fmla="*/ 59 h 170"/>
                <a:gd name="T14" fmla="*/ 15 w 119"/>
                <a:gd name="T15" fmla="*/ 77 h 170"/>
                <a:gd name="T16" fmla="*/ 29 w 119"/>
                <a:gd name="T17" fmla="*/ 88 h 170"/>
                <a:gd name="T18" fmla="*/ 47 w 119"/>
                <a:gd name="T19" fmla="*/ 94 h 170"/>
                <a:gd name="T20" fmla="*/ 71 w 119"/>
                <a:gd name="T21" fmla="*/ 99 h 170"/>
                <a:gd name="T22" fmla="*/ 90 w 119"/>
                <a:gd name="T23" fmla="*/ 110 h 170"/>
                <a:gd name="T24" fmla="*/ 93 w 119"/>
                <a:gd name="T25" fmla="*/ 130 h 170"/>
                <a:gd name="T26" fmla="*/ 85 w 119"/>
                <a:gd name="T27" fmla="*/ 141 h 170"/>
                <a:gd name="T28" fmla="*/ 73 w 119"/>
                <a:gd name="T29" fmla="*/ 146 h 170"/>
                <a:gd name="T30" fmla="*/ 63 w 119"/>
                <a:gd name="T31" fmla="*/ 147 h 170"/>
                <a:gd name="T32" fmla="*/ 40 w 119"/>
                <a:gd name="T33" fmla="*/ 145 h 170"/>
                <a:gd name="T34" fmla="*/ 12 w 119"/>
                <a:gd name="T35" fmla="*/ 134 h 170"/>
                <a:gd name="T36" fmla="*/ 0 w 119"/>
                <a:gd name="T37" fmla="*/ 154 h 170"/>
                <a:gd name="T38" fmla="*/ 24 w 119"/>
                <a:gd name="T39" fmla="*/ 164 h 170"/>
                <a:gd name="T40" fmla="*/ 60 w 119"/>
                <a:gd name="T41" fmla="*/ 170 h 170"/>
                <a:gd name="T42" fmla="*/ 78 w 119"/>
                <a:gd name="T43" fmla="*/ 168 h 170"/>
                <a:gd name="T44" fmla="*/ 102 w 119"/>
                <a:gd name="T45" fmla="*/ 158 h 170"/>
                <a:gd name="T46" fmla="*/ 115 w 119"/>
                <a:gd name="T47" fmla="*/ 141 h 170"/>
                <a:gd name="T48" fmla="*/ 119 w 119"/>
                <a:gd name="T49" fmla="*/ 120 h 170"/>
                <a:gd name="T50" fmla="*/ 113 w 119"/>
                <a:gd name="T51" fmla="*/ 96 h 170"/>
                <a:gd name="T52" fmla="*/ 105 w 119"/>
                <a:gd name="T53" fmla="*/ 87 h 170"/>
                <a:gd name="T54" fmla="*/ 86 w 119"/>
                <a:gd name="T55" fmla="*/ 74 h 170"/>
                <a:gd name="T56" fmla="*/ 64 w 119"/>
                <a:gd name="T57" fmla="*/ 69 h 170"/>
                <a:gd name="T58" fmla="*/ 38 w 119"/>
                <a:gd name="T59" fmla="*/ 61 h 170"/>
                <a:gd name="T60" fmla="*/ 28 w 119"/>
                <a:gd name="T61" fmla="*/ 43 h 170"/>
                <a:gd name="T62" fmla="*/ 32 w 119"/>
                <a:gd name="T63" fmla="*/ 31 h 170"/>
                <a:gd name="T64" fmla="*/ 41 w 119"/>
                <a:gd name="T65" fmla="*/ 24 h 170"/>
                <a:gd name="T66" fmla="*/ 51 w 119"/>
                <a:gd name="T67" fmla="*/ 21 h 170"/>
                <a:gd name="T68" fmla="*/ 58 w 119"/>
                <a:gd name="T69" fmla="*/ 21 h 170"/>
                <a:gd name="T70" fmla="*/ 80 w 119"/>
                <a:gd name="T71" fmla="*/ 23 h 170"/>
                <a:gd name="T72" fmla="*/ 109 w 119"/>
                <a:gd name="T73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9" h="170">
                  <a:moveTo>
                    <a:pt x="113" y="11"/>
                  </a:moveTo>
                  <a:lnTo>
                    <a:pt x="100" y="6"/>
                  </a:lnTo>
                  <a:lnTo>
                    <a:pt x="87" y="2"/>
                  </a:lnTo>
                  <a:lnTo>
                    <a:pt x="75" y="0"/>
                  </a:lnTo>
                  <a:lnTo>
                    <a:pt x="62" y="0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39" y="2"/>
                  </a:lnTo>
                  <a:lnTo>
                    <a:pt x="28" y="6"/>
                  </a:lnTo>
                  <a:lnTo>
                    <a:pt x="18" y="11"/>
                  </a:lnTo>
                  <a:lnTo>
                    <a:pt x="10" y="20"/>
                  </a:lnTo>
                  <a:lnTo>
                    <a:pt x="4" y="31"/>
                  </a:lnTo>
                  <a:lnTo>
                    <a:pt x="2" y="47"/>
                  </a:lnTo>
                  <a:lnTo>
                    <a:pt x="4" y="59"/>
                  </a:lnTo>
                  <a:lnTo>
                    <a:pt x="8" y="69"/>
                  </a:lnTo>
                  <a:lnTo>
                    <a:pt x="15" y="77"/>
                  </a:lnTo>
                  <a:lnTo>
                    <a:pt x="21" y="83"/>
                  </a:lnTo>
                  <a:lnTo>
                    <a:pt x="29" y="88"/>
                  </a:lnTo>
                  <a:lnTo>
                    <a:pt x="37" y="91"/>
                  </a:lnTo>
                  <a:lnTo>
                    <a:pt x="47" y="94"/>
                  </a:lnTo>
                  <a:lnTo>
                    <a:pt x="60" y="96"/>
                  </a:lnTo>
                  <a:lnTo>
                    <a:pt x="71" y="99"/>
                  </a:lnTo>
                  <a:lnTo>
                    <a:pt x="82" y="103"/>
                  </a:lnTo>
                  <a:lnTo>
                    <a:pt x="90" y="110"/>
                  </a:lnTo>
                  <a:lnTo>
                    <a:pt x="94" y="122"/>
                  </a:lnTo>
                  <a:lnTo>
                    <a:pt x="93" y="130"/>
                  </a:lnTo>
                  <a:lnTo>
                    <a:pt x="89" y="136"/>
                  </a:lnTo>
                  <a:lnTo>
                    <a:pt x="85" y="141"/>
                  </a:lnTo>
                  <a:lnTo>
                    <a:pt x="79" y="144"/>
                  </a:lnTo>
                  <a:lnTo>
                    <a:pt x="73" y="146"/>
                  </a:lnTo>
                  <a:lnTo>
                    <a:pt x="68" y="147"/>
                  </a:lnTo>
                  <a:lnTo>
                    <a:pt x="63" y="147"/>
                  </a:lnTo>
                  <a:lnTo>
                    <a:pt x="60" y="147"/>
                  </a:lnTo>
                  <a:lnTo>
                    <a:pt x="40" y="145"/>
                  </a:lnTo>
                  <a:lnTo>
                    <a:pt x="24" y="140"/>
                  </a:lnTo>
                  <a:lnTo>
                    <a:pt x="12" y="134"/>
                  </a:lnTo>
                  <a:lnTo>
                    <a:pt x="5" y="129"/>
                  </a:lnTo>
                  <a:lnTo>
                    <a:pt x="0" y="154"/>
                  </a:lnTo>
                  <a:lnTo>
                    <a:pt x="10" y="159"/>
                  </a:lnTo>
                  <a:lnTo>
                    <a:pt x="24" y="164"/>
                  </a:lnTo>
                  <a:lnTo>
                    <a:pt x="40" y="168"/>
                  </a:lnTo>
                  <a:lnTo>
                    <a:pt x="60" y="170"/>
                  </a:lnTo>
                  <a:lnTo>
                    <a:pt x="68" y="169"/>
                  </a:lnTo>
                  <a:lnTo>
                    <a:pt x="78" y="168"/>
                  </a:lnTo>
                  <a:lnTo>
                    <a:pt x="90" y="165"/>
                  </a:lnTo>
                  <a:lnTo>
                    <a:pt x="102" y="158"/>
                  </a:lnTo>
                  <a:lnTo>
                    <a:pt x="109" y="151"/>
                  </a:lnTo>
                  <a:lnTo>
                    <a:pt x="115" y="141"/>
                  </a:lnTo>
                  <a:lnTo>
                    <a:pt x="118" y="131"/>
                  </a:lnTo>
                  <a:lnTo>
                    <a:pt x="119" y="120"/>
                  </a:lnTo>
                  <a:lnTo>
                    <a:pt x="117" y="106"/>
                  </a:lnTo>
                  <a:lnTo>
                    <a:pt x="113" y="96"/>
                  </a:lnTo>
                  <a:lnTo>
                    <a:pt x="108" y="89"/>
                  </a:lnTo>
                  <a:lnTo>
                    <a:pt x="105" y="87"/>
                  </a:lnTo>
                  <a:lnTo>
                    <a:pt x="95" y="79"/>
                  </a:lnTo>
                  <a:lnTo>
                    <a:pt x="86" y="74"/>
                  </a:lnTo>
                  <a:lnTo>
                    <a:pt x="76" y="71"/>
                  </a:lnTo>
                  <a:lnTo>
                    <a:pt x="64" y="69"/>
                  </a:lnTo>
                  <a:lnTo>
                    <a:pt x="50" y="65"/>
                  </a:lnTo>
                  <a:lnTo>
                    <a:pt x="38" y="61"/>
                  </a:lnTo>
                  <a:lnTo>
                    <a:pt x="30" y="54"/>
                  </a:lnTo>
                  <a:lnTo>
                    <a:pt x="28" y="43"/>
                  </a:lnTo>
                  <a:lnTo>
                    <a:pt x="29" y="36"/>
                  </a:lnTo>
                  <a:lnTo>
                    <a:pt x="32" y="31"/>
                  </a:lnTo>
                  <a:lnTo>
                    <a:pt x="36" y="27"/>
                  </a:lnTo>
                  <a:lnTo>
                    <a:pt x="41" y="24"/>
                  </a:lnTo>
                  <a:lnTo>
                    <a:pt x="46" y="22"/>
                  </a:lnTo>
                  <a:lnTo>
                    <a:pt x="51" y="21"/>
                  </a:lnTo>
                  <a:lnTo>
                    <a:pt x="55" y="21"/>
                  </a:lnTo>
                  <a:lnTo>
                    <a:pt x="58" y="21"/>
                  </a:lnTo>
                  <a:lnTo>
                    <a:pt x="68" y="22"/>
                  </a:lnTo>
                  <a:lnTo>
                    <a:pt x="80" y="23"/>
                  </a:lnTo>
                  <a:lnTo>
                    <a:pt x="94" y="27"/>
                  </a:lnTo>
                  <a:lnTo>
                    <a:pt x="109" y="35"/>
                  </a:lnTo>
                  <a:lnTo>
                    <a:pt x="113" y="11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2" name="Freeform 273"/>
            <p:cNvSpPr>
              <a:spLocks/>
            </p:cNvSpPr>
            <p:nvPr/>
          </p:nvSpPr>
          <p:spPr bwMode="auto">
            <a:xfrm>
              <a:off x="3125" y="952"/>
              <a:ext cx="119" cy="170"/>
            </a:xfrm>
            <a:custGeom>
              <a:avLst/>
              <a:gdLst>
                <a:gd name="T0" fmla="*/ 99 w 119"/>
                <a:gd name="T1" fmla="*/ 6 h 170"/>
                <a:gd name="T2" fmla="*/ 74 w 119"/>
                <a:gd name="T3" fmla="*/ 0 h 170"/>
                <a:gd name="T4" fmla="*/ 56 w 119"/>
                <a:gd name="T5" fmla="*/ 0 h 170"/>
                <a:gd name="T6" fmla="*/ 38 w 119"/>
                <a:gd name="T7" fmla="*/ 2 h 170"/>
                <a:gd name="T8" fmla="*/ 18 w 119"/>
                <a:gd name="T9" fmla="*/ 11 h 170"/>
                <a:gd name="T10" fmla="*/ 4 w 119"/>
                <a:gd name="T11" fmla="*/ 31 h 170"/>
                <a:gd name="T12" fmla="*/ 3 w 119"/>
                <a:gd name="T13" fmla="*/ 59 h 170"/>
                <a:gd name="T14" fmla="*/ 14 w 119"/>
                <a:gd name="T15" fmla="*/ 77 h 170"/>
                <a:gd name="T16" fmla="*/ 29 w 119"/>
                <a:gd name="T17" fmla="*/ 88 h 170"/>
                <a:gd name="T18" fmla="*/ 47 w 119"/>
                <a:gd name="T19" fmla="*/ 94 h 170"/>
                <a:gd name="T20" fmla="*/ 70 w 119"/>
                <a:gd name="T21" fmla="*/ 99 h 170"/>
                <a:gd name="T22" fmla="*/ 90 w 119"/>
                <a:gd name="T23" fmla="*/ 110 h 170"/>
                <a:gd name="T24" fmla="*/ 92 w 119"/>
                <a:gd name="T25" fmla="*/ 130 h 170"/>
                <a:gd name="T26" fmla="*/ 84 w 119"/>
                <a:gd name="T27" fmla="*/ 141 h 170"/>
                <a:gd name="T28" fmla="*/ 73 w 119"/>
                <a:gd name="T29" fmla="*/ 146 h 170"/>
                <a:gd name="T30" fmla="*/ 63 w 119"/>
                <a:gd name="T31" fmla="*/ 147 h 170"/>
                <a:gd name="T32" fmla="*/ 40 w 119"/>
                <a:gd name="T33" fmla="*/ 145 h 170"/>
                <a:gd name="T34" fmla="*/ 11 w 119"/>
                <a:gd name="T35" fmla="*/ 134 h 170"/>
                <a:gd name="T36" fmla="*/ 0 w 119"/>
                <a:gd name="T37" fmla="*/ 154 h 170"/>
                <a:gd name="T38" fmla="*/ 23 w 119"/>
                <a:gd name="T39" fmla="*/ 164 h 170"/>
                <a:gd name="T40" fmla="*/ 60 w 119"/>
                <a:gd name="T41" fmla="*/ 170 h 170"/>
                <a:gd name="T42" fmla="*/ 77 w 119"/>
                <a:gd name="T43" fmla="*/ 168 h 170"/>
                <a:gd name="T44" fmla="*/ 102 w 119"/>
                <a:gd name="T45" fmla="*/ 158 h 170"/>
                <a:gd name="T46" fmla="*/ 114 w 119"/>
                <a:gd name="T47" fmla="*/ 141 h 170"/>
                <a:gd name="T48" fmla="*/ 119 w 119"/>
                <a:gd name="T49" fmla="*/ 120 h 170"/>
                <a:gd name="T50" fmla="*/ 112 w 119"/>
                <a:gd name="T51" fmla="*/ 96 h 170"/>
                <a:gd name="T52" fmla="*/ 105 w 119"/>
                <a:gd name="T53" fmla="*/ 87 h 170"/>
                <a:gd name="T54" fmla="*/ 86 w 119"/>
                <a:gd name="T55" fmla="*/ 74 h 170"/>
                <a:gd name="T56" fmla="*/ 63 w 119"/>
                <a:gd name="T57" fmla="*/ 69 h 170"/>
                <a:gd name="T58" fmla="*/ 38 w 119"/>
                <a:gd name="T59" fmla="*/ 61 h 170"/>
                <a:gd name="T60" fmla="*/ 27 w 119"/>
                <a:gd name="T61" fmla="*/ 43 h 170"/>
                <a:gd name="T62" fmla="*/ 31 w 119"/>
                <a:gd name="T63" fmla="*/ 31 h 170"/>
                <a:gd name="T64" fmla="*/ 41 w 119"/>
                <a:gd name="T65" fmla="*/ 24 h 170"/>
                <a:gd name="T66" fmla="*/ 51 w 119"/>
                <a:gd name="T67" fmla="*/ 21 h 170"/>
                <a:gd name="T68" fmla="*/ 58 w 119"/>
                <a:gd name="T69" fmla="*/ 21 h 170"/>
                <a:gd name="T70" fmla="*/ 80 w 119"/>
                <a:gd name="T71" fmla="*/ 23 h 170"/>
                <a:gd name="T72" fmla="*/ 109 w 119"/>
                <a:gd name="T73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9" h="170">
                  <a:moveTo>
                    <a:pt x="113" y="11"/>
                  </a:moveTo>
                  <a:lnTo>
                    <a:pt x="99" y="6"/>
                  </a:lnTo>
                  <a:lnTo>
                    <a:pt x="87" y="2"/>
                  </a:lnTo>
                  <a:lnTo>
                    <a:pt x="74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38" y="2"/>
                  </a:lnTo>
                  <a:lnTo>
                    <a:pt x="28" y="6"/>
                  </a:lnTo>
                  <a:lnTo>
                    <a:pt x="18" y="11"/>
                  </a:lnTo>
                  <a:lnTo>
                    <a:pt x="10" y="20"/>
                  </a:lnTo>
                  <a:lnTo>
                    <a:pt x="4" y="31"/>
                  </a:lnTo>
                  <a:lnTo>
                    <a:pt x="2" y="47"/>
                  </a:lnTo>
                  <a:lnTo>
                    <a:pt x="3" y="59"/>
                  </a:lnTo>
                  <a:lnTo>
                    <a:pt x="8" y="69"/>
                  </a:lnTo>
                  <a:lnTo>
                    <a:pt x="14" y="77"/>
                  </a:lnTo>
                  <a:lnTo>
                    <a:pt x="21" y="83"/>
                  </a:lnTo>
                  <a:lnTo>
                    <a:pt x="29" y="88"/>
                  </a:lnTo>
                  <a:lnTo>
                    <a:pt x="37" y="91"/>
                  </a:lnTo>
                  <a:lnTo>
                    <a:pt x="47" y="94"/>
                  </a:lnTo>
                  <a:lnTo>
                    <a:pt x="60" y="96"/>
                  </a:lnTo>
                  <a:lnTo>
                    <a:pt x="70" y="99"/>
                  </a:lnTo>
                  <a:lnTo>
                    <a:pt x="81" y="103"/>
                  </a:lnTo>
                  <a:lnTo>
                    <a:pt x="90" y="110"/>
                  </a:lnTo>
                  <a:lnTo>
                    <a:pt x="93" y="122"/>
                  </a:lnTo>
                  <a:lnTo>
                    <a:pt x="92" y="130"/>
                  </a:lnTo>
                  <a:lnTo>
                    <a:pt x="89" y="136"/>
                  </a:lnTo>
                  <a:lnTo>
                    <a:pt x="84" y="141"/>
                  </a:lnTo>
                  <a:lnTo>
                    <a:pt x="79" y="144"/>
                  </a:lnTo>
                  <a:lnTo>
                    <a:pt x="73" y="146"/>
                  </a:lnTo>
                  <a:lnTo>
                    <a:pt x="67" y="147"/>
                  </a:lnTo>
                  <a:lnTo>
                    <a:pt x="63" y="147"/>
                  </a:lnTo>
                  <a:lnTo>
                    <a:pt x="60" y="147"/>
                  </a:lnTo>
                  <a:lnTo>
                    <a:pt x="40" y="145"/>
                  </a:lnTo>
                  <a:lnTo>
                    <a:pt x="23" y="140"/>
                  </a:lnTo>
                  <a:lnTo>
                    <a:pt x="11" y="134"/>
                  </a:lnTo>
                  <a:lnTo>
                    <a:pt x="4" y="129"/>
                  </a:lnTo>
                  <a:lnTo>
                    <a:pt x="0" y="154"/>
                  </a:lnTo>
                  <a:lnTo>
                    <a:pt x="10" y="159"/>
                  </a:lnTo>
                  <a:lnTo>
                    <a:pt x="23" y="164"/>
                  </a:lnTo>
                  <a:lnTo>
                    <a:pt x="40" y="168"/>
                  </a:lnTo>
                  <a:lnTo>
                    <a:pt x="60" y="170"/>
                  </a:lnTo>
                  <a:lnTo>
                    <a:pt x="67" y="169"/>
                  </a:lnTo>
                  <a:lnTo>
                    <a:pt x="77" y="168"/>
                  </a:lnTo>
                  <a:lnTo>
                    <a:pt x="89" y="165"/>
                  </a:lnTo>
                  <a:lnTo>
                    <a:pt x="102" y="158"/>
                  </a:lnTo>
                  <a:lnTo>
                    <a:pt x="109" y="151"/>
                  </a:lnTo>
                  <a:lnTo>
                    <a:pt x="114" y="141"/>
                  </a:lnTo>
                  <a:lnTo>
                    <a:pt x="118" y="131"/>
                  </a:lnTo>
                  <a:lnTo>
                    <a:pt x="119" y="120"/>
                  </a:lnTo>
                  <a:lnTo>
                    <a:pt x="117" y="106"/>
                  </a:lnTo>
                  <a:lnTo>
                    <a:pt x="112" y="96"/>
                  </a:lnTo>
                  <a:lnTo>
                    <a:pt x="108" y="89"/>
                  </a:lnTo>
                  <a:lnTo>
                    <a:pt x="105" y="87"/>
                  </a:lnTo>
                  <a:lnTo>
                    <a:pt x="95" y="79"/>
                  </a:lnTo>
                  <a:lnTo>
                    <a:pt x="86" y="74"/>
                  </a:lnTo>
                  <a:lnTo>
                    <a:pt x="75" y="71"/>
                  </a:lnTo>
                  <a:lnTo>
                    <a:pt x="63" y="69"/>
                  </a:lnTo>
                  <a:lnTo>
                    <a:pt x="49" y="65"/>
                  </a:lnTo>
                  <a:lnTo>
                    <a:pt x="38" y="61"/>
                  </a:lnTo>
                  <a:lnTo>
                    <a:pt x="30" y="54"/>
                  </a:lnTo>
                  <a:lnTo>
                    <a:pt x="27" y="43"/>
                  </a:lnTo>
                  <a:lnTo>
                    <a:pt x="28" y="36"/>
                  </a:lnTo>
                  <a:lnTo>
                    <a:pt x="31" y="31"/>
                  </a:lnTo>
                  <a:lnTo>
                    <a:pt x="35" y="27"/>
                  </a:lnTo>
                  <a:lnTo>
                    <a:pt x="41" y="24"/>
                  </a:lnTo>
                  <a:lnTo>
                    <a:pt x="46" y="22"/>
                  </a:lnTo>
                  <a:lnTo>
                    <a:pt x="51" y="21"/>
                  </a:lnTo>
                  <a:lnTo>
                    <a:pt x="55" y="21"/>
                  </a:lnTo>
                  <a:lnTo>
                    <a:pt x="58" y="21"/>
                  </a:lnTo>
                  <a:lnTo>
                    <a:pt x="68" y="22"/>
                  </a:lnTo>
                  <a:lnTo>
                    <a:pt x="80" y="23"/>
                  </a:lnTo>
                  <a:lnTo>
                    <a:pt x="94" y="27"/>
                  </a:lnTo>
                  <a:lnTo>
                    <a:pt x="109" y="35"/>
                  </a:lnTo>
                  <a:lnTo>
                    <a:pt x="113" y="11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3" name="Freeform 274"/>
            <p:cNvSpPr>
              <a:spLocks noEditPoints="1"/>
            </p:cNvSpPr>
            <p:nvPr/>
          </p:nvSpPr>
          <p:spPr bwMode="auto">
            <a:xfrm>
              <a:off x="3268" y="952"/>
              <a:ext cx="128" cy="170"/>
            </a:xfrm>
            <a:custGeom>
              <a:avLst/>
              <a:gdLst>
                <a:gd name="T0" fmla="*/ 128 w 128"/>
                <a:gd name="T1" fmla="*/ 62 h 170"/>
                <a:gd name="T2" fmla="*/ 123 w 128"/>
                <a:gd name="T3" fmla="*/ 37 h 170"/>
                <a:gd name="T4" fmla="*/ 110 w 128"/>
                <a:gd name="T5" fmla="*/ 17 h 170"/>
                <a:gd name="T6" fmla="*/ 92 w 128"/>
                <a:gd name="T7" fmla="*/ 4 h 170"/>
                <a:gd name="T8" fmla="*/ 68 w 128"/>
                <a:gd name="T9" fmla="*/ 0 h 170"/>
                <a:gd name="T10" fmla="*/ 38 w 128"/>
                <a:gd name="T11" fmla="*/ 4 h 170"/>
                <a:gd name="T12" fmla="*/ 12 w 128"/>
                <a:gd name="T13" fmla="*/ 15 h 170"/>
                <a:gd name="T14" fmla="*/ 14 w 128"/>
                <a:gd name="T15" fmla="*/ 39 h 170"/>
                <a:gd name="T16" fmla="*/ 28 w 128"/>
                <a:gd name="T17" fmla="*/ 31 h 170"/>
                <a:gd name="T18" fmla="*/ 42 w 128"/>
                <a:gd name="T19" fmla="*/ 25 h 170"/>
                <a:gd name="T20" fmla="*/ 55 w 128"/>
                <a:gd name="T21" fmla="*/ 22 h 170"/>
                <a:gd name="T22" fmla="*/ 68 w 128"/>
                <a:gd name="T23" fmla="*/ 21 h 170"/>
                <a:gd name="T24" fmla="*/ 80 w 128"/>
                <a:gd name="T25" fmla="*/ 24 h 170"/>
                <a:gd name="T26" fmla="*/ 90 w 128"/>
                <a:gd name="T27" fmla="*/ 32 h 170"/>
                <a:gd name="T28" fmla="*/ 97 w 128"/>
                <a:gd name="T29" fmla="*/ 44 h 170"/>
                <a:gd name="T30" fmla="*/ 100 w 128"/>
                <a:gd name="T31" fmla="*/ 62 h 170"/>
                <a:gd name="T32" fmla="*/ 100 w 128"/>
                <a:gd name="T33" fmla="*/ 77 h 170"/>
                <a:gd name="T34" fmla="*/ 61 w 128"/>
                <a:gd name="T35" fmla="*/ 81 h 170"/>
                <a:gd name="T36" fmla="*/ 30 w 128"/>
                <a:gd name="T37" fmla="*/ 90 h 170"/>
                <a:gd name="T38" fmla="*/ 8 w 128"/>
                <a:gd name="T39" fmla="*/ 104 h 170"/>
                <a:gd name="T40" fmla="*/ 0 w 128"/>
                <a:gd name="T41" fmla="*/ 125 h 170"/>
                <a:gd name="T42" fmla="*/ 1 w 128"/>
                <a:gd name="T43" fmla="*/ 131 h 170"/>
                <a:gd name="T44" fmla="*/ 2 w 128"/>
                <a:gd name="T45" fmla="*/ 138 h 170"/>
                <a:gd name="T46" fmla="*/ 5 w 128"/>
                <a:gd name="T47" fmla="*/ 146 h 170"/>
                <a:gd name="T48" fmla="*/ 9 w 128"/>
                <a:gd name="T49" fmla="*/ 153 h 170"/>
                <a:gd name="T50" fmla="*/ 14 w 128"/>
                <a:gd name="T51" fmla="*/ 159 h 170"/>
                <a:gd name="T52" fmla="*/ 22 w 128"/>
                <a:gd name="T53" fmla="*/ 165 h 170"/>
                <a:gd name="T54" fmla="*/ 30 w 128"/>
                <a:gd name="T55" fmla="*/ 168 h 170"/>
                <a:gd name="T56" fmla="*/ 41 w 128"/>
                <a:gd name="T57" fmla="*/ 170 h 170"/>
                <a:gd name="T58" fmla="*/ 49 w 128"/>
                <a:gd name="T59" fmla="*/ 169 h 170"/>
                <a:gd name="T60" fmla="*/ 65 w 128"/>
                <a:gd name="T61" fmla="*/ 167 h 170"/>
                <a:gd name="T62" fmla="*/ 83 w 128"/>
                <a:gd name="T63" fmla="*/ 162 h 170"/>
                <a:gd name="T64" fmla="*/ 101 w 128"/>
                <a:gd name="T65" fmla="*/ 153 h 170"/>
                <a:gd name="T66" fmla="*/ 101 w 128"/>
                <a:gd name="T67" fmla="*/ 166 h 170"/>
                <a:gd name="T68" fmla="*/ 128 w 128"/>
                <a:gd name="T69" fmla="*/ 166 h 170"/>
                <a:gd name="T70" fmla="*/ 128 w 128"/>
                <a:gd name="T71" fmla="*/ 62 h 170"/>
                <a:gd name="T72" fmla="*/ 100 w 128"/>
                <a:gd name="T73" fmla="*/ 118 h 170"/>
                <a:gd name="T74" fmla="*/ 99 w 128"/>
                <a:gd name="T75" fmla="*/ 124 h 170"/>
                <a:gd name="T76" fmla="*/ 98 w 128"/>
                <a:gd name="T77" fmla="*/ 129 h 170"/>
                <a:gd name="T78" fmla="*/ 94 w 128"/>
                <a:gd name="T79" fmla="*/ 135 h 170"/>
                <a:gd name="T80" fmla="*/ 87 w 128"/>
                <a:gd name="T81" fmla="*/ 141 h 170"/>
                <a:gd name="T82" fmla="*/ 79 w 128"/>
                <a:gd name="T83" fmla="*/ 145 h 170"/>
                <a:gd name="T84" fmla="*/ 71 w 128"/>
                <a:gd name="T85" fmla="*/ 147 h 170"/>
                <a:gd name="T86" fmla="*/ 64 w 128"/>
                <a:gd name="T87" fmla="*/ 147 h 170"/>
                <a:gd name="T88" fmla="*/ 59 w 128"/>
                <a:gd name="T89" fmla="*/ 148 h 170"/>
                <a:gd name="T90" fmla="*/ 47 w 128"/>
                <a:gd name="T91" fmla="*/ 146 h 170"/>
                <a:gd name="T92" fmla="*/ 36 w 128"/>
                <a:gd name="T93" fmla="*/ 142 h 170"/>
                <a:gd name="T94" fmla="*/ 29 w 128"/>
                <a:gd name="T95" fmla="*/ 134 h 170"/>
                <a:gd name="T96" fmla="*/ 26 w 128"/>
                <a:gd name="T97" fmla="*/ 124 h 170"/>
                <a:gd name="T98" fmla="*/ 28 w 128"/>
                <a:gd name="T99" fmla="*/ 116 h 170"/>
                <a:gd name="T100" fmla="*/ 35 w 128"/>
                <a:gd name="T101" fmla="*/ 109 h 170"/>
                <a:gd name="T102" fmla="*/ 45 w 128"/>
                <a:gd name="T103" fmla="*/ 104 h 170"/>
                <a:gd name="T104" fmla="*/ 57 w 128"/>
                <a:gd name="T105" fmla="*/ 101 h 170"/>
                <a:gd name="T106" fmla="*/ 69 w 128"/>
                <a:gd name="T107" fmla="*/ 98 h 170"/>
                <a:gd name="T108" fmla="*/ 82 w 128"/>
                <a:gd name="T109" fmla="*/ 97 h 170"/>
                <a:gd name="T110" fmla="*/ 92 w 128"/>
                <a:gd name="T111" fmla="*/ 96 h 170"/>
                <a:gd name="T112" fmla="*/ 100 w 128"/>
                <a:gd name="T113" fmla="*/ 96 h 170"/>
                <a:gd name="T114" fmla="*/ 100 w 128"/>
                <a:gd name="T115" fmla="*/ 11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8" h="170">
                  <a:moveTo>
                    <a:pt x="128" y="62"/>
                  </a:moveTo>
                  <a:lnTo>
                    <a:pt x="123" y="37"/>
                  </a:lnTo>
                  <a:lnTo>
                    <a:pt x="110" y="17"/>
                  </a:lnTo>
                  <a:lnTo>
                    <a:pt x="92" y="4"/>
                  </a:lnTo>
                  <a:lnTo>
                    <a:pt x="68" y="0"/>
                  </a:lnTo>
                  <a:lnTo>
                    <a:pt x="38" y="4"/>
                  </a:lnTo>
                  <a:lnTo>
                    <a:pt x="12" y="15"/>
                  </a:lnTo>
                  <a:lnTo>
                    <a:pt x="14" y="39"/>
                  </a:lnTo>
                  <a:lnTo>
                    <a:pt x="28" y="31"/>
                  </a:lnTo>
                  <a:lnTo>
                    <a:pt x="42" y="25"/>
                  </a:lnTo>
                  <a:lnTo>
                    <a:pt x="55" y="22"/>
                  </a:lnTo>
                  <a:lnTo>
                    <a:pt x="68" y="21"/>
                  </a:lnTo>
                  <a:lnTo>
                    <a:pt x="80" y="24"/>
                  </a:lnTo>
                  <a:lnTo>
                    <a:pt x="90" y="32"/>
                  </a:lnTo>
                  <a:lnTo>
                    <a:pt x="97" y="44"/>
                  </a:lnTo>
                  <a:lnTo>
                    <a:pt x="100" y="62"/>
                  </a:lnTo>
                  <a:lnTo>
                    <a:pt x="100" y="77"/>
                  </a:lnTo>
                  <a:lnTo>
                    <a:pt x="61" y="81"/>
                  </a:lnTo>
                  <a:lnTo>
                    <a:pt x="30" y="90"/>
                  </a:lnTo>
                  <a:lnTo>
                    <a:pt x="8" y="104"/>
                  </a:lnTo>
                  <a:lnTo>
                    <a:pt x="0" y="125"/>
                  </a:lnTo>
                  <a:lnTo>
                    <a:pt x="1" y="131"/>
                  </a:lnTo>
                  <a:lnTo>
                    <a:pt x="2" y="138"/>
                  </a:lnTo>
                  <a:lnTo>
                    <a:pt x="5" y="146"/>
                  </a:lnTo>
                  <a:lnTo>
                    <a:pt x="9" y="153"/>
                  </a:lnTo>
                  <a:lnTo>
                    <a:pt x="14" y="159"/>
                  </a:lnTo>
                  <a:lnTo>
                    <a:pt x="22" y="165"/>
                  </a:lnTo>
                  <a:lnTo>
                    <a:pt x="30" y="168"/>
                  </a:lnTo>
                  <a:lnTo>
                    <a:pt x="41" y="170"/>
                  </a:lnTo>
                  <a:lnTo>
                    <a:pt x="49" y="169"/>
                  </a:lnTo>
                  <a:lnTo>
                    <a:pt x="65" y="167"/>
                  </a:lnTo>
                  <a:lnTo>
                    <a:pt x="83" y="162"/>
                  </a:lnTo>
                  <a:lnTo>
                    <a:pt x="101" y="153"/>
                  </a:lnTo>
                  <a:lnTo>
                    <a:pt x="101" y="166"/>
                  </a:lnTo>
                  <a:lnTo>
                    <a:pt x="128" y="166"/>
                  </a:lnTo>
                  <a:lnTo>
                    <a:pt x="128" y="62"/>
                  </a:lnTo>
                  <a:close/>
                  <a:moveTo>
                    <a:pt x="100" y="118"/>
                  </a:moveTo>
                  <a:lnTo>
                    <a:pt x="99" y="124"/>
                  </a:lnTo>
                  <a:lnTo>
                    <a:pt x="98" y="129"/>
                  </a:lnTo>
                  <a:lnTo>
                    <a:pt x="94" y="135"/>
                  </a:lnTo>
                  <a:lnTo>
                    <a:pt x="87" y="141"/>
                  </a:lnTo>
                  <a:lnTo>
                    <a:pt x="79" y="145"/>
                  </a:lnTo>
                  <a:lnTo>
                    <a:pt x="71" y="147"/>
                  </a:lnTo>
                  <a:lnTo>
                    <a:pt x="64" y="147"/>
                  </a:lnTo>
                  <a:lnTo>
                    <a:pt x="59" y="148"/>
                  </a:lnTo>
                  <a:lnTo>
                    <a:pt x="47" y="146"/>
                  </a:lnTo>
                  <a:lnTo>
                    <a:pt x="36" y="142"/>
                  </a:lnTo>
                  <a:lnTo>
                    <a:pt x="29" y="134"/>
                  </a:lnTo>
                  <a:lnTo>
                    <a:pt x="26" y="124"/>
                  </a:lnTo>
                  <a:lnTo>
                    <a:pt x="28" y="116"/>
                  </a:lnTo>
                  <a:lnTo>
                    <a:pt x="35" y="109"/>
                  </a:lnTo>
                  <a:lnTo>
                    <a:pt x="45" y="104"/>
                  </a:lnTo>
                  <a:lnTo>
                    <a:pt x="57" y="101"/>
                  </a:lnTo>
                  <a:lnTo>
                    <a:pt x="69" y="98"/>
                  </a:lnTo>
                  <a:lnTo>
                    <a:pt x="82" y="97"/>
                  </a:lnTo>
                  <a:lnTo>
                    <a:pt x="92" y="96"/>
                  </a:lnTo>
                  <a:lnTo>
                    <a:pt x="100" y="96"/>
                  </a:lnTo>
                  <a:lnTo>
                    <a:pt x="100" y="118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4" name="Freeform 275"/>
            <p:cNvSpPr>
              <a:spLocks/>
            </p:cNvSpPr>
            <p:nvPr/>
          </p:nvSpPr>
          <p:spPr bwMode="auto">
            <a:xfrm>
              <a:off x="3435" y="952"/>
              <a:ext cx="119" cy="170"/>
            </a:xfrm>
            <a:custGeom>
              <a:avLst/>
              <a:gdLst>
                <a:gd name="T0" fmla="*/ 100 w 119"/>
                <a:gd name="T1" fmla="*/ 6 h 170"/>
                <a:gd name="T2" fmla="*/ 75 w 119"/>
                <a:gd name="T3" fmla="*/ 0 h 170"/>
                <a:gd name="T4" fmla="*/ 56 w 119"/>
                <a:gd name="T5" fmla="*/ 0 h 170"/>
                <a:gd name="T6" fmla="*/ 39 w 119"/>
                <a:gd name="T7" fmla="*/ 2 h 170"/>
                <a:gd name="T8" fmla="*/ 18 w 119"/>
                <a:gd name="T9" fmla="*/ 11 h 170"/>
                <a:gd name="T10" fmla="*/ 4 w 119"/>
                <a:gd name="T11" fmla="*/ 31 h 170"/>
                <a:gd name="T12" fmla="*/ 4 w 119"/>
                <a:gd name="T13" fmla="*/ 59 h 170"/>
                <a:gd name="T14" fmla="*/ 14 w 119"/>
                <a:gd name="T15" fmla="*/ 77 h 170"/>
                <a:gd name="T16" fmla="*/ 29 w 119"/>
                <a:gd name="T17" fmla="*/ 88 h 170"/>
                <a:gd name="T18" fmla="*/ 47 w 119"/>
                <a:gd name="T19" fmla="*/ 94 h 170"/>
                <a:gd name="T20" fmla="*/ 71 w 119"/>
                <a:gd name="T21" fmla="*/ 99 h 170"/>
                <a:gd name="T22" fmla="*/ 90 w 119"/>
                <a:gd name="T23" fmla="*/ 110 h 170"/>
                <a:gd name="T24" fmla="*/ 92 w 119"/>
                <a:gd name="T25" fmla="*/ 130 h 170"/>
                <a:gd name="T26" fmla="*/ 84 w 119"/>
                <a:gd name="T27" fmla="*/ 141 h 170"/>
                <a:gd name="T28" fmla="*/ 73 w 119"/>
                <a:gd name="T29" fmla="*/ 146 h 170"/>
                <a:gd name="T30" fmla="*/ 63 w 119"/>
                <a:gd name="T31" fmla="*/ 147 h 170"/>
                <a:gd name="T32" fmla="*/ 40 w 119"/>
                <a:gd name="T33" fmla="*/ 145 h 170"/>
                <a:gd name="T34" fmla="*/ 12 w 119"/>
                <a:gd name="T35" fmla="*/ 134 h 170"/>
                <a:gd name="T36" fmla="*/ 0 w 119"/>
                <a:gd name="T37" fmla="*/ 154 h 170"/>
                <a:gd name="T38" fmla="*/ 23 w 119"/>
                <a:gd name="T39" fmla="*/ 164 h 170"/>
                <a:gd name="T40" fmla="*/ 60 w 119"/>
                <a:gd name="T41" fmla="*/ 170 h 170"/>
                <a:gd name="T42" fmla="*/ 78 w 119"/>
                <a:gd name="T43" fmla="*/ 168 h 170"/>
                <a:gd name="T44" fmla="*/ 102 w 119"/>
                <a:gd name="T45" fmla="*/ 158 h 170"/>
                <a:gd name="T46" fmla="*/ 115 w 119"/>
                <a:gd name="T47" fmla="*/ 141 h 170"/>
                <a:gd name="T48" fmla="*/ 119 w 119"/>
                <a:gd name="T49" fmla="*/ 120 h 170"/>
                <a:gd name="T50" fmla="*/ 112 w 119"/>
                <a:gd name="T51" fmla="*/ 96 h 170"/>
                <a:gd name="T52" fmla="*/ 105 w 119"/>
                <a:gd name="T53" fmla="*/ 87 h 170"/>
                <a:gd name="T54" fmla="*/ 86 w 119"/>
                <a:gd name="T55" fmla="*/ 74 h 170"/>
                <a:gd name="T56" fmla="*/ 63 w 119"/>
                <a:gd name="T57" fmla="*/ 69 h 170"/>
                <a:gd name="T58" fmla="*/ 38 w 119"/>
                <a:gd name="T59" fmla="*/ 61 h 170"/>
                <a:gd name="T60" fmla="*/ 27 w 119"/>
                <a:gd name="T61" fmla="*/ 43 h 170"/>
                <a:gd name="T62" fmla="*/ 31 w 119"/>
                <a:gd name="T63" fmla="*/ 31 h 170"/>
                <a:gd name="T64" fmla="*/ 41 w 119"/>
                <a:gd name="T65" fmla="*/ 24 h 170"/>
                <a:gd name="T66" fmla="*/ 51 w 119"/>
                <a:gd name="T67" fmla="*/ 21 h 170"/>
                <a:gd name="T68" fmla="*/ 58 w 119"/>
                <a:gd name="T69" fmla="*/ 21 h 170"/>
                <a:gd name="T70" fmla="*/ 80 w 119"/>
                <a:gd name="T71" fmla="*/ 23 h 170"/>
                <a:gd name="T72" fmla="*/ 109 w 119"/>
                <a:gd name="T73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9" h="170">
                  <a:moveTo>
                    <a:pt x="113" y="11"/>
                  </a:moveTo>
                  <a:lnTo>
                    <a:pt x="100" y="6"/>
                  </a:lnTo>
                  <a:lnTo>
                    <a:pt x="87" y="2"/>
                  </a:lnTo>
                  <a:lnTo>
                    <a:pt x="75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39" y="2"/>
                  </a:lnTo>
                  <a:lnTo>
                    <a:pt x="28" y="6"/>
                  </a:lnTo>
                  <a:lnTo>
                    <a:pt x="18" y="11"/>
                  </a:lnTo>
                  <a:lnTo>
                    <a:pt x="10" y="20"/>
                  </a:lnTo>
                  <a:lnTo>
                    <a:pt x="4" y="31"/>
                  </a:lnTo>
                  <a:lnTo>
                    <a:pt x="2" y="47"/>
                  </a:lnTo>
                  <a:lnTo>
                    <a:pt x="4" y="59"/>
                  </a:lnTo>
                  <a:lnTo>
                    <a:pt x="8" y="69"/>
                  </a:lnTo>
                  <a:lnTo>
                    <a:pt x="14" y="77"/>
                  </a:lnTo>
                  <a:lnTo>
                    <a:pt x="21" y="83"/>
                  </a:lnTo>
                  <a:lnTo>
                    <a:pt x="29" y="88"/>
                  </a:lnTo>
                  <a:lnTo>
                    <a:pt x="37" y="91"/>
                  </a:lnTo>
                  <a:lnTo>
                    <a:pt x="47" y="94"/>
                  </a:lnTo>
                  <a:lnTo>
                    <a:pt x="60" y="96"/>
                  </a:lnTo>
                  <a:lnTo>
                    <a:pt x="71" y="99"/>
                  </a:lnTo>
                  <a:lnTo>
                    <a:pt x="82" y="103"/>
                  </a:lnTo>
                  <a:lnTo>
                    <a:pt x="90" y="110"/>
                  </a:lnTo>
                  <a:lnTo>
                    <a:pt x="94" y="122"/>
                  </a:lnTo>
                  <a:lnTo>
                    <a:pt x="92" y="130"/>
                  </a:lnTo>
                  <a:lnTo>
                    <a:pt x="89" y="136"/>
                  </a:lnTo>
                  <a:lnTo>
                    <a:pt x="84" y="141"/>
                  </a:lnTo>
                  <a:lnTo>
                    <a:pt x="79" y="144"/>
                  </a:lnTo>
                  <a:lnTo>
                    <a:pt x="73" y="146"/>
                  </a:lnTo>
                  <a:lnTo>
                    <a:pt x="67" y="147"/>
                  </a:lnTo>
                  <a:lnTo>
                    <a:pt x="63" y="147"/>
                  </a:lnTo>
                  <a:lnTo>
                    <a:pt x="60" y="147"/>
                  </a:lnTo>
                  <a:lnTo>
                    <a:pt x="40" y="145"/>
                  </a:lnTo>
                  <a:lnTo>
                    <a:pt x="24" y="140"/>
                  </a:lnTo>
                  <a:lnTo>
                    <a:pt x="12" y="134"/>
                  </a:lnTo>
                  <a:lnTo>
                    <a:pt x="4" y="129"/>
                  </a:lnTo>
                  <a:lnTo>
                    <a:pt x="0" y="154"/>
                  </a:lnTo>
                  <a:lnTo>
                    <a:pt x="10" y="159"/>
                  </a:lnTo>
                  <a:lnTo>
                    <a:pt x="23" y="164"/>
                  </a:lnTo>
                  <a:lnTo>
                    <a:pt x="40" y="168"/>
                  </a:lnTo>
                  <a:lnTo>
                    <a:pt x="60" y="170"/>
                  </a:lnTo>
                  <a:lnTo>
                    <a:pt x="67" y="169"/>
                  </a:lnTo>
                  <a:lnTo>
                    <a:pt x="78" y="168"/>
                  </a:lnTo>
                  <a:lnTo>
                    <a:pt x="90" y="165"/>
                  </a:lnTo>
                  <a:lnTo>
                    <a:pt x="102" y="158"/>
                  </a:lnTo>
                  <a:lnTo>
                    <a:pt x="109" y="151"/>
                  </a:lnTo>
                  <a:lnTo>
                    <a:pt x="115" y="141"/>
                  </a:lnTo>
                  <a:lnTo>
                    <a:pt x="118" y="131"/>
                  </a:lnTo>
                  <a:lnTo>
                    <a:pt x="119" y="120"/>
                  </a:lnTo>
                  <a:lnTo>
                    <a:pt x="117" y="106"/>
                  </a:lnTo>
                  <a:lnTo>
                    <a:pt x="112" y="96"/>
                  </a:lnTo>
                  <a:lnTo>
                    <a:pt x="108" y="89"/>
                  </a:lnTo>
                  <a:lnTo>
                    <a:pt x="105" y="87"/>
                  </a:lnTo>
                  <a:lnTo>
                    <a:pt x="95" y="79"/>
                  </a:lnTo>
                  <a:lnTo>
                    <a:pt x="86" y="74"/>
                  </a:lnTo>
                  <a:lnTo>
                    <a:pt x="76" y="71"/>
                  </a:lnTo>
                  <a:lnTo>
                    <a:pt x="63" y="69"/>
                  </a:lnTo>
                  <a:lnTo>
                    <a:pt x="50" y="65"/>
                  </a:lnTo>
                  <a:lnTo>
                    <a:pt x="38" y="61"/>
                  </a:lnTo>
                  <a:lnTo>
                    <a:pt x="30" y="54"/>
                  </a:lnTo>
                  <a:lnTo>
                    <a:pt x="27" y="43"/>
                  </a:lnTo>
                  <a:lnTo>
                    <a:pt x="28" y="36"/>
                  </a:lnTo>
                  <a:lnTo>
                    <a:pt x="31" y="31"/>
                  </a:lnTo>
                  <a:lnTo>
                    <a:pt x="36" y="27"/>
                  </a:lnTo>
                  <a:lnTo>
                    <a:pt x="41" y="24"/>
                  </a:lnTo>
                  <a:lnTo>
                    <a:pt x="46" y="22"/>
                  </a:lnTo>
                  <a:lnTo>
                    <a:pt x="51" y="21"/>
                  </a:lnTo>
                  <a:lnTo>
                    <a:pt x="55" y="21"/>
                  </a:lnTo>
                  <a:lnTo>
                    <a:pt x="58" y="21"/>
                  </a:lnTo>
                  <a:lnTo>
                    <a:pt x="68" y="22"/>
                  </a:lnTo>
                  <a:lnTo>
                    <a:pt x="80" y="23"/>
                  </a:lnTo>
                  <a:lnTo>
                    <a:pt x="94" y="27"/>
                  </a:lnTo>
                  <a:lnTo>
                    <a:pt x="109" y="35"/>
                  </a:lnTo>
                  <a:lnTo>
                    <a:pt x="113" y="11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5" name="Freeform 276"/>
            <p:cNvSpPr>
              <a:spLocks noEditPoints="1"/>
            </p:cNvSpPr>
            <p:nvPr/>
          </p:nvSpPr>
          <p:spPr bwMode="auto">
            <a:xfrm>
              <a:off x="3699" y="952"/>
              <a:ext cx="127" cy="170"/>
            </a:xfrm>
            <a:custGeom>
              <a:avLst/>
              <a:gdLst>
                <a:gd name="T0" fmla="*/ 127 w 127"/>
                <a:gd name="T1" fmla="*/ 62 h 170"/>
                <a:gd name="T2" fmla="*/ 122 w 127"/>
                <a:gd name="T3" fmla="*/ 37 h 170"/>
                <a:gd name="T4" fmla="*/ 110 w 127"/>
                <a:gd name="T5" fmla="*/ 17 h 170"/>
                <a:gd name="T6" fmla="*/ 91 w 127"/>
                <a:gd name="T7" fmla="*/ 4 h 170"/>
                <a:gd name="T8" fmla="*/ 68 w 127"/>
                <a:gd name="T9" fmla="*/ 0 h 170"/>
                <a:gd name="T10" fmla="*/ 37 w 127"/>
                <a:gd name="T11" fmla="*/ 4 h 170"/>
                <a:gd name="T12" fmla="*/ 11 w 127"/>
                <a:gd name="T13" fmla="*/ 15 h 170"/>
                <a:gd name="T14" fmla="*/ 13 w 127"/>
                <a:gd name="T15" fmla="*/ 39 h 170"/>
                <a:gd name="T16" fmla="*/ 27 w 127"/>
                <a:gd name="T17" fmla="*/ 31 h 170"/>
                <a:gd name="T18" fmla="*/ 41 w 127"/>
                <a:gd name="T19" fmla="*/ 25 h 170"/>
                <a:gd name="T20" fmla="*/ 55 w 127"/>
                <a:gd name="T21" fmla="*/ 22 h 170"/>
                <a:gd name="T22" fmla="*/ 68 w 127"/>
                <a:gd name="T23" fmla="*/ 21 h 170"/>
                <a:gd name="T24" fmla="*/ 80 w 127"/>
                <a:gd name="T25" fmla="*/ 24 h 170"/>
                <a:gd name="T26" fmla="*/ 90 w 127"/>
                <a:gd name="T27" fmla="*/ 32 h 170"/>
                <a:gd name="T28" fmla="*/ 96 w 127"/>
                <a:gd name="T29" fmla="*/ 44 h 170"/>
                <a:gd name="T30" fmla="*/ 99 w 127"/>
                <a:gd name="T31" fmla="*/ 62 h 170"/>
                <a:gd name="T32" fmla="*/ 99 w 127"/>
                <a:gd name="T33" fmla="*/ 77 h 170"/>
                <a:gd name="T34" fmla="*/ 61 w 127"/>
                <a:gd name="T35" fmla="*/ 81 h 170"/>
                <a:gd name="T36" fmla="*/ 29 w 127"/>
                <a:gd name="T37" fmla="*/ 90 h 170"/>
                <a:gd name="T38" fmla="*/ 7 w 127"/>
                <a:gd name="T39" fmla="*/ 104 h 170"/>
                <a:gd name="T40" fmla="*/ 0 w 127"/>
                <a:gd name="T41" fmla="*/ 125 h 170"/>
                <a:gd name="T42" fmla="*/ 0 w 127"/>
                <a:gd name="T43" fmla="*/ 131 h 170"/>
                <a:gd name="T44" fmla="*/ 1 w 127"/>
                <a:gd name="T45" fmla="*/ 138 h 170"/>
                <a:gd name="T46" fmla="*/ 4 w 127"/>
                <a:gd name="T47" fmla="*/ 146 h 170"/>
                <a:gd name="T48" fmla="*/ 8 w 127"/>
                <a:gd name="T49" fmla="*/ 153 h 170"/>
                <a:gd name="T50" fmla="*/ 14 w 127"/>
                <a:gd name="T51" fmla="*/ 159 h 170"/>
                <a:gd name="T52" fmla="*/ 21 w 127"/>
                <a:gd name="T53" fmla="*/ 165 h 170"/>
                <a:gd name="T54" fmla="*/ 30 w 127"/>
                <a:gd name="T55" fmla="*/ 168 h 170"/>
                <a:gd name="T56" fmla="*/ 40 w 127"/>
                <a:gd name="T57" fmla="*/ 170 h 170"/>
                <a:gd name="T58" fmla="*/ 49 w 127"/>
                <a:gd name="T59" fmla="*/ 169 h 170"/>
                <a:gd name="T60" fmla="*/ 64 w 127"/>
                <a:gd name="T61" fmla="*/ 167 h 170"/>
                <a:gd name="T62" fmla="*/ 83 w 127"/>
                <a:gd name="T63" fmla="*/ 162 h 170"/>
                <a:gd name="T64" fmla="*/ 100 w 127"/>
                <a:gd name="T65" fmla="*/ 153 h 170"/>
                <a:gd name="T66" fmla="*/ 100 w 127"/>
                <a:gd name="T67" fmla="*/ 166 h 170"/>
                <a:gd name="T68" fmla="*/ 127 w 127"/>
                <a:gd name="T69" fmla="*/ 166 h 170"/>
                <a:gd name="T70" fmla="*/ 127 w 127"/>
                <a:gd name="T71" fmla="*/ 62 h 170"/>
                <a:gd name="T72" fmla="*/ 99 w 127"/>
                <a:gd name="T73" fmla="*/ 118 h 170"/>
                <a:gd name="T74" fmla="*/ 99 w 127"/>
                <a:gd name="T75" fmla="*/ 124 h 170"/>
                <a:gd name="T76" fmla="*/ 97 w 127"/>
                <a:gd name="T77" fmla="*/ 129 h 170"/>
                <a:gd name="T78" fmla="*/ 94 w 127"/>
                <a:gd name="T79" fmla="*/ 135 h 170"/>
                <a:gd name="T80" fmla="*/ 87 w 127"/>
                <a:gd name="T81" fmla="*/ 141 h 170"/>
                <a:gd name="T82" fmla="*/ 79 w 127"/>
                <a:gd name="T83" fmla="*/ 145 h 170"/>
                <a:gd name="T84" fmla="*/ 70 w 127"/>
                <a:gd name="T85" fmla="*/ 147 h 170"/>
                <a:gd name="T86" fmla="*/ 63 w 127"/>
                <a:gd name="T87" fmla="*/ 147 h 170"/>
                <a:gd name="T88" fmla="*/ 59 w 127"/>
                <a:gd name="T89" fmla="*/ 148 h 170"/>
                <a:gd name="T90" fmla="*/ 46 w 127"/>
                <a:gd name="T91" fmla="*/ 146 h 170"/>
                <a:gd name="T92" fmla="*/ 36 w 127"/>
                <a:gd name="T93" fmla="*/ 142 h 170"/>
                <a:gd name="T94" fmla="*/ 28 w 127"/>
                <a:gd name="T95" fmla="*/ 134 h 170"/>
                <a:gd name="T96" fmla="*/ 25 w 127"/>
                <a:gd name="T97" fmla="*/ 124 h 170"/>
                <a:gd name="T98" fmla="*/ 28 w 127"/>
                <a:gd name="T99" fmla="*/ 116 h 170"/>
                <a:gd name="T100" fmla="*/ 35 w 127"/>
                <a:gd name="T101" fmla="*/ 109 h 170"/>
                <a:gd name="T102" fmla="*/ 45 w 127"/>
                <a:gd name="T103" fmla="*/ 104 h 170"/>
                <a:gd name="T104" fmla="*/ 56 w 127"/>
                <a:gd name="T105" fmla="*/ 101 h 170"/>
                <a:gd name="T106" fmla="*/ 69 w 127"/>
                <a:gd name="T107" fmla="*/ 98 h 170"/>
                <a:gd name="T108" fmla="*/ 81 w 127"/>
                <a:gd name="T109" fmla="*/ 97 h 170"/>
                <a:gd name="T110" fmla="*/ 91 w 127"/>
                <a:gd name="T111" fmla="*/ 96 h 170"/>
                <a:gd name="T112" fmla="*/ 99 w 127"/>
                <a:gd name="T113" fmla="*/ 96 h 170"/>
                <a:gd name="T114" fmla="*/ 99 w 127"/>
                <a:gd name="T115" fmla="*/ 11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" h="170">
                  <a:moveTo>
                    <a:pt x="127" y="62"/>
                  </a:moveTo>
                  <a:lnTo>
                    <a:pt x="122" y="37"/>
                  </a:lnTo>
                  <a:lnTo>
                    <a:pt x="110" y="17"/>
                  </a:lnTo>
                  <a:lnTo>
                    <a:pt x="91" y="4"/>
                  </a:lnTo>
                  <a:lnTo>
                    <a:pt x="68" y="0"/>
                  </a:lnTo>
                  <a:lnTo>
                    <a:pt x="37" y="4"/>
                  </a:lnTo>
                  <a:lnTo>
                    <a:pt x="11" y="15"/>
                  </a:lnTo>
                  <a:lnTo>
                    <a:pt x="13" y="39"/>
                  </a:lnTo>
                  <a:lnTo>
                    <a:pt x="27" y="31"/>
                  </a:lnTo>
                  <a:lnTo>
                    <a:pt x="41" y="25"/>
                  </a:lnTo>
                  <a:lnTo>
                    <a:pt x="55" y="22"/>
                  </a:lnTo>
                  <a:lnTo>
                    <a:pt x="68" y="21"/>
                  </a:lnTo>
                  <a:lnTo>
                    <a:pt x="80" y="24"/>
                  </a:lnTo>
                  <a:lnTo>
                    <a:pt x="90" y="32"/>
                  </a:lnTo>
                  <a:lnTo>
                    <a:pt x="96" y="44"/>
                  </a:lnTo>
                  <a:lnTo>
                    <a:pt x="99" y="62"/>
                  </a:lnTo>
                  <a:lnTo>
                    <a:pt x="99" y="77"/>
                  </a:lnTo>
                  <a:lnTo>
                    <a:pt x="61" y="81"/>
                  </a:lnTo>
                  <a:lnTo>
                    <a:pt x="29" y="90"/>
                  </a:lnTo>
                  <a:lnTo>
                    <a:pt x="7" y="104"/>
                  </a:lnTo>
                  <a:lnTo>
                    <a:pt x="0" y="125"/>
                  </a:lnTo>
                  <a:lnTo>
                    <a:pt x="0" y="131"/>
                  </a:lnTo>
                  <a:lnTo>
                    <a:pt x="1" y="138"/>
                  </a:lnTo>
                  <a:lnTo>
                    <a:pt x="4" y="146"/>
                  </a:lnTo>
                  <a:lnTo>
                    <a:pt x="8" y="153"/>
                  </a:lnTo>
                  <a:lnTo>
                    <a:pt x="14" y="159"/>
                  </a:lnTo>
                  <a:lnTo>
                    <a:pt x="21" y="165"/>
                  </a:lnTo>
                  <a:lnTo>
                    <a:pt x="30" y="168"/>
                  </a:lnTo>
                  <a:lnTo>
                    <a:pt x="40" y="170"/>
                  </a:lnTo>
                  <a:lnTo>
                    <a:pt x="49" y="169"/>
                  </a:lnTo>
                  <a:lnTo>
                    <a:pt x="64" y="167"/>
                  </a:lnTo>
                  <a:lnTo>
                    <a:pt x="83" y="162"/>
                  </a:lnTo>
                  <a:lnTo>
                    <a:pt x="100" y="153"/>
                  </a:lnTo>
                  <a:lnTo>
                    <a:pt x="100" y="166"/>
                  </a:lnTo>
                  <a:lnTo>
                    <a:pt x="127" y="166"/>
                  </a:lnTo>
                  <a:lnTo>
                    <a:pt x="127" y="62"/>
                  </a:lnTo>
                  <a:close/>
                  <a:moveTo>
                    <a:pt x="99" y="118"/>
                  </a:moveTo>
                  <a:lnTo>
                    <a:pt x="99" y="124"/>
                  </a:lnTo>
                  <a:lnTo>
                    <a:pt x="97" y="129"/>
                  </a:lnTo>
                  <a:lnTo>
                    <a:pt x="94" y="135"/>
                  </a:lnTo>
                  <a:lnTo>
                    <a:pt x="87" y="141"/>
                  </a:lnTo>
                  <a:lnTo>
                    <a:pt x="79" y="145"/>
                  </a:lnTo>
                  <a:lnTo>
                    <a:pt x="70" y="147"/>
                  </a:lnTo>
                  <a:lnTo>
                    <a:pt x="63" y="147"/>
                  </a:lnTo>
                  <a:lnTo>
                    <a:pt x="59" y="148"/>
                  </a:lnTo>
                  <a:lnTo>
                    <a:pt x="46" y="146"/>
                  </a:lnTo>
                  <a:lnTo>
                    <a:pt x="36" y="142"/>
                  </a:lnTo>
                  <a:lnTo>
                    <a:pt x="28" y="134"/>
                  </a:lnTo>
                  <a:lnTo>
                    <a:pt x="25" y="124"/>
                  </a:lnTo>
                  <a:lnTo>
                    <a:pt x="28" y="116"/>
                  </a:lnTo>
                  <a:lnTo>
                    <a:pt x="35" y="109"/>
                  </a:lnTo>
                  <a:lnTo>
                    <a:pt x="45" y="104"/>
                  </a:lnTo>
                  <a:lnTo>
                    <a:pt x="56" y="101"/>
                  </a:lnTo>
                  <a:lnTo>
                    <a:pt x="69" y="98"/>
                  </a:lnTo>
                  <a:lnTo>
                    <a:pt x="81" y="97"/>
                  </a:lnTo>
                  <a:lnTo>
                    <a:pt x="91" y="96"/>
                  </a:lnTo>
                  <a:lnTo>
                    <a:pt x="99" y="96"/>
                  </a:lnTo>
                  <a:lnTo>
                    <a:pt x="99" y="118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6" name="Freeform 277"/>
            <p:cNvSpPr>
              <a:spLocks/>
            </p:cNvSpPr>
            <p:nvPr/>
          </p:nvSpPr>
          <p:spPr bwMode="auto">
            <a:xfrm>
              <a:off x="3884" y="954"/>
              <a:ext cx="127" cy="164"/>
            </a:xfrm>
            <a:custGeom>
              <a:avLst/>
              <a:gdLst>
                <a:gd name="T0" fmla="*/ 127 w 127"/>
                <a:gd name="T1" fmla="*/ 56 h 164"/>
                <a:gd name="T2" fmla="*/ 126 w 127"/>
                <a:gd name="T3" fmla="*/ 38 h 164"/>
                <a:gd name="T4" fmla="*/ 119 w 127"/>
                <a:gd name="T5" fmla="*/ 19 h 164"/>
                <a:gd name="T6" fmla="*/ 105 w 127"/>
                <a:gd name="T7" fmla="*/ 5 h 164"/>
                <a:gd name="T8" fmla="*/ 78 w 127"/>
                <a:gd name="T9" fmla="*/ 0 h 164"/>
                <a:gd name="T10" fmla="*/ 67 w 127"/>
                <a:gd name="T11" fmla="*/ 1 h 164"/>
                <a:gd name="T12" fmla="*/ 57 w 127"/>
                <a:gd name="T13" fmla="*/ 4 h 164"/>
                <a:gd name="T14" fmla="*/ 48 w 127"/>
                <a:gd name="T15" fmla="*/ 8 h 164"/>
                <a:gd name="T16" fmla="*/ 41 w 127"/>
                <a:gd name="T17" fmla="*/ 13 h 164"/>
                <a:gd name="T18" fmla="*/ 35 w 127"/>
                <a:gd name="T19" fmla="*/ 18 h 164"/>
                <a:gd name="T20" fmla="*/ 31 w 127"/>
                <a:gd name="T21" fmla="*/ 22 h 164"/>
                <a:gd name="T22" fmla="*/ 28 w 127"/>
                <a:gd name="T23" fmla="*/ 25 h 164"/>
                <a:gd name="T24" fmla="*/ 26 w 127"/>
                <a:gd name="T25" fmla="*/ 27 h 164"/>
                <a:gd name="T26" fmla="*/ 26 w 127"/>
                <a:gd name="T27" fmla="*/ 2 h 164"/>
                <a:gd name="T28" fmla="*/ 0 w 127"/>
                <a:gd name="T29" fmla="*/ 2 h 164"/>
                <a:gd name="T30" fmla="*/ 0 w 127"/>
                <a:gd name="T31" fmla="*/ 164 h 164"/>
                <a:gd name="T32" fmla="*/ 28 w 127"/>
                <a:gd name="T33" fmla="*/ 164 h 164"/>
                <a:gd name="T34" fmla="*/ 28 w 127"/>
                <a:gd name="T35" fmla="*/ 75 h 164"/>
                <a:gd name="T36" fmla="*/ 29 w 127"/>
                <a:gd name="T37" fmla="*/ 66 h 164"/>
                <a:gd name="T38" fmla="*/ 30 w 127"/>
                <a:gd name="T39" fmla="*/ 57 h 164"/>
                <a:gd name="T40" fmla="*/ 33 w 127"/>
                <a:gd name="T41" fmla="*/ 48 h 164"/>
                <a:gd name="T42" fmla="*/ 36 w 127"/>
                <a:gd name="T43" fmla="*/ 40 h 164"/>
                <a:gd name="T44" fmla="*/ 41 w 127"/>
                <a:gd name="T45" fmla="*/ 33 h 164"/>
                <a:gd name="T46" fmla="*/ 48 w 127"/>
                <a:gd name="T47" fmla="*/ 27 h 164"/>
                <a:gd name="T48" fmla="*/ 55 w 127"/>
                <a:gd name="T49" fmla="*/ 23 h 164"/>
                <a:gd name="T50" fmla="*/ 65 w 127"/>
                <a:gd name="T51" fmla="*/ 22 h 164"/>
                <a:gd name="T52" fmla="*/ 76 w 127"/>
                <a:gd name="T53" fmla="*/ 23 h 164"/>
                <a:gd name="T54" fmla="*/ 85 w 127"/>
                <a:gd name="T55" fmla="*/ 26 h 164"/>
                <a:gd name="T56" fmla="*/ 91 w 127"/>
                <a:gd name="T57" fmla="*/ 31 h 164"/>
                <a:gd name="T58" fmla="*/ 95 w 127"/>
                <a:gd name="T59" fmla="*/ 36 h 164"/>
                <a:gd name="T60" fmla="*/ 97 w 127"/>
                <a:gd name="T61" fmla="*/ 42 h 164"/>
                <a:gd name="T62" fmla="*/ 99 w 127"/>
                <a:gd name="T63" fmla="*/ 48 h 164"/>
                <a:gd name="T64" fmla="*/ 99 w 127"/>
                <a:gd name="T65" fmla="*/ 54 h 164"/>
                <a:gd name="T66" fmla="*/ 99 w 127"/>
                <a:gd name="T67" fmla="*/ 59 h 164"/>
                <a:gd name="T68" fmla="*/ 99 w 127"/>
                <a:gd name="T69" fmla="*/ 164 h 164"/>
                <a:gd name="T70" fmla="*/ 127 w 127"/>
                <a:gd name="T71" fmla="*/ 164 h 164"/>
                <a:gd name="T72" fmla="*/ 127 w 127"/>
                <a:gd name="T73" fmla="*/ 5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7" h="164">
                  <a:moveTo>
                    <a:pt x="127" y="56"/>
                  </a:moveTo>
                  <a:lnTo>
                    <a:pt x="126" y="38"/>
                  </a:lnTo>
                  <a:lnTo>
                    <a:pt x="119" y="19"/>
                  </a:lnTo>
                  <a:lnTo>
                    <a:pt x="105" y="5"/>
                  </a:lnTo>
                  <a:lnTo>
                    <a:pt x="78" y="0"/>
                  </a:lnTo>
                  <a:lnTo>
                    <a:pt x="67" y="1"/>
                  </a:lnTo>
                  <a:lnTo>
                    <a:pt x="57" y="4"/>
                  </a:lnTo>
                  <a:lnTo>
                    <a:pt x="48" y="8"/>
                  </a:lnTo>
                  <a:lnTo>
                    <a:pt x="41" y="13"/>
                  </a:lnTo>
                  <a:lnTo>
                    <a:pt x="35" y="18"/>
                  </a:lnTo>
                  <a:lnTo>
                    <a:pt x="31" y="22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6" y="2"/>
                  </a:lnTo>
                  <a:lnTo>
                    <a:pt x="0" y="2"/>
                  </a:lnTo>
                  <a:lnTo>
                    <a:pt x="0" y="164"/>
                  </a:lnTo>
                  <a:lnTo>
                    <a:pt x="28" y="164"/>
                  </a:lnTo>
                  <a:lnTo>
                    <a:pt x="28" y="75"/>
                  </a:lnTo>
                  <a:lnTo>
                    <a:pt x="29" y="66"/>
                  </a:lnTo>
                  <a:lnTo>
                    <a:pt x="30" y="57"/>
                  </a:lnTo>
                  <a:lnTo>
                    <a:pt x="33" y="48"/>
                  </a:lnTo>
                  <a:lnTo>
                    <a:pt x="36" y="40"/>
                  </a:lnTo>
                  <a:lnTo>
                    <a:pt x="41" y="33"/>
                  </a:lnTo>
                  <a:lnTo>
                    <a:pt x="48" y="27"/>
                  </a:lnTo>
                  <a:lnTo>
                    <a:pt x="55" y="23"/>
                  </a:lnTo>
                  <a:lnTo>
                    <a:pt x="65" y="22"/>
                  </a:lnTo>
                  <a:lnTo>
                    <a:pt x="76" y="23"/>
                  </a:lnTo>
                  <a:lnTo>
                    <a:pt x="85" y="26"/>
                  </a:lnTo>
                  <a:lnTo>
                    <a:pt x="91" y="31"/>
                  </a:lnTo>
                  <a:lnTo>
                    <a:pt x="95" y="36"/>
                  </a:lnTo>
                  <a:lnTo>
                    <a:pt x="97" y="42"/>
                  </a:lnTo>
                  <a:lnTo>
                    <a:pt x="99" y="48"/>
                  </a:lnTo>
                  <a:lnTo>
                    <a:pt x="99" y="54"/>
                  </a:lnTo>
                  <a:lnTo>
                    <a:pt x="99" y="59"/>
                  </a:lnTo>
                  <a:lnTo>
                    <a:pt x="99" y="164"/>
                  </a:lnTo>
                  <a:lnTo>
                    <a:pt x="127" y="164"/>
                  </a:lnTo>
                  <a:lnTo>
                    <a:pt x="127" y="56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7" name="Freeform 278"/>
            <p:cNvSpPr>
              <a:spLocks noEditPoints="1"/>
            </p:cNvSpPr>
            <p:nvPr/>
          </p:nvSpPr>
          <p:spPr bwMode="auto">
            <a:xfrm>
              <a:off x="4054" y="868"/>
              <a:ext cx="143" cy="254"/>
            </a:xfrm>
            <a:custGeom>
              <a:avLst/>
              <a:gdLst>
                <a:gd name="T0" fmla="*/ 143 w 143"/>
                <a:gd name="T1" fmla="*/ 0 h 254"/>
                <a:gd name="T2" fmla="*/ 116 w 143"/>
                <a:gd name="T3" fmla="*/ 0 h 254"/>
                <a:gd name="T4" fmla="*/ 116 w 143"/>
                <a:gd name="T5" fmla="*/ 106 h 254"/>
                <a:gd name="T6" fmla="*/ 101 w 143"/>
                <a:gd name="T7" fmla="*/ 96 h 254"/>
                <a:gd name="T8" fmla="*/ 87 w 143"/>
                <a:gd name="T9" fmla="*/ 90 h 254"/>
                <a:gd name="T10" fmla="*/ 75 w 143"/>
                <a:gd name="T11" fmla="*/ 87 h 254"/>
                <a:gd name="T12" fmla="*/ 63 w 143"/>
                <a:gd name="T13" fmla="*/ 86 h 254"/>
                <a:gd name="T14" fmla="*/ 39 w 143"/>
                <a:gd name="T15" fmla="*/ 93 h 254"/>
                <a:gd name="T16" fmla="*/ 18 w 143"/>
                <a:gd name="T17" fmla="*/ 111 h 254"/>
                <a:gd name="T18" fmla="*/ 5 w 143"/>
                <a:gd name="T19" fmla="*/ 137 h 254"/>
                <a:gd name="T20" fmla="*/ 0 w 143"/>
                <a:gd name="T21" fmla="*/ 170 h 254"/>
                <a:gd name="T22" fmla="*/ 5 w 143"/>
                <a:gd name="T23" fmla="*/ 203 h 254"/>
                <a:gd name="T24" fmla="*/ 18 w 143"/>
                <a:gd name="T25" fmla="*/ 229 h 254"/>
                <a:gd name="T26" fmla="*/ 38 w 143"/>
                <a:gd name="T27" fmla="*/ 247 h 254"/>
                <a:gd name="T28" fmla="*/ 62 w 143"/>
                <a:gd name="T29" fmla="*/ 254 h 254"/>
                <a:gd name="T30" fmla="*/ 72 w 143"/>
                <a:gd name="T31" fmla="*/ 253 h 254"/>
                <a:gd name="T32" fmla="*/ 85 w 143"/>
                <a:gd name="T33" fmla="*/ 249 h 254"/>
                <a:gd name="T34" fmla="*/ 100 w 143"/>
                <a:gd name="T35" fmla="*/ 243 h 254"/>
                <a:gd name="T36" fmla="*/ 115 w 143"/>
                <a:gd name="T37" fmla="*/ 231 h 254"/>
                <a:gd name="T38" fmla="*/ 115 w 143"/>
                <a:gd name="T39" fmla="*/ 250 h 254"/>
                <a:gd name="T40" fmla="*/ 143 w 143"/>
                <a:gd name="T41" fmla="*/ 250 h 254"/>
                <a:gd name="T42" fmla="*/ 143 w 143"/>
                <a:gd name="T43" fmla="*/ 0 h 254"/>
                <a:gd name="T44" fmla="*/ 115 w 143"/>
                <a:gd name="T45" fmla="*/ 200 h 254"/>
                <a:gd name="T46" fmla="*/ 114 w 143"/>
                <a:gd name="T47" fmla="*/ 204 h 254"/>
                <a:gd name="T48" fmla="*/ 113 w 143"/>
                <a:gd name="T49" fmla="*/ 209 h 254"/>
                <a:gd name="T50" fmla="*/ 110 w 143"/>
                <a:gd name="T51" fmla="*/ 214 h 254"/>
                <a:gd name="T52" fmla="*/ 103 w 143"/>
                <a:gd name="T53" fmla="*/ 221 h 254"/>
                <a:gd name="T54" fmla="*/ 90 w 143"/>
                <a:gd name="T55" fmla="*/ 229 h 254"/>
                <a:gd name="T56" fmla="*/ 76 w 143"/>
                <a:gd name="T57" fmla="*/ 232 h 254"/>
                <a:gd name="T58" fmla="*/ 59 w 143"/>
                <a:gd name="T59" fmla="*/ 228 h 254"/>
                <a:gd name="T60" fmla="*/ 44 w 143"/>
                <a:gd name="T61" fmla="*/ 217 h 254"/>
                <a:gd name="T62" fmla="*/ 32 w 143"/>
                <a:gd name="T63" fmla="*/ 199 h 254"/>
                <a:gd name="T64" fmla="*/ 28 w 143"/>
                <a:gd name="T65" fmla="*/ 170 h 254"/>
                <a:gd name="T66" fmla="*/ 33 w 143"/>
                <a:gd name="T67" fmla="*/ 140 h 254"/>
                <a:gd name="T68" fmla="*/ 46 w 143"/>
                <a:gd name="T69" fmla="*/ 121 h 254"/>
                <a:gd name="T70" fmla="*/ 63 w 143"/>
                <a:gd name="T71" fmla="*/ 111 h 254"/>
                <a:gd name="T72" fmla="*/ 80 w 143"/>
                <a:gd name="T73" fmla="*/ 108 h 254"/>
                <a:gd name="T74" fmla="*/ 91 w 143"/>
                <a:gd name="T75" fmla="*/ 109 h 254"/>
                <a:gd name="T76" fmla="*/ 100 w 143"/>
                <a:gd name="T77" fmla="*/ 113 h 254"/>
                <a:gd name="T78" fmla="*/ 108 w 143"/>
                <a:gd name="T79" fmla="*/ 120 h 254"/>
                <a:gd name="T80" fmla="*/ 115 w 143"/>
                <a:gd name="T81" fmla="*/ 128 h 254"/>
                <a:gd name="T82" fmla="*/ 115 w 143"/>
                <a:gd name="T83" fmla="*/ 20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254">
                  <a:moveTo>
                    <a:pt x="143" y="0"/>
                  </a:moveTo>
                  <a:lnTo>
                    <a:pt x="116" y="0"/>
                  </a:lnTo>
                  <a:lnTo>
                    <a:pt x="116" y="106"/>
                  </a:lnTo>
                  <a:lnTo>
                    <a:pt x="101" y="96"/>
                  </a:lnTo>
                  <a:lnTo>
                    <a:pt x="87" y="90"/>
                  </a:lnTo>
                  <a:lnTo>
                    <a:pt x="75" y="87"/>
                  </a:lnTo>
                  <a:lnTo>
                    <a:pt x="63" y="86"/>
                  </a:lnTo>
                  <a:lnTo>
                    <a:pt x="39" y="93"/>
                  </a:lnTo>
                  <a:lnTo>
                    <a:pt x="18" y="111"/>
                  </a:lnTo>
                  <a:lnTo>
                    <a:pt x="5" y="137"/>
                  </a:lnTo>
                  <a:lnTo>
                    <a:pt x="0" y="170"/>
                  </a:lnTo>
                  <a:lnTo>
                    <a:pt x="5" y="203"/>
                  </a:lnTo>
                  <a:lnTo>
                    <a:pt x="18" y="229"/>
                  </a:lnTo>
                  <a:lnTo>
                    <a:pt x="38" y="247"/>
                  </a:lnTo>
                  <a:lnTo>
                    <a:pt x="62" y="254"/>
                  </a:lnTo>
                  <a:lnTo>
                    <a:pt x="72" y="253"/>
                  </a:lnTo>
                  <a:lnTo>
                    <a:pt x="85" y="249"/>
                  </a:lnTo>
                  <a:lnTo>
                    <a:pt x="100" y="243"/>
                  </a:lnTo>
                  <a:lnTo>
                    <a:pt x="115" y="231"/>
                  </a:lnTo>
                  <a:lnTo>
                    <a:pt x="115" y="250"/>
                  </a:lnTo>
                  <a:lnTo>
                    <a:pt x="143" y="250"/>
                  </a:lnTo>
                  <a:lnTo>
                    <a:pt x="143" y="0"/>
                  </a:lnTo>
                  <a:close/>
                  <a:moveTo>
                    <a:pt x="115" y="200"/>
                  </a:moveTo>
                  <a:lnTo>
                    <a:pt x="114" y="204"/>
                  </a:lnTo>
                  <a:lnTo>
                    <a:pt x="113" y="209"/>
                  </a:lnTo>
                  <a:lnTo>
                    <a:pt x="110" y="214"/>
                  </a:lnTo>
                  <a:lnTo>
                    <a:pt x="103" y="221"/>
                  </a:lnTo>
                  <a:lnTo>
                    <a:pt x="90" y="229"/>
                  </a:lnTo>
                  <a:lnTo>
                    <a:pt x="76" y="232"/>
                  </a:lnTo>
                  <a:lnTo>
                    <a:pt x="59" y="228"/>
                  </a:lnTo>
                  <a:lnTo>
                    <a:pt x="44" y="217"/>
                  </a:lnTo>
                  <a:lnTo>
                    <a:pt x="32" y="199"/>
                  </a:lnTo>
                  <a:lnTo>
                    <a:pt x="28" y="170"/>
                  </a:lnTo>
                  <a:lnTo>
                    <a:pt x="33" y="140"/>
                  </a:lnTo>
                  <a:lnTo>
                    <a:pt x="46" y="121"/>
                  </a:lnTo>
                  <a:lnTo>
                    <a:pt x="63" y="111"/>
                  </a:lnTo>
                  <a:lnTo>
                    <a:pt x="80" y="108"/>
                  </a:lnTo>
                  <a:lnTo>
                    <a:pt x="91" y="109"/>
                  </a:lnTo>
                  <a:lnTo>
                    <a:pt x="100" y="113"/>
                  </a:lnTo>
                  <a:lnTo>
                    <a:pt x="108" y="120"/>
                  </a:lnTo>
                  <a:lnTo>
                    <a:pt x="115" y="128"/>
                  </a:lnTo>
                  <a:lnTo>
                    <a:pt x="115" y="20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8" name="Freeform 279"/>
            <p:cNvSpPr>
              <a:spLocks noEditPoints="1"/>
            </p:cNvSpPr>
            <p:nvPr/>
          </p:nvSpPr>
          <p:spPr bwMode="auto">
            <a:xfrm>
              <a:off x="4357" y="952"/>
              <a:ext cx="157" cy="170"/>
            </a:xfrm>
            <a:custGeom>
              <a:avLst/>
              <a:gdLst>
                <a:gd name="T0" fmla="*/ 157 w 157"/>
                <a:gd name="T1" fmla="*/ 87 h 170"/>
                <a:gd name="T2" fmla="*/ 156 w 157"/>
                <a:gd name="T3" fmla="*/ 69 h 170"/>
                <a:gd name="T4" fmla="*/ 151 w 157"/>
                <a:gd name="T5" fmla="*/ 53 h 170"/>
                <a:gd name="T6" fmla="*/ 144 w 157"/>
                <a:gd name="T7" fmla="*/ 38 h 170"/>
                <a:gd name="T8" fmla="*/ 134 w 157"/>
                <a:gd name="T9" fmla="*/ 25 h 170"/>
                <a:gd name="T10" fmla="*/ 122 w 157"/>
                <a:gd name="T11" fmla="*/ 15 h 170"/>
                <a:gd name="T12" fmla="*/ 109 w 157"/>
                <a:gd name="T13" fmla="*/ 7 h 170"/>
                <a:gd name="T14" fmla="*/ 94 w 157"/>
                <a:gd name="T15" fmla="*/ 2 h 170"/>
                <a:gd name="T16" fmla="*/ 79 w 157"/>
                <a:gd name="T17" fmla="*/ 0 h 170"/>
                <a:gd name="T18" fmla="*/ 63 w 157"/>
                <a:gd name="T19" fmla="*/ 2 h 170"/>
                <a:gd name="T20" fmla="*/ 48 w 157"/>
                <a:gd name="T21" fmla="*/ 7 h 170"/>
                <a:gd name="T22" fmla="*/ 34 w 157"/>
                <a:gd name="T23" fmla="*/ 15 h 170"/>
                <a:gd name="T24" fmla="*/ 23 w 157"/>
                <a:gd name="T25" fmla="*/ 26 h 170"/>
                <a:gd name="T26" fmla="*/ 13 w 157"/>
                <a:gd name="T27" fmla="*/ 38 h 170"/>
                <a:gd name="T28" fmla="*/ 6 w 157"/>
                <a:gd name="T29" fmla="*/ 53 h 170"/>
                <a:gd name="T30" fmla="*/ 1 w 157"/>
                <a:gd name="T31" fmla="*/ 69 h 170"/>
                <a:gd name="T32" fmla="*/ 0 w 157"/>
                <a:gd name="T33" fmla="*/ 87 h 170"/>
                <a:gd name="T34" fmla="*/ 6 w 157"/>
                <a:gd name="T35" fmla="*/ 119 h 170"/>
                <a:gd name="T36" fmla="*/ 23 w 157"/>
                <a:gd name="T37" fmla="*/ 146 h 170"/>
                <a:gd name="T38" fmla="*/ 48 w 157"/>
                <a:gd name="T39" fmla="*/ 163 h 170"/>
                <a:gd name="T40" fmla="*/ 78 w 157"/>
                <a:gd name="T41" fmla="*/ 170 h 170"/>
                <a:gd name="T42" fmla="*/ 109 w 157"/>
                <a:gd name="T43" fmla="*/ 163 h 170"/>
                <a:gd name="T44" fmla="*/ 134 w 157"/>
                <a:gd name="T45" fmla="*/ 146 h 170"/>
                <a:gd name="T46" fmla="*/ 151 w 157"/>
                <a:gd name="T47" fmla="*/ 119 h 170"/>
                <a:gd name="T48" fmla="*/ 157 w 157"/>
                <a:gd name="T49" fmla="*/ 87 h 170"/>
                <a:gd name="T50" fmla="*/ 78 w 157"/>
                <a:gd name="T51" fmla="*/ 147 h 170"/>
                <a:gd name="T52" fmla="*/ 60 w 157"/>
                <a:gd name="T53" fmla="*/ 143 h 170"/>
                <a:gd name="T54" fmla="*/ 44 w 157"/>
                <a:gd name="T55" fmla="*/ 131 h 170"/>
                <a:gd name="T56" fmla="*/ 32 w 157"/>
                <a:gd name="T57" fmla="*/ 111 h 170"/>
                <a:gd name="T58" fmla="*/ 28 w 157"/>
                <a:gd name="T59" fmla="*/ 83 h 170"/>
                <a:gd name="T60" fmla="*/ 33 w 157"/>
                <a:gd name="T61" fmla="*/ 55 h 170"/>
                <a:gd name="T62" fmla="*/ 44 w 157"/>
                <a:gd name="T63" fmla="*/ 36 h 170"/>
                <a:gd name="T64" fmla="*/ 61 w 157"/>
                <a:gd name="T65" fmla="*/ 25 h 170"/>
                <a:gd name="T66" fmla="*/ 78 w 157"/>
                <a:gd name="T67" fmla="*/ 22 h 170"/>
                <a:gd name="T68" fmla="*/ 97 w 157"/>
                <a:gd name="T69" fmla="*/ 25 h 170"/>
                <a:gd name="T70" fmla="*/ 113 w 157"/>
                <a:gd name="T71" fmla="*/ 37 h 170"/>
                <a:gd name="T72" fmla="*/ 125 w 157"/>
                <a:gd name="T73" fmla="*/ 55 h 170"/>
                <a:gd name="T74" fmla="*/ 129 w 157"/>
                <a:gd name="T75" fmla="*/ 83 h 170"/>
                <a:gd name="T76" fmla="*/ 125 w 157"/>
                <a:gd name="T77" fmla="*/ 111 h 170"/>
                <a:gd name="T78" fmla="*/ 114 w 157"/>
                <a:gd name="T79" fmla="*/ 131 h 170"/>
                <a:gd name="T80" fmla="*/ 98 w 157"/>
                <a:gd name="T81" fmla="*/ 143 h 170"/>
                <a:gd name="T82" fmla="*/ 78 w 157"/>
                <a:gd name="T83" fmla="*/ 14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7" h="170">
                  <a:moveTo>
                    <a:pt x="157" y="87"/>
                  </a:moveTo>
                  <a:lnTo>
                    <a:pt x="156" y="69"/>
                  </a:lnTo>
                  <a:lnTo>
                    <a:pt x="151" y="53"/>
                  </a:lnTo>
                  <a:lnTo>
                    <a:pt x="144" y="38"/>
                  </a:lnTo>
                  <a:lnTo>
                    <a:pt x="134" y="25"/>
                  </a:lnTo>
                  <a:lnTo>
                    <a:pt x="122" y="15"/>
                  </a:lnTo>
                  <a:lnTo>
                    <a:pt x="109" y="7"/>
                  </a:lnTo>
                  <a:lnTo>
                    <a:pt x="94" y="2"/>
                  </a:lnTo>
                  <a:lnTo>
                    <a:pt x="79" y="0"/>
                  </a:lnTo>
                  <a:lnTo>
                    <a:pt x="63" y="2"/>
                  </a:lnTo>
                  <a:lnTo>
                    <a:pt x="48" y="7"/>
                  </a:lnTo>
                  <a:lnTo>
                    <a:pt x="34" y="15"/>
                  </a:lnTo>
                  <a:lnTo>
                    <a:pt x="23" y="26"/>
                  </a:lnTo>
                  <a:lnTo>
                    <a:pt x="13" y="38"/>
                  </a:lnTo>
                  <a:lnTo>
                    <a:pt x="6" y="53"/>
                  </a:lnTo>
                  <a:lnTo>
                    <a:pt x="1" y="69"/>
                  </a:lnTo>
                  <a:lnTo>
                    <a:pt x="0" y="87"/>
                  </a:lnTo>
                  <a:lnTo>
                    <a:pt x="6" y="119"/>
                  </a:lnTo>
                  <a:lnTo>
                    <a:pt x="23" y="146"/>
                  </a:lnTo>
                  <a:lnTo>
                    <a:pt x="48" y="163"/>
                  </a:lnTo>
                  <a:lnTo>
                    <a:pt x="78" y="170"/>
                  </a:lnTo>
                  <a:lnTo>
                    <a:pt x="109" y="163"/>
                  </a:lnTo>
                  <a:lnTo>
                    <a:pt x="134" y="146"/>
                  </a:lnTo>
                  <a:lnTo>
                    <a:pt x="151" y="119"/>
                  </a:lnTo>
                  <a:lnTo>
                    <a:pt x="157" y="87"/>
                  </a:lnTo>
                  <a:close/>
                  <a:moveTo>
                    <a:pt x="78" y="147"/>
                  </a:moveTo>
                  <a:lnTo>
                    <a:pt x="60" y="143"/>
                  </a:lnTo>
                  <a:lnTo>
                    <a:pt x="44" y="131"/>
                  </a:lnTo>
                  <a:lnTo>
                    <a:pt x="32" y="111"/>
                  </a:lnTo>
                  <a:lnTo>
                    <a:pt x="28" y="83"/>
                  </a:lnTo>
                  <a:lnTo>
                    <a:pt x="33" y="55"/>
                  </a:lnTo>
                  <a:lnTo>
                    <a:pt x="44" y="36"/>
                  </a:lnTo>
                  <a:lnTo>
                    <a:pt x="61" y="25"/>
                  </a:lnTo>
                  <a:lnTo>
                    <a:pt x="78" y="22"/>
                  </a:lnTo>
                  <a:lnTo>
                    <a:pt x="97" y="25"/>
                  </a:lnTo>
                  <a:lnTo>
                    <a:pt x="113" y="37"/>
                  </a:lnTo>
                  <a:lnTo>
                    <a:pt x="125" y="55"/>
                  </a:lnTo>
                  <a:lnTo>
                    <a:pt x="129" y="83"/>
                  </a:lnTo>
                  <a:lnTo>
                    <a:pt x="125" y="111"/>
                  </a:lnTo>
                  <a:lnTo>
                    <a:pt x="114" y="131"/>
                  </a:lnTo>
                  <a:lnTo>
                    <a:pt x="98" y="143"/>
                  </a:lnTo>
                  <a:lnTo>
                    <a:pt x="78" y="147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9" name="Freeform 280"/>
            <p:cNvSpPr>
              <a:spLocks/>
            </p:cNvSpPr>
            <p:nvPr/>
          </p:nvSpPr>
          <p:spPr bwMode="auto">
            <a:xfrm>
              <a:off x="4545" y="954"/>
              <a:ext cx="88" cy="164"/>
            </a:xfrm>
            <a:custGeom>
              <a:avLst/>
              <a:gdLst>
                <a:gd name="T0" fmla="*/ 27 w 88"/>
                <a:gd name="T1" fmla="*/ 87 h 164"/>
                <a:gd name="T2" fmla="*/ 32 w 88"/>
                <a:gd name="T3" fmla="*/ 62 h 164"/>
                <a:gd name="T4" fmla="*/ 44 w 88"/>
                <a:gd name="T5" fmla="*/ 42 h 164"/>
                <a:gd name="T6" fmla="*/ 64 w 88"/>
                <a:gd name="T7" fmla="*/ 29 h 164"/>
                <a:gd name="T8" fmla="*/ 88 w 88"/>
                <a:gd name="T9" fmla="*/ 24 h 164"/>
                <a:gd name="T10" fmla="*/ 88 w 88"/>
                <a:gd name="T11" fmla="*/ 0 h 164"/>
                <a:gd name="T12" fmla="*/ 66 w 88"/>
                <a:gd name="T13" fmla="*/ 3 h 164"/>
                <a:gd name="T14" fmla="*/ 49 w 88"/>
                <a:gd name="T15" fmla="*/ 11 h 164"/>
                <a:gd name="T16" fmla="*/ 35 w 88"/>
                <a:gd name="T17" fmla="*/ 22 h 164"/>
                <a:gd name="T18" fmla="*/ 25 w 88"/>
                <a:gd name="T19" fmla="*/ 35 h 164"/>
                <a:gd name="T20" fmla="*/ 25 w 88"/>
                <a:gd name="T21" fmla="*/ 2 h 164"/>
                <a:gd name="T22" fmla="*/ 0 w 88"/>
                <a:gd name="T23" fmla="*/ 2 h 164"/>
                <a:gd name="T24" fmla="*/ 0 w 88"/>
                <a:gd name="T25" fmla="*/ 164 h 164"/>
                <a:gd name="T26" fmla="*/ 27 w 88"/>
                <a:gd name="T27" fmla="*/ 164 h 164"/>
                <a:gd name="T28" fmla="*/ 27 w 88"/>
                <a:gd name="T29" fmla="*/ 8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64">
                  <a:moveTo>
                    <a:pt x="27" y="87"/>
                  </a:moveTo>
                  <a:lnTo>
                    <a:pt x="32" y="62"/>
                  </a:lnTo>
                  <a:lnTo>
                    <a:pt x="44" y="42"/>
                  </a:lnTo>
                  <a:lnTo>
                    <a:pt x="64" y="29"/>
                  </a:lnTo>
                  <a:lnTo>
                    <a:pt x="88" y="24"/>
                  </a:lnTo>
                  <a:lnTo>
                    <a:pt x="88" y="0"/>
                  </a:lnTo>
                  <a:lnTo>
                    <a:pt x="66" y="3"/>
                  </a:lnTo>
                  <a:lnTo>
                    <a:pt x="49" y="11"/>
                  </a:lnTo>
                  <a:lnTo>
                    <a:pt x="35" y="22"/>
                  </a:lnTo>
                  <a:lnTo>
                    <a:pt x="25" y="35"/>
                  </a:lnTo>
                  <a:lnTo>
                    <a:pt x="25" y="2"/>
                  </a:lnTo>
                  <a:lnTo>
                    <a:pt x="0" y="2"/>
                  </a:lnTo>
                  <a:lnTo>
                    <a:pt x="0" y="164"/>
                  </a:lnTo>
                  <a:lnTo>
                    <a:pt x="27" y="164"/>
                  </a:lnTo>
                  <a:lnTo>
                    <a:pt x="27" y="87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0" name="Freeform 281"/>
            <p:cNvSpPr>
              <a:spLocks noEditPoints="1"/>
            </p:cNvSpPr>
            <p:nvPr/>
          </p:nvSpPr>
          <p:spPr bwMode="auto">
            <a:xfrm>
              <a:off x="4651" y="868"/>
              <a:ext cx="143" cy="254"/>
            </a:xfrm>
            <a:custGeom>
              <a:avLst/>
              <a:gdLst>
                <a:gd name="T0" fmla="*/ 143 w 143"/>
                <a:gd name="T1" fmla="*/ 0 h 254"/>
                <a:gd name="T2" fmla="*/ 116 w 143"/>
                <a:gd name="T3" fmla="*/ 0 h 254"/>
                <a:gd name="T4" fmla="*/ 116 w 143"/>
                <a:gd name="T5" fmla="*/ 106 h 254"/>
                <a:gd name="T6" fmla="*/ 102 w 143"/>
                <a:gd name="T7" fmla="*/ 96 h 254"/>
                <a:gd name="T8" fmla="*/ 88 w 143"/>
                <a:gd name="T9" fmla="*/ 90 h 254"/>
                <a:gd name="T10" fmla="*/ 75 w 143"/>
                <a:gd name="T11" fmla="*/ 87 h 254"/>
                <a:gd name="T12" fmla="*/ 64 w 143"/>
                <a:gd name="T13" fmla="*/ 86 h 254"/>
                <a:gd name="T14" fmla="*/ 39 w 143"/>
                <a:gd name="T15" fmla="*/ 93 h 254"/>
                <a:gd name="T16" fmla="*/ 19 w 143"/>
                <a:gd name="T17" fmla="*/ 111 h 254"/>
                <a:gd name="T18" fmla="*/ 5 w 143"/>
                <a:gd name="T19" fmla="*/ 137 h 254"/>
                <a:gd name="T20" fmla="*/ 0 w 143"/>
                <a:gd name="T21" fmla="*/ 170 h 254"/>
                <a:gd name="T22" fmla="*/ 5 w 143"/>
                <a:gd name="T23" fmla="*/ 203 h 254"/>
                <a:gd name="T24" fmla="*/ 18 w 143"/>
                <a:gd name="T25" fmla="*/ 229 h 254"/>
                <a:gd name="T26" fmla="*/ 38 w 143"/>
                <a:gd name="T27" fmla="*/ 247 h 254"/>
                <a:gd name="T28" fmla="*/ 62 w 143"/>
                <a:gd name="T29" fmla="*/ 254 h 254"/>
                <a:gd name="T30" fmla="*/ 73 w 143"/>
                <a:gd name="T31" fmla="*/ 253 h 254"/>
                <a:gd name="T32" fmla="*/ 85 w 143"/>
                <a:gd name="T33" fmla="*/ 249 h 254"/>
                <a:gd name="T34" fmla="*/ 100 w 143"/>
                <a:gd name="T35" fmla="*/ 243 h 254"/>
                <a:gd name="T36" fmla="*/ 115 w 143"/>
                <a:gd name="T37" fmla="*/ 231 h 254"/>
                <a:gd name="T38" fmla="*/ 115 w 143"/>
                <a:gd name="T39" fmla="*/ 250 h 254"/>
                <a:gd name="T40" fmla="*/ 143 w 143"/>
                <a:gd name="T41" fmla="*/ 250 h 254"/>
                <a:gd name="T42" fmla="*/ 143 w 143"/>
                <a:gd name="T43" fmla="*/ 0 h 254"/>
                <a:gd name="T44" fmla="*/ 115 w 143"/>
                <a:gd name="T45" fmla="*/ 200 h 254"/>
                <a:gd name="T46" fmla="*/ 115 w 143"/>
                <a:gd name="T47" fmla="*/ 204 h 254"/>
                <a:gd name="T48" fmla="*/ 114 w 143"/>
                <a:gd name="T49" fmla="*/ 209 h 254"/>
                <a:gd name="T50" fmla="*/ 110 w 143"/>
                <a:gd name="T51" fmla="*/ 214 h 254"/>
                <a:gd name="T52" fmla="*/ 103 w 143"/>
                <a:gd name="T53" fmla="*/ 221 h 254"/>
                <a:gd name="T54" fmla="*/ 90 w 143"/>
                <a:gd name="T55" fmla="*/ 229 h 254"/>
                <a:gd name="T56" fmla="*/ 77 w 143"/>
                <a:gd name="T57" fmla="*/ 232 h 254"/>
                <a:gd name="T58" fmla="*/ 60 w 143"/>
                <a:gd name="T59" fmla="*/ 228 h 254"/>
                <a:gd name="T60" fmla="*/ 44 w 143"/>
                <a:gd name="T61" fmla="*/ 217 h 254"/>
                <a:gd name="T62" fmla="*/ 33 w 143"/>
                <a:gd name="T63" fmla="*/ 199 h 254"/>
                <a:gd name="T64" fmla="*/ 28 w 143"/>
                <a:gd name="T65" fmla="*/ 170 h 254"/>
                <a:gd name="T66" fmla="*/ 33 w 143"/>
                <a:gd name="T67" fmla="*/ 140 h 254"/>
                <a:gd name="T68" fmla="*/ 46 w 143"/>
                <a:gd name="T69" fmla="*/ 121 h 254"/>
                <a:gd name="T70" fmla="*/ 63 w 143"/>
                <a:gd name="T71" fmla="*/ 111 h 254"/>
                <a:gd name="T72" fmla="*/ 80 w 143"/>
                <a:gd name="T73" fmla="*/ 108 h 254"/>
                <a:gd name="T74" fmla="*/ 91 w 143"/>
                <a:gd name="T75" fmla="*/ 109 h 254"/>
                <a:gd name="T76" fmla="*/ 101 w 143"/>
                <a:gd name="T77" fmla="*/ 113 h 254"/>
                <a:gd name="T78" fmla="*/ 109 w 143"/>
                <a:gd name="T79" fmla="*/ 120 h 254"/>
                <a:gd name="T80" fmla="*/ 115 w 143"/>
                <a:gd name="T81" fmla="*/ 128 h 254"/>
                <a:gd name="T82" fmla="*/ 115 w 143"/>
                <a:gd name="T83" fmla="*/ 20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254">
                  <a:moveTo>
                    <a:pt x="143" y="0"/>
                  </a:moveTo>
                  <a:lnTo>
                    <a:pt x="116" y="0"/>
                  </a:lnTo>
                  <a:lnTo>
                    <a:pt x="116" y="106"/>
                  </a:lnTo>
                  <a:lnTo>
                    <a:pt x="102" y="96"/>
                  </a:lnTo>
                  <a:lnTo>
                    <a:pt x="88" y="90"/>
                  </a:lnTo>
                  <a:lnTo>
                    <a:pt x="75" y="87"/>
                  </a:lnTo>
                  <a:lnTo>
                    <a:pt x="64" y="86"/>
                  </a:lnTo>
                  <a:lnTo>
                    <a:pt x="39" y="93"/>
                  </a:lnTo>
                  <a:lnTo>
                    <a:pt x="19" y="111"/>
                  </a:lnTo>
                  <a:lnTo>
                    <a:pt x="5" y="137"/>
                  </a:lnTo>
                  <a:lnTo>
                    <a:pt x="0" y="170"/>
                  </a:lnTo>
                  <a:lnTo>
                    <a:pt x="5" y="203"/>
                  </a:lnTo>
                  <a:lnTo>
                    <a:pt x="18" y="229"/>
                  </a:lnTo>
                  <a:lnTo>
                    <a:pt x="38" y="247"/>
                  </a:lnTo>
                  <a:lnTo>
                    <a:pt x="62" y="254"/>
                  </a:lnTo>
                  <a:lnTo>
                    <a:pt x="73" y="253"/>
                  </a:lnTo>
                  <a:lnTo>
                    <a:pt x="85" y="249"/>
                  </a:lnTo>
                  <a:lnTo>
                    <a:pt x="100" y="243"/>
                  </a:lnTo>
                  <a:lnTo>
                    <a:pt x="115" y="231"/>
                  </a:lnTo>
                  <a:lnTo>
                    <a:pt x="115" y="250"/>
                  </a:lnTo>
                  <a:lnTo>
                    <a:pt x="143" y="250"/>
                  </a:lnTo>
                  <a:lnTo>
                    <a:pt x="143" y="0"/>
                  </a:lnTo>
                  <a:close/>
                  <a:moveTo>
                    <a:pt x="115" y="200"/>
                  </a:moveTo>
                  <a:lnTo>
                    <a:pt x="115" y="204"/>
                  </a:lnTo>
                  <a:lnTo>
                    <a:pt x="114" y="209"/>
                  </a:lnTo>
                  <a:lnTo>
                    <a:pt x="110" y="214"/>
                  </a:lnTo>
                  <a:lnTo>
                    <a:pt x="103" y="221"/>
                  </a:lnTo>
                  <a:lnTo>
                    <a:pt x="90" y="229"/>
                  </a:lnTo>
                  <a:lnTo>
                    <a:pt x="77" y="232"/>
                  </a:lnTo>
                  <a:lnTo>
                    <a:pt x="60" y="228"/>
                  </a:lnTo>
                  <a:lnTo>
                    <a:pt x="44" y="217"/>
                  </a:lnTo>
                  <a:lnTo>
                    <a:pt x="33" y="199"/>
                  </a:lnTo>
                  <a:lnTo>
                    <a:pt x="28" y="170"/>
                  </a:lnTo>
                  <a:lnTo>
                    <a:pt x="33" y="140"/>
                  </a:lnTo>
                  <a:lnTo>
                    <a:pt x="46" y="121"/>
                  </a:lnTo>
                  <a:lnTo>
                    <a:pt x="63" y="111"/>
                  </a:lnTo>
                  <a:lnTo>
                    <a:pt x="80" y="108"/>
                  </a:lnTo>
                  <a:lnTo>
                    <a:pt x="91" y="109"/>
                  </a:lnTo>
                  <a:lnTo>
                    <a:pt x="101" y="113"/>
                  </a:lnTo>
                  <a:lnTo>
                    <a:pt x="109" y="120"/>
                  </a:lnTo>
                  <a:lnTo>
                    <a:pt x="115" y="128"/>
                  </a:lnTo>
                  <a:lnTo>
                    <a:pt x="115" y="20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1" name="Freeform 282"/>
            <p:cNvSpPr>
              <a:spLocks noEditPoints="1"/>
            </p:cNvSpPr>
            <p:nvPr/>
          </p:nvSpPr>
          <p:spPr bwMode="auto">
            <a:xfrm>
              <a:off x="4851" y="873"/>
              <a:ext cx="31" cy="245"/>
            </a:xfrm>
            <a:custGeom>
              <a:avLst/>
              <a:gdLst>
                <a:gd name="T0" fmla="*/ 31 w 31"/>
                <a:gd name="T1" fmla="*/ 0 h 245"/>
                <a:gd name="T2" fmla="*/ 0 w 31"/>
                <a:gd name="T3" fmla="*/ 0 h 245"/>
                <a:gd name="T4" fmla="*/ 0 w 31"/>
                <a:gd name="T5" fmla="*/ 32 h 245"/>
                <a:gd name="T6" fmla="*/ 31 w 31"/>
                <a:gd name="T7" fmla="*/ 32 h 245"/>
                <a:gd name="T8" fmla="*/ 31 w 31"/>
                <a:gd name="T9" fmla="*/ 0 h 245"/>
                <a:gd name="T10" fmla="*/ 29 w 31"/>
                <a:gd name="T11" fmla="*/ 85 h 245"/>
                <a:gd name="T12" fmla="*/ 2 w 31"/>
                <a:gd name="T13" fmla="*/ 85 h 245"/>
                <a:gd name="T14" fmla="*/ 2 w 31"/>
                <a:gd name="T15" fmla="*/ 245 h 245"/>
                <a:gd name="T16" fmla="*/ 29 w 31"/>
                <a:gd name="T17" fmla="*/ 245 h 245"/>
                <a:gd name="T18" fmla="*/ 29 w 31"/>
                <a:gd name="T19" fmla="*/ 8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45">
                  <a:moveTo>
                    <a:pt x="31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31" y="32"/>
                  </a:lnTo>
                  <a:lnTo>
                    <a:pt x="31" y="0"/>
                  </a:lnTo>
                  <a:close/>
                  <a:moveTo>
                    <a:pt x="29" y="85"/>
                  </a:moveTo>
                  <a:lnTo>
                    <a:pt x="2" y="85"/>
                  </a:lnTo>
                  <a:lnTo>
                    <a:pt x="2" y="245"/>
                  </a:lnTo>
                  <a:lnTo>
                    <a:pt x="29" y="245"/>
                  </a:lnTo>
                  <a:lnTo>
                    <a:pt x="29" y="85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2" name="Freeform 283"/>
            <p:cNvSpPr>
              <a:spLocks/>
            </p:cNvSpPr>
            <p:nvPr/>
          </p:nvSpPr>
          <p:spPr bwMode="auto">
            <a:xfrm>
              <a:off x="4939" y="954"/>
              <a:ext cx="127" cy="164"/>
            </a:xfrm>
            <a:custGeom>
              <a:avLst/>
              <a:gdLst>
                <a:gd name="T0" fmla="*/ 127 w 127"/>
                <a:gd name="T1" fmla="*/ 56 h 164"/>
                <a:gd name="T2" fmla="*/ 125 w 127"/>
                <a:gd name="T3" fmla="*/ 38 h 164"/>
                <a:gd name="T4" fmla="*/ 119 w 127"/>
                <a:gd name="T5" fmla="*/ 19 h 164"/>
                <a:gd name="T6" fmla="*/ 104 w 127"/>
                <a:gd name="T7" fmla="*/ 5 h 164"/>
                <a:gd name="T8" fmla="*/ 78 w 127"/>
                <a:gd name="T9" fmla="*/ 0 h 164"/>
                <a:gd name="T10" fmla="*/ 66 w 127"/>
                <a:gd name="T11" fmla="*/ 1 h 164"/>
                <a:gd name="T12" fmla="*/ 56 w 127"/>
                <a:gd name="T13" fmla="*/ 4 h 164"/>
                <a:gd name="T14" fmla="*/ 48 w 127"/>
                <a:gd name="T15" fmla="*/ 8 h 164"/>
                <a:gd name="T16" fmla="*/ 40 w 127"/>
                <a:gd name="T17" fmla="*/ 13 h 164"/>
                <a:gd name="T18" fmla="*/ 34 w 127"/>
                <a:gd name="T19" fmla="*/ 18 h 164"/>
                <a:gd name="T20" fmla="*/ 30 w 127"/>
                <a:gd name="T21" fmla="*/ 22 h 164"/>
                <a:gd name="T22" fmla="*/ 27 w 127"/>
                <a:gd name="T23" fmla="*/ 25 h 164"/>
                <a:gd name="T24" fmla="*/ 26 w 127"/>
                <a:gd name="T25" fmla="*/ 27 h 164"/>
                <a:gd name="T26" fmla="*/ 26 w 127"/>
                <a:gd name="T27" fmla="*/ 2 h 164"/>
                <a:gd name="T28" fmla="*/ 0 w 127"/>
                <a:gd name="T29" fmla="*/ 2 h 164"/>
                <a:gd name="T30" fmla="*/ 0 w 127"/>
                <a:gd name="T31" fmla="*/ 164 h 164"/>
                <a:gd name="T32" fmla="*/ 28 w 127"/>
                <a:gd name="T33" fmla="*/ 164 h 164"/>
                <a:gd name="T34" fmla="*/ 28 w 127"/>
                <a:gd name="T35" fmla="*/ 75 h 164"/>
                <a:gd name="T36" fmla="*/ 28 w 127"/>
                <a:gd name="T37" fmla="*/ 66 h 164"/>
                <a:gd name="T38" fmla="*/ 30 w 127"/>
                <a:gd name="T39" fmla="*/ 57 h 164"/>
                <a:gd name="T40" fmla="*/ 32 w 127"/>
                <a:gd name="T41" fmla="*/ 48 h 164"/>
                <a:gd name="T42" fmla="*/ 36 w 127"/>
                <a:gd name="T43" fmla="*/ 40 h 164"/>
                <a:gd name="T44" fmla="*/ 41 w 127"/>
                <a:gd name="T45" fmla="*/ 33 h 164"/>
                <a:gd name="T46" fmla="*/ 47 w 127"/>
                <a:gd name="T47" fmla="*/ 27 h 164"/>
                <a:gd name="T48" fmla="*/ 55 w 127"/>
                <a:gd name="T49" fmla="*/ 23 h 164"/>
                <a:gd name="T50" fmla="*/ 64 w 127"/>
                <a:gd name="T51" fmla="*/ 22 h 164"/>
                <a:gd name="T52" fmla="*/ 75 w 127"/>
                <a:gd name="T53" fmla="*/ 23 h 164"/>
                <a:gd name="T54" fmla="*/ 84 w 127"/>
                <a:gd name="T55" fmla="*/ 26 h 164"/>
                <a:gd name="T56" fmla="*/ 90 w 127"/>
                <a:gd name="T57" fmla="*/ 31 h 164"/>
                <a:gd name="T58" fmla="*/ 94 w 127"/>
                <a:gd name="T59" fmla="*/ 36 h 164"/>
                <a:gd name="T60" fmla="*/ 97 w 127"/>
                <a:gd name="T61" fmla="*/ 42 h 164"/>
                <a:gd name="T62" fmla="*/ 98 w 127"/>
                <a:gd name="T63" fmla="*/ 48 h 164"/>
                <a:gd name="T64" fmla="*/ 99 w 127"/>
                <a:gd name="T65" fmla="*/ 54 h 164"/>
                <a:gd name="T66" fmla="*/ 99 w 127"/>
                <a:gd name="T67" fmla="*/ 59 h 164"/>
                <a:gd name="T68" fmla="*/ 99 w 127"/>
                <a:gd name="T69" fmla="*/ 164 h 164"/>
                <a:gd name="T70" fmla="*/ 127 w 127"/>
                <a:gd name="T71" fmla="*/ 164 h 164"/>
                <a:gd name="T72" fmla="*/ 127 w 127"/>
                <a:gd name="T73" fmla="*/ 5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7" h="164">
                  <a:moveTo>
                    <a:pt x="127" y="56"/>
                  </a:moveTo>
                  <a:lnTo>
                    <a:pt x="125" y="38"/>
                  </a:lnTo>
                  <a:lnTo>
                    <a:pt x="119" y="19"/>
                  </a:lnTo>
                  <a:lnTo>
                    <a:pt x="104" y="5"/>
                  </a:lnTo>
                  <a:lnTo>
                    <a:pt x="78" y="0"/>
                  </a:lnTo>
                  <a:lnTo>
                    <a:pt x="66" y="1"/>
                  </a:lnTo>
                  <a:lnTo>
                    <a:pt x="56" y="4"/>
                  </a:lnTo>
                  <a:lnTo>
                    <a:pt x="48" y="8"/>
                  </a:lnTo>
                  <a:lnTo>
                    <a:pt x="40" y="13"/>
                  </a:lnTo>
                  <a:lnTo>
                    <a:pt x="34" y="18"/>
                  </a:lnTo>
                  <a:lnTo>
                    <a:pt x="30" y="22"/>
                  </a:lnTo>
                  <a:lnTo>
                    <a:pt x="27" y="25"/>
                  </a:lnTo>
                  <a:lnTo>
                    <a:pt x="26" y="27"/>
                  </a:lnTo>
                  <a:lnTo>
                    <a:pt x="26" y="2"/>
                  </a:lnTo>
                  <a:lnTo>
                    <a:pt x="0" y="2"/>
                  </a:lnTo>
                  <a:lnTo>
                    <a:pt x="0" y="164"/>
                  </a:lnTo>
                  <a:lnTo>
                    <a:pt x="28" y="164"/>
                  </a:lnTo>
                  <a:lnTo>
                    <a:pt x="28" y="75"/>
                  </a:lnTo>
                  <a:lnTo>
                    <a:pt x="28" y="66"/>
                  </a:lnTo>
                  <a:lnTo>
                    <a:pt x="30" y="57"/>
                  </a:lnTo>
                  <a:lnTo>
                    <a:pt x="32" y="48"/>
                  </a:lnTo>
                  <a:lnTo>
                    <a:pt x="36" y="40"/>
                  </a:lnTo>
                  <a:lnTo>
                    <a:pt x="41" y="33"/>
                  </a:lnTo>
                  <a:lnTo>
                    <a:pt x="47" y="27"/>
                  </a:lnTo>
                  <a:lnTo>
                    <a:pt x="55" y="23"/>
                  </a:lnTo>
                  <a:lnTo>
                    <a:pt x="64" y="22"/>
                  </a:lnTo>
                  <a:lnTo>
                    <a:pt x="75" y="23"/>
                  </a:lnTo>
                  <a:lnTo>
                    <a:pt x="84" y="26"/>
                  </a:lnTo>
                  <a:lnTo>
                    <a:pt x="90" y="31"/>
                  </a:lnTo>
                  <a:lnTo>
                    <a:pt x="94" y="36"/>
                  </a:lnTo>
                  <a:lnTo>
                    <a:pt x="97" y="42"/>
                  </a:lnTo>
                  <a:lnTo>
                    <a:pt x="98" y="48"/>
                  </a:lnTo>
                  <a:lnTo>
                    <a:pt x="99" y="54"/>
                  </a:lnTo>
                  <a:lnTo>
                    <a:pt x="99" y="59"/>
                  </a:lnTo>
                  <a:lnTo>
                    <a:pt x="99" y="164"/>
                  </a:lnTo>
                  <a:lnTo>
                    <a:pt x="127" y="164"/>
                  </a:lnTo>
                  <a:lnTo>
                    <a:pt x="127" y="56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3" name="Freeform 284"/>
            <p:cNvSpPr>
              <a:spLocks noEditPoints="1"/>
            </p:cNvSpPr>
            <p:nvPr/>
          </p:nvSpPr>
          <p:spPr bwMode="auto">
            <a:xfrm>
              <a:off x="5111" y="952"/>
              <a:ext cx="128" cy="170"/>
            </a:xfrm>
            <a:custGeom>
              <a:avLst/>
              <a:gdLst>
                <a:gd name="T0" fmla="*/ 128 w 128"/>
                <a:gd name="T1" fmla="*/ 62 h 170"/>
                <a:gd name="T2" fmla="*/ 123 w 128"/>
                <a:gd name="T3" fmla="*/ 37 h 170"/>
                <a:gd name="T4" fmla="*/ 110 w 128"/>
                <a:gd name="T5" fmla="*/ 17 h 170"/>
                <a:gd name="T6" fmla="*/ 91 w 128"/>
                <a:gd name="T7" fmla="*/ 4 h 170"/>
                <a:gd name="T8" fmla="*/ 68 w 128"/>
                <a:gd name="T9" fmla="*/ 0 h 170"/>
                <a:gd name="T10" fmla="*/ 38 w 128"/>
                <a:gd name="T11" fmla="*/ 4 h 170"/>
                <a:gd name="T12" fmla="*/ 12 w 128"/>
                <a:gd name="T13" fmla="*/ 15 h 170"/>
                <a:gd name="T14" fmla="*/ 14 w 128"/>
                <a:gd name="T15" fmla="*/ 39 h 170"/>
                <a:gd name="T16" fmla="*/ 28 w 128"/>
                <a:gd name="T17" fmla="*/ 31 h 170"/>
                <a:gd name="T18" fmla="*/ 42 w 128"/>
                <a:gd name="T19" fmla="*/ 25 h 170"/>
                <a:gd name="T20" fmla="*/ 55 w 128"/>
                <a:gd name="T21" fmla="*/ 22 h 170"/>
                <a:gd name="T22" fmla="*/ 68 w 128"/>
                <a:gd name="T23" fmla="*/ 21 h 170"/>
                <a:gd name="T24" fmla="*/ 80 w 128"/>
                <a:gd name="T25" fmla="*/ 24 h 170"/>
                <a:gd name="T26" fmla="*/ 90 w 128"/>
                <a:gd name="T27" fmla="*/ 32 h 170"/>
                <a:gd name="T28" fmla="*/ 97 w 128"/>
                <a:gd name="T29" fmla="*/ 44 h 170"/>
                <a:gd name="T30" fmla="*/ 100 w 128"/>
                <a:gd name="T31" fmla="*/ 62 h 170"/>
                <a:gd name="T32" fmla="*/ 100 w 128"/>
                <a:gd name="T33" fmla="*/ 77 h 170"/>
                <a:gd name="T34" fmla="*/ 61 w 128"/>
                <a:gd name="T35" fmla="*/ 81 h 170"/>
                <a:gd name="T36" fmla="*/ 30 w 128"/>
                <a:gd name="T37" fmla="*/ 90 h 170"/>
                <a:gd name="T38" fmla="*/ 8 w 128"/>
                <a:gd name="T39" fmla="*/ 104 h 170"/>
                <a:gd name="T40" fmla="*/ 0 w 128"/>
                <a:gd name="T41" fmla="*/ 125 h 170"/>
                <a:gd name="T42" fmla="*/ 1 w 128"/>
                <a:gd name="T43" fmla="*/ 131 h 170"/>
                <a:gd name="T44" fmla="*/ 2 w 128"/>
                <a:gd name="T45" fmla="*/ 138 h 170"/>
                <a:gd name="T46" fmla="*/ 5 w 128"/>
                <a:gd name="T47" fmla="*/ 146 h 170"/>
                <a:gd name="T48" fmla="*/ 9 w 128"/>
                <a:gd name="T49" fmla="*/ 153 h 170"/>
                <a:gd name="T50" fmla="*/ 14 w 128"/>
                <a:gd name="T51" fmla="*/ 159 h 170"/>
                <a:gd name="T52" fmla="*/ 21 w 128"/>
                <a:gd name="T53" fmla="*/ 165 h 170"/>
                <a:gd name="T54" fmla="*/ 30 w 128"/>
                <a:gd name="T55" fmla="*/ 168 h 170"/>
                <a:gd name="T56" fmla="*/ 41 w 128"/>
                <a:gd name="T57" fmla="*/ 170 h 170"/>
                <a:gd name="T58" fmla="*/ 49 w 128"/>
                <a:gd name="T59" fmla="*/ 169 h 170"/>
                <a:gd name="T60" fmla="*/ 65 w 128"/>
                <a:gd name="T61" fmla="*/ 167 h 170"/>
                <a:gd name="T62" fmla="*/ 83 w 128"/>
                <a:gd name="T63" fmla="*/ 162 h 170"/>
                <a:gd name="T64" fmla="*/ 101 w 128"/>
                <a:gd name="T65" fmla="*/ 153 h 170"/>
                <a:gd name="T66" fmla="*/ 101 w 128"/>
                <a:gd name="T67" fmla="*/ 166 h 170"/>
                <a:gd name="T68" fmla="*/ 128 w 128"/>
                <a:gd name="T69" fmla="*/ 166 h 170"/>
                <a:gd name="T70" fmla="*/ 128 w 128"/>
                <a:gd name="T71" fmla="*/ 62 h 170"/>
                <a:gd name="T72" fmla="*/ 100 w 128"/>
                <a:gd name="T73" fmla="*/ 118 h 170"/>
                <a:gd name="T74" fmla="*/ 99 w 128"/>
                <a:gd name="T75" fmla="*/ 124 h 170"/>
                <a:gd name="T76" fmla="*/ 98 w 128"/>
                <a:gd name="T77" fmla="*/ 129 h 170"/>
                <a:gd name="T78" fmla="*/ 94 w 128"/>
                <a:gd name="T79" fmla="*/ 135 h 170"/>
                <a:gd name="T80" fmla="*/ 87 w 128"/>
                <a:gd name="T81" fmla="*/ 141 h 170"/>
                <a:gd name="T82" fmla="*/ 79 w 128"/>
                <a:gd name="T83" fmla="*/ 145 h 170"/>
                <a:gd name="T84" fmla="*/ 71 w 128"/>
                <a:gd name="T85" fmla="*/ 147 h 170"/>
                <a:gd name="T86" fmla="*/ 64 w 128"/>
                <a:gd name="T87" fmla="*/ 147 h 170"/>
                <a:gd name="T88" fmla="*/ 59 w 128"/>
                <a:gd name="T89" fmla="*/ 148 h 170"/>
                <a:gd name="T90" fmla="*/ 47 w 128"/>
                <a:gd name="T91" fmla="*/ 146 h 170"/>
                <a:gd name="T92" fmla="*/ 36 w 128"/>
                <a:gd name="T93" fmla="*/ 142 h 170"/>
                <a:gd name="T94" fmla="*/ 29 w 128"/>
                <a:gd name="T95" fmla="*/ 134 h 170"/>
                <a:gd name="T96" fmla="*/ 26 w 128"/>
                <a:gd name="T97" fmla="*/ 124 h 170"/>
                <a:gd name="T98" fmla="*/ 28 w 128"/>
                <a:gd name="T99" fmla="*/ 116 h 170"/>
                <a:gd name="T100" fmla="*/ 35 w 128"/>
                <a:gd name="T101" fmla="*/ 109 h 170"/>
                <a:gd name="T102" fmla="*/ 45 w 128"/>
                <a:gd name="T103" fmla="*/ 104 h 170"/>
                <a:gd name="T104" fmla="*/ 57 w 128"/>
                <a:gd name="T105" fmla="*/ 101 h 170"/>
                <a:gd name="T106" fmla="*/ 69 w 128"/>
                <a:gd name="T107" fmla="*/ 98 h 170"/>
                <a:gd name="T108" fmla="*/ 82 w 128"/>
                <a:gd name="T109" fmla="*/ 97 h 170"/>
                <a:gd name="T110" fmla="*/ 92 w 128"/>
                <a:gd name="T111" fmla="*/ 96 h 170"/>
                <a:gd name="T112" fmla="*/ 100 w 128"/>
                <a:gd name="T113" fmla="*/ 96 h 170"/>
                <a:gd name="T114" fmla="*/ 100 w 128"/>
                <a:gd name="T115" fmla="*/ 11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8" h="170">
                  <a:moveTo>
                    <a:pt x="128" y="62"/>
                  </a:moveTo>
                  <a:lnTo>
                    <a:pt x="123" y="37"/>
                  </a:lnTo>
                  <a:lnTo>
                    <a:pt x="110" y="17"/>
                  </a:lnTo>
                  <a:lnTo>
                    <a:pt x="91" y="4"/>
                  </a:lnTo>
                  <a:lnTo>
                    <a:pt x="68" y="0"/>
                  </a:lnTo>
                  <a:lnTo>
                    <a:pt x="38" y="4"/>
                  </a:lnTo>
                  <a:lnTo>
                    <a:pt x="12" y="15"/>
                  </a:lnTo>
                  <a:lnTo>
                    <a:pt x="14" y="39"/>
                  </a:lnTo>
                  <a:lnTo>
                    <a:pt x="28" y="31"/>
                  </a:lnTo>
                  <a:lnTo>
                    <a:pt x="42" y="25"/>
                  </a:lnTo>
                  <a:lnTo>
                    <a:pt x="55" y="22"/>
                  </a:lnTo>
                  <a:lnTo>
                    <a:pt x="68" y="21"/>
                  </a:lnTo>
                  <a:lnTo>
                    <a:pt x="80" y="24"/>
                  </a:lnTo>
                  <a:lnTo>
                    <a:pt x="90" y="32"/>
                  </a:lnTo>
                  <a:lnTo>
                    <a:pt x="97" y="44"/>
                  </a:lnTo>
                  <a:lnTo>
                    <a:pt x="100" y="62"/>
                  </a:lnTo>
                  <a:lnTo>
                    <a:pt x="100" y="77"/>
                  </a:lnTo>
                  <a:lnTo>
                    <a:pt x="61" y="81"/>
                  </a:lnTo>
                  <a:lnTo>
                    <a:pt x="30" y="90"/>
                  </a:lnTo>
                  <a:lnTo>
                    <a:pt x="8" y="104"/>
                  </a:lnTo>
                  <a:lnTo>
                    <a:pt x="0" y="125"/>
                  </a:lnTo>
                  <a:lnTo>
                    <a:pt x="1" y="131"/>
                  </a:lnTo>
                  <a:lnTo>
                    <a:pt x="2" y="138"/>
                  </a:lnTo>
                  <a:lnTo>
                    <a:pt x="5" y="146"/>
                  </a:lnTo>
                  <a:lnTo>
                    <a:pt x="9" y="153"/>
                  </a:lnTo>
                  <a:lnTo>
                    <a:pt x="14" y="159"/>
                  </a:lnTo>
                  <a:lnTo>
                    <a:pt x="21" y="165"/>
                  </a:lnTo>
                  <a:lnTo>
                    <a:pt x="30" y="168"/>
                  </a:lnTo>
                  <a:lnTo>
                    <a:pt x="41" y="170"/>
                  </a:lnTo>
                  <a:lnTo>
                    <a:pt x="49" y="169"/>
                  </a:lnTo>
                  <a:lnTo>
                    <a:pt x="65" y="167"/>
                  </a:lnTo>
                  <a:lnTo>
                    <a:pt x="83" y="162"/>
                  </a:lnTo>
                  <a:lnTo>
                    <a:pt x="101" y="153"/>
                  </a:lnTo>
                  <a:lnTo>
                    <a:pt x="101" y="166"/>
                  </a:lnTo>
                  <a:lnTo>
                    <a:pt x="128" y="166"/>
                  </a:lnTo>
                  <a:lnTo>
                    <a:pt x="128" y="62"/>
                  </a:lnTo>
                  <a:close/>
                  <a:moveTo>
                    <a:pt x="100" y="118"/>
                  </a:moveTo>
                  <a:lnTo>
                    <a:pt x="99" y="124"/>
                  </a:lnTo>
                  <a:lnTo>
                    <a:pt x="98" y="129"/>
                  </a:lnTo>
                  <a:lnTo>
                    <a:pt x="94" y="135"/>
                  </a:lnTo>
                  <a:lnTo>
                    <a:pt x="87" y="141"/>
                  </a:lnTo>
                  <a:lnTo>
                    <a:pt x="79" y="145"/>
                  </a:lnTo>
                  <a:lnTo>
                    <a:pt x="71" y="147"/>
                  </a:lnTo>
                  <a:lnTo>
                    <a:pt x="64" y="147"/>
                  </a:lnTo>
                  <a:lnTo>
                    <a:pt x="59" y="148"/>
                  </a:lnTo>
                  <a:lnTo>
                    <a:pt x="47" y="146"/>
                  </a:lnTo>
                  <a:lnTo>
                    <a:pt x="36" y="142"/>
                  </a:lnTo>
                  <a:lnTo>
                    <a:pt x="29" y="134"/>
                  </a:lnTo>
                  <a:lnTo>
                    <a:pt x="26" y="124"/>
                  </a:lnTo>
                  <a:lnTo>
                    <a:pt x="28" y="116"/>
                  </a:lnTo>
                  <a:lnTo>
                    <a:pt x="35" y="109"/>
                  </a:lnTo>
                  <a:lnTo>
                    <a:pt x="45" y="104"/>
                  </a:lnTo>
                  <a:lnTo>
                    <a:pt x="57" y="101"/>
                  </a:lnTo>
                  <a:lnTo>
                    <a:pt x="69" y="98"/>
                  </a:lnTo>
                  <a:lnTo>
                    <a:pt x="82" y="97"/>
                  </a:lnTo>
                  <a:lnTo>
                    <a:pt x="92" y="96"/>
                  </a:lnTo>
                  <a:lnTo>
                    <a:pt x="100" y="96"/>
                  </a:lnTo>
                  <a:lnTo>
                    <a:pt x="100" y="118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6" name="Freeform 285"/>
            <p:cNvSpPr>
              <a:spLocks/>
            </p:cNvSpPr>
            <p:nvPr/>
          </p:nvSpPr>
          <p:spPr bwMode="auto">
            <a:xfrm>
              <a:off x="5275" y="912"/>
              <a:ext cx="112" cy="210"/>
            </a:xfrm>
            <a:custGeom>
              <a:avLst/>
              <a:gdLst>
                <a:gd name="T0" fmla="*/ 56 w 112"/>
                <a:gd name="T1" fmla="*/ 67 h 210"/>
                <a:gd name="T2" fmla="*/ 106 w 112"/>
                <a:gd name="T3" fmla="*/ 67 h 210"/>
                <a:gd name="T4" fmla="*/ 106 w 112"/>
                <a:gd name="T5" fmla="*/ 46 h 210"/>
                <a:gd name="T6" fmla="*/ 56 w 112"/>
                <a:gd name="T7" fmla="*/ 46 h 210"/>
                <a:gd name="T8" fmla="*/ 56 w 112"/>
                <a:gd name="T9" fmla="*/ 0 h 210"/>
                <a:gd name="T10" fmla="*/ 31 w 112"/>
                <a:gd name="T11" fmla="*/ 0 h 210"/>
                <a:gd name="T12" fmla="*/ 31 w 112"/>
                <a:gd name="T13" fmla="*/ 46 h 210"/>
                <a:gd name="T14" fmla="*/ 0 w 112"/>
                <a:gd name="T15" fmla="*/ 46 h 210"/>
                <a:gd name="T16" fmla="*/ 0 w 112"/>
                <a:gd name="T17" fmla="*/ 67 h 210"/>
                <a:gd name="T18" fmla="*/ 30 w 112"/>
                <a:gd name="T19" fmla="*/ 67 h 210"/>
                <a:gd name="T20" fmla="*/ 30 w 112"/>
                <a:gd name="T21" fmla="*/ 163 h 210"/>
                <a:gd name="T22" fmla="*/ 30 w 112"/>
                <a:gd name="T23" fmla="*/ 171 h 210"/>
                <a:gd name="T24" fmla="*/ 31 w 112"/>
                <a:gd name="T25" fmla="*/ 179 h 210"/>
                <a:gd name="T26" fmla="*/ 33 w 112"/>
                <a:gd name="T27" fmla="*/ 187 h 210"/>
                <a:gd name="T28" fmla="*/ 35 w 112"/>
                <a:gd name="T29" fmla="*/ 194 h 210"/>
                <a:gd name="T30" fmla="*/ 39 w 112"/>
                <a:gd name="T31" fmla="*/ 200 h 210"/>
                <a:gd name="T32" fmla="*/ 45 w 112"/>
                <a:gd name="T33" fmla="*/ 205 h 210"/>
                <a:gd name="T34" fmla="*/ 51 w 112"/>
                <a:gd name="T35" fmla="*/ 208 h 210"/>
                <a:gd name="T36" fmla="*/ 60 w 112"/>
                <a:gd name="T37" fmla="*/ 210 h 210"/>
                <a:gd name="T38" fmla="*/ 77 w 112"/>
                <a:gd name="T39" fmla="*/ 208 h 210"/>
                <a:gd name="T40" fmla="*/ 92 w 112"/>
                <a:gd name="T41" fmla="*/ 204 h 210"/>
                <a:gd name="T42" fmla="*/ 104 w 112"/>
                <a:gd name="T43" fmla="*/ 200 h 210"/>
                <a:gd name="T44" fmla="*/ 112 w 112"/>
                <a:gd name="T45" fmla="*/ 196 h 210"/>
                <a:gd name="T46" fmla="*/ 106 w 112"/>
                <a:gd name="T47" fmla="*/ 175 h 210"/>
                <a:gd name="T48" fmla="*/ 91 w 112"/>
                <a:gd name="T49" fmla="*/ 183 h 210"/>
                <a:gd name="T50" fmla="*/ 74 w 112"/>
                <a:gd name="T51" fmla="*/ 187 h 210"/>
                <a:gd name="T52" fmla="*/ 66 w 112"/>
                <a:gd name="T53" fmla="*/ 185 h 210"/>
                <a:gd name="T54" fmla="*/ 60 w 112"/>
                <a:gd name="T55" fmla="*/ 179 h 210"/>
                <a:gd name="T56" fmla="*/ 57 w 112"/>
                <a:gd name="T57" fmla="*/ 169 h 210"/>
                <a:gd name="T58" fmla="*/ 56 w 112"/>
                <a:gd name="T59" fmla="*/ 157 h 210"/>
                <a:gd name="T60" fmla="*/ 56 w 112"/>
                <a:gd name="T61" fmla="*/ 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" h="210">
                  <a:moveTo>
                    <a:pt x="56" y="67"/>
                  </a:moveTo>
                  <a:lnTo>
                    <a:pt x="106" y="67"/>
                  </a:lnTo>
                  <a:lnTo>
                    <a:pt x="106" y="46"/>
                  </a:lnTo>
                  <a:lnTo>
                    <a:pt x="56" y="46"/>
                  </a:lnTo>
                  <a:lnTo>
                    <a:pt x="56" y="0"/>
                  </a:lnTo>
                  <a:lnTo>
                    <a:pt x="31" y="0"/>
                  </a:lnTo>
                  <a:lnTo>
                    <a:pt x="31" y="46"/>
                  </a:lnTo>
                  <a:lnTo>
                    <a:pt x="0" y="46"/>
                  </a:lnTo>
                  <a:lnTo>
                    <a:pt x="0" y="67"/>
                  </a:lnTo>
                  <a:lnTo>
                    <a:pt x="30" y="67"/>
                  </a:lnTo>
                  <a:lnTo>
                    <a:pt x="30" y="163"/>
                  </a:lnTo>
                  <a:lnTo>
                    <a:pt x="30" y="171"/>
                  </a:lnTo>
                  <a:lnTo>
                    <a:pt x="31" y="179"/>
                  </a:lnTo>
                  <a:lnTo>
                    <a:pt x="33" y="187"/>
                  </a:lnTo>
                  <a:lnTo>
                    <a:pt x="35" y="194"/>
                  </a:lnTo>
                  <a:lnTo>
                    <a:pt x="39" y="200"/>
                  </a:lnTo>
                  <a:lnTo>
                    <a:pt x="45" y="205"/>
                  </a:lnTo>
                  <a:lnTo>
                    <a:pt x="51" y="208"/>
                  </a:lnTo>
                  <a:lnTo>
                    <a:pt x="60" y="210"/>
                  </a:lnTo>
                  <a:lnTo>
                    <a:pt x="77" y="208"/>
                  </a:lnTo>
                  <a:lnTo>
                    <a:pt x="92" y="204"/>
                  </a:lnTo>
                  <a:lnTo>
                    <a:pt x="104" y="200"/>
                  </a:lnTo>
                  <a:lnTo>
                    <a:pt x="112" y="196"/>
                  </a:lnTo>
                  <a:lnTo>
                    <a:pt x="106" y="175"/>
                  </a:lnTo>
                  <a:lnTo>
                    <a:pt x="91" y="183"/>
                  </a:lnTo>
                  <a:lnTo>
                    <a:pt x="74" y="187"/>
                  </a:lnTo>
                  <a:lnTo>
                    <a:pt x="66" y="185"/>
                  </a:lnTo>
                  <a:lnTo>
                    <a:pt x="60" y="179"/>
                  </a:lnTo>
                  <a:lnTo>
                    <a:pt x="57" y="169"/>
                  </a:lnTo>
                  <a:lnTo>
                    <a:pt x="56" y="157"/>
                  </a:lnTo>
                  <a:lnTo>
                    <a:pt x="56" y="67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" name="Freeform 286"/>
            <p:cNvSpPr>
              <a:spLocks noEditPoints="1"/>
            </p:cNvSpPr>
            <p:nvPr/>
          </p:nvSpPr>
          <p:spPr bwMode="auto">
            <a:xfrm>
              <a:off x="5410" y="952"/>
              <a:ext cx="136" cy="170"/>
            </a:xfrm>
            <a:custGeom>
              <a:avLst/>
              <a:gdLst>
                <a:gd name="T0" fmla="*/ 136 w 136"/>
                <a:gd name="T1" fmla="*/ 87 h 170"/>
                <a:gd name="T2" fmla="*/ 136 w 136"/>
                <a:gd name="T3" fmla="*/ 75 h 170"/>
                <a:gd name="T4" fmla="*/ 134 w 136"/>
                <a:gd name="T5" fmla="*/ 60 h 170"/>
                <a:gd name="T6" fmla="*/ 130 w 136"/>
                <a:gd name="T7" fmla="*/ 43 h 170"/>
                <a:gd name="T8" fmla="*/ 122 w 136"/>
                <a:gd name="T9" fmla="*/ 26 h 170"/>
                <a:gd name="T10" fmla="*/ 110 w 136"/>
                <a:gd name="T11" fmla="*/ 13 h 170"/>
                <a:gd name="T12" fmla="*/ 96 w 136"/>
                <a:gd name="T13" fmla="*/ 5 h 170"/>
                <a:gd name="T14" fmla="*/ 83 w 136"/>
                <a:gd name="T15" fmla="*/ 1 h 170"/>
                <a:gd name="T16" fmla="*/ 72 w 136"/>
                <a:gd name="T17" fmla="*/ 0 h 170"/>
                <a:gd name="T18" fmla="*/ 44 w 136"/>
                <a:gd name="T19" fmla="*/ 7 h 170"/>
                <a:gd name="T20" fmla="*/ 21 w 136"/>
                <a:gd name="T21" fmla="*/ 25 h 170"/>
                <a:gd name="T22" fmla="*/ 6 w 136"/>
                <a:gd name="T23" fmla="*/ 52 h 170"/>
                <a:gd name="T24" fmla="*/ 0 w 136"/>
                <a:gd name="T25" fmla="*/ 84 h 170"/>
                <a:gd name="T26" fmla="*/ 6 w 136"/>
                <a:gd name="T27" fmla="*/ 118 h 170"/>
                <a:gd name="T28" fmla="*/ 23 w 136"/>
                <a:gd name="T29" fmla="*/ 145 h 170"/>
                <a:gd name="T30" fmla="*/ 47 w 136"/>
                <a:gd name="T31" fmla="*/ 163 h 170"/>
                <a:gd name="T32" fmla="*/ 78 w 136"/>
                <a:gd name="T33" fmla="*/ 170 h 170"/>
                <a:gd name="T34" fmla="*/ 109 w 136"/>
                <a:gd name="T35" fmla="*/ 164 h 170"/>
                <a:gd name="T36" fmla="*/ 135 w 136"/>
                <a:gd name="T37" fmla="*/ 151 h 170"/>
                <a:gd name="T38" fmla="*/ 133 w 136"/>
                <a:gd name="T39" fmla="*/ 127 h 170"/>
                <a:gd name="T40" fmla="*/ 116 w 136"/>
                <a:gd name="T41" fmla="*/ 138 h 170"/>
                <a:gd name="T42" fmla="*/ 100 w 136"/>
                <a:gd name="T43" fmla="*/ 145 h 170"/>
                <a:gd name="T44" fmla="*/ 87 w 136"/>
                <a:gd name="T45" fmla="*/ 147 h 170"/>
                <a:gd name="T46" fmla="*/ 78 w 136"/>
                <a:gd name="T47" fmla="*/ 148 h 170"/>
                <a:gd name="T48" fmla="*/ 58 w 136"/>
                <a:gd name="T49" fmla="*/ 143 h 170"/>
                <a:gd name="T50" fmla="*/ 41 w 136"/>
                <a:gd name="T51" fmla="*/ 130 h 170"/>
                <a:gd name="T52" fmla="*/ 30 w 136"/>
                <a:gd name="T53" fmla="*/ 111 h 170"/>
                <a:gd name="T54" fmla="*/ 25 w 136"/>
                <a:gd name="T55" fmla="*/ 87 h 170"/>
                <a:gd name="T56" fmla="*/ 136 w 136"/>
                <a:gd name="T57" fmla="*/ 87 h 170"/>
                <a:gd name="T58" fmla="*/ 27 w 136"/>
                <a:gd name="T59" fmla="*/ 67 h 170"/>
                <a:gd name="T60" fmla="*/ 34 w 136"/>
                <a:gd name="T61" fmla="*/ 49 h 170"/>
                <a:gd name="T62" fmla="*/ 44 w 136"/>
                <a:gd name="T63" fmla="*/ 34 h 170"/>
                <a:gd name="T64" fmla="*/ 57 w 136"/>
                <a:gd name="T65" fmla="*/ 25 h 170"/>
                <a:gd name="T66" fmla="*/ 72 w 136"/>
                <a:gd name="T67" fmla="*/ 22 h 170"/>
                <a:gd name="T68" fmla="*/ 86 w 136"/>
                <a:gd name="T69" fmla="*/ 24 h 170"/>
                <a:gd name="T70" fmla="*/ 99 w 136"/>
                <a:gd name="T71" fmla="*/ 32 h 170"/>
                <a:gd name="T72" fmla="*/ 109 w 136"/>
                <a:gd name="T73" fmla="*/ 46 h 170"/>
                <a:gd name="T74" fmla="*/ 116 w 136"/>
                <a:gd name="T75" fmla="*/ 67 h 170"/>
                <a:gd name="T76" fmla="*/ 27 w 136"/>
                <a:gd name="T77" fmla="*/ 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6" h="170">
                  <a:moveTo>
                    <a:pt x="136" y="87"/>
                  </a:moveTo>
                  <a:lnTo>
                    <a:pt x="136" y="75"/>
                  </a:lnTo>
                  <a:lnTo>
                    <a:pt x="134" y="60"/>
                  </a:lnTo>
                  <a:lnTo>
                    <a:pt x="130" y="43"/>
                  </a:lnTo>
                  <a:lnTo>
                    <a:pt x="122" y="26"/>
                  </a:lnTo>
                  <a:lnTo>
                    <a:pt x="110" y="13"/>
                  </a:lnTo>
                  <a:lnTo>
                    <a:pt x="96" y="5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44" y="7"/>
                  </a:lnTo>
                  <a:lnTo>
                    <a:pt x="21" y="25"/>
                  </a:lnTo>
                  <a:lnTo>
                    <a:pt x="6" y="52"/>
                  </a:lnTo>
                  <a:lnTo>
                    <a:pt x="0" y="84"/>
                  </a:lnTo>
                  <a:lnTo>
                    <a:pt x="6" y="118"/>
                  </a:lnTo>
                  <a:lnTo>
                    <a:pt x="23" y="145"/>
                  </a:lnTo>
                  <a:lnTo>
                    <a:pt x="47" y="163"/>
                  </a:lnTo>
                  <a:lnTo>
                    <a:pt x="78" y="170"/>
                  </a:lnTo>
                  <a:lnTo>
                    <a:pt x="109" y="164"/>
                  </a:lnTo>
                  <a:lnTo>
                    <a:pt x="135" y="151"/>
                  </a:lnTo>
                  <a:lnTo>
                    <a:pt x="133" y="127"/>
                  </a:lnTo>
                  <a:lnTo>
                    <a:pt x="116" y="138"/>
                  </a:lnTo>
                  <a:lnTo>
                    <a:pt x="100" y="145"/>
                  </a:lnTo>
                  <a:lnTo>
                    <a:pt x="87" y="147"/>
                  </a:lnTo>
                  <a:lnTo>
                    <a:pt x="78" y="148"/>
                  </a:lnTo>
                  <a:lnTo>
                    <a:pt x="58" y="143"/>
                  </a:lnTo>
                  <a:lnTo>
                    <a:pt x="41" y="130"/>
                  </a:lnTo>
                  <a:lnTo>
                    <a:pt x="30" y="111"/>
                  </a:lnTo>
                  <a:lnTo>
                    <a:pt x="25" y="87"/>
                  </a:lnTo>
                  <a:lnTo>
                    <a:pt x="136" y="87"/>
                  </a:lnTo>
                  <a:close/>
                  <a:moveTo>
                    <a:pt x="27" y="67"/>
                  </a:moveTo>
                  <a:lnTo>
                    <a:pt x="34" y="49"/>
                  </a:lnTo>
                  <a:lnTo>
                    <a:pt x="44" y="34"/>
                  </a:lnTo>
                  <a:lnTo>
                    <a:pt x="57" y="25"/>
                  </a:lnTo>
                  <a:lnTo>
                    <a:pt x="72" y="22"/>
                  </a:lnTo>
                  <a:lnTo>
                    <a:pt x="86" y="24"/>
                  </a:lnTo>
                  <a:lnTo>
                    <a:pt x="99" y="32"/>
                  </a:lnTo>
                  <a:lnTo>
                    <a:pt x="109" y="46"/>
                  </a:lnTo>
                  <a:lnTo>
                    <a:pt x="116" y="67"/>
                  </a:lnTo>
                  <a:lnTo>
                    <a:pt x="27" y="67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" name="Freeform 287"/>
            <p:cNvSpPr>
              <a:spLocks/>
            </p:cNvSpPr>
            <p:nvPr/>
          </p:nvSpPr>
          <p:spPr bwMode="auto">
            <a:xfrm>
              <a:off x="5567" y="952"/>
              <a:ext cx="119" cy="170"/>
            </a:xfrm>
            <a:custGeom>
              <a:avLst/>
              <a:gdLst>
                <a:gd name="T0" fmla="*/ 100 w 119"/>
                <a:gd name="T1" fmla="*/ 6 h 170"/>
                <a:gd name="T2" fmla="*/ 75 w 119"/>
                <a:gd name="T3" fmla="*/ 0 h 170"/>
                <a:gd name="T4" fmla="*/ 56 w 119"/>
                <a:gd name="T5" fmla="*/ 0 h 170"/>
                <a:gd name="T6" fmla="*/ 39 w 119"/>
                <a:gd name="T7" fmla="*/ 2 h 170"/>
                <a:gd name="T8" fmla="*/ 18 w 119"/>
                <a:gd name="T9" fmla="*/ 11 h 170"/>
                <a:gd name="T10" fmla="*/ 4 w 119"/>
                <a:gd name="T11" fmla="*/ 31 h 170"/>
                <a:gd name="T12" fmla="*/ 4 w 119"/>
                <a:gd name="T13" fmla="*/ 59 h 170"/>
                <a:gd name="T14" fmla="*/ 15 w 119"/>
                <a:gd name="T15" fmla="*/ 77 h 170"/>
                <a:gd name="T16" fmla="*/ 29 w 119"/>
                <a:gd name="T17" fmla="*/ 88 h 170"/>
                <a:gd name="T18" fmla="*/ 47 w 119"/>
                <a:gd name="T19" fmla="*/ 94 h 170"/>
                <a:gd name="T20" fmla="*/ 71 w 119"/>
                <a:gd name="T21" fmla="*/ 99 h 170"/>
                <a:gd name="T22" fmla="*/ 90 w 119"/>
                <a:gd name="T23" fmla="*/ 110 h 170"/>
                <a:gd name="T24" fmla="*/ 92 w 119"/>
                <a:gd name="T25" fmla="*/ 130 h 170"/>
                <a:gd name="T26" fmla="*/ 84 w 119"/>
                <a:gd name="T27" fmla="*/ 141 h 170"/>
                <a:gd name="T28" fmla="*/ 73 w 119"/>
                <a:gd name="T29" fmla="*/ 146 h 170"/>
                <a:gd name="T30" fmla="*/ 63 w 119"/>
                <a:gd name="T31" fmla="*/ 147 h 170"/>
                <a:gd name="T32" fmla="*/ 40 w 119"/>
                <a:gd name="T33" fmla="*/ 145 h 170"/>
                <a:gd name="T34" fmla="*/ 12 w 119"/>
                <a:gd name="T35" fmla="*/ 134 h 170"/>
                <a:gd name="T36" fmla="*/ 0 w 119"/>
                <a:gd name="T37" fmla="*/ 154 h 170"/>
                <a:gd name="T38" fmla="*/ 24 w 119"/>
                <a:gd name="T39" fmla="*/ 164 h 170"/>
                <a:gd name="T40" fmla="*/ 60 w 119"/>
                <a:gd name="T41" fmla="*/ 170 h 170"/>
                <a:gd name="T42" fmla="*/ 78 w 119"/>
                <a:gd name="T43" fmla="*/ 168 h 170"/>
                <a:gd name="T44" fmla="*/ 102 w 119"/>
                <a:gd name="T45" fmla="*/ 158 h 170"/>
                <a:gd name="T46" fmla="*/ 115 w 119"/>
                <a:gd name="T47" fmla="*/ 141 h 170"/>
                <a:gd name="T48" fmla="*/ 119 w 119"/>
                <a:gd name="T49" fmla="*/ 120 h 170"/>
                <a:gd name="T50" fmla="*/ 113 w 119"/>
                <a:gd name="T51" fmla="*/ 96 h 170"/>
                <a:gd name="T52" fmla="*/ 105 w 119"/>
                <a:gd name="T53" fmla="*/ 87 h 170"/>
                <a:gd name="T54" fmla="*/ 86 w 119"/>
                <a:gd name="T55" fmla="*/ 74 h 170"/>
                <a:gd name="T56" fmla="*/ 64 w 119"/>
                <a:gd name="T57" fmla="*/ 69 h 170"/>
                <a:gd name="T58" fmla="*/ 38 w 119"/>
                <a:gd name="T59" fmla="*/ 61 h 170"/>
                <a:gd name="T60" fmla="*/ 27 w 119"/>
                <a:gd name="T61" fmla="*/ 43 h 170"/>
                <a:gd name="T62" fmla="*/ 32 w 119"/>
                <a:gd name="T63" fmla="*/ 31 h 170"/>
                <a:gd name="T64" fmla="*/ 41 w 119"/>
                <a:gd name="T65" fmla="*/ 24 h 170"/>
                <a:gd name="T66" fmla="*/ 51 w 119"/>
                <a:gd name="T67" fmla="*/ 21 h 170"/>
                <a:gd name="T68" fmla="*/ 58 w 119"/>
                <a:gd name="T69" fmla="*/ 21 h 170"/>
                <a:gd name="T70" fmla="*/ 80 w 119"/>
                <a:gd name="T71" fmla="*/ 23 h 170"/>
                <a:gd name="T72" fmla="*/ 109 w 119"/>
                <a:gd name="T73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9" h="170">
                  <a:moveTo>
                    <a:pt x="113" y="11"/>
                  </a:moveTo>
                  <a:lnTo>
                    <a:pt x="100" y="6"/>
                  </a:lnTo>
                  <a:lnTo>
                    <a:pt x="87" y="2"/>
                  </a:lnTo>
                  <a:lnTo>
                    <a:pt x="75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39" y="2"/>
                  </a:lnTo>
                  <a:lnTo>
                    <a:pt x="28" y="6"/>
                  </a:lnTo>
                  <a:lnTo>
                    <a:pt x="18" y="11"/>
                  </a:lnTo>
                  <a:lnTo>
                    <a:pt x="10" y="20"/>
                  </a:lnTo>
                  <a:lnTo>
                    <a:pt x="4" y="31"/>
                  </a:lnTo>
                  <a:lnTo>
                    <a:pt x="2" y="47"/>
                  </a:lnTo>
                  <a:lnTo>
                    <a:pt x="4" y="59"/>
                  </a:lnTo>
                  <a:lnTo>
                    <a:pt x="8" y="69"/>
                  </a:lnTo>
                  <a:lnTo>
                    <a:pt x="15" y="77"/>
                  </a:lnTo>
                  <a:lnTo>
                    <a:pt x="21" y="83"/>
                  </a:lnTo>
                  <a:lnTo>
                    <a:pt x="29" y="88"/>
                  </a:lnTo>
                  <a:lnTo>
                    <a:pt x="37" y="91"/>
                  </a:lnTo>
                  <a:lnTo>
                    <a:pt x="47" y="94"/>
                  </a:lnTo>
                  <a:lnTo>
                    <a:pt x="60" y="96"/>
                  </a:lnTo>
                  <a:lnTo>
                    <a:pt x="71" y="99"/>
                  </a:lnTo>
                  <a:lnTo>
                    <a:pt x="82" y="103"/>
                  </a:lnTo>
                  <a:lnTo>
                    <a:pt x="90" y="110"/>
                  </a:lnTo>
                  <a:lnTo>
                    <a:pt x="94" y="122"/>
                  </a:lnTo>
                  <a:lnTo>
                    <a:pt x="92" y="130"/>
                  </a:lnTo>
                  <a:lnTo>
                    <a:pt x="89" y="136"/>
                  </a:lnTo>
                  <a:lnTo>
                    <a:pt x="84" y="141"/>
                  </a:lnTo>
                  <a:lnTo>
                    <a:pt x="79" y="144"/>
                  </a:lnTo>
                  <a:lnTo>
                    <a:pt x="73" y="146"/>
                  </a:lnTo>
                  <a:lnTo>
                    <a:pt x="68" y="147"/>
                  </a:lnTo>
                  <a:lnTo>
                    <a:pt x="63" y="147"/>
                  </a:lnTo>
                  <a:lnTo>
                    <a:pt x="60" y="147"/>
                  </a:lnTo>
                  <a:lnTo>
                    <a:pt x="40" y="145"/>
                  </a:lnTo>
                  <a:lnTo>
                    <a:pt x="24" y="140"/>
                  </a:lnTo>
                  <a:lnTo>
                    <a:pt x="12" y="134"/>
                  </a:lnTo>
                  <a:lnTo>
                    <a:pt x="4" y="129"/>
                  </a:lnTo>
                  <a:lnTo>
                    <a:pt x="0" y="154"/>
                  </a:lnTo>
                  <a:lnTo>
                    <a:pt x="10" y="159"/>
                  </a:lnTo>
                  <a:lnTo>
                    <a:pt x="24" y="164"/>
                  </a:lnTo>
                  <a:lnTo>
                    <a:pt x="40" y="168"/>
                  </a:lnTo>
                  <a:lnTo>
                    <a:pt x="60" y="170"/>
                  </a:lnTo>
                  <a:lnTo>
                    <a:pt x="67" y="169"/>
                  </a:lnTo>
                  <a:lnTo>
                    <a:pt x="78" y="168"/>
                  </a:lnTo>
                  <a:lnTo>
                    <a:pt x="90" y="165"/>
                  </a:lnTo>
                  <a:lnTo>
                    <a:pt x="102" y="158"/>
                  </a:lnTo>
                  <a:lnTo>
                    <a:pt x="109" y="151"/>
                  </a:lnTo>
                  <a:lnTo>
                    <a:pt x="115" y="141"/>
                  </a:lnTo>
                  <a:lnTo>
                    <a:pt x="118" y="131"/>
                  </a:lnTo>
                  <a:lnTo>
                    <a:pt x="119" y="120"/>
                  </a:lnTo>
                  <a:lnTo>
                    <a:pt x="117" y="106"/>
                  </a:lnTo>
                  <a:lnTo>
                    <a:pt x="113" y="96"/>
                  </a:lnTo>
                  <a:lnTo>
                    <a:pt x="108" y="89"/>
                  </a:lnTo>
                  <a:lnTo>
                    <a:pt x="105" y="87"/>
                  </a:lnTo>
                  <a:lnTo>
                    <a:pt x="95" y="79"/>
                  </a:lnTo>
                  <a:lnTo>
                    <a:pt x="86" y="74"/>
                  </a:lnTo>
                  <a:lnTo>
                    <a:pt x="76" y="71"/>
                  </a:lnTo>
                  <a:lnTo>
                    <a:pt x="64" y="69"/>
                  </a:lnTo>
                  <a:lnTo>
                    <a:pt x="50" y="65"/>
                  </a:lnTo>
                  <a:lnTo>
                    <a:pt x="38" y="61"/>
                  </a:lnTo>
                  <a:lnTo>
                    <a:pt x="30" y="54"/>
                  </a:lnTo>
                  <a:lnTo>
                    <a:pt x="27" y="43"/>
                  </a:lnTo>
                  <a:lnTo>
                    <a:pt x="28" y="36"/>
                  </a:lnTo>
                  <a:lnTo>
                    <a:pt x="32" y="31"/>
                  </a:lnTo>
                  <a:lnTo>
                    <a:pt x="36" y="27"/>
                  </a:lnTo>
                  <a:lnTo>
                    <a:pt x="41" y="24"/>
                  </a:lnTo>
                  <a:lnTo>
                    <a:pt x="46" y="22"/>
                  </a:lnTo>
                  <a:lnTo>
                    <a:pt x="51" y="21"/>
                  </a:lnTo>
                  <a:lnTo>
                    <a:pt x="55" y="21"/>
                  </a:lnTo>
                  <a:lnTo>
                    <a:pt x="58" y="21"/>
                  </a:lnTo>
                  <a:lnTo>
                    <a:pt x="68" y="22"/>
                  </a:lnTo>
                  <a:lnTo>
                    <a:pt x="80" y="23"/>
                  </a:lnTo>
                  <a:lnTo>
                    <a:pt x="94" y="27"/>
                  </a:lnTo>
                  <a:lnTo>
                    <a:pt x="109" y="35"/>
                  </a:lnTo>
                  <a:lnTo>
                    <a:pt x="113" y="11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1" name="Rectangle 288"/>
            <p:cNvSpPr>
              <a:spLocks noChangeArrowheads="1"/>
            </p:cNvSpPr>
            <p:nvPr/>
          </p:nvSpPr>
          <p:spPr bwMode="auto">
            <a:xfrm>
              <a:off x="5729" y="1088"/>
              <a:ext cx="30" cy="30"/>
            </a:xfrm>
            <a:prstGeom prst="rect">
              <a:avLst/>
            </a:prstGeom>
            <a:solidFill>
              <a:srgbClr val="000066"/>
            </a:solidFill>
            <a:ln w="0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66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0" name="Group 698"/>
          <p:cNvGrpSpPr>
            <a:grpSpLocks/>
          </p:cNvGrpSpPr>
          <p:nvPr/>
        </p:nvGrpSpPr>
        <p:grpSpPr bwMode="auto">
          <a:xfrm>
            <a:off x="215516" y="340826"/>
            <a:ext cx="1312472" cy="1215966"/>
            <a:chOff x="272" y="2183"/>
            <a:chExt cx="1945" cy="1935"/>
          </a:xfrm>
        </p:grpSpPr>
        <p:pic>
          <p:nvPicPr>
            <p:cNvPr id="721" name="Picture 67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" y="2183"/>
              <a:ext cx="1944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2" name="Picture 67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" y="2183"/>
              <a:ext cx="1944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3" name="Picture 67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" y="2183"/>
              <a:ext cx="1944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4" name="Picture 67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" y="2183"/>
              <a:ext cx="1944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5" name="Picture 67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" y="2183"/>
              <a:ext cx="1944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6" name="Picture 67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" y="2183"/>
              <a:ext cx="1944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7" name="Picture 67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" y="2184"/>
              <a:ext cx="1944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8" name="Picture 67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" y="2184"/>
              <a:ext cx="1944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29" name="Group 680"/>
            <p:cNvGrpSpPr>
              <a:grpSpLocks/>
            </p:cNvGrpSpPr>
            <p:nvPr/>
          </p:nvGrpSpPr>
          <p:grpSpPr bwMode="auto">
            <a:xfrm>
              <a:off x="272" y="2198"/>
              <a:ext cx="1944" cy="1920"/>
              <a:chOff x="244" y="1807"/>
              <a:chExt cx="1944" cy="1920"/>
            </a:xfrm>
          </p:grpSpPr>
          <p:sp>
            <p:nvSpPr>
              <p:cNvPr id="730" name="Line 681"/>
              <p:cNvSpPr>
                <a:spLocks noChangeShapeType="1"/>
              </p:cNvSpPr>
              <p:nvPr/>
            </p:nvSpPr>
            <p:spPr bwMode="auto">
              <a:xfrm flipH="1">
                <a:off x="1350" y="2112"/>
                <a:ext cx="58" cy="179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731" name="Line 682"/>
              <p:cNvSpPr>
                <a:spLocks noChangeShapeType="1"/>
              </p:cNvSpPr>
              <p:nvPr/>
            </p:nvSpPr>
            <p:spPr bwMode="auto">
              <a:xfrm flipH="1">
                <a:off x="1146" y="2291"/>
                <a:ext cx="211" cy="10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732" name="Line 683"/>
              <p:cNvSpPr>
                <a:spLocks noChangeShapeType="1"/>
              </p:cNvSpPr>
              <p:nvPr/>
            </p:nvSpPr>
            <p:spPr bwMode="auto">
              <a:xfrm>
                <a:off x="1350" y="2291"/>
                <a:ext cx="448" cy="416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733" name="Line 684"/>
              <p:cNvSpPr>
                <a:spLocks noChangeShapeType="1"/>
              </p:cNvSpPr>
              <p:nvPr/>
            </p:nvSpPr>
            <p:spPr bwMode="auto">
              <a:xfrm>
                <a:off x="1402" y="2112"/>
                <a:ext cx="409" cy="595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734" name="Line 685"/>
              <p:cNvSpPr>
                <a:spLocks noChangeShapeType="1"/>
              </p:cNvSpPr>
              <p:nvPr/>
            </p:nvSpPr>
            <p:spPr bwMode="auto">
              <a:xfrm>
                <a:off x="1805" y="2701"/>
                <a:ext cx="83" cy="697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735" name="Line 686"/>
              <p:cNvSpPr>
                <a:spLocks noChangeShapeType="1"/>
              </p:cNvSpPr>
              <p:nvPr/>
            </p:nvSpPr>
            <p:spPr bwMode="auto">
              <a:xfrm flipH="1" flipV="1">
                <a:off x="1350" y="2867"/>
                <a:ext cx="538" cy="53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736" name="Line 687"/>
              <p:cNvSpPr>
                <a:spLocks noChangeShapeType="1"/>
              </p:cNvSpPr>
              <p:nvPr/>
            </p:nvSpPr>
            <p:spPr bwMode="auto">
              <a:xfrm flipH="1" flipV="1">
                <a:off x="480" y="3200"/>
                <a:ext cx="1408" cy="198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737" name="Line 688"/>
              <p:cNvSpPr>
                <a:spLocks noChangeShapeType="1"/>
              </p:cNvSpPr>
              <p:nvPr/>
            </p:nvSpPr>
            <p:spPr bwMode="auto">
              <a:xfrm flipV="1">
                <a:off x="480" y="2867"/>
                <a:ext cx="870" cy="33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738" name="Line 689"/>
              <p:cNvSpPr>
                <a:spLocks noChangeShapeType="1"/>
              </p:cNvSpPr>
              <p:nvPr/>
            </p:nvSpPr>
            <p:spPr bwMode="auto">
              <a:xfrm flipV="1">
                <a:off x="1344" y="2701"/>
                <a:ext cx="467" cy="166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739" name="Line 690"/>
              <p:cNvSpPr>
                <a:spLocks noChangeShapeType="1"/>
              </p:cNvSpPr>
              <p:nvPr/>
            </p:nvSpPr>
            <p:spPr bwMode="auto">
              <a:xfrm flipV="1">
                <a:off x="1350" y="2291"/>
                <a:ext cx="0" cy="576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740" name="Line 691"/>
              <p:cNvSpPr>
                <a:spLocks noChangeShapeType="1"/>
              </p:cNvSpPr>
              <p:nvPr/>
            </p:nvSpPr>
            <p:spPr bwMode="auto">
              <a:xfrm flipH="1" flipV="1">
                <a:off x="1152" y="2387"/>
                <a:ext cx="198" cy="48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741" name="Line 692"/>
              <p:cNvSpPr>
                <a:spLocks noChangeShapeType="1"/>
              </p:cNvSpPr>
              <p:nvPr/>
            </p:nvSpPr>
            <p:spPr bwMode="auto">
              <a:xfrm flipH="1" flipV="1">
                <a:off x="602" y="2547"/>
                <a:ext cx="748" cy="314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742" name="Line 693"/>
              <p:cNvSpPr>
                <a:spLocks noChangeShapeType="1"/>
              </p:cNvSpPr>
              <p:nvPr/>
            </p:nvSpPr>
            <p:spPr bwMode="auto">
              <a:xfrm flipV="1">
                <a:off x="486" y="2541"/>
                <a:ext cx="122" cy="659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743" name="Line 694"/>
              <p:cNvSpPr>
                <a:spLocks noChangeShapeType="1"/>
              </p:cNvSpPr>
              <p:nvPr/>
            </p:nvSpPr>
            <p:spPr bwMode="auto">
              <a:xfrm flipV="1">
                <a:off x="608" y="2387"/>
                <a:ext cx="544" cy="167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744" name="Line 695"/>
              <p:cNvSpPr>
                <a:spLocks noChangeShapeType="1"/>
              </p:cNvSpPr>
              <p:nvPr/>
            </p:nvSpPr>
            <p:spPr bwMode="auto">
              <a:xfrm flipV="1">
                <a:off x="1146" y="2106"/>
                <a:ext cx="262" cy="2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745" name="Line 696"/>
              <p:cNvSpPr>
                <a:spLocks noChangeShapeType="1"/>
              </p:cNvSpPr>
              <p:nvPr/>
            </p:nvSpPr>
            <p:spPr bwMode="auto">
              <a:xfrm flipV="1">
                <a:off x="608" y="2106"/>
                <a:ext cx="806" cy="448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pic>
            <p:nvPicPr>
              <p:cNvPr id="746" name="Picture 697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" y="1807"/>
                <a:ext cx="1944" cy="19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11712" r="45622" b="14406"/>
          <a:stretch/>
        </p:blipFill>
        <p:spPr bwMode="auto">
          <a:xfrm>
            <a:off x="5220072" y="2588593"/>
            <a:ext cx="3689422" cy="393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85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0.0125 -0.019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0" y="-97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10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410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616751" y="3967873"/>
            <a:ext cx="1124059" cy="215962"/>
          </a:xfrm>
          <a:prstGeom prst="rect">
            <a:avLst/>
          </a:prstGeom>
          <a:solidFill>
            <a:srgbClr val="EAEAEA">
              <a:alpha val="44000"/>
            </a:srgbClr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3616752" y="4183835"/>
            <a:ext cx="773662" cy="972170"/>
          </a:xfrm>
          <a:prstGeom prst="rect">
            <a:avLst/>
          </a:prstGeom>
          <a:solidFill>
            <a:srgbClr val="EAEAEA">
              <a:alpha val="44000"/>
            </a:srgbClr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 bwMode="auto">
          <a:xfrm>
            <a:off x="4390415" y="3967874"/>
            <a:ext cx="350396" cy="1188132"/>
          </a:xfrm>
          <a:prstGeom prst="rect">
            <a:avLst/>
          </a:prstGeom>
          <a:solidFill>
            <a:srgbClr val="EAEAEA">
              <a:alpha val="44000"/>
            </a:srgbClr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9" name="Rectangle 2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dirty="0" err="1" smtClean="0"/>
              <a:t>Necessary</a:t>
            </a:r>
            <a:r>
              <a:rPr lang="fr-FR" altLang="en-US" dirty="0" smtClean="0"/>
              <a:t> condition</a:t>
            </a:r>
          </a:p>
        </p:txBody>
      </p:sp>
      <p:sp>
        <p:nvSpPr>
          <p:cNvPr id="6150" name="AutoShape 239"/>
          <p:cNvSpPr>
            <a:spLocks noChangeAspect="1"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ts val="800"/>
              </a:spcBef>
              <a:buChar char="•"/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Char char="–"/>
            </a:pPr>
            <a:endParaRPr lang="en-US" altLang="en-US" sz="1400"/>
          </a:p>
        </p:txBody>
      </p:sp>
      <p:sp>
        <p:nvSpPr>
          <p:cNvPr id="6151" name="ZoneTexte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41400" y="2204863"/>
            <a:ext cx="7455036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ts val="800"/>
              </a:spcBef>
              <a:buChar char="•"/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None/>
            </a:pPr>
            <a:r>
              <a:rPr lang="en-US" altLang="en-US" sz="1800" b="1" dirty="0" smtClean="0">
                <a:latin typeface="Calibri" pitchFamily="34" charset="0"/>
              </a:rPr>
              <a:t>Prop</a:t>
            </a:r>
            <a:r>
              <a:rPr lang="en-US" altLang="en-US" sz="1800" dirty="0" smtClean="0">
                <a:latin typeface="Calibri" pitchFamily="34" charset="0"/>
              </a:rPr>
              <a:t>: If a (combinatorial) triangulation is L</a:t>
            </a:r>
            <a:r>
              <a:rPr lang="fr-FR" altLang="en-US" sz="1800" baseline="-25000" dirty="0" smtClean="0">
                <a:sym typeface="Symbol" pitchFamily="18" charset="2"/>
              </a:rPr>
              <a:t></a:t>
            </a:r>
            <a:r>
              <a:rPr lang="en-US" altLang="en-US" sz="1800" dirty="0" smtClean="0">
                <a:latin typeface="Calibri" pitchFamily="34" charset="0"/>
              </a:rPr>
              <a:t>-Delaunay realizable then it doesn’t contain </a:t>
            </a:r>
            <a:r>
              <a:rPr lang="en-US" altLang="en-US" sz="1800" dirty="0" err="1" smtClean="0">
                <a:latin typeface="Calibri" pitchFamily="34" charset="0"/>
              </a:rPr>
              <a:t>nonfacial</a:t>
            </a:r>
            <a:r>
              <a:rPr lang="en-US" altLang="en-US" sz="1800" dirty="0" smtClean="0">
                <a:latin typeface="Calibri" pitchFamily="34" charset="0"/>
              </a:rPr>
              <a:t> triangles.</a:t>
            </a:r>
          </a:p>
          <a:p>
            <a:pPr algn="just">
              <a:spcBef>
                <a:spcPts val="600"/>
              </a:spcBef>
              <a:buNone/>
            </a:pPr>
            <a:r>
              <a:rPr lang="fr-FR" altLang="en-US" sz="1800" b="1" dirty="0" smtClean="0">
                <a:latin typeface="Calibri" pitchFamily="34" charset="0"/>
              </a:rPr>
              <a:t>Proof</a:t>
            </a:r>
            <a:r>
              <a:rPr lang="fr-FR" altLang="en-US" sz="1800" dirty="0" smtClean="0">
                <a:latin typeface="Calibri" pitchFamily="34" charset="0"/>
              </a:rPr>
              <a:t>: the rectangle </a:t>
            </a:r>
            <a:r>
              <a:rPr lang="fr-FR" altLang="en-US" sz="1800" dirty="0" err="1" smtClean="0">
                <a:latin typeface="Calibri" pitchFamily="34" charset="0"/>
              </a:rPr>
              <a:t>supporting</a:t>
            </a:r>
            <a:r>
              <a:rPr lang="fr-FR" altLang="en-US" sz="1800" dirty="0" smtClean="0">
                <a:latin typeface="Calibri" pitchFamily="34" charset="0"/>
              </a:rPr>
              <a:t> </a:t>
            </a:r>
            <a:r>
              <a:rPr lang="fr-FR" altLang="en-US" sz="1800" dirty="0" err="1" smtClean="0">
                <a:latin typeface="Calibri" pitchFamily="34" charset="0"/>
              </a:rPr>
              <a:t>each</a:t>
            </a:r>
            <a:r>
              <a:rPr lang="fr-FR" altLang="en-US" sz="1800" dirty="0" smtClean="0">
                <a:latin typeface="Calibri" pitchFamily="34" charset="0"/>
              </a:rPr>
              <a:t> </a:t>
            </a:r>
            <a:r>
              <a:rPr lang="fr-FR" altLang="en-US" sz="1800" dirty="0" err="1" smtClean="0">
                <a:latin typeface="Calibri" pitchFamily="34" charset="0"/>
              </a:rPr>
              <a:t>edge</a:t>
            </a:r>
            <a:r>
              <a:rPr lang="fr-FR" altLang="en-US" sz="1800" dirty="0" smtClean="0">
                <a:latin typeface="Calibri" pitchFamily="34" charset="0"/>
              </a:rPr>
              <a:t> </a:t>
            </a:r>
            <a:r>
              <a:rPr lang="fr-FR" altLang="en-US" sz="1800" dirty="0" err="1" smtClean="0">
                <a:latin typeface="Calibri" pitchFamily="34" charset="0"/>
              </a:rPr>
              <a:t>is</a:t>
            </a:r>
            <a:r>
              <a:rPr lang="fr-FR" altLang="en-US" sz="1800" dirty="0" smtClean="0">
                <a:latin typeface="Calibri" pitchFamily="34" charset="0"/>
              </a:rPr>
              <a:t> </a:t>
            </a:r>
            <a:r>
              <a:rPr lang="fr-FR" altLang="en-US" sz="1800" dirty="0" err="1" smtClean="0">
                <a:latin typeface="Calibri" pitchFamily="34" charset="0"/>
              </a:rPr>
              <a:t>empty</a:t>
            </a:r>
            <a:r>
              <a:rPr lang="fr-FR" altLang="en-US" sz="1800" dirty="0" smtClean="0">
                <a:latin typeface="Calibri" pitchFamily="34" charset="0"/>
              </a:rPr>
              <a:t>. The union of the rectangles </a:t>
            </a:r>
            <a:r>
              <a:rPr lang="fr-FR" altLang="en-US" sz="1800" dirty="0" err="1" smtClean="0">
                <a:latin typeface="Calibri" pitchFamily="34" charset="0"/>
              </a:rPr>
              <a:t>supporting</a:t>
            </a:r>
            <a:r>
              <a:rPr lang="fr-FR" altLang="en-US" sz="1800" dirty="0" smtClean="0">
                <a:latin typeface="Calibri" pitchFamily="34" charset="0"/>
              </a:rPr>
              <a:t> the </a:t>
            </a:r>
            <a:r>
              <a:rPr lang="fr-FR" altLang="en-US" sz="1800" dirty="0" err="1" smtClean="0">
                <a:latin typeface="Calibri" pitchFamily="34" charset="0"/>
              </a:rPr>
              <a:t>edges</a:t>
            </a:r>
            <a:r>
              <a:rPr lang="fr-FR" altLang="en-US" sz="1800" dirty="0" smtClean="0">
                <a:latin typeface="Calibri" pitchFamily="34" charset="0"/>
              </a:rPr>
              <a:t> of a triangle </a:t>
            </a:r>
            <a:r>
              <a:rPr lang="fr-FR" altLang="en-US" sz="1800" dirty="0" err="1" smtClean="0">
                <a:latin typeface="Calibri" pitchFamily="34" charset="0"/>
              </a:rPr>
              <a:t>covers</a:t>
            </a:r>
            <a:r>
              <a:rPr lang="fr-FR" altLang="en-US" sz="1800" dirty="0" smtClean="0">
                <a:latin typeface="Calibri" pitchFamily="34" charset="0"/>
              </a:rPr>
              <a:t> the </a:t>
            </a:r>
            <a:r>
              <a:rPr lang="fr-FR" altLang="en-US" sz="1800" dirty="0" err="1" smtClean="0">
                <a:latin typeface="Calibri" pitchFamily="34" charset="0"/>
              </a:rPr>
              <a:t>interior</a:t>
            </a:r>
            <a:r>
              <a:rPr lang="fr-FR" altLang="en-US" sz="1800" dirty="0" smtClean="0">
                <a:latin typeface="Calibri" pitchFamily="34" charset="0"/>
              </a:rPr>
              <a:t> of </a:t>
            </a:r>
            <a:r>
              <a:rPr lang="fr-FR" altLang="en-US" sz="1800" dirty="0" err="1" smtClean="0">
                <a:latin typeface="Calibri" pitchFamily="34" charset="0"/>
              </a:rPr>
              <a:t>that</a:t>
            </a:r>
            <a:r>
              <a:rPr lang="fr-FR" altLang="en-US" sz="1800" dirty="0" smtClean="0">
                <a:latin typeface="Calibri" pitchFamily="34" charset="0"/>
              </a:rPr>
              <a:t> triangle.</a:t>
            </a:r>
            <a:endParaRPr lang="en-US" altLang="en-US" sz="1800" dirty="0">
              <a:latin typeface="Calibri" pitchFamily="34" charset="0"/>
            </a:endParaRPr>
          </a:p>
        </p:txBody>
      </p:sp>
      <p:sp>
        <p:nvSpPr>
          <p:cNvPr id="11" name="Oval 3218"/>
          <p:cNvSpPr>
            <a:spLocks noChangeArrowheads="1"/>
          </p:cNvSpPr>
          <p:nvPr/>
        </p:nvSpPr>
        <p:spPr bwMode="auto">
          <a:xfrm>
            <a:off x="4678962" y="3913898"/>
            <a:ext cx="107950" cy="107950"/>
          </a:xfrm>
          <a:prstGeom prst="ellipse">
            <a:avLst/>
          </a:prstGeom>
          <a:solidFill>
            <a:srgbClr val="F6FC04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marL="739775" indent="-282575" algn="l">
              <a:spcBef>
                <a:spcPts val="800"/>
              </a:spcBef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Char char="–"/>
            </a:pPr>
            <a:endParaRPr lang="fr-FR" altLang="en-US" sz="1400"/>
          </a:p>
        </p:txBody>
      </p:sp>
      <p:sp>
        <p:nvSpPr>
          <p:cNvPr id="12" name="Oval 3218"/>
          <p:cNvSpPr>
            <a:spLocks noChangeArrowheads="1"/>
          </p:cNvSpPr>
          <p:nvPr/>
        </p:nvSpPr>
        <p:spPr bwMode="auto">
          <a:xfrm>
            <a:off x="4318922" y="5102030"/>
            <a:ext cx="107950" cy="107950"/>
          </a:xfrm>
          <a:prstGeom prst="ellipse">
            <a:avLst/>
          </a:prstGeom>
          <a:solidFill>
            <a:srgbClr val="F6FC04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marL="739775" indent="-282575" algn="l">
              <a:spcBef>
                <a:spcPts val="800"/>
              </a:spcBef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Char char="–"/>
            </a:pPr>
            <a:endParaRPr lang="fr-FR" altLang="en-US" sz="1400"/>
          </a:p>
        </p:txBody>
      </p:sp>
      <p:sp>
        <p:nvSpPr>
          <p:cNvPr id="13" name="Oval 3218"/>
          <p:cNvSpPr>
            <a:spLocks noChangeArrowheads="1"/>
          </p:cNvSpPr>
          <p:nvPr/>
        </p:nvSpPr>
        <p:spPr bwMode="auto">
          <a:xfrm>
            <a:off x="3562776" y="4129860"/>
            <a:ext cx="107950" cy="107950"/>
          </a:xfrm>
          <a:prstGeom prst="ellipse">
            <a:avLst/>
          </a:prstGeom>
          <a:solidFill>
            <a:srgbClr val="F6FC04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marL="739775" indent="-282575" algn="l">
              <a:spcBef>
                <a:spcPts val="800"/>
              </a:spcBef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Char char="–"/>
            </a:pPr>
            <a:endParaRPr lang="fr-FR" altLang="en-US" sz="1400"/>
          </a:p>
        </p:txBody>
      </p:sp>
      <p:cxnSp>
        <p:nvCxnSpPr>
          <p:cNvPr id="15" name="Connecteur droit 14"/>
          <p:cNvCxnSpPr>
            <a:stCxn id="13" idx="7"/>
            <a:endCxn id="11" idx="3"/>
          </p:cNvCxnSpPr>
          <p:nvPr/>
        </p:nvCxnSpPr>
        <p:spPr bwMode="auto">
          <a:xfrm flipV="1">
            <a:off x="3654917" y="4006039"/>
            <a:ext cx="1039854" cy="139630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Connecteur droit 15"/>
          <p:cNvCxnSpPr>
            <a:stCxn id="13" idx="4"/>
            <a:endCxn id="12" idx="1"/>
          </p:cNvCxnSpPr>
          <p:nvPr/>
        </p:nvCxnSpPr>
        <p:spPr bwMode="auto">
          <a:xfrm>
            <a:off x="3616751" y="4237810"/>
            <a:ext cx="717980" cy="880029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Connecteur droit 16"/>
          <p:cNvCxnSpPr>
            <a:stCxn id="11" idx="4"/>
            <a:endCxn id="12" idx="7"/>
          </p:cNvCxnSpPr>
          <p:nvPr/>
        </p:nvCxnSpPr>
        <p:spPr bwMode="auto">
          <a:xfrm flipH="1">
            <a:off x="4411063" y="4021848"/>
            <a:ext cx="321874" cy="1095991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Ellipse 4116"/>
          <p:cNvSpPr/>
          <p:nvPr/>
        </p:nvSpPr>
        <p:spPr bwMode="auto">
          <a:xfrm>
            <a:off x="2078720" y="2996952"/>
            <a:ext cx="820033" cy="820033"/>
          </a:xfrm>
          <a:prstGeom prst="ellipse">
            <a:avLst/>
          </a:prstGeom>
          <a:noFill/>
          <a:ln w="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Ellipse 91"/>
          <p:cNvSpPr/>
          <p:nvPr/>
        </p:nvSpPr>
        <p:spPr bwMode="auto">
          <a:xfrm>
            <a:off x="1295636" y="1896613"/>
            <a:ext cx="1779726" cy="1779726"/>
          </a:xfrm>
          <a:prstGeom prst="ellipse">
            <a:avLst/>
          </a:prstGeom>
          <a:noFill/>
          <a:ln w="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Ellipse 92"/>
          <p:cNvSpPr/>
          <p:nvPr/>
        </p:nvSpPr>
        <p:spPr bwMode="auto">
          <a:xfrm>
            <a:off x="2488736" y="3231292"/>
            <a:ext cx="1688317" cy="1688317"/>
          </a:xfrm>
          <a:prstGeom prst="ellipse">
            <a:avLst/>
          </a:prstGeom>
          <a:noFill/>
          <a:ln w="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Ellipse 93"/>
          <p:cNvSpPr/>
          <p:nvPr/>
        </p:nvSpPr>
        <p:spPr bwMode="auto">
          <a:xfrm>
            <a:off x="1670355" y="3681028"/>
            <a:ext cx="957429" cy="957429"/>
          </a:xfrm>
          <a:prstGeom prst="ellipse">
            <a:avLst/>
          </a:prstGeom>
          <a:noFill/>
          <a:ln w="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Ellipse 94"/>
          <p:cNvSpPr/>
          <p:nvPr/>
        </p:nvSpPr>
        <p:spPr bwMode="auto">
          <a:xfrm>
            <a:off x="422154" y="3398510"/>
            <a:ext cx="2133622" cy="2190730"/>
          </a:xfrm>
          <a:prstGeom prst="ellipse">
            <a:avLst/>
          </a:prstGeom>
          <a:noFill/>
          <a:ln w="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9" name="Rectangle 2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z="2800" dirty="0" smtClean="0"/>
              <a:t>L</a:t>
            </a:r>
            <a:r>
              <a:rPr lang="fr-FR" altLang="en-US" sz="2800" baseline="-25000" dirty="0" smtClean="0">
                <a:sym typeface="Symbol" pitchFamily="18" charset="2"/>
              </a:rPr>
              <a:t></a:t>
            </a:r>
            <a:r>
              <a:rPr lang="fr-FR" altLang="en-US" sz="2800" dirty="0" smtClean="0"/>
              <a:t>-Delaunay </a:t>
            </a:r>
            <a:r>
              <a:rPr lang="fr-FR" altLang="en-US" sz="2800" dirty="0" err="1" smtClean="0"/>
              <a:t>realizable</a:t>
            </a:r>
            <a:r>
              <a:rPr lang="fr-FR" altLang="en-US" sz="2800" dirty="0" smtClean="0"/>
              <a:t/>
            </a:r>
            <a:br>
              <a:rPr lang="fr-FR" altLang="en-US" sz="2800" dirty="0" smtClean="0"/>
            </a:br>
            <a:r>
              <a:rPr lang="fr-FR" altLang="en-US" sz="2800" dirty="0" smtClean="0"/>
              <a:t>vs</a:t>
            </a:r>
            <a:br>
              <a:rPr lang="fr-FR" altLang="en-US" sz="2800" dirty="0" smtClean="0"/>
            </a:br>
            <a:r>
              <a:rPr lang="fr-FR" altLang="en-US" sz="2800" dirty="0" smtClean="0"/>
              <a:t>L</a:t>
            </a:r>
            <a:r>
              <a:rPr lang="fr-FR" altLang="en-US" sz="2800" baseline="-25000" dirty="0" smtClean="0"/>
              <a:t>2</a:t>
            </a:r>
            <a:r>
              <a:rPr lang="fr-FR" altLang="en-US" sz="2800" dirty="0" smtClean="0"/>
              <a:t>-Delaunay </a:t>
            </a:r>
            <a:r>
              <a:rPr lang="fr-FR" altLang="en-US" sz="2800" dirty="0" err="1" smtClean="0"/>
              <a:t>realizable</a:t>
            </a:r>
            <a:endParaRPr lang="fr-FR" altLang="en-US" sz="2800" dirty="0" smtClean="0"/>
          </a:p>
        </p:txBody>
      </p:sp>
      <p:sp>
        <p:nvSpPr>
          <p:cNvPr id="6150" name="AutoShape 239"/>
          <p:cNvSpPr>
            <a:spLocks noChangeAspect="1"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ts val="800"/>
              </a:spcBef>
              <a:buChar char="•"/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Char char="–"/>
            </a:pPr>
            <a:endParaRPr lang="en-US" altLang="en-US" sz="140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t="33590" r="54657" b="21806"/>
          <a:stretch/>
        </p:blipFill>
        <p:spPr bwMode="auto">
          <a:xfrm>
            <a:off x="4535996" y="2290379"/>
            <a:ext cx="3672408" cy="344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3218"/>
          <p:cNvSpPr>
            <a:spLocks noChangeArrowheads="1"/>
          </p:cNvSpPr>
          <p:nvPr/>
        </p:nvSpPr>
        <p:spPr bwMode="auto">
          <a:xfrm>
            <a:off x="1422156" y="3320988"/>
            <a:ext cx="107950" cy="107950"/>
          </a:xfrm>
          <a:prstGeom prst="ellipse">
            <a:avLst/>
          </a:prstGeom>
          <a:solidFill>
            <a:srgbClr val="F6FC04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marL="739775" indent="-282575" algn="l">
              <a:spcBef>
                <a:spcPts val="800"/>
              </a:spcBef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Char char="–"/>
            </a:pPr>
            <a:endParaRPr lang="fr-FR" altLang="en-US" sz="1400"/>
          </a:p>
        </p:txBody>
      </p:sp>
      <p:sp>
        <p:nvSpPr>
          <p:cNvPr id="28" name="Oval 3218"/>
          <p:cNvSpPr>
            <a:spLocks noChangeArrowheads="1"/>
          </p:cNvSpPr>
          <p:nvPr/>
        </p:nvSpPr>
        <p:spPr bwMode="auto">
          <a:xfrm>
            <a:off x="2124265" y="3622363"/>
            <a:ext cx="107950" cy="107950"/>
          </a:xfrm>
          <a:prstGeom prst="ellipse">
            <a:avLst/>
          </a:prstGeom>
          <a:solidFill>
            <a:srgbClr val="F6FC04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marL="739775" indent="-282575" algn="l">
              <a:spcBef>
                <a:spcPts val="800"/>
              </a:spcBef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Char char="–"/>
            </a:pPr>
            <a:endParaRPr lang="fr-FR" altLang="en-US" sz="1400"/>
          </a:p>
        </p:txBody>
      </p:sp>
      <p:cxnSp>
        <p:nvCxnSpPr>
          <p:cNvPr id="31" name="Connecteur droit 30"/>
          <p:cNvCxnSpPr>
            <a:stCxn id="27" idx="7"/>
          </p:cNvCxnSpPr>
          <p:nvPr/>
        </p:nvCxnSpPr>
        <p:spPr bwMode="auto">
          <a:xfrm>
            <a:off x="1514297" y="3336797"/>
            <a:ext cx="1327886" cy="19990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" name="Connecteur droit 31"/>
          <p:cNvCxnSpPr>
            <a:stCxn id="27" idx="4"/>
          </p:cNvCxnSpPr>
          <p:nvPr/>
        </p:nvCxnSpPr>
        <p:spPr bwMode="auto">
          <a:xfrm>
            <a:off x="1476131" y="3428938"/>
            <a:ext cx="1006012" cy="1039649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" name="Connecteur droit 32"/>
          <p:cNvCxnSpPr/>
          <p:nvPr/>
        </p:nvCxnSpPr>
        <p:spPr bwMode="auto">
          <a:xfrm flipH="1">
            <a:off x="2558475" y="3372596"/>
            <a:ext cx="321874" cy="1095991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" name="Connecteur droit 33"/>
          <p:cNvCxnSpPr>
            <a:stCxn id="65" idx="3"/>
            <a:endCxn id="28" idx="6"/>
          </p:cNvCxnSpPr>
          <p:nvPr/>
        </p:nvCxnSpPr>
        <p:spPr bwMode="auto">
          <a:xfrm flipH="1">
            <a:off x="2232215" y="3413419"/>
            <a:ext cx="607257" cy="262919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" name="Connecteur droit 34"/>
          <p:cNvCxnSpPr>
            <a:stCxn id="64" idx="1"/>
            <a:endCxn id="28" idx="4"/>
          </p:cNvCxnSpPr>
          <p:nvPr/>
        </p:nvCxnSpPr>
        <p:spPr bwMode="auto">
          <a:xfrm flipH="1" flipV="1">
            <a:off x="2178240" y="3730313"/>
            <a:ext cx="327067" cy="684299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3" name="Oval 3218"/>
          <p:cNvSpPr>
            <a:spLocks noChangeArrowheads="1"/>
          </p:cNvSpPr>
          <p:nvPr/>
        </p:nvSpPr>
        <p:spPr bwMode="auto">
          <a:xfrm>
            <a:off x="2451635" y="3763010"/>
            <a:ext cx="107950" cy="107950"/>
          </a:xfrm>
          <a:prstGeom prst="ellipse">
            <a:avLst/>
          </a:prstGeom>
          <a:solidFill>
            <a:srgbClr val="F6FC04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marL="739775" indent="-282575" algn="l">
              <a:spcBef>
                <a:spcPts val="800"/>
              </a:spcBef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Char char="–"/>
            </a:pPr>
            <a:endParaRPr lang="fr-FR" altLang="en-US" sz="1400"/>
          </a:p>
        </p:txBody>
      </p:sp>
      <p:cxnSp>
        <p:nvCxnSpPr>
          <p:cNvPr id="44" name="Connecteur droit 43"/>
          <p:cNvCxnSpPr>
            <a:stCxn id="64" idx="0"/>
            <a:endCxn id="43" idx="4"/>
          </p:cNvCxnSpPr>
          <p:nvPr/>
        </p:nvCxnSpPr>
        <p:spPr bwMode="auto">
          <a:xfrm flipH="1" flipV="1">
            <a:off x="2505610" y="3870960"/>
            <a:ext cx="37863" cy="527843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6" name="Connecteur droit 45"/>
          <p:cNvCxnSpPr>
            <a:stCxn id="43" idx="7"/>
            <a:endCxn id="65" idx="3"/>
          </p:cNvCxnSpPr>
          <p:nvPr/>
        </p:nvCxnSpPr>
        <p:spPr bwMode="auto">
          <a:xfrm flipV="1">
            <a:off x="2543776" y="3413419"/>
            <a:ext cx="295696" cy="365400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8" name="Connecteur droit 47"/>
          <p:cNvCxnSpPr>
            <a:stCxn id="28" idx="5"/>
            <a:endCxn id="43" idx="2"/>
          </p:cNvCxnSpPr>
          <p:nvPr/>
        </p:nvCxnSpPr>
        <p:spPr bwMode="auto">
          <a:xfrm>
            <a:off x="2216406" y="3714504"/>
            <a:ext cx="235229" cy="102481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0" name="Connecteur droit 49"/>
          <p:cNvCxnSpPr>
            <a:stCxn id="27" idx="5"/>
            <a:endCxn id="28" idx="2"/>
          </p:cNvCxnSpPr>
          <p:nvPr/>
        </p:nvCxnSpPr>
        <p:spPr bwMode="auto">
          <a:xfrm>
            <a:off x="1514297" y="3413129"/>
            <a:ext cx="609968" cy="263209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4" name="Oval 3218"/>
          <p:cNvSpPr>
            <a:spLocks noChangeArrowheads="1"/>
          </p:cNvSpPr>
          <p:nvPr/>
        </p:nvSpPr>
        <p:spPr bwMode="auto">
          <a:xfrm>
            <a:off x="2489498" y="4398803"/>
            <a:ext cx="107950" cy="107950"/>
          </a:xfrm>
          <a:prstGeom prst="ellipse">
            <a:avLst/>
          </a:prstGeom>
          <a:solidFill>
            <a:srgbClr val="F6FC04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marL="739775" indent="-282575" algn="l">
              <a:spcBef>
                <a:spcPts val="800"/>
              </a:spcBef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Char char="–"/>
            </a:pPr>
            <a:endParaRPr lang="fr-FR" altLang="en-US" sz="1400"/>
          </a:p>
        </p:txBody>
      </p:sp>
      <p:sp>
        <p:nvSpPr>
          <p:cNvPr id="65" name="Oval 3218"/>
          <p:cNvSpPr>
            <a:spLocks noChangeArrowheads="1"/>
          </p:cNvSpPr>
          <p:nvPr/>
        </p:nvSpPr>
        <p:spPr bwMode="auto">
          <a:xfrm>
            <a:off x="2826374" y="3322967"/>
            <a:ext cx="89442" cy="105971"/>
          </a:xfrm>
          <a:prstGeom prst="ellipse">
            <a:avLst/>
          </a:prstGeom>
          <a:solidFill>
            <a:srgbClr val="F6FC04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marL="739775" indent="-282575" algn="l">
              <a:spcBef>
                <a:spcPts val="800"/>
              </a:spcBef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algn="l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8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algn="l"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algn="l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algn="l">
              <a:spcBef>
                <a:spcPts val="500"/>
              </a:spcBef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Comic Sans MS" pitchFamily="66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spcBef>
                <a:spcPts val="600"/>
              </a:spcBef>
              <a:buFont typeface="Comic Sans MS" pitchFamily="66" charset="0"/>
              <a:buChar char="–"/>
            </a:pPr>
            <a:endParaRPr lang="fr-FR" altLang="en-US" sz="1400"/>
          </a:p>
        </p:txBody>
      </p:sp>
      <p:sp>
        <p:nvSpPr>
          <p:cNvPr id="4116" name="Rectangle 4115"/>
          <p:cNvSpPr/>
          <p:nvPr/>
        </p:nvSpPr>
        <p:spPr>
          <a:xfrm>
            <a:off x="-53785" y="5448942"/>
            <a:ext cx="4572000" cy="9079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fr-FR" altLang="en-US" sz="2000" dirty="0"/>
              <a:t/>
            </a:r>
            <a:br>
              <a:rPr lang="fr-FR" altLang="en-US" sz="2000" dirty="0"/>
            </a:br>
            <a:r>
              <a:rPr lang="fr-FR" altLang="en-US" sz="2000" dirty="0"/>
              <a:t>L</a:t>
            </a:r>
            <a:r>
              <a:rPr lang="fr-FR" altLang="en-US" sz="2000" baseline="-25000" dirty="0"/>
              <a:t>2</a:t>
            </a:r>
            <a:r>
              <a:rPr lang="fr-FR" altLang="en-US" sz="2000" dirty="0"/>
              <a:t>-Delaunay </a:t>
            </a:r>
            <a:r>
              <a:rPr lang="fr-FR" altLang="en-US" sz="2000" dirty="0" err="1" smtClean="0"/>
              <a:t>realizable</a:t>
            </a:r>
            <a:r>
              <a:rPr lang="fr-FR" altLang="en-US" sz="2000" dirty="0" smtClean="0"/>
              <a:t> </a:t>
            </a:r>
          </a:p>
          <a:p>
            <a:pPr>
              <a:buNone/>
            </a:pPr>
            <a:r>
              <a:rPr lang="fr-FR" altLang="en-US" sz="2000" dirty="0" smtClean="0"/>
              <a:t>but not L</a:t>
            </a:r>
            <a:r>
              <a:rPr lang="fr-FR" altLang="en-US" sz="2000" baseline="-25000" dirty="0">
                <a:sym typeface="Symbol" pitchFamily="18" charset="2"/>
              </a:rPr>
              <a:t> </a:t>
            </a:r>
            <a:r>
              <a:rPr lang="fr-FR" altLang="en-US" sz="2000" baseline="-25000" dirty="0" smtClean="0">
                <a:sym typeface="Symbol" pitchFamily="18" charset="2"/>
              </a:rPr>
              <a:t></a:t>
            </a:r>
            <a:r>
              <a:rPr lang="fr-FR" altLang="en-US" sz="2000" dirty="0" smtClean="0"/>
              <a:t>-Delaunay </a:t>
            </a:r>
            <a:r>
              <a:rPr lang="fr-FR" altLang="en-US" sz="2000" dirty="0" err="1" smtClean="0"/>
              <a:t>realizable</a:t>
            </a:r>
            <a:endParaRPr lang="en-US" sz="2000" dirty="0"/>
          </a:p>
        </p:txBody>
      </p:sp>
      <p:sp>
        <p:nvSpPr>
          <p:cNvPr id="90" name="Rectangle 89"/>
          <p:cNvSpPr/>
          <p:nvPr/>
        </p:nvSpPr>
        <p:spPr>
          <a:xfrm>
            <a:off x="4086200" y="5246069"/>
            <a:ext cx="4572000" cy="9079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fr-FR" altLang="en-US" sz="2000" dirty="0"/>
              <a:t/>
            </a:r>
            <a:br>
              <a:rPr lang="fr-FR" altLang="en-US" sz="2000" dirty="0"/>
            </a:br>
            <a:r>
              <a:rPr lang="fr-FR" altLang="en-US" sz="2000" dirty="0" smtClean="0"/>
              <a:t>L</a:t>
            </a:r>
            <a:r>
              <a:rPr lang="fr-FR" altLang="en-US" sz="2000" baseline="-25000" dirty="0">
                <a:sym typeface="Symbol" pitchFamily="18" charset="2"/>
              </a:rPr>
              <a:t> </a:t>
            </a:r>
            <a:r>
              <a:rPr lang="fr-FR" altLang="en-US" sz="2000" baseline="-25000" dirty="0" smtClean="0">
                <a:sym typeface="Symbol" pitchFamily="18" charset="2"/>
              </a:rPr>
              <a:t></a:t>
            </a:r>
            <a:r>
              <a:rPr lang="fr-FR" altLang="en-US" sz="2000" dirty="0" smtClean="0"/>
              <a:t>-Delaunay </a:t>
            </a:r>
            <a:r>
              <a:rPr lang="fr-FR" altLang="en-US" sz="2000" dirty="0" err="1" smtClean="0"/>
              <a:t>realizable</a:t>
            </a:r>
            <a:r>
              <a:rPr lang="fr-FR" altLang="en-US" sz="2000" dirty="0" smtClean="0"/>
              <a:t> </a:t>
            </a:r>
          </a:p>
          <a:p>
            <a:pPr>
              <a:buNone/>
            </a:pPr>
            <a:r>
              <a:rPr lang="fr-FR" altLang="en-US" sz="2000" dirty="0" smtClean="0"/>
              <a:t>but not L</a:t>
            </a:r>
            <a:r>
              <a:rPr lang="fr-FR" altLang="en-US" sz="2000" baseline="-25000" dirty="0" smtClean="0"/>
              <a:t>2</a:t>
            </a:r>
            <a:r>
              <a:rPr lang="fr-FR" altLang="en-US" sz="2000" dirty="0" smtClean="0"/>
              <a:t>-Delaunay </a:t>
            </a:r>
            <a:r>
              <a:rPr lang="fr-FR" altLang="en-US" sz="2000" dirty="0" err="1" smtClean="0"/>
              <a:t>realizable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97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usepackage{TeX4PPT}&#10;\usepackage[T1]{fontenc}&#10;%\usepackage[scaled]{helvet}&#10;\renewcommand*\familydefault{\sfdefault}&#10;\pagestyle{empty}&#10;\usepackage{xspace,amssymb,amsfonts,amsmath}&#10;\usepackage{color}&#10;\definecolor{myblue}{rgb}{0.0,0,0.4}&#10;\definecolor{violet}{rgb}{0.8,0,0.4}&#10;\definecolor{vert}{rgb}{0,0.8,0.6}&#10;\definecolor{orange}{rgb}{1,0.5,0}&#10;\color{myblue}&#10;"/>
  <p:tag name="MAGPC" val="200"/>
  <p:tag name="FONTSIZE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\gamma_i + \gamma’_{i-1} &gt; \pi$$&#10;$$\sum \gamma_i + \gamma’_i &gt; 4 \pi$$&#10;$$\exists i / \gamma_i + \gamma’_i &gt; \pi$$&#10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alpha$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beta$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d_\infty((x_1,y_1),(x_2,y_2)) =\max(|x_1-x_2|,|y_1-y_2|)$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{\color{violet} Def}: There is an edge $(i,j)$ iif there is an empty {\color{violet} square} supporting $i$ and $j$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{\color{violet} $\Leftrightarrow$}: each face is supported by an empty {\color{violet}  square}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{\color{violet} General Position}:&#10;&#10;No 4 points co-”circular”.&#10;&#10;Points have $\neq$ abscissas and ordinates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PS_X" val="85"/>
  <p:tag name="EPS_Y" val="221,75"/>
  <p:tag name="EPS_H" val="57,125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{\color{violet} General Position}:&#10;&#10;No 3 points collinear&#10;&#10;No 4 points co-circular."/>
  <p:tag name="LOG" val="This is pdfTeX, Version 3.1415926-1.40.9 (MiKTeX 2.7) (preloaded format=latex 2009.5.13)  26 NOV 2009 16:18&#10;entering extended mode&#10;**Text*Box*2093&#10;(&quot;Text Box 2093.tex&quot;&#10;LaTeX2e &lt;2005/12/01&gt;&#10;Babel &lt;v3.8l&gt; and hyphenation patterns for english, dumylang, nohyphenation, ge&#10;rman, ngerman, german-x-2008-06-18, ngerman-x-2008-06-18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TeX4PPT\Styles\TeX4PPT.sty&quot;) (&quot;C:\Program Files\MiKTeX 2.7&#10;\tex\latex\base\fontenc.sty&quot;&#10;Package: fontenc 2005/09/27 v1.99g Standard LaTeX package&#10;(&quot;C:\Program Files\MiKTeX 2.7\tex\latex\base\t1enc.def&quot;&#10;File: t1enc.def 2005/09/27 v1.99g Standard LaTeX file&#10;LaTeX Font Info:    Redeclaring font encoding T1 on input line 43.&#10;)) (&quot;C:\Program Files\MiKTeX 2.7\tex\latex\psnfss\helvet.sty&quot;&#10;Package: helvet 2005/04/12 PSNFSS-v9.2a (WaS) &#10;(&quot;C:\Program Files\MiKTeX 2.7\tex\latex\graphics\keyval.sty&quot;&#10;Package: keyval 1999/03/16 v1.13 key=value parser (DPC)&#10;\KV@toks@=\toks14&#10;)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5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6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7&#10;\row@=\count96&#10;\column@=\count97&#10;\maxfields@=\count98&#10;\andhelp@=\toks18&#10;\eqnshift@=\dimen106&#10;\alignsep@=\dimen107&#10;\tagshift@=\dimen108&#10;\tagwidth@=\dimen109&#10;\totwidth@=\dimen110&#10;\lineht@=\dimen111&#10;\@envbody=\toks19&#10;\multlinegap=\skip44&#10;\multlinetaggap=\skip45&#10;\mathdisplay@stack=\toks20&#10;LaTeX Info: Redefining \[ on input line 2666.&#10;LaTeX Info: Redefining \] on input line 2667.&#10;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&#10;No file Text*Box*2093.aux.&#10;LaTeX Font Info:    Checking defaults for OML/cmm/m/it on input line 15.&#10;LaTeX Font Info:    ... okay on input line 15.&#10;LaTeX Font Info:    Checking defaults for T1/cmr/m/n on input line 15.&#10;LaTeX Font Info:    ... okay on input line 15.&#10;LaTeX Font Info:    Checking defaults for OT1/cmr/m/n on input line 15.&#10;LaTeX Font Info:    ... okay on input line 15.&#10;LaTeX Font Info:    Checking defaults for OMS/cmsy/m/n on input line 15.&#10;LaTeX Font Info:    ... okay on input line 15.&#10;LaTeX Font Info:    Checking defaults for OMX/cmex/m/n on input line 15.&#10;LaTeX Font Info:    ... okay on input line 15.&#10;LaTeX Font Info:    Checking defaults for U/cmr/m/n on input line 15.&#10;LaTeX Font Info:    ... okay on input line 15.&#10;LaTeX Font Info:    Try loading font information for T1+phv on input line 15.&#10;(&quot;C:\Program Files\MiKTeX 2.7\tex\latex\psnfss\t1phv.fd&quot;&#10;File: t1phv.fd 2001/06/04 scalable font definitions for T1/phv.&#10;)&#10;LaTeX Font Info:    Font shape `T1/phv/m/n' will be&#10;(Font)              scaled to size 9.49997pt on input line 15.&#10;[1&#10;&#10;] (&quot;Text Box 2093.aux&quot;) ) &#10;Here is how much of TeX's memory you used:&#10; 1659 strings out of 95305&#10; 18082 string characters out of 1183059&#10; 60434 words of memory out of 1500000&#10; 4894 multiletter control sequences out of 110000&#10; 6139 words of font info for 16 fonts, out of 3000000 for 5000&#10; 14 hyphenation exceptions out of 8191&#10; 27i,5n,24p,223b,118s stack positions out of 5000i,500n,10000p,200000b,50000s&#10;&#10;Output written on &quot;Text Box 2093.dvi&quot; (1 page, 472 bytes).&#10;"/>
  <p:tag name="CTOP" val="155,625"/>
  <p:tag name="CLEFT" val="197,375"/>
  <p:tag name="CWIDTH" val="192,625"/>
  <p:tag name="CHEIGHT" val="65,75"/>
  <p:tag name="MAG" val="20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{\color{violet} Alternative def}: There is an edge $(s_i,s_j)$ iif there is an empty circle supporting $s_i$ and $s_j$."/>
  <p:tag name="LOG" val="This is pdfTeX, Version 3.1415926-1.40.9 (MiKTeX 2.7) (preloaded format=latex 2010.11.25)  9 NOV 2011 10:41&#10;entering extended mode&#10;**Text*Box*2931&#10;(&quot;Text Box 2931.tex&quot;&#10;LaTeX2e &lt;2005/12/01&gt;&#10;Babel &lt;v3.8l&gt; and hyphenation patterns for english, dumylang, nohyphenation, ge&#10;rman, ngerman, german-x-2008-06-18, ngerman-x-2008-06-18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TeX4PPT\Styles\TeX4PPT.sty&quot;) (&quot;C:\Program Files\MiKTeX 2.7&#10;\tex\latex\base\fontenc.sty&quot;&#10;Package: fontenc 2005/09/27 v1.99g Standard LaTeX package&#10;(&quot;C:\Program Files\MiKTeX 2.7\tex\latex\base\t1enc.def&quot;&#10;File: t1enc.def 2005/09/27 v1.99g Standard LaTeX file&#10;LaTeX Font Info:    Redeclaring font encoding T1 on input line 43.&#10;)) (&quot;C:\Program Files\MiKTeX 2.7\tex\latex\psnfss\helvet.sty&quot;&#10;Package: helvet 2005/04/12 PSNFSS-v9.2a (WaS) &#10;(&quot;C:\Program Files\MiKTeX 2.7\tex\latex\graphics\keyval.sty&quot;&#10;Package: keyval 1999/03/16 v1.13 key=value parser (DPC)&#10;\KV@toks@=\toks14&#10;)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5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6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7&#10;\row@=\count96&#10;\column@=\count97&#10;\maxfields@=\count98&#10;\andhelp@=\toks18&#10;\eqnshift@=\dimen106&#10;\alignsep@=\dimen107&#10;\tagshift@=\dimen108&#10;\tagwidth@=\dimen109&#10;\totwidth@=\dimen110&#10;\lineht@=\dimen111&#10;\@envbody=\toks19&#10;\multlinegap=\skip44&#10;\multlinetaggap=\skip45&#10;\mathdisplay@stack=\toks20&#10;LaTeX Info: Redefining \[ on input line 2666.&#10;LaTeX Info: Redefining \] on input line 2667.&#10;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&#10;No file Text*Box*2931.aux.&#10;LaTeX Font Info:    Checking defaults for OML/cmm/m/it on input line 15.&#10;LaTeX Font Info:    ... okay on input line 15.&#10;LaTeX Font Info:    Checking defaults for T1/cmr/m/n on input line 15.&#10;LaTeX Font Info:    ... okay on input line 15.&#10;LaTeX Font Info:    Checking defaults for OT1/cmr/m/n on input line 15.&#10;LaTeX Font Info:    ... okay on input line 15.&#10;LaTeX Font Info:    Checking defaults for OMS/cmsy/m/n on input line 15.&#10;LaTeX Font Info:    ... okay on input line 15.&#10;LaTeX Font Info:    Checking defaults for OMX/cmex/m/n on input line 15.&#10;LaTeX Font Info:    ... okay on input line 15.&#10;LaTeX Font Info:    Checking defaults for U/cmr/m/n on input line 15.&#10;LaTeX Font Info:    ... okay on input line 15.&#10;LaTeX Font Info:    Try loading font information for T1+phv on input line 15.&#10;(&quot;C:\Program Files\MiKTeX 2.7\tex\latex\psnfss\t1phv.fd&quot;&#10;File: t1phv.fd 2001/06/04 scalable font definitions for T1/phv.&#10;)&#10;LaTeX Font Info:    Font shape `T1/phv/m/n' will be&#10;(Font)              scaled to size 9.49997pt on input line 15.&#10;LaTeX Font Info:    Try loading font information for U+msa on input line 16.&#10;(&quot;C:\Program Files\MiKTeX 2.7\tex\latex\amsfonts\umsa.fd&quot;&#10;File: umsa.fd 2002/01/19 v2.2g AMS font definitions&#10;)&#10;LaTeX Font Info:    Try loading font information for U+msb on input line 16.&#10;(&quot;C:\Program Files\MiKTeX 2.7\tex\latex\amsfonts\umsb.fd&quot;&#10;File: umsb.fd 2002/01/19 v2.2g AMS font definitions&#10;) [1&#10;&#10;] (&quot;Text Box 2931.aux&quot;) ) &#10;Here is how much of TeX's memory you used:&#10; 1686 strings out of 95305&#10; 18519 string characters out of 1183058&#10; 60434 words of memory out of 1500000&#10; 4908 multiletter control sequences out of 110000&#10; 7838 words of font info for 24 fonts, out of 3000000 for 5000&#10; 14 hyphenation exceptions out of 8191&#10; 27i,5n,24p,223b,118s stack positions out of 5000i,500n,10000p,200000b,50000s&#10;&#10;Output written on &quot;Text Box 2931.dvi&quot; (1 page, 680 bytes).&#10;"/>
  <p:tag name="CTOP" val="154,625"/>
  <p:tag name="CLEFT" val="167,5"/>
  <p:tag name="CWIDTH" val="687,375"/>
  <p:tag name="CHEIGHT" val="44,5"/>
  <p:tag name="MAG" val="20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{\color{violet} $\Rightarrow$}: each face is supported by an empty circle."/>
  <p:tag name="LOG" val="This is pdfTeX, Version 3.1415926-1.40.9 (MiKTeX 2.7) (preloaded format=latex 2010.11.25)  9 NOV 2011 10:43&#10;entering extended mode&#10;**Text*Box*3166&#10;(&quot;Text Box 3166.tex&quot;&#10;LaTeX2e &lt;2005/12/01&gt;&#10;Babel &lt;v3.8l&gt; and hyphenation patterns for english, dumylang, nohyphenation, ge&#10;rman, ngerman, german-x-2008-06-18, ngerman-x-2008-06-18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TeX4PPT\Styles\TeX4PPT.sty&quot;) (&quot;C:\Program Files\MiKTeX 2.7&#10;\tex\latex\base\fontenc.sty&quot;&#10;Package: fontenc 2005/09/27 v1.99g Standard LaTeX package&#10;(&quot;C:\Program Files\MiKTeX 2.7\tex\latex\base\t1enc.def&quot;&#10;File: t1enc.def 2005/09/27 v1.99g Standard LaTeX file&#10;LaTeX Font Info:    Redeclaring font encoding T1 on input line 43.&#10;)) (&quot;C:\Program Files\MiKTeX 2.7\tex\latex\psnfss\helvet.sty&quot;&#10;Package: helvet 2005/04/12 PSNFSS-v9.2a (WaS) &#10;(&quot;C:\Program Files\MiKTeX 2.7\tex\latex\graphics\keyval.sty&quot;&#10;Package: keyval 1999/03/16 v1.13 key=value parser (DPC)&#10;\KV@toks@=\toks14&#10;)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5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6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7&#10;\row@=\count96&#10;\column@=\count97&#10;\maxfields@=\count98&#10;\andhelp@=\toks18&#10;\eqnshift@=\dimen106&#10;\alignsep@=\dimen107&#10;\tagshift@=\dimen108&#10;\tagwidth@=\dimen109&#10;\totwidth@=\dimen110&#10;\lineht@=\dimen111&#10;\@envbody=\toks19&#10;\multlinegap=\skip44&#10;\multlinetaggap=\skip45&#10;\mathdisplay@stack=\toks20&#10;LaTeX Info: Redefining \[ on input line 2666.&#10;LaTeX Info: Redefining \] on input line 2667.&#10;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&#10;No file Text*Box*3166.aux.&#10;LaTeX Font Info:    Checking defaults for OML/cmm/m/it on input line 15.&#10;LaTeX Font Info:    ... okay on input line 15.&#10;LaTeX Font Info:    Checking defaults for T1/cmr/m/n on input line 15.&#10;LaTeX Font Info:    ... okay on input line 15.&#10;LaTeX Font Info:    Checking defaults for OT1/cmr/m/n on input line 15.&#10;LaTeX Font Info:    ... okay on input line 15.&#10;LaTeX Font Info:    Checking defaults for OMS/cmsy/m/n on input line 15.&#10;LaTeX Font Info:    ... okay on input line 15.&#10;LaTeX Font Info:    Checking defaults for OMX/cmex/m/n on input line 15.&#10;LaTeX Font Info:    ... okay on input line 15.&#10;LaTeX Font Info:    Checking defaults for U/cmr/m/n on input line 15.&#10;LaTeX Font Info:    ... okay on input line 15.&#10;LaTeX Font Info:    Try loading font information for T1+phv on input line 15.&#10;(&quot;C:\Program Files\MiKTeX 2.7\tex\latex\psnfss\t1phv.fd&quot;&#10;File: t1phv.fd 2001/06/04 scalable font definitions for T1/phv.&#10;)&#10;LaTeX Font Info:    Font shape `T1/phv/m/n' will be&#10;(Font)              scaled to size 9.49997pt on input line 15.&#10;LaTeX Font Info:    Try loading font information for U+msa on input line 16.&#10;(&quot;C:\Program Files\MiKTeX 2.7\tex\latex\amsfonts\umsa.fd&quot;&#10;File: umsa.fd 2002/01/19 v2.2g AMS font definitions&#10;)&#10;LaTeX Font Info:    Try loading font information for U+msb on input line 16.&#10;(&quot;C:\Program Files\MiKTeX 2.7\tex\latex\amsfonts\umsb.fd&quot;&#10;File: umsb.fd 2002/01/19 v2.2g AMS font definitions&#10;) [1&#10;&#10;] (&quot;Text Box 3166.aux&quot;) ) &#10;Here is how much of TeX's memory you used:&#10; 1686 strings out of 95305&#10; 18519 string characters out of 1183058&#10; 60434 words of memory out of 1500000&#10; 4908 multiletter control sequences out of 110000&#10; 7838 words of font info for 24 fonts, out of 3000000 for 5000&#10; 14 hyphenation exceptions out of 8191&#10; 27i,5n,24p,223b,118s stack positions out of 5000i,500n,10000p,200000b,50000s&#10;&#10;Output written on &quot;Text Box 3166.dvi&quot; (1 page, 484 bytes).&#10;"/>
  <p:tag name="CTOP" val="155,625"/>
  <p:tag name="CLEFT" val="197,375"/>
  <p:tag name="CWIDTH" val="384,75"/>
  <p:tag name="CHEIGHT" val="17,875"/>
  <p:tag name="MAG" val="20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{\color{violet} Voronoï cell}:&#10;&#10; $C(s_i) = \{ x / d(s_i,x) \leq d(s_j,x) \forall i \neq j\}$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{\color{violet} Delaunay Triangulation}:&#10;&#10;$s_i$ is a neighbour $s_j$ i f f  $C(s_i)\cap C(s_j) \neq \emptyset$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Let {\color{violet} $S=\{s_1, s_2 \dots \}$} be a set of points in the plane.&#10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PS_X" val="22,88417"/>
  <p:tag name="EPS_Y" val="294,7694"/>
  <p:tag name="EPS_H" val="31,807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\alpha_i + \beta_{i-1} &lt; \pi$$&#10;$$\sum \alpha_i + \beta_i &lt; 3 \pi$$&#10;$$\exists i / \alpha_i + \beta_i &lt; \pi$$&#10;"/>
</p:tagLst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0">
          <a:solidFill>
            <a:schemeClr val="tx1"/>
          </a:solidFill>
          <a:prstDash val="solid"/>
          <a:round/>
          <a:headEnd/>
          <a:tailEnd/>
        </a:ln>
      </a:spPr>
      <a:bodyPr/>
      <a:lstStyle>
        <a:defPPr>
          <a:defRPr/>
        </a:defPPr>
      </a:lstStyle>
    </a:spDef>
    <a:lnDef>
      <a:spPr bwMode="auto">
        <a:solidFill>
          <a:schemeClr val="hlink"/>
        </a:solidFill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16220</TotalTime>
  <Words>1328</Words>
  <Application>Microsoft Office PowerPoint</Application>
  <PresentationFormat>Affichage à l'écran (4:3)</PresentationFormat>
  <Paragraphs>460</Paragraphs>
  <Slides>27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41" baseType="lpstr">
      <vt:lpstr>Arial</vt:lpstr>
      <vt:lpstr>cmmi10</vt:lpstr>
      <vt:lpstr>Calibri</vt:lpstr>
      <vt:lpstr>Symbol</vt:lpstr>
      <vt:lpstr>Lucida Sans Unicode</vt:lpstr>
      <vt:lpstr>Wingdings</vt:lpstr>
      <vt:lpstr>Comic Sans MS</vt:lpstr>
      <vt:lpstr>cmsy10</vt:lpstr>
      <vt:lpstr>Cambria Math</vt:lpstr>
      <vt:lpstr>cmmi7</vt:lpstr>
      <vt:lpstr>cmr10</vt:lpstr>
      <vt:lpstr>Times New Roman</vt:lpstr>
      <vt:lpstr>phvr8t</vt:lpstr>
      <vt:lpstr>Modèle par défaut</vt:lpstr>
      <vt:lpstr>Which combinatorial triangulations can be realized as an L∞-Delaunay triangulation?</vt:lpstr>
      <vt:lpstr>Combinatorial Triangulation </vt:lpstr>
      <vt:lpstr>Delaunay Triangulation  [Boris Delaunay ’34] </vt:lpstr>
      <vt:lpstr>Delaunay realizability</vt:lpstr>
      <vt:lpstr>Why Delaunay realizability is an interesting question?</vt:lpstr>
      <vt:lpstr>Delaunay realizability (related work)</vt:lpstr>
      <vt:lpstr>L∞-Delaunay Triangulation  [Chew SoCG’86] </vt:lpstr>
      <vt:lpstr>Necessary condition</vt:lpstr>
      <vt:lpstr>L-Delaunay realizable vs L2-Delaunay realizable</vt:lpstr>
      <vt:lpstr>Let’s make a digression through TD-Delaunay triangulations…</vt:lpstr>
      <vt:lpstr>Triangular Distance Delaunay Triangulation  [Chew 89]</vt:lpstr>
      <vt:lpstr>Schnyder woods [Schnyder’89]</vt:lpstr>
      <vt:lpstr>Why Delaunay realizability is an interesting question?</vt:lpstr>
      <vt:lpstr>Let’s come back to L-Delaunay triangulations…</vt:lpstr>
      <vt:lpstr>Regular edge labelings/Transversal structures [Kant He ’97][Fusy ’05]</vt:lpstr>
      <vt:lpstr>Is every transversal structure L-Delaunay realizable? No </vt:lpstr>
      <vt:lpstr>Is every transversal structure L-Delaunay realizable? No  But…</vt:lpstr>
      <vt:lpstr>Sufficient condition</vt:lpstr>
      <vt:lpstr>Given the red edges, there is a unique to add blue edges without creating a blue N (or a blue anti-N)</vt:lpstr>
      <vt:lpstr>TS without blue N  or red N   Baxter Permutations </vt:lpstr>
      <vt:lpstr>Baxter Permutation   [Baxter’64]</vt:lpstr>
      <vt:lpstr>Baxter Permutations   TS without blue N  or red N  </vt:lpstr>
      <vt:lpstr>Baxter Permutations   TS without blue anti-N  or red N  </vt:lpstr>
      <vt:lpstr>TS without blue anti-N  or red N   L-Delaunay triangulations</vt:lpstr>
      <vt:lpstr>TS without blue anti-N  or red N   L-Delaunay triangulations</vt:lpstr>
      <vt:lpstr>TS without blue anti-N  or red N   L-Delaunay triangulations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Arbres de Schnyder d'un graphe planaire maximal. Opérations, propriétés</dc:title>
  <dc:creator>Nicolas Bonichon</dc:creator>
  <cp:keywords>Realizer, ordre canonique</cp:keywords>
  <cp:lastModifiedBy>bonichon</cp:lastModifiedBy>
  <cp:revision>718</cp:revision>
  <dcterms:modified xsi:type="dcterms:W3CDTF">2013-12-20T14:48:05Z</dcterms:modified>
</cp:coreProperties>
</file>