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2" r:id="rId1"/>
  </p:sldMasterIdLst>
  <p:notesMasterIdLst>
    <p:notesMasterId r:id="rId49"/>
  </p:notesMasterIdLst>
  <p:handoutMasterIdLst>
    <p:handoutMasterId r:id="rId50"/>
  </p:handoutMasterIdLst>
  <p:sldIdLst>
    <p:sldId id="781" r:id="rId2"/>
    <p:sldId id="835" r:id="rId3"/>
    <p:sldId id="1000" r:id="rId4"/>
    <p:sldId id="1001" r:id="rId5"/>
    <p:sldId id="1002" r:id="rId6"/>
    <p:sldId id="1004" r:id="rId7"/>
    <p:sldId id="982" r:id="rId8"/>
    <p:sldId id="1008" r:id="rId9"/>
    <p:sldId id="957" r:id="rId10"/>
    <p:sldId id="960" r:id="rId11"/>
    <p:sldId id="997" r:id="rId12"/>
    <p:sldId id="839" r:id="rId13"/>
    <p:sldId id="998" r:id="rId14"/>
    <p:sldId id="1019" r:id="rId15"/>
    <p:sldId id="966" r:id="rId16"/>
    <p:sldId id="842" r:id="rId17"/>
    <p:sldId id="891" r:id="rId18"/>
    <p:sldId id="986" r:id="rId19"/>
    <p:sldId id="994" r:id="rId20"/>
    <p:sldId id="1009" r:id="rId21"/>
    <p:sldId id="1010" r:id="rId22"/>
    <p:sldId id="1011" r:id="rId23"/>
    <p:sldId id="1020" r:id="rId24"/>
    <p:sldId id="1021" r:id="rId25"/>
    <p:sldId id="1018" r:id="rId26"/>
    <p:sldId id="1024" r:id="rId27"/>
    <p:sldId id="937" r:id="rId28"/>
    <p:sldId id="995" r:id="rId29"/>
    <p:sldId id="1012" r:id="rId30"/>
    <p:sldId id="988" r:id="rId31"/>
    <p:sldId id="989" r:id="rId32"/>
    <p:sldId id="990" r:id="rId33"/>
    <p:sldId id="992" r:id="rId34"/>
    <p:sldId id="993" r:id="rId35"/>
    <p:sldId id="1013" r:id="rId36"/>
    <p:sldId id="925" r:id="rId37"/>
    <p:sldId id="927" r:id="rId38"/>
    <p:sldId id="1005" r:id="rId39"/>
    <p:sldId id="1006" r:id="rId40"/>
    <p:sldId id="926" r:id="rId41"/>
    <p:sldId id="947" r:id="rId42"/>
    <p:sldId id="1014" r:id="rId43"/>
    <p:sldId id="903" r:id="rId44"/>
    <p:sldId id="985" r:id="rId45"/>
    <p:sldId id="1015" r:id="rId46"/>
    <p:sldId id="1016" r:id="rId47"/>
    <p:sldId id="1017" r:id="rId4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メイリオ" panose="020B0604030504040204" pitchFamily="50" charset="-128"/>
      <p:regular r:id="rId56"/>
      <p:bold r:id="rId57"/>
      <p:italic r:id="rId58"/>
      <p:boldItalic r:id="rId59"/>
    </p:embeddedFont>
  </p:embeddedFontLst>
  <p:defaultTextStyle>
    <a:defPPr>
      <a:defRPr lang="ja-JP"/>
    </a:defPPr>
    <a:lvl1pPr algn="ctr" rtl="0" fontAlgn="base">
      <a:spcBef>
        <a:spcPct val="5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FF"/>
    <a:srgbClr val="009900"/>
    <a:srgbClr val="FFFFCC"/>
    <a:srgbClr val="CCFFCC"/>
    <a:srgbClr val="CCFFFF"/>
    <a:srgbClr val="FF7C80"/>
    <a:srgbClr val="FFCCCC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80216" autoAdjust="0"/>
  </p:normalViewPr>
  <p:slideViewPr>
    <p:cSldViewPr>
      <p:cViewPr varScale="1">
        <p:scale>
          <a:sx n="56" d="100"/>
          <a:sy n="56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>
      <p:cViewPr varScale="1">
        <p:scale>
          <a:sx n="77" d="100"/>
          <a:sy n="77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0F9D1C4-D3F0-4906-B070-0F509D4EDA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6676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68DB80-6616-4167-9035-3512DBB392BE}" type="datetimeFigureOut">
              <a:rPr lang="ja-JP" altLang="en-US"/>
              <a:pPr>
                <a:defRPr/>
              </a:pPr>
              <a:t>2016/6/8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BBDF64-901D-4985-8C80-472F5694E2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18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52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812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2128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49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691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173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197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3858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9438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1792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96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8153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7130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1624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756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9238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48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925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9190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5052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6068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383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5112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114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6446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340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5879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199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87300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04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3286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3482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32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12715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6876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423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1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1718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751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81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10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8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272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80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882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620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BDF64-901D-4985-8C80-472F5694E242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637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B38D-208B-4C79-AE70-5DA2936C73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9123-AFF8-4D51-ACA9-359447D95A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D7BF-5CC5-450E-BB27-4810BED86B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7BB5-F8ED-4D59-88C0-D0060DBE21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47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115C7-EC79-469D-963C-0B20CFCE2F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7693D-DA47-4C1C-A372-03C638E194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E71A-DAAF-4CD3-8DC2-2EC71B0D0E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346C-9684-4AC0-B7A7-68F4E43D1A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-3001"/>
            <a:ext cx="8642350" cy="633068"/>
          </a:xfrm>
        </p:spPr>
        <p:txBody>
          <a:bodyPr/>
          <a:lstStyle>
            <a:lvl1pPr algn="l">
              <a:defRPr sz="2800">
                <a:solidFill>
                  <a:srgbClr val="0099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842" y="0"/>
            <a:ext cx="2133600" cy="476250"/>
          </a:xfrm>
          <a:ln/>
        </p:spPr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250825" y="583090"/>
            <a:ext cx="8642350" cy="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A4B2-3150-4264-9EBA-1AA8788DFA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8A56-2A4D-4364-B729-366A2B251E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6EB9-10E8-4545-B26C-0F8AA797A9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66859DA7-1A17-40CC-950A-F7AEAC8C66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1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1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23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2" Type="http://schemas.openxmlformats.org/officeDocument/2006/relationships/image" Target="../media/image6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470.png"/><Relationship Id="rId4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490.png"/><Relationship Id="rId4" Type="http://schemas.openxmlformats.org/officeDocument/2006/relationships/image" Target="../media/image159.png"/><Relationship Id="rId9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1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1.png"/><Relationship Id="rId5" Type="http://schemas.openxmlformats.org/officeDocument/2006/relationships/image" Target="../media/image701.png"/><Relationship Id="rId4" Type="http://schemas.openxmlformats.org/officeDocument/2006/relationships/image" Target="../media/image2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580.png"/><Relationship Id="rId3" Type="http://schemas.openxmlformats.org/officeDocument/2006/relationships/image" Target="../media/image570.png"/><Relationship Id="rId7" Type="http://schemas.openxmlformats.org/officeDocument/2006/relationships/image" Target="../media/image611.png"/><Relationship Id="rId12" Type="http://schemas.openxmlformats.org/officeDocument/2006/relationships/image" Target="../media/image6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10" Type="http://schemas.openxmlformats.org/officeDocument/2006/relationships/image" Target="../media/image640.png"/><Relationship Id="rId4" Type="http://schemas.openxmlformats.org/officeDocument/2006/relationships/image" Target="../media/image220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70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0608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sz="4800" dirty="0" smtClean="0">
                <a:solidFill>
                  <a:schemeClr val="tx1"/>
                </a:solidFill>
              </a:rPr>
              <a:t>Invitation to</a:t>
            </a:r>
            <a:r>
              <a:rPr lang="en-US" altLang="ja-JP" sz="4800" dirty="0" smtClean="0">
                <a:solidFill>
                  <a:srgbClr val="FF0000"/>
                </a:solidFill>
              </a:rPr>
              <a:t> </a:t>
            </a:r>
            <a:br>
              <a:rPr lang="en-US" altLang="ja-JP" sz="4800" dirty="0" smtClean="0">
                <a:solidFill>
                  <a:srgbClr val="FF0000"/>
                </a:solidFill>
              </a:rPr>
            </a:br>
            <a:r>
              <a:rPr lang="en-US" altLang="ja-JP" sz="4800" b="1" dirty="0" smtClean="0">
                <a:solidFill>
                  <a:srgbClr val="FF0000"/>
                </a:solidFill>
              </a:rPr>
              <a:t>Combinatorial Reconfiguration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5128321"/>
            <a:ext cx="6400800" cy="1180999"/>
          </a:xfrm>
        </p:spPr>
        <p:txBody>
          <a:bodyPr/>
          <a:lstStyle/>
          <a:p>
            <a:r>
              <a:rPr kumimoji="1" lang="en-US" altLang="ja-JP" b="1" u="dbl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Takehiro ITO</a:t>
            </a:r>
          </a:p>
          <a:p>
            <a:r>
              <a:rPr lang="en-US" altLang="ja-JP" dirty="0" smtClean="0"/>
              <a:t>Tohoku University, Japan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649896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SIAM DM 2016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---</a:t>
            </a: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June 7, 2016</a:t>
            </a:r>
            <a:endParaRPr kumimoji="1" lang="ja-JP" altLang="en-US" sz="16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5" y="0"/>
            <a:ext cx="1269365" cy="980728"/>
          </a:xfrm>
          <a:prstGeom prst="rect">
            <a:avLst/>
          </a:prstGeom>
        </p:spPr>
      </p:pic>
      <p:grpSp>
        <p:nvGrpSpPr>
          <p:cNvPr id="82" name="グループ化 81"/>
          <p:cNvGrpSpPr/>
          <p:nvPr/>
        </p:nvGrpSpPr>
        <p:grpSpPr>
          <a:xfrm>
            <a:off x="1473734" y="3391612"/>
            <a:ext cx="6196532" cy="1117508"/>
            <a:chOff x="1115616" y="2660033"/>
            <a:chExt cx="7352505" cy="132598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125438" y="2699258"/>
              <a:ext cx="1268948" cy="1233798"/>
              <a:chOff x="248181" y="2123194"/>
              <a:chExt cx="1425967" cy="1386468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292087" y="2123194"/>
                <a:ext cx="1338101" cy="1335452"/>
                <a:chOff x="4324826" y="3320468"/>
                <a:chExt cx="2168356" cy="2164064"/>
              </a:xfrm>
            </p:grpSpPr>
            <p:sp>
              <p:nvSpPr>
                <p:cNvPr id="12" name="正方形/長方形 11"/>
                <p:cNvSpPr/>
                <p:nvPr/>
              </p:nvSpPr>
              <p:spPr>
                <a:xfrm>
                  <a:off x="4494604" y="4398904"/>
                  <a:ext cx="914400" cy="914400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endParaRPr kumimoji="1" lang="ja-JP" altLang="en-US" sz="2400" i="1">
                    <a:solidFill>
                      <a:srgbClr val="000000"/>
                    </a:solidFill>
                    <a:latin typeface="Cambria Math" panose="02040503050406030204" pitchFamily="18" charset="0"/>
                    <a:ea typeface="+mn-ea"/>
                  </a:endParaRPr>
                </a:p>
              </p:txBody>
            </p:sp>
            <p:sp>
              <p:nvSpPr>
                <p:cNvPr id="13" name="円/楕円 12"/>
                <p:cNvSpPr/>
                <p:nvPr/>
              </p:nvSpPr>
              <p:spPr bwMode="auto">
                <a:xfrm>
                  <a:off x="4324826" y="5124492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4" name="円/楕円 13"/>
                <p:cNvSpPr/>
                <p:nvPr/>
              </p:nvSpPr>
              <p:spPr bwMode="auto">
                <a:xfrm>
                  <a:off x="5228984" y="5124492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 bwMode="auto">
                <a:xfrm>
                  <a:off x="4324826" y="4217284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 bwMode="auto">
                <a:xfrm>
                  <a:off x="5228984" y="4217284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 bwMode="auto">
                <a:xfrm>
                  <a:off x="4324826" y="3320468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8" name="円/楕円 17"/>
                <p:cNvSpPr/>
                <p:nvPr/>
              </p:nvSpPr>
              <p:spPr bwMode="auto">
                <a:xfrm>
                  <a:off x="6133142" y="5124492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9" name="円/楕円 18"/>
                <p:cNvSpPr/>
                <p:nvPr/>
              </p:nvSpPr>
              <p:spPr bwMode="auto">
                <a:xfrm>
                  <a:off x="6133142" y="3320468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cxnSp>
              <p:nvCxnSpPr>
                <p:cNvPr id="20" name="直線コネクタ 19"/>
                <p:cNvCxnSpPr>
                  <a:stCxn id="15" idx="0"/>
                  <a:endCxn id="17" idx="4"/>
                </p:cNvCxnSpPr>
                <p:nvPr/>
              </p:nvCxnSpPr>
              <p:spPr bwMode="auto">
                <a:xfrm flipV="1">
                  <a:off x="4504846" y="3680508"/>
                  <a:ext cx="0" cy="53677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直線コネクタ 20"/>
                <p:cNvCxnSpPr>
                  <a:stCxn id="17" idx="6"/>
                  <a:endCxn id="19" idx="2"/>
                </p:cNvCxnSpPr>
                <p:nvPr/>
              </p:nvCxnSpPr>
              <p:spPr bwMode="auto">
                <a:xfrm>
                  <a:off x="4684866" y="3500488"/>
                  <a:ext cx="1448276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直線コネクタ 21"/>
                <p:cNvCxnSpPr>
                  <a:stCxn id="19" idx="4"/>
                  <a:endCxn id="18" idx="0"/>
                </p:cNvCxnSpPr>
                <p:nvPr/>
              </p:nvCxnSpPr>
              <p:spPr bwMode="auto">
                <a:xfrm>
                  <a:off x="6313162" y="3680508"/>
                  <a:ext cx="0" cy="144398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" name="円/楕円 8"/>
              <p:cNvSpPr/>
              <p:nvPr/>
            </p:nvSpPr>
            <p:spPr>
              <a:xfrm>
                <a:off x="248181" y="2649353"/>
                <a:ext cx="308367" cy="308367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F99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818796" y="3201295"/>
                <a:ext cx="308367" cy="308367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F99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1365781" y="3201295"/>
                <a:ext cx="308367" cy="308367"/>
              </a:xfrm>
              <a:prstGeom prst="ellipse">
                <a:avLst/>
              </a:prstGeom>
              <a:solidFill>
                <a:srgbClr val="FFC000"/>
              </a:solidFill>
              <a:ln w="50800">
                <a:solidFill>
                  <a:srgbClr val="FF99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3261406" y="2699258"/>
              <a:ext cx="1190757" cy="1188400"/>
              <a:chOff x="4324826" y="3320468"/>
              <a:chExt cx="2168356" cy="2164064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8" name="円/楕円 27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9" name="円/楕円 28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1" name="円/楕円 30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32" name="直線コネクタ 31"/>
              <p:cNvCxnSpPr>
                <a:stCxn id="27" idx="0"/>
                <a:endCxn id="29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直線コネクタ 32"/>
              <p:cNvCxnSpPr>
                <a:stCxn id="29" idx="6"/>
                <a:endCxn id="31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直線コネクタ 33"/>
              <p:cNvCxnSpPr>
                <a:stCxn id="31" idx="4"/>
                <a:endCxn id="30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" name="円/楕円 34"/>
            <p:cNvSpPr/>
            <p:nvPr/>
          </p:nvSpPr>
          <p:spPr>
            <a:xfrm>
              <a:off x="3222335" y="2672479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730117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216872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5286339" y="2699258"/>
              <a:ext cx="1190757" cy="1188400"/>
              <a:chOff x="4324826" y="3320468"/>
              <a:chExt cx="2168356" cy="2164064"/>
            </a:xfrm>
          </p:grpSpPr>
          <p:sp>
            <p:nvSpPr>
              <p:cNvPr id="39" name="正方形/長方形 38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47" name="直線コネクタ 46"/>
              <p:cNvCxnSpPr>
                <a:stCxn id="42" idx="0"/>
                <a:endCxn id="44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直線コネクタ 47"/>
              <p:cNvCxnSpPr>
                <a:stCxn id="44" idx="6"/>
                <a:endCxn id="46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直線コネクタ 48"/>
              <p:cNvCxnSpPr>
                <a:stCxn id="46" idx="4"/>
                <a:endCxn id="45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0" name="円/楕円 49"/>
            <p:cNvSpPr/>
            <p:nvPr/>
          </p:nvSpPr>
          <p:spPr>
            <a:xfrm>
              <a:off x="5247268" y="2660033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5247219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6241805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7238244" y="2699258"/>
              <a:ext cx="1190757" cy="1188400"/>
              <a:chOff x="4324826" y="3320468"/>
              <a:chExt cx="2168356" cy="2164064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55" name="円/楕円 54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6" name="円/楕円 55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9" name="円/楕円 58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62" name="直線コネクタ 61"/>
              <p:cNvCxnSpPr>
                <a:stCxn id="57" idx="0"/>
                <a:endCxn id="59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直線コネクタ 62"/>
              <p:cNvCxnSpPr>
                <a:stCxn id="59" idx="6"/>
                <a:endCxn id="61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直線コネクタ 63"/>
              <p:cNvCxnSpPr>
                <a:stCxn id="61" idx="4"/>
                <a:endCxn id="60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円/楕円 64"/>
            <p:cNvSpPr/>
            <p:nvPr/>
          </p:nvSpPr>
          <p:spPr>
            <a:xfrm>
              <a:off x="7702735" y="3167479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7199124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8193710" y="36586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68" name="左右矢印 67"/>
            <p:cNvSpPr/>
            <p:nvPr/>
          </p:nvSpPr>
          <p:spPr bwMode="auto">
            <a:xfrm>
              <a:off x="2539296" y="3123550"/>
              <a:ext cx="417928" cy="338132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rgbClr val="CCFFCC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69" name="左右矢印 68"/>
            <p:cNvSpPr/>
            <p:nvPr/>
          </p:nvSpPr>
          <p:spPr bwMode="auto">
            <a:xfrm>
              <a:off x="4617515" y="3123550"/>
              <a:ext cx="417928" cy="338132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rgbClr val="CCFFCC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70" name="左右矢印 69"/>
            <p:cNvSpPr/>
            <p:nvPr/>
          </p:nvSpPr>
          <p:spPr bwMode="auto">
            <a:xfrm>
              <a:off x="6608642" y="3123550"/>
              <a:ext cx="417928" cy="338132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rgbClr val="CCFFCC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cxnSp>
          <p:nvCxnSpPr>
            <p:cNvPr id="75" name="直線矢印コネクタ 74"/>
            <p:cNvCxnSpPr/>
            <p:nvPr/>
          </p:nvCxnSpPr>
          <p:spPr bwMode="auto">
            <a:xfrm flipV="1">
              <a:off x="1115616" y="2868522"/>
              <a:ext cx="0" cy="281373"/>
            </a:xfrm>
            <a:prstGeom prst="straightConnector1">
              <a:avLst/>
            </a:prstGeom>
            <a:noFill/>
            <a:ln w="28575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直線矢印コネクタ 75"/>
            <p:cNvCxnSpPr/>
            <p:nvPr/>
          </p:nvCxnSpPr>
          <p:spPr bwMode="auto">
            <a:xfrm flipH="1">
              <a:off x="3404000" y="3979356"/>
              <a:ext cx="325307" cy="6658"/>
            </a:xfrm>
            <a:prstGeom prst="straightConnector1">
              <a:avLst/>
            </a:prstGeom>
            <a:noFill/>
            <a:ln w="28575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直線矢印コネクタ 78"/>
            <p:cNvCxnSpPr/>
            <p:nvPr/>
          </p:nvCxnSpPr>
          <p:spPr bwMode="auto">
            <a:xfrm>
              <a:off x="5550806" y="2930182"/>
              <a:ext cx="232053" cy="219713"/>
            </a:xfrm>
            <a:prstGeom prst="straightConnector1">
              <a:avLst/>
            </a:prstGeom>
            <a:noFill/>
            <a:ln w="28575" cap="flat" cmpd="sng" algn="ctr">
              <a:solidFill>
                <a:srgbClr val="0099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081320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Independent set reconfiguration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469148" y="2128970"/>
            <a:ext cx="1268948" cy="1233798"/>
            <a:chOff x="248181" y="2123194"/>
            <a:chExt cx="1425967" cy="1386468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292087" y="2123194"/>
              <a:ext cx="1338101" cy="1335452"/>
              <a:chOff x="4324826" y="3320468"/>
              <a:chExt cx="2168356" cy="2164064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円/楕円 73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7" name="円/楕円 76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8" name="円/楕円 77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9" name="円/楕円 78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80" name="直線コネクタ 79"/>
              <p:cNvCxnSpPr>
                <a:stCxn id="75" idx="0"/>
                <a:endCxn id="77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直線コネクタ 80"/>
              <p:cNvCxnSpPr>
                <a:stCxn id="77" idx="6"/>
                <a:endCxn id="79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直線コネクタ 81"/>
              <p:cNvCxnSpPr>
                <a:stCxn id="79" idx="4"/>
                <a:endCxn id="78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円/楕円 94"/>
            <p:cNvSpPr/>
            <p:nvPr/>
          </p:nvSpPr>
          <p:spPr>
            <a:xfrm>
              <a:off x="248181" y="2649353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818796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1365781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842716" y="2102191"/>
            <a:ext cx="1268948" cy="1260577"/>
            <a:chOff x="2842716" y="2102191"/>
            <a:chExt cx="1268948" cy="1260577"/>
          </a:xfrm>
        </p:grpSpPr>
        <p:grpSp>
          <p:nvGrpSpPr>
            <p:cNvPr id="120" name="グループ化 119"/>
            <p:cNvGrpSpPr/>
            <p:nvPr/>
          </p:nvGrpSpPr>
          <p:grpSpPr>
            <a:xfrm>
              <a:off x="2881787" y="2128970"/>
              <a:ext cx="1190757" cy="1188400"/>
              <a:chOff x="4324826" y="3320468"/>
              <a:chExt cx="2168356" cy="2164064"/>
            </a:xfrm>
          </p:grpSpPr>
          <p:sp>
            <p:nvSpPr>
              <p:cNvPr id="124" name="正方形/長方形 123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125" name="円/楕円 124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7" name="円/楕円 126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8" name="円/楕円 127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9" name="円/楕円 128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1" name="円/楕円 130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32" name="直線コネクタ 131"/>
              <p:cNvCxnSpPr>
                <a:stCxn id="127" idx="0"/>
                <a:endCxn id="129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直線コネクタ 132"/>
              <p:cNvCxnSpPr>
                <a:stCxn id="129" idx="6"/>
                <a:endCxn id="131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直線コネクタ 133"/>
              <p:cNvCxnSpPr>
                <a:stCxn id="131" idx="4"/>
                <a:endCxn id="130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1" name="円/楕円 120"/>
            <p:cNvSpPr/>
            <p:nvPr/>
          </p:nvSpPr>
          <p:spPr>
            <a:xfrm>
              <a:off x="2842716" y="2102191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350498" y="3088357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3837253" y="3088357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216235" y="2089745"/>
            <a:ext cx="1268997" cy="1273023"/>
            <a:chOff x="5216235" y="2089745"/>
            <a:chExt cx="1268997" cy="1273023"/>
          </a:xfrm>
        </p:grpSpPr>
        <p:grpSp>
          <p:nvGrpSpPr>
            <p:cNvPr id="137" name="グループ化 136"/>
            <p:cNvGrpSpPr/>
            <p:nvPr/>
          </p:nvGrpSpPr>
          <p:grpSpPr>
            <a:xfrm>
              <a:off x="5255355" y="2128970"/>
              <a:ext cx="1190757" cy="1188400"/>
              <a:chOff x="4324826" y="3320468"/>
              <a:chExt cx="2168356" cy="2164064"/>
            </a:xfrm>
          </p:grpSpPr>
          <p:sp>
            <p:nvSpPr>
              <p:cNvPr id="141" name="正方形/長方形 140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142" name="円/楕円 141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3" name="円/楕円 142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4" name="円/楕円 143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5" name="円/楕円 144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6" name="円/楕円 145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7" name="円/楕円 146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8" name="円/楕円 147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49" name="直線コネクタ 148"/>
              <p:cNvCxnSpPr>
                <a:stCxn id="144" idx="0"/>
                <a:endCxn id="146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直線コネクタ 149"/>
              <p:cNvCxnSpPr>
                <a:stCxn id="146" idx="6"/>
                <a:endCxn id="148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直線コネクタ 150"/>
              <p:cNvCxnSpPr>
                <a:stCxn id="148" idx="4"/>
                <a:endCxn id="147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8" name="円/楕円 137"/>
            <p:cNvSpPr/>
            <p:nvPr/>
          </p:nvSpPr>
          <p:spPr>
            <a:xfrm>
              <a:off x="5216284" y="2089745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5216235" y="3088357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6210821" y="3088357"/>
              <a:ext cx="274411" cy="274411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/>
              <p:cNvSpPr txBox="1"/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52" name="テキスト ボックス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38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グループ化 153"/>
          <p:cNvGrpSpPr/>
          <p:nvPr/>
        </p:nvGrpSpPr>
        <p:grpSpPr>
          <a:xfrm>
            <a:off x="7628922" y="2128970"/>
            <a:ext cx="1190757" cy="1188400"/>
            <a:chOff x="4324826" y="3320468"/>
            <a:chExt cx="2168356" cy="2164064"/>
          </a:xfrm>
        </p:grpSpPr>
        <p:sp>
          <p:nvSpPr>
            <p:cNvPr id="158" name="正方形/長方形 157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59" name="円/楕円 158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0" name="円/楕円 159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1" name="円/楕円 160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2" name="円/楕円 161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3" name="円/楕円 162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4" name="円/楕円 163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5" name="円/楕円 164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6" name="直線コネクタ 165"/>
            <p:cNvCxnSpPr>
              <a:stCxn id="161" idx="0"/>
              <a:endCxn id="163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>
              <a:stCxn id="163" idx="6"/>
              <a:endCxn id="165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直線コネクタ 167"/>
            <p:cNvCxnSpPr>
              <a:stCxn id="165" idx="4"/>
              <a:endCxn id="164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円/楕円 154"/>
          <p:cNvSpPr/>
          <p:nvPr/>
        </p:nvSpPr>
        <p:spPr>
          <a:xfrm>
            <a:off x="8093413" y="2597191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7589802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8584388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69" name="左右矢印 168"/>
          <p:cNvSpPr/>
          <p:nvPr/>
        </p:nvSpPr>
        <p:spPr bwMode="auto">
          <a:xfrm>
            <a:off x="2053710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0" name="左右矢印 169"/>
          <p:cNvSpPr/>
          <p:nvPr/>
        </p:nvSpPr>
        <p:spPr bwMode="auto">
          <a:xfrm>
            <a:off x="4380272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1" name="左右矢印 170"/>
          <p:cNvSpPr/>
          <p:nvPr/>
        </p:nvSpPr>
        <p:spPr bwMode="auto">
          <a:xfrm>
            <a:off x="6753754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141012" y="630313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Jumping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move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a single token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" y="630313"/>
                <a:ext cx="8712968" cy="1237262"/>
              </a:xfrm>
              <a:prstGeom prst="rect">
                <a:avLst/>
              </a:prstGeom>
              <a:blipFill rotWithShape="0">
                <a:blip r:embed="rId5"/>
                <a:stretch>
                  <a:fillRect l="-1050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矢印コネクタ 84"/>
          <p:cNvCxnSpPr/>
          <p:nvPr/>
        </p:nvCxnSpPr>
        <p:spPr bwMode="auto">
          <a:xfrm flipV="1">
            <a:off x="372743" y="2195151"/>
            <a:ext cx="0" cy="426307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直線矢印コネクタ 85"/>
          <p:cNvCxnSpPr/>
          <p:nvPr/>
        </p:nvCxnSpPr>
        <p:spPr bwMode="auto">
          <a:xfrm flipH="1" flipV="1">
            <a:off x="2939428" y="3462965"/>
            <a:ext cx="493914" cy="12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5533513" y="2364156"/>
            <a:ext cx="262152" cy="18951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8" name="角丸四角形吹き出し 17"/>
          <p:cNvSpPr/>
          <p:nvPr/>
        </p:nvSpPr>
        <p:spPr>
          <a:xfrm>
            <a:off x="214986" y="4313340"/>
            <a:ext cx="8714027" cy="1296144"/>
          </a:xfrm>
          <a:prstGeom prst="wedgeRoundRectCallout">
            <a:avLst>
              <a:gd name="adj1" fmla="val -33810"/>
              <a:gd name="adj2" fmla="val -7620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kumimoji="1" lang="en-US" altLang="ja-JP" sz="2400" b="1" u="sng" dirty="0" smtClean="0">
                <a:solidFill>
                  <a:srgbClr val="FF9933"/>
                </a:solidFill>
                <a:latin typeface="+mn-lt"/>
                <a:ea typeface="+mn-ea"/>
              </a:rPr>
              <a:t>Independent set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a graph:</a:t>
            </a:r>
          </a:p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a vertex subset such that no two vertices are adjacent. </a:t>
            </a:r>
          </a:p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(We regard a </a:t>
            </a:r>
            <a:r>
              <a:rPr lang="en-US" altLang="ja-JP" sz="2400" b="1" dirty="0" smtClean="0">
                <a:solidFill>
                  <a:srgbClr val="FF9933"/>
                </a:solidFill>
                <a:latin typeface="+mn-lt"/>
                <a:ea typeface="+mn-ea"/>
              </a:rPr>
              <a:t>token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is placed on each vertex in an independent set.)</a:t>
            </a:r>
            <a:endParaRPr kumimoji="1" lang="ja-JP" altLang="en-US" sz="24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3319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Independent set reconfiguration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469148" y="2128970"/>
            <a:ext cx="1268948" cy="1233798"/>
            <a:chOff x="248181" y="2123194"/>
            <a:chExt cx="1425967" cy="1386468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292087" y="2123194"/>
              <a:ext cx="1338101" cy="1335452"/>
              <a:chOff x="4324826" y="3320468"/>
              <a:chExt cx="2168356" cy="2164064"/>
            </a:xfrm>
          </p:grpSpPr>
          <p:sp>
            <p:nvSpPr>
              <p:cNvPr id="72" name="正方形/長方形 71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円/楕円 73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7" name="円/楕円 76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8" name="円/楕円 77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9" name="円/楕円 78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80" name="直線コネクタ 79"/>
              <p:cNvCxnSpPr>
                <a:stCxn id="75" idx="0"/>
                <a:endCxn id="77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直線コネクタ 80"/>
              <p:cNvCxnSpPr>
                <a:stCxn id="77" idx="6"/>
                <a:endCxn id="79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直線コネクタ 81"/>
              <p:cNvCxnSpPr>
                <a:stCxn id="79" idx="4"/>
                <a:endCxn id="78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円/楕円 94"/>
            <p:cNvSpPr/>
            <p:nvPr/>
          </p:nvSpPr>
          <p:spPr>
            <a:xfrm>
              <a:off x="248181" y="2649353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818796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1365781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2881787" y="2128970"/>
            <a:ext cx="1190757" cy="1188400"/>
            <a:chOff x="4324826" y="3320468"/>
            <a:chExt cx="2168356" cy="2164064"/>
          </a:xfrm>
        </p:grpSpPr>
        <p:sp>
          <p:nvSpPr>
            <p:cNvPr id="124" name="正方形/長方形 123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25" name="円/楕円 124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6" name="円/楕円 125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7" name="円/楕円 126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8" name="円/楕円 127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9" name="円/楕円 128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0" name="円/楕円 129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1" name="円/楕円 130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32" name="直線コネクタ 131"/>
            <p:cNvCxnSpPr>
              <a:stCxn id="127" idx="0"/>
              <a:endCxn id="129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線コネクタ 132"/>
            <p:cNvCxnSpPr>
              <a:stCxn id="129" idx="6"/>
              <a:endCxn id="131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直線コネクタ 133"/>
            <p:cNvCxnSpPr>
              <a:stCxn id="131" idx="4"/>
              <a:endCxn id="130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1" name="円/楕円 120"/>
          <p:cNvSpPr/>
          <p:nvPr/>
        </p:nvSpPr>
        <p:spPr>
          <a:xfrm>
            <a:off x="2842716" y="2102191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3350498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3837253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grpSp>
        <p:nvGrpSpPr>
          <p:cNvPr id="137" name="グループ化 136"/>
          <p:cNvGrpSpPr/>
          <p:nvPr/>
        </p:nvGrpSpPr>
        <p:grpSpPr>
          <a:xfrm>
            <a:off x="5255355" y="2128970"/>
            <a:ext cx="1190757" cy="1188400"/>
            <a:chOff x="4324826" y="3320468"/>
            <a:chExt cx="2168356" cy="2164064"/>
          </a:xfrm>
        </p:grpSpPr>
        <p:sp>
          <p:nvSpPr>
            <p:cNvPr id="141" name="正方形/長方形 140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42" name="円/楕円 141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3" name="円/楕円 142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4" name="円/楕円 143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5" name="円/楕円 144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6" name="円/楕円 145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7" name="円/楕円 146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8" name="円/楕円 147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49" name="直線コネクタ 148"/>
            <p:cNvCxnSpPr>
              <a:stCxn id="144" idx="0"/>
              <a:endCxn id="146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線コネクタ 149"/>
            <p:cNvCxnSpPr>
              <a:stCxn id="146" idx="6"/>
              <a:endCxn id="148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直線コネクタ 150"/>
            <p:cNvCxnSpPr>
              <a:stCxn id="148" idx="4"/>
              <a:endCxn id="147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8" name="円/楕円 137"/>
          <p:cNvSpPr/>
          <p:nvPr/>
        </p:nvSpPr>
        <p:spPr>
          <a:xfrm>
            <a:off x="5216284" y="2089745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5216235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6210821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/>
              <p:cNvSpPr txBox="1"/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52" name="テキスト ボックス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38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グループ化 153"/>
          <p:cNvGrpSpPr/>
          <p:nvPr/>
        </p:nvGrpSpPr>
        <p:grpSpPr>
          <a:xfrm>
            <a:off x="7628922" y="2128970"/>
            <a:ext cx="1190757" cy="1188400"/>
            <a:chOff x="4324826" y="3320468"/>
            <a:chExt cx="2168356" cy="2164064"/>
          </a:xfrm>
        </p:grpSpPr>
        <p:sp>
          <p:nvSpPr>
            <p:cNvPr id="158" name="正方形/長方形 157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59" name="円/楕円 158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0" name="円/楕円 159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1" name="円/楕円 160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2" name="円/楕円 161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3" name="円/楕円 162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4" name="円/楕円 163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5" name="円/楕円 164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66" name="直線コネクタ 165"/>
            <p:cNvCxnSpPr>
              <a:stCxn id="161" idx="0"/>
              <a:endCxn id="163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>
              <a:stCxn id="163" idx="6"/>
              <a:endCxn id="165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直線コネクタ 167"/>
            <p:cNvCxnSpPr>
              <a:stCxn id="165" idx="4"/>
              <a:endCxn id="164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円/楕円 154"/>
          <p:cNvSpPr/>
          <p:nvPr/>
        </p:nvSpPr>
        <p:spPr>
          <a:xfrm>
            <a:off x="8093413" y="2597191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56" name="円/楕円 155"/>
          <p:cNvSpPr/>
          <p:nvPr/>
        </p:nvSpPr>
        <p:spPr>
          <a:xfrm>
            <a:off x="7589802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57" name="円/楕円 156"/>
          <p:cNvSpPr/>
          <p:nvPr/>
        </p:nvSpPr>
        <p:spPr>
          <a:xfrm>
            <a:off x="8584388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69" name="左右矢印 168"/>
          <p:cNvSpPr/>
          <p:nvPr/>
        </p:nvSpPr>
        <p:spPr bwMode="auto">
          <a:xfrm>
            <a:off x="2053710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0" name="左右矢印 169"/>
          <p:cNvSpPr/>
          <p:nvPr/>
        </p:nvSpPr>
        <p:spPr bwMode="auto">
          <a:xfrm>
            <a:off x="4380272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71" name="左右矢印 170"/>
          <p:cNvSpPr/>
          <p:nvPr/>
        </p:nvSpPr>
        <p:spPr bwMode="auto">
          <a:xfrm>
            <a:off x="6753754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63494" y="2935810"/>
            <a:ext cx="784767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TJ</a:t>
            </a:r>
            <a:r>
              <a:rPr kumimoji="1"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ok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TS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ok</a:t>
            </a:r>
            <a:endParaRPr kumimoji="1" lang="ja-JP" altLang="en-US" sz="16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4276058" y="2935810"/>
            <a:ext cx="784767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TJ</a:t>
            </a:r>
            <a:r>
              <a:rPr kumimoji="1"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ok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TS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ok</a:t>
            </a:r>
            <a:endParaRPr kumimoji="1" lang="ja-JP" altLang="en-US" sz="16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675863" y="2935810"/>
            <a:ext cx="750397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TJ</a:t>
            </a:r>
            <a:r>
              <a:rPr kumimoji="1"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ok</a:t>
            </a:r>
          </a:p>
          <a:p>
            <a:r>
              <a:rPr lang="en-US" altLang="ja-JP" sz="1600" dirty="0" smtClean="0">
                <a:solidFill>
                  <a:srgbClr val="0000FF"/>
                </a:solidFill>
                <a:latin typeface="+mn-lt"/>
                <a:ea typeface="+mn-ea"/>
              </a:rPr>
              <a:t>TS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：</a:t>
            </a:r>
            <a:r>
              <a:rPr lang="en-US" altLang="ja-JP" sz="1600" b="1" dirty="0">
                <a:solidFill>
                  <a:srgbClr val="0000FF"/>
                </a:solidFill>
                <a:latin typeface="+mn-lt"/>
                <a:ea typeface="+mn-ea"/>
              </a:rPr>
              <a:t>×</a:t>
            </a:r>
            <a:endParaRPr kumimoji="1" lang="ja-JP" altLang="en-US" sz="16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141012" y="630313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Jumping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move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a single token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" y="630313"/>
                <a:ext cx="8712968" cy="1237262"/>
              </a:xfrm>
              <a:prstGeom prst="rect">
                <a:avLst/>
              </a:prstGeom>
              <a:blipFill rotWithShape="0">
                <a:blip r:embed="rId5"/>
                <a:stretch>
                  <a:fillRect l="-1050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141012" y="4005064"/>
                <a:ext cx="9001000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Sliding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slide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a single token to </a:t>
                </a:r>
                <a:r>
                  <a:rPr lang="en-US" altLang="ja-JP" sz="2400" u="sng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its neighbor along an edge</a:t>
                </a:r>
                <a:endParaRPr lang="ja-JP" altLang="en-US" sz="2400" u="sng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12" y="4005064"/>
                <a:ext cx="9001000" cy="1237262"/>
              </a:xfrm>
              <a:prstGeom prst="rect">
                <a:avLst/>
              </a:prstGeom>
              <a:blipFill rotWithShape="0">
                <a:blip r:embed="rId6"/>
                <a:stretch>
                  <a:fillRect l="-1016" t="-3941" r="-339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矢印コネクタ 84"/>
          <p:cNvCxnSpPr/>
          <p:nvPr/>
        </p:nvCxnSpPr>
        <p:spPr bwMode="auto">
          <a:xfrm flipV="1">
            <a:off x="372743" y="2195151"/>
            <a:ext cx="0" cy="426307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直線矢印コネクタ 85"/>
          <p:cNvCxnSpPr/>
          <p:nvPr/>
        </p:nvCxnSpPr>
        <p:spPr bwMode="auto">
          <a:xfrm flipH="1" flipV="1">
            <a:off x="2939428" y="3462965"/>
            <a:ext cx="493914" cy="12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5533513" y="2364156"/>
            <a:ext cx="262152" cy="18951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3" name="グループ化 2"/>
          <p:cNvGrpSpPr/>
          <p:nvPr/>
        </p:nvGrpSpPr>
        <p:grpSpPr>
          <a:xfrm>
            <a:off x="179512" y="5802430"/>
            <a:ext cx="8986907" cy="866930"/>
            <a:chOff x="179512" y="5802430"/>
            <a:chExt cx="8986907" cy="866930"/>
          </a:xfrm>
        </p:grpSpPr>
        <p:sp>
          <p:nvSpPr>
            <p:cNvPr id="17" name="角丸四角形 16"/>
            <p:cNvSpPr/>
            <p:nvPr/>
          </p:nvSpPr>
          <p:spPr>
            <a:xfrm>
              <a:off x="179512" y="5802430"/>
              <a:ext cx="8784976" cy="866930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FF9933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72742" y="5813817"/>
              <a:ext cx="8348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Reachability depends on the choice of adjacency relations. </a:t>
              </a:r>
              <a:endParaRPr kumimoji="1" lang="ja-JP" altLang="en-US" sz="2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806806" y="6183140"/>
              <a:ext cx="53596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</a:rPr>
                <a:t>(= the structure of the solution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</a:rPr>
                <a:t>space)</a:t>
              </a:r>
              <a:endParaRPr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537733" y="5261138"/>
            <a:ext cx="561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* The figure above is a no-instance for Token Sliding.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43952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3" grpId="0"/>
      <p:bldP spid="17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 smtClean="0"/>
                  <a:t>-coloring reconfiguration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  <a:blipFill rotWithShape="0">
                <a:blip r:embed="rId3"/>
                <a:stretch>
                  <a:fillRect t="-6731" b="-28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181090" y="2461116"/>
            <a:ext cx="1813895" cy="2208927"/>
            <a:chOff x="7243473" y="3789040"/>
            <a:chExt cx="1813895" cy="2208927"/>
          </a:xfrm>
        </p:grpSpPr>
        <p:sp>
          <p:nvSpPr>
            <p:cNvPr id="34" name="五角形 33"/>
            <p:cNvSpPr/>
            <p:nvPr/>
          </p:nvSpPr>
          <p:spPr bwMode="auto">
            <a:xfrm>
              <a:off x="7527628" y="3953158"/>
              <a:ext cx="1285343" cy="1224136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5" name="直線コネクタ 34"/>
            <p:cNvCxnSpPr>
              <a:stCxn id="34" idx="2"/>
              <a:endCxn id="34" idx="5"/>
            </p:cNvCxnSpPr>
            <p:nvPr/>
          </p:nvCxnSpPr>
          <p:spPr bwMode="auto">
            <a:xfrm flipV="1">
              <a:off x="7773108" y="4420735"/>
              <a:ext cx="1039862" cy="75655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円/楕円 35"/>
            <p:cNvSpPr/>
            <p:nvPr/>
          </p:nvSpPr>
          <p:spPr bwMode="auto">
            <a:xfrm>
              <a:off x="8604448" y="4229039"/>
              <a:ext cx="360040" cy="36004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7990279" y="3789040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>
              <a:off x="7347608" y="4229039"/>
              <a:ext cx="360040" cy="36004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円/楕円 38"/>
            <p:cNvSpPr/>
            <p:nvPr/>
          </p:nvSpPr>
          <p:spPr bwMode="auto">
            <a:xfrm>
              <a:off x="8378823" y="4993523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7585720" y="4997274"/>
              <a:ext cx="360040" cy="360040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7243473" y="5497958"/>
                  <a:ext cx="1813895" cy="500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</m:oMath>
                  </a14:m>
                  <a:r>
                    <a:rPr lang="en-US" altLang="ja-JP" sz="2400" dirty="0">
                      <a:solidFill>
                        <a:srgbClr val="000000"/>
                      </a:solidFill>
                      <a:latin typeface="+mn-lt"/>
                      <a:ea typeface="メイリオ" panose="020B0604030504040204" pitchFamily="50" charset="-128"/>
                    </a:rPr>
                    <a:t>-coloring</a:t>
                  </a:r>
                  <a:r>
                    <a:rPr lang="en-US" altLang="ja-JP" sz="2400" dirty="0" smtClean="0">
                      <a:solidFill>
                        <a:srgbClr val="000000"/>
                      </a:solidFill>
                      <a:latin typeface="+mn-lt"/>
                      <a:ea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𝑟</m:t>
                          </m:r>
                        </m:sub>
                      </m:sSub>
                    </m:oMath>
                  </a14:m>
                  <a:endParaRPr kumimoji="1" lang="en-US" altLang="ja-JP" sz="2400" dirty="0" smtClean="0"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3473" y="5497958"/>
                  <a:ext cx="1813895" cy="5000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6" t="-8537" b="-207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グループ化 41"/>
          <p:cNvGrpSpPr/>
          <p:nvPr/>
        </p:nvGrpSpPr>
        <p:grpSpPr>
          <a:xfrm>
            <a:off x="1167394" y="2048677"/>
            <a:ext cx="1037967" cy="300694"/>
            <a:chOff x="2339380" y="5469157"/>
            <a:chExt cx="1584176" cy="458928"/>
          </a:xfrm>
        </p:grpSpPr>
        <p:sp>
          <p:nvSpPr>
            <p:cNvPr id="43" name="四角形吹き出し 26"/>
            <p:cNvSpPr/>
            <p:nvPr/>
          </p:nvSpPr>
          <p:spPr>
            <a:xfrm>
              <a:off x="2339380" y="5469157"/>
              <a:ext cx="1584176" cy="4589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954" y="5589240"/>
              <a:ext cx="216024" cy="21602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843994" y="5589240"/>
              <a:ext cx="216024" cy="21602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204034" y="5589240"/>
              <a:ext cx="216024" cy="21602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564074" y="5589240"/>
              <a:ext cx="216024" cy="216024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67057" y="1969590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7" y="1969590"/>
                <a:ext cx="100264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117129" y="2461116"/>
            <a:ext cx="1831527" cy="2210658"/>
            <a:chOff x="179512" y="3789040"/>
            <a:chExt cx="1831527" cy="2210658"/>
          </a:xfrm>
        </p:grpSpPr>
        <p:sp>
          <p:nvSpPr>
            <p:cNvPr id="54" name="五角形 53"/>
            <p:cNvSpPr/>
            <p:nvPr/>
          </p:nvSpPr>
          <p:spPr bwMode="auto">
            <a:xfrm>
              <a:off x="431540" y="3953158"/>
              <a:ext cx="1285343" cy="1224136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55" name="直線コネクタ 54"/>
            <p:cNvCxnSpPr>
              <a:stCxn id="54" idx="2"/>
              <a:endCxn id="54" idx="5"/>
            </p:cNvCxnSpPr>
            <p:nvPr/>
          </p:nvCxnSpPr>
          <p:spPr bwMode="auto">
            <a:xfrm flipV="1">
              <a:off x="677020" y="4420735"/>
              <a:ext cx="1039862" cy="75655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円/楕円 55"/>
            <p:cNvSpPr/>
            <p:nvPr/>
          </p:nvSpPr>
          <p:spPr bwMode="auto">
            <a:xfrm>
              <a:off x="1508360" y="4229039"/>
              <a:ext cx="360040" cy="36004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円/楕円 57"/>
            <p:cNvSpPr/>
            <p:nvPr/>
          </p:nvSpPr>
          <p:spPr bwMode="auto">
            <a:xfrm>
              <a:off x="894191" y="3789040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0" name="円/楕円 59"/>
            <p:cNvSpPr/>
            <p:nvPr/>
          </p:nvSpPr>
          <p:spPr bwMode="auto">
            <a:xfrm>
              <a:off x="251520" y="4229039"/>
              <a:ext cx="360040" cy="360040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円/楕円 60"/>
            <p:cNvSpPr/>
            <p:nvPr/>
          </p:nvSpPr>
          <p:spPr bwMode="auto">
            <a:xfrm>
              <a:off x="1282735" y="4993523"/>
              <a:ext cx="360040" cy="36004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円/楕円 61"/>
            <p:cNvSpPr/>
            <p:nvPr/>
          </p:nvSpPr>
          <p:spPr bwMode="auto">
            <a:xfrm>
              <a:off x="489632" y="4997274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79512" y="5497958"/>
                  <a:ext cx="1831527" cy="501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</m:oMath>
                  </a14:m>
                  <a:r>
                    <a:rPr kumimoji="1" lang="en-US" altLang="ja-JP" sz="2400" dirty="0" smtClean="0">
                      <a:latin typeface="+mn-lt"/>
                      <a:ea typeface="+mn-ea"/>
                    </a:rPr>
                    <a:t>-coloring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</m:oMath>
                  </a14:m>
                  <a:endParaRPr kumimoji="1" lang="ja-JP" altLang="en-US" sz="2400" dirty="0" smtClean="0"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497958"/>
                  <a:ext cx="1831527" cy="5017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64" t="-8537" b="-207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/>
          <p:cNvGrpSpPr/>
          <p:nvPr/>
        </p:nvGrpSpPr>
        <p:grpSpPr>
          <a:xfrm>
            <a:off x="2534074" y="2501320"/>
            <a:ext cx="1831527" cy="2168723"/>
            <a:chOff x="2265356" y="3829244"/>
            <a:chExt cx="1831527" cy="2168723"/>
          </a:xfrm>
        </p:grpSpPr>
        <p:sp>
          <p:nvSpPr>
            <p:cNvPr id="89" name="五角形 88"/>
            <p:cNvSpPr/>
            <p:nvPr/>
          </p:nvSpPr>
          <p:spPr bwMode="auto">
            <a:xfrm>
              <a:off x="2520016" y="3953158"/>
              <a:ext cx="1285343" cy="1224136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0" name="直線コネクタ 89"/>
            <p:cNvCxnSpPr>
              <a:stCxn id="89" idx="2"/>
              <a:endCxn id="89" idx="5"/>
            </p:cNvCxnSpPr>
            <p:nvPr/>
          </p:nvCxnSpPr>
          <p:spPr bwMode="auto">
            <a:xfrm flipV="1">
              <a:off x="2765496" y="4420735"/>
              <a:ext cx="1039862" cy="75655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円/楕円 90"/>
            <p:cNvSpPr/>
            <p:nvPr/>
          </p:nvSpPr>
          <p:spPr bwMode="auto">
            <a:xfrm>
              <a:off x="3629089" y="4269243"/>
              <a:ext cx="288032" cy="28803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2" name="円/楕円 91"/>
            <p:cNvSpPr/>
            <p:nvPr/>
          </p:nvSpPr>
          <p:spPr bwMode="auto">
            <a:xfrm>
              <a:off x="3014920" y="3829244"/>
              <a:ext cx="288032" cy="288032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3" name="円/楕円 92"/>
            <p:cNvSpPr/>
            <p:nvPr/>
          </p:nvSpPr>
          <p:spPr bwMode="auto">
            <a:xfrm>
              <a:off x="2304334" y="4166161"/>
              <a:ext cx="487775" cy="48777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3403464" y="5033727"/>
              <a:ext cx="288032" cy="288032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2610361" y="5037478"/>
              <a:ext cx="288032" cy="288032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2265356" y="5497958"/>
                  <a:ext cx="1831527" cy="500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</m:oMath>
                  </a14:m>
                  <a:r>
                    <a:rPr lang="en-US" altLang="ja-JP" sz="2400" dirty="0">
                      <a:solidFill>
                        <a:srgbClr val="000000"/>
                      </a:solidFill>
                      <a:latin typeface="+mn-lt"/>
                      <a:ea typeface="メイリオ" panose="020B0604030504040204" pitchFamily="50" charset="-128"/>
                    </a:rPr>
                    <a:t>-coloring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1" lang="ja-JP" altLang="en-US" sz="2400" dirty="0" smtClean="0"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5356" y="5497958"/>
                  <a:ext cx="1831527" cy="50000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00" t="-8537" b="-207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4869657" y="2501320"/>
            <a:ext cx="1831527" cy="2168723"/>
            <a:chOff x="4713312" y="3829244"/>
            <a:chExt cx="1831527" cy="2168723"/>
          </a:xfrm>
        </p:grpSpPr>
        <p:sp>
          <p:nvSpPr>
            <p:cNvPr id="97" name="五角形 96"/>
            <p:cNvSpPr/>
            <p:nvPr/>
          </p:nvSpPr>
          <p:spPr bwMode="auto">
            <a:xfrm>
              <a:off x="4944247" y="3953158"/>
              <a:ext cx="1285343" cy="1224136"/>
            </a:xfrm>
            <a:prstGeom prst="pent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8" name="直線コネクタ 97"/>
            <p:cNvCxnSpPr>
              <a:stCxn id="97" idx="2"/>
              <a:endCxn id="97" idx="5"/>
            </p:cNvCxnSpPr>
            <p:nvPr/>
          </p:nvCxnSpPr>
          <p:spPr bwMode="auto">
            <a:xfrm flipV="1">
              <a:off x="5189727" y="4420735"/>
              <a:ext cx="1039862" cy="75655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円/楕円 98"/>
            <p:cNvSpPr/>
            <p:nvPr/>
          </p:nvSpPr>
          <p:spPr bwMode="auto">
            <a:xfrm>
              <a:off x="6053320" y="4269243"/>
              <a:ext cx="288032" cy="28803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0" name="円/楕円 99"/>
            <p:cNvSpPr/>
            <p:nvPr/>
          </p:nvSpPr>
          <p:spPr bwMode="auto">
            <a:xfrm>
              <a:off x="5439151" y="3829244"/>
              <a:ext cx="288032" cy="288032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1" name="円/楕円 100"/>
            <p:cNvSpPr/>
            <p:nvPr/>
          </p:nvSpPr>
          <p:spPr bwMode="auto">
            <a:xfrm>
              <a:off x="4932040" y="4937606"/>
              <a:ext cx="487775" cy="487775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2" name="円/楕円 101"/>
            <p:cNvSpPr/>
            <p:nvPr/>
          </p:nvSpPr>
          <p:spPr bwMode="auto">
            <a:xfrm>
              <a:off x="5827695" y="5033727"/>
              <a:ext cx="288032" cy="288032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4809905" y="4277194"/>
              <a:ext cx="288032" cy="28803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4713312" y="5497958"/>
                  <a:ext cx="1831527" cy="5000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4</m:t>
                      </m:r>
                    </m:oMath>
                  </a14:m>
                  <a:r>
                    <a:rPr lang="en-US" altLang="ja-JP" sz="2400" dirty="0">
                      <a:solidFill>
                        <a:srgbClr val="000000"/>
                      </a:solidFill>
                      <a:latin typeface="+mn-lt"/>
                      <a:ea typeface="メイリオ" panose="020B0604030504040204" pitchFamily="50" charset="-128"/>
                    </a:rPr>
                    <a:t>-coloring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</m:oMath>
                  </a14:m>
                  <a:endParaRPr kumimoji="1" lang="ja-JP" altLang="en-US" sz="2400" dirty="0" smtClean="0"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312" y="5497958"/>
                  <a:ext cx="1831527" cy="5000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00" t="-8537" b="-207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左右矢印 10"/>
          <p:cNvSpPr/>
          <p:nvPr/>
        </p:nvSpPr>
        <p:spPr bwMode="auto">
          <a:xfrm>
            <a:off x="1899979" y="2867616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7" name="左右矢印 56"/>
          <p:cNvSpPr/>
          <p:nvPr/>
        </p:nvSpPr>
        <p:spPr bwMode="auto">
          <a:xfrm>
            <a:off x="4326464" y="2867616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9" name="左右矢印 58"/>
          <p:cNvSpPr/>
          <p:nvPr/>
        </p:nvSpPr>
        <p:spPr bwMode="auto">
          <a:xfrm>
            <a:off x="6631414" y="2867616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251520" y="630313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30313"/>
                <a:ext cx="8712968" cy="1237262"/>
              </a:xfrm>
              <a:prstGeom prst="rect">
                <a:avLst/>
              </a:prstGeom>
              <a:blipFill rotWithShape="0">
                <a:blip r:embed="rId9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角丸四角形吹き出し 64"/>
              <p:cNvSpPr/>
              <p:nvPr/>
            </p:nvSpPr>
            <p:spPr>
              <a:xfrm>
                <a:off x="593293" y="5166426"/>
                <a:ext cx="7957413" cy="1296144"/>
              </a:xfrm>
              <a:prstGeom prst="wedgeRoundRectCallout">
                <a:avLst>
                  <a:gd name="adj1" fmla="val -36414"/>
                  <a:gd name="adj2" fmla="val -7485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1" i="1" u="sng" smtClean="0">
                        <a:solidFill>
                          <a:srgbClr val="FF9933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kumimoji="1" lang="en-US" altLang="ja-JP" sz="2400" b="1" u="sng" dirty="0" smtClean="0">
                    <a:solidFill>
                      <a:srgbClr val="FF9933"/>
                    </a:solidFill>
                    <a:latin typeface="+mn-lt"/>
                    <a:ea typeface="+mn-ea"/>
                  </a:rPr>
                  <a:t>-coloring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of a graph:</a:t>
                </a:r>
              </a:p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using at most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colors, color the vertices of a graph so that any two adjacent vertices receive different colors. </a:t>
                </a:r>
                <a:endParaRPr kumimoji="1" lang="ja-JP" altLang="en-US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5" name="角丸四角形吹き出し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3" y="5166426"/>
                <a:ext cx="7957413" cy="1296144"/>
              </a:xfrm>
              <a:prstGeom prst="wedgeRoundRectCallout">
                <a:avLst>
                  <a:gd name="adj1" fmla="val -36414"/>
                  <a:gd name="adj2" fmla="val -74850"/>
                  <a:gd name="adj3" fmla="val 16667"/>
                </a:avLst>
              </a:prstGeom>
              <a:blipFill rotWithShape="0">
                <a:blip r:embed="rId10"/>
                <a:stretch>
                  <a:fillRect l="-229" b="-481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35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 smtClean="0"/>
                  <a:t>-coloring reconfiguration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  <a:blipFill rotWithShape="0">
                <a:blip r:embed="rId3"/>
                <a:stretch>
                  <a:fillRect t="-6731" b="-28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450935" y="3128850"/>
                <a:ext cx="1772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-coloring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35" y="3128850"/>
                <a:ext cx="177215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4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四角形吹き出し 26"/>
          <p:cNvSpPr/>
          <p:nvPr/>
        </p:nvSpPr>
        <p:spPr>
          <a:xfrm>
            <a:off x="1167395" y="2048677"/>
            <a:ext cx="596294" cy="3006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262120" y="2127357"/>
            <a:ext cx="141541" cy="14154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498022" y="2127357"/>
            <a:ext cx="141541" cy="141541"/>
          </a:xfrm>
          <a:prstGeom prst="rect">
            <a:avLst/>
          </a:prstGeom>
          <a:solidFill>
            <a:srgbClr val="00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67057" y="1969590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=2</m:t>
                      </m:r>
                    </m:oMath>
                  </m:oMathPara>
                </a14:m>
                <a:endParaRPr kumimoji="1" lang="ja-JP" altLang="en-US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7" y="1969590"/>
                <a:ext cx="100264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1912865" y="3148023"/>
                <a:ext cx="1788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</m:oMath>
                </a14:m>
                <a:r>
                  <a:rPr kumimoji="1" lang="en-US" altLang="ja-JP" sz="2400" dirty="0" smtClean="0">
                    <a:latin typeface="+mn-lt"/>
                    <a:ea typeface="+mn-ea"/>
                  </a:rPr>
                  <a:t>-coloring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65" y="3148023"/>
                <a:ext cx="178824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24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右矢印 10"/>
          <p:cNvSpPr/>
          <p:nvPr/>
        </p:nvSpPr>
        <p:spPr bwMode="auto">
          <a:xfrm>
            <a:off x="3933621" y="2568415"/>
            <a:ext cx="127675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251520" y="630313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30313"/>
                <a:ext cx="8712968" cy="1237262"/>
              </a:xfrm>
              <a:prstGeom prst="rect">
                <a:avLst/>
              </a:prstGeom>
              <a:blipFill rotWithShape="0">
                <a:blip r:embed="rId9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2230417" y="2611714"/>
            <a:ext cx="1153143" cy="363791"/>
            <a:chOff x="2463465" y="2480032"/>
            <a:chExt cx="1153143" cy="363791"/>
          </a:xfrm>
        </p:grpSpPr>
        <p:sp>
          <p:nvSpPr>
            <p:cNvPr id="61" name="円/楕円 60"/>
            <p:cNvSpPr/>
            <p:nvPr/>
          </p:nvSpPr>
          <p:spPr bwMode="auto">
            <a:xfrm>
              <a:off x="3256568" y="2480032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円/楕円 61"/>
            <p:cNvSpPr/>
            <p:nvPr/>
          </p:nvSpPr>
          <p:spPr bwMode="auto">
            <a:xfrm>
              <a:off x="2463465" y="2483783"/>
              <a:ext cx="360040" cy="36004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3" name="直線コネクタ 2"/>
            <p:cNvCxnSpPr>
              <a:stCxn id="62" idx="6"/>
              <a:endCxn id="61" idx="2"/>
            </p:cNvCxnSpPr>
            <p:nvPr/>
          </p:nvCxnSpPr>
          <p:spPr bwMode="auto">
            <a:xfrm flipV="1">
              <a:off x="2823505" y="2660052"/>
              <a:ext cx="433063" cy="375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グループ化 6"/>
          <p:cNvGrpSpPr/>
          <p:nvPr/>
        </p:nvGrpSpPr>
        <p:grpSpPr>
          <a:xfrm>
            <a:off x="5760440" y="2611714"/>
            <a:ext cx="1153143" cy="363791"/>
            <a:chOff x="5220072" y="2480032"/>
            <a:chExt cx="1153143" cy="363791"/>
          </a:xfrm>
        </p:grpSpPr>
        <p:sp>
          <p:nvSpPr>
            <p:cNvPr id="66" name="円/楕円 65"/>
            <p:cNvSpPr/>
            <p:nvPr/>
          </p:nvSpPr>
          <p:spPr bwMode="auto">
            <a:xfrm>
              <a:off x="6013175" y="2480032"/>
              <a:ext cx="360040" cy="36004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円/楕円 66"/>
            <p:cNvSpPr/>
            <p:nvPr/>
          </p:nvSpPr>
          <p:spPr bwMode="auto">
            <a:xfrm>
              <a:off x="5220072" y="2483783"/>
              <a:ext cx="360040" cy="360040"/>
            </a:xfrm>
            <a:prstGeom prst="ellipse">
              <a:avLst/>
            </a:prstGeom>
            <a:solidFill>
              <a:srgbClr val="00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8" name="直線コネクタ 67"/>
            <p:cNvCxnSpPr>
              <a:stCxn id="67" idx="6"/>
              <a:endCxn id="66" idx="2"/>
            </p:cNvCxnSpPr>
            <p:nvPr/>
          </p:nvCxnSpPr>
          <p:spPr bwMode="auto">
            <a:xfrm flipV="1">
              <a:off x="5580112" y="2660052"/>
              <a:ext cx="433063" cy="375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テキスト ボックス 11"/>
          <p:cNvSpPr txBox="1"/>
          <p:nvPr/>
        </p:nvSpPr>
        <p:spPr>
          <a:xfrm>
            <a:off x="4398707" y="211360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 smtClean="0">
                <a:solidFill>
                  <a:srgbClr val="000000"/>
                </a:solidFill>
                <a:latin typeface="+mn-lt"/>
                <a:ea typeface="+mn-ea"/>
              </a:rPr>
              <a:t>?</a:t>
            </a:r>
            <a:endParaRPr kumimoji="1" lang="ja-JP" altLang="en-US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9" name="Oval 141"/>
          <p:cNvSpPr>
            <a:spLocks noChangeArrowheads="1"/>
          </p:cNvSpPr>
          <p:nvPr/>
        </p:nvSpPr>
        <p:spPr bwMode="auto">
          <a:xfrm>
            <a:off x="7092280" y="1828160"/>
            <a:ext cx="1584325" cy="7683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800" dirty="0" smtClean="0">
                <a:latin typeface="+mn-lt"/>
              </a:rPr>
              <a:t>NO</a:t>
            </a:r>
            <a:endParaRPr lang="en-US" altLang="ja-JP" sz="2800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251520" y="4891003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</a:t>
                </a:r>
                <a:r>
                  <a:rPr lang="en-US" altLang="ja-JP" sz="2400" dirty="0">
                    <a:latin typeface="+mn-lt"/>
                    <a:ea typeface="+mn-ea"/>
                  </a:rPr>
                  <a:t>reconfiguration (</a:t>
                </a:r>
                <a:r>
                  <a:rPr lang="en-US" altLang="ja-JP" sz="2400" b="1" dirty="0">
                    <a:solidFill>
                      <a:srgbClr val="0000FF"/>
                    </a:solidFill>
                    <a:latin typeface="+mn-lt"/>
                    <a:ea typeface="+mn-ea"/>
                  </a:rPr>
                  <a:t>Kempe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change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swapping “connected” two color classes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91003"/>
                <a:ext cx="8712968" cy="1237262"/>
              </a:xfrm>
              <a:prstGeom prst="rect">
                <a:avLst/>
              </a:prstGeom>
              <a:blipFill rotWithShape="0">
                <a:blip r:embed="rId10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/>
          <p:cNvSpPr txBox="1"/>
          <p:nvPr/>
        </p:nvSpPr>
        <p:spPr>
          <a:xfrm>
            <a:off x="1619672" y="6269250"/>
            <a:ext cx="7468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* The figure above is a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yes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-instance under the Kempe change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relation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87394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 smtClean="0"/>
                  <a:t>-coloring reconfiguration and its generalization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  <a:blipFill rotWithShape="0">
                <a:blip r:embed="rId3"/>
                <a:stretch>
                  <a:fillRect t="-6731" b="-28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1167394" y="3652103"/>
            <a:ext cx="1037967" cy="300694"/>
            <a:chOff x="2339380" y="5469157"/>
            <a:chExt cx="1584176" cy="458928"/>
          </a:xfrm>
        </p:grpSpPr>
        <p:sp>
          <p:nvSpPr>
            <p:cNvPr id="43" name="四角形吹き出し 26"/>
            <p:cNvSpPr/>
            <p:nvPr/>
          </p:nvSpPr>
          <p:spPr>
            <a:xfrm>
              <a:off x="2339380" y="5469157"/>
              <a:ext cx="1584176" cy="4589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954" y="5589239"/>
              <a:ext cx="216024" cy="21602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843994" y="5589239"/>
              <a:ext cx="216024" cy="21602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3204034" y="5589239"/>
              <a:ext cx="216024" cy="216024"/>
            </a:xfrm>
            <a:prstGeom prst="rect">
              <a:avLst/>
            </a:prstGeom>
            <a:solidFill>
              <a:srgbClr val="009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564074" y="5589239"/>
              <a:ext cx="216024" cy="216024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67057" y="3573016"/>
                <a:ext cx="1002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</a:rPr>
                        <m:t>=4</m:t>
                      </m:r>
                    </m:oMath>
                  </m:oMathPara>
                </a14:m>
                <a:endParaRPr kumimoji="1" lang="ja-JP" altLang="en-US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7" y="3573016"/>
                <a:ext cx="100264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1104293" y="4037720"/>
            <a:ext cx="6935414" cy="1725153"/>
            <a:chOff x="117129" y="3747635"/>
            <a:chExt cx="8944657" cy="2224943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7114290" y="3747635"/>
              <a:ext cx="1947496" cy="2224943"/>
              <a:chOff x="7176673" y="3789040"/>
              <a:chExt cx="1947496" cy="2224943"/>
            </a:xfrm>
          </p:grpSpPr>
          <p:sp>
            <p:nvSpPr>
              <p:cNvPr id="34" name="五角形 33"/>
              <p:cNvSpPr/>
              <p:nvPr/>
            </p:nvSpPr>
            <p:spPr bwMode="auto">
              <a:xfrm>
                <a:off x="7527628" y="3953158"/>
                <a:ext cx="1285343" cy="1224136"/>
              </a:xfrm>
              <a:prstGeom prst="pen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35" name="直線コネクタ 34"/>
              <p:cNvCxnSpPr>
                <a:stCxn id="34" idx="2"/>
                <a:endCxn id="34" idx="5"/>
              </p:cNvCxnSpPr>
              <p:nvPr/>
            </p:nvCxnSpPr>
            <p:spPr bwMode="auto">
              <a:xfrm flipV="1">
                <a:off x="7773108" y="4420735"/>
                <a:ext cx="1039862" cy="7565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円/楕円 35"/>
              <p:cNvSpPr/>
              <p:nvPr/>
            </p:nvSpPr>
            <p:spPr bwMode="auto">
              <a:xfrm>
                <a:off x="8604448" y="4229039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 bwMode="auto">
              <a:xfrm>
                <a:off x="7990279" y="3789040"/>
                <a:ext cx="360040" cy="360040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 bwMode="auto">
              <a:xfrm>
                <a:off x="7347608" y="4229039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 bwMode="auto">
              <a:xfrm>
                <a:off x="8378823" y="4993523"/>
                <a:ext cx="360040" cy="360040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 bwMode="auto">
              <a:xfrm>
                <a:off x="7585720" y="4997274"/>
                <a:ext cx="360040" cy="360040"/>
              </a:xfrm>
              <a:prstGeom prst="ellipse">
                <a:avLst/>
              </a:prstGeom>
              <a:solidFill>
                <a:srgbClr val="0000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7176673" y="5497958"/>
                    <a:ext cx="1947496" cy="516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oMath>
                    </a14:m>
                    <a:r>
                      <a:rPr lang="en-US" altLang="ja-JP" sz="2000" dirty="0">
                        <a:solidFill>
                          <a:srgbClr val="000000"/>
                        </a:solidFill>
                        <a:latin typeface="+mn-lt"/>
                        <a:ea typeface="メイリオ" panose="020B0604030504040204" pitchFamily="50" charset="-128"/>
                      </a:rPr>
                      <a:t>-coloring</a:t>
                    </a:r>
                    <a:r>
                      <a:rPr lang="en-US" altLang="ja-JP" sz="2000" dirty="0" smtClean="0">
                        <a:solidFill>
                          <a:srgbClr val="000000"/>
                        </a:solidFill>
                        <a:latin typeface="+mn-lt"/>
                        <a:ea typeface="メイリオ" panose="020B0604030504040204" pitchFamily="50" charset="-128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𝑟</m:t>
                            </m:r>
                          </m:sub>
                        </m:sSub>
                      </m:oMath>
                    </a14:m>
                    <a:endParaRPr kumimoji="1" lang="en-US" altLang="ja-JP" sz="2000" dirty="0" smtClean="0">
                      <a:latin typeface="+mn-lt"/>
                      <a:ea typeface="+mn-ea"/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3473" y="5497958"/>
                    <a:ext cx="1813895" cy="50000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36" t="-8537" b="-2073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グループ化 5"/>
            <p:cNvGrpSpPr/>
            <p:nvPr/>
          </p:nvGrpSpPr>
          <p:grpSpPr>
            <a:xfrm>
              <a:off x="117129" y="3747635"/>
              <a:ext cx="1965111" cy="2224943"/>
              <a:chOff x="179512" y="3789040"/>
              <a:chExt cx="1965111" cy="2224943"/>
            </a:xfrm>
          </p:grpSpPr>
          <p:sp>
            <p:nvSpPr>
              <p:cNvPr id="54" name="五角形 53"/>
              <p:cNvSpPr/>
              <p:nvPr/>
            </p:nvSpPr>
            <p:spPr bwMode="auto">
              <a:xfrm>
                <a:off x="431540" y="3953158"/>
                <a:ext cx="1285343" cy="1224136"/>
              </a:xfrm>
              <a:prstGeom prst="pen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55" name="直線コネクタ 54"/>
              <p:cNvCxnSpPr>
                <a:stCxn id="54" idx="2"/>
                <a:endCxn id="54" idx="5"/>
              </p:cNvCxnSpPr>
              <p:nvPr/>
            </p:nvCxnSpPr>
            <p:spPr bwMode="auto">
              <a:xfrm flipV="1">
                <a:off x="677020" y="4420735"/>
                <a:ext cx="1039862" cy="7565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円/楕円 55"/>
              <p:cNvSpPr/>
              <p:nvPr/>
            </p:nvSpPr>
            <p:spPr bwMode="auto">
              <a:xfrm>
                <a:off x="1508360" y="4229039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 bwMode="auto">
              <a:xfrm>
                <a:off x="894191" y="3789040"/>
                <a:ext cx="360040" cy="360040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 bwMode="auto">
              <a:xfrm>
                <a:off x="251520" y="4229039"/>
                <a:ext cx="360040" cy="360040"/>
              </a:xfrm>
              <a:prstGeom prst="ellipse">
                <a:avLst/>
              </a:prstGeom>
              <a:solidFill>
                <a:srgbClr val="0000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 bwMode="auto">
              <a:xfrm>
                <a:off x="1282735" y="4993523"/>
                <a:ext cx="360040" cy="360040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2" name="円/楕円 61"/>
              <p:cNvSpPr/>
              <p:nvPr/>
            </p:nvSpPr>
            <p:spPr bwMode="auto">
              <a:xfrm>
                <a:off x="489632" y="4997274"/>
                <a:ext cx="360040" cy="360040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179512" y="5497958"/>
                    <a:ext cx="1965111" cy="516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oMath>
                    </a14:m>
                    <a:r>
                      <a:rPr kumimoji="1" lang="en-US" altLang="ja-JP" sz="2000" dirty="0" smtClean="0">
                        <a:latin typeface="+mn-lt"/>
                        <a:ea typeface="+mn-ea"/>
                      </a:rPr>
                      <a:t>-coloring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kumimoji="1" lang="ja-JP" altLang="en-US" sz="2000" dirty="0" smtClean="0">
                      <a:latin typeface="+mn-lt"/>
                      <a:ea typeface="+mn-ea"/>
                    </a:endParaRPr>
                  </a:p>
                </p:txBody>
              </p:sp>
            </mc:Choice>
            <mc:Fallback xmlns="">
              <p:sp>
                <p:nvSpPr>
                  <p:cNvPr id="63" name="テキスト ボックス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5497958"/>
                    <a:ext cx="1831527" cy="50174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64" t="-8537" b="-2073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グループ化 7"/>
            <p:cNvGrpSpPr/>
            <p:nvPr/>
          </p:nvGrpSpPr>
          <p:grpSpPr>
            <a:xfrm>
              <a:off x="2534074" y="3787839"/>
              <a:ext cx="1957419" cy="2184739"/>
              <a:chOff x="2265356" y="3829244"/>
              <a:chExt cx="1957419" cy="2184739"/>
            </a:xfrm>
          </p:grpSpPr>
          <p:sp>
            <p:nvSpPr>
              <p:cNvPr id="89" name="五角形 88"/>
              <p:cNvSpPr/>
              <p:nvPr/>
            </p:nvSpPr>
            <p:spPr bwMode="auto">
              <a:xfrm>
                <a:off x="2520016" y="3953158"/>
                <a:ext cx="1285343" cy="1224136"/>
              </a:xfrm>
              <a:prstGeom prst="pen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0" name="直線コネクタ 89"/>
              <p:cNvCxnSpPr>
                <a:stCxn id="89" idx="2"/>
                <a:endCxn id="89" idx="5"/>
              </p:cNvCxnSpPr>
              <p:nvPr/>
            </p:nvCxnSpPr>
            <p:spPr bwMode="auto">
              <a:xfrm flipV="1">
                <a:off x="2765496" y="4420735"/>
                <a:ext cx="1039862" cy="7565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1" name="円/楕円 90"/>
              <p:cNvSpPr/>
              <p:nvPr/>
            </p:nvSpPr>
            <p:spPr bwMode="auto">
              <a:xfrm>
                <a:off x="3629089" y="4269243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2" name="円/楕円 91"/>
              <p:cNvSpPr/>
              <p:nvPr/>
            </p:nvSpPr>
            <p:spPr bwMode="auto">
              <a:xfrm>
                <a:off x="3014920" y="3829244"/>
                <a:ext cx="288032" cy="288032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3" name="円/楕円 92"/>
              <p:cNvSpPr/>
              <p:nvPr/>
            </p:nvSpPr>
            <p:spPr bwMode="auto">
              <a:xfrm>
                <a:off x="2304334" y="4166161"/>
                <a:ext cx="487775" cy="487775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4" name="円/楕円 93"/>
              <p:cNvSpPr/>
              <p:nvPr/>
            </p:nvSpPr>
            <p:spPr bwMode="auto">
              <a:xfrm>
                <a:off x="3403464" y="5033727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5" name="円/楕円 94"/>
              <p:cNvSpPr/>
              <p:nvPr/>
            </p:nvSpPr>
            <p:spPr bwMode="auto">
              <a:xfrm>
                <a:off x="2610361" y="5037478"/>
                <a:ext cx="288032" cy="288032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テキスト ボックス 95"/>
                  <p:cNvSpPr txBox="1"/>
                  <p:nvPr/>
                </p:nvSpPr>
                <p:spPr>
                  <a:xfrm>
                    <a:off x="2265356" y="5497958"/>
                    <a:ext cx="1957419" cy="516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oMath>
                    </a14:m>
                    <a:r>
                      <a:rPr lang="en-US" altLang="ja-JP" sz="2000" dirty="0">
                        <a:solidFill>
                          <a:srgbClr val="000000"/>
                        </a:solidFill>
                        <a:latin typeface="+mn-lt"/>
                        <a:ea typeface="メイリオ" panose="020B0604030504040204" pitchFamily="50" charset="-128"/>
                      </a:rPr>
                      <a:t>-coloring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kumimoji="1" lang="ja-JP" altLang="en-US" sz="2000" dirty="0" smtClean="0">
                      <a:latin typeface="+mn-lt"/>
                      <a:ea typeface="+mn-ea"/>
                    </a:endParaRPr>
                  </a:p>
                </p:txBody>
              </p:sp>
            </mc:Choice>
            <mc:Fallback xmlns="">
              <p:sp>
                <p:nvSpPr>
                  <p:cNvPr id="96" name="テキスト ボックス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5356" y="5497958"/>
                    <a:ext cx="1831527" cy="50000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00" t="-8537" b="-2073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グループ化 8"/>
            <p:cNvGrpSpPr/>
            <p:nvPr/>
          </p:nvGrpSpPr>
          <p:grpSpPr>
            <a:xfrm>
              <a:off x="4869657" y="3787839"/>
              <a:ext cx="1965111" cy="2184739"/>
              <a:chOff x="4713312" y="3829244"/>
              <a:chExt cx="1965111" cy="2184739"/>
            </a:xfrm>
          </p:grpSpPr>
          <p:sp>
            <p:nvSpPr>
              <p:cNvPr id="97" name="五角形 96"/>
              <p:cNvSpPr/>
              <p:nvPr/>
            </p:nvSpPr>
            <p:spPr bwMode="auto">
              <a:xfrm>
                <a:off x="4944247" y="3953158"/>
                <a:ext cx="1285343" cy="1224136"/>
              </a:xfrm>
              <a:prstGeom prst="pen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98" name="直線コネクタ 97"/>
              <p:cNvCxnSpPr>
                <a:stCxn id="97" idx="2"/>
                <a:endCxn id="97" idx="5"/>
              </p:cNvCxnSpPr>
              <p:nvPr/>
            </p:nvCxnSpPr>
            <p:spPr bwMode="auto">
              <a:xfrm flipV="1">
                <a:off x="5189727" y="4420735"/>
                <a:ext cx="1039862" cy="75655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円/楕円 98"/>
              <p:cNvSpPr/>
              <p:nvPr/>
            </p:nvSpPr>
            <p:spPr bwMode="auto">
              <a:xfrm>
                <a:off x="6053320" y="4269243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 bwMode="auto">
              <a:xfrm>
                <a:off x="5439151" y="3829244"/>
                <a:ext cx="288032" cy="288032"/>
              </a:xfrm>
              <a:prstGeom prst="ellipse">
                <a:avLst/>
              </a:prstGeom>
              <a:solidFill>
                <a:srgbClr val="00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1" name="円/楕円 100"/>
              <p:cNvSpPr/>
              <p:nvPr/>
            </p:nvSpPr>
            <p:spPr bwMode="auto">
              <a:xfrm>
                <a:off x="4932040" y="4937606"/>
                <a:ext cx="487775" cy="487775"/>
              </a:xfrm>
              <a:prstGeom prst="ellipse">
                <a:avLst/>
              </a:prstGeom>
              <a:solidFill>
                <a:srgbClr val="0000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2" name="円/楕円 101"/>
              <p:cNvSpPr/>
              <p:nvPr/>
            </p:nvSpPr>
            <p:spPr bwMode="auto">
              <a:xfrm>
                <a:off x="5827695" y="5033727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3" name="円/楕円 102"/>
              <p:cNvSpPr/>
              <p:nvPr/>
            </p:nvSpPr>
            <p:spPr bwMode="auto">
              <a:xfrm>
                <a:off x="4809905" y="4277194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713312" y="5497958"/>
                    <a:ext cx="1965111" cy="516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oMath>
                    </a14:m>
                    <a:r>
                      <a:rPr lang="en-US" altLang="ja-JP" sz="2000" dirty="0">
                        <a:solidFill>
                          <a:srgbClr val="000000"/>
                        </a:solidFill>
                        <a:latin typeface="+mn-lt"/>
                        <a:ea typeface="メイリオ" panose="020B0604030504040204" pitchFamily="50" charset="-128"/>
                      </a:rPr>
                      <a:t>-coloring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kumimoji="1" lang="ja-JP" altLang="en-US" sz="2000" dirty="0" smtClean="0">
                      <a:latin typeface="+mn-lt"/>
                      <a:ea typeface="+mn-ea"/>
                    </a:endParaRPr>
                  </a:p>
                </p:txBody>
              </p:sp>
            </mc:Choice>
            <mc:Fallback xmlns="">
              <p:sp>
                <p:nvSpPr>
                  <p:cNvPr id="104" name="テキスト ボックス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3312" y="5497958"/>
                    <a:ext cx="1831527" cy="50000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000" t="-8537" b="-2073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左右矢印 10"/>
            <p:cNvSpPr/>
            <p:nvPr/>
          </p:nvSpPr>
          <p:spPr bwMode="auto">
            <a:xfrm>
              <a:off x="1899979" y="4154135"/>
              <a:ext cx="556677" cy="450389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57" name="左右矢印 56"/>
            <p:cNvSpPr/>
            <p:nvPr/>
          </p:nvSpPr>
          <p:spPr bwMode="auto">
            <a:xfrm>
              <a:off x="4326464" y="4154135"/>
              <a:ext cx="556677" cy="450389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  <p:sp>
          <p:nvSpPr>
            <p:cNvPr id="59" name="左右矢印 58"/>
            <p:cNvSpPr/>
            <p:nvPr/>
          </p:nvSpPr>
          <p:spPr bwMode="auto">
            <a:xfrm>
              <a:off x="6631414" y="4154135"/>
              <a:ext cx="556677" cy="450389"/>
            </a:xfrm>
            <a:prstGeom prst="leftRightArrow">
              <a:avLst>
                <a:gd name="adj1" fmla="val 42939"/>
                <a:gd name="adj2" fmla="val 35796"/>
              </a:avLst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251520" y="2335754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754"/>
                <a:ext cx="8712968" cy="1237262"/>
              </a:xfrm>
              <a:prstGeom prst="rect">
                <a:avLst/>
              </a:prstGeom>
              <a:blipFill rotWithShape="0">
                <a:blip r:embed="rId9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3970409" y="6153195"/>
            <a:ext cx="5122193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latin typeface="+mn-lt"/>
              </a:rPr>
              <a:t>R. </a:t>
            </a:r>
            <a:r>
              <a:rPr lang="en-US" altLang="ja-JP" sz="1800" dirty="0">
                <a:latin typeface="+mn-lt"/>
              </a:rPr>
              <a:t>Brewster, </a:t>
            </a:r>
            <a:r>
              <a:rPr lang="en-US" altLang="ja-JP" sz="1800" dirty="0" smtClean="0">
                <a:latin typeface="+mn-lt"/>
              </a:rPr>
              <a:t>S. </a:t>
            </a:r>
            <a:r>
              <a:rPr lang="en-US" altLang="ja-JP" sz="1800" dirty="0" err="1">
                <a:latin typeface="+mn-lt"/>
              </a:rPr>
              <a:t>Mcguinness</a:t>
            </a:r>
            <a:r>
              <a:rPr lang="en-US" altLang="ja-JP" sz="1800" dirty="0">
                <a:latin typeface="+mn-lt"/>
              </a:rPr>
              <a:t>, </a:t>
            </a:r>
            <a:r>
              <a:rPr lang="en-US" altLang="ja-JP" sz="1800" dirty="0" smtClean="0">
                <a:latin typeface="+mn-lt"/>
              </a:rPr>
              <a:t>B. </a:t>
            </a:r>
            <a:r>
              <a:rPr lang="en-US" altLang="ja-JP" sz="1800" dirty="0">
                <a:latin typeface="+mn-lt"/>
              </a:rPr>
              <a:t>Moore, </a:t>
            </a:r>
            <a:r>
              <a:rPr lang="en-US" altLang="ja-JP" sz="1800" b="1" u="sng" dirty="0" smtClean="0">
                <a:latin typeface="+mn-lt"/>
              </a:rPr>
              <a:t>J. Noel</a:t>
            </a:r>
            <a:r>
              <a:rPr lang="en-US" altLang="ja-JP" sz="1800" dirty="0">
                <a:latin typeface="+mn-lt"/>
              </a:rPr>
              <a:t>. </a:t>
            </a:r>
            <a:endParaRPr lang="en-US" altLang="ja-JP" sz="1800" dirty="0" smtClean="0">
              <a:latin typeface="+mn-lt"/>
            </a:endParaRPr>
          </a:p>
          <a:p>
            <a:pPr algn="l"/>
            <a:r>
              <a:rPr lang="en-US" altLang="ja-JP" sz="1800" dirty="0" smtClean="0">
                <a:latin typeface="+mn-lt"/>
              </a:rPr>
              <a:t>Reconfiguring graph </a:t>
            </a:r>
            <a:r>
              <a:rPr lang="en-US" altLang="ja-JP" sz="1800" dirty="0" err="1" smtClean="0">
                <a:latin typeface="+mn-lt"/>
              </a:rPr>
              <a:t>homomorphisms</a:t>
            </a:r>
            <a:r>
              <a:rPr lang="en-US" altLang="ja-JP" sz="1800" dirty="0" smtClean="0">
                <a:latin typeface="+mn-lt"/>
              </a:rPr>
              <a:t> </a:t>
            </a:r>
            <a:r>
              <a:rPr lang="en-US" altLang="ja-JP" sz="1800" dirty="0">
                <a:latin typeface="+mn-lt"/>
              </a:rPr>
              <a:t>and </a:t>
            </a:r>
            <a:r>
              <a:rPr lang="en-US" altLang="ja-JP" sz="1800" dirty="0" err="1" smtClean="0">
                <a:latin typeface="+mn-lt"/>
              </a:rPr>
              <a:t>colourings</a:t>
            </a:r>
            <a:r>
              <a:rPr lang="en-US" altLang="ja-JP" sz="1800" dirty="0" smtClean="0">
                <a:latin typeface="+mn-lt"/>
              </a:rPr>
              <a:t>. </a:t>
            </a:r>
            <a:endParaRPr lang="en-US" altLang="ja-JP" sz="1800" dirty="0">
              <a:latin typeface="+mn-lt"/>
            </a:endParaRPr>
          </a:p>
        </p:txBody>
      </p:sp>
      <p:sp>
        <p:nvSpPr>
          <p:cNvPr id="66" name="角丸四角形吹き出し 65"/>
          <p:cNvSpPr/>
          <p:nvPr/>
        </p:nvSpPr>
        <p:spPr>
          <a:xfrm>
            <a:off x="1979712" y="6096576"/>
            <a:ext cx="1801724" cy="665319"/>
          </a:xfrm>
          <a:prstGeom prst="wedgeRoundRectCallout">
            <a:avLst>
              <a:gd name="adj1" fmla="val 60967"/>
              <a:gd name="adj2" fmla="val 31446"/>
              <a:gd name="adj3" fmla="val 16667"/>
            </a:avLst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kumimoji="1" lang="en-US" altLang="ja-JP" sz="2000" dirty="0" smtClean="0">
                <a:solidFill>
                  <a:srgbClr val="FF9933"/>
                </a:solidFill>
                <a:latin typeface="+mn-lt"/>
                <a:ea typeface="+mn-ea"/>
              </a:rPr>
              <a:t>5th talk of this </a:t>
            </a:r>
            <a:r>
              <a:rPr lang="en-US" altLang="ja-JP" sz="2000" dirty="0" smtClean="0">
                <a:solidFill>
                  <a:srgbClr val="FF9933"/>
                </a:solidFill>
                <a:latin typeface="+mn-lt"/>
                <a:ea typeface="メイリオ" panose="020B0604030504040204" pitchFamily="50" charset="-128"/>
              </a:rPr>
              <a:t>mini-symposia</a:t>
            </a:r>
            <a:endParaRPr kumimoji="1" lang="ja-JP" altLang="en-US" sz="2000" dirty="0" smtClean="0">
              <a:solidFill>
                <a:srgbClr val="FF9933"/>
              </a:solidFill>
              <a:latin typeface="+mn-lt"/>
              <a:ea typeface="+mn-ea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5940152" y="2124346"/>
            <a:ext cx="3071993" cy="805399"/>
          </a:xfrm>
          <a:prstGeom prst="wedgeRectCallout">
            <a:avLst>
              <a:gd name="adj1" fmla="val -55516"/>
              <a:gd name="adj2" fmla="val 37818"/>
            </a:avLst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 smtClean="0">
                <a:latin typeface="+mn-lt"/>
                <a:ea typeface="+mn-ea"/>
              </a:rPr>
              <a:t>Generalized to </a:t>
            </a:r>
          </a:p>
          <a:p>
            <a:r>
              <a:rPr lang="en-US" altLang="ja-JP" sz="2400" dirty="0" smtClean="0">
                <a:solidFill>
                  <a:srgbClr val="FF9933"/>
                </a:solidFill>
                <a:latin typeface="+mn-lt"/>
                <a:ea typeface="+mn-ea"/>
              </a:rPr>
              <a:t>Graph Homomorphism</a:t>
            </a:r>
            <a:endParaRPr kumimoji="1" lang="ja-JP" altLang="en-US" sz="2400" dirty="0" smtClean="0">
              <a:solidFill>
                <a:srgbClr val="FF9933"/>
              </a:solidFill>
              <a:latin typeface="+mn-lt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620688"/>
            <a:ext cx="865058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C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oloring reconfiguration is one of the most well-studied problems</a:t>
            </a:r>
          </a:p>
          <a:p>
            <a:pPr marL="715963" lvl="1" indent="-258763" algn="l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will appear several times in this talk;</a:t>
            </a:r>
            <a:endParaRPr kumimoji="1" lang="en-US" altLang="ja-JP" sz="200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715963" lvl="1" indent="-258763" algn="l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has been studied for not only different types of adjacency relations but also </a:t>
            </a:r>
            <a:r>
              <a:rPr lang="en-US" altLang="ja-JP" sz="2000" b="1" u="sng" dirty="0" smtClean="0">
                <a:solidFill>
                  <a:srgbClr val="FF9933"/>
                </a:solidFill>
                <a:latin typeface="+mn-lt"/>
                <a:ea typeface="+mn-ea"/>
              </a:rPr>
              <a:t>“generalized” types of feasible solutions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. 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62834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History of combinatorial reconfiguration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3" name="角丸四角形 2"/>
          <p:cNvSpPr/>
          <p:nvPr/>
        </p:nvSpPr>
        <p:spPr>
          <a:xfrm>
            <a:off x="259373" y="531711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[2013 – now]</a:t>
                </a:r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lt"/>
                    <a:ea typeface="+mn-ea"/>
                  </a:rPr>
                  <a:t>Broader algorithmic techniques are starting to emerge</a:t>
                </a:r>
              </a:p>
              <a:p>
                <a:pPr lvl="3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These three years,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≥20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papers have been published 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＠ </a:t>
                </a:r>
                <a:r>
                  <a:rPr lang="en-US" altLang="ja-JP" sz="2000" dirty="0" err="1" smtClean="0">
                    <a:solidFill>
                      <a:prstClr val="black"/>
                    </a:solidFill>
                    <a:latin typeface="+mn-lt"/>
                    <a:ea typeface="+mn-ea"/>
                  </a:rPr>
                  <a:t>arXiv</a:t>
                </a:r>
                <a:endParaRPr lang="en-US" altLang="ja-JP" sz="20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later presented at ICALP, STACS, ISAAC, SWAT, WADS,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etc.</a:t>
                </a: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0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Algorithm methods capturing the solution space</a:t>
                </a: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メイリオ" panose="020B0604030504040204" pitchFamily="50" charset="-128"/>
                  </a:rPr>
                  <a:t>Dynamic programming</a:t>
                </a:r>
                <a:endParaRPr lang="en-US" altLang="ja-JP" sz="2000" dirty="0">
                  <a:solidFill>
                    <a:prstClr val="black"/>
                  </a:solidFill>
                  <a:latin typeface="+mn-lt"/>
                  <a:ea typeface="メイリオ" panose="020B0604030504040204" pitchFamily="50" charset="-128"/>
                </a:endParaRP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lt"/>
                    <a:ea typeface="+mn-ea"/>
                  </a:rPr>
                  <a:t>F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ixed-parameter tractability (FPT)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778" b="-3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59373" y="620688"/>
            <a:ext cx="88846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[2002 – 2012]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Negative results (PSPACE-completeness)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Algorithms obtained using mostly greedy methods</a:t>
            </a:r>
            <a:endParaRPr lang="en-US" altLang="ja-JP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7365" y="6076764"/>
            <a:ext cx="884913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In this talk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 will give an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overview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these techniques/results quickly! </a:t>
            </a:r>
          </a:p>
          <a:p>
            <a:pPr algn="r"/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… </a:t>
            </a:r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without proofs/details</a:t>
            </a:r>
            <a:endParaRPr kumimoji="1" lang="ja-JP" alt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3568" y="1037564"/>
            <a:ext cx="7056784" cy="504056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4759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テキスト ボックス 199"/>
              <p:cNvSpPr txBox="1"/>
              <p:nvPr/>
            </p:nvSpPr>
            <p:spPr>
              <a:xfrm>
                <a:off x="251520" y="692696"/>
                <a:ext cx="8712968" cy="199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b="1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[From the viewpoint of algorithm designer]</a:t>
                </a:r>
              </a:p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If a reconfiguration problem is </a:t>
                </a:r>
                <a:r>
                  <a:rPr lang="en-US" altLang="ja-JP" sz="2400" b="1" u="sng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PSPACE-complete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, then</a:t>
                </a:r>
              </a:p>
              <a:p>
                <a:pPr marL="803275" indent="-457200" algn="l">
                  <a:buClr>
                    <a:schemeClr val="tx1"/>
                  </a:buClr>
                  <a:buFont typeface="+mj-lt"/>
                  <a:buAutoNum type="arabicPeriod"/>
                </a:pPr>
                <a:r>
                  <a:rPr kumimoji="1"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no polynomial-time algorithm</a:t>
                </a:r>
                <a:r>
                  <a:rPr kumimoji="1" lang="en-US" altLang="ja-JP" sz="2400" dirty="0" smtClean="0">
                    <a:latin typeface="+mn-lt"/>
                    <a:ea typeface="+mn-ea"/>
                  </a:rPr>
                  <a:t>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i="1" dirty="0">
                        <a:latin typeface="Cambria Math" panose="02040503050406030204" pitchFamily="18" charset="0"/>
                        <a:ea typeface="+mn-ea"/>
                      </a:rPr>
                      <m:t>P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+mn-ea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  <a:ea typeface="+mn-ea"/>
                      </a:rPr>
                      <m:t>NP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; and</a:t>
                </a:r>
              </a:p>
              <a:p>
                <a:pPr marL="803275" indent="-457200" algn="l">
                  <a:buFont typeface="+mj-lt"/>
                  <a:buAutoNum type="arabicPeriod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exists a yes-instance whose </a:t>
                </a:r>
                <a:r>
                  <a:rPr lang="en-US" altLang="ja-JP" sz="2400" b="1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shortest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sequence requires </a:t>
                </a:r>
                <a:r>
                  <a:rPr lang="en-US" altLang="ja-JP" sz="2400" b="1" u="sng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super-polynomial length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altLang="ja-JP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ja-JP" sz="2400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SPACE</m:t>
                    </m:r>
                  </m:oMath>
                </a14:m>
                <a:r>
                  <a:rPr lang="en-US" altLang="ja-JP" sz="24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00" name="テキスト ボックス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6"/>
                <a:ext cx="8712968" cy="1994392"/>
              </a:xfrm>
              <a:prstGeom prst="rect">
                <a:avLst/>
              </a:prstGeom>
              <a:blipFill rotWithShape="0">
                <a:blip r:embed="rId3"/>
                <a:stretch>
                  <a:fillRect l="-1049" t="-2446" r="-1678" b="-61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179512" y="3670741"/>
            <a:ext cx="4697605" cy="2998619"/>
            <a:chOff x="998449" y="1006443"/>
            <a:chExt cx="4094692" cy="2998619"/>
          </a:xfrm>
        </p:grpSpPr>
        <p:grpSp>
          <p:nvGrpSpPr>
            <p:cNvPr id="124" name="グループ化 123"/>
            <p:cNvGrpSpPr/>
            <p:nvPr/>
          </p:nvGrpSpPr>
          <p:grpSpPr>
            <a:xfrm>
              <a:off x="998449" y="1006443"/>
              <a:ext cx="4094692" cy="2998619"/>
              <a:chOff x="1115615" y="3284983"/>
              <a:chExt cx="3960440" cy="2679617"/>
            </a:xfrm>
          </p:grpSpPr>
          <p:sp>
            <p:nvSpPr>
              <p:cNvPr id="125" name="円/楕円 124"/>
              <p:cNvSpPr/>
              <p:nvPr/>
            </p:nvSpPr>
            <p:spPr>
              <a:xfrm>
                <a:off x="1115615" y="3284983"/>
                <a:ext cx="3960440" cy="2679617"/>
              </a:xfrm>
              <a:prstGeom prst="ellipse">
                <a:avLst/>
              </a:prstGeom>
              <a:solidFill>
                <a:srgbClr val="0066FF"/>
              </a:solidFill>
              <a:ln w="28575" cap="flat" cmpd="sng" algn="ctr">
                <a:solidFill>
                  <a:srgbClr val="0066FF"/>
                </a:solidFill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1659273" y="4471626"/>
                <a:ext cx="2873127" cy="1405646"/>
              </a:xfrm>
              <a:prstGeom prst="ellipse">
                <a:avLst/>
              </a:prstGeom>
              <a:solidFill>
                <a:srgbClr val="00CC00"/>
              </a:solidFill>
              <a:ln w="28575" cap="flat" cmpd="sng" algn="ctr">
                <a:solidFill>
                  <a:srgbClr val="00CC00"/>
                </a:solidFill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2438759" y="3339173"/>
                <a:ext cx="1368152" cy="41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</a:rPr>
                  <a:t>PSPACE</a:t>
                </a:r>
                <a:endParaRPr kumimoji="0" lang="ja-JP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endParaRPr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496511" y="4845238"/>
                <a:ext cx="905464" cy="660328"/>
              </a:xfrm>
              <a:prstGeom prst="ellipse">
                <a:avLst/>
              </a:prstGeom>
              <a:solidFill>
                <a:srgbClr val="FFFF00"/>
              </a:solidFill>
              <a:ln w="28575" cap="flat" cmpd="sng" algn="ctr">
                <a:solidFill>
                  <a:srgbClr val="FFFF00"/>
                </a:solidFill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i="0" u="none" strike="noStrike" kern="0" cap="none" spc="0" normalizeH="0" baseline="0" noProof="0" dirty="0" smtClean="0">
                    <a:ln>
                      <a:solidFill>
                        <a:prstClr val="white">
                          <a:lumMod val="5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cs typeface="+mn-cs"/>
                  </a:rPr>
                  <a:t>P</a:t>
                </a:r>
                <a:endParaRPr kumimoji="0" lang="ja-JP" altLang="en-US" sz="2400" i="0" u="none" strike="noStrike" kern="0" cap="none" spc="0" normalizeH="0" baseline="0" noProof="0" dirty="0" smtClean="0">
                  <a:ln>
                    <a:solidFill>
                      <a:prstClr val="white">
                        <a:lumMod val="5000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cs"/>
                </a:endParaRPr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2724135" y="4501569"/>
                <a:ext cx="792088" cy="41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</a:rPr>
                  <a:t>NP</a:t>
                </a:r>
                <a:endParaRPr kumimoji="0" lang="ja-JP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1521316" y="3803681"/>
                <a:ext cx="3149036" cy="585199"/>
              </a:xfrm>
              <a:prstGeom prst="ellipse">
                <a:avLst/>
              </a:prstGeom>
              <a:solidFill>
                <a:srgbClr val="FF7C80"/>
              </a:solidFill>
              <a:ln w="28575" cap="flat" cmpd="sng" algn="ctr">
                <a:solidFill>
                  <a:srgbClr val="FF7C80"/>
                </a:solidFill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n-lt"/>
                    <a:cs typeface="+mn-cs"/>
                  </a:rPr>
                  <a:t>PSPACE-complete</a:t>
                </a:r>
                <a:endParaRPr kumimoji="0" lang="ja-JP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cs"/>
                </a:endParaRPr>
              </a:p>
            </p:txBody>
          </p:sp>
        </p:grpSp>
        <p:sp>
          <p:nvSpPr>
            <p:cNvPr id="122" name="円/楕円 121"/>
            <p:cNvSpPr/>
            <p:nvPr/>
          </p:nvSpPr>
          <p:spPr>
            <a:xfrm>
              <a:off x="1754992" y="2800633"/>
              <a:ext cx="1578567" cy="94211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txBody>
            <a:bodyPr lIns="0" r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cs typeface="+mn-cs"/>
                </a:rPr>
                <a:t>NP-complete</a:t>
              </a:r>
              <a:endParaRPr kumimoji="0" lang="ja-JP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3337032" y="3598733"/>
            <a:ext cx="5598131" cy="720080"/>
            <a:chOff x="4156448" y="3233732"/>
            <a:chExt cx="4940025" cy="720080"/>
          </a:xfrm>
        </p:grpSpPr>
        <p:sp>
          <p:nvSpPr>
            <p:cNvPr id="152" name="対角する 2 つの角を丸めた四角形 151"/>
            <p:cNvSpPr/>
            <p:nvPr/>
          </p:nvSpPr>
          <p:spPr>
            <a:xfrm>
              <a:off x="5580112" y="3233732"/>
              <a:ext cx="3516361" cy="720080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00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0" rtlCol="0" anchor="ctr"/>
            <a:lstStyle/>
            <a:p>
              <a:pPr algn="ctr"/>
              <a:r>
                <a:rPr lang="en-US" altLang="ja-JP" sz="2400" dirty="0">
                  <a:solidFill>
                    <a:schemeClr val="tx1"/>
                  </a:solidFill>
                </a:rPr>
                <a:t>S</a:t>
              </a:r>
              <a:r>
                <a:rPr kumimoji="1" lang="en-US" altLang="ja-JP" sz="2400" dirty="0" smtClean="0">
                  <a:solidFill>
                    <a:schemeClr val="tx1"/>
                  </a:solidFill>
                </a:rPr>
                <a:t>olvable in </a:t>
              </a:r>
              <a:r>
                <a:rPr kumimoji="1" lang="en-US" altLang="ja-JP" sz="2400" dirty="0" smtClean="0">
                  <a:solidFill>
                    <a:srgbClr val="FF3333"/>
                  </a:solidFill>
                </a:rPr>
                <a:t>polynomial space</a:t>
              </a:r>
              <a:endParaRPr kumimoji="1" lang="ja-JP" altLang="en-US" sz="2400" dirty="0">
                <a:solidFill>
                  <a:srgbClr val="FF3333"/>
                </a:solidFill>
              </a:endParaRPr>
            </a:p>
          </p:txBody>
        </p:sp>
        <p:cxnSp>
          <p:nvCxnSpPr>
            <p:cNvPr id="153" name="直線コネクタ 152"/>
            <p:cNvCxnSpPr/>
            <p:nvPr/>
          </p:nvCxnSpPr>
          <p:spPr>
            <a:xfrm flipV="1">
              <a:off x="4156448" y="3609020"/>
              <a:ext cx="1525027" cy="15112"/>
            </a:xfrm>
            <a:prstGeom prst="line">
              <a:avLst/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テキスト ボックス 8"/>
          <p:cNvSpPr txBox="1"/>
          <p:nvPr/>
        </p:nvSpPr>
        <p:spPr>
          <a:xfrm>
            <a:off x="5292080" y="439082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Note: PSPACE includes NP.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" name="タイトル 5"/>
          <p:cNvSpPr>
            <a:spLocks noGrp="1"/>
          </p:cNvSpPr>
          <p:nvPr>
            <p:ph type="title"/>
          </p:nvPr>
        </p:nvSpPr>
        <p:spPr>
          <a:xfrm>
            <a:off x="250825" y="-3001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PSPACE-completeness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139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PSPACE-hardness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94" name="テキスト ボックス 5"/>
          <p:cNvSpPr>
            <a:spLocks noChangeArrowheads="1"/>
          </p:cNvSpPr>
          <p:nvPr/>
        </p:nvSpPr>
        <p:spPr bwMode="auto">
          <a:xfrm>
            <a:off x="4157573" y="2388660"/>
            <a:ext cx="829015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3SAT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テキスト ボックス 8"/>
          <p:cNvSpPr>
            <a:spLocks noChangeArrowheads="1"/>
          </p:cNvSpPr>
          <p:nvPr/>
        </p:nvSpPr>
        <p:spPr bwMode="auto">
          <a:xfrm>
            <a:off x="1956552" y="4211464"/>
            <a:ext cx="101368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Clique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テキスト ボックス 10"/>
          <p:cNvSpPr>
            <a:spLocks noChangeArrowheads="1"/>
          </p:cNvSpPr>
          <p:nvPr/>
        </p:nvSpPr>
        <p:spPr bwMode="auto">
          <a:xfrm>
            <a:off x="3433671" y="3294121"/>
            <a:ext cx="230290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Independent Set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12"/>
          <p:cNvSpPr>
            <a:spLocks noChangeArrowheads="1"/>
          </p:cNvSpPr>
          <p:nvPr/>
        </p:nvSpPr>
        <p:spPr bwMode="auto">
          <a:xfrm>
            <a:off x="5897246" y="5292416"/>
            <a:ext cx="141105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Set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テキスト ボックス 13"/>
          <p:cNvSpPr>
            <a:spLocks noChangeArrowheads="1"/>
          </p:cNvSpPr>
          <p:nvPr/>
        </p:nvSpPr>
        <p:spPr bwMode="auto">
          <a:xfrm>
            <a:off x="1028040" y="5292416"/>
            <a:ext cx="285621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Integer Programming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>
            <a:off x="4567608" y="2847084"/>
            <a:ext cx="4392" cy="50862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>
          <a:xfrm>
            <a:off x="5712432" y="3717552"/>
            <a:ext cx="766116" cy="451297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3" name="直線矢印コネクタ 102"/>
          <p:cNvCxnSpPr/>
          <p:nvPr/>
        </p:nvCxnSpPr>
        <p:spPr>
          <a:xfrm flipH="1">
            <a:off x="2763008" y="3712195"/>
            <a:ext cx="670664" cy="45665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4" name="直線矢印コネクタ 103"/>
          <p:cNvCxnSpPr/>
          <p:nvPr/>
        </p:nvCxnSpPr>
        <p:spPr>
          <a:xfrm>
            <a:off x="3982997" y="4466059"/>
            <a:ext cx="1559731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grpSp>
        <p:nvGrpSpPr>
          <p:cNvPr id="8" name="グループ化 7"/>
          <p:cNvGrpSpPr/>
          <p:nvPr/>
        </p:nvGrpSpPr>
        <p:grpSpPr>
          <a:xfrm>
            <a:off x="2459038" y="4707414"/>
            <a:ext cx="4144962" cy="542658"/>
            <a:chOff x="2459038" y="4707413"/>
            <a:chExt cx="4144962" cy="714375"/>
          </a:xfrm>
        </p:grpSpPr>
        <p:cxnSp>
          <p:nvCxnSpPr>
            <p:cNvPr id="105" name="直線矢印コネクタ 104"/>
            <p:cNvCxnSpPr/>
            <p:nvPr/>
          </p:nvCxnSpPr>
          <p:spPr>
            <a:xfrm rot="5400000">
              <a:off x="2102644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cxnSp>
          <p:nvCxnSpPr>
            <p:cNvPr id="106" name="直線矢印コネクタ 105"/>
            <p:cNvCxnSpPr/>
            <p:nvPr/>
          </p:nvCxnSpPr>
          <p:spPr>
            <a:xfrm rot="5400000">
              <a:off x="6246019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</p:grpSp>
      <p:sp>
        <p:nvSpPr>
          <p:cNvPr id="21" name="正方形/長方形 20"/>
          <p:cNvSpPr/>
          <p:nvPr/>
        </p:nvSpPr>
        <p:spPr>
          <a:xfrm>
            <a:off x="2750119" y="1916832"/>
            <a:ext cx="3634978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flow of </a:t>
            </a: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ＭＳ Ｐゴシック" charset="-128"/>
                <a:cs typeface="Times New Roman" pitchFamily="18" charset="0"/>
              </a:rPr>
              <a:t>NP-hardness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proofs   </a:t>
            </a:r>
          </a:p>
        </p:txBody>
      </p:sp>
      <p:sp>
        <p:nvSpPr>
          <p:cNvPr id="23" name="テキスト ボックス 8"/>
          <p:cNvSpPr>
            <a:spLocks noChangeArrowheads="1"/>
          </p:cNvSpPr>
          <p:nvPr/>
        </p:nvSpPr>
        <p:spPr bwMode="auto">
          <a:xfrm>
            <a:off x="5694848" y="4211464"/>
            <a:ext cx="1811986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Vertex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02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PSPACE-hardness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28" name="テキスト ボックス 194"/>
          <p:cNvSpPr txBox="1">
            <a:spLocks noChangeArrowheads="1"/>
          </p:cNvSpPr>
          <p:nvPr/>
        </p:nvSpPr>
        <p:spPr bwMode="auto">
          <a:xfrm>
            <a:off x="246432" y="557472"/>
            <a:ext cx="87180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For many </a:t>
            </a: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NP-complete search</a:t>
            </a: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 problems, we can show the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PSPACE-hardness of their reconfigurations</a:t>
            </a: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 by following the “flow” of NP-hardness reductions (with noting that they preserve the reachability). </a:t>
            </a:r>
          </a:p>
        </p:txBody>
      </p:sp>
      <p:sp>
        <p:nvSpPr>
          <p:cNvPr id="94" name="テキスト ボックス 5"/>
          <p:cNvSpPr>
            <a:spLocks noChangeArrowheads="1"/>
          </p:cNvSpPr>
          <p:nvPr/>
        </p:nvSpPr>
        <p:spPr bwMode="auto">
          <a:xfrm>
            <a:off x="4157573" y="2388660"/>
            <a:ext cx="829015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3SAT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テキスト ボックス 8"/>
          <p:cNvSpPr>
            <a:spLocks noChangeArrowheads="1"/>
          </p:cNvSpPr>
          <p:nvPr/>
        </p:nvSpPr>
        <p:spPr bwMode="auto">
          <a:xfrm>
            <a:off x="1956552" y="4211464"/>
            <a:ext cx="101368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Clique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テキスト ボックス 10"/>
          <p:cNvSpPr>
            <a:spLocks noChangeArrowheads="1"/>
          </p:cNvSpPr>
          <p:nvPr/>
        </p:nvSpPr>
        <p:spPr bwMode="auto">
          <a:xfrm>
            <a:off x="3433671" y="3294121"/>
            <a:ext cx="230290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Independent Set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12"/>
          <p:cNvSpPr>
            <a:spLocks noChangeArrowheads="1"/>
          </p:cNvSpPr>
          <p:nvPr/>
        </p:nvSpPr>
        <p:spPr bwMode="auto">
          <a:xfrm>
            <a:off x="5897246" y="5292416"/>
            <a:ext cx="141105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Set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テキスト ボックス 13"/>
          <p:cNvSpPr>
            <a:spLocks noChangeArrowheads="1"/>
          </p:cNvSpPr>
          <p:nvPr/>
        </p:nvSpPr>
        <p:spPr bwMode="auto">
          <a:xfrm>
            <a:off x="1028040" y="5292416"/>
            <a:ext cx="285621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Integer Programming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>
            <a:off x="4567608" y="2847084"/>
            <a:ext cx="4392" cy="50862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>
          <a:xfrm>
            <a:off x="5712432" y="3717552"/>
            <a:ext cx="766116" cy="451297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3" name="直線矢印コネクタ 102"/>
          <p:cNvCxnSpPr/>
          <p:nvPr/>
        </p:nvCxnSpPr>
        <p:spPr>
          <a:xfrm flipH="1">
            <a:off x="2763008" y="3712195"/>
            <a:ext cx="670664" cy="45665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4" name="直線矢印コネクタ 103"/>
          <p:cNvCxnSpPr/>
          <p:nvPr/>
        </p:nvCxnSpPr>
        <p:spPr>
          <a:xfrm>
            <a:off x="3982997" y="4466059"/>
            <a:ext cx="1559731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grpSp>
        <p:nvGrpSpPr>
          <p:cNvPr id="8" name="グループ化 7"/>
          <p:cNvGrpSpPr/>
          <p:nvPr/>
        </p:nvGrpSpPr>
        <p:grpSpPr>
          <a:xfrm>
            <a:off x="2459038" y="4707414"/>
            <a:ext cx="4144962" cy="542658"/>
            <a:chOff x="2459038" y="4707413"/>
            <a:chExt cx="4144962" cy="714375"/>
          </a:xfrm>
        </p:grpSpPr>
        <p:cxnSp>
          <p:nvCxnSpPr>
            <p:cNvPr id="105" name="直線矢印コネクタ 104"/>
            <p:cNvCxnSpPr/>
            <p:nvPr/>
          </p:nvCxnSpPr>
          <p:spPr>
            <a:xfrm rot="5400000">
              <a:off x="2102644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cxnSp>
          <p:nvCxnSpPr>
            <p:cNvPr id="106" name="直線矢印コネクタ 105"/>
            <p:cNvCxnSpPr/>
            <p:nvPr/>
          </p:nvCxnSpPr>
          <p:spPr>
            <a:xfrm rot="5400000">
              <a:off x="6246019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</p:grpSp>
      <p:sp>
        <p:nvSpPr>
          <p:cNvPr id="107" name="角丸四角形吹き出し 106"/>
          <p:cNvSpPr/>
          <p:nvPr/>
        </p:nvSpPr>
        <p:spPr>
          <a:xfrm>
            <a:off x="6184869" y="2536455"/>
            <a:ext cx="2605237" cy="781827"/>
          </a:xfrm>
          <a:prstGeom prst="wedgeRoundRectCallout">
            <a:avLst>
              <a:gd name="adj1" fmla="val -60111"/>
              <a:gd name="adj2" fmla="val -30653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PSPACE-complete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[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GKMP09]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4048" y="5911232"/>
            <a:ext cx="8502031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  <a:cs typeface="Times New Roman" pitchFamily="18" charset="0"/>
              </a:rPr>
              <a:t>[</a:t>
            </a:r>
            <a:r>
              <a:rPr kumimoji="0" lang="en-US" altLang="ja-JP" sz="1800" kern="0" dirty="0" smtClean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  <a:cs typeface="Times New Roman" pitchFamily="18" charset="0"/>
              </a:rPr>
              <a:t>GKMP09] </a:t>
            </a:r>
            <a:r>
              <a:rPr lang="en-US" altLang="ja-JP" sz="1800" dirty="0" smtClean="0">
                <a:latin typeface="+mn-lt"/>
                <a:ea typeface="+mn-ea"/>
              </a:rPr>
              <a:t>P. </a:t>
            </a:r>
            <a:r>
              <a:rPr lang="ja-JP" altLang="en-US" sz="1800" dirty="0" smtClean="0">
                <a:latin typeface="+mn-lt"/>
                <a:ea typeface="+mn-ea"/>
              </a:rPr>
              <a:t>Gopalan, </a:t>
            </a:r>
            <a:r>
              <a:rPr lang="en-US" altLang="ja-JP" sz="1800" dirty="0" smtClean="0">
                <a:latin typeface="+mn-lt"/>
                <a:ea typeface="+mn-ea"/>
              </a:rPr>
              <a:t>P.G.</a:t>
            </a:r>
            <a:r>
              <a:rPr lang="ja-JP" altLang="en-US" sz="1800" dirty="0" smtClean="0">
                <a:latin typeface="+mn-lt"/>
                <a:ea typeface="+mn-ea"/>
              </a:rPr>
              <a:t> Kolaitis, </a:t>
            </a:r>
            <a:r>
              <a:rPr lang="en-US" altLang="ja-JP" sz="1800" dirty="0" smtClean="0">
                <a:latin typeface="+mn-lt"/>
                <a:ea typeface="+mn-ea"/>
              </a:rPr>
              <a:t>E.N. </a:t>
            </a:r>
            <a:r>
              <a:rPr lang="ja-JP" altLang="en-US" sz="1800" dirty="0" smtClean="0">
                <a:latin typeface="+mn-lt"/>
                <a:ea typeface="+mn-ea"/>
              </a:rPr>
              <a:t>Maneva, </a:t>
            </a:r>
            <a:r>
              <a:rPr lang="en-US" altLang="ja-JP" sz="1800" dirty="0" smtClean="0">
                <a:latin typeface="+mn-lt"/>
                <a:ea typeface="+mn-ea"/>
              </a:rPr>
              <a:t>C.H.</a:t>
            </a:r>
            <a:r>
              <a:rPr lang="ja-JP" altLang="en-US" sz="1800" dirty="0" smtClean="0">
                <a:latin typeface="+mn-lt"/>
                <a:ea typeface="+mn-ea"/>
              </a:rPr>
              <a:t> Papadimitriou</a:t>
            </a:r>
            <a:r>
              <a:rPr lang="en-US" altLang="ja-JP" sz="1800" dirty="0" smtClean="0">
                <a:latin typeface="+mn-lt"/>
                <a:ea typeface="+mn-ea"/>
              </a:rPr>
              <a:t>.</a:t>
            </a:r>
            <a:r>
              <a:rPr lang="ja-JP" altLang="en-US" sz="1800" dirty="0" smtClean="0">
                <a:latin typeface="+mn-lt"/>
                <a:ea typeface="+mn-ea"/>
              </a:rPr>
              <a:t> </a:t>
            </a:r>
            <a:endParaRPr lang="en-US" altLang="ja-JP" sz="1800" dirty="0" smtClean="0">
              <a:latin typeface="+mn-lt"/>
              <a:ea typeface="+mn-ea"/>
            </a:endParaRPr>
          </a:p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ja-JP" altLang="en-US" sz="1800" dirty="0" smtClean="0">
                <a:latin typeface="+mn-lt"/>
                <a:ea typeface="+mn-ea"/>
              </a:rPr>
              <a:t>The </a:t>
            </a:r>
            <a:r>
              <a:rPr lang="ja-JP" altLang="en-US" sz="1800" dirty="0">
                <a:latin typeface="+mn-lt"/>
                <a:ea typeface="+mn-ea"/>
              </a:rPr>
              <a:t>connectivity of Boolean satisfiability: computational and structural dichotomies</a:t>
            </a:r>
            <a:r>
              <a:rPr lang="ja-JP" altLang="en-US" sz="1800" dirty="0" smtClean="0">
                <a:latin typeface="+mn-lt"/>
                <a:ea typeface="+mn-ea"/>
              </a:rPr>
              <a:t>. SIAM </a:t>
            </a:r>
            <a:r>
              <a:rPr lang="ja-JP" altLang="en-US" sz="1800" dirty="0">
                <a:latin typeface="+mn-lt"/>
                <a:ea typeface="+mn-ea"/>
              </a:rPr>
              <a:t>J</a:t>
            </a:r>
            <a:r>
              <a:rPr lang="ja-JP" altLang="en-US" sz="1800" dirty="0" smtClean="0">
                <a:latin typeface="+mn-lt"/>
                <a:ea typeface="+mn-ea"/>
              </a:rPr>
              <a:t>. Computing </a:t>
            </a:r>
            <a:r>
              <a:rPr lang="ja-JP" altLang="en-US" sz="1800" dirty="0">
                <a:latin typeface="+mn-lt"/>
                <a:ea typeface="+mn-ea"/>
              </a:rPr>
              <a:t>38, pp</a:t>
            </a:r>
            <a:r>
              <a:rPr lang="ja-JP" altLang="en-US" sz="1800" dirty="0" smtClean="0">
                <a:latin typeface="+mn-lt"/>
                <a:ea typeface="+mn-ea"/>
              </a:rPr>
              <a:t>. 2330-2355 </a:t>
            </a:r>
            <a:r>
              <a:rPr lang="ja-JP" altLang="en-US" sz="1800" dirty="0">
                <a:latin typeface="+mn-lt"/>
                <a:ea typeface="+mn-ea"/>
              </a:rPr>
              <a:t>(2009) 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492560" y="1916832"/>
            <a:ext cx="4126137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flow of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ＭＳ Ｐゴシック" charset="-128"/>
                <a:cs typeface="Times New Roman" pitchFamily="18" charset="0"/>
              </a:rPr>
              <a:t>PSPACE-hardness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proofs   </a:t>
            </a:r>
          </a:p>
        </p:txBody>
      </p:sp>
      <p:sp>
        <p:nvSpPr>
          <p:cNvPr id="22" name="テキスト ボックス 5"/>
          <p:cNvSpPr>
            <a:spLocks noChangeArrowheads="1"/>
          </p:cNvSpPr>
          <p:nvPr/>
        </p:nvSpPr>
        <p:spPr bwMode="auto">
          <a:xfrm>
            <a:off x="4860032" y="2388660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8"/>
          <p:cNvSpPr>
            <a:spLocks noChangeArrowheads="1"/>
          </p:cNvSpPr>
          <p:nvPr/>
        </p:nvSpPr>
        <p:spPr bwMode="auto">
          <a:xfrm>
            <a:off x="5694848" y="4211464"/>
            <a:ext cx="1811986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Vertex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5"/>
          <p:cNvSpPr>
            <a:spLocks noChangeArrowheads="1"/>
          </p:cNvSpPr>
          <p:nvPr/>
        </p:nvSpPr>
        <p:spPr bwMode="auto">
          <a:xfrm>
            <a:off x="5571856" y="3297802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5"/>
          <p:cNvSpPr>
            <a:spLocks noChangeArrowheads="1"/>
          </p:cNvSpPr>
          <p:nvPr/>
        </p:nvSpPr>
        <p:spPr bwMode="auto">
          <a:xfrm>
            <a:off x="7331957" y="4213421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5"/>
          <p:cNvSpPr>
            <a:spLocks noChangeArrowheads="1"/>
          </p:cNvSpPr>
          <p:nvPr/>
        </p:nvSpPr>
        <p:spPr bwMode="auto">
          <a:xfrm>
            <a:off x="2762819" y="4213421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5"/>
          <p:cNvSpPr>
            <a:spLocks noChangeArrowheads="1"/>
          </p:cNvSpPr>
          <p:nvPr/>
        </p:nvSpPr>
        <p:spPr bwMode="auto">
          <a:xfrm>
            <a:off x="7173616" y="5292416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5"/>
          <p:cNvSpPr>
            <a:spLocks noChangeArrowheads="1"/>
          </p:cNvSpPr>
          <p:nvPr/>
        </p:nvSpPr>
        <p:spPr bwMode="auto">
          <a:xfrm>
            <a:off x="3699648" y="5292416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994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Reduction for preserving the reachability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grpSp>
        <p:nvGrpSpPr>
          <p:cNvPr id="34" name="グループ化 19"/>
          <p:cNvGrpSpPr>
            <a:grpSpLocks/>
          </p:cNvGrpSpPr>
          <p:nvPr/>
        </p:nvGrpSpPr>
        <p:grpSpPr bwMode="auto">
          <a:xfrm>
            <a:off x="731013" y="4301014"/>
            <a:ext cx="1194384" cy="1193499"/>
            <a:chOff x="785813" y="2922588"/>
            <a:chExt cx="3008312" cy="3006725"/>
          </a:xfrm>
        </p:grpSpPr>
        <p:cxnSp>
          <p:nvCxnSpPr>
            <p:cNvPr id="35" name="直線コネクタ 34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直方体 37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テキスト ボックス 9"/>
          <p:cNvSpPr txBox="1">
            <a:spLocks noChangeArrowheads="1"/>
          </p:cNvSpPr>
          <p:nvPr/>
        </p:nvSpPr>
        <p:spPr bwMode="auto">
          <a:xfrm>
            <a:off x="805304" y="3959466"/>
            <a:ext cx="444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10"/>
          <p:cNvSpPr txBox="1">
            <a:spLocks noChangeArrowheads="1"/>
          </p:cNvSpPr>
          <p:nvPr/>
        </p:nvSpPr>
        <p:spPr bwMode="auto">
          <a:xfrm>
            <a:off x="1682086" y="3959466"/>
            <a:ext cx="477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11"/>
          <p:cNvSpPr txBox="1">
            <a:spLocks noChangeArrowheads="1"/>
          </p:cNvSpPr>
          <p:nvPr/>
        </p:nvSpPr>
        <p:spPr bwMode="auto">
          <a:xfrm>
            <a:off x="1966486" y="5021767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12"/>
          <p:cNvSpPr txBox="1">
            <a:spLocks noChangeArrowheads="1"/>
          </p:cNvSpPr>
          <p:nvPr/>
        </p:nvSpPr>
        <p:spPr bwMode="auto">
          <a:xfrm>
            <a:off x="1395625" y="5501804"/>
            <a:ext cx="451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テキスト ボックス 13"/>
          <p:cNvSpPr txBox="1">
            <a:spLocks noChangeArrowheads="1"/>
          </p:cNvSpPr>
          <p:nvPr/>
        </p:nvSpPr>
        <p:spPr bwMode="auto">
          <a:xfrm>
            <a:off x="383691" y="5459147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テキスト ボックス 14"/>
          <p:cNvSpPr txBox="1">
            <a:spLocks noChangeArrowheads="1"/>
          </p:cNvSpPr>
          <p:nvPr/>
        </p:nvSpPr>
        <p:spPr bwMode="auto">
          <a:xfrm>
            <a:off x="251520" y="4446058"/>
            <a:ext cx="492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15"/>
          <p:cNvSpPr txBox="1">
            <a:spLocks noChangeArrowheads="1"/>
          </p:cNvSpPr>
          <p:nvPr/>
        </p:nvSpPr>
        <p:spPr bwMode="auto">
          <a:xfrm>
            <a:off x="1205797" y="4274794"/>
            <a:ext cx="484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十字形 45"/>
          <p:cNvSpPr/>
          <p:nvPr/>
        </p:nvSpPr>
        <p:spPr>
          <a:xfrm rot="2700000">
            <a:off x="692032" y="4537162"/>
            <a:ext cx="124843" cy="124842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十字形 46"/>
          <p:cNvSpPr/>
          <p:nvPr/>
        </p:nvSpPr>
        <p:spPr>
          <a:xfrm rot="2700000">
            <a:off x="1550643" y="4537161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十字形 47"/>
          <p:cNvSpPr/>
          <p:nvPr/>
        </p:nvSpPr>
        <p:spPr>
          <a:xfrm rot="2700000">
            <a:off x="1849527" y="4254355"/>
            <a:ext cx="124842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971498" y="4243373"/>
            <a:ext cx="114651" cy="1146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十字形 49"/>
          <p:cNvSpPr/>
          <p:nvPr/>
        </p:nvSpPr>
        <p:spPr>
          <a:xfrm rot="2700000">
            <a:off x="979934" y="5112964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>
            <a:off x="784717" y="5488263"/>
            <a:ext cx="768473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55" idx="6"/>
            <a:endCxn id="54" idx="3"/>
          </p:cNvCxnSpPr>
          <p:nvPr/>
        </p:nvCxnSpPr>
        <p:spPr>
          <a:xfrm flipV="1">
            <a:off x="1667840" y="5220138"/>
            <a:ext cx="210337" cy="24482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670066" y="5407632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861388" y="5122278"/>
            <a:ext cx="114651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553190" y="5407632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179512" y="1925469"/>
                <a:ext cx="396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25469"/>
                <a:ext cx="3967143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261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/>
              <p:cNvSpPr/>
              <p:nvPr/>
            </p:nvSpPr>
            <p:spPr>
              <a:xfrm>
                <a:off x="302606" y="5760146"/>
                <a:ext cx="1994905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ja-JP" sz="20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Solution space</a:t>
                </a:r>
              </a:p>
              <a:p>
                <a:pPr lvl="0"/>
                <a:r>
                  <a:rPr lang="en-US" altLang="ja-JP" sz="20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for SAT formula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𝑓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5" name="正方形/長方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6" y="5760146"/>
                <a:ext cx="1994905" cy="723275"/>
              </a:xfrm>
              <a:prstGeom prst="rect">
                <a:avLst/>
              </a:prstGeom>
              <a:blipFill rotWithShape="0">
                <a:blip r:embed="rId4"/>
                <a:stretch>
                  <a:fillRect l="-3058" t="-5042" r="-306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左右矢印 75"/>
          <p:cNvSpPr/>
          <p:nvPr/>
        </p:nvSpPr>
        <p:spPr>
          <a:xfrm rot="16200000">
            <a:off x="6694097" y="4942211"/>
            <a:ext cx="838022" cy="37166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07504" y="2564904"/>
            <a:ext cx="8917689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his reduction is correct for NP-hardness, </a:t>
            </a:r>
          </a:p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but does not preserve the connectivity (reachability) of solution space.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784697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6319544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5924083" y="2272354"/>
            <a:ext cx="395461" cy="0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二等辺三角形 9"/>
          <p:cNvSpPr/>
          <p:nvPr/>
        </p:nvSpPr>
        <p:spPr>
          <a:xfrm>
            <a:off x="6897614" y="1773053"/>
            <a:ext cx="541269" cy="466611"/>
          </a:xfrm>
          <a:prstGeom prst="triangle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7095246" y="1706241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6826262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7356618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7864134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8398982" y="2167089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67" name="直線コネクタ 66"/>
          <p:cNvCxnSpPr/>
          <p:nvPr/>
        </p:nvCxnSpPr>
        <p:spPr bwMode="auto">
          <a:xfrm>
            <a:off x="8003521" y="2272354"/>
            <a:ext cx="395461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651315" y="2289849"/>
                <a:ext cx="312658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315" y="2289849"/>
                <a:ext cx="312658" cy="323762"/>
              </a:xfrm>
              <a:prstGeom prst="rect">
                <a:avLst/>
              </a:prstGeom>
              <a:blipFill rotWithShape="0"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6222107" y="2289849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07" y="2289849"/>
                <a:ext cx="316394" cy="323762"/>
              </a:xfrm>
              <a:prstGeom prst="rect">
                <a:avLst/>
              </a:prstGeom>
              <a:blipFill rotWithShape="0">
                <a:blip r:embed="rId6"/>
                <a:stretch>
                  <a:fillRect r="-3846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7856845" y="2289849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45" y="2289849"/>
                <a:ext cx="316394" cy="323762"/>
              </a:xfrm>
              <a:prstGeom prst="rect">
                <a:avLst/>
              </a:prstGeom>
              <a:blipFill rotWithShape="0">
                <a:blip r:embed="rId7"/>
                <a:stretch>
                  <a:fillRect r="-3846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8322967" y="2289849"/>
                <a:ext cx="299532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967" y="2289849"/>
                <a:ext cx="299532" cy="323762"/>
              </a:xfrm>
              <a:prstGeom prst="rect">
                <a:avLst/>
              </a:prstGeom>
              <a:blipFill rotWithShape="0">
                <a:blip r:embed="rId8"/>
                <a:stretch>
                  <a:fillRect r="-20408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7005166" y="1340768"/>
                <a:ext cx="312658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66" y="1340768"/>
                <a:ext cx="312658" cy="323762"/>
              </a:xfrm>
              <a:prstGeom prst="rect">
                <a:avLst/>
              </a:prstGeom>
              <a:blipFill rotWithShape="0">
                <a:blip r:embed="rId9"/>
                <a:stretch>
                  <a:fillRect r="-21569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6689029" y="2289849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029" y="2289849"/>
                <a:ext cx="316394" cy="323762"/>
              </a:xfrm>
              <a:prstGeom prst="rect">
                <a:avLst/>
              </a:prstGeom>
              <a:blipFill rotWithShape="0">
                <a:blip r:embed="rId10"/>
                <a:stretch>
                  <a:fillRect r="-3846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7297175" y="1755232"/>
                <a:ext cx="299532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75" y="1755232"/>
                <a:ext cx="299532" cy="323762"/>
              </a:xfrm>
              <a:prstGeom prst="rect">
                <a:avLst/>
              </a:prstGeom>
              <a:blipFill rotWithShape="0">
                <a:blip r:embed="rId11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/>
          <p:cNvCxnSpPr>
            <a:stCxn id="2" idx="7"/>
            <a:endCxn id="59" idx="2"/>
          </p:cNvCxnSpPr>
          <p:nvPr/>
        </p:nvCxnSpPr>
        <p:spPr bwMode="auto">
          <a:xfrm flipV="1">
            <a:off x="5903671" y="1775935"/>
            <a:ext cx="1191575" cy="4115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6458931" y="2272354"/>
            <a:ext cx="36733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曲線コネクタ 19"/>
          <p:cNvCxnSpPr>
            <a:stCxn id="60" idx="4"/>
            <a:endCxn id="65" idx="4"/>
          </p:cNvCxnSpPr>
          <p:nvPr/>
        </p:nvCxnSpPr>
        <p:spPr bwMode="auto">
          <a:xfrm rot="16200000" flipH="1">
            <a:off x="7414892" y="1787540"/>
            <a:ext cx="10277" cy="1037872"/>
          </a:xfrm>
          <a:prstGeom prst="curvedConnector3">
            <a:avLst>
              <a:gd name="adj1" fmla="val 180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曲線コネクタ 63"/>
          <p:cNvCxnSpPr>
            <a:stCxn id="61" idx="7"/>
            <a:endCxn id="66" idx="1"/>
          </p:cNvCxnSpPr>
          <p:nvPr/>
        </p:nvCxnSpPr>
        <p:spPr bwMode="auto">
          <a:xfrm rot="5400000" flipH="1" flipV="1">
            <a:off x="7947493" y="1715601"/>
            <a:ext cx="10277" cy="943802"/>
          </a:xfrm>
          <a:prstGeom prst="curvedConnector3">
            <a:avLst>
              <a:gd name="adj1" fmla="val 199863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テキスト ボックス 81"/>
          <p:cNvSpPr txBox="1"/>
          <p:nvPr/>
        </p:nvSpPr>
        <p:spPr>
          <a:xfrm>
            <a:off x="2707815" y="395675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000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5557" y="883913"/>
            <a:ext cx="783548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3SAT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069934" y="883913"/>
            <a:ext cx="2238370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Independent set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8" name="直線矢印コネクタ 7"/>
          <p:cNvCxnSpPr>
            <a:stCxn id="5" idx="3"/>
            <a:endCxn id="110" idx="1"/>
          </p:cNvCxnSpPr>
          <p:nvPr/>
        </p:nvCxnSpPr>
        <p:spPr bwMode="auto">
          <a:xfrm>
            <a:off x="1129105" y="1114746"/>
            <a:ext cx="3940829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1217882" y="663079"/>
            <a:ext cx="347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reduction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for NP-hardness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588904" y="3323861"/>
            <a:ext cx="2971184" cy="1272843"/>
            <a:chOff x="5588904" y="3323861"/>
            <a:chExt cx="2971184" cy="1272843"/>
          </a:xfrm>
        </p:grpSpPr>
        <p:sp>
          <p:nvSpPr>
            <p:cNvPr id="157" name="円/楕円 156"/>
            <p:cNvSpPr/>
            <p:nvPr/>
          </p:nvSpPr>
          <p:spPr>
            <a:xfrm>
              <a:off x="5722286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円/楕円 157"/>
            <p:cNvSpPr/>
            <p:nvPr/>
          </p:nvSpPr>
          <p:spPr>
            <a:xfrm>
              <a:off x="6257133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cxnSp>
          <p:nvCxnSpPr>
            <p:cNvPr id="159" name="直線コネクタ 158"/>
            <p:cNvCxnSpPr/>
            <p:nvPr/>
          </p:nvCxnSpPr>
          <p:spPr bwMode="auto">
            <a:xfrm>
              <a:off x="5861672" y="4255447"/>
              <a:ext cx="395461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二等辺三角形 159"/>
            <p:cNvSpPr/>
            <p:nvPr/>
          </p:nvSpPr>
          <p:spPr>
            <a:xfrm>
              <a:off x="6835203" y="3756146"/>
              <a:ext cx="541269" cy="466611"/>
            </a:xfrm>
            <a:prstGeom prst="triangle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7032835" y="3689334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円/楕円 161"/>
            <p:cNvSpPr/>
            <p:nvPr/>
          </p:nvSpPr>
          <p:spPr>
            <a:xfrm>
              <a:off x="6763851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円/楕円 162"/>
            <p:cNvSpPr/>
            <p:nvPr/>
          </p:nvSpPr>
          <p:spPr>
            <a:xfrm>
              <a:off x="7294207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円/楕円 163"/>
            <p:cNvSpPr/>
            <p:nvPr/>
          </p:nvSpPr>
          <p:spPr>
            <a:xfrm>
              <a:off x="7801723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8336571" y="4150182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直線コネクタ 165"/>
            <p:cNvCxnSpPr/>
            <p:nvPr/>
          </p:nvCxnSpPr>
          <p:spPr bwMode="auto">
            <a:xfrm>
              <a:off x="7941110" y="4255447"/>
              <a:ext cx="395461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テキスト ボックス 166"/>
                <p:cNvSpPr txBox="1"/>
                <p:nvPr/>
              </p:nvSpPr>
              <p:spPr>
                <a:xfrm>
                  <a:off x="5588904" y="4272942"/>
                  <a:ext cx="312658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99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67" name="テキスト ボックス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904" y="4272942"/>
                  <a:ext cx="312658" cy="32376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テキスト ボックス 167"/>
                <p:cNvSpPr txBox="1"/>
                <p:nvPr/>
              </p:nvSpPr>
              <p:spPr>
                <a:xfrm>
                  <a:off x="6159696" y="4272942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0099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68" name="テキスト ボックス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696" y="4272942"/>
                  <a:ext cx="316394" cy="32376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テキスト ボックス 168"/>
                <p:cNvSpPr txBox="1"/>
                <p:nvPr/>
              </p:nvSpPr>
              <p:spPr>
                <a:xfrm>
                  <a:off x="7794434" y="4272942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C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69" name="テキスト ボックス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434" y="4272942"/>
                  <a:ext cx="316394" cy="32376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テキスト ボックス 169"/>
                <p:cNvSpPr txBox="1"/>
                <p:nvPr/>
              </p:nvSpPr>
              <p:spPr>
                <a:xfrm>
                  <a:off x="8260556" y="4272942"/>
                  <a:ext cx="299532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C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0" name="テキスト ボックス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556" y="4272942"/>
                  <a:ext cx="299532" cy="32376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20408"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テキスト ボックス 170"/>
                <p:cNvSpPr txBox="1"/>
                <p:nvPr/>
              </p:nvSpPr>
              <p:spPr>
                <a:xfrm>
                  <a:off x="6942755" y="3323861"/>
                  <a:ext cx="312658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1" name="テキスト ボックス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755" y="3323861"/>
                  <a:ext cx="312658" cy="32376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9608"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テキスト ボックス 171"/>
                <p:cNvSpPr txBox="1"/>
                <p:nvPr/>
              </p:nvSpPr>
              <p:spPr>
                <a:xfrm>
                  <a:off x="6626618" y="4272942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2" name="テキスト ボックス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618" y="4272942"/>
                  <a:ext cx="316394" cy="32376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テキスト ボックス 172"/>
                <p:cNvSpPr txBox="1"/>
                <p:nvPr/>
              </p:nvSpPr>
              <p:spPr>
                <a:xfrm>
                  <a:off x="7234764" y="3738325"/>
                  <a:ext cx="299532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73" name="テキスト ボックス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764" y="3738325"/>
                  <a:ext cx="299532" cy="32376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" name="直線コネクタ 173"/>
            <p:cNvCxnSpPr>
              <a:stCxn id="157" idx="7"/>
              <a:endCxn id="161" idx="2"/>
            </p:cNvCxnSpPr>
            <p:nvPr/>
          </p:nvCxnSpPr>
          <p:spPr bwMode="auto">
            <a:xfrm flipV="1">
              <a:off x="5841260" y="3759028"/>
              <a:ext cx="1191575" cy="41156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直線コネクタ 174"/>
            <p:cNvCxnSpPr/>
            <p:nvPr/>
          </p:nvCxnSpPr>
          <p:spPr bwMode="auto">
            <a:xfrm>
              <a:off x="6396520" y="4255447"/>
              <a:ext cx="36733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曲線コネクタ 175"/>
            <p:cNvCxnSpPr>
              <a:stCxn id="162" idx="4"/>
              <a:endCxn id="164" idx="4"/>
            </p:cNvCxnSpPr>
            <p:nvPr/>
          </p:nvCxnSpPr>
          <p:spPr bwMode="auto">
            <a:xfrm rot="16200000" flipH="1">
              <a:off x="7352481" y="3770633"/>
              <a:ext cx="10277" cy="1037872"/>
            </a:xfrm>
            <a:prstGeom prst="curvedConnector3">
              <a:avLst>
                <a:gd name="adj1" fmla="val 180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曲線コネクタ 176"/>
            <p:cNvCxnSpPr>
              <a:stCxn id="163" idx="7"/>
              <a:endCxn id="165" idx="1"/>
            </p:cNvCxnSpPr>
            <p:nvPr/>
          </p:nvCxnSpPr>
          <p:spPr bwMode="auto">
            <a:xfrm rot="5400000" flipH="1" flipV="1">
              <a:off x="7885082" y="3698694"/>
              <a:ext cx="10277" cy="943802"/>
            </a:xfrm>
            <a:prstGeom prst="curvedConnector3">
              <a:avLst>
                <a:gd name="adj1" fmla="val 199863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円/楕円 177"/>
            <p:cNvSpPr/>
            <p:nvPr/>
          </p:nvSpPr>
          <p:spPr>
            <a:xfrm>
              <a:off x="6210850" y="4105002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79" name="円/楕円 178"/>
            <p:cNvSpPr/>
            <p:nvPr/>
          </p:nvSpPr>
          <p:spPr>
            <a:xfrm>
              <a:off x="7000723" y="3657268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80" name="円/楕円 179"/>
            <p:cNvSpPr/>
            <p:nvPr/>
          </p:nvSpPr>
          <p:spPr>
            <a:xfrm>
              <a:off x="7760393" y="4113965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588904" y="5505365"/>
            <a:ext cx="2971184" cy="1272843"/>
            <a:chOff x="5588904" y="5505365"/>
            <a:chExt cx="2971184" cy="1272843"/>
          </a:xfrm>
        </p:grpSpPr>
        <p:sp>
          <p:nvSpPr>
            <p:cNvPr id="181" name="円/楕円 180"/>
            <p:cNvSpPr/>
            <p:nvPr/>
          </p:nvSpPr>
          <p:spPr>
            <a:xfrm>
              <a:off x="5722286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6257133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cxnSp>
          <p:nvCxnSpPr>
            <p:cNvPr id="183" name="直線コネクタ 182"/>
            <p:cNvCxnSpPr/>
            <p:nvPr/>
          </p:nvCxnSpPr>
          <p:spPr bwMode="auto">
            <a:xfrm>
              <a:off x="5861672" y="6436951"/>
              <a:ext cx="395461" cy="0"/>
            </a:xfrm>
            <a:prstGeom prst="line">
              <a:avLst/>
            </a:pr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二等辺三角形 183"/>
            <p:cNvSpPr/>
            <p:nvPr/>
          </p:nvSpPr>
          <p:spPr>
            <a:xfrm>
              <a:off x="6835203" y="5937650"/>
              <a:ext cx="541269" cy="466611"/>
            </a:xfrm>
            <a:prstGeom prst="triangle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7032835" y="5870838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6763851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円/楕円 186"/>
            <p:cNvSpPr/>
            <p:nvPr/>
          </p:nvSpPr>
          <p:spPr>
            <a:xfrm>
              <a:off x="7294207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円/楕円 187"/>
            <p:cNvSpPr/>
            <p:nvPr/>
          </p:nvSpPr>
          <p:spPr>
            <a:xfrm>
              <a:off x="7801723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円/楕円 188"/>
            <p:cNvSpPr/>
            <p:nvPr/>
          </p:nvSpPr>
          <p:spPr>
            <a:xfrm>
              <a:off x="8336571" y="6331686"/>
              <a:ext cx="139387" cy="1393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cxnSp>
          <p:nvCxnSpPr>
            <p:cNvPr id="190" name="直線コネクタ 189"/>
            <p:cNvCxnSpPr/>
            <p:nvPr/>
          </p:nvCxnSpPr>
          <p:spPr bwMode="auto">
            <a:xfrm>
              <a:off x="7941110" y="6436951"/>
              <a:ext cx="395461" cy="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テキスト ボックス 190"/>
                <p:cNvSpPr txBox="1"/>
                <p:nvPr/>
              </p:nvSpPr>
              <p:spPr>
                <a:xfrm>
                  <a:off x="5588904" y="6454446"/>
                  <a:ext cx="312658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99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1" name="テキスト ボックス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904" y="6454446"/>
                  <a:ext cx="312658" cy="32376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テキスト ボックス 191"/>
                <p:cNvSpPr txBox="1"/>
                <p:nvPr/>
              </p:nvSpPr>
              <p:spPr>
                <a:xfrm>
                  <a:off x="6159696" y="6454446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0099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2" name="テキスト ボックス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696" y="6454446"/>
                  <a:ext cx="316394" cy="32376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テキスト ボックス 192"/>
                <p:cNvSpPr txBox="1"/>
                <p:nvPr/>
              </p:nvSpPr>
              <p:spPr>
                <a:xfrm>
                  <a:off x="7794434" y="6454446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C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3" name="テキスト ボックス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4434" y="6454446"/>
                  <a:ext cx="316394" cy="32376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テキスト ボックス 193"/>
                <p:cNvSpPr txBox="1"/>
                <p:nvPr/>
              </p:nvSpPr>
              <p:spPr>
                <a:xfrm>
                  <a:off x="8260556" y="6454446"/>
                  <a:ext cx="299532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C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4" name="テキスト ボックス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0556" y="6454446"/>
                  <a:ext cx="299532" cy="32376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20408"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テキスト ボックス 194"/>
                <p:cNvSpPr txBox="1"/>
                <p:nvPr/>
              </p:nvSpPr>
              <p:spPr>
                <a:xfrm>
                  <a:off x="6942755" y="5505365"/>
                  <a:ext cx="312658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5" name="テキスト ボックス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755" y="5505365"/>
                  <a:ext cx="312658" cy="32376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9608"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テキスト ボックス 195"/>
                <p:cNvSpPr txBox="1"/>
                <p:nvPr/>
              </p:nvSpPr>
              <p:spPr>
                <a:xfrm>
                  <a:off x="6626618" y="6454446"/>
                  <a:ext cx="316394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6" name="テキスト ボックス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618" y="6454446"/>
                  <a:ext cx="316394" cy="32376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3846" b="-320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テキスト ボックス 196"/>
                <p:cNvSpPr txBox="1"/>
                <p:nvPr/>
              </p:nvSpPr>
              <p:spPr>
                <a:xfrm>
                  <a:off x="7234764" y="5919829"/>
                  <a:ext cx="299532" cy="323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97" name="テキスト ボックス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4764" y="5919829"/>
                  <a:ext cx="299532" cy="32376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直線コネクタ 197"/>
            <p:cNvCxnSpPr>
              <a:stCxn id="181" idx="7"/>
              <a:endCxn id="185" idx="2"/>
            </p:cNvCxnSpPr>
            <p:nvPr/>
          </p:nvCxnSpPr>
          <p:spPr bwMode="auto">
            <a:xfrm flipV="1">
              <a:off x="5841260" y="5940532"/>
              <a:ext cx="1191575" cy="41156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直線コネクタ 198"/>
            <p:cNvCxnSpPr/>
            <p:nvPr/>
          </p:nvCxnSpPr>
          <p:spPr bwMode="auto">
            <a:xfrm>
              <a:off x="6396520" y="6436951"/>
              <a:ext cx="36733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曲線コネクタ 199"/>
            <p:cNvCxnSpPr>
              <a:stCxn id="186" idx="4"/>
              <a:endCxn id="188" idx="4"/>
            </p:cNvCxnSpPr>
            <p:nvPr/>
          </p:nvCxnSpPr>
          <p:spPr bwMode="auto">
            <a:xfrm rot="16200000" flipH="1">
              <a:off x="7352481" y="5952137"/>
              <a:ext cx="10277" cy="1037872"/>
            </a:xfrm>
            <a:prstGeom prst="curvedConnector3">
              <a:avLst>
                <a:gd name="adj1" fmla="val 180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曲線コネクタ 200"/>
            <p:cNvCxnSpPr>
              <a:stCxn id="187" idx="7"/>
              <a:endCxn id="189" idx="1"/>
            </p:cNvCxnSpPr>
            <p:nvPr/>
          </p:nvCxnSpPr>
          <p:spPr bwMode="auto">
            <a:xfrm rot="5400000" flipH="1" flipV="1">
              <a:off x="7885082" y="5880198"/>
              <a:ext cx="10277" cy="943802"/>
            </a:xfrm>
            <a:prstGeom prst="curvedConnector3">
              <a:avLst>
                <a:gd name="adj1" fmla="val 199863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2" name="円/楕円 201"/>
            <p:cNvSpPr/>
            <p:nvPr/>
          </p:nvSpPr>
          <p:spPr>
            <a:xfrm>
              <a:off x="6210850" y="6286506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203" name="円/楕円 202"/>
            <p:cNvSpPr/>
            <p:nvPr/>
          </p:nvSpPr>
          <p:spPr>
            <a:xfrm>
              <a:off x="7232405" y="6295469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204" name="円/楕円 203"/>
            <p:cNvSpPr/>
            <p:nvPr/>
          </p:nvSpPr>
          <p:spPr>
            <a:xfrm>
              <a:off x="7760393" y="6295469"/>
              <a:ext cx="222049" cy="222049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391051" y="4612520"/>
            <a:ext cx="17473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adjacen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t in solution space</a:t>
            </a:r>
          </a:p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for IS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>
            <a:off x="7264344" y="3592272"/>
            <a:ext cx="153614" cy="262994"/>
          </a:xfrm>
          <a:prstGeom prst="straightConnector1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" name="テキスト ボックス 204"/>
          <p:cNvSpPr txBox="1"/>
          <p:nvPr/>
        </p:nvSpPr>
        <p:spPr>
          <a:xfrm>
            <a:off x="3344796" y="395675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001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2712230" y="62261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01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3344796" y="622618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001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 flipH="1">
            <a:off x="3995936" y="4175734"/>
            <a:ext cx="14401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3987923" y="3775108"/>
                <a:ext cx="1496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𝑧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: don’t care</a:t>
                </a:r>
                <a:endParaRPr kumimoji="1" lang="ja-JP" altLang="en-US" sz="20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923" y="3775108"/>
                <a:ext cx="1496372" cy="400110"/>
              </a:xfrm>
              <a:prstGeom prst="rect">
                <a:avLst/>
              </a:prstGeom>
              <a:blipFill rotWithShape="0">
                <a:blip r:embed="rId26"/>
                <a:stretch>
                  <a:fillRect t="-7576" r="-3659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8" name="直線矢印コネクタ 207"/>
          <p:cNvCxnSpPr/>
          <p:nvPr/>
        </p:nvCxnSpPr>
        <p:spPr bwMode="auto">
          <a:xfrm flipH="1">
            <a:off x="3995936" y="6451193"/>
            <a:ext cx="14401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テキスト ボックス 208"/>
              <p:cNvSpPr txBox="1"/>
              <p:nvPr/>
            </p:nvSpPr>
            <p:spPr>
              <a:xfrm>
                <a:off x="3987923" y="6050567"/>
                <a:ext cx="1512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𝑥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: don’t care</a:t>
                </a:r>
                <a:endParaRPr kumimoji="1" lang="ja-JP" altLang="en-US" sz="20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09" name="テキスト ボックス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923" y="6050567"/>
                <a:ext cx="1512594" cy="400110"/>
              </a:xfrm>
              <a:prstGeom prst="rect">
                <a:avLst/>
              </a:prstGeom>
              <a:blipFill rotWithShape="0">
                <a:blip r:embed="rId27"/>
                <a:stretch>
                  <a:fillRect t="-9231" r="-3629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7495918" y="629480"/>
            <a:ext cx="1529275" cy="1123712"/>
          </a:xfrm>
          <a:prstGeom prst="wedgeRoundRectCallout">
            <a:avLst>
              <a:gd name="adj1" fmla="val -22558"/>
              <a:gd name="adj2" fmla="val 64848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preserve consistency of variables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10" name="左右矢印 209"/>
          <p:cNvSpPr/>
          <p:nvPr/>
        </p:nvSpPr>
        <p:spPr>
          <a:xfrm rot="16200000">
            <a:off x="2188835" y="5066646"/>
            <a:ext cx="1668120" cy="37166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3439128" y="4603728"/>
            <a:ext cx="184041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u="sng" dirty="0" smtClean="0">
                <a:solidFill>
                  <a:srgbClr val="000000"/>
                </a:solidFill>
                <a:latin typeface="+mn-lt"/>
                <a:ea typeface="+mn-ea"/>
              </a:rPr>
              <a:t>NOT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adjacen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t in solution space</a:t>
            </a:r>
          </a:p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for SAT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6" name="十字形 55"/>
          <p:cNvSpPr/>
          <p:nvPr/>
        </p:nvSpPr>
        <p:spPr>
          <a:xfrm rot="2700000">
            <a:off x="3191358" y="4968046"/>
            <a:ext cx="308464" cy="308464"/>
          </a:xfrm>
          <a:prstGeom prst="plus">
            <a:avLst>
              <a:gd name="adj" fmla="val 40311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707743" y="3951594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u="sng" dirty="0" smtClean="0">
                <a:solidFill>
                  <a:srgbClr val="000000"/>
                </a:solidFill>
                <a:latin typeface="+mn-lt"/>
                <a:ea typeface="+mn-ea"/>
              </a:rPr>
              <a:t>0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</a:t>
            </a:r>
            <a:r>
              <a:rPr kumimoji="1" lang="en-US" altLang="ja-JP" sz="2400" b="1" u="sng" dirty="0" smtClean="0">
                <a:solidFill>
                  <a:srgbClr val="000000"/>
                </a:solidFill>
                <a:latin typeface="+mn-lt"/>
                <a:ea typeface="+mn-ea"/>
              </a:rPr>
              <a:t>0</a:t>
            </a:r>
            <a:endParaRPr kumimoji="1" lang="ja-JP" altLang="en-US" sz="2400" b="1" u="sng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715694" y="6224046"/>
            <a:ext cx="6511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u="sng" dirty="0" smtClean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0</a:t>
            </a:r>
            <a:r>
              <a:rPr kumimoji="1" lang="en-US" altLang="ja-JP" sz="2400" b="1" u="sng" dirty="0" smtClean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endParaRPr kumimoji="1" lang="ja-JP" altLang="en-US" sz="2400" b="1" u="sng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5394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82" grpId="0"/>
      <p:bldP spid="19" grpId="0"/>
      <p:bldP spid="205" grpId="0"/>
      <p:bldP spid="206" grpId="0"/>
      <p:bldP spid="207" grpId="0"/>
      <p:bldP spid="29" grpId="0"/>
      <p:bldP spid="209" grpId="0"/>
      <p:bldP spid="33" grpId="0" animBg="1"/>
      <p:bldP spid="210" grpId="0" animBg="1"/>
      <p:bldP spid="211" grpId="0"/>
      <p:bldP spid="56" grpId="0" animBg="1"/>
      <p:bldP spid="119" grpId="0" animBg="1"/>
      <p:bldP spid="1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Combinatorial Reconfiguration</a:t>
            </a:r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asks the “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reachability</a:t>
            </a:r>
            <a:r>
              <a:rPr lang="en-US" altLang="ja-JP" sz="2400" dirty="0" smtClean="0">
                <a:latin typeface="+mn-lt"/>
                <a:ea typeface="+mn-ea"/>
              </a:rPr>
              <a:t>”/“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connectivity</a:t>
            </a:r>
            <a:r>
              <a:rPr lang="en-US" altLang="ja-JP" sz="2400" dirty="0" smtClean="0">
                <a:latin typeface="+mn-lt"/>
                <a:ea typeface="+mn-ea"/>
              </a:rPr>
              <a:t>” of the solution space.</a:t>
            </a:r>
            <a:endParaRPr kumimoji="1" lang="ja-JP" altLang="en-US" sz="2400" dirty="0" smtClean="0">
              <a:latin typeface="+mn-lt"/>
              <a:ea typeface="+mn-ea"/>
            </a:endParaRPr>
          </a:p>
        </p:txBody>
      </p:sp>
      <p:sp>
        <p:nvSpPr>
          <p:cNvPr id="10" name="雲 9"/>
          <p:cNvSpPr/>
          <p:nvPr/>
        </p:nvSpPr>
        <p:spPr>
          <a:xfrm>
            <a:off x="310692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825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solution space</a:t>
            </a:r>
            <a:endParaRPr kumimoji="1" lang="ja-JP" altLang="en-US" sz="2400" dirty="0" smtClean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1303" y="2162049"/>
            <a:ext cx="78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  <a:ea typeface="+mn-ea"/>
              </a:rPr>
              <a:t>exist?</a:t>
            </a:r>
            <a:endParaRPr kumimoji="1" lang="ja-JP" altLang="en-US" sz="2000" dirty="0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63073" y="196635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雲 13"/>
          <p:cNvSpPr/>
          <p:nvPr/>
        </p:nvSpPr>
        <p:spPr>
          <a:xfrm>
            <a:off x="3309288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2418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solution space</a:t>
            </a:r>
            <a:endParaRPr lang="ja-JP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0292" y="2072510"/>
            <a:ext cx="78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path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?</a:t>
            </a:r>
            <a:endParaRPr kumimoji="1" lang="ja-JP" altLang="en-US" sz="200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7" name="直線矢印コネクタ 16"/>
          <p:cNvCxnSpPr>
            <a:endCxn id="21" idx="2"/>
          </p:cNvCxnSpPr>
          <p:nvPr/>
        </p:nvCxnSpPr>
        <p:spPr>
          <a:xfrm>
            <a:off x="3811441" y="2149037"/>
            <a:ext cx="270041" cy="723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1" idx="7"/>
            <a:endCxn id="22" idx="3"/>
          </p:cNvCxnSpPr>
          <p:nvPr/>
        </p:nvCxnSpPr>
        <p:spPr>
          <a:xfrm flipV="1">
            <a:off x="4172251" y="1950960"/>
            <a:ext cx="336709" cy="2327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22" idx="6"/>
          </p:cNvCxnSpPr>
          <p:nvPr/>
        </p:nvCxnSpPr>
        <p:spPr>
          <a:xfrm>
            <a:off x="4599728" y="1913363"/>
            <a:ext cx="7004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705100" y="2061825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1" name="円/楕円 20"/>
          <p:cNvSpPr/>
          <p:nvPr/>
        </p:nvSpPr>
        <p:spPr>
          <a:xfrm>
            <a:off x="4081483" y="2168166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円/楕円 21"/>
          <p:cNvSpPr/>
          <p:nvPr/>
        </p:nvSpPr>
        <p:spPr>
          <a:xfrm>
            <a:off x="4493386" y="186019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3" name="円/楕円 22"/>
          <p:cNvSpPr/>
          <p:nvPr/>
        </p:nvSpPr>
        <p:spPr>
          <a:xfrm>
            <a:off x="5309596" y="186019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角丸四角形吹き出し 23"/>
          <p:cNvSpPr/>
          <p:nvPr/>
        </p:nvSpPr>
        <p:spPr>
          <a:xfrm>
            <a:off x="3076257" y="1521699"/>
            <a:ext cx="909968" cy="344516"/>
          </a:xfrm>
          <a:prstGeom prst="wedgeRoundRectCallout">
            <a:avLst>
              <a:gd name="adj1" fmla="val 20577"/>
              <a:gd name="adj2" fmla="val 8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259660" y="2107307"/>
            <a:ext cx="902949" cy="403587"/>
          </a:xfrm>
          <a:prstGeom prst="wedgeRoundRectCallout">
            <a:avLst>
              <a:gd name="adj1" fmla="val -35536"/>
              <a:gd name="adj2" fmla="val -817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雲 25"/>
          <p:cNvSpPr/>
          <p:nvPr/>
        </p:nvSpPr>
        <p:spPr>
          <a:xfrm>
            <a:off x="6488706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21835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solution space</a:t>
            </a:r>
            <a:endParaRPr lang="ja-JP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29835" y="174335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円/楕円 29"/>
          <p:cNvSpPr/>
          <p:nvPr/>
        </p:nvSpPr>
        <p:spPr>
          <a:xfrm>
            <a:off x="7195354" y="20691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円/楕円 30"/>
          <p:cNvSpPr/>
          <p:nvPr/>
        </p:nvSpPr>
        <p:spPr>
          <a:xfrm>
            <a:off x="7537463" y="178095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2" name="円/楕円 31"/>
          <p:cNvSpPr/>
          <p:nvPr/>
        </p:nvSpPr>
        <p:spPr>
          <a:xfrm>
            <a:off x="8287518" y="1921285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3" name="円/楕円 32"/>
          <p:cNvSpPr/>
          <p:nvPr/>
        </p:nvSpPr>
        <p:spPr>
          <a:xfrm>
            <a:off x="8340689" y="1719684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4" name="円/楕円 33"/>
          <p:cNvSpPr/>
          <p:nvPr/>
        </p:nvSpPr>
        <p:spPr>
          <a:xfrm>
            <a:off x="7878931" y="2008702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5" name="円/楕円 34"/>
          <p:cNvSpPr/>
          <p:nvPr/>
        </p:nvSpPr>
        <p:spPr>
          <a:xfrm>
            <a:off x="6766762" y="20691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6" name="円/楕円 35"/>
          <p:cNvSpPr/>
          <p:nvPr/>
        </p:nvSpPr>
        <p:spPr>
          <a:xfrm>
            <a:off x="7551629" y="20807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7" name="円/楕円 36"/>
          <p:cNvSpPr/>
          <p:nvPr/>
        </p:nvSpPr>
        <p:spPr>
          <a:xfrm>
            <a:off x="7869716" y="1626642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8" name="円/楕円 37"/>
          <p:cNvSpPr/>
          <p:nvPr/>
        </p:nvSpPr>
        <p:spPr>
          <a:xfrm>
            <a:off x="8667723" y="2095865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9" name="円/楕円 38"/>
          <p:cNvSpPr/>
          <p:nvPr/>
        </p:nvSpPr>
        <p:spPr>
          <a:xfrm>
            <a:off x="8652126" y="18070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69457" y="2189379"/>
            <a:ext cx="1451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9900"/>
                </a:solidFill>
                <a:latin typeface="+mn-lt"/>
                <a:ea typeface="+mn-ea"/>
              </a:rPr>
              <a:t>enumerate</a:t>
            </a:r>
            <a:r>
              <a:rPr kumimoji="1" lang="en-US" altLang="ja-JP" sz="2000" dirty="0" smtClean="0">
                <a:solidFill>
                  <a:srgbClr val="009900"/>
                </a:solidFill>
                <a:latin typeface="+mn-lt"/>
                <a:ea typeface="+mn-ea"/>
              </a:rPr>
              <a:t>?</a:t>
            </a:r>
            <a:endParaRPr kumimoji="1" lang="ja-JP" altLang="en-US" sz="2000" dirty="0" smtClean="0">
              <a:solidFill>
                <a:srgbClr val="009900"/>
              </a:solidFill>
              <a:latin typeface="+mn-lt"/>
              <a:ea typeface="+mn-ea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7566526" y="25589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2" name="円/楕円 41"/>
          <p:cNvSpPr/>
          <p:nvPr/>
        </p:nvSpPr>
        <p:spPr>
          <a:xfrm>
            <a:off x="7841049" y="25589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2836857"/>
            <a:ext cx="2915816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  <a:sym typeface="Wingdings" pitchFamily="2" charset="2"/>
              </a:rPr>
              <a:t>Search</a:t>
            </a:r>
            <a:r>
              <a:rPr lang="ja-JP" altLang="en-US" sz="2400" dirty="0" smtClean="0">
                <a:latin typeface="+mn-lt"/>
                <a:ea typeface="+mn-ea"/>
                <a:sym typeface="Wingdings" pitchFamily="2" charset="2"/>
              </a:rPr>
              <a:t>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the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  <a:ea typeface="+mn-ea"/>
                <a:sym typeface="Wingdings" panose="05000000000000000000" pitchFamily="2" charset="2"/>
              </a:rPr>
              <a:t>existence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of a feasible solution.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15815" y="2836857"/>
            <a:ext cx="33123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Reconfiguration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pPr algn="ctr"/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the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reachability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 between two given feasible solutions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28183" y="2836857"/>
            <a:ext cx="2910259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9900"/>
                </a:solidFill>
                <a:latin typeface="+mn-lt"/>
                <a:ea typeface="+mn-ea"/>
                <a:sym typeface="Wingdings" pitchFamily="2" charset="2"/>
              </a:rPr>
              <a:t>Enumeration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to </a:t>
            </a:r>
            <a:r>
              <a:rPr lang="en-US" altLang="ja-JP" sz="2400" b="1" dirty="0" smtClean="0">
                <a:solidFill>
                  <a:srgbClr val="009900"/>
                </a:solidFill>
                <a:latin typeface="+mn-lt"/>
                <a:ea typeface="+mn-ea"/>
                <a:sym typeface="Wingdings" panose="05000000000000000000" pitchFamily="2" charset="2"/>
              </a:rPr>
              <a:t>output </a:t>
            </a:r>
          </a:p>
          <a:p>
            <a:r>
              <a:rPr lang="en-US" altLang="ja-JP" sz="2400" b="1" dirty="0" smtClean="0">
                <a:solidFill>
                  <a:srgbClr val="009900"/>
                </a:solidFill>
                <a:latin typeface="+mn-lt"/>
                <a:ea typeface="+mn-ea"/>
                <a:sym typeface="Wingdings" panose="05000000000000000000" pitchFamily="2" charset="2"/>
              </a:rPr>
              <a:t>ALL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feasible solutions</a:t>
            </a:r>
            <a:endParaRPr kumimoji="1" lang="ja-JP" altLang="en-US" sz="2400" dirty="0" smtClean="0">
              <a:latin typeface="+mn-lt"/>
              <a:ea typeface="+mn-ea"/>
              <a:sym typeface="Wingdings" pitchFamily="2" charset="2"/>
            </a:endParaRPr>
          </a:p>
        </p:txBody>
      </p:sp>
      <p:grpSp>
        <p:nvGrpSpPr>
          <p:cNvPr id="236" name="グループ化 235"/>
          <p:cNvGrpSpPr/>
          <p:nvPr/>
        </p:nvGrpSpPr>
        <p:grpSpPr>
          <a:xfrm>
            <a:off x="2915816" y="1078587"/>
            <a:ext cx="3312368" cy="3286517"/>
            <a:chOff x="2915816" y="1078587"/>
            <a:chExt cx="3312368" cy="3438901"/>
          </a:xfrm>
        </p:grpSpPr>
        <p:cxnSp>
          <p:nvCxnSpPr>
            <p:cNvPr id="6" name="直線コネクタ 5"/>
            <p:cNvCxnSpPr/>
            <p:nvPr/>
          </p:nvCxnSpPr>
          <p:spPr bwMode="auto">
            <a:xfrm>
              <a:off x="2915816" y="1078587"/>
              <a:ext cx="0" cy="3438901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コネクタ 57"/>
            <p:cNvCxnSpPr/>
            <p:nvPr/>
          </p:nvCxnSpPr>
          <p:spPr bwMode="auto">
            <a:xfrm>
              <a:off x="6228184" y="1078587"/>
              <a:ext cx="0" cy="3438901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477069" y="3240394"/>
            <a:ext cx="1944216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>
            <a:off x="3033167" y="3240394"/>
            <a:ext cx="3070051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>
            <a:off x="6343625" y="3240394"/>
            <a:ext cx="2700288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/>
          <p:cNvSpPr txBox="1"/>
          <p:nvPr/>
        </p:nvSpPr>
        <p:spPr>
          <a:xfrm>
            <a:off x="251520" y="48691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The concept of reconfiguration problems is located “</a:t>
            </a:r>
            <a:r>
              <a:rPr kumimoji="1" lang="en-US" altLang="ja-JP" sz="2400" b="1" u="sng" dirty="0" smtClean="0">
                <a:solidFill>
                  <a:srgbClr val="000000"/>
                </a:solidFill>
                <a:latin typeface="+mn-lt"/>
                <a:ea typeface="+mn-ea"/>
              </a:rPr>
              <a:t>between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” standard search problems and enumeration problems.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97716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>
            <a:stCxn id="121" idx="5"/>
            <a:endCxn id="59" idx="0"/>
          </p:cNvCxnSpPr>
          <p:nvPr/>
        </p:nvCxnSpPr>
        <p:spPr bwMode="auto">
          <a:xfrm>
            <a:off x="5861455" y="1976157"/>
            <a:ext cx="726706" cy="54547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>
            <a:stCxn id="120" idx="4"/>
            <a:endCxn id="2" idx="0"/>
          </p:cNvCxnSpPr>
          <p:nvPr/>
        </p:nvCxnSpPr>
        <p:spPr bwMode="auto">
          <a:xfrm>
            <a:off x="5277328" y="1996570"/>
            <a:ext cx="284" cy="9859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>
            <a:stCxn id="144" idx="4"/>
            <a:endCxn id="60" idx="0"/>
          </p:cNvCxnSpPr>
          <p:nvPr/>
        </p:nvCxnSpPr>
        <p:spPr bwMode="auto">
          <a:xfrm flipH="1">
            <a:off x="6319177" y="1996570"/>
            <a:ext cx="806" cy="9859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直線コネクタ 82"/>
          <p:cNvCxnSpPr>
            <a:stCxn id="58" idx="7"/>
            <a:endCxn id="145" idx="3"/>
          </p:cNvCxnSpPr>
          <p:nvPr/>
        </p:nvCxnSpPr>
        <p:spPr bwMode="auto">
          <a:xfrm flipV="1">
            <a:off x="5861739" y="1976157"/>
            <a:ext cx="943810" cy="1026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線コネクタ 84"/>
          <p:cNvCxnSpPr>
            <a:stCxn id="145" idx="5"/>
            <a:endCxn id="65" idx="0"/>
          </p:cNvCxnSpPr>
          <p:nvPr/>
        </p:nvCxnSpPr>
        <p:spPr bwMode="auto">
          <a:xfrm>
            <a:off x="6904110" y="1976157"/>
            <a:ext cx="452939" cy="100632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コネクタ 86"/>
          <p:cNvCxnSpPr>
            <a:stCxn id="61" idx="7"/>
            <a:endCxn id="149" idx="3"/>
          </p:cNvCxnSpPr>
          <p:nvPr/>
        </p:nvCxnSpPr>
        <p:spPr bwMode="auto">
          <a:xfrm flipV="1">
            <a:off x="6898813" y="1976157"/>
            <a:ext cx="410346" cy="1026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コネクタ 91"/>
          <p:cNvCxnSpPr>
            <a:stCxn id="150" idx="4"/>
            <a:endCxn id="66" idx="0"/>
          </p:cNvCxnSpPr>
          <p:nvPr/>
        </p:nvCxnSpPr>
        <p:spPr bwMode="auto">
          <a:xfrm flipH="1">
            <a:off x="7891897" y="1996570"/>
            <a:ext cx="1390" cy="98590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Reduction for preserving the reachability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179512" y="1925469"/>
                <a:ext cx="3967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𝑓</m:t>
                      </m:r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ja-JP" altLang="en-US" sz="20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25469"/>
                <a:ext cx="3967143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2611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/楕円 1"/>
          <p:cNvSpPr/>
          <p:nvPr/>
        </p:nvSpPr>
        <p:spPr>
          <a:xfrm>
            <a:off x="5207918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5742765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4" name="直線コネクタ 3"/>
          <p:cNvCxnSpPr>
            <a:stCxn id="2" idx="6"/>
            <a:endCxn id="58" idx="2"/>
          </p:cNvCxnSpPr>
          <p:nvPr/>
        </p:nvCxnSpPr>
        <p:spPr bwMode="auto">
          <a:xfrm>
            <a:off x="5347305" y="3052172"/>
            <a:ext cx="395460" cy="0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二等辺三角形 9"/>
          <p:cNvSpPr/>
          <p:nvPr/>
        </p:nvSpPr>
        <p:spPr>
          <a:xfrm>
            <a:off x="6320835" y="2588442"/>
            <a:ext cx="541269" cy="466611"/>
          </a:xfrm>
          <a:prstGeom prst="triangle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6518467" y="2521630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6249483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6779839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7287355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7822203" y="2982478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67" name="直線コネクタ 66"/>
          <p:cNvCxnSpPr>
            <a:stCxn id="65" idx="6"/>
            <a:endCxn id="66" idx="2"/>
          </p:cNvCxnSpPr>
          <p:nvPr/>
        </p:nvCxnSpPr>
        <p:spPr bwMode="auto">
          <a:xfrm>
            <a:off x="7426742" y="3052172"/>
            <a:ext cx="395461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074536" y="3105238"/>
                <a:ext cx="312658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36" y="3105238"/>
                <a:ext cx="312658" cy="323762"/>
              </a:xfrm>
              <a:prstGeom prst="rect">
                <a:avLst/>
              </a:prstGeom>
              <a:blipFill rotWithShape="0"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5645328" y="3105238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28" y="3105238"/>
                <a:ext cx="316394" cy="323762"/>
              </a:xfrm>
              <a:prstGeom prst="rect">
                <a:avLst/>
              </a:prstGeom>
              <a:blipFill rotWithShape="0">
                <a:blip r:embed="rId5"/>
                <a:stretch>
                  <a:fillRect r="-3846" b="-3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7280066" y="3105238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66" y="3105238"/>
                <a:ext cx="316394" cy="323762"/>
              </a:xfrm>
              <a:prstGeom prst="rect">
                <a:avLst/>
              </a:prstGeom>
              <a:blipFill rotWithShape="0">
                <a:blip r:embed="rId6"/>
                <a:stretch>
                  <a:fillRect r="-3846" b="-3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7746188" y="3105238"/>
                <a:ext cx="299532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188" y="3105238"/>
                <a:ext cx="299532" cy="323762"/>
              </a:xfrm>
              <a:prstGeom prst="rect">
                <a:avLst/>
              </a:prstGeom>
              <a:blipFill rotWithShape="0">
                <a:blip r:embed="rId7"/>
                <a:stretch>
                  <a:fillRect r="-18367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6603650" y="2272473"/>
                <a:ext cx="312658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650" y="2272473"/>
                <a:ext cx="312658" cy="323762"/>
              </a:xfrm>
              <a:prstGeom prst="rect">
                <a:avLst/>
              </a:prstGeom>
              <a:blipFill rotWithShape="0">
                <a:blip r:embed="rId8"/>
                <a:stretch>
                  <a:fillRect r="-19231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6112250" y="3105238"/>
                <a:ext cx="316394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250" y="3105238"/>
                <a:ext cx="316394" cy="323762"/>
              </a:xfrm>
              <a:prstGeom prst="rect">
                <a:avLst/>
              </a:prstGeom>
              <a:blipFill rotWithShape="0">
                <a:blip r:embed="rId9"/>
                <a:stretch>
                  <a:fillRect r="-3846" b="-314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6720396" y="3105238"/>
                <a:ext cx="299532" cy="32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396" y="3105238"/>
                <a:ext cx="299532" cy="323762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45557" y="883913"/>
            <a:ext cx="783548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3SAT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069934" y="883913"/>
            <a:ext cx="2238370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Independent set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8" name="直線矢印コネクタ 7"/>
          <p:cNvCxnSpPr>
            <a:stCxn id="5" idx="3"/>
            <a:endCxn id="110" idx="1"/>
          </p:cNvCxnSpPr>
          <p:nvPr/>
        </p:nvCxnSpPr>
        <p:spPr bwMode="auto">
          <a:xfrm>
            <a:off x="1129105" y="1114746"/>
            <a:ext cx="3940829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1217882" y="663079"/>
            <a:ext cx="347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reduction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for NP-hardness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435213" y="289064"/>
            <a:ext cx="1529275" cy="1123712"/>
          </a:xfrm>
          <a:prstGeom prst="wedgeRoundRectCallout">
            <a:avLst>
              <a:gd name="adj1" fmla="val 1014"/>
              <a:gd name="adj2" fmla="val 5937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preserve consistency of variables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5207634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742481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122" name="直線コネクタ 121"/>
          <p:cNvCxnSpPr/>
          <p:nvPr/>
        </p:nvCxnSpPr>
        <p:spPr bwMode="auto">
          <a:xfrm>
            <a:off x="5347021" y="1909293"/>
            <a:ext cx="39546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5649114" y="1412776"/>
                <a:ext cx="386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14" y="1412776"/>
                <a:ext cx="38638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5084133" y="1412776"/>
                <a:ext cx="386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33" y="1412776"/>
                <a:ext cx="386388" cy="400110"/>
              </a:xfrm>
              <a:prstGeom prst="rect">
                <a:avLst/>
              </a:prstGeom>
              <a:blipFill rotWithShape="0">
                <a:blip r:embed="rId12"/>
                <a:stretch>
                  <a:fillRect r="-253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円/楕円 143"/>
          <p:cNvSpPr/>
          <p:nvPr/>
        </p:nvSpPr>
        <p:spPr>
          <a:xfrm>
            <a:off x="6250289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6785136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146" name="直線コネクタ 145"/>
          <p:cNvCxnSpPr/>
          <p:nvPr/>
        </p:nvCxnSpPr>
        <p:spPr bwMode="auto">
          <a:xfrm>
            <a:off x="6389676" y="1909293"/>
            <a:ext cx="39546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/>
              <p:cNvSpPr txBox="1"/>
              <p:nvPr/>
            </p:nvSpPr>
            <p:spPr>
              <a:xfrm>
                <a:off x="6691769" y="1412776"/>
                <a:ext cx="39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𝑦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47" name="テキスト ボックス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69" y="1412776"/>
                <a:ext cx="391004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/>
              <p:cNvSpPr txBox="1"/>
              <p:nvPr/>
            </p:nvSpPr>
            <p:spPr>
              <a:xfrm>
                <a:off x="6126788" y="1412776"/>
                <a:ext cx="39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788" y="1412776"/>
                <a:ext cx="391004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円/楕円 148"/>
          <p:cNvSpPr/>
          <p:nvPr/>
        </p:nvSpPr>
        <p:spPr>
          <a:xfrm>
            <a:off x="7288746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7823593" y="1857183"/>
            <a:ext cx="139387" cy="1393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151" name="直線コネクタ 150"/>
          <p:cNvCxnSpPr/>
          <p:nvPr/>
        </p:nvCxnSpPr>
        <p:spPr bwMode="auto">
          <a:xfrm>
            <a:off x="7428133" y="1909293"/>
            <a:ext cx="39546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/>
              <p:cNvSpPr txBox="1"/>
              <p:nvPr/>
            </p:nvSpPr>
            <p:spPr>
              <a:xfrm>
                <a:off x="7730226" y="1412776"/>
                <a:ext cx="370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𝑧</m:t>
                      </m:r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52" name="テキスト ボックス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226" y="1412776"/>
                <a:ext cx="37016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7165245" y="1412776"/>
                <a:ext cx="3701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245" y="1412776"/>
                <a:ext cx="370165" cy="400110"/>
              </a:xfrm>
              <a:prstGeom prst="rect">
                <a:avLst/>
              </a:prstGeom>
              <a:blipFill rotWithShape="0">
                <a:blip r:embed="rId16"/>
                <a:stretch>
                  <a:fillRect r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円/楕円 211"/>
          <p:cNvSpPr/>
          <p:nvPr/>
        </p:nvSpPr>
        <p:spPr>
          <a:xfrm>
            <a:off x="5165196" y="2932834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7251372" y="2932834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6732967" y="2932834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5692500" y="1798268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6210600" y="1798268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7780871" y="1798268"/>
            <a:ext cx="222049" cy="222049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004048" y="3645024"/>
            <a:ext cx="3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No “don’t care” variable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56" name="グループ化 19"/>
          <p:cNvGrpSpPr>
            <a:grpSpLocks/>
          </p:cNvGrpSpPr>
          <p:nvPr/>
        </p:nvGrpSpPr>
        <p:grpSpPr bwMode="auto">
          <a:xfrm>
            <a:off x="731013" y="4301014"/>
            <a:ext cx="1194384" cy="1193499"/>
            <a:chOff x="785813" y="2922588"/>
            <a:chExt cx="3008312" cy="3006725"/>
          </a:xfrm>
        </p:grpSpPr>
        <p:cxnSp>
          <p:nvCxnSpPr>
            <p:cNvPr id="62" name="直線コネクタ 61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直方体 67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テキスト ボックス 9"/>
          <p:cNvSpPr txBox="1">
            <a:spLocks noChangeArrowheads="1"/>
          </p:cNvSpPr>
          <p:nvPr/>
        </p:nvSpPr>
        <p:spPr bwMode="auto">
          <a:xfrm>
            <a:off x="805304" y="3959466"/>
            <a:ext cx="444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テキスト ボックス 10"/>
          <p:cNvSpPr txBox="1">
            <a:spLocks noChangeArrowheads="1"/>
          </p:cNvSpPr>
          <p:nvPr/>
        </p:nvSpPr>
        <p:spPr bwMode="auto">
          <a:xfrm>
            <a:off x="1682086" y="3959466"/>
            <a:ext cx="477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11"/>
          <p:cNvSpPr txBox="1">
            <a:spLocks noChangeArrowheads="1"/>
          </p:cNvSpPr>
          <p:nvPr/>
        </p:nvSpPr>
        <p:spPr bwMode="auto">
          <a:xfrm>
            <a:off x="1966486" y="5021767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テキスト ボックス 12"/>
          <p:cNvSpPr txBox="1">
            <a:spLocks noChangeArrowheads="1"/>
          </p:cNvSpPr>
          <p:nvPr/>
        </p:nvSpPr>
        <p:spPr bwMode="auto">
          <a:xfrm>
            <a:off x="1395625" y="5501804"/>
            <a:ext cx="451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テキスト ボックス 13"/>
          <p:cNvSpPr txBox="1">
            <a:spLocks noChangeArrowheads="1"/>
          </p:cNvSpPr>
          <p:nvPr/>
        </p:nvSpPr>
        <p:spPr bwMode="auto">
          <a:xfrm>
            <a:off x="383691" y="5459147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テキスト ボックス 14"/>
          <p:cNvSpPr txBox="1">
            <a:spLocks noChangeArrowheads="1"/>
          </p:cNvSpPr>
          <p:nvPr/>
        </p:nvSpPr>
        <p:spPr bwMode="auto">
          <a:xfrm>
            <a:off x="251520" y="4446058"/>
            <a:ext cx="492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テキスト ボックス 15"/>
          <p:cNvSpPr txBox="1">
            <a:spLocks noChangeArrowheads="1"/>
          </p:cNvSpPr>
          <p:nvPr/>
        </p:nvSpPr>
        <p:spPr bwMode="auto">
          <a:xfrm>
            <a:off x="1205797" y="4274794"/>
            <a:ext cx="484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十字形 83"/>
          <p:cNvSpPr/>
          <p:nvPr/>
        </p:nvSpPr>
        <p:spPr>
          <a:xfrm rot="2700000">
            <a:off x="692032" y="4537162"/>
            <a:ext cx="124843" cy="124842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十字形 85"/>
          <p:cNvSpPr/>
          <p:nvPr/>
        </p:nvSpPr>
        <p:spPr>
          <a:xfrm rot="2700000">
            <a:off x="1550643" y="4537161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十字形 87"/>
          <p:cNvSpPr/>
          <p:nvPr/>
        </p:nvSpPr>
        <p:spPr>
          <a:xfrm rot="2700000">
            <a:off x="1849527" y="4254355"/>
            <a:ext cx="124842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971498" y="4243373"/>
            <a:ext cx="114651" cy="1146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十字形 89"/>
          <p:cNvSpPr/>
          <p:nvPr/>
        </p:nvSpPr>
        <p:spPr>
          <a:xfrm rot="2700000">
            <a:off x="979934" y="5112964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784717" y="5488263"/>
            <a:ext cx="768473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97" idx="6"/>
            <a:endCxn id="95" idx="3"/>
          </p:cNvCxnSpPr>
          <p:nvPr/>
        </p:nvCxnSpPr>
        <p:spPr>
          <a:xfrm flipV="1">
            <a:off x="1667840" y="5220138"/>
            <a:ext cx="210337" cy="24482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円/楕円 93"/>
          <p:cNvSpPr/>
          <p:nvPr/>
        </p:nvSpPr>
        <p:spPr>
          <a:xfrm>
            <a:off x="670066" y="5407632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1861388" y="5122278"/>
            <a:ext cx="114651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1553190" y="5407632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/>
              <p:cNvSpPr/>
              <p:nvPr/>
            </p:nvSpPr>
            <p:spPr>
              <a:xfrm>
                <a:off x="302606" y="5760146"/>
                <a:ext cx="1994905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ja-JP" sz="20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Solution space</a:t>
                </a:r>
              </a:p>
              <a:p>
                <a:pPr lvl="0"/>
                <a:r>
                  <a:rPr lang="en-US" altLang="ja-JP" sz="20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for SAT formula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𝑓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8" name="正方形/長方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6" y="5760146"/>
                <a:ext cx="1994905" cy="723275"/>
              </a:xfrm>
              <a:prstGeom prst="rect">
                <a:avLst/>
              </a:prstGeom>
              <a:blipFill rotWithShape="0">
                <a:blip r:embed="rId17"/>
                <a:stretch>
                  <a:fillRect l="-3058" t="-5042" r="-306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603244" y="4441075"/>
                <a:ext cx="6084168" cy="158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Every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independent set corresponds to exactly one </a:t>
                </a:r>
                <a:r>
                  <a:rPr kumimoji="1" lang="en-US" altLang="ja-JP" sz="2400" dirty="0" err="1" smtClean="0">
                    <a:solidFill>
                      <a:srgbClr val="000000"/>
                    </a:solidFill>
                    <a:latin typeface="+mn-lt"/>
                    <a:ea typeface="+mn-ea"/>
                  </a:rPr>
                  <a:t>satisfiable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truth assignment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𝑓</m:t>
                    </m:r>
                  </m:oMath>
                </a14:m>
                <a:endPara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+mn-ea"/>
                  </a:rPr>
                  <a:t>T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his reduction preserves the reachability of solutions spaces. (Details omitted) 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244" y="4441075"/>
                <a:ext cx="6084168" cy="1588127"/>
              </a:xfrm>
              <a:prstGeom prst="rect">
                <a:avLst/>
              </a:prstGeom>
              <a:blipFill rotWithShape="0">
                <a:blip r:embed="rId18"/>
                <a:stretch>
                  <a:fillRect l="-1303" t="-3077" b="-8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339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PSPACE-hardness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28" name="テキスト ボックス 194"/>
          <p:cNvSpPr txBox="1">
            <a:spLocks noChangeArrowheads="1"/>
          </p:cNvSpPr>
          <p:nvPr/>
        </p:nvSpPr>
        <p:spPr bwMode="auto">
          <a:xfrm>
            <a:off x="246432" y="557472"/>
            <a:ext cx="87180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For many </a:t>
            </a: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NP-complete search</a:t>
            </a: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 problems, we can show the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PSPACE-hardness of their reconfigurations</a:t>
            </a:r>
            <a:r>
              <a:rPr lang="en-US" altLang="ja-JP" sz="2400" dirty="0" smtClean="0">
                <a:latin typeface="+mn-lt"/>
                <a:ea typeface="+mn-ea"/>
                <a:cs typeface="Times New Roman" panose="02020603050405020304" pitchFamily="18" charset="0"/>
              </a:rPr>
              <a:t> by following the “flow” of NP-hardness reductions (with noting that they preserve the reachability). </a:t>
            </a:r>
          </a:p>
        </p:txBody>
      </p:sp>
      <p:sp>
        <p:nvSpPr>
          <p:cNvPr id="94" name="テキスト ボックス 5"/>
          <p:cNvSpPr>
            <a:spLocks noChangeArrowheads="1"/>
          </p:cNvSpPr>
          <p:nvPr/>
        </p:nvSpPr>
        <p:spPr bwMode="auto">
          <a:xfrm>
            <a:off x="4157573" y="2388660"/>
            <a:ext cx="829015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3SAT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テキスト ボックス 8"/>
          <p:cNvSpPr>
            <a:spLocks noChangeArrowheads="1"/>
          </p:cNvSpPr>
          <p:nvPr/>
        </p:nvSpPr>
        <p:spPr bwMode="auto">
          <a:xfrm>
            <a:off x="1956552" y="4211464"/>
            <a:ext cx="101368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Clique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テキスト ボックス 10"/>
          <p:cNvSpPr>
            <a:spLocks noChangeArrowheads="1"/>
          </p:cNvSpPr>
          <p:nvPr/>
        </p:nvSpPr>
        <p:spPr bwMode="auto">
          <a:xfrm>
            <a:off x="3433671" y="3294121"/>
            <a:ext cx="2302907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Independent Set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12"/>
          <p:cNvSpPr>
            <a:spLocks noChangeArrowheads="1"/>
          </p:cNvSpPr>
          <p:nvPr/>
        </p:nvSpPr>
        <p:spPr bwMode="auto">
          <a:xfrm>
            <a:off x="5897246" y="5292416"/>
            <a:ext cx="1411058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Set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テキスト ボックス 13"/>
          <p:cNvSpPr>
            <a:spLocks noChangeArrowheads="1"/>
          </p:cNvSpPr>
          <p:nvPr/>
        </p:nvSpPr>
        <p:spPr bwMode="auto">
          <a:xfrm>
            <a:off x="1028040" y="5292416"/>
            <a:ext cx="285621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Integer Programming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1" name="直線矢印コネクタ 100"/>
          <p:cNvCxnSpPr/>
          <p:nvPr/>
        </p:nvCxnSpPr>
        <p:spPr>
          <a:xfrm>
            <a:off x="4567608" y="2847084"/>
            <a:ext cx="4392" cy="50862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>
          <a:xfrm>
            <a:off x="5712432" y="3717552"/>
            <a:ext cx="766116" cy="451297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3" name="直線矢印コネクタ 102"/>
          <p:cNvCxnSpPr/>
          <p:nvPr/>
        </p:nvCxnSpPr>
        <p:spPr>
          <a:xfrm flipH="1">
            <a:off x="2763008" y="3712195"/>
            <a:ext cx="670664" cy="456654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cxnSp>
        <p:nvCxnSpPr>
          <p:cNvPr id="104" name="直線矢印コネクタ 103"/>
          <p:cNvCxnSpPr/>
          <p:nvPr/>
        </p:nvCxnSpPr>
        <p:spPr>
          <a:xfrm>
            <a:off x="3982997" y="4466059"/>
            <a:ext cx="1559731" cy="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headEnd type="arrow" w="med" len="med"/>
            <a:tailEnd type="arrow" w="med" len="med"/>
          </a:ln>
          <a:effectLst/>
        </p:spPr>
      </p:cxnSp>
      <p:grpSp>
        <p:nvGrpSpPr>
          <p:cNvPr id="8" name="グループ化 7"/>
          <p:cNvGrpSpPr/>
          <p:nvPr/>
        </p:nvGrpSpPr>
        <p:grpSpPr>
          <a:xfrm>
            <a:off x="2459038" y="4707414"/>
            <a:ext cx="4144962" cy="542658"/>
            <a:chOff x="2459038" y="4707413"/>
            <a:chExt cx="4144962" cy="714375"/>
          </a:xfrm>
        </p:grpSpPr>
        <p:cxnSp>
          <p:nvCxnSpPr>
            <p:cNvPr id="105" name="直線矢印コネクタ 104"/>
            <p:cNvCxnSpPr/>
            <p:nvPr/>
          </p:nvCxnSpPr>
          <p:spPr>
            <a:xfrm rot="5400000">
              <a:off x="2102644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  <p:cxnSp>
          <p:nvCxnSpPr>
            <p:cNvPr id="106" name="直線矢印コネクタ 105"/>
            <p:cNvCxnSpPr/>
            <p:nvPr/>
          </p:nvCxnSpPr>
          <p:spPr>
            <a:xfrm rot="5400000">
              <a:off x="6246019" y="5063807"/>
              <a:ext cx="714375" cy="1587"/>
            </a:xfrm>
            <a:prstGeom prst="straightConnector1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</p:grpSp>
      <p:sp>
        <p:nvSpPr>
          <p:cNvPr id="107" name="角丸四角形吹き出し 106"/>
          <p:cNvSpPr/>
          <p:nvPr/>
        </p:nvSpPr>
        <p:spPr>
          <a:xfrm>
            <a:off x="6184869" y="2536455"/>
            <a:ext cx="2605237" cy="781827"/>
          </a:xfrm>
          <a:prstGeom prst="wedgeRoundRectCallout">
            <a:avLst>
              <a:gd name="adj1" fmla="val -60111"/>
              <a:gd name="adj2" fmla="val -30653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PSPACE-complete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[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GKMP09]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4048" y="5911232"/>
            <a:ext cx="8502031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  <a:cs typeface="Times New Roman" pitchFamily="18" charset="0"/>
              </a:rPr>
              <a:t>[</a:t>
            </a:r>
            <a:r>
              <a:rPr kumimoji="0" lang="en-US" altLang="ja-JP" sz="1800" kern="0" dirty="0" smtClean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  <a:cs typeface="Times New Roman" pitchFamily="18" charset="0"/>
              </a:rPr>
              <a:t>GKMP09] </a:t>
            </a:r>
            <a:r>
              <a:rPr lang="en-US" altLang="ja-JP" sz="1800" dirty="0" smtClean="0">
                <a:latin typeface="+mn-lt"/>
                <a:ea typeface="+mn-ea"/>
              </a:rPr>
              <a:t>P. </a:t>
            </a:r>
            <a:r>
              <a:rPr lang="ja-JP" altLang="en-US" sz="1800" dirty="0" smtClean="0">
                <a:latin typeface="+mn-lt"/>
                <a:ea typeface="+mn-ea"/>
              </a:rPr>
              <a:t>Gopalan, </a:t>
            </a:r>
            <a:r>
              <a:rPr lang="en-US" altLang="ja-JP" sz="1800" dirty="0" smtClean="0">
                <a:latin typeface="+mn-lt"/>
                <a:ea typeface="+mn-ea"/>
              </a:rPr>
              <a:t>P.G.</a:t>
            </a:r>
            <a:r>
              <a:rPr lang="ja-JP" altLang="en-US" sz="1800" dirty="0" smtClean="0">
                <a:latin typeface="+mn-lt"/>
                <a:ea typeface="+mn-ea"/>
              </a:rPr>
              <a:t> Kolaitis, </a:t>
            </a:r>
            <a:r>
              <a:rPr lang="en-US" altLang="ja-JP" sz="1800" dirty="0" smtClean="0">
                <a:latin typeface="+mn-lt"/>
                <a:ea typeface="+mn-ea"/>
              </a:rPr>
              <a:t>E.N. </a:t>
            </a:r>
            <a:r>
              <a:rPr lang="ja-JP" altLang="en-US" sz="1800" dirty="0" smtClean="0">
                <a:latin typeface="+mn-lt"/>
                <a:ea typeface="+mn-ea"/>
              </a:rPr>
              <a:t>Maneva, </a:t>
            </a:r>
            <a:r>
              <a:rPr lang="en-US" altLang="ja-JP" sz="1800" dirty="0" smtClean="0">
                <a:latin typeface="+mn-lt"/>
                <a:ea typeface="+mn-ea"/>
              </a:rPr>
              <a:t>C.H.</a:t>
            </a:r>
            <a:r>
              <a:rPr lang="ja-JP" altLang="en-US" sz="1800" dirty="0" smtClean="0">
                <a:latin typeface="+mn-lt"/>
                <a:ea typeface="+mn-ea"/>
              </a:rPr>
              <a:t> Papadimitriou</a:t>
            </a:r>
            <a:r>
              <a:rPr lang="en-US" altLang="ja-JP" sz="1800" dirty="0" smtClean="0">
                <a:latin typeface="+mn-lt"/>
                <a:ea typeface="+mn-ea"/>
              </a:rPr>
              <a:t>.</a:t>
            </a:r>
            <a:r>
              <a:rPr lang="ja-JP" altLang="en-US" sz="1800" dirty="0" smtClean="0">
                <a:latin typeface="+mn-lt"/>
                <a:ea typeface="+mn-ea"/>
              </a:rPr>
              <a:t> </a:t>
            </a:r>
            <a:endParaRPr lang="en-US" altLang="ja-JP" sz="1800" dirty="0" smtClean="0">
              <a:latin typeface="+mn-lt"/>
              <a:ea typeface="+mn-ea"/>
            </a:endParaRPr>
          </a:p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ja-JP" altLang="en-US" sz="1800" dirty="0" smtClean="0">
                <a:latin typeface="+mn-lt"/>
                <a:ea typeface="+mn-ea"/>
              </a:rPr>
              <a:t>The </a:t>
            </a:r>
            <a:r>
              <a:rPr lang="ja-JP" altLang="en-US" sz="1800" dirty="0">
                <a:latin typeface="+mn-lt"/>
                <a:ea typeface="+mn-ea"/>
              </a:rPr>
              <a:t>connectivity of Boolean satisfiability: computational and structural dichotomies</a:t>
            </a:r>
            <a:r>
              <a:rPr lang="ja-JP" altLang="en-US" sz="1800" dirty="0" smtClean="0">
                <a:latin typeface="+mn-lt"/>
                <a:ea typeface="+mn-ea"/>
              </a:rPr>
              <a:t>. SIAM </a:t>
            </a:r>
            <a:r>
              <a:rPr lang="ja-JP" altLang="en-US" sz="1800" dirty="0">
                <a:latin typeface="+mn-lt"/>
                <a:ea typeface="+mn-ea"/>
              </a:rPr>
              <a:t>J</a:t>
            </a:r>
            <a:r>
              <a:rPr lang="ja-JP" altLang="en-US" sz="1800" dirty="0" smtClean="0">
                <a:latin typeface="+mn-lt"/>
                <a:ea typeface="+mn-ea"/>
              </a:rPr>
              <a:t>. Computing </a:t>
            </a:r>
            <a:r>
              <a:rPr lang="ja-JP" altLang="en-US" sz="1800" dirty="0">
                <a:latin typeface="+mn-lt"/>
                <a:ea typeface="+mn-ea"/>
              </a:rPr>
              <a:t>38, pp</a:t>
            </a:r>
            <a:r>
              <a:rPr lang="ja-JP" altLang="en-US" sz="1800" dirty="0" smtClean="0">
                <a:latin typeface="+mn-lt"/>
                <a:ea typeface="+mn-ea"/>
              </a:rPr>
              <a:t>. 2330-2355 </a:t>
            </a:r>
            <a:r>
              <a:rPr lang="ja-JP" altLang="en-US" sz="1800" dirty="0">
                <a:latin typeface="+mn-lt"/>
                <a:ea typeface="+mn-ea"/>
              </a:rPr>
              <a:t>(2009)  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492560" y="1916832"/>
            <a:ext cx="4126137" cy="461665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flow of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ＭＳ Ｐゴシック" charset="-128"/>
                <a:cs typeface="Times New Roman" pitchFamily="18" charset="0"/>
              </a:rPr>
              <a:t>PSPACE-hardness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+mn-lt"/>
                <a:ea typeface="ＭＳ Ｐゴシック" charset="-128"/>
                <a:cs typeface="Times New Roman" pitchFamily="18" charset="0"/>
              </a:rPr>
              <a:t>proofs   </a:t>
            </a:r>
          </a:p>
        </p:txBody>
      </p:sp>
      <p:sp>
        <p:nvSpPr>
          <p:cNvPr id="22" name="テキスト ボックス 5"/>
          <p:cNvSpPr>
            <a:spLocks noChangeArrowheads="1"/>
          </p:cNvSpPr>
          <p:nvPr/>
        </p:nvSpPr>
        <p:spPr bwMode="auto">
          <a:xfrm>
            <a:off x="4860032" y="2388660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8"/>
          <p:cNvSpPr>
            <a:spLocks noChangeArrowheads="1"/>
          </p:cNvSpPr>
          <p:nvPr/>
        </p:nvSpPr>
        <p:spPr bwMode="auto">
          <a:xfrm>
            <a:off x="5694848" y="4211464"/>
            <a:ext cx="1811986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Vertex Cover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5"/>
          <p:cNvSpPr>
            <a:spLocks noChangeArrowheads="1"/>
          </p:cNvSpPr>
          <p:nvPr/>
        </p:nvSpPr>
        <p:spPr bwMode="auto">
          <a:xfrm>
            <a:off x="5571856" y="3297802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5"/>
          <p:cNvSpPr>
            <a:spLocks noChangeArrowheads="1"/>
          </p:cNvSpPr>
          <p:nvPr/>
        </p:nvSpPr>
        <p:spPr bwMode="auto">
          <a:xfrm>
            <a:off x="7331957" y="4213421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5"/>
          <p:cNvSpPr>
            <a:spLocks noChangeArrowheads="1"/>
          </p:cNvSpPr>
          <p:nvPr/>
        </p:nvSpPr>
        <p:spPr bwMode="auto">
          <a:xfrm>
            <a:off x="2762819" y="4213421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5"/>
          <p:cNvSpPr>
            <a:spLocks noChangeArrowheads="1"/>
          </p:cNvSpPr>
          <p:nvPr/>
        </p:nvSpPr>
        <p:spPr bwMode="auto">
          <a:xfrm>
            <a:off x="7173616" y="5292416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5"/>
          <p:cNvSpPr>
            <a:spLocks noChangeArrowheads="1"/>
          </p:cNvSpPr>
          <p:nvPr/>
        </p:nvSpPr>
        <p:spPr bwMode="auto">
          <a:xfrm>
            <a:off x="3699648" y="5292416"/>
            <a:ext cx="1142800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Reconf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endParaRPr lang="ja-JP" altLang="en-US" sz="2400" dirty="0" smtClean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7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9373" y="531711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[2013 – now]</a:t>
                </a:r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lt"/>
                    <a:ea typeface="+mn-ea"/>
                  </a:rPr>
                  <a:t>Broader algorithmic techniques are starting to emerge</a:t>
                </a:r>
              </a:p>
              <a:p>
                <a:pPr lvl="3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These three years,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≥20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papers have been published 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＠ </a:t>
                </a:r>
                <a:r>
                  <a:rPr lang="en-US" altLang="ja-JP" sz="2000" dirty="0" err="1" smtClean="0">
                    <a:solidFill>
                      <a:prstClr val="black"/>
                    </a:solidFill>
                    <a:latin typeface="+mn-lt"/>
                    <a:ea typeface="+mn-ea"/>
                  </a:rPr>
                  <a:t>arXiv</a:t>
                </a:r>
                <a:endParaRPr lang="en-US" altLang="ja-JP" sz="20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later presented at ICALP, STACS, ISAAC, SWAT, WADS,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etc.</a:t>
                </a: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0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Algorithm methods capturing the solution space</a:t>
                </a: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メイリオ" panose="020B0604030504040204" pitchFamily="50" charset="-128"/>
                  </a:rPr>
                  <a:t>Dynamic programming</a:t>
                </a:r>
                <a:endParaRPr lang="en-US" altLang="ja-JP" sz="2000" dirty="0">
                  <a:solidFill>
                    <a:prstClr val="black"/>
                  </a:solidFill>
                  <a:latin typeface="+mn-lt"/>
                  <a:ea typeface="メイリオ" panose="020B0604030504040204" pitchFamily="50" charset="-128"/>
                </a:endParaRP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lt"/>
                    <a:ea typeface="+mn-ea"/>
                  </a:rPr>
                  <a:t>F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ixed-parameter tractability (FPT)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778" b="-3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59373" y="620688"/>
            <a:ext cx="88846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[2002 – 2012]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Negative results (PSPACE-completeness)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Algorithms obtained using mostly greedy methods</a:t>
            </a:r>
            <a:endParaRPr lang="en-US" altLang="ja-JP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7365" y="6076764"/>
            <a:ext cx="884913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In this talk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 will give an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overview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these techniques/results quickly! </a:t>
            </a:r>
          </a:p>
          <a:p>
            <a:pPr algn="r"/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… </a:t>
            </a:r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without proofs/details</a:t>
            </a:r>
            <a:endParaRPr kumimoji="1" lang="ja-JP" alt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History of combinatorial reconfiguration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683568" y="1488148"/>
            <a:ext cx="7056784" cy="504056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92322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ja-JP" sz="3200" b="0" dirty="0" smtClean="0"/>
                  <a:t>Sufficient condition for 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3200" dirty="0" smtClean="0"/>
                  <a:t>-coloring reconfiguration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27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8510"/>
                <a:ext cx="8784976" cy="634082"/>
              </a:xfrm>
              <a:blipFill rotWithShape="0">
                <a:blip r:embed="rId3"/>
                <a:stretch>
                  <a:fillRect l="-1734" t="-6731" b="-28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251520" y="1156732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56732"/>
                <a:ext cx="8712968" cy="1237262"/>
              </a:xfrm>
              <a:prstGeom prst="rect">
                <a:avLst/>
              </a:prstGeom>
              <a:blipFill rotWithShape="0">
                <a:blip r:embed="rId4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242888" y="2394819"/>
                <a:ext cx="8643937" cy="830997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L="1287463" indent="-1287463" algn="l">
                  <a:spcBef>
                    <a:spcPct val="0"/>
                  </a:spcBef>
                  <a:defRPr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Theorem: For an instance of </a:t>
                </a:r>
                <a14:m>
                  <m:oMath xmlns:m="http://schemas.openxmlformats.org/officeDocument/2006/math">
                    <m:r>
                      <a:rPr lang="en-US" altLang="ja-JP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+mn-lt"/>
                    <a:ea typeface="メイリオ" panose="020B0604030504040204" pitchFamily="50" charset="-128"/>
                  </a:rPr>
                  <a:t>-coloring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reconfiguration, </a:t>
                </a:r>
              </a:p>
              <a:p>
                <a:pPr marL="1287463" algn="l">
                  <a:spcBef>
                    <a:spcPct val="0"/>
                  </a:spcBef>
                  <a:defRPr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  <a:ea typeface="+mn-ea"/>
                      </a:rPr>
                      <m:t>degeneracy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+2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+mn-lt"/>
                    <a:ea typeface="メイリオ" panose="020B0604030504040204" pitchFamily="50" charset="-128"/>
                  </a:rPr>
                  <a:t>, then it is a yes-instance.</a:t>
                </a:r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" y="2394819"/>
                <a:ext cx="864393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テキスト ボックス 66"/>
          <p:cNvSpPr txBox="1"/>
          <p:nvPr/>
        </p:nvSpPr>
        <p:spPr>
          <a:xfrm>
            <a:off x="4731918" y="3268475"/>
            <a:ext cx="417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>
                <a:latin typeface="+mn-lt"/>
                <a:ea typeface="+mn-ea"/>
              </a:rPr>
              <a:t>degeneracy </a:t>
            </a:r>
            <a:r>
              <a:rPr kumimoji="1" lang="ja-JP" altLang="en-US" sz="2000" dirty="0" smtClean="0">
                <a:latin typeface="+mn-lt"/>
                <a:ea typeface="+mn-ea"/>
              </a:rPr>
              <a:t>＝ </a:t>
            </a:r>
            <a:r>
              <a:rPr kumimoji="1" lang="en-US" altLang="ja-JP" sz="2000" dirty="0" smtClean="0">
                <a:latin typeface="+mn-lt"/>
                <a:ea typeface="+mn-ea"/>
              </a:rPr>
              <a:t>coloring number</a:t>
            </a:r>
            <a:endParaRPr kumimoji="1" lang="ja-JP" altLang="en-US" sz="2000" dirty="0" smtClean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250825" y="3636918"/>
                <a:ext cx="8636000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latin typeface="+mn-lt"/>
                    <a:ea typeface="+mn-ea"/>
                  </a:rPr>
                  <a:t>ex) Every planar graph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r>
                  <a:rPr kumimoji="1" lang="ja-JP" altLang="en-US" sz="2400" dirty="0" smtClean="0"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latin typeface="+mn-lt"/>
                    <a:ea typeface="+mn-ea"/>
                  </a:rPr>
                  <a:t>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+mn-ea"/>
                      </a:rPr>
                      <m:t>degeneracy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≤5</m:t>
                    </m:r>
                  </m:oMath>
                </a14:m>
                <a:r>
                  <a:rPr kumimoji="1" lang="en-US" altLang="ja-JP" sz="2400" b="0" dirty="0" smtClean="0">
                    <a:latin typeface="+mn-lt"/>
                    <a:ea typeface="+mn-ea"/>
                  </a:rPr>
                  <a:t>, and hence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sym typeface="Wingdings" panose="05000000000000000000" pitchFamily="2" charset="2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sym typeface="Wingdings" panose="05000000000000000000" pitchFamily="2" charset="2"/>
                        </a:rPr>
                        <m:t>≥5+2≥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+mn-ea"/>
                          <a:sym typeface="Wingdings" panose="05000000000000000000" pitchFamily="2" charset="2"/>
                        </a:rPr>
                        <m:t>degeneracy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+mn-ea"/>
                              <a:sym typeface="Wingdings" panose="05000000000000000000" pitchFamily="2" charset="2"/>
                            </a:rPr>
                            <m:t>𝐺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+mn-ea"/>
                          <a:sym typeface="Wingdings" panose="05000000000000000000" pitchFamily="2" charset="2"/>
                        </a:rPr>
                        <m:t>+2.</m:t>
                      </m:r>
                    </m:oMath>
                  </m:oMathPara>
                </a14:m>
                <a:endParaRPr kumimoji="1" lang="en-US" altLang="ja-JP" sz="2400" b="0" dirty="0" smtClean="0">
                  <a:latin typeface="+mn-lt"/>
                  <a:ea typeface="+mn-ea"/>
                  <a:sym typeface="Wingdings" panose="05000000000000000000" pitchFamily="2" charset="2"/>
                </a:endParaRPr>
              </a:p>
              <a:p>
                <a:pPr marL="628650" algn="l"/>
                <a:r>
                  <a:rPr lang="en-US" altLang="ja-JP" sz="2400" dirty="0" smtClean="0">
                    <a:latin typeface="+mn-lt"/>
                    <a:ea typeface="+mn-ea"/>
                  </a:rPr>
                  <a:t>Thus, any </a:t>
                </a:r>
                <a:r>
                  <a:rPr lang="en-US" altLang="ja-JP" sz="2400" smtClean="0">
                    <a:latin typeface="+mn-lt"/>
                    <a:ea typeface="+mn-ea"/>
                  </a:rPr>
                  <a:t>two 7-colorings 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of a planar graph is a yes-instance.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3636918"/>
                <a:ext cx="8636000" cy="121879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4000" b="-10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正方形/長方形 69"/>
          <p:cNvSpPr/>
          <p:nvPr/>
        </p:nvSpPr>
        <p:spPr>
          <a:xfrm>
            <a:off x="242888" y="6209438"/>
            <a:ext cx="8643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ja-JP" sz="1800" dirty="0" smtClean="0">
                <a:latin typeface="+mn-lt"/>
                <a:ea typeface="+mn-ea"/>
              </a:rPr>
              <a:t>P. </a:t>
            </a:r>
            <a:r>
              <a:rPr lang="en-US" altLang="ja-JP" sz="1800" dirty="0" err="1" smtClean="0">
                <a:latin typeface="+mn-lt"/>
                <a:ea typeface="+mn-ea"/>
              </a:rPr>
              <a:t>Bonsma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L. </a:t>
            </a:r>
            <a:r>
              <a:rPr lang="en-US" altLang="ja-JP" sz="1800" dirty="0" err="1" smtClean="0">
                <a:latin typeface="+mn-lt"/>
                <a:ea typeface="+mn-ea"/>
              </a:rPr>
              <a:t>Cereceda</a:t>
            </a:r>
            <a:r>
              <a:rPr lang="en-US" altLang="ja-JP" sz="1800" dirty="0">
                <a:latin typeface="+mn-lt"/>
                <a:ea typeface="+mn-ea"/>
              </a:rPr>
              <a:t>.</a:t>
            </a:r>
            <a:r>
              <a:rPr lang="en-US" altLang="ja-JP" sz="1800" dirty="0" smtClean="0">
                <a:latin typeface="+mn-lt"/>
                <a:ea typeface="+mn-ea"/>
              </a:rPr>
              <a:t> Finding </a:t>
            </a:r>
            <a:r>
              <a:rPr lang="en-US" altLang="ja-JP" sz="1800" dirty="0">
                <a:latin typeface="+mn-lt"/>
                <a:ea typeface="+mn-ea"/>
              </a:rPr>
              <a:t>paths between graph </a:t>
            </a:r>
            <a:r>
              <a:rPr lang="en-US" altLang="ja-JP" sz="1800" dirty="0" err="1">
                <a:latin typeface="+mn-lt"/>
                <a:ea typeface="+mn-ea"/>
              </a:rPr>
              <a:t>colourings</a:t>
            </a:r>
            <a:r>
              <a:rPr lang="en-US" altLang="ja-JP" sz="1800" dirty="0">
                <a:latin typeface="+mn-lt"/>
                <a:ea typeface="+mn-ea"/>
              </a:rPr>
              <a:t>: PSPACE-completeness and </a:t>
            </a:r>
            <a:r>
              <a:rPr lang="en-US" altLang="ja-JP" sz="1800" dirty="0" err="1">
                <a:latin typeface="+mn-lt"/>
                <a:ea typeface="+mn-ea"/>
              </a:rPr>
              <a:t>superpolynomial</a:t>
            </a:r>
            <a:r>
              <a:rPr lang="en-US" altLang="ja-JP" sz="1800" dirty="0">
                <a:latin typeface="+mn-lt"/>
                <a:ea typeface="+mn-ea"/>
              </a:rPr>
              <a:t> distances. </a:t>
            </a:r>
            <a:r>
              <a:rPr lang="en-US" altLang="ja-JP" sz="1800" dirty="0" smtClean="0">
                <a:latin typeface="+mn-lt"/>
                <a:ea typeface="+mn-ea"/>
              </a:rPr>
              <a:t>Theoretical </a:t>
            </a:r>
            <a:r>
              <a:rPr lang="en-US" altLang="ja-JP" sz="1800" dirty="0">
                <a:latin typeface="+mn-lt"/>
                <a:ea typeface="+mn-ea"/>
              </a:rPr>
              <a:t>Computer Science 410, </a:t>
            </a:r>
            <a:r>
              <a:rPr lang="en-US" altLang="ja-JP" sz="1800" dirty="0" smtClean="0">
                <a:latin typeface="+mn-lt"/>
                <a:ea typeface="+mn-ea"/>
              </a:rPr>
              <a:t>pp. 5215-5226 </a:t>
            </a:r>
            <a:r>
              <a:rPr lang="en-US" altLang="ja-JP" sz="1800" dirty="0">
                <a:latin typeface="+mn-lt"/>
                <a:ea typeface="+mn-ea"/>
              </a:rPr>
              <a:t>(2009) </a:t>
            </a:r>
            <a:r>
              <a:rPr lang="ja-JP" altLang="en-US" sz="1800" dirty="0" smtClean="0">
                <a:latin typeface="+mn-lt"/>
                <a:ea typeface="+mn-ea"/>
              </a:rPr>
              <a:t> </a:t>
            </a:r>
            <a:endParaRPr lang="ja-JP" altLang="en-US" sz="1800" dirty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250825" y="4869160"/>
                <a:ext cx="8636000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Note: there are graphs</a:t>
                </a:r>
                <a:r>
                  <a:rPr kumimoji="1" lang="en-US" altLang="ja-JP" sz="2400" dirty="0" smtClean="0"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r>
                  <a:rPr kumimoji="1" lang="ja-JP" altLang="en-US" sz="2400" dirty="0" smtClean="0"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latin typeface="+mn-lt"/>
                    <a:ea typeface="+mn-ea"/>
                  </a:rPr>
                  <a:t>whose chromatic #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+mn-ea"/>
                      </a:rPr>
                      <m:t>degeneracy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</m:d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+1</m:t>
                    </m:r>
                  </m:oMath>
                </a14:m>
                <a:r>
                  <a:rPr kumimoji="1" lang="en-US" altLang="ja-JP" sz="2400" b="0" dirty="0" smtClean="0">
                    <a:latin typeface="+mn-lt"/>
                    <a:ea typeface="+mn-ea"/>
                  </a:rPr>
                  <a:t>.</a:t>
                </a:r>
              </a:p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In this sense, (roughly speaking) this theorem says that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only one additional color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is </a:t>
                </a:r>
                <a:r>
                  <a:rPr lang="en-US" altLang="ja-JP" sz="2400" b="1" u="sng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sufficient to connect all colorings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r>
                  <a:rPr kumimoji="1" lang="en-US" altLang="ja-JP" sz="2400" b="0" dirty="0" smtClean="0">
                    <a:latin typeface="+mn-lt"/>
                    <a:ea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4869160"/>
                <a:ext cx="8636000" cy="1218795"/>
              </a:xfrm>
              <a:prstGeom prst="rect">
                <a:avLst/>
              </a:prstGeom>
              <a:blipFill rotWithShape="0">
                <a:blip r:embed="rId12"/>
                <a:stretch>
                  <a:fillRect l="-1059" t="-4000" r="-141" b="-10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角丸四角形吹き出し 1"/>
          <p:cNvSpPr/>
          <p:nvPr/>
        </p:nvSpPr>
        <p:spPr>
          <a:xfrm>
            <a:off x="460400" y="664852"/>
            <a:ext cx="8208912" cy="419551"/>
          </a:xfrm>
          <a:prstGeom prst="wedgeRoundRectCallout">
            <a:avLst>
              <a:gd name="adj1" fmla="val -34505"/>
              <a:gd name="adj2" fmla="val -8702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Showing when the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</a:rPr>
              <a:t>solution space consists of a </a:t>
            </a:r>
            <a:r>
              <a:rPr lang="en-US" altLang="ja-JP" sz="2000" b="1" u="sng" dirty="0">
                <a:solidFill>
                  <a:srgbClr val="C00000"/>
                </a:solidFill>
                <a:latin typeface="+mn-lt"/>
                <a:ea typeface="+mn-ea"/>
              </a:rPr>
              <a:t>single connected </a:t>
            </a:r>
            <a:r>
              <a:rPr lang="en-US" altLang="ja-JP" sz="2000" b="1" u="sng" dirty="0" smtClean="0">
                <a:solidFill>
                  <a:srgbClr val="C00000"/>
                </a:solidFill>
                <a:latin typeface="+mn-lt"/>
                <a:ea typeface="+mn-ea"/>
              </a:rPr>
              <a:t>component</a:t>
            </a:r>
            <a:endParaRPr lang="en-US" altLang="ja-JP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64689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b="0" dirty="0" smtClean="0"/>
              <a:t>Sufficient condition: Other examples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24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251520" y="630313"/>
                <a:ext cx="8712968" cy="158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Several sufficient conditions on # of colors are given </a:t>
                </a:r>
                <a:r>
                  <a:rPr lang="en-US" altLang="ja-JP" sz="2400" b="1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when restricted to graph classes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. In particular, the diameters of solution spaces can be bounded by a polynomial length (quadratic) 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30313"/>
                <a:ext cx="8712968" cy="1588127"/>
              </a:xfrm>
              <a:prstGeom prst="rect">
                <a:avLst/>
              </a:prstGeom>
              <a:blipFill rotWithShape="0">
                <a:blip r:embed="rId3"/>
                <a:stretch>
                  <a:fillRect l="-1049" t="-3065" r="-979" b="-6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51520" y="3009726"/>
            <a:ext cx="8635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</a:rPr>
              <a:t>[BJLPP14]</a:t>
            </a:r>
            <a:r>
              <a:rPr lang="en-US" altLang="ja-JP" sz="1800" dirty="0" smtClean="0">
                <a:latin typeface="+mn-lt"/>
              </a:rPr>
              <a:t> M. </a:t>
            </a:r>
            <a:r>
              <a:rPr lang="en-US" altLang="ja-JP" sz="1800" dirty="0" err="1">
                <a:latin typeface="+mn-lt"/>
              </a:rPr>
              <a:t>Bonamy</a:t>
            </a:r>
            <a:r>
              <a:rPr lang="en-US" altLang="ja-JP" sz="1800" dirty="0">
                <a:latin typeface="+mn-lt"/>
              </a:rPr>
              <a:t>, </a:t>
            </a:r>
            <a:r>
              <a:rPr lang="en-US" altLang="ja-JP" sz="1800" dirty="0" smtClean="0">
                <a:latin typeface="+mn-lt"/>
              </a:rPr>
              <a:t>M. </a:t>
            </a:r>
            <a:r>
              <a:rPr lang="en-US" altLang="ja-JP" sz="1800" dirty="0">
                <a:latin typeface="+mn-lt"/>
              </a:rPr>
              <a:t>Johnson, </a:t>
            </a:r>
            <a:r>
              <a:rPr lang="en-US" altLang="ja-JP" sz="1800" dirty="0" smtClean="0">
                <a:latin typeface="+mn-lt"/>
              </a:rPr>
              <a:t>I. </a:t>
            </a:r>
            <a:r>
              <a:rPr lang="en-US" altLang="ja-JP" sz="1800" dirty="0" err="1">
                <a:latin typeface="+mn-lt"/>
              </a:rPr>
              <a:t>Lignos</a:t>
            </a:r>
            <a:r>
              <a:rPr lang="en-US" altLang="ja-JP" sz="1800" dirty="0">
                <a:latin typeface="+mn-lt"/>
              </a:rPr>
              <a:t>, </a:t>
            </a:r>
            <a:r>
              <a:rPr lang="en-US" altLang="ja-JP" sz="1800" dirty="0" smtClean="0">
                <a:latin typeface="+mn-lt"/>
              </a:rPr>
              <a:t>V. </a:t>
            </a:r>
            <a:r>
              <a:rPr lang="en-US" altLang="ja-JP" sz="1800" dirty="0">
                <a:latin typeface="+mn-lt"/>
              </a:rPr>
              <a:t>Patel, </a:t>
            </a:r>
            <a:r>
              <a:rPr lang="en-US" altLang="ja-JP" sz="1800" dirty="0" smtClean="0">
                <a:latin typeface="+mn-lt"/>
              </a:rPr>
              <a:t>D. </a:t>
            </a:r>
            <a:r>
              <a:rPr lang="en-US" altLang="ja-JP" sz="1800" dirty="0" err="1" smtClean="0">
                <a:latin typeface="+mn-lt"/>
              </a:rPr>
              <a:t>Paulusma</a:t>
            </a:r>
            <a:r>
              <a:rPr lang="en-US" altLang="ja-JP" sz="1800" dirty="0" smtClean="0">
                <a:latin typeface="+mn-lt"/>
              </a:rPr>
              <a:t>. Reconfiguration </a:t>
            </a:r>
            <a:r>
              <a:rPr lang="en-US" altLang="ja-JP" sz="1800" dirty="0">
                <a:latin typeface="+mn-lt"/>
              </a:rPr>
              <a:t>graphs for vertex </a:t>
            </a:r>
            <a:r>
              <a:rPr lang="en-US" altLang="ja-JP" sz="1800" dirty="0" err="1">
                <a:latin typeface="+mn-lt"/>
              </a:rPr>
              <a:t>colourings</a:t>
            </a:r>
            <a:r>
              <a:rPr lang="en-US" altLang="ja-JP" sz="1800" dirty="0">
                <a:latin typeface="+mn-lt"/>
              </a:rPr>
              <a:t> of </a:t>
            </a:r>
            <a:r>
              <a:rPr lang="en-US" altLang="ja-JP" sz="1800" b="1" dirty="0">
                <a:solidFill>
                  <a:srgbClr val="009900"/>
                </a:solidFill>
                <a:latin typeface="+mn-lt"/>
              </a:rPr>
              <a:t>chordal</a:t>
            </a:r>
            <a:r>
              <a:rPr lang="en-US" altLang="ja-JP" sz="1800" dirty="0">
                <a:latin typeface="+mn-lt"/>
              </a:rPr>
              <a:t> and </a:t>
            </a:r>
            <a:r>
              <a:rPr lang="en-US" altLang="ja-JP" sz="1800" b="1" dirty="0">
                <a:solidFill>
                  <a:srgbClr val="009900"/>
                </a:solidFill>
                <a:latin typeface="+mn-lt"/>
              </a:rPr>
              <a:t>chordal bipartite graphs</a:t>
            </a:r>
            <a:r>
              <a:rPr lang="en-US" altLang="ja-JP" sz="1800" dirty="0">
                <a:latin typeface="+mn-lt"/>
              </a:rPr>
              <a:t>. J. Combinatorial Optimization </a:t>
            </a:r>
            <a:r>
              <a:rPr lang="en-US" altLang="ja-JP" sz="1800" dirty="0" smtClean="0">
                <a:latin typeface="+mn-lt"/>
              </a:rPr>
              <a:t>27, pp. </a:t>
            </a:r>
            <a:r>
              <a:rPr lang="en-US" altLang="ja-JP" sz="1800" dirty="0">
                <a:latin typeface="+mn-lt"/>
              </a:rPr>
              <a:t>132-143 (2014)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520" y="2350621"/>
            <a:ext cx="863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</a:rPr>
              <a:t>[BB13]</a:t>
            </a:r>
            <a:r>
              <a:rPr lang="en-US" altLang="ja-JP" sz="1800" dirty="0" smtClean="0">
                <a:latin typeface="+mn-lt"/>
              </a:rPr>
              <a:t> M. </a:t>
            </a:r>
            <a:r>
              <a:rPr lang="en-US" altLang="ja-JP" sz="1800" dirty="0" err="1">
                <a:latin typeface="+mn-lt"/>
              </a:rPr>
              <a:t>Bonamy</a:t>
            </a:r>
            <a:r>
              <a:rPr lang="en-US" altLang="ja-JP" sz="1800" dirty="0">
                <a:latin typeface="+mn-lt"/>
              </a:rPr>
              <a:t>, </a:t>
            </a:r>
            <a:r>
              <a:rPr lang="en-US" altLang="ja-JP" sz="1800" dirty="0" smtClean="0">
                <a:latin typeface="+mn-lt"/>
              </a:rPr>
              <a:t>N. </a:t>
            </a:r>
            <a:r>
              <a:rPr lang="en-US" altLang="ja-JP" sz="1800" dirty="0" err="1" smtClean="0">
                <a:latin typeface="+mn-lt"/>
              </a:rPr>
              <a:t>Bousquet</a:t>
            </a:r>
            <a:r>
              <a:rPr lang="en-US" altLang="ja-JP" sz="1800" dirty="0" smtClean="0">
                <a:latin typeface="+mn-lt"/>
              </a:rPr>
              <a:t>. Recoloring </a:t>
            </a:r>
            <a:r>
              <a:rPr lang="en-US" altLang="ja-JP" sz="1800" b="1" dirty="0">
                <a:solidFill>
                  <a:srgbClr val="009900"/>
                </a:solidFill>
                <a:latin typeface="+mn-lt"/>
              </a:rPr>
              <a:t>bounded </a:t>
            </a:r>
            <a:r>
              <a:rPr lang="en-US" altLang="ja-JP" sz="1800" b="1" dirty="0" err="1">
                <a:solidFill>
                  <a:srgbClr val="009900"/>
                </a:solidFill>
                <a:latin typeface="+mn-lt"/>
              </a:rPr>
              <a:t>treewidth</a:t>
            </a:r>
            <a:r>
              <a:rPr lang="en-US" altLang="ja-JP" sz="1800" b="1" dirty="0">
                <a:solidFill>
                  <a:srgbClr val="009900"/>
                </a:solidFill>
                <a:latin typeface="+mn-lt"/>
              </a:rPr>
              <a:t> graphs</a:t>
            </a:r>
            <a:r>
              <a:rPr lang="en-US" altLang="ja-JP" sz="1800" dirty="0">
                <a:latin typeface="+mn-lt"/>
              </a:rPr>
              <a:t>. Electronic Notes in Discrete Mathematics </a:t>
            </a:r>
            <a:r>
              <a:rPr lang="en-US" altLang="ja-JP" sz="1800" dirty="0" smtClean="0">
                <a:latin typeface="+mn-lt"/>
              </a:rPr>
              <a:t>44, pp. </a:t>
            </a:r>
            <a:r>
              <a:rPr lang="en-US" altLang="ja-JP" sz="1800" dirty="0">
                <a:latin typeface="+mn-lt"/>
              </a:rPr>
              <a:t>257-262 (2013)</a:t>
            </a:r>
            <a:endParaRPr lang="ja-JP" altLang="en-US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51520" y="4856034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-edge-coloring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edge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edge</a:t>
                </a:r>
                <a:endParaRPr lang="ja-JP" altLang="en-US" sz="2400" b="1" dirty="0">
                  <a:solidFill>
                    <a:srgbClr val="00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56034"/>
                <a:ext cx="8712968" cy="1237262"/>
              </a:xfrm>
              <a:prstGeom prst="rect">
                <a:avLst/>
              </a:prstGeom>
              <a:blipFill rotWithShape="0">
                <a:blip r:embed="rId4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角丸四角形吹き出し 5"/>
          <p:cNvSpPr/>
          <p:nvPr/>
        </p:nvSpPr>
        <p:spPr>
          <a:xfrm>
            <a:off x="4932039" y="4149080"/>
            <a:ext cx="3954785" cy="977457"/>
          </a:xfrm>
          <a:prstGeom prst="wedgeRoundRectCallout">
            <a:avLst>
              <a:gd name="adj1" fmla="val -56009"/>
              <a:gd name="adj2" fmla="val 37229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For trees, </a:t>
            </a:r>
          </a:p>
          <a:p>
            <a:pPr marL="357188" indent="-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constant # of additional colors</a:t>
            </a:r>
          </a:p>
          <a:p>
            <a:pPr marL="357188" indent="-18256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polynomial diameter</a:t>
            </a:r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51520" y="6189373"/>
            <a:ext cx="8635305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</a:rPr>
              <a:t>[IKD12]</a:t>
            </a:r>
            <a:r>
              <a:rPr lang="en-US" altLang="ja-JP" sz="1800" dirty="0" smtClean="0">
                <a:latin typeface="+mn-lt"/>
              </a:rPr>
              <a:t> </a:t>
            </a:r>
            <a:r>
              <a:rPr lang="en-US" altLang="ja-JP" sz="1800" u="sng" dirty="0" smtClean="0">
                <a:latin typeface="+mn-lt"/>
              </a:rPr>
              <a:t>T. </a:t>
            </a:r>
            <a:r>
              <a:rPr lang="en-US" altLang="ja-JP" sz="1800" u="sng" dirty="0">
                <a:latin typeface="+mn-lt"/>
              </a:rPr>
              <a:t>Ito</a:t>
            </a:r>
            <a:r>
              <a:rPr lang="en-US" altLang="ja-JP" sz="1800" dirty="0">
                <a:latin typeface="+mn-lt"/>
              </a:rPr>
              <a:t>, </a:t>
            </a:r>
            <a:r>
              <a:rPr lang="en-US" altLang="ja-JP" sz="1800" dirty="0" smtClean="0">
                <a:latin typeface="+mn-lt"/>
              </a:rPr>
              <a:t>M. </a:t>
            </a:r>
            <a:r>
              <a:rPr lang="en-US" altLang="ja-JP" sz="1800" dirty="0" err="1" smtClean="0">
                <a:latin typeface="+mn-lt"/>
              </a:rPr>
              <a:t>Kamiński</a:t>
            </a:r>
            <a:r>
              <a:rPr lang="en-US" altLang="ja-JP" sz="1800" dirty="0" smtClean="0">
                <a:latin typeface="+mn-lt"/>
              </a:rPr>
              <a:t>, E.D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err="1" smtClean="0">
                <a:latin typeface="+mn-lt"/>
              </a:rPr>
              <a:t>Demaine</a:t>
            </a:r>
            <a:r>
              <a:rPr lang="en-US" altLang="ja-JP" sz="1800" dirty="0" smtClean="0">
                <a:latin typeface="+mn-lt"/>
              </a:rPr>
              <a:t>. Reconfiguration </a:t>
            </a:r>
            <a:r>
              <a:rPr lang="en-US" altLang="ja-JP" sz="1800" dirty="0">
                <a:latin typeface="+mn-lt"/>
              </a:rPr>
              <a:t>of </a:t>
            </a:r>
            <a:r>
              <a:rPr lang="en-US" altLang="ja-JP" sz="1800" dirty="0" smtClean="0">
                <a:latin typeface="+mn-lt"/>
              </a:rPr>
              <a:t>list edge-colorings </a:t>
            </a:r>
            <a:r>
              <a:rPr lang="en-US" altLang="ja-JP" sz="1800" dirty="0">
                <a:latin typeface="+mn-lt"/>
              </a:rPr>
              <a:t>in a </a:t>
            </a:r>
            <a:r>
              <a:rPr lang="en-US" altLang="ja-JP" sz="1800" dirty="0" smtClean="0">
                <a:latin typeface="+mn-lt"/>
              </a:rPr>
              <a:t>graph.</a:t>
            </a:r>
            <a:endParaRPr lang="en-US" altLang="ja-JP" sz="1800" dirty="0">
              <a:latin typeface="+mn-lt"/>
            </a:endParaRPr>
          </a:p>
          <a:p>
            <a:pPr algn="l"/>
            <a:r>
              <a:rPr lang="en-US" altLang="ja-JP" sz="1800" dirty="0">
                <a:latin typeface="+mn-lt"/>
              </a:rPr>
              <a:t>Discrete Applied </a:t>
            </a:r>
            <a:r>
              <a:rPr lang="en-US" altLang="ja-JP" sz="1800" dirty="0" smtClean="0">
                <a:latin typeface="+mn-lt"/>
              </a:rPr>
              <a:t>Mathematics </a:t>
            </a:r>
            <a:r>
              <a:rPr lang="en-US" altLang="ja-JP" sz="1800" dirty="0">
                <a:latin typeface="+mn-lt"/>
              </a:rPr>
              <a:t>160, </a:t>
            </a:r>
            <a:r>
              <a:rPr lang="en-US" altLang="ja-JP" sz="1800" dirty="0" smtClean="0">
                <a:latin typeface="+mn-lt"/>
              </a:rPr>
              <a:t>pp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smtClean="0">
                <a:latin typeface="+mn-lt"/>
              </a:rPr>
              <a:t>2199-2207 (2012)</a:t>
            </a:r>
            <a:endParaRPr lang="ja-JP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7518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59373" y="531711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[2013 – now]</a:t>
                </a:r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lt"/>
                    <a:ea typeface="+mn-ea"/>
                  </a:rPr>
                  <a:t>Broader algorithmic techniques are starting to emerge</a:t>
                </a:r>
              </a:p>
              <a:p>
                <a:pPr lvl="3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These three years,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≥20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papers have been published 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＠ </a:t>
                </a:r>
                <a:r>
                  <a:rPr lang="en-US" altLang="ja-JP" sz="2000" dirty="0" err="1" smtClean="0">
                    <a:solidFill>
                      <a:prstClr val="black"/>
                    </a:solidFill>
                    <a:latin typeface="+mn-lt"/>
                    <a:ea typeface="+mn-ea"/>
                  </a:rPr>
                  <a:t>arXiv</a:t>
                </a:r>
                <a:endParaRPr lang="en-US" altLang="ja-JP" sz="20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later presented at ICALP, STACS, ISAAC, SWAT, WADS,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etc.</a:t>
                </a: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0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Algorithm methods capturing the solution space</a:t>
                </a: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メイリオ" panose="020B0604030504040204" pitchFamily="50" charset="-128"/>
                  </a:rPr>
                  <a:t>Dynamic programming</a:t>
                </a:r>
                <a:endParaRPr lang="en-US" altLang="ja-JP" sz="2000" dirty="0">
                  <a:solidFill>
                    <a:prstClr val="black"/>
                  </a:solidFill>
                  <a:latin typeface="+mn-lt"/>
                  <a:ea typeface="メイリオ" panose="020B0604030504040204" pitchFamily="50" charset="-128"/>
                </a:endParaRP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lt"/>
                    <a:ea typeface="+mn-ea"/>
                  </a:rPr>
                  <a:t>F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ixed-parameter tractability (FPT)</a:t>
                </a: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778" b="-3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259373" y="620688"/>
            <a:ext cx="88846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[2002 – 2012]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Negative results (PSPACE-completeness)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Algorithms obtained using mostly greedy methods</a:t>
            </a:r>
            <a:endParaRPr lang="en-US" altLang="ja-JP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7365" y="6076764"/>
            <a:ext cx="884913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In this talk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 will give an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overview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these techniques/results quickly! </a:t>
            </a:r>
          </a:p>
          <a:p>
            <a:pPr algn="r"/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… </a:t>
            </a:r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without proofs/details</a:t>
            </a:r>
            <a:endParaRPr kumimoji="1" lang="ja-JP" alt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History of combinatorial reconfiguration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25</a:t>
            </a:fld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683568" y="1940293"/>
            <a:ext cx="7056784" cy="504056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1667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Greedy algorithm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9552" y="62068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720725" algn="l"/>
            <a:r>
              <a:rPr lang="en-US" altLang="ja-JP" sz="2400" b="1" u="sng" dirty="0" smtClean="0">
                <a:latin typeface="+mn-lt"/>
                <a:ea typeface="+mn-ea"/>
              </a:rPr>
              <a:t>Idea</a:t>
            </a:r>
            <a:r>
              <a:rPr lang="en-US" altLang="ja-JP" sz="2400" dirty="0" smtClean="0">
                <a:latin typeface="+mn-lt"/>
                <a:ea typeface="+mn-ea"/>
              </a:rPr>
              <a:t>: Take the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symmetric difference</a:t>
            </a:r>
            <a:r>
              <a:rPr lang="en-US" altLang="ja-JP" sz="2400" dirty="0" smtClean="0">
                <a:latin typeface="+mn-lt"/>
                <a:ea typeface="+mn-ea"/>
              </a:rPr>
              <a:t> between two given solutions, and transform the difference one by one.</a:t>
            </a:r>
          </a:p>
        </p:txBody>
      </p:sp>
      <p:cxnSp>
        <p:nvCxnSpPr>
          <p:cNvPr id="42" name="直線コネクタ 41"/>
          <p:cNvCxnSpPr>
            <a:stCxn id="35" idx="4"/>
            <a:endCxn id="36" idx="0"/>
          </p:cNvCxnSpPr>
          <p:nvPr/>
        </p:nvCxnSpPr>
        <p:spPr bwMode="auto">
          <a:xfrm>
            <a:off x="289404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>
            <a:stCxn id="35" idx="6"/>
            <a:endCxn id="37" idx="2"/>
          </p:cNvCxnSpPr>
          <p:nvPr/>
        </p:nvCxnSpPr>
        <p:spPr bwMode="auto">
          <a:xfrm>
            <a:off x="399296" y="4066573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>
            <a:stCxn id="37" idx="6"/>
            <a:endCxn id="39" idx="2"/>
          </p:cNvCxnSpPr>
          <p:nvPr/>
        </p:nvCxnSpPr>
        <p:spPr bwMode="auto">
          <a:xfrm>
            <a:off x="1360271" y="4066573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>
            <a:stCxn id="39" idx="4"/>
            <a:endCxn id="41" idx="0"/>
          </p:cNvCxnSpPr>
          <p:nvPr/>
        </p:nvCxnSpPr>
        <p:spPr bwMode="auto">
          <a:xfrm>
            <a:off x="2211355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>
            <a:stCxn id="38" idx="6"/>
            <a:endCxn id="41" idx="2"/>
          </p:cNvCxnSpPr>
          <p:nvPr/>
        </p:nvCxnSpPr>
        <p:spPr bwMode="auto">
          <a:xfrm>
            <a:off x="1360271" y="4835817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>
            <a:stCxn id="37" idx="4"/>
            <a:endCxn id="38" idx="0"/>
          </p:cNvCxnSpPr>
          <p:nvPr/>
        </p:nvCxnSpPr>
        <p:spPr bwMode="auto">
          <a:xfrm>
            <a:off x="1250379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>
            <a:stCxn id="36" idx="6"/>
            <a:endCxn id="38" idx="2"/>
          </p:cNvCxnSpPr>
          <p:nvPr/>
        </p:nvCxnSpPr>
        <p:spPr bwMode="auto">
          <a:xfrm>
            <a:off x="399296" y="4835817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/>
          <p:cNvCxnSpPr>
            <a:stCxn id="35" idx="5"/>
            <a:endCxn id="38" idx="1"/>
          </p:cNvCxnSpPr>
          <p:nvPr/>
        </p:nvCxnSpPr>
        <p:spPr bwMode="auto">
          <a:xfrm>
            <a:off x="367109" y="4144278"/>
            <a:ext cx="805564" cy="61383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テキスト ボックス 50"/>
          <p:cNvSpPr txBox="1"/>
          <p:nvPr/>
        </p:nvSpPr>
        <p:spPr>
          <a:xfrm>
            <a:off x="251520" y="142621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 algn="l"/>
            <a:r>
              <a:rPr lang="en-US" altLang="ja-JP" sz="2400" b="1" u="sng" dirty="0">
                <a:latin typeface="+mn-lt"/>
                <a:ea typeface="+mn-ea"/>
              </a:rPr>
              <a:t>E</a:t>
            </a:r>
            <a:r>
              <a:rPr lang="en-US" altLang="ja-JP" sz="2400" b="1" u="sng" dirty="0" smtClean="0">
                <a:latin typeface="+mn-lt"/>
                <a:ea typeface="+mn-ea"/>
              </a:rPr>
              <a:t>nsure</a:t>
            </a:r>
            <a:r>
              <a:rPr lang="en-US" altLang="ja-JP" sz="2400" dirty="0" smtClean="0">
                <a:latin typeface="+mn-lt"/>
                <a:ea typeface="+mn-ea"/>
              </a:rPr>
              <a:t>: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316689" y="1426218"/>
            <a:ext cx="7252178" cy="84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lvl="0" indent="-176213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the feasibility of intermediate solutions</a:t>
            </a:r>
          </a:p>
          <a:p>
            <a:pPr marL="176213" lvl="0" indent="-176213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“no” if we cannot obtain a reconfiguration by this way</a:t>
            </a:r>
            <a:endParaRPr lang="en-US" altLang="ja-JP" sz="2400" dirty="0">
              <a:solidFill>
                <a:srgbClr val="000000"/>
              </a:solidFill>
              <a:latin typeface="+mn-lt"/>
              <a:ea typeface="メイリオ" panose="020B0604030504040204" pitchFamily="50" charset="-128"/>
            </a:endParaRPr>
          </a:p>
        </p:txBody>
      </p:sp>
      <p:cxnSp>
        <p:nvCxnSpPr>
          <p:cNvPr id="60" name="直線コネクタ 59"/>
          <p:cNvCxnSpPr>
            <a:stCxn id="36" idx="4"/>
            <a:endCxn id="54" idx="0"/>
          </p:cNvCxnSpPr>
          <p:nvPr/>
        </p:nvCxnSpPr>
        <p:spPr bwMode="auto">
          <a:xfrm>
            <a:off x="289404" y="4945709"/>
            <a:ext cx="0" cy="5287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>
            <a:stCxn id="41" idx="4"/>
            <a:endCxn id="59" idx="0"/>
          </p:cNvCxnSpPr>
          <p:nvPr/>
        </p:nvCxnSpPr>
        <p:spPr bwMode="auto">
          <a:xfrm>
            <a:off x="2211355" y="4945709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>
            <a:stCxn id="56" idx="6"/>
            <a:endCxn id="59" idx="2"/>
          </p:cNvCxnSpPr>
          <p:nvPr/>
        </p:nvCxnSpPr>
        <p:spPr bwMode="auto">
          <a:xfrm>
            <a:off x="1360271" y="5584324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>
            <a:stCxn id="38" idx="4"/>
            <a:endCxn id="56" idx="0"/>
          </p:cNvCxnSpPr>
          <p:nvPr/>
        </p:nvCxnSpPr>
        <p:spPr bwMode="auto">
          <a:xfrm>
            <a:off x="1250379" y="4945709"/>
            <a:ext cx="0" cy="5287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>
            <a:stCxn id="54" idx="6"/>
            <a:endCxn id="56" idx="2"/>
          </p:cNvCxnSpPr>
          <p:nvPr/>
        </p:nvCxnSpPr>
        <p:spPr bwMode="auto">
          <a:xfrm>
            <a:off x="399296" y="5584324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コネクタ 79"/>
          <p:cNvCxnSpPr>
            <a:stCxn id="41" idx="3"/>
            <a:endCxn id="56" idx="7"/>
          </p:cNvCxnSpPr>
          <p:nvPr/>
        </p:nvCxnSpPr>
        <p:spPr bwMode="auto">
          <a:xfrm flipH="1">
            <a:off x="1328084" y="4913522"/>
            <a:ext cx="805566" cy="59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コネクタ 86"/>
          <p:cNvCxnSpPr>
            <a:stCxn id="81" idx="4"/>
            <a:endCxn id="82" idx="0"/>
          </p:cNvCxnSpPr>
          <p:nvPr/>
        </p:nvCxnSpPr>
        <p:spPr bwMode="auto">
          <a:xfrm>
            <a:off x="6986148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線コネクタ 87"/>
          <p:cNvCxnSpPr>
            <a:stCxn id="81" idx="6"/>
            <a:endCxn id="83" idx="2"/>
          </p:cNvCxnSpPr>
          <p:nvPr/>
        </p:nvCxnSpPr>
        <p:spPr bwMode="auto">
          <a:xfrm>
            <a:off x="7096040" y="4066573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コネクタ 88"/>
          <p:cNvCxnSpPr>
            <a:stCxn id="83" idx="6"/>
            <a:endCxn id="85" idx="2"/>
          </p:cNvCxnSpPr>
          <p:nvPr/>
        </p:nvCxnSpPr>
        <p:spPr bwMode="auto">
          <a:xfrm>
            <a:off x="8057015" y="4066573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直線コネクタ 89"/>
          <p:cNvCxnSpPr>
            <a:stCxn id="85" idx="4"/>
            <a:endCxn id="86" idx="0"/>
          </p:cNvCxnSpPr>
          <p:nvPr/>
        </p:nvCxnSpPr>
        <p:spPr bwMode="auto">
          <a:xfrm>
            <a:off x="8908099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線コネクタ 90"/>
          <p:cNvCxnSpPr>
            <a:stCxn id="84" idx="6"/>
            <a:endCxn id="86" idx="2"/>
          </p:cNvCxnSpPr>
          <p:nvPr/>
        </p:nvCxnSpPr>
        <p:spPr bwMode="auto">
          <a:xfrm>
            <a:off x="8057015" y="4835817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コネクタ 91"/>
          <p:cNvCxnSpPr>
            <a:stCxn id="83" idx="4"/>
            <a:endCxn id="84" idx="0"/>
          </p:cNvCxnSpPr>
          <p:nvPr/>
        </p:nvCxnSpPr>
        <p:spPr bwMode="auto">
          <a:xfrm>
            <a:off x="7947123" y="4176465"/>
            <a:ext cx="0" cy="5494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線コネクタ 92"/>
          <p:cNvCxnSpPr>
            <a:stCxn id="82" idx="6"/>
            <a:endCxn id="84" idx="2"/>
          </p:cNvCxnSpPr>
          <p:nvPr/>
        </p:nvCxnSpPr>
        <p:spPr bwMode="auto">
          <a:xfrm>
            <a:off x="7096040" y="4835817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線コネクタ 93"/>
          <p:cNvCxnSpPr>
            <a:stCxn id="81" idx="5"/>
            <a:endCxn id="84" idx="1"/>
          </p:cNvCxnSpPr>
          <p:nvPr/>
        </p:nvCxnSpPr>
        <p:spPr bwMode="auto">
          <a:xfrm>
            <a:off x="7063853" y="4144278"/>
            <a:ext cx="805564" cy="61383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>
            <a:stCxn id="82" idx="4"/>
            <a:endCxn id="95" idx="0"/>
          </p:cNvCxnSpPr>
          <p:nvPr/>
        </p:nvCxnSpPr>
        <p:spPr bwMode="auto">
          <a:xfrm>
            <a:off x="6986148" y="4945709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>
            <a:stCxn id="86" idx="4"/>
            <a:endCxn id="97" idx="0"/>
          </p:cNvCxnSpPr>
          <p:nvPr/>
        </p:nvCxnSpPr>
        <p:spPr bwMode="auto">
          <a:xfrm>
            <a:off x="8908099" y="4945709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>
            <a:stCxn id="96" idx="6"/>
            <a:endCxn id="97" idx="2"/>
          </p:cNvCxnSpPr>
          <p:nvPr/>
        </p:nvCxnSpPr>
        <p:spPr bwMode="auto">
          <a:xfrm>
            <a:off x="8057015" y="5584324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>
            <a:stCxn id="84" idx="4"/>
            <a:endCxn id="96" idx="0"/>
          </p:cNvCxnSpPr>
          <p:nvPr/>
        </p:nvCxnSpPr>
        <p:spPr bwMode="auto">
          <a:xfrm>
            <a:off x="7947123" y="4945709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>
            <a:stCxn id="95" idx="6"/>
            <a:endCxn id="96" idx="2"/>
          </p:cNvCxnSpPr>
          <p:nvPr/>
        </p:nvCxnSpPr>
        <p:spPr bwMode="auto">
          <a:xfrm>
            <a:off x="7096040" y="5584324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>
            <a:stCxn id="86" idx="3"/>
            <a:endCxn id="96" idx="7"/>
          </p:cNvCxnSpPr>
          <p:nvPr/>
        </p:nvCxnSpPr>
        <p:spPr bwMode="auto">
          <a:xfrm flipH="1">
            <a:off x="8024828" y="4913522"/>
            <a:ext cx="805566" cy="59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円/楕円 34"/>
          <p:cNvSpPr/>
          <p:nvPr/>
        </p:nvSpPr>
        <p:spPr bwMode="auto">
          <a:xfrm>
            <a:off x="179512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円/楕円 35"/>
          <p:cNvSpPr/>
          <p:nvPr/>
        </p:nvSpPr>
        <p:spPr bwMode="auto">
          <a:xfrm>
            <a:off x="179512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円/楕円 36"/>
          <p:cNvSpPr/>
          <p:nvPr/>
        </p:nvSpPr>
        <p:spPr bwMode="auto">
          <a:xfrm>
            <a:off x="1140487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円/楕円 37"/>
          <p:cNvSpPr/>
          <p:nvPr/>
        </p:nvSpPr>
        <p:spPr bwMode="auto">
          <a:xfrm>
            <a:off x="1140487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円/楕円 38"/>
          <p:cNvSpPr/>
          <p:nvPr/>
        </p:nvSpPr>
        <p:spPr bwMode="auto">
          <a:xfrm>
            <a:off x="2101463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円/楕円 40"/>
          <p:cNvSpPr/>
          <p:nvPr/>
        </p:nvSpPr>
        <p:spPr bwMode="auto">
          <a:xfrm>
            <a:off x="2101463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179512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6" name="円/楕円 55"/>
          <p:cNvSpPr/>
          <p:nvPr/>
        </p:nvSpPr>
        <p:spPr bwMode="auto">
          <a:xfrm>
            <a:off x="1140487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円/楕円 58"/>
          <p:cNvSpPr/>
          <p:nvPr/>
        </p:nvSpPr>
        <p:spPr bwMode="auto">
          <a:xfrm>
            <a:off x="2101463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1" name="円/楕円 80"/>
          <p:cNvSpPr/>
          <p:nvPr/>
        </p:nvSpPr>
        <p:spPr bwMode="auto">
          <a:xfrm>
            <a:off x="6876256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2" name="円/楕円 81"/>
          <p:cNvSpPr/>
          <p:nvPr/>
        </p:nvSpPr>
        <p:spPr bwMode="auto">
          <a:xfrm>
            <a:off x="6876256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3" name="円/楕円 82"/>
          <p:cNvSpPr/>
          <p:nvPr/>
        </p:nvSpPr>
        <p:spPr bwMode="auto">
          <a:xfrm>
            <a:off x="7837231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4" name="円/楕円 83"/>
          <p:cNvSpPr/>
          <p:nvPr/>
        </p:nvSpPr>
        <p:spPr bwMode="auto">
          <a:xfrm>
            <a:off x="7837231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5" name="円/楕円 84"/>
          <p:cNvSpPr/>
          <p:nvPr/>
        </p:nvSpPr>
        <p:spPr bwMode="auto">
          <a:xfrm>
            <a:off x="8798207" y="3956681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6" name="円/楕円 85"/>
          <p:cNvSpPr/>
          <p:nvPr/>
        </p:nvSpPr>
        <p:spPr bwMode="auto">
          <a:xfrm>
            <a:off x="8798207" y="4725925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円/楕円 94"/>
          <p:cNvSpPr/>
          <p:nvPr/>
        </p:nvSpPr>
        <p:spPr bwMode="auto">
          <a:xfrm>
            <a:off x="6876256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6" name="円/楕円 95"/>
          <p:cNvSpPr/>
          <p:nvPr/>
        </p:nvSpPr>
        <p:spPr bwMode="auto">
          <a:xfrm>
            <a:off x="7837231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7" name="円/楕円 96"/>
          <p:cNvSpPr/>
          <p:nvPr/>
        </p:nvSpPr>
        <p:spPr bwMode="auto">
          <a:xfrm>
            <a:off x="8798207" y="5474432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33153" y="5829868"/>
                <a:ext cx="1814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3" y="5829868"/>
                <a:ext cx="181421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38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テキスト ボックス 132"/>
              <p:cNvSpPr txBox="1"/>
              <p:nvPr/>
            </p:nvSpPr>
            <p:spPr>
              <a:xfrm>
                <a:off x="7063864" y="5829868"/>
                <a:ext cx="1810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33" name="テキスト ボックス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64" y="5829868"/>
                <a:ext cx="181011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38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251520" y="2623786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Matching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matchings of a graph with cardinality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exchange a single edge (edge-jump)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23786"/>
                <a:ext cx="8712968" cy="1237262"/>
              </a:xfrm>
              <a:prstGeom prst="rect">
                <a:avLst/>
              </a:prstGeom>
              <a:blipFill rotWithShape="0">
                <a:blip r:embed="rId6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グループ化 56"/>
          <p:cNvGrpSpPr/>
          <p:nvPr/>
        </p:nvGrpSpPr>
        <p:grpSpPr>
          <a:xfrm>
            <a:off x="2300140" y="3956681"/>
            <a:ext cx="4787593" cy="2704184"/>
            <a:chOff x="2300440" y="3956681"/>
            <a:chExt cx="4787593" cy="2704184"/>
          </a:xfrm>
        </p:grpSpPr>
        <p:cxnSp>
          <p:nvCxnSpPr>
            <p:cNvPr id="58" name="直線コネクタ 57"/>
            <p:cNvCxnSpPr>
              <a:stCxn id="74" idx="4"/>
              <a:endCxn id="75" idx="0"/>
            </p:cNvCxnSpPr>
            <p:nvPr/>
          </p:nvCxnSpPr>
          <p:spPr bwMode="auto">
            <a:xfrm>
              <a:off x="3733260" y="4176465"/>
              <a:ext cx="0" cy="549461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線コネクタ 60"/>
            <p:cNvCxnSpPr>
              <a:stCxn id="74" idx="6"/>
              <a:endCxn id="101" idx="2"/>
            </p:cNvCxnSpPr>
            <p:nvPr/>
          </p:nvCxnSpPr>
          <p:spPr bwMode="auto">
            <a:xfrm>
              <a:off x="3843152" y="4066573"/>
              <a:ext cx="741192" cy="0"/>
            </a:xfrm>
            <a:prstGeom prst="line">
              <a:avLst/>
            </a:prstGeom>
            <a:noFill/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線コネクタ 61"/>
            <p:cNvCxnSpPr>
              <a:stCxn id="101" idx="6"/>
              <a:endCxn id="104" idx="2"/>
            </p:cNvCxnSpPr>
            <p:nvPr/>
          </p:nvCxnSpPr>
          <p:spPr bwMode="auto">
            <a:xfrm>
              <a:off x="4804127" y="4066573"/>
              <a:ext cx="741192" cy="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線コネクタ 62"/>
            <p:cNvCxnSpPr>
              <a:stCxn id="104" idx="4"/>
              <a:endCxn id="105" idx="0"/>
            </p:cNvCxnSpPr>
            <p:nvPr/>
          </p:nvCxnSpPr>
          <p:spPr bwMode="auto">
            <a:xfrm>
              <a:off x="5655211" y="4176465"/>
              <a:ext cx="0" cy="549461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直線コネクタ 63"/>
            <p:cNvCxnSpPr>
              <a:stCxn id="103" idx="6"/>
              <a:endCxn id="105" idx="2"/>
            </p:cNvCxnSpPr>
            <p:nvPr/>
          </p:nvCxnSpPr>
          <p:spPr bwMode="auto">
            <a:xfrm>
              <a:off x="4804127" y="4835817"/>
              <a:ext cx="741192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線コネクタ 64"/>
            <p:cNvCxnSpPr>
              <a:stCxn id="101" idx="4"/>
              <a:endCxn id="103" idx="0"/>
            </p:cNvCxnSpPr>
            <p:nvPr/>
          </p:nvCxnSpPr>
          <p:spPr bwMode="auto">
            <a:xfrm>
              <a:off x="4694235" y="4176465"/>
              <a:ext cx="0" cy="549461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線コネクタ 65"/>
            <p:cNvCxnSpPr>
              <a:stCxn id="75" idx="6"/>
              <a:endCxn id="103" idx="2"/>
            </p:cNvCxnSpPr>
            <p:nvPr/>
          </p:nvCxnSpPr>
          <p:spPr bwMode="auto">
            <a:xfrm>
              <a:off x="3843152" y="4835817"/>
              <a:ext cx="741192" cy="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線コネクタ 66"/>
            <p:cNvCxnSpPr>
              <a:stCxn id="74" idx="5"/>
              <a:endCxn id="103" idx="1"/>
            </p:cNvCxnSpPr>
            <p:nvPr/>
          </p:nvCxnSpPr>
          <p:spPr bwMode="auto">
            <a:xfrm>
              <a:off x="3810965" y="4144278"/>
              <a:ext cx="805564" cy="613833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線コネクタ 67"/>
            <p:cNvCxnSpPr>
              <a:stCxn id="75" idx="4"/>
              <a:endCxn id="106" idx="0"/>
            </p:cNvCxnSpPr>
            <p:nvPr/>
          </p:nvCxnSpPr>
          <p:spPr bwMode="auto">
            <a:xfrm>
              <a:off x="3733260" y="4945709"/>
              <a:ext cx="0" cy="528723"/>
            </a:xfrm>
            <a:prstGeom prst="line">
              <a:avLst/>
            </a:prstGeom>
            <a:noFill/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コネクタ 68"/>
            <p:cNvCxnSpPr>
              <a:stCxn id="105" idx="4"/>
              <a:endCxn id="111" idx="0"/>
            </p:cNvCxnSpPr>
            <p:nvPr/>
          </p:nvCxnSpPr>
          <p:spPr bwMode="auto">
            <a:xfrm>
              <a:off x="5655211" y="4945709"/>
              <a:ext cx="0" cy="528723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線コネクタ 69"/>
            <p:cNvCxnSpPr>
              <a:stCxn id="110" idx="6"/>
              <a:endCxn id="111" idx="2"/>
            </p:cNvCxnSpPr>
            <p:nvPr/>
          </p:nvCxnSpPr>
          <p:spPr bwMode="auto">
            <a:xfrm>
              <a:off x="4804127" y="5584324"/>
              <a:ext cx="741192" cy="0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線コネクタ 70"/>
            <p:cNvCxnSpPr>
              <a:stCxn id="103" idx="4"/>
              <a:endCxn id="110" idx="0"/>
            </p:cNvCxnSpPr>
            <p:nvPr/>
          </p:nvCxnSpPr>
          <p:spPr bwMode="auto">
            <a:xfrm>
              <a:off x="4694235" y="4945709"/>
              <a:ext cx="0" cy="528723"/>
            </a:xfrm>
            <a:prstGeom prst="line">
              <a:avLst/>
            </a:prstGeom>
            <a:noFill/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線コネクタ 71"/>
            <p:cNvCxnSpPr>
              <a:stCxn id="106" idx="6"/>
              <a:endCxn id="110" idx="2"/>
            </p:cNvCxnSpPr>
            <p:nvPr/>
          </p:nvCxnSpPr>
          <p:spPr bwMode="auto">
            <a:xfrm>
              <a:off x="3843152" y="5584324"/>
              <a:ext cx="741192" cy="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直線コネクタ 72"/>
            <p:cNvCxnSpPr>
              <a:stCxn id="105" idx="3"/>
              <a:endCxn id="110" idx="7"/>
            </p:cNvCxnSpPr>
            <p:nvPr/>
          </p:nvCxnSpPr>
          <p:spPr bwMode="auto">
            <a:xfrm flipH="1">
              <a:off x="4771940" y="4913522"/>
              <a:ext cx="805566" cy="593097"/>
            </a:xfrm>
            <a:prstGeom prst="lin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円/楕円 73"/>
            <p:cNvSpPr/>
            <p:nvPr/>
          </p:nvSpPr>
          <p:spPr bwMode="auto">
            <a:xfrm>
              <a:off x="3623368" y="3956681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3623368" y="4725925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1" name="円/楕円 100"/>
            <p:cNvSpPr/>
            <p:nvPr/>
          </p:nvSpPr>
          <p:spPr bwMode="auto">
            <a:xfrm>
              <a:off x="4584343" y="3956681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4584343" y="4725925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4" name="円/楕円 103"/>
            <p:cNvSpPr/>
            <p:nvPr/>
          </p:nvSpPr>
          <p:spPr bwMode="auto">
            <a:xfrm>
              <a:off x="5545319" y="3956681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5" name="円/楕円 104"/>
            <p:cNvSpPr/>
            <p:nvPr/>
          </p:nvSpPr>
          <p:spPr bwMode="auto">
            <a:xfrm>
              <a:off x="5545319" y="4725925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6" name="円/楕円 105"/>
            <p:cNvSpPr/>
            <p:nvPr/>
          </p:nvSpPr>
          <p:spPr bwMode="auto">
            <a:xfrm>
              <a:off x="3623368" y="5474432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0" name="円/楕円 109"/>
            <p:cNvSpPr/>
            <p:nvPr/>
          </p:nvSpPr>
          <p:spPr bwMode="auto">
            <a:xfrm>
              <a:off x="4584343" y="5474432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1" name="円/楕円 110"/>
            <p:cNvSpPr/>
            <p:nvPr/>
          </p:nvSpPr>
          <p:spPr bwMode="auto">
            <a:xfrm>
              <a:off x="5545319" y="5474432"/>
              <a:ext cx="219784" cy="21978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2300440" y="5829868"/>
                  <a:ext cx="478759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solidFill>
                        <a:srgbClr val="000000"/>
                      </a:solidFill>
                      <a:latin typeface="+mn-lt"/>
                      <a:ea typeface="+mn-ea"/>
                    </a:rPr>
                    <a:t>Symmetric difference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∪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ja-JP" altLang="en-US" sz="2400" dirty="0">
                    <a:solidFill>
                      <a:srgbClr val="0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12" name="テキスト ボックス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440" y="5829868"/>
                  <a:ext cx="4787593" cy="8309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839" b="-87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2074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  <p:cxnSp>
        <p:nvCxnSpPr>
          <p:cNvPr id="49" name="直線コネクタ 48"/>
          <p:cNvCxnSpPr>
            <a:stCxn id="36" idx="6"/>
            <a:endCxn id="38" idx="2"/>
          </p:cNvCxnSpPr>
          <p:nvPr/>
        </p:nvCxnSpPr>
        <p:spPr bwMode="auto">
          <a:xfrm>
            <a:off x="1992725" y="2403511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>
            <a:stCxn id="36" idx="4"/>
            <a:endCxn id="54" idx="0"/>
          </p:cNvCxnSpPr>
          <p:nvPr/>
        </p:nvCxnSpPr>
        <p:spPr bwMode="auto">
          <a:xfrm>
            <a:off x="1882833" y="2513403"/>
            <a:ext cx="0" cy="5287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>
            <a:stCxn id="38" idx="4"/>
            <a:endCxn id="56" idx="0"/>
          </p:cNvCxnSpPr>
          <p:nvPr/>
        </p:nvCxnSpPr>
        <p:spPr bwMode="auto">
          <a:xfrm>
            <a:off x="2843808" y="2513403"/>
            <a:ext cx="0" cy="5287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>
            <a:stCxn id="54" idx="6"/>
            <a:endCxn id="56" idx="2"/>
          </p:cNvCxnSpPr>
          <p:nvPr/>
        </p:nvCxnSpPr>
        <p:spPr bwMode="auto">
          <a:xfrm>
            <a:off x="1992725" y="3152018"/>
            <a:ext cx="74119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線コネクタ 92"/>
          <p:cNvCxnSpPr>
            <a:stCxn id="82" idx="6"/>
            <a:endCxn id="84" idx="2"/>
          </p:cNvCxnSpPr>
          <p:nvPr/>
        </p:nvCxnSpPr>
        <p:spPr bwMode="auto">
          <a:xfrm>
            <a:off x="5449109" y="2403511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>
            <a:stCxn id="82" idx="4"/>
            <a:endCxn id="95" idx="0"/>
          </p:cNvCxnSpPr>
          <p:nvPr/>
        </p:nvCxnSpPr>
        <p:spPr bwMode="auto">
          <a:xfrm>
            <a:off x="5339217" y="2513403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>
            <a:stCxn id="84" idx="4"/>
            <a:endCxn id="96" idx="0"/>
          </p:cNvCxnSpPr>
          <p:nvPr/>
        </p:nvCxnSpPr>
        <p:spPr bwMode="auto">
          <a:xfrm>
            <a:off x="6300192" y="2513403"/>
            <a:ext cx="0" cy="528723"/>
          </a:xfrm>
          <a:prstGeom prst="line">
            <a:avLst/>
          </a:prstGeom>
          <a:noFill/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>
            <a:stCxn id="95" idx="6"/>
            <a:endCxn id="96" idx="2"/>
          </p:cNvCxnSpPr>
          <p:nvPr/>
        </p:nvCxnSpPr>
        <p:spPr bwMode="auto">
          <a:xfrm>
            <a:off x="5449109" y="3152018"/>
            <a:ext cx="74119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円/楕円 35"/>
          <p:cNvSpPr/>
          <p:nvPr/>
        </p:nvSpPr>
        <p:spPr bwMode="auto">
          <a:xfrm>
            <a:off x="1772941" y="2293619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円/楕円 37"/>
          <p:cNvSpPr/>
          <p:nvPr/>
        </p:nvSpPr>
        <p:spPr bwMode="auto">
          <a:xfrm>
            <a:off x="2733916" y="2293619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4" name="円/楕円 53"/>
          <p:cNvSpPr/>
          <p:nvPr/>
        </p:nvSpPr>
        <p:spPr bwMode="auto">
          <a:xfrm>
            <a:off x="1772941" y="3042126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6" name="円/楕円 55"/>
          <p:cNvSpPr/>
          <p:nvPr/>
        </p:nvSpPr>
        <p:spPr bwMode="auto">
          <a:xfrm>
            <a:off x="2733916" y="3042126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2" name="円/楕円 81"/>
          <p:cNvSpPr/>
          <p:nvPr/>
        </p:nvSpPr>
        <p:spPr bwMode="auto">
          <a:xfrm>
            <a:off x="5229325" y="2293619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4" name="円/楕円 83"/>
          <p:cNvSpPr/>
          <p:nvPr/>
        </p:nvSpPr>
        <p:spPr bwMode="auto">
          <a:xfrm>
            <a:off x="6190300" y="2293619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円/楕円 94"/>
          <p:cNvSpPr/>
          <p:nvPr/>
        </p:nvSpPr>
        <p:spPr bwMode="auto">
          <a:xfrm>
            <a:off x="5229325" y="3042126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6" name="円/楕円 95"/>
          <p:cNvSpPr/>
          <p:nvPr/>
        </p:nvSpPr>
        <p:spPr bwMode="auto">
          <a:xfrm>
            <a:off x="6190300" y="3042126"/>
            <a:ext cx="219784" cy="21978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1" name="左右矢印 100"/>
          <p:cNvSpPr/>
          <p:nvPr/>
        </p:nvSpPr>
        <p:spPr bwMode="auto">
          <a:xfrm>
            <a:off x="3110256" y="2519145"/>
            <a:ext cx="2003483" cy="492465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856286" y="218060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b="1" i="1" dirty="0" smtClean="0">
                <a:latin typeface="+mn-lt"/>
                <a:ea typeface="+mn-ea"/>
              </a:rPr>
              <a:t>？</a:t>
            </a:r>
          </a:p>
        </p:txBody>
      </p:sp>
      <p:sp>
        <p:nvSpPr>
          <p:cNvPr id="104" name="Oval 141"/>
          <p:cNvSpPr>
            <a:spLocks noChangeArrowheads="1"/>
          </p:cNvSpPr>
          <p:nvPr/>
        </p:nvSpPr>
        <p:spPr bwMode="auto">
          <a:xfrm>
            <a:off x="7092280" y="3645024"/>
            <a:ext cx="1584325" cy="7683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ja-JP" sz="2800" dirty="0" smtClean="0">
                <a:latin typeface="+mn-lt"/>
              </a:rPr>
              <a:t>NO</a:t>
            </a:r>
            <a:endParaRPr lang="en-US" altLang="ja-JP" sz="2800" b="0" dirty="0">
              <a:latin typeface="+mn-lt"/>
            </a:endParaRPr>
          </a:p>
        </p:txBody>
      </p:sp>
      <p:sp>
        <p:nvSpPr>
          <p:cNvPr id="27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Greedy </a:t>
            </a:r>
            <a:r>
              <a:rPr lang="en-US" altLang="ja-JP" sz="3200" dirty="0"/>
              <a:t>a</a:t>
            </a:r>
            <a:r>
              <a:rPr lang="en-US" altLang="ja-JP" sz="3200" dirty="0" smtClean="0"/>
              <a:t>lgorithm for matching reconfiguration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251520" y="628226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Matching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matchings of a graph with cardinality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exchange a single edge (edge-jump)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8226"/>
                <a:ext cx="8712968" cy="1237262"/>
              </a:xfrm>
              <a:prstGeom prst="rect">
                <a:avLst/>
              </a:prstGeom>
              <a:blipFill rotWithShape="0">
                <a:blip r:embed="rId3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456213" y="3334466"/>
                <a:ext cx="1814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13" y="3334466"/>
                <a:ext cx="181421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38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932040" y="3328967"/>
                <a:ext cx="1810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28967"/>
                <a:ext cx="181011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051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250825" y="5805264"/>
            <a:ext cx="8641655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u="sng" dirty="0" smtClean="0">
                <a:latin typeface="+mn-lt"/>
                <a:ea typeface="+mn-ea"/>
              </a:rPr>
              <a:t>T. Ito</a:t>
            </a:r>
            <a:r>
              <a:rPr lang="en-US" altLang="ja-JP" sz="1800" dirty="0" smtClean="0">
                <a:latin typeface="+mn-lt"/>
                <a:ea typeface="+mn-ea"/>
              </a:rPr>
              <a:t>, E.D. </a:t>
            </a:r>
            <a:r>
              <a:rPr lang="en-US" altLang="ja-JP" sz="1800" dirty="0" err="1" smtClean="0">
                <a:latin typeface="+mn-lt"/>
                <a:ea typeface="+mn-ea"/>
              </a:rPr>
              <a:t>Demaine</a:t>
            </a:r>
            <a:r>
              <a:rPr lang="en-US" altLang="ja-JP" sz="1800" dirty="0" smtClean="0">
                <a:latin typeface="+mn-lt"/>
                <a:ea typeface="+mn-ea"/>
              </a:rPr>
              <a:t>, N.J.A. Harvey, C.H. Papadimitriou, M. </a:t>
            </a:r>
            <a:r>
              <a:rPr lang="en-US" altLang="ja-JP" sz="1800" dirty="0" err="1" smtClean="0">
                <a:latin typeface="+mn-lt"/>
                <a:ea typeface="+mn-ea"/>
              </a:rPr>
              <a:t>Sideri</a:t>
            </a:r>
            <a:r>
              <a:rPr lang="en-US" altLang="ja-JP" sz="1800" dirty="0" smtClean="0">
                <a:latin typeface="+mn-lt"/>
                <a:ea typeface="+mn-ea"/>
              </a:rPr>
              <a:t>, R. Uehara, Y. Uno. </a:t>
            </a:r>
          </a:p>
          <a:p>
            <a:pPr algn="l"/>
            <a:r>
              <a:rPr lang="en-US" altLang="ja-JP" sz="1800" dirty="0" smtClean="0">
                <a:latin typeface="+mn-lt"/>
                <a:ea typeface="+mn-ea"/>
              </a:rPr>
              <a:t>On the complexity of reconfiguration problems. </a:t>
            </a:r>
          </a:p>
          <a:p>
            <a:pPr algn="l"/>
            <a:r>
              <a:rPr lang="en-US" altLang="ja-JP" sz="1800" dirty="0" smtClean="0">
                <a:latin typeface="+mn-lt"/>
                <a:ea typeface="+mn-ea"/>
              </a:rPr>
              <a:t>Theoretical Computer Science 412, pp. 1054-1065 (2011)</a:t>
            </a:r>
            <a:endParaRPr lang="en-US" altLang="ja-JP" sz="1800" dirty="0">
              <a:latin typeface="+mn-lt"/>
              <a:ea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51793" y="4149080"/>
            <a:ext cx="539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We can characterize 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no-instances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using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the Edmonds–</a:t>
            </a:r>
            <a:r>
              <a:rPr lang="en-US" altLang="ja-JP" sz="2400" dirty="0" err="1">
                <a:solidFill>
                  <a:srgbClr val="000000"/>
                </a:solidFill>
                <a:latin typeface="+mn-lt"/>
                <a:ea typeface="+mn-ea"/>
              </a:rPr>
              <a:t>Gallai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decomposition, 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and solve the problem in polynomial time.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70762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104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Greedy algorithm: Other examples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3812923"/>
            <a:ext cx="871296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[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</a:rPr>
              <a:t>Minimum spanning </a:t>
            </a:r>
            <a:r>
              <a:rPr lang="en-US" altLang="ja-JP" sz="2400" b="1" dirty="0">
                <a:solidFill>
                  <a:srgbClr val="FF0000"/>
                </a:solidFill>
                <a:latin typeface="+mn-lt"/>
                <a:ea typeface="+mn-ea"/>
              </a:rPr>
              <a:t>t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</a:rPr>
              <a:t>ree</a:t>
            </a:r>
            <a:r>
              <a:rPr lang="en-US" altLang="ja-JP" sz="2400" dirty="0" smtClean="0">
                <a:latin typeface="+mn-lt"/>
                <a:ea typeface="+mn-ea"/>
              </a:rPr>
              <a:t> reconfiguration]</a:t>
            </a:r>
            <a:endParaRPr kumimoji="1" lang="en-US" altLang="ja-JP" sz="2400" dirty="0" smtClean="0">
              <a:latin typeface="+mn-lt"/>
              <a:ea typeface="+mn-ea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lt"/>
                <a:ea typeface="+mn-ea"/>
              </a:rPr>
              <a:t>  feasible solutions: minimum spanning trees of a weighted graph</a:t>
            </a:r>
            <a:endParaRPr kumimoji="1" lang="en-US" altLang="ja-JP" sz="2400" dirty="0" smtClean="0">
              <a:latin typeface="+mn-lt"/>
              <a:ea typeface="+mn-ea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lt"/>
                <a:ea typeface="+mn-ea"/>
              </a:rPr>
              <a:t>adjacency relation:  exchange a single edge (edge-jump)</a:t>
            </a:r>
            <a:endParaRPr lang="ja-JP" altLang="en-US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0824" y="5059723"/>
            <a:ext cx="8641656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63650" indent="-1263650" algn="l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Theorem: Minimum spanning tree reconfiguration is solvable in polynomial time for any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graph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.</a:t>
            </a:r>
            <a:endParaRPr lang="en-US" altLang="ja-JP" sz="18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50824" y="1865176"/>
            <a:ext cx="8641656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1588" indent="-1271588" algn="l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Theorem: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Token Jumping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 is solvable in linear time for even-hole-free graphs.</a:t>
            </a:r>
            <a:endParaRPr lang="en-US" altLang="ja-JP" sz="18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647034" y="2756157"/>
            <a:ext cx="6245446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latin typeface="+mn-lt"/>
                <a:ea typeface="+mn-ea"/>
              </a:rPr>
              <a:t>M. </a:t>
            </a:r>
            <a:r>
              <a:rPr lang="en-US" altLang="ja-JP" sz="1800" dirty="0" err="1" smtClean="0">
                <a:latin typeface="+mn-lt"/>
                <a:ea typeface="+mn-ea"/>
              </a:rPr>
              <a:t>Kamiński</a:t>
            </a:r>
            <a:r>
              <a:rPr lang="en-US" altLang="ja-JP" sz="1800" dirty="0" smtClean="0">
                <a:latin typeface="+mn-lt"/>
                <a:ea typeface="+mn-ea"/>
              </a:rPr>
              <a:t>, P. Medvedev, M. </a:t>
            </a:r>
            <a:r>
              <a:rPr lang="en-US" altLang="ja-JP" sz="1800" dirty="0" err="1" smtClean="0">
                <a:latin typeface="+mn-lt"/>
                <a:ea typeface="+mn-ea"/>
              </a:rPr>
              <a:t>Milanič</a:t>
            </a:r>
            <a:r>
              <a:rPr lang="en-US" altLang="ja-JP" sz="1800" dirty="0">
                <a:latin typeface="+mn-lt"/>
                <a:ea typeface="+mn-ea"/>
              </a:rPr>
              <a:t>. </a:t>
            </a:r>
            <a:endParaRPr lang="en-US" altLang="ja-JP" sz="1800" dirty="0" smtClean="0">
              <a:latin typeface="+mn-lt"/>
              <a:ea typeface="+mn-ea"/>
            </a:endParaRPr>
          </a:p>
          <a:p>
            <a:pPr algn="l"/>
            <a:r>
              <a:rPr lang="en-US" altLang="ja-JP" sz="1800" dirty="0" smtClean="0">
                <a:latin typeface="+mn-lt"/>
                <a:ea typeface="+mn-ea"/>
              </a:rPr>
              <a:t>Complexity </a:t>
            </a:r>
            <a:r>
              <a:rPr lang="en-US" altLang="ja-JP" sz="1800" dirty="0">
                <a:latin typeface="+mn-lt"/>
                <a:ea typeface="+mn-ea"/>
              </a:rPr>
              <a:t>of independent set </a:t>
            </a:r>
            <a:r>
              <a:rPr lang="en-US" altLang="ja-JP" sz="1800" dirty="0" err="1">
                <a:latin typeface="+mn-lt"/>
                <a:ea typeface="+mn-ea"/>
              </a:rPr>
              <a:t>reconfigurability</a:t>
            </a:r>
            <a:r>
              <a:rPr lang="en-US" altLang="ja-JP" sz="1800" dirty="0">
                <a:latin typeface="+mn-lt"/>
                <a:ea typeface="+mn-ea"/>
              </a:rPr>
              <a:t> problems</a:t>
            </a:r>
            <a:r>
              <a:rPr lang="en-US" altLang="ja-JP" sz="1800" dirty="0" smtClean="0">
                <a:latin typeface="+mn-lt"/>
                <a:ea typeface="+mn-ea"/>
              </a:rPr>
              <a:t>. Theoretical </a:t>
            </a:r>
            <a:r>
              <a:rPr lang="en-US" altLang="ja-JP" sz="1800" dirty="0">
                <a:latin typeface="+mn-lt"/>
                <a:ea typeface="+mn-ea"/>
              </a:rPr>
              <a:t>Computer Science </a:t>
            </a:r>
            <a:r>
              <a:rPr lang="en-US" altLang="ja-JP" sz="1800" dirty="0" smtClean="0">
                <a:latin typeface="+mn-lt"/>
                <a:ea typeface="+mn-ea"/>
              </a:rPr>
              <a:t>439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pp. 9-15 (</a:t>
            </a:r>
            <a:r>
              <a:rPr lang="en-US" altLang="ja-JP" sz="1800" dirty="0">
                <a:latin typeface="+mn-lt"/>
                <a:ea typeface="+mn-ea"/>
              </a:rPr>
              <a:t>2012</a:t>
            </a:r>
            <a:r>
              <a:rPr lang="en-US" altLang="ja-JP" sz="1800" dirty="0" smtClean="0">
                <a:latin typeface="+mn-lt"/>
                <a:ea typeface="+mn-ea"/>
              </a:rPr>
              <a:t>)</a:t>
            </a:r>
            <a:endParaRPr lang="en-US" altLang="ja-JP" sz="1800" dirty="0">
              <a:latin typeface="+mn-lt"/>
              <a:ea typeface="+mn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47034" y="5918921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u="sng" dirty="0" smtClean="0">
                <a:latin typeface="+mn-lt"/>
                <a:ea typeface="+mn-ea"/>
              </a:rPr>
              <a:t>T. Ito</a:t>
            </a:r>
            <a:r>
              <a:rPr lang="en-US" altLang="ja-JP" sz="1800" dirty="0" smtClean="0">
                <a:latin typeface="+mn-lt"/>
                <a:ea typeface="+mn-ea"/>
              </a:rPr>
              <a:t>, E.D. </a:t>
            </a:r>
            <a:r>
              <a:rPr lang="en-US" altLang="ja-JP" sz="1800" dirty="0" err="1" smtClean="0">
                <a:latin typeface="+mn-lt"/>
                <a:ea typeface="+mn-ea"/>
              </a:rPr>
              <a:t>Demaine</a:t>
            </a:r>
            <a:r>
              <a:rPr lang="en-US" altLang="ja-JP" sz="1800" dirty="0" smtClean="0">
                <a:latin typeface="+mn-lt"/>
                <a:ea typeface="+mn-ea"/>
              </a:rPr>
              <a:t>, N.J.A. Harvey, C.H. Papadimitriou, M. </a:t>
            </a:r>
            <a:r>
              <a:rPr lang="en-US" altLang="ja-JP" sz="1800" dirty="0" err="1" smtClean="0">
                <a:latin typeface="+mn-lt"/>
                <a:ea typeface="+mn-ea"/>
              </a:rPr>
              <a:t>Sideri</a:t>
            </a:r>
            <a:r>
              <a:rPr lang="en-US" altLang="ja-JP" sz="1800" dirty="0" smtClean="0">
                <a:latin typeface="+mn-lt"/>
                <a:ea typeface="+mn-ea"/>
              </a:rPr>
              <a:t>, R. Uehara, Y. Uno. On the complexity of reconfiguration problems. Theoretical Computer Science 412, pp. 1054-1065 (2011)</a:t>
            </a:r>
            <a:endParaRPr lang="en-US" altLang="ja-JP" sz="1800" dirty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0824" y="620688"/>
                <a:ext cx="8660906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Jumping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move a single token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620688"/>
                <a:ext cx="8660906" cy="1237262"/>
              </a:xfrm>
              <a:prstGeom prst="rect">
                <a:avLst/>
              </a:prstGeom>
              <a:blipFill rotWithShape="0">
                <a:blip r:embed="rId3"/>
                <a:stretch>
                  <a:fillRect l="-1056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2764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9373" y="531711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[2013 – now]</a:t>
                </a:r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lt"/>
                    <a:ea typeface="+mn-ea"/>
                  </a:rPr>
                  <a:t>Broader algorithmic techniques are starting to emerge</a:t>
                </a:r>
              </a:p>
              <a:p>
                <a:pPr lvl="3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These three years,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≥20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papers have been published 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＠ </a:t>
                </a:r>
                <a:r>
                  <a:rPr lang="en-US" altLang="ja-JP" sz="2000" dirty="0" err="1" smtClean="0">
                    <a:solidFill>
                      <a:prstClr val="black"/>
                    </a:solidFill>
                    <a:latin typeface="+mn-lt"/>
                    <a:ea typeface="+mn-ea"/>
                  </a:rPr>
                  <a:t>arXiv</a:t>
                </a:r>
                <a:endParaRPr lang="en-US" altLang="ja-JP" sz="20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later presented at ICALP, STACS, ISAAC, SWAT, WADS,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etc.</a:t>
                </a: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0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Algorithm methods capturing the solution space</a:t>
                </a: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メイリオ" panose="020B0604030504040204" pitchFamily="50" charset="-128"/>
                  </a:rPr>
                  <a:t>Dynamic programming</a:t>
                </a:r>
                <a:endParaRPr lang="en-US" altLang="ja-JP" sz="2000" dirty="0">
                  <a:solidFill>
                    <a:prstClr val="black"/>
                  </a:solidFill>
                  <a:latin typeface="+mn-lt"/>
                  <a:ea typeface="メイリオ" panose="020B0604030504040204" pitchFamily="50" charset="-128"/>
                </a:endParaRP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lt"/>
                    <a:ea typeface="+mn-ea"/>
                  </a:rPr>
                  <a:t>F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ixed-parameter tractability (FPT)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778" b="-3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59373" y="620688"/>
            <a:ext cx="88846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[2002 – 2012]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Negative results (PSPACE-completeness)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Algorithms obtained using mostly greedy methods</a:t>
            </a:r>
            <a:endParaRPr lang="en-US" altLang="ja-JP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7365" y="6076764"/>
            <a:ext cx="884913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In this talk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 will give an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overview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these techniques/results quickly! </a:t>
            </a:r>
          </a:p>
          <a:p>
            <a:pPr algn="r"/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… </a:t>
            </a:r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without proofs/details</a:t>
            </a:r>
            <a:endParaRPr kumimoji="1" lang="ja-JP" alt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History of combinatorial reconfiguration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1043608" y="4413259"/>
            <a:ext cx="6120680" cy="432048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77429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Search problem</a:t>
            </a:r>
            <a:endParaRPr kumimoji="1" lang="ja-JP" altLang="en-US" sz="3200" dirty="0"/>
          </a:p>
        </p:txBody>
      </p:sp>
      <p:sp>
        <p:nvSpPr>
          <p:cNvPr id="10" name="雲 9"/>
          <p:cNvSpPr/>
          <p:nvPr/>
        </p:nvSpPr>
        <p:spPr>
          <a:xfrm>
            <a:off x="310692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825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solution space</a:t>
            </a:r>
            <a:endParaRPr kumimoji="1" lang="ja-JP" altLang="en-US" sz="2400" dirty="0" smtClean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1303" y="2162049"/>
            <a:ext cx="782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  <a:ea typeface="+mn-ea"/>
              </a:rPr>
              <a:t>exist?</a:t>
            </a:r>
            <a:endParaRPr kumimoji="1" lang="ja-JP" altLang="en-US" sz="2000" dirty="0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463073" y="196635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2836857"/>
            <a:ext cx="2915816" cy="121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  <a:sym typeface="Wingdings" pitchFamily="2" charset="2"/>
              </a:rPr>
              <a:t>Search</a:t>
            </a:r>
            <a:r>
              <a:rPr lang="ja-JP" altLang="en-US" sz="2400" dirty="0" smtClean="0">
                <a:latin typeface="+mn-lt"/>
                <a:ea typeface="+mn-ea"/>
                <a:sym typeface="Wingdings" pitchFamily="2" charset="2"/>
              </a:rPr>
              <a:t>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the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  <a:ea typeface="+mn-ea"/>
                <a:sym typeface="Wingdings" panose="05000000000000000000" pitchFamily="2" charset="2"/>
              </a:rPr>
              <a:t>existence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of a feasible solution.</a:t>
            </a: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477069" y="3240394"/>
            <a:ext cx="1944216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グループ化 19"/>
          <p:cNvGrpSpPr>
            <a:grpSpLocks/>
          </p:cNvGrpSpPr>
          <p:nvPr/>
        </p:nvGrpSpPr>
        <p:grpSpPr bwMode="auto">
          <a:xfrm>
            <a:off x="911120" y="5355407"/>
            <a:ext cx="1086406" cy="1085602"/>
            <a:chOff x="785813" y="2922588"/>
            <a:chExt cx="3008312" cy="3006725"/>
          </a:xfrm>
        </p:grpSpPr>
        <p:cxnSp>
          <p:nvCxnSpPr>
            <p:cNvPr id="50" name="直線コネクタ 49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直方体 52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テキスト ボックス 9"/>
          <p:cNvSpPr txBox="1">
            <a:spLocks noChangeArrowheads="1"/>
          </p:cNvSpPr>
          <p:nvPr/>
        </p:nvSpPr>
        <p:spPr bwMode="auto">
          <a:xfrm>
            <a:off x="892966" y="5016339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テキスト ボックス 10"/>
          <p:cNvSpPr txBox="1">
            <a:spLocks noChangeArrowheads="1"/>
          </p:cNvSpPr>
          <p:nvPr/>
        </p:nvSpPr>
        <p:spPr bwMode="auto">
          <a:xfrm>
            <a:off x="1684043" y="5013176"/>
            <a:ext cx="589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テキスト ボックス 11"/>
          <p:cNvSpPr txBox="1">
            <a:spLocks noChangeArrowheads="1"/>
          </p:cNvSpPr>
          <p:nvPr/>
        </p:nvSpPr>
        <p:spPr bwMode="auto">
          <a:xfrm>
            <a:off x="1991400" y="5988575"/>
            <a:ext cx="500506" cy="3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テキスト ボックス 13"/>
          <p:cNvSpPr txBox="1">
            <a:spLocks noChangeArrowheads="1"/>
          </p:cNvSpPr>
          <p:nvPr/>
        </p:nvSpPr>
        <p:spPr bwMode="auto">
          <a:xfrm>
            <a:off x="615935" y="6472388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テキスト ボックス 14"/>
          <p:cNvSpPr txBox="1">
            <a:spLocks noChangeArrowheads="1"/>
          </p:cNvSpPr>
          <p:nvPr/>
        </p:nvSpPr>
        <p:spPr bwMode="auto">
          <a:xfrm>
            <a:off x="362520" y="5442212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テキスト ボックス 15"/>
          <p:cNvSpPr txBox="1">
            <a:spLocks noChangeArrowheads="1"/>
          </p:cNvSpPr>
          <p:nvPr/>
        </p:nvSpPr>
        <p:spPr bwMode="auto">
          <a:xfrm>
            <a:off x="1237956" y="5631648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テキスト ボックス 12"/>
          <p:cNvSpPr txBox="1">
            <a:spLocks noChangeArrowheads="1"/>
          </p:cNvSpPr>
          <p:nvPr/>
        </p:nvSpPr>
        <p:spPr bwMode="auto">
          <a:xfrm>
            <a:off x="1412061" y="6469543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95585"/>
              </p:ext>
            </p:extLst>
          </p:nvPr>
        </p:nvGraphicFramePr>
        <p:xfrm>
          <a:off x="2421285" y="4554503"/>
          <a:ext cx="3468947" cy="42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8" name="数式" r:id="rId4" imgW="1955520" imgH="241200" progId="Equation.3">
                  <p:embed/>
                </p:oleObj>
              </mc:Choice>
              <mc:Fallback>
                <p:oleObj name="数式" r:id="rId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285" y="4554503"/>
                        <a:ext cx="3468947" cy="42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" name="テキスト ボックス 236"/>
          <p:cNvSpPr txBox="1"/>
          <p:nvPr/>
        </p:nvSpPr>
        <p:spPr>
          <a:xfrm>
            <a:off x="251521" y="4551511"/>
            <a:ext cx="224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ex) SAT formula: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14360" y="5327584"/>
                <a:ext cx="6487024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Check if there </a:t>
                </a:r>
                <a:r>
                  <a:rPr lang="en-US" altLang="ja-JP" sz="2400" b="1" u="sng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exists at least one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feasible solution (i.e., </a:t>
                </a:r>
                <a:r>
                  <a:rPr lang="en-US" altLang="ja-JP" sz="2400" dirty="0" err="1" smtClean="0">
                    <a:solidFill>
                      <a:srgbClr val="000000"/>
                    </a:solidFill>
                    <a:latin typeface="+mn-lt"/>
                    <a:ea typeface="+mn-ea"/>
                  </a:rPr>
                  <a:t>satisfiable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truth assignment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𝑓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)</a:t>
                </a:r>
              </a:p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candidates of solutions for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variables.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360" y="5327584"/>
                <a:ext cx="6487024" cy="1218795"/>
              </a:xfrm>
              <a:prstGeom prst="rect">
                <a:avLst/>
              </a:prstGeom>
              <a:blipFill rotWithShape="0">
                <a:blip r:embed="rId6"/>
                <a:stretch>
                  <a:fillRect l="-1504" t="-4000" b="-10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1412061" y="6360709"/>
            <a:ext cx="608052" cy="447388"/>
            <a:chOff x="1412061" y="6360709"/>
            <a:chExt cx="608052" cy="447388"/>
          </a:xfrm>
        </p:grpSpPr>
        <p:sp>
          <p:nvSpPr>
            <p:cNvPr id="29" name="テキスト ボックス 12"/>
            <p:cNvSpPr txBox="1">
              <a:spLocks noChangeArrowheads="1"/>
            </p:cNvSpPr>
            <p:nvPr/>
          </p:nvSpPr>
          <p:spPr bwMode="auto">
            <a:xfrm>
              <a:off x="1412061" y="6469543"/>
              <a:ext cx="608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001</a:t>
              </a:r>
              <a:endParaRPr lang="ja-JP" alt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644401" y="6360709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0812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抜出し 3"/>
          <p:cNvSpPr/>
          <p:nvPr/>
        </p:nvSpPr>
        <p:spPr>
          <a:xfrm>
            <a:off x="2168359" y="4797152"/>
            <a:ext cx="864096" cy="1008112"/>
          </a:xfrm>
          <a:prstGeom prst="flowChartExtra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4" y="-27384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Dynamic Programming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629397"/>
            <a:ext cx="8712968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It is a natural idea to try the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DP method</a:t>
            </a:r>
            <a:r>
              <a:rPr lang="en-US" altLang="ja-JP" sz="2400" dirty="0" smtClean="0">
                <a:latin typeface="+mn-lt"/>
                <a:ea typeface="+mn-ea"/>
              </a:rPr>
              <a:t> for reconfiguration.</a:t>
            </a:r>
          </a:p>
          <a:p>
            <a:pPr algn="l"/>
            <a:r>
              <a:rPr lang="en-US" altLang="ja-JP" sz="2400" dirty="0" smtClean="0">
                <a:latin typeface="+mn-lt"/>
                <a:ea typeface="+mn-ea"/>
              </a:rPr>
              <a:t>However, only a few positive results are known based on DP method. </a:t>
            </a:r>
          </a:p>
        </p:txBody>
      </p:sp>
      <p:sp>
        <p:nvSpPr>
          <p:cNvPr id="3" name="円/楕円 2"/>
          <p:cNvSpPr/>
          <p:nvPr/>
        </p:nvSpPr>
        <p:spPr>
          <a:xfrm>
            <a:off x="2456391" y="4623756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cxnSp>
        <p:nvCxnSpPr>
          <p:cNvPr id="7" name="直線コネクタ 6"/>
          <p:cNvCxnSpPr>
            <a:stCxn id="3" idx="1"/>
            <a:endCxn id="15" idx="6"/>
          </p:cNvCxnSpPr>
          <p:nvPr/>
        </p:nvCxnSpPr>
        <p:spPr bwMode="auto">
          <a:xfrm flipH="1" flipV="1">
            <a:off x="1298085" y="4275239"/>
            <a:ext cx="1200487" cy="39069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フローチャート: 抜出し 9"/>
          <p:cNvSpPr/>
          <p:nvPr/>
        </p:nvSpPr>
        <p:spPr>
          <a:xfrm>
            <a:off x="484907" y="4275239"/>
            <a:ext cx="1338325" cy="1530025"/>
          </a:xfrm>
          <a:prstGeom prst="flowChartExtract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1010053" y="4131223"/>
            <a:ext cx="288032" cy="2880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393157" y="4231046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𝑣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157" y="4231046"/>
                <a:ext cx="4293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79512" y="5891905"/>
                <a:ext cx="3349187" cy="84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Ex: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 of a tree</a:t>
                </a:r>
              </a:p>
              <a:p>
                <a:pPr algn="l"/>
                <a:r>
                  <a:rPr lang="en-US" altLang="ja-JP" sz="2400" dirty="0">
                    <a:latin typeface="+mn-lt"/>
                    <a:ea typeface="+mn-ea"/>
                  </a:rPr>
                  <a:t> 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     (as a search problem)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91905"/>
                <a:ext cx="3349187" cy="849463"/>
              </a:xfrm>
              <a:prstGeom prst="rect">
                <a:avLst/>
              </a:prstGeom>
              <a:blipFill rotWithShape="0">
                <a:blip r:embed="rId4"/>
                <a:stretch>
                  <a:fillRect l="-2727" t="-5755" r="-1455" b="-158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4139952" y="5517232"/>
                <a:ext cx="4824536" cy="121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US" altLang="ja-JP" sz="2400" b="1" u="sng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Only store </a:t>
                </a:r>
                <a14:m>
                  <m:oMath xmlns:m="http://schemas.openxmlformats.org/officeDocument/2006/math">
                    <m:r>
                      <a:rPr lang="en-US" altLang="ja-JP" sz="2400" b="1" i="1" u="sng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altLang="ja-JP" sz="2400" b="1" u="sng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 types of colorings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:</a:t>
                </a:r>
              </a:p>
              <a:p>
                <a:pPr lvl="0" algn="l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The min # of colors under the assumption that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 is colored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 </a:t>
                </a:r>
                <a:endParaRPr lang="en-US" altLang="ja-JP" sz="2400" dirty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517232"/>
                <a:ext cx="4824536" cy="1218795"/>
              </a:xfrm>
              <a:prstGeom prst="rect">
                <a:avLst/>
              </a:prstGeom>
              <a:blipFill rotWithShape="0">
                <a:blip r:embed="rId5"/>
                <a:stretch>
                  <a:fillRect l="-1894" t="-4000" b="-10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フローチャート: 抜出し 19"/>
          <p:cNvSpPr/>
          <p:nvPr/>
        </p:nvSpPr>
        <p:spPr>
          <a:xfrm>
            <a:off x="3695479" y="4224341"/>
            <a:ext cx="864096" cy="1008112"/>
          </a:xfrm>
          <a:prstGeom prst="flowChartExtra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983511" y="4050945"/>
            <a:ext cx="288032" cy="288032"/>
          </a:xfrm>
          <a:prstGeom prst="ellipse">
            <a:avLst/>
          </a:prstGeom>
          <a:solidFill>
            <a:srgbClr val="009900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6804" y="48722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rgbClr val="009900"/>
                </a:solidFill>
                <a:latin typeface="+mn-lt"/>
                <a:ea typeface="+mn-ea"/>
              </a:rPr>
              <a:t>min #</a:t>
            </a:r>
            <a:endParaRPr kumimoji="1" lang="ja-JP" altLang="en-US" sz="1800" dirty="0">
              <a:solidFill>
                <a:srgbClr val="009900"/>
              </a:solidFill>
              <a:latin typeface="+mn-lt"/>
              <a:ea typeface="+mn-ea"/>
            </a:endParaRPr>
          </a:p>
        </p:txBody>
      </p:sp>
      <p:sp>
        <p:nvSpPr>
          <p:cNvPr id="22" name="フローチャート: 抜出し 21"/>
          <p:cNvSpPr/>
          <p:nvPr/>
        </p:nvSpPr>
        <p:spPr>
          <a:xfrm>
            <a:off x="4948225" y="4224341"/>
            <a:ext cx="864096" cy="1008112"/>
          </a:xfrm>
          <a:prstGeom prst="flowChartExtra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236257" y="4050945"/>
            <a:ext cx="288032" cy="288032"/>
          </a:xfrm>
          <a:prstGeom prst="ellipse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19550" y="48722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rgbClr val="0000FF"/>
                </a:solidFill>
                <a:latin typeface="+mn-lt"/>
                <a:ea typeface="+mn-ea"/>
              </a:rPr>
              <a:t>min #</a:t>
            </a:r>
            <a:endParaRPr kumimoji="1" lang="ja-JP" altLang="en-US" sz="18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9" name="フローチャート: 抜出し 28"/>
          <p:cNvSpPr/>
          <p:nvPr/>
        </p:nvSpPr>
        <p:spPr>
          <a:xfrm>
            <a:off x="7596336" y="4224341"/>
            <a:ext cx="864096" cy="1008112"/>
          </a:xfrm>
          <a:prstGeom prst="flowChartExtra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884368" y="4050945"/>
            <a:ext cx="288032" cy="2880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67661" y="487226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rgbClr val="FF0000"/>
                </a:solidFill>
                <a:latin typeface="+mn-lt"/>
                <a:ea typeface="+mn-ea"/>
              </a:rPr>
              <a:t>min #</a:t>
            </a:r>
            <a:endParaRPr kumimoji="1" lang="ja-JP" altLang="en-US" sz="1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2483" y="451017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…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3347864" y="3861048"/>
            <a:ext cx="5472608" cy="1552131"/>
          </a:xfrm>
          <a:prstGeom prst="wedgeRectCallout">
            <a:avLst>
              <a:gd name="adj1" fmla="val -59183"/>
              <a:gd name="adj2" fmla="val 12003"/>
            </a:avLst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5863680" y="1872955"/>
            <a:ext cx="2955250" cy="1736646"/>
          </a:xfrm>
          <a:prstGeom prst="wedgeRoundRectCallout">
            <a:avLst>
              <a:gd name="adj1" fmla="val -35497"/>
              <a:gd name="adj2" fmla="val 75226"/>
              <a:gd name="adj3" fmla="val 16667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How to store the information about “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reachability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” within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a polynomial size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3665780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4" y="-12380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DP algorithm for list coloring reconfiguration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List 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list 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blipFill rotWithShape="0">
                <a:blip r:embed="rId3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グループ化 120"/>
          <p:cNvGrpSpPr/>
          <p:nvPr/>
        </p:nvGrpSpPr>
        <p:grpSpPr>
          <a:xfrm>
            <a:off x="5056605" y="3892800"/>
            <a:ext cx="3240360" cy="1080120"/>
            <a:chOff x="4283968" y="3140968"/>
            <a:chExt cx="3240360" cy="1080120"/>
          </a:xfrm>
        </p:grpSpPr>
        <p:cxnSp>
          <p:nvCxnSpPr>
            <p:cNvPr id="122" name="直線コネクタ 121"/>
            <p:cNvCxnSpPr/>
            <p:nvPr/>
          </p:nvCxnSpPr>
          <p:spPr>
            <a:xfrm>
              <a:off x="428396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" name="直線コネクタ 122"/>
            <p:cNvCxnSpPr/>
            <p:nvPr/>
          </p:nvCxnSpPr>
          <p:spPr>
            <a:xfrm>
              <a:off x="536408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" name="直線コネクタ 123"/>
            <p:cNvCxnSpPr/>
            <p:nvPr/>
          </p:nvCxnSpPr>
          <p:spPr>
            <a:xfrm flipH="1">
              <a:off x="536408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" name="直線コネクタ 124"/>
            <p:cNvCxnSpPr/>
            <p:nvPr/>
          </p:nvCxnSpPr>
          <p:spPr>
            <a:xfrm flipH="1">
              <a:off x="644420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" name="直線コネクタ 125"/>
            <p:cNvCxnSpPr/>
            <p:nvPr/>
          </p:nvCxnSpPr>
          <p:spPr>
            <a:xfrm>
              <a:off x="752432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" name="直線コネクタ 126"/>
            <p:cNvCxnSpPr/>
            <p:nvPr/>
          </p:nvCxnSpPr>
          <p:spPr>
            <a:xfrm flipH="1">
              <a:off x="6444208" y="314096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" name="直線コネクタ 127"/>
            <p:cNvCxnSpPr/>
            <p:nvPr/>
          </p:nvCxnSpPr>
          <p:spPr>
            <a:xfrm>
              <a:off x="644420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29" name="直線コネクタ 128"/>
          <p:cNvCxnSpPr/>
          <p:nvPr/>
        </p:nvCxnSpPr>
        <p:spPr>
          <a:xfrm flipH="1">
            <a:off x="1331919" y="4180832"/>
            <a:ext cx="144016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0" name="直線コネクタ 129"/>
          <p:cNvCxnSpPr/>
          <p:nvPr/>
        </p:nvCxnSpPr>
        <p:spPr>
          <a:xfrm flipV="1">
            <a:off x="2051999" y="4180832"/>
            <a:ext cx="0" cy="72008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1" name="角丸四角形 130"/>
          <p:cNvSpPr/>
          <p:nvPr/>
        </p:nvSpPr>
        <p:spPr>
          <a:xfrm>
            <a:off x="2628063" y="4036816"/>
            <a:ext cx="288032" cy="2880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139700">
              <a:srgbClr val="0070C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2" name="五角形 131"/>
          <p:cNvSpPr/>
          <p:nvPr/>
        </p:nvSpPr>
        <p:spPr>
          <a:xfrm>
            <a:off x="1907983" y="4036816"/>
            <a:ext cx="288032" cy="288032"/>
          </a:xfrm>
          <a:prstGeom prst="pentagon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3" name="ひし形 132"/>
          <p:cNvSpPr/>
          <p:nvPr/>
        </p:nvSpPr>
        <p:spPr>
          <a:xfrm>
            <a:off x="1187903" y="4036816"/>
            <a:ext cx="288032" cy="288032"/>
          </a:xfrm>
          <a:prstGeom prst="diamon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1907983" y="4756896"/>
            <a:ext cx="288032" cy="2880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5" name="四角形吹き出し 134"/>
          <p:cNvSpPr/>
          <p:nvPr/>
        </p:nvSpPr>
        <p:spPr>
          <a:xfrm>
            <a:off x="179233" y="4081100"/>
            <a:ext cx="864654" cy="458928"/>
          </a:xfrm>
          <a:prstGeom prst="wedgeRectCallout">
            <a:avLst>
              <a:gd name="adj1" fmla="val 60378"/>
              <a:gd name="adj2" fmla="val -2983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323807" y="4202552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83847" y="4202552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8" name="四角形吹き出し 137"/>
          <p:cNvSpPr/>
          <p:nvPr/>
        </p:nvSpPr>
        <p:spPr>
          <a:xfrm>
            <a:off x="827584" y="3413245"/>
            <a:ext cx="1224694" cy="458928"/>
          </a:xfrm>
          <a:prstGeom prst="wedgeRectCallout">
            <a:avLst>
              <a:gd name="adj1" fmla="val 41777"/>
              <a:gd name="adj2" fmla="val 8337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972158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1332198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1692238" y="3534697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2" name="四角形吹き出し 141"/>
          <p:cNvSpPr/>
          <p:nvPr/>
        </p:nvSpPr>
        <p:spPr>
          <a:xfrm>
            <a:off x="2412039" y="3413245"/>
            <a:ext cx="864654" cy="458928"/>
          </a:xfrm>
          <a:prstGeom prst="wedgeRectCallout">
            <a:avLst>
              <a:gd name="adj1" fmla="val 3994"/>
              <a:gd name="adj2" fmla="val 84892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2556613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2916653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5" name="四角形吹き出し 144"/>
          <p:cNvSpPr/>
          <p:nvPr/>
        </p:nvSpPr>
        <p:spPr>
          <a:xfrm>
            <a:off x="899314" y="4766020"/>
            <a:ext cx="864654" cy="458928"/>
          </a:xfrm>
          <a:prstGeom prst="wedgeRectCallout">
            <a:avLst>
              <a:gd name="adj1" fmla="val 61833"/>
              <a:gd name="adj2" fmla="val -22794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1043888" y="4887472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1403928" y="4887472"/>
            <a:ext cx="216024" cy="216024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148" name="グループ化 147"/>
          <p:cNvGrpSpPr/>
          <p:nvPr/>
        </p:nvGrpSpPr>
        <p:grpSpPr>
          <a:xfrm>
            <a:off x="4624557" y="3460752"/>
            <a:ext cx="4104456" cy="1944216"/>
            <a:chOff x="4624557" y="3460752"/>
            <a:chExt cx="4104456" cy="1944216"/>
          </a:xfrm>
        </p:grpSpPr>
        <p:sp>
          <p:nvSpPr>
            <p:cNvPr id="149" name="円/楕円 148"/>
            <p:cNvSpPr/>
            <p:nvPr/>
          </p:nvSpPr>
          <p:spPr>
            <a:xfrm>
              <a:off x="4624557" y="346075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50" name="グループ化 149"/>
            <p:cNvGrpSpPr/>
            <p:nvPr/>
          </p:nvGrpSpPr>
          <p:grpSpPr>
            <a:xfrm>
              <a:off x="4768573" y="3856796"/>
              <a:ext cx="576064" cy="288032"/>
              <a:chOff x="3671900" y="1700808"/>
              <a:chExt cx="576064" cy="288032"/>
            </a:xfrm>
          </p:grpSpPr>
          <p:cxnSp>
            <p:nvCxnSpPr>
              <p:cNvPr id="211" name="直線コネクタ 210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2" name="直線コネクタ 211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51" name="ひし形 150"/>
            <p:cNvSpPr/>
            <p:nvPr/>
          </p:nvSpPr>
          <p:spPr>
            <a:xfrm>
              <a:off x="4658267" y="3748784"/>
              <a:ext cx="216024" cy="21602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2" name="五角形 151"/>
            <p:cNvSpPr/>
            <p:nvPr/>
          </p:nvSpPr>
          <p:spPr>
            <a:xfrm>
              <a:off x="4946299" y="3748784"/>
              <a:ext cx="216024" cy="216024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3" name="角丸四角形 152"/>
            <p:cNvSpPr/>
            <p:nvPr/>
          </p:nvSpPr>
          <p:spPr>
            <a:xfrm>
              <a:off x="5234331" y="3748784"/>
              <a:ext cx="216024" cy="21602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4" name="円/楕円 153"/>
            <p:cNvSpPr/>
            <p:nvPr/>
          </p:nvSpPr>
          <p:spPr>
            <a:xfrm>
              <a:off x="4946299" y="4036816"/>
              <a:ext cx="216024" cy="21602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5" name="円/楕円 154"/>
            <p:cNvSpPr/>
            <p:nvPr/>
          </p:nvSpPr>
          <p:spPr>
            <a:xfrm>
              <a:off x="4624557" y="454087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56" name="グループ化 155"/>
            <p:cNvGrpSpPr/>
            <p:nvPr/>
          </p:nvGrpSpPr>
          <p:grpSpPr>
            <a:xfrm>
              <a:off x="4768573" y="4936916"/>
              <a:ext cx="576064" cy="288032"/>
              <a:chOff x="3671900" y="1700808"/>
              <a:chExt cx="576064" cy="288032"/>
            </a:xfrm>
          </p:grpSpPr>
          <p:cxnSp>
            <p:nvCxnSpPr>
              <p:cNvPr id="209" name="直線コネクタ 208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0" name="直線コネクタ 209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57" name="ひし形 156"/>
            <p:cNvSpPr/>
            <p:nvPr/>
          </p:nvSpPr>
          <p:spPr>
            <a:xfrm>
              <a:off x="4658267" y="4828904"/>
              <a:ext cx="216024" cy="21602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8" name="五角形 157"/>
            <p:cNvSpPr/>
            <p:nvPr/>
          </p:nvSpPr>
          <p:spPr>
            <a:xfrm>
              <a:off x="4946299" y="4828904"/>
              <a:ext cx="216024" cy="216024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59" name="角丸四角形 158"/>
            <p:cNvSpPr/>
            <p:nvPr/>
          </p:nvSpPr>
          <p:spPr>
            <a:xfrm>
              <a:off x="5234331" y="4828904"/>
              <a:ext cx="216024" cy="21602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0" name="円/楕円 159"/>
            <p:cNvSpPr/>
            <p:nvPr/>
          </p:nvSpPr>
          <p:spPr>
            <a:xfrm>
              <a:off x="4946299" y="5116936"/>
              <a:ext cx="216024" cy="21602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1" name="円/楕円 160"/>
            <p:cNvSpPr/>
            <p:nvPr/>
          </p:nvSpPr>
          <p:spPr>
            <a:xfrm>
              <a:off x="5704677" y="346075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62" name="グループ化 161"/>
            <p:cNvGrpSpPr/>
            <p:nvPr/>
          </p:nvGrpSpPr>
          <p:grpSpPr>
            <a:xfrm>
              <a:off x="5848693" y="3856796"/>
              <a:ext cx="576064" cy="288032"/>
              <a:chOff x="3671900" y="1700808"/>
              <a:chExt cx="576064" cy="288032"/>
            </a:xfrm>
          </p:grpSpPr>
          <p:cxnSp>
            <p:nvCxnSpPr>
              <p:cNvPr id="207" name="直線コネクタ 206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8" name="直線コネクタ 207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63" name="ひし形 162"/>
            <p:cNvSpPr/>
            <p:nvPr/>
          </p:nvSpPr>
          <p:spPr>
            <a:xfrm>
              <a:off x="5738387" y="3748784"/>
              <a:ext cx="216024" cy="216024"/>
            </a:xfrm>
            <a:prstGeom prst="diamond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4" name="五角形 163"/>
            <p:cNvSpPr/>
            <p:nvPr/>
          </p:nvSpPr>
          <p:spPr>
            <a:xfrm>
              <a:off x="6026419" y="3748784"/>
              <a:ext cx="216024" cy="216024"/>
            </a:xfrm>
            <a:prstGeom prst="pentagon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5" name="角丸四角形 164"/>
            <p:cNvSpPr/>
            <p:nvPr/>
          </p:nvSpPr>
          <p:spPr>
            <a:xfrm>
              <a:off x="6314451" y="3748784"/>
              <a:ext cx="216024" cy="216024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6026419" y="4036816"/>
              <a:ext cx="216024" cy="21602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7" name="円/楕円 166"/>
            <p:cNvSpPr/>
            <p:nvPr/>
          </p:nvSpPr>
          <p:spPr>
            <a:xfrm>
              <a:off x="5704677" y="454087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68" name="グループ化 167"/>
            <p:cNvGrpSpPr/>
            <p:nvPr/>
          </p:nvGrpSpPr>
          <p:grpSpPr>
            <a:xfrm>
              <a:off x="5848693" y="4936916"/>
              <a:ext cx="576064" cy="288032"/>
              <a:chOff x="3671900" y="1700808"/>
              <a:chExt cx="576064" cy="288032"/>
            </a:xfrm>
          </p:grpSpPr>
          <p:cxnSp>
            <p:nvCxnSpPr>
              <p:cNvPr id="205" name="直線コネクタ 204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6" name="直線コネクタ 205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69" name="ひし形 168"/>
            <p:cNvSpPr/>
            <p:nvPr/>
          </p:nvSpPr>
          <p:spPr>
            <a:xfrm>
              <a:off x="5738387" y="4828904"/>
              <a:ext cx="216024" cy="216024"/>
            </a:xfrm>
            <a:prstGeom prst="diamond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0" name="五角形 169"/>
            <p:cNvSpPr/>
            <p:nvPr/>
          </p:nvSpPr>
          <p:spPr>
            <a:xfrm>
              <a:off x="6026419" y="4828904"/>
              <a:ext cx="216024" cy="216024"/>
            </a:xfrm>
            <a:prstGeom prst="pentagon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1" name="角丸四角形 170"/>
            <p:cNvSpPr/>
            <p:nvPr/>
          </p:nvSpPr>
          <p:spPr>
            <a:xfrm>
              <a:off x="6314451" y="4828904"/>
              <a:ext cx="216024" cy="216024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2" name="円/楕円 171"/>
            <p:cNvSpPr/>
            <p:nvPr/>
          </p:nvSpPr>
          <p:spPr>
            <a:xfrm>
              <a:off x="6026419" y="5116936"/>
              <a:ext cx="216024" cy="21602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3" name="円/楕円 172"/>
            <p:cNvSpPr/>
            <p:nvPr/>
          </p:nvSpPr>
          <p:spPr>
            <a:xfrm>
              <a:off x="6784797" y="346075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74" name="グループ化 173"/>
            <p:cNvGrpSpPr/>
            <p:nvPr/>
          </p:nvGrpSpPr>
          <p:grpSpPr>
            <a:xfrm>
              <a:off x="6928813" y="3856796"/>
              <a:ext cx="576064" cy="288032"/>
              <a:chOff x="3671900" y="1700808"/>
              <a:chExt cx="576064" cy="288032"/>
            </a:xfrm>
          </p:grpSpPr>
          <p:cxnSp>
            <p:nvCxnSpPr>
              <p:cNvPr id="203" name="直線コネクタ 202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4" name="直線コネクタ 203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75" name="ひし形 174"/>
            <p:cNvSpPr/>
            <p:nvPr/>
          </p:nvSpPr>
          <p:spPr>
            <a:xfrm>
              <a:off x="6818507" y="3748784"/>
              <a:ext cx="216024" cy="216024"/>
            </a:xfrm>
            <a:prstGeom prst="diamond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6" name="五角形 175"/>
            <p:cNvSpPr/>
            <p:nvPr/>
          </p:nvSpPr>
          <p:spPr>
            <a:xfrm>
              <a:off x="7106539" y="3748784"/>
              <a:ext cx="216024" cy="216024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7" name="角丸四角形 176"/>
            <p:cNvSpPr/>
            <p:nvPr/>
          </p:nvSpPr>
          <p:spPr>
            <a:xfrm>
              <a:off x="7394571" y="3748784"/>
              <a:ext cx="216024" cy="216024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7106539" y="4036816"/>
              <a:ext cx="216024" cy="21602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79" name="円/楕円 178"/>
            <p:cNvSpPr/>
            <p:nvPr/>
          </p:nvSpPr>
          <p:spPr>
            <a:xfrm>
              <a:off x="6784797" y="454087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80" name="グループ化 179"/>
            <p:cNvGrpSpPr/>
            <p:nvPr/>
          </p:nvGrpSpPr>
          <p:grpSpPr>
            <a:xfrm>
              <a:off x="6928813" y="4936916"/>
              <a:ext cx="576064" cy="288032"/>
              <a:chOff x="3671900" y="1700808"/>
              <a:chExt cx="576064" cy="288032"/>
            </a:xfrm>
          </p:grpSpPr>
          <p:cxnSp>
            <p:nvCxnSpPr>
              <p:cNvPr id="201" name="直線コネクタ 200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2" name="直線コネクタ 201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1" name="ひし形 180"/>
            <p:cNvSpPr/>
            <p:nvPr/>
          </p:nvSpPr>
          <p:spPr>
            <a:xfrm>
              <a:off x="6818507" y="4828904"/>
              <a:ext cx="216024" cy="216024"/>
            </a:xfrm>
            <a:prstGeom prst="diamond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2" name="五角形 181"/>
            <p:cNvSpPr/>
            <p:nvPr/>
          </p:nvSpPr>
          <p:spPr>
            <a:xfrm>
              <a:off x="7106539" y="4828904"/>
              <a:ext cx="216024" cy="216024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3" name="角丸四角形 182"/>
            <p:cNvSpPr/>
            <p:nvPr/>
          </p:nvSpPr>
          <p:spPr>
            <a:xfrm>
              <a:off x="7394571" y="4828904"/>
              <a:ext cx="216024" cy="216024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4" name="円/楕円 183"/>
            <p:cNvSpPr/>
            <p:nvPr/>
          </p:nvSpPr>
          <p:spPr>
            <a:xfrm>
              <a:off x="7106539" y="5116936"/>
              <a:ext cx="216024" cy="21602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5" name="円/楕円 184"/>
            <p:cNvSpPr/>
            <p:nvPr/>
          </p:nvSpPr>
          <p:spPr>
            <a:xfrm>
              <a:off x="7864917" y="346075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86" name="グループ化 185"/>
            <p:cNvGrpSpPr/>
            <p:nvPr/>
          </p:nvGrpSpPr>
          <p:grpSpPr>
            <a:xfrm>
              <a:off x="8008933" y="3856796"/>
              <a:ext cx="576064" cy="288032"/>
              <a:chOff x="3671900" y="1700808"/>
              <a:chExt cx="576064" cy="288032"/>
            </a:xfrm>
          </p:grpSpPr>
          <p:cxnSp>
            <p:nvCxnSpPr>
              <p:cNvPr id="199" name="直線コネクタ 198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0" name="直線コネクタ 199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7" name="ひし形 186"/>
            <p:cNvSpPr/>
            <p:nvPr/>
          </p:nvSpPr>
          <p:spPr>
            <a:xfrm>
              <a:off x="7898627" y="3748784"/>
              <a:ext cx="216024" cy="216024"/>
            </a:xfrm>
            <a:prstGeom prst="diamond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8" name="五角形 187"/>
            <p:cNvSpPr/>
            <p:nvPr/>
          </p:nvSpPr>
          <p:spPr>
            <a:xfrm>
              <a:off x="8186659" y="3748784"/>
              <a:ext cx="216024" cy="216024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89" name="角丸四角形 188"/>
            <p:cNvSpPr/>
            <p:nvPr/>
          </p:nvSpPr>
          <p:spPr>
            <a:xfrm>
              <a:off x="8474691" y="3748784"/>
              <a:ext cx="216024" cy="21602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0" name="円/楕円 189"/>
            <p:cNvSpPr/>
            <p:nvPr/>
          </p:nvSpPr>
          <p:spPr>
            <a:xfrm>
              <a:off x="8186659" y="4036816"/>
              <a:ext cx="216024" cy="216024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7864917" y="4540872"/>
              <a:ext cx="864096" cy="86409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192" name="グループ化 191"/>
            <p:cNvGrpSpPr/>
            <p:nvPr/>
          </p:nvGrpSpPr>
          <p:grpSpPr>
            <a:xfrm>
              <a:off x="8008933" y="4936916"/>
              <a:ext cx="576064" cy="288032"/>
              <a:chOff x="3671900" y="1700808"/>
              <a:chExt cx="576064" cy="288032"/>
            </a:xfrm>
          </p:grpSpPr>
          <p:cxnSp>
            <p:nvCxnSpPr>
              <p:cNvPr id="197" name="直線コネクタ 196"/>
              <p:cNvCxnSpPr/>
              <p:nvPr/>
            </p:nvCxnSpPr>
            <p:spPr>
              <a:xfrm>
                <a:off x="3671900" y="1700808"/>
                <a:ext cx="576064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8" name="直線コネクタ 197"/>
              <p:cNvCxnSpPr/>
              <p:nvPr/>
            </p:nvCxnSpPr>
            <p:spPr>
              <a:xfrm flipV="1">
                <a:off x="3957638" y="1700808"/>
                <a:ext cx="0" cy="28803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93" name="ひし形 192"/>
            <p:cNvSpPr/>
            <p:nvPr/>
          </p:nvSpPr>
          <p:spPr>
            <a:xfrm>
              <a:off x="7898627" y="4828904"/>
              <a:ext cx="216024" cy="216024"/>
            </a:xfrm>
            <a:prstGeom prst="diamond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4" name="五角形 193"/>
            <p:cNvSpPr/>
            <p:nvPr/>
          </p:nvSpPr>
          <p:spPr>
            <a:xfrm>
              <a:off x="8186659" y="4828904"/>
              <a:ext cx="216024" cy="216024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5" name="角丸四角形 194"/>
            <p:cNvSpPr/>
            <p:nvPr/>
          </p:nvSpPr>
          <p:spPr>
            <a:xfrm>
              <a:off x="8474691" y="4828904"/>
              <a:ext cx="216024" cy="21602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6" name="円/楕円 195"/>
            <p:cNvSpPr/>
            <p:nvPr/>
          </p:nvSpPr>
          <p:spPr>
            <a:xfrm>
              <a:off x="8186659" y="5116936"/>
              <a:ext cx="216024" cy="216024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テキスト ボックス 212"/>
              <p:cNvSpPr txBox="1"/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+mn-lt"/>
                  <a:ea typeface="ＭＳ Ｐゴシック"/>
                </a:endParaRPr>
              </a:p>
            </p:txBody>
          </p:sp>
        </mc:Choice>
        <mc:Fallback xmlns="">
          <p:sp>
            <p:nvSpPr>
              <p:cNvPr id="213" name="テキスト ボックス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テキスト ボックス 213"/>
              <p:cNvSpPr txBox="1"/>
              <p:nvPr/>
            </p:nvSpPr>
            <p:spPr>
              <a:xfrm>
                <a:off x="4624556" y="2852936"/>
                <a:ext cx="4104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Solution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14" name="テキスト ボックス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56" y="2852936"/>
                <a:ext cx="4104458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>
            <a:stCxn id="131" idx="3"/>
          </p:cNvCxnSpPr>
          <p:nvPr/>
        </p:nvCxnSpPr>
        <p:spPr bwMode="auto">
          <a:xfrm>
            <a:off x="2916095" y="4180832"/>
            <a:ext cx="4317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30150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32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直線コネクタ 128"/>
          <p:cNvCxnSpPr/>
          <p:nvPr/>
        </p:nvCxnSpPr>
        <p:spPr>
          <a:xfrm flipH="1">
            <a:off x="1331919" y="4180832"/>
            <a:ext cx="144016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0" name="直線コネクタ 129"/>
          <p:cNvCxnSpPr/>
          <p:nvPr/>
        </p:nvCxnSpPr>
        <p:spPr>
          <a:xfrm flipV="1">
            <a:off x="2051999" y="4180832"/>
            <a:ext cx="0" cy="72008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1" name="角丸四角形 130"/>
          <p:cNvSpPr/>
          <p:nvPr/>
        </p:nvSpPr>
        <p:spPr>
          <a:xfrm>
            <a:off x="2628063" y="4036816"/>
            <a:ext cx="288032" cy="2880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139700">
              <a:srgbClr val="0070C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2" name="五角形 131"/>
          <p:cNvSpPr/>
          <p:nvPr/>
        </p:nvSpPr>
        <p:spPr>
          <a:xfrm>
            <a:off x="1907983" y="4036816"/>
            <a:ext cx="288032" cy="288032"/>
          </a:xfrm>
          <a:prstGeom prst="pentagon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3" name="ひし形 132"/>
          <p:cNvSpPr/>
          <p:nvPr/>
        </p:nvSpPr>
        <p:spPr>
          <a:xfrm>
            <a:off x="1187903" y="4036816"/>
            <a:ext cx="288032" cy="288032"/>
          </a:xfrm>
          <a:prstGeom prst="diamon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1907983" y="4756896"/>
            <a:ext cx="288032" cy="2880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5" name="四角形吹き出し 134"/>
          <p:cNvSpPr/>
          <p:nvPr/>
        </p:nvSpPr>
        <p:spPr>
          <a:xfrm>
            <a:off x="179233" y="4081100"/>
            <a:ext cx="864654" cy="458928"/>
          </a:xfrm>
          <a:prstGeom prst="wedgeRectCallout">
            <a:avLst>
              <a:gd name="adj1" fmla="val 60378"/>
              <a:gd name="adj2" fmla="val -2983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323807" y="4202552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83847" y="4202552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8" name="四角形吹き出し 137"/>
          <p:cNvSpPr/>
          <p:nvPr/>
        </p:nvSpPr>
        <p:spPr>
          <a:xfrm>
            <a:off x="827584" y="3413245"/>
            <a:ext cx="1224694" cy="458928"/>
          </a:xfrm>
          <a:prstGeom prst="wedgeRectCallout">
            <a:avLst>
              <a:gd name="adj1" fmla="val 41777"/>
              <a:gd name="adj2" fmla="val 8337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972158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1332198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1692238" y="3534697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2" name="四角形吹き出し 141"/>
          <p:cNvSpPr/>
          <p:nvPr/>
        </p:nvSpPr>
        <p:spPr>
          <a:xfrm>
            <a:off x="2412039" y="3413245"/>
            <a:ext cx="864654" cy="458928"/>
          </a:xfrm>
          <a:prstGeom prst="wedgeRectCallout">
            <a:avLst>
              <a:gd name="adj1" fmla="val 3994"/>
              <a:gd name="adj2" fmla="val 84892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2556613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2916653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5" name="四角形吹き出し 144"/>
          <p:cNvSpPr/>
          <p:nvPr/>
        </p:nvSpPr>
        <p:spPr>
          <a:xfrm>
            <a:off x="899314" y="4766020"/>
            <a:ext cx="864654" cy="458928"/>
          </a:xfrm>
          <a:prstGeom prst="wedgeRectCallout">
            <a:avLst>
              <a:gd name="adj1" fmla="val 61833"/>
              <a:gd name="adj2" fmla="val -22794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1043888" y="4887472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1403928" y="4887472"/>
            <a:ext cx="216024" cy="216024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" name="直線コネクタ 7"/>
          <p:cNvCxnSpPr>
            <a:stCxn id="131" idx="3"/>
          </p:cNvCxnSpPr>
          <p:nvPr/>
        </p:nvCxnSpPr>
        <p:spPr bwMode="auto">
          <a:xfrm>
            <a:off x="2916095" y="4180832"/>
            <a:ext cx="4317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76" name="グループ化 275"/>
          <p:cNvGrpSpPr/>
          <p:nvPr/>
        </p:nvGrpSpPr>
        <p:grpSpPr>
          <a:xfrm>
            <a:off x="4552409" y="3392252"/>
            <a:ext cx="4248472" cy="2088232"/>
            <a:chOff x="4552409" y="3392252"/>
            <a:chExt cx="4248472" cy="2088232"/>
          </a:xfrm>
        </p:grpSpPr>
        <p:sp>
          <p:nvSpPr>
            <p:cNvPr id="277" name="角丸四角形 276"/>
            <p:cNvSpPr/>
            <p:nvPr/>
          </p:nvSpPr>
          <p:spPr>
            <a:xfrm>
              <a:off x="7792769" y="3392252"/>
              <a:ext cx="1008112" cy="2088232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8" name="角丸四角形 277"/>
            <p:cNvSpPr/>
            <p:nvPr/>
          </p:nvSpPr>
          <p:spPr>
            <a:xfrm>
              <a:off x="4552409" y="3392252"/>
              <a:ext cx="1008112" cy="2088232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9" name="角丸四角形 278"/>
            <p:cNvSpPr/>
            <p:nvPr/>
          </p:nvSpPr>
          <p:spPr>
            <a:xfrm>
              <a:off x="5596525" y="3392252"/>
              <a:ext cx="2160240" cy="2088232"/>
            </a:xfrm>
            <a:prstGeom prst="roundRect">
              <a:avLst>
                <a:gd name="adj" fmla="val 8611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80" name="グループ化 279"/>
          <p:cNvGrpSpPr/>
          <p:nvPr/>
        </p:nvGrpSpPr>
        <p:grpSpPr>
          <a:xfrm>
            <a:off x="5056605" y="3892800"/>
            <a:ext cx="3240360" cy="1080120"/>
            <a:chOff x="4283968" y="3140968"/>
            <a:chExt cx="3240360" cy="1080120"/>
          </a:xfrm>
        </p:grpSpPr>
        <p:cxnSp>
          <p:nvCxnSpPr>
            <p:cNvPr id="281" name="直線コネクタ 280"/>
            <p:cNvCxnSpPr/>
            <p:nvPr/>
          </p:nvCxnSpPr>
          <p:spPr>
            <a:xfrm>
              <a:off x="428396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2" name="直線コネクタ 281"/>
            <p:cNvCxnSpPr/>
            <p:nvPr/>
          </p:nvCxnSpPr>
          <p:spPr>
            <a:xfrm>
              <a:off x="536408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3" name="直線コネクタ 282"/>
            <p:cNvCxnSpPr/>
            <p:nvPr/>
          </p:nvCxnSpPr>
          <p:spPr>
            <a:xfrm flipH="1">
              <a:off x="536408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4" name="直線コネクタ 283"/>
            <p:cNvCxnSpPr/>
            <p:nvPr/>
          </p:nvCxnSpPr>
          <p:spPr>
            <a:xfrm flipH="1">
              <a:off x="644420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5" name="直線コネクタ 284"/>
            <p:cNvCxnSpPr/>
            <p:nvPr/>
          </p:nvCxnSpPr>
          <p:spPr>
            <a:xfrm>
              <a:off x="752432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6" name="直線コネクタ 285"/>
            <p:cNvCxnSpPr/>
            <p:nvPr/>
          </p:nvCxnSpPr>
          <p:spPr>
            <a:xfrm flipH="1">
              <a:off x="6444208" y="314096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7" name="直線コネクタ 286"/>
            <p:cNvCxnSpPr/>
            <p:nvPr/>
          </p:nvCxnSpPr>
          <p:spPr>
            <a:xfrm>
              <a:off x="644420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88" name="円/楕円 287"/>
          <p:cNvSpPr/>
          <p:nvPr/>
        </p:nvSpPr>
        <p:spPr>
          <a:xfrm>
            <a:off x="462455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89" name="グループ化 288"/>
          <p:cNvGrpSpPr/>
          <p:nvPr/>
        </p:nvGrpSpPr>
        <p:grpSpPr>
          <a:xfrm>
            <a:off x="4768573" y="3856796"/>
            <a:ext cx="576064" cy="288032"/>
            <a:chOff x="3671900" y="1700808"/>
            <a:chExt cx="576064" cy="288032"/>
          </a:xfrm>
        </p:grpSpPr>
        <p:cxnSp>
          <p:nvCxnSpPr>
            <p:cNvPr id="290" name="直線コネクタ 289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1" name="直線コネクタ 290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92" name="ひし形 291"/>
          <p:cNvSpPr/>
          <p:nvPr/>
        </p:nvSpPr>
        <p:spPr>
          <a:xfrm>
            <a:off x="465826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3" name="五角形 292"/>
          <p:cNvSpPr/>
          <p:nvPr/>
        </p:nvSpPr>
        <p:spPr>
          <a:xfrm>
            <a:off x="494629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4" name="角丸四角形 293"/>
          <p:cNvSpPr/>
          <p:nvPr/>
        </p:nvSpPr>
        <p:spPr>
          <a:xfrm>
            <a:off x="5234331" y="374878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494629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462455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97" name="グループ化 296"/>
          <p:cNvGrpSpPr/>
          <p:nvPr/>
        </p:nvGrpSpPr>
        <p:grpSpPr>
          <a:xfrm>
            <a:off x="4768573" y="4936916"/>
            <a:ext cx="576064" cy="288032"/>
            <a:chOff x="3671900" y="1700808"/>
            <a:chExt cx="576064" cy="288032"/>
          </a:xfrm>
        </p:grpSpPr>
        <p:cxnSp>
          <p:nvCxnSpPr>
            <p:cNvPr id="298" name="直線コネクタ 297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9" name="直線コネクタ 298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00" name="ひし形 299"/>
          <p:cNvSpPr/>
          <p:nvPr/>
        </p:nvSpPr>
        <p:spPr>
          <a:xfrm>
            <a:off x="465826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1" name="五角形 300"/>
          <p:cNvSpPr/>
          <p:nvPr/>
        </p:nvSpPr>
        <p:spPr>
          <a:xfrm>
            <a:off x="494629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2" name="角丸四角形 301"/>
          <p:cNvSpPr/>
          <p:nvPr/>
        </p:nvSpPr>
        <p:spPr>
          <a:xfrm>
            <a:off x="5234331" y="482890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94629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570467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05" name="グループ化 304"/>
          <p:cNvGrpSpPr/>
          <p:nvPr/>
        </p:nvGrpSpPr>
        <p:grpSpPr>
          <a:xfrm>
            <a:off x="5848693" y="3856796"/>
            <a:ext cx="576064" cy="288032"/>
            <a:chOff x="3671900" y="1700808"/>
            <a:chExt cx="576064" cy="288032"/>
          </a:xfrm>
        </p:grpSpPr>
        <p:cxnSp>
          <p:nvCxnSpPr>
            <p:cNvPr id="306" name="直線コネクタ 305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7" name="直線コネクタ 306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08" name="ひし形 307"/>
          <p:cNvSpPr/>
          <p:nvPr/>
        </p:nvSpPr>
        <p:spPr>
          <a:xfrm>
            <a:off x="573838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9" name="五角形 308"/>
          <p:cNvSpPr/>
          <p:nvPr/>
        </p:nvSpPr>
        <p:spPr>
          <a:xfrm>
            <a:off x="602641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0" name="角丸四角形 309"/>
          <p:cNvSpPr/>
          <p:nvPr/>
        </p:nvSpPr>
        <p:spPr>
          <a:xfrm>
            <a:off x="6314451" y="374878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602641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70467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13" name="グループ化 312"/>
          <p:cNvGrpSpPr/>
          <p:nvPr/>
        </p:nvGrpSpPr>
        <p:grpSpPr>
          <a:xfrm>
            <a:off x="5848693" y="4936916"/>
            <a:ext cx="576064" cy="288032"/>
            <a:chOff x="3671900" y="1700808"/>
            <a:chExt cx="576064" cy="288032"/>
          </a:xfrm>
        </p:grpSpPr>
        <p:cxnSp>
          <p:nvCxnSpPr>
            <p:cNvPr id="314" name="直線コネクタ 313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5" name="直線コネクタ 314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16" name="ひし形 315"/>
          <p:cNvSpPr/>
          <p:nvPr/>
        </p:nvSpPr>
        <p:spPr>
          <a:xfrm>
            <a:off x="573838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7" name="五角形 316"/>
          <p:cNvSpPr/>
          <p:nvPr/>
        </p:nvSpPr>
        <p:spPr>
          <a:xfrm>
            <a:off x="602641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8" name="角丸四角形 317"/>
          <p:cNvSpPr/>
          <p:nvPr/>
        </p:nvSpPr>
        <p:spPr>
          <a:xfrm>
            <a:off x="6314451" y="482890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602641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678479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21" name="グループ化 320"/>
          <p:cNvGrpSpPr/>
          <p:nvPr/>
        </p:nvGrpSpPr>
        <p:grpSpPr>
          <a:xfrm>
            <a:off x="6928813" y="3856796"/>
            <a:ext cx="576064" cy="288032"/>
            <a:chOff x="3671900" y="1700808"/>
            <a:chExt cx="576064" cy="288032"/>
          </a:xfrm>
        </p:grpSpPr>
        <p:cxnSp>
          <p:nvCxnSpPr>
            <p:cNvPr id="322" name="直線コネクタ 321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3" name="直線コネクタ 322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24" name="ひし形 323"/>
          <p:cNvSpPr/>
          <p:nvPr/>
        </p:nvSpPr>
        <p:spPr>
          <a:xfrm>
            <a:off x="681850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5" name="五角形 324"/>
          <p:cNvSpPr/>
          <p:nvPr/>
        </p:nvSpPr>
        <p:spPr>
          <a:xfrm>
            <a:off x="710653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6" name="角丸四角形 325"/>
          <p:cNvSpPr/>
          <p:nvPr/>
        </p:nvSpPr>
        <p:spPr>
          <a:xfrm>
            <a:off x="7394571" y="374878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710653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78479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29" name="グループ化 328"/>
          <p:cNvGrpSpPr/>
          <p:nvPr/>
        </p:nvGrpSpPr>
        <p:grpSpPr>
          <a:xfrm>
            <a:off x="6928813" y="4936916"/>
            <a:ext cx="576064" cy="288032"/>
            <a:chOff x="3671900" y="1700808"/>
            <a:chExt cx="576064" cy="288032"/>
          </a:xfrm>
        </p:grpSpPr>
        <p:cxnSp>
          <p:nvCxnSpPr>
            <p:cNvPr id="330" name="直線コネクタ 329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1" name="直線コネクタ 330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32" name="ひし形 331"/>
          <p:cNvSpPr/>
          <p:nvPr/>
        </p:nvSpPr>
        <p:spPr>
          <a:xfrm>
            <a:off x="681850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3" name="五角形 332"/>
          <p:cNvSpPr/>
          <p:nvPr/>
        </p:nvSpPr>
        <p:spPr>
          <a:xfrm>
            <a:off x="710653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4" name="角丸四角形 333"/>
          <p:cNvSpPr/>
          <p:nvPr/>
        </p:nvSpPr>
        <p:spPr>
          <a:xfrm>
            <a:off x="7394571" y="482890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710653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786491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37" name="グループ化 336"/>
          <p:cNvGrpSpPr/>
          <p:nvPr/>
        </p:nvGrpSpPr>
        <p:grpSpPr>
          <a:xfrm>
            <a:off x="8008933" y="3856796"/>
            <a:ext cx="576064" cy="288032"/>
            <a:chOff x="3671900" y="1700808"/>
            <a:chExt cx="576064" cy="288032"/>
          </a:xfrm>
        </p:grpSpPr>
        <p:cxnSp>
          <p:nvCxnSpPr>
            <p:cNvPr id="338" name="直線コネクタ 337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9" name="直線コネクタ 338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40" name="ひし形 339"/>
          <p:cNvSpPr/>
          <p:nvPr/>
        </p:nvSpPr>
        <p:spPr>
          <a:xfrm>
            <a:off x="789862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" name="五角形 340"/>
          <p:cNvSpPr/>
          <p:nvPr/>
        </p:nvSpPr>
        <p:spPr>
          <a:xfrm>
            <a:off x="818665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2" name="角丸四角形 341"/>
          <p:cNvSpPr/>
          <p:nvPr/>
        </p:nvSpPr>
        <p:spPr>
          <a:xfrm>
            <a:off x="8474691" y="374878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818665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786491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8008933" y="4936916"/>
            <a:ext cx="576064" cy="288032"/>
            <a:chOff x="3671900" y="1700808"/>
            <a:chExt cx="576064" cy="288032"/>
          </a:xfrm>
        </p:grpSpPr>
        <p:cxnSp>
          <p:nvCxnSpPr>
            <p:cNvPr id="346" name="直線コネクタ 345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48" name="ひし形 347"/>
          <p:cNvSpPr/>
          <p:nvPr/>
        </p:nvSpPr>
        <p:spPr>
          <a:xfrm>
            <a:off x="789862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9" name="五角形 348"/>
          <p:cNvSpPr/>
          <p:nvPr/>
        </p:nvSpPr>
        <p:spPr>
          <a:xfrm>
            <a:off x="818665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50" name="角丸四角形 349"/>
          <p:cNvSpPr/>
          <p:nvPr/>
        </p:nvSpPr>
        <p:spPr>
          <a:xfrm>
            <a:off x="8474691" y="482890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818665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334163" y="2060848"/>
                <a:ext cx="5558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Focus on the color assigned to the vertex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𝑤</m:t>
                    </m:r>
                  </m:oMath>
                </a14:m>
                <a:r>
                  <a:rPr kumimoji="1" lang="ja-JP" altLang="en-US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which is adjacent to the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 … </a:t>
                </a:r>
                <a:endParaRPr kumimoji="1" lang="ja-JP" altLang="en-US" sz="24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163" y="2060848"/>
                <a:ext cx="5558317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754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 bwMode="auto">
          <a:xfrm flipH="1" flipV="1">
            <a:off x="5162324" y="5513908"/>
            <a:ext cx="434201" cy="287104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線矢印コネクタ 6"/>
          <p:cNvCxnSpPr/>
          <p:nvPr/>
        </p:nvCxnSpPr>
        <p:spPr bwMode="auto">
          <a:xfrm flipV="1">
            <a:off x="7898627" y="5531910"/>
            <a:ext cx="396044" cy="269102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915861" y="5789004"/>
                <a:ext cx="3805291" cy="10156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All four colorings assign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blue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𝑤</m:t>
                    </m:r>
                  </m:oMath>
                </a14:m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but they belong to two different components in the solution 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space</a:t>
                </a:r>
                <a:r>
                  <a:rPr kumimoji="1" lang="en-US" altLang="ja-JP" sz="20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 </a:t>
                </a:r>
                <a:endParaRPr kumimoji="1" lang="ja-JP" altLang="en-US" sz="20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61" y="5789004"/>
                <a:ext cx="3805291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272" t="-2353" r="-795" b="-882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吹き出し 13"/>
          <p:cNvSpPr/>
          <p:nvPr/>
        </p:nvSpPr>
        <p:spPr>
          <a:xfrm>
            <a:off x="1080170" y="5494678"/>
            <a:ext cx="3312646" cy="1137154"/>
          </a:xfrm>
          <a:prstGeom prst="wedgeRoundRectCallout">
            <a:avLst>
              <a:gd name="adj1" fmla="val 61368"/>
              <a:gd name="adj2" fmla="val 37872"/>
              <a:gd name="adj3" fmla="val 16667"/>
            </a:avLst>
          </a:prstGeom>
          <a:ln w="2857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Need to store such a reachability information within a polynomial size</a:t>
            </a:r>
            <a:endParaRPr kumimoji="1" lang="ja-JP" altLang="en-US" sz="2400" i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List 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list 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blipFill rotWithShape="0">
                <a:blip r:embed="rId7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+mn-lt"/>
                  <a:ea typeface="ＭＳ Ｐゴシック"/>
                </a:endParaRPr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4624556" y="2852936"/>
                <a:ext cx="41044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Solution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56" y="2852936"/>
                <a:ext cx="4104458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タイトル 5"/>
          <p:cNvSpPr>
            <a:spLocks noGrp="1"/>
          </p:cNvSpPr>
          <p:nvPr>
            <p:ph type="title"/>
          </p:nvPr>
        </p:nvSpPr>
        <p:spPr>
          <a:xfrm>
            <a:off x="250824" y="-12380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DP algorithm for list coloring reconfiguration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73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33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  <a:latin typeface="Times New Roman"/>
                  <a:ea typeface="ＭＳ Ｐゴシック"/>
                </a:endParaRPr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34" y="4270512"/>
                <a:ext cx="49827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直線コネクタ 128"/>
          <p:cNvCxnSpPr/>
          <p:nvPr/>
        </p:nvCxnSpPr>
        <p:spPr>
          <a:xfrm flipH="1">
            <a:off x="1331919" y="4180832"/>
            <a:ext cx="144016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0" name="直線コネクタ 129"/>
          <p:cNvCxnSpPr/>
          <p:nvPr/>
        </p:nvCxnSpPr>
        <p:spPr>
          <a:xfrm flipV="1">
            <a:off x="2051999" y="4180832"/>
            <a:ext cx="0" cy="72008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1" name="角丸四角形 130"/>
          <p:cNvSpPr/>
          <p:nvPr/>
        </p:nvSpPr>
        <p:spPr>
          <a:xfrm>
            <a:off x="2628063" y="4036816"/>
            <a:ext cx="288032" cy="28803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139700">
              <a:srgbClr val="0070C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2" name="五角形 131"/>
          <p:cNvSpPr/>
          <p:nvPr/>
        </p:nvSpPr>
        <p:spPr>
          <a:xfrm>
            <a:off x="1907983" y="4036816"/>
            <a:ext cx="288032" cy="288032"/>
          </a:xfrm>
          <a:prstGeom prst="pentagon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3" name="ひし形 132"/>
          <p:cNvSpPr/>
          <p:nvPr/>
        </p:nvSpPr>
        <p:spPr>
          <a:xfrm>
            <a:off x="1187903" y="4036816"/>
            <a:ext cx="288032" cy="288032"/>
          </a:xfrm>
          <a:prstGeom prst="diamon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1907983" y="4756896"/>
            <a:ext cx="288032" cy="2880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5" name="四角形吹き出し 134"/>
          <p:cNvSpPr/>
          <p:nvPr/>
        </p:nvSpPr>
        <p:spPr>
          <a:xfrm>
            <a:off x="179233" y="4081100"/>
            <a:ext cx="864654" cy="458928"/>
          </a:xfrm>
          <a:prstGeom prst="wedgeRectCallout">
            <a:avLst>
              <a:gd name="adj1" fmla="val 60378"/>
              <a:gd name="adj2" fmla="val -2983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323807" y="4202552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83847" y="4202552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8" name="四角形吹き出し 137"/>
          <p:cNvSpPr/>
          <p:nvPr/>
        </p:nvSpPr>
        <p:spPr>
          <a:xfrm>
            <a:off x="827584" y="3413245"/>
            <a:ext cx="1224694" cy="458928"/>
          </a:xfrm>
          <a:prstGeom prst="wedgeRectCallout">
            <a:avLst>
              <a:gd name="adj1" fmla="val 41777"/>
              <a:gd name="adj2" fmla="val 8337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972158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1332198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1692238" y="3534697"/>
            <a:ext cx="216024" cy="216024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2" name="四角形吹き出し 141"/>
          <p:cNvSpPr/>
          <p:nvPr/>
        </p:nvSpPr>
        <p:spPr>
          <a:xfrm>
            <a:off x="2412039" y="3413245"/>
            <a:ext cx="864654" cy="458928"/>
          </a:xfrm>
          <a:prstGeom prst="wedgeRectCallout">
            <a:avLst>
              <a:gd name="adj1" fmla="val 3994"/>
              <a:gd name="adj2" fmla="val 84892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2556613" y="3534697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2916653" y="3534697"/>
            <a:ext cx="216024" cy="216024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5" name="四角形吹き出し 144"/>
          <p:cNvSpPr/>
          <p:nvPr/>
        </p:nvSpPr>
        <p:spPr>
          <a:xfrm>
            <a:off x="899314" y="4766020"/>
            <a:ext cx="864654" cy="458928"/>
          </a:xfrm>
          <a:prstGeom prst="wedgeRectCallout">
            <a:avLst>
              <a:gd name="adj1" fmla="val 61833"/>
              <a:gd name="adj2" fmla="val -22794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1043888" y="4887472"/>
            <a:ext cx="216024" cy="216024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1403928" y="4887472"/>
            <a:ext cx="216024" cy="216024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8" name="直線コネクタ 7"/>
          <p:cNvCxnSpPr>
            <a:stCxn id="131" idx="3"/>
          </p:cNvCxnSpPr>
          <p:nvPr/>
        </p:nvCxnSpPr>
        <p:spPr bwMode="auto">
          <a:xfrm>
            <a:off x="2916095" y="4180832"/>
            <a:ext cx="43176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76" name="グループ化 275"/>
          <p:cNvGrpSpPr/>
          <p:nvPr/>
        </p:nvGrpSpPr>
        <p:grpSpPr>
          <a:xfrm>
            <a:off x="4552409" y="3392252"/>
            <a:ext cx="4248472" cy="2088232"/>
            <a:chOff x="4552409" y="3392252"/>
            <a:chExt cx="4248472" cy="2088232"/>
          </a:xfrm>
        </p:grpSpPr>
        <p:sp>
          <p:nvSpPr>
            <p:cNvPr id="277" name="角丸四角形 276"/>
            <p:cNvSpPr/>
            <p:nvPr/>
          </p:nvSpPr>
          <p:spPr>
            <a:xfrm>
              <a:off x="7792769" y="3392252"/>
              <a:ext cx="1008112" cy="2088232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8" name="角丸四角形 277"/>
            <p:cNvSpPr/>
            <p:nvPr/>
          </p:nvSpPr>
          <p:spPr>
            <a:xfrm>
              <a:off x="4552409" y="3392252"/>
              <a:ext cx="1008112" cy="2088232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79" name="角丸四角形 278"/>
            <p:cNvSpPr/>
            <p:nvPr/>
          </p:nvSpPr>
          <p:spPr>
            <a:xfrm>
              <a:off x="5596525" y="3392252"/>
              <a:ext cx="2160240" cy="2088232"/>
            </a:xfrm>
            <a:prstGeom prst="roundRect">
              <a:avLst>
                <a:gd name="adj" fmla="val 8611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80" name="グループ化 279"/>
          <p:cNvGrpSpPr/>
          <p:nvPr/>
        </p:nvGrpSpPr>
        <p:grpSpPr>
          <a:xfrm>
            <a:off x="5056605" y="3892800"/>
            <a:ext cx="3240360" cy="1080120"/>
            <a:chOff x="4283968" y="3140968"/>
            <a:chExt cx="3240360" cy="1080120"/>
          </a:xfrm>
        </p:grpSpPr>
        <p:cxnSp>
          <p:nvCxnSpPr>
            <p:cNvPr id="281" name="直線コネクタ 280"/>
            <p:cNvCxnSpPr/>
            <p:nvPr/>
          </p:nvCxnSpPr>
          <p:spPr>
            <a:xfrm>
              <a:off x="428396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2" name="直線コネクタ 281"/>
            <p:cNvCxnSpPr/>
            <p:nvPr/>
          </p:nvCxnSpPr>
          <p:spPr>
            <a:xfrm>
              <a:off x="536408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3" name="直線コネクタ 282"/>
            <p:cNvCxnSpPr/>
            <p:nvPr/>
          </p:nvCxnSpPr>
          <p:spPr>
            <a:xfrm flipH="1">
              <a:off x="536408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4" name="直線コネクタ 283"/>
            <p:cNvCxnSpPr/>
            <p:nvPr/>
          </p:nvCxnSpPr>
          <p:spPr>
            <a:xfrm flipH="1">
              <a:off x="6444208" y="422108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5" name="直線コネクタ 284"/>
            <p:cNvCxnSpPr/>
            <p:nvPr/>
          </p:nvCxnSpPr>
          <p:spPr>
            <a:xfrm>
              <a:off x="752432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6" name="直線コネクタ 285"/>
            <p:cNvCxnSpPr/>
            <p:nvPr/>
          </p:nvCxnSpPr>
          <p:spPr>
            <a:xfrm flipH="1">
              <a:off x="6444208" y="3140968"/>
              <a:ext cx="108012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7" name="直線コネクタ 286"/>
            <p:cNvCxnSpPr/>
            <p:nvPr/>
          </p:nvCxnSpPr>
          <p:spPr>
            <a:xfrm>
              <a:off x="6444208" y="3140968"/>
              <a:ext cx="0" cy="108012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88" name="円/楕円 287"/>
          <p:cNvSpPr/>
          <p:nvPr/>
        </p:nvSpPr>
        <p:spPr>
          <a:xfrm>
            <a:off x="462455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89" name="グループ化 288"/>
          <p:cNvGrpSpPr/>
          <p:nvPr/>
        </p:nvGrpSpPr>
        <p:grpSpPr>
          <a:xfrm>
            <a:off x="4768573" y="3856796"/>
            <a:ext cx="576064" cy="288032"/>
            <a:chOff x="3671900" y="1700808"/>
            <a:chExt cx="576064" cy="288032"/>
          </a:xfrm>
        </p:grpSpPr>
        <p:cxnSp>
          <p:nvCxnSpPr>
            <p:cNvPr id="290" name="直線コネクタ 289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1" name="直線コネクタ 290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92" name="ひし形 291"/>
          <p:cNvSpPr/>
          <p:nvPr/>
        </p:nvSpPr>
        <p:spPr>
          <a:xfrm>
            <a:off x="465826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3" name="五角形 292"/>
          <p:cNvSpPr/>
          <p:nvPr/>
        </p:nvSpPr>
        <p:spPr>
          <a:xfrm>
            <a:off x="494629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4" name="角丸四角形 293"/>
          <p:cNvSpPr/>
          <p:nvPr/>
        </p:nvSpPr>
        <p:spPr>
          <a:xfrm>
            <a:off x="5234331" y="374878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494629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462455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97" name="グループ化 296"/>
          <p:cNvGrpSpPr/>
          <p:nvPr/>
        </p:nvGrpSpPr>
        <p:grpSpPr>
          <a:xfrm>
            <a:off x="4768573" y="4936916"/>
            <a:ext cx="576064" cy="288032"/>
            <a:chOff x="3671900" y="1700808"/>
            <a:chExt cx="576064" cy="288032"/>
          </a:xfrm>
        </p:grpSpPr>
        <p:cxnSp>
          <p:nvCxnSpPr>
            <p:cNvPr id="298" name="直線コネクタ 297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9" name="直線コネクタ 298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00" name="ひし形 299"/>
          <p:cNvSpPr/>
          <p:nvPr/>
        </p:nvSpPr>
        <p:spPr>
          <a:xfrm>
            <a:off x="465826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1" name="五角形 300"/>
          <p:cNvSpPr/>
          <p:nvPr/>
        </p:nvSpPr>
        <p:spPr>
          <a:xfrm>
            <a:off x="494629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2" name="角丸四角形 301"/>
          <p:cNvSpPr/>
          <p:nvPr/>
        </p:nvSpPr>
        <p:spPr>
          <a:xfrm>
            <a:off x="5234331" y="482890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494629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570467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05" name="グループ化 304"/>
          <p:cNvGrpSpPr/>
          <p:nvPr/>
        </p:nvGrpSpPr>
        <p:grpSpPr>
          <a:xfrm>
            <a:off x="5848693" y="3856796"/>
            <a:ext cx="576064" cy="288032"/>
            <a:chOff x="3671900" y="1700808"/>
            <a:chExt cx="576064" cy="288032"/>
          </a:xfrm>
        </p:grpSpPr>
        <p:cxnSp>
          <p:nvCxnSpPr>
            <p:cNvPr id="306" name="直線コネクタ 305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7" name="直線コネクタ 306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08" name="ひし形 307"/>
          <p:cNvSpPr/>
          <p:nvPr/>
        </p:nvSpPr>
        <p:spPr>
          <a:xfrm>
            <a:off x="573838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9" name="五角形 308"/>
          <p:cNvSpPr/>
          <p:nvPr/>
        </p:nvSpPr>
        <p:spPr>
          <a:xfrm>
            <a:off x="602641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0" name="角丸四角形 309"/>
          <p:cNvSpPr/>
          <p:nvPr/>
        </p:nvSpPr>
        <p:spPr>
          <a:xfrm>
            <a:off x="6314451" y="374878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602641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570467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13" name="グループ化 312"/>
          <p:cNvGrpSpPr/>
          <p:nvPr/>
        </p:nvGrpSpPr>
        <p:grpSpPr>
          <a:xfrm>
            <a:off x="5848693" y="4936916"/>
            <a:ext cx="576064" cy="288032"/>
            <a:chOff x="3671900" y="1700808"/>
            <a:chExt cx="576064" cy="288032"/>
          </a:xfrm>
        </p:grpSpPr>
        <p:cxnSp>
          <p:nvCxnSpPr>
            <p:cNvPr id="314" name="直線コネクタ 313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5" name="直線コネクタ 314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16" name="ひし形 315"/>
          <p:cNvSpPr/>
          <p:nvPr/>
        </p:nvSpPr>
        <p:spPr>
          <a:xfrm>
            <a:off x="573838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7" name="五角形 316"/>
          <p:cNvSpPr/>
          <p:nvPr/>
        </p:nvSpPr>
        <p:spPr>
          <a:xfrm>
            <a:off x="602641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8" name="角丸四角形 317"/>
          <p:cNvSpPr/>
          <p:nvPr/>
        </p:nvSpPr>
        <p:spPr>
          <a:xfrm>
            <a:off x="6314451" y="482890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602641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678479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21" name="グループ化 320"/>
          <p:cNvGrpSpPr/>
          <p:nvPr/>
        </p:nvGrpSpPr>
        <p:grpSpPr>
          <a:xfrm>
            <a:off x="6928813" y="3856796"/>
            <a:ext cx="576064" cy="288032"/>
            <a:chOff x="3671900" y="1700808"/>
            <a:chExt cx="576064" cy="288032"/>
          </a:xfrm>
        </p:grpSpPr>
        <p:cxnSp>
          <p:nvCxnSpPr>
            <p:cNvPr id="322" name="直線コネクタ 321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3" name="直線コネクタ 322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24" name="ひし形 323"/>
          <p:cNvSpPr/>
          <p:nvPr/>
        </p:nvSpPr>
        <p:spPr>
          <a:xfrm>
            <a:off x="681850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5" name="五角形 324"/>
          <p:cNvSpPr/>
          <p:nvPr/>
        </p:nvSpPr>
        <p:spPr>
          <a:xfrm>
            <a:off x="710653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6" name="角丸四角形 325"/>
          <p:cNvSpPr/>
          <p:nvPr/>
        </p:nvSpPr>
        <p:spPr>
          <a:xfrm>
            <a:off x="7394571" y="374878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710653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678479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29" name="グループ化 328"/>
          <p:cNvGrpSpPr/>
          <p:nvPr/>
        </p:nvGrpSpPr>
        <p:grpSpPr>
          <a:xfrm>
            <a:off x="6928813" y="4936916"/>
            <a:ext cx="576064" cy="288032"/>
            <a:chOff x="3671900" y="1700808"/>
            <a:chExt cx="576064" cy="288032"/>
          </a:xfrm>
        </p:grpSpPr>
        <p:cxnSp>
          <p:nvCxnSpPr>
            <p:cNvPr id="330" name="直線コネクタ 329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1" name="直線コネクタ 330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32" name="ひし形 331"/>
          <p:cNvSpPr/>
          <p:nvPr/>
        </p:nvSpPr>
        <p:spPr>
          <a:xfrm>
            <a:off x="681850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3" name="五角形 332"/>
          <p:cNvSpPr/>
          <p:nvPr/>
        </p:nvSpPr>
        <p:spPr>
          <a:xfrm>
            <a:off x="710653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4" name="角丸四角形 333"/>
          <p:cNvSpPr/>
          <p:nvPr/>
        </p:nvSpPr>
        <p:spPr>
          <a:xfrm>
            <a:off x="7394571" y="4828904"/>
            <a:ext cx="216024" cy="21602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710653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7864917" y="346075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37" name="グループ化 336"/>
          <p:cNvGrpSpPr/>
          <p:nvPr/>
        </p:nvGrpSpPr>
        <p:grpSpPr>
          <a:xfrm>
            <a:off x="8008933" y="3856796"/>
            <a:ext cx="576064" cy="288032"/>
            <a:chOff x="3671900" y="1700808"/>
            <a:chExt cx="576064" cy="288032"/>
          </a:xfrm>
        </p:grpSpPr>
        <p:cxnSp>
          <p:nvCxnSpPr>
            <p:cNvPr id="338" name="直線コネクタ 337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9" name="直線コネクタ 338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40" name="ひし形 339"/>
          <p:cNvSpPr/>
          <p:nvPr/>
        </p:nvSpPr>
        <p:spPr>
          <a:xfrm>
            <a:off x="7898627" y="374878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1" name="五角形 340"/>
          <p:cNvSpPr/>
          <p:nvPr/>
        </p:nvSpPr>
        <p:spPr>
          <a:xfrm>
            <a:off x="8186659" y="374878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2" name="角丸四角形 341"/>
          <p:cNvSpPr/>
          <p:nvPr/>
        </p:nvSpPr>
        <p:spPr>
          <a:xfrm>
            <a:off x="8474691" y="374878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8186659" y="403681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7864917" y="4540872"/>
            <a:ext cx="864096" cy="86409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345" name="グループ化 344"/>
          <p:cNvGrpSpPr/>
          <p:nvPr/>
        </p:nvGrpSpPr>
        <p:grpSpPr>
          <a:xfrm>
            <a:off x="8008933" y="4936916"/>
            <a:ext cx="576064" cy="288032"/>
            <a:chOff x="3671900" y="1700808"/>
            <a:chExt cx="576064" cy="288032"/>
          </a:xfrm>
        </p:grpSpPr>
        <p:cxnSp>
          <p:nvCxnSpPr>
            <p:cNvPr id="346" name="直線コネクタ 345"/>
            <p:cNvCxnSpPr/>
            <p:nvPr/>
          </p:nvCxnSpPr>
          <p:spPr>
            <a:xfrm>
              <a:off x="3671900" y="1700808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3957638" y="1700808"/>
              <a:ext cx="0" cy="28803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348" name="ひし形 347"/>
          <p:cNvSpPr/>
          <p:nvPr/>
        </p:nvSpPr>
        <p:spPr>
          <a:xfrm>
            <a:off x="7898627" y="4828904"/>
            <a:ext cx="216024" cy="216024"/>
          </a:xfrm>
          <a:prstGeom prst="diamond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9" name="五角形 348"/>
          <p:cNvSpPr/>
          <p:nvPr/>
        </p:nvSpPr>
        <p:spPr>
          <a:xfrm>
            <a:off x="8186659" y="4828904"/>
            <a:ext cx="216024" cy="216024"/>
          </a:xfrm>
          <a:prstGeom prst="pentagon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50" name="角丸四角形 349"/>
          <p:cNvSpPr/>
          <p:nvPr/>
        </p:nvSpPr>
        <p:spPr>
          <a:xfrm>
            <a:off x="8474691" y="4828904"/>
            <a:ext cx="216024" cy="21602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8186659" y="5116936"/>
            <a:ext cx="216024" cy="2160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List 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list 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8712968" cy="1237262"/>
              </a:xfrm>
              <a:prstGeom prst="rect">
                <a:avLst/>
              </a:prstGeom>
              <a:blipFill rotWithShape="0">
                <a:blip r:embed="rId5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+mn-lt"/>
                  <a:ea typeface="ＭＳ Ｐゴシック"/>
                </a:endParaRPr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89" y="2867850"/>
                <a:ext cx="3310416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4499992" y="2852936"/>
                <a:ext cx="43924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b="1" u="sng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Contracted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solution 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𝑤</m:t>
                        </m:r>
                      </m:sub>
                    </m:sSub>
                  </m:oMath>
                </a14:m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852936"/>
                <a:ext cx="439248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55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タイトル 5"/>
          <p:cNvSpPr>
            <a:spLocks noGrp="1"/>
          </p:cNvSpPr>
          <p:nvPr>
            <p:ph type="title"/>
          </p:nvPr>
        </p:nvSpPr>
        <p:spPr>
          <a:xfrm>
            <a:off x="250824" y="-12380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DP algorithm for list coloring reconfiguration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grpSp>
        <p:nvGrpSpPr>
          <p:cNvPr id="216" name="グループ化 215"/>
          <p:cNvGrpSpPr/>
          <p:nvPr/>
        </p:nvGrpSpPr>
        <p:grpSpPr>
          <a:xfrm>
            <a:off x="4499992" y="3284984"/>
            <a:ext cx="4392488" cy="2304256"/>
            <a:chOff x="4499992" y="3284984"/>
            <a:chExt cx="4392488" cy="2304256"/>
          </a:xfrm>
        </p:grpSpPr>
        <p:grpSp>
          <p:nvGrpSpPr>
            <p:cNvPr id="217" name="グループ化 216"/>
            <p:cNvGrpSpPr/>
            <p:nvPr/>
          </p:nvGrpSpPr>
          <p:grpSpPr>
            <a:xfrm>
              <a:off x="4552409" y="3392252"/>
              <a:ext cx="4248472" cy="2088232"/>
              <a:chOff x="4552409" y="3392252"/>
              <a:chExt cx="4248472" cy="2088232"/>
            </a:xfrm>
          </p:grpSpPr>
          <p:sp>
            <p:nvSpPr>
              <p:cNvPr id="219" name="角丸四角形 218"/>
              <p:cNvSpPr/>
              <p:nvPr/>
            </p:nvSpPr>
            <p:spPr>
              <a:xfrm>
                <a:off x="7792769" y="3392252"/>
                <a:ext cx="1008112" cy="2088232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0" name="角丸四角形 219"/>
              <p:cNvSpPr/>
              <p:nvPr/>
            </p:nvSpPr>
            <p:spPr>
              <a:xfrm>
                <a:off x="4552409" y="3392252"/>
                <a:ext cx="1008112" cy="2088232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1" name="角丸四角形 220"/>
              <p:cNvSpPr/>
              <p:nvPr/>
            </p:nvSpPr>
            <p:spPr>
              <a:xfrm>
                <a:off x="5596525" y="3392252"/>
                <a:ext cx="2160240" cy="2088232"/>
              </a:xfrm>
              <a:prstGeom prst="roundRect">
                <a:avLst>
                  <a:gd name="adj" fmla="val 8611"/>
                </a:avLst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22" name="グループ化 221"/>
              <p:cNvGrpSpPr/>
              <p:nvPr/>
            </p:nvGrpSpPr>
            <p:grpSpPr>
              <a:xfrm>
                <a:off x="5056605" y="3892800"/>
                <a:ext cx="3240360" cy="1080120"/>
                <a:chOff x="4283968" y="3140968"/>
                <a:chExt cx="3240360" cy="1080120"/>
              </a:xfrm>
            </p:grpSpPr>
            <p:cxnSp>
              <p:nvCxnSpPr>
                <p:cNvPr id="363" name="直線コネクタ 362"/>
                <p:cNvCxnSpPr/>
                <p:nvPr/>
              </p:nvCxnSpPr>
              <p:spPr>
                <a:xfrm>
                  <a:off x="4283968" y="3140968"/>
                  <a:ext cx="0" cy="108012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4" name="直線コネクタ 363"/>
                <p:cNvCxnSpPr/>
                <p:nvPr/>
              </p:nvCxnSpPr>
              <p:spPr>
                <a:xfrm>
                  <a:off x="5364088" y="3140968"/>
                  <a:ext cx="0" cy="108012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5" name="直線コネクタ 364"/>
                <p:cNvCxnSpPr/>
                <p:nvPr/>
              </p:nvCxnSpPr>
              <p:spPr>
                <a:xfrm flipH="1">
                  <a:off x="5364088" y="4221088"/>
                  <a:ext cx="1080120" cy="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6" name="直線コネクタ 365"/>
                <p:cNvCxnSpPr/>
                <p:nvPr/>
              </p:nvCxnSpPr>
              <p:spPr>
                <a:xfrm flipH="1">
                  <a:off x="6444208" y="4221088"/>
                  <a:ext cx="1080120" cy="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7" name="直線コネクタ 366"/>
                <p:cNvCxnSpPr/>
                <p:nvPr/>
              </p:nvCxnSpPr>
              <p:spPr>
                <a:xfrm>
                  <a:off x="7524328" y="3140968"/>
                  <a:ext cx="0" cy="108012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8" name="直線コネクタ 367"/>
                <p:cNvCxnSpPr/>
                <p:nvPr/>
              </p:nvCxnSpPr>
              <p:spPr>
                <a:xfrm flipH="1">
                  <a:off x="6444208" y="3140968"/>
                  <a:ext cx="1080120" cy="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9" name="直線コネクタ 368"/>
                <p:cNvCxnSpPr/>
                <p:nvPr/>
              </p:nvCxnSpPr>
              <p:spPr>
                <a:xfrm>
                  <a:off x="6444208" y="3140968"/>
                  <a:ext cx="0" cy="1080120"/>
                </a:xfrm>
                <a:prstGeom prst="line">
                  <a:avLst/>
                </a:prstGeom>
                <a:noFill/>
                <a:ln w="152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23" name="円/楕円 222"/>
              <p:cNvSpPr/>
              <p:nvPr/>
            </p:nvSpPr>
            <p:spPr>
              <a:xfrm>
                <a:off x="4624557" y="346075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24" name="グループ化 223"/>
              <p:cNvGrpSpPr/>
              <p:nvPr/>
            </p:nvGrpSpPr>
            <p:grpSpPr>
              <a:xfrm>
                <a:off x="4768573" y="385679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361" name="直線コネクタ 360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2" name="直線コネクタ 361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25" name="ひし形 224"/>
              <p:cNvSpPr/>
              <p:nvPr/>
            </p:nvSpPr>
            <p:spPr>
              <a:xfrm>
                <a:off x="4658267" y="374878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6" name="五角形 225"/>
              <p:cNvSpPr/>
              <p:nvPr/>
            </p:nvSpPr>
            <p:spPr>
              <a:xfrm>
                <a:off x="4946299" y="374878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7" name="角丸四角形 226"/>
              <p:cNvSpPr/>
              <p:nvPr/>
            </p:nvSpPr>
            <p:spPr>
              <a:xfrm>
                <a:off x="5234331" y="3748784"/>
                <a:ext cx="216024" cy="216024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4946299" y="403681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4624557" y="454087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30" name="グループ化 229"/>
              <p:cNvGrpSpPr/>
              <p:nvPr/>
            </p:nvGrpSpPr>
            <p:grpSpPr>
              <a:xfrm>
                <a:off x="4768573" y="493691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359" name="直線コネクタ 358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60" name="直線コネクタ 359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31" name="ひし形 230"/>
              <p:cNvSpPr/>
              <p:nvPr/>
            </p:nvSpPr>
            <p:spPr>
              <a:xfrm>
                <a:off x="4658267" y="482890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2" name="五角形 231"/>
              <p:cNvSpPr/>
              <p:nvPr/>
            </p:nvSpPr>
            <p:spPr>
              <a:xfrm>
                <a:off x="4946299" y="482890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3" name="角丸四角形 232"/>
              <p:cNvSpPr/>
              <p:nvPr/>
            </p:nvSpPr>
            <p:spPr>
              <a:xfrm>
                <a:off x="5234331" y="4828904"/>
                <a:ext cx="216024" cy="216024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4" name="円/楕円 233"/>
              <p:cNvSpPr/>
              <p:nvPr/>
            </p:nvSpPr>
            <p:spPr>
              <a:xfrm>
                <a:off x="4946299" y="511693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5" name="円/楕円 234"/>
              <p:cNvSpPr/>
              <p:nvPr/>
            </p:nvSpPr>
            <p:spPr>
              <a:xfrm>
                <a:off x="5704677" y="346075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36" name="グループ化 235"/>
              <p:cNvGrpSpPr/>
              <p:nvPr/>
            </p:nvGrpSpPr>
            <p:grpSpPr>
              <a:xfrm>
                <a:off x="5848693" y="385679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357" name="直線コネクタ 356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直線コネクタ 357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37" name="ひし形 236"/>
              <p:cNvSpPr/>
              <p:nvPr/>
            </p:nvSpPr>
            <p:spPr>
              <a:xfrm>
                <a:off x="5738387" y="374878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8" name="五角形 237"/>
              <p:cNvSpPr/>
              <p:nvPr/>
            </p:nvSpPr>
            <p:spPr>
              <a:xfrm>
                <a:off x="6026419" y="374878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39" name="角丸四角形 238"/>
              <p:cNvSpPr/>
              <p:nvPr/>
            </p:nvSpPr>
            <p:spPr>
              <a:xfrm>
                <a:off x="6314451" y="3748784"/>
                <a:ext cx="216024" cy="21602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6026419" y="403681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1" name="円/楕円 240"/>
              <p:cNvSpPr/>
              <p:nvPr/>
            </p:nvSpPr>
            <p:spPr>
              <a:xfrm>
                <a:off x="5704677" y="454087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42" name="グループ化 241"/>
              <p:cNvGrpSpPr/>
              <p:nvPr/>
            </p:nvGrpSpPr>
            <p:grpSpPr>
              <a:xfrm>
                <a:off x="5848693" y="493691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355" name="直線コネクタ 354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6" name="直線コネクタ 355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43" name="ひし形 242"/>
              <p:cNvSpPr/>
              <p:nvPr/>
            </p:nvSpPr>
            <p:spPr>
              <a:xfrm>
                <a:off x="5738387" y="482890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4" name="五角形 243"/>
              <p:cNvSpPr/>
              <p:nvPr/>
            </p:nvSpPr>
            <p:spPr>
              <a:xfrm>
                <a:off x="6026419" y="482890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5" name="角丸四角形 244"/>
              <p:cNvSpPr/>
              <p:nvPr/>
            </p:nvSpPr>
            <p:spPr>
              <a:xfrm>
                <a:off x="6314451" y="4828904"/>
                <a:ext cx="216024" cy="21602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6026419" y="511693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6784797" y="346075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48" name="グループ化 247"/>
              <p:cNvGrpSpPr/>
              <p:nvPr/>
            </p:nvGrpSpPr>
            <p:grpSpPr>
              <a:xfrm>
                <a:off x="6928813" y="385679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353" name="直線コネクタ 352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4" name="直線コネクタ 353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49" name="ひし形 248"/>
              <p:cNvSpPr/>
              <p:nvPr/>
            </p:nvSpPr>
            <p:spPr>
              <a:xfrm>
                <a:off x="6818507" y="374878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0" name="五角形 249"/>
              <p:cNvSpPr/>
              <p:nvPr/>
            </p:nvSpPr>
            <p:spPr>
              <a:xfrm>
                <a:off x="7106539" y="374878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1" name="角丸四角形 250"/>
              <p:cNvSpPr/>
              <p:nvPr/>
            </p:nvSpPr>
            <p:spPr>
              <a:xfrm>
                <a:off x="7394571" y="3748784"/>
                <a:ext cx="216024" cy="21602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7106539" y="403681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3" name="円/楕円 252"/>
              <p:cNvSpPr/>
              <p:nvPr/>
            </p:nvSpPr>
            <p:spPr>
              <a:xfrm>
                <a:off x="6784797" y="454087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54" name="グループ化 253"/>
              <p:cNvGrpSpPr/>
              <p:nvPr/>
            </p:nvGrpSpPr>
            <p:grpSpPr>
              <a:xfrm>
                <a:off x="6928813" y="493691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275" name="直線コネクタ 274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52" name="直線コネクタ 351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55" name="ひし形 254"/>
              <p:cNvSpPr/>
              <p:nvPr/>
            </p:nvSpPr>
            <p:spPr>
              <a:xfrm>
                <a:off x="6818507" y="482890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6" name="五角形 255"/>
              <p:cNvSpPr/>
              <p:nvPr/>
            </p:nvSpPr>
            <p:spPr>
              <a:xfrm>
                <a:off x="7106539" y="482890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7" name="角丸四角形 256"/>
              <p:cNvSpPr/>
              <p:nvPr/>
            </p:nvSpPr>
            <p:spPr>
              <a:xfrm>
                <a:off x="7394571" y="4828904"/>
                <a:ext cx="216024" cy="216024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7106539" y="511693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7864917" y="346075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60" name="グループ化 259"/>
              <p:cNvGrpSpPr/>
              <p:nvPr/>
            </p:nvGrpSpPr>
            <p:grpSpPr>
              <a:xfrm>
                <a:off x="8008933" y="385679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273" name="直線コネクタ 272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4" name="直線コネクタ 273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61" name="ひし形 260"/>
              <p:cNvSpPr/>
              <p:nvPr/>
            </p:nvSpPr>
            <p:spPr>
              <a:xfrm>
                <a:off x="7898627" y="374878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2" name="五角形 261"/>
              <p:cNvSpPr/>
              <p:nvPr/>
            </p:nvSpPr>
            <p:spPr>
              <a:xfrm>
                <a:off x="8186659" y="374878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3" name="角丸四角形 262"/>
              <p:cNvSpPr/>
              <p:nvPr/>
            </p:nvSpPr>
            <p:spPr>
              <a:xfrm>
                <a:off x="8474691" y="3748784"/>
                <a:ext cx="216024" cy="216024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4" name="円/楕円 263"/>
              <p:cNvSpPr/>
              <p:nvPr/>
            </p:nvSpPr>
            <p:spPr>
              <a:xfrm>
                <a:off x="8186659" y="403681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5" name="円/楕円 264"/>
              <p:cNvSpPr/>
              <p:nvPr/>
            </p:nvSpPr>
            <p:spPr>
              <a:xfrm>
                <a:off x="7864917" y="4540872"/>
                <a:ext cx="864096" cy="86409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grpSp>
            <p:nvGrpSpPr>
              <p:cNvPr id="266" name="グループ化 265"/>
              <p:cNvGrpSpPr/>
              <p:nvPr/>
            </p:nvGrpSpPr>
            <p:grpSpPr>
              <a:xfrm>
                <a:off x="8008933" y="4936916"/>
                <a:ext cx="576064" cy="288032"/>
                <a:chOff x="3671900" y="1700808"/>
                <a:chExt cx="576064" cy="288032"/>
              </a:xfrm>
            </p:grpSpPr>
            <p:cxnSp>
              <p:nvCxnSpPr>
                <p:cNvPr id="271" name="直線コネクタ 270"/>
                <p:cNvCxnSpPr/>
                <p:nvPr/>
              </p:nvCxnSpPr>
              <p:spPr>
                <a:xfrm>
                  <a:off x="3671900" y="1700808"/>
                  <a:ext cx="57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72" name="直線コネクタ 271"/>
                <p:cNvCxnSpPr/>
                <p:nvPr/>
              </p:nvCxnSpPr>
              <p:spPr>
                <a:xfrm flipV="1">
                  <a:off x="3957638" y="1700808"/>
                  <a:ext cx="0" cy="2880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67" name="ひし形 266"/>
              <p:cNvSpPr/>
              <p:nvPr/>
            </p:nvSpPr>
            <p:spPr>
              <a:xfrm>
                <a:off x="7898627" y="4828904"/>
                <a:ext cx="216024" cy="216024"/>
              </a:xfrm>
              <a:prstGeom prst="diamond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8" name="五角形 267"/>
              <p:cNvSpPr/>
              <p:nvPr/>
            </p:nvSpPr>
            <p:spPr>
              <a:xfrm>
                <a:off x="8186659" y="4828904"/>
                <a:ext cx="216024" cy="216024"/>
              </a:xfrm>
              <a:prstGeom prst="pentagon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69" name="角丸四角形 268"/>
              <p:cNvSpPr/>
              <p:nvPr/>
            </p:nvSpPr>
            <p:spPr>
              <a:xfrm>
                <a:off x="8474691" y="4828904"/>
                <a:ext cx="216024" cy="216024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70" name="円/楕円 269"/>
              <p:cNvSpPr/>
              <p:nvPr/>
            </p:nvSpPr>
            <p:spPr>
              <a:xfrm>
                <a:off x="8186659" y="5116936"/>
                <a:ext cx="216024" cy="21602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218" name="正方形/長方形 217"/>
            <p:cNvSpPr/>
            <p:nvPr/>
          </p:nvSpPr>
          <p:spPr>
            <a:xfrm>
              <a:off x="4499992" y="3284984"/>
              <a:ext cx="4392488" cy="2304256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370" name="グループ化 369"/>
          <p:cNvGrpSpPr/>
          <p:nvPr/>
        </p:nvGrpSpPr>
        <p:grpSpPr>
          <a:xfrm>
            <a:off x="4626851" y="4004320"/>
            <a:ext cx="4102162" cy="864096"/>
            <a:chOff x="4626851" y="3890429"/>
            <a:chExt cx="4102162" cy="864096"/>
          </a:xfrm>
        </p:grpSpPr>
        <p:cxnSp>
          <p:nvCxnSpPr>
            <p:cNvPr id="371" name="直線コネクタ 370"/>
            <p:cNvCxnSpPr/>
            <p:nvPr/>
          </p:nvCxnSpPr>
          <p:spPr>
            <a:xfrm flipH="1">
              <a:off x="6679079" y="4322477"/>
              <a:ext cx="1620180" cy="0"/>
            </a:xfrm>
            <a:prstGeom prst="line">
              <a:avLst/>
            </a:prstGeom>
            <a:noFill/>
            <a:ln w="152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72" name="角丸四角形 371"/>
            <p:cNvSpPr/>
            <p:nvPr/>
          </p:nvSpPr>
          <p:spPr>
            <a:xfrm>
              <a:off x="6244737" y="3890429"/>
              <a:ext cx="864096" cy="864096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73" name="角丸四角形 372"/>
            <p:cNvSpPr/>
            <p:nvPr/>
          </p:nvSpPr>
          <p:spPr>
            <a:xfrm>
              <a:off x="4626851" y="3890429"/>
              <a:ext cx="864096" cy="86409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74" name="角丸四角形 373"/>
            <p:cNvSpPr/>
            <p:nvPr/>
          </p:nvSpPr>
          <p:spPr>
            <a:xfrm>
              <a:off x="7864917" y="3890429"/>
              <a:ext cx="864096" cy="864096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375" name="正方形/長方形 374"/>
          <p:cNvSpPr/>
          <p:nvPr/>
        </p:nvSpPr>
        <p:spPr>
          <a:xfrm>
            <a:off x="250824" y="1911033"/>
            <a:ext cx="6360123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54125" indent="-1254125" algn="l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Theorem: List coloring reconfiguration is solvable in polynomial time for caterpillars.</a:t>
            </a:r>
            <a:endParaRPr lang="en-US" altLang="ja-JP" sz="18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7008279" y="2088081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8326971" y="2088081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6877141" y="2473596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8195833" y="2473596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7165421" y="2473596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7743155" y="2473596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7986950" y="2473596"/>
            <a:ext cx="157142" cy="15714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cxnSp>
        <p:nvCxnSpPr>
          <p:cNvPr id="383" name="直線コネクタ 382"/>
          <p:cNvCxnSpPr>
            <a:stCxn id="376" idx="6"/>
            <a:endCxn id="377" idx="2"/>
          </p:cNvCxnSpPr>
          <p:nvPr/>
        </p:nvCxnSpPr>
        <p:spPr bwMode="auto">
          <a:xfrm>
            <a:off x="7165421" y="2166652"/>
            <a:ext cx="116155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4" name="直線コネクタ 383"/>
          <p:cNvCxnSpPr>
            <a:stCxn id="376" idx="3"/>
            <a:endCxn id="378" idx="0"/>
          </p:cNvCxnSpPr>
          <p:nvPr/>
        </p:nvCxnSpPr>
        <p:spPr bwMode="auto">
          <a:xfrm flipH="1">
            <a:off x="6955712" y="2222210"/>
            <a:ext cx="75580" cy="2513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5" name="直線コネクタ 384"/>
          <p:cNvCxnSpPr>
            <a:stCxn id="376" idx="5"/>
            <a:endCxn id="380" idx="0"/>
          </p:cNvCxnSpPr>
          <p:nvPr/>
        </p:nvCxnSpPr>
        <p:spPr bwMode="auto">
          <a:xfrm>
            <a:off x="7142408" y="2222210"/>
            <a:ext cx="101584" cy="2513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6" name="直線コネクタ 385"/>
          <p:cNvCxnSpPr>
            <a:stCxn id="390" idx="3"/>
            <a:endCxn id="381" idx="0"/>
          </p:cNvCxnSpPr>
          <p:nvPr/>
        </p:nvCxnSpPr>
        <p:spPr bwMode="auto">
          <a:xfrm flipH="1">
            <a:off x="7821726" y="2222210"/>
            <a:ext cx="188237" cy="2513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7" name="直線コネクタ 386"/>
          <p:cNvCxnSpPr>
            <a:stCxn id="390" idx="4"/>
          </p:cNvCxnSpPr>
          <p:nvPr/>
        </p:nvCxnSpPr>
        <p:spPr bwMode="auto">
          <a:xfrm>
            <a:off x="8065521" y="2245223"/>
            <a:ext cx="0" cy="22837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直線コネクタ 387"/>
          <p:cNvCxnSpPr>
            <a:stCxn id="390" idx="5"/>
            <a:endCxn id="379" idx="0"/>
          </p:cNvCxnSpPr>
          <p:nvPr/>
        </p:nvCxnSpPr>
        <p:spPr bwMode="auto">
          <a:xfrm>
            <a:off x="8121079" y="2222210"/>
            <a:ext cx="153325" cy="25138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9" name="円/楕円 388"/>
          <p:cNvSpPr/>
          <p:nvPr/>
        </p:nvSpPr>
        <p:spPr>
          <a:xfrm>
            <a:off x="7404323" y="2088081"/>
            <a:ext cx="157142" cy="1571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7986950" y="2088081"/>
            <a:ext cx="157142" cy="1571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391" name="正方形/長方形 390"/>
          <p:cNvSpPr/>
          <p:nvPr/>
        </p:nvSpPr>
        <p:spPr>
          <a:xfrm>
            <a:off x="250824" y="5912666"/>
            <a:ext cx="8713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latin typeface="+mn-lt"/>
                <a:ea typeface="+mn-ea"/>
              </a:rPr>
              <a:t>T.  </a:t>
            </a:r>
            <a:r>
              <a:rPr lang="en-US" altLang="ja-JP" sz="1800" dirty="0" err="1">
                <a:latin typeface="+mn-lt"/>
                <a:ea typeface="+mn-ea"/>
              </a:rPr>
              <a:t>Hatanaka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u="sng" dirty="0" smtClean="0">
                <a:latin typeface="+mn-lt"/>
                <a:ea typeface="+mn-ea"/>
              </a:rPr>
              <a:t>T. Ito</a:t>
            </a:r>
            <a:r>
              <a:rPr lang="en-US" altLang="ja-JP" sz="1800" dirty="0" smtClean="0">
                <a:latin typeface="+mn-lt"/>
                <a:ea typeface="+mn-ea"/>
              </a:rPr>
              <a:t>, X. Zhou. The list coloring reconfiguration problem </a:t>
            </a:r>
            <a:r>
              <a:rPr lang="en-US" altLang="ja-JP" sz="1800" dirty="0">
                <a:latin typeface="+mn-lt"/>
                <a:ea typeface="+mn-ea"/>
              </a:rPr>
              <a:t>for </a:t>
            </a:r>
            <a:r>
              <a:rPr lang="en-US" altLang="ja-JP" sz="1800" dirty="0" smtClean="0">
                <a:latin typeface="+mn-lt"/>
                <a:ea typeface="+mn-ea"/>
              </a:rPr>
              <a:t>bounded </a:t>
            </a:r>
            <a:r>
              <a:rPr lang="en-US" altLang="ja-JP" sz="1800" dirty="0" err="1" smtClean="0">
                <a:latin typeface="+mn-lt"/>
                <a:ea typeface="+mn-ea"/>
              </a:rPr>
              <a:t>pathwidth</a:t>
            </a:r>
            <a:r>
              <a:rPr lang="en-US" altLang="ja-JP" sz="1800" dirty="0" smtClean="0">
                <a:latin typeface="+mn-lt"/>
                <a:ea typeface="+mn-ea"/>
              </a:rPr>
              <a:t> graphs. IEICE </a:t>
            </a:r>
            <a:r>
              <a:rPr lang="en-US" altLang="ja-JP" sz="1800" dirty="0">
                <a:latin typeface="+mn-lt"/>
                <a:ea typeface="+mn-ea"/>
              </a:rPr>
              <a:t>Trans. on Fundamentals of Electronics, Communications and Computer </a:t>
            </a:r>
            <a:r>
              <a:rPr lang="en-US" altLang="ja-JP" sz="1800" dirty="0" smtClean="0">
                <a:latin typeface="+mn-lt"/>
                <a:ea typeface="+mn-ea"/>
              </a:rPr>
              <a:t>Sciences </a:t>
            </a:r>
            <a:r>
              <a:rPr lang="en-US" altLang="ja-JP" sz="1800" dirty="0">
                <a:latin typeface="+mn-lt"/>
                <a:ea typeface="+mn-ea"/>
              </a:rPr>
              <a:t>E98-A</a:t>
            </a:r>
            <a:r>
              <a:rPr lang="en-US" altLang="ja-JP" sz="1800" dirty="0" smtClean="0">
                <a:latin typeface="+mn-lt"/>
                <a:ea typeface="+mn-ea"/>
              </a:rPr>
              <a:t>, </a:t>
            </a:r>
            <a:r>
              <a:rPr lang="en-US" altLang="ja-JP" sz="1800" dirty="0">
                <a:latin typeface="+mn-lt"/>
                <a:ea typeface="+mn-ea"/>
              </a:rPr>
              <a:t>pp. </a:t>
            </a:r>
            <a:r>
              <a:rPr lang="en-US" altLang="ja-JP" sz="1800" dirty="0" smtClean="0">
                <a:latin typeface="+mn-lt"/>
                <a:ea typeface="+mn-ea"/>
              </a:rPr>
              <a:t>1168-1178 (2015)</a:t>
            </a:r>
            <a:endParaRPr lang="ja-JP" altLang="en-US" sz="18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1593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34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251520" y="4005064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</m:oMath>
                </a14:m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-coloring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  <a:ea typeface="+mn-ea"/>
                  </a:rPr>
                  <a:t>-colorings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recoloring a single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05064"/>
                <a:ext cx="8712968" cy="1237262"/>
              </a:xfrm>
              <a:prstGeom prst="rect">
                <a:avLst/>
              </a:prstGeom>
              <a:blipFill rotWithShape="0">
                <a:blip r:embed="rId3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タイトル 5"/>
          <p:cNvSpPr>
            <a:spLocks noGrp="1"/>
          </p:cNvSpPr>
          <p:nvPr>
            <p:ph type="title"/>
          </p:nvPr>
        </p:nvSpPr>
        <p:spPr>
          <a:xfrm>
            <a:off x="250824" y="-12380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DP algorithm: Other examples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正方形/長方形 203"/>
              <p:cNvSpPr/>
              <p:nvPr/>
            </p:nvSpPr>
            <p:spPr>
              <a:xfrm>
                <a:off x="250824" y="5251864"/>
                <a:ext cx="8641656" cy="830997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1254125" indent="-1254125" algn="l">
                  <a:spcBef>
                    <a:spcPct val="0"/>
                  </a:spcBef>
                  <a:defRPr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-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coloring 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reconfiguration is solvable in polynomial time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</a:rPr>
                  <a:t>-connected chordal graphs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.</a:t>
                </a:r>
                <a:endParaRPr lang="en-US" altLang="ja-JP" sz="1800" dirty="0">
                  <a:solidFill>
                    <a:prstClr val="black"/>
                  </a:solidFill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4" name="正方形/長方形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5251864"/>
                <a:ext cx="8641656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2987824" y="610200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1800" dirty="0">
                <a:solidFill>
                  <a:srgbClr val="000000"/>
                </a:solidFill>
                <a:latin typeface="Calibri" panose="020F0502020204030204"/>
              </a:rPr>
              <a:t>P. Bonsma, D. </a:t>
            </a:r>
            <a:r>
              <a:rPr lang="en-US" altLang="ja-JP" sz="1800" dirty="0" err="1">
                <a:solidFill>
                  <a:srgbClr val="000000"/>
                </a:solidFill>
                <a:latin typeface="Calibri" panose="020F0502020204030204"/>
              </a:rPr>
              <a:t>Paulusma</a:t>
            </a:r>
            <a:r>
              <a:rPr lang="en-US" altLang="ja-JP" sz="1800" dirty="0" smtClean="0">
                <a:solidFill>
                  <a:srgbClr val="000000"/>
                </a:solidFill>
                <a:latin typeface="Calibri" panose="020F0502020204030204"/>
              </a:rPr>
              <a:t>. </a:t>
            </a:r>
            <a:r>
              <a:rPr lang="en-US" altLang="ja-JP" sz="1800" dirty="0" smtClean="0">
                <a:latin typeface="+mn-lt"/>
              </a:rPr>
              <a:t>Using contracted solution graphs for solving reconfiguration problems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smtClean="0">
                <a:latin typeface="+mn-lt"/>
              </a:rPr>
              <a:t>arXiv:1509.06357 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テキスト ボックス 206"/>
              <p:cNvSpPr txBox="1"/>
              <p:nvPr/>
            </p:nvSpPr>
            <p:spPr>
              <a:xfrm>
                <a:off x="251520" y="618376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Shortest path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shortest paths of an unweighted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switch a single intermediate vertex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07" name="テキスト ボックス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18376"/>
                <a:ext cx="8712968" cy="1237262"/>
              </a:xfrm>
              <a:prstGeom prst="rect">
                <a:avLst/>
              </a:prstGeom>
              <a:blipFill rotWithShape="0">
                <a:blip r:embed="rId5"/>
                <a:stretch>
                  <a:fillRect l="-1049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" name="正方形/長方形 207"/>
          <p:cNvSpPr/>
          <p:nvPr/>
        </p:nvSpPr>
        <p:spPr>
          <a:xfrm>
            <a:off x="250824" y="1865176"/>
            <a:ext cx="8641656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54125" indent="-1254125" algn="l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Theorem: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Shortest path 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reconfiguration is solvable in polynomial time for unweighted planar graphs.</a:t>
            </a:r>
            <a:endParaRPr lang="en-US" altLang="ja-JP" sz="1800" dirty="0">
              <a:solidFill>
                <a:prstClr val="black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09" name="正方形/長方形 208"/>
          <p:cNvSpPr/>
          <p:nvPr/>
        </p:nvSpPr>
        <p:spPr>
          <a:xfrm>
            <a:off x="2987824" y="2717629"/>
            <a:ext cx="5904656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1800" dirty="0">
                <a:solidFill>
                  <a:srgbClr val="000000"/>
                </a:solidFill>
                <a:latin typeface="Calibri" panose="020F0502020204030204"/>
              </a:rPr>
              <a:t>P. </a:t>
            </a:r>
            <a:r>
              <a:rPr lang="en-US" altLang="ja-JP" sz="1800" dirty="0" smtClean="0">
                <a:solidFill>
                  <a:srgbClr val="000000"/>
                </a:solidFill>
                <a:latin typeface="Calibri" panose="020F0502020204030204"/>
              </a:rPr>
              <a:t>Bonsma. </a:t>
            </a:r>
            <a:r>
              <a:rPr lang="en-US" altLang="ja-JP" sz="1800" dirty="0">
                <a:solidFill>
                  <a:srgbClr val="000000"/>
                </a:solidFill>
                <a:latin typeface="Calibri" panose="020F0502020204030204"/>
              </a:rPr>
              <a:t>Rerouting shortest paths in planar graphs. </a:t>
            </a:r>
            <a:endParaRPr lang="en-US" altLang="ja-JP" sz="1800" dirty="0" smtClean="0">
              <a:solidFill>
                <a:srgbClr val="000000"/>
              </a:solidFill>
              <a:latin typeface="Calibri" panose="020F0502020204030204"/>
            </a:endParaRPr>
          </a:p>
          <a:p>
            <a:pPr lvl="0" algn="l"/>
            <a:r>
              <a:rPr lang="en-US" altLang="ja-JP" sz="1800" dirty="0" smtClean="0">
                <a:solidFill>
                  <a:srgbClr val="000000"/>
                </a:solidFill>
                <a:latin typeface="Calibri" panose="020F0502020204030204"/>
              </a:rPr>
              <a:t>Proc. FSTTCS 2012</a:t>
            </a:r>
            <a:r>
              <a:rPr lang="en-US" altLang="ja-JP" sz="1800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en-US" altLang="ja-JP" sz="1800" dirty="0" err="1" smtClean="0">
                <a:solidFill>
                  <a:srgbClr val="000000"/>
                </a:solidFill>
                <a:latin typeface="Calibri" panose="020F0502020204030204"/>
              </a:rPr>
              <a:t>LIPIcs</a:t>
            </a:r>
            <a:r>
              <a:rPr lang="en-US" altLang="ja-JP" sz="18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Calibri" panose="020F0502020204030204"/>
              </a:rPr>
              <a:t>18, pp. 337-349 </a:t>
            </a:r>
            <a:r>
              <a:rPr lang="en-US" altLang="ja-JP" sz="1800" dirty="0" smtClean="0">
                <a:latin typeface="+mn-lt"/>
              </a:rPr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26092533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59373" y="531711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[2013 – now]</a:t>
                </a:r>
                <a:endParaRPr lang="en-US" altLang="ja-JP" sz="24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+mn-lt"/>
                    <a:ea typeface="+mn-ea"/>
                  </a:rPr>
                  <a:t>Broader algorithmic techniques are starting to emerge</a:t>
                </a:r>
              </a:p>
              <a:p>
                <a:pPr lvl="3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These three years,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≥20</m:t>
                    </m:r>
                  </m:oMath>
                </a14:m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papers have been published 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＠ </a:t>
                </a:r>
                <a:r>
                  <a:rPr lang="en-US" altLang="ja-JP" sz="2000" dirty="0" err="1" smtClean="0">
                    <a:solidFill>
                      <a:prstClr val="black"/>
                    </a:solidFill>
                    <a:latin typeface="+mn-lt"/>
                    <a:ea typeface="+mn-ea"/>
                  </a:rPr>
                  <a:t>arXiv</a:t>
                </a:r>
                <a:endParaRPr lang="en-US" altLang="ja-JP" sz="2000" dirty="0" smtClean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later presented at ICALP, STACS, ISAAC, SWAT, WADS,</a:t>
                </a:r>
                <a:r>
                  <a:rPr lang="ja-JP" altLang="en-US" sz="20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olidFill>
                      <a:prstClr val="black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etc.</a:t>
                </a:r>
              </a:p>
              <a:p>
                <a:pPr marL="1546225" lvl="4"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050" dirty="0">
                  <a:solidFill>
                    <a:prstClr val="black"/>
                  </a:solidFill>
                  <a:latin typeface="+mn-lt"/>
                  <a:ea typeface="+mn-ea"/>
                </a:endParaRPr>
              </a:p>
              <a:p>
                <a:pPr marL="742950" lvl="1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Algorithm methods capturing the solution space</a:t>
                </a: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メイリオ" panose="020B0604030504040204" pitchFamily="50" charset="-128"/>
                  </a:rPr>
                  <a:t>Dynamic programming</a:t>
                </a:r>
                <a:endParaRPr lang="en-US" altLang="ja-JP" sz="2000" dirty="0">
                  <a:solidFill>
                    <a:prstClr val="black"/>
                  </a:solidFill>
                  <a:latin typeface="+mn-lt"/>
                  <a:ea typeface="メイリオ" panose="020B0604030504040204" pitchFamily="50" charset="-128"/>
                </a:endParaRPr>
              </a:p>
              <a:p>
                <a:pPr marL="1714500" lvl="3" indent="-342900" algn="l" fontAlgn="auto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+mn-lt"/>
                    <a:ea typeface="+mn-ea"/>
                  </a:rPr>
                  <a:t>F</a:t>
                </a:r>
                <a:r>
                  <a:rPr lang="en-US" altLang="ja-JP" sz="2000" dirty="0" smtClean="0">
                    <a:solidFill>
                      <a:prstClr val="black"/>
                    </a:solidFill>
                    <a:latin typeface="+mn-lt"/>
                    <a:ea typeface="+mn-ea"/>
                  </a:rPr>
                  <a:t>ixed-parameter tractability (FPT)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3" y="2498196"/>
                <a:ext cx="8884627" cy="2746906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778" b="-3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59373" y="620688"/>
            <a:ext cx="888462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[2002 – 2012]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Negative results (PSPACE-completeness)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Algorithms obtained using mostly greedy methods</a:t>
            </a:r>
            <a:endParaRPr lang="en-US" altLang="ja-JP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7365" y="6076764"/>
            <a:ext cx="884913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C00000"/>
                </a:solidFill>
                <a:latin typeface="+mn-lt"/>
                <a:ea typeface="+mn-ea"/>
              </a:rPr>
              <a:t>In this talk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 will give an </a:t>
            </a:r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overview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of these techniques/results quickly! </a:t>
            </a:r>
          </a:p>
          <a:p>
            <a:pPr algn="r"/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… </a:t>
            </a:r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without proofs/details</a:t>
            </a:r>
            <a:endParaRPr kumimoji="1" lang="ja-JP" altLang="en-US" sz="1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History of combinatorial reconfiguration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35</a:t>
            </a:fld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1043608" y="4805103"/>
            <a:ext cx="6120680" cy="432048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56927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FPT algorithms for reconfiguration problems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36</a:t>
            </a:fld>
            <a:endParaRPr lang="en-US" altLang="ja-JP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0825" y="707329"/>
            <a:ext cx="8642350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Previous polynomial-time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algorithms: </a:t>
            </a:r>
          </a:p>
          <a:p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Difficult to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characterize the no-instances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.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824" y="1504034"/>
            <a:ext cx="864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l">
              <a:buFont typeface="Wingdings" panose="05000000000000000000" pitchFamily="2" charset="2"/>
              <a:buChar char="è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In FPT algorithms, this can be done by the b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rute-force manner!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022" y="2219732"/>
            <a:ext cx="6408712" cy="27330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Outline of FPT algorithms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2400" dirty="0" smtClean="0">
                <a:latin typeface="+mn-lt"/>
                <a:ea typeface="+mn-ea"/>
              </a:rPr>
              <a:t>Give a 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sufficient condition</a:t>
            </a:r>
            <a:r>
              <a:rPr lang="en-US" altLang="ja-JP" sz="2400" dirty="0" smtClean="0">
                <a:latin typeface="+mn-lt"/>
                <a:ea typeface="+mn-ea"/>
              </a:rPr>
              <a:t> for a yes-instance; </a:t>
            </a:r>
            <a:endParaRPr lang="en-US" altLang="ja-JP" sz="2400" dirty="0" smtClean="0">
              <a:latin typeface="+mn-lt"/>
              <a:ea typeface="+mn-ea"/>
              <a:sym typeface="Wingdings" panose="05000000000000000000" pitchFamily="2" charset="2"/>
            </a:endParaRPr>
          </a:p>
          <a:p>
            <a:pPr marL="457200" indent="-457200" algn="l">
              <a:buFont typeface="+mj-lt"/>
              <a:buAutoNum type="arabicPeriod"/>
            </a:pPr>
            <a:r>
              <a:rPr kumimoji="1"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Based on the sufficient condition</a:t>
            </a:r>
            <a:r>
              <a:rPr lang="en-US" altLang="ja-JP" sz="2400" dirty="0">
                <a:latin typeface="+mn-lt"/>
                <a:ea typeface="+mn-ea"/>
                <a:sym typeface="Wingdings" panose="05000000000000000000" pitchFamily="2" charset="2"/>
              </a:rPr>
              <a:t>, </a:t>
            </a:r>
            <a:r>
              <a:rPr lang="en-US" altLang="ja-JP" sz="2400" dirty="0" err="1">
                <a:solidFill>
                  <a:srgbClr val="FF0000"/>
                </a:solidFill>
                <a:latin typeface="+mn-lt"/>
                <a:ea typeface="+mn-ea"/>
                <a:sym typeface="Wingdings" panose="05000000000000000000" pitchFamily="2" charset="2"/>
              </a:rPr>
              <a:t>kernelize</a:t>
            </a:r>
            <a:r>
              <a:rPr lang="en-US" altLang="ja-JP" sz="2400" dirty="0"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a given instance into an FPT size; and </a:t>
            </a:r>
            <a:r>
              <a:rPr kumimoji="1"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Construct the </a:t>
            </a:r>
            <a:r>
              <a:rPr lang="en-US" altLang="ja-JP" sz="2400" dirty="0" smtClean="0">
                <a:solidFill>
                  <a:srgbClr val="009900"/>
                </a:solidFill>
                <a:latin typeface="+mn-lt"/>
                <a:ea typeface="+mn-ea"/>
                <a:sym typeface="Wingdings" panose="05000000000000000000" pitchFamily="2" charset="2"/>
              </a:rPr>
              <a:t>solution space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latin typeface="+mn-lt"/>
                <a:ea typeface="+mn-ea"/>
                <a:sym typeface="Wingdings" panose="05000000000000000000" pitchFamily="2" charset="2"/>
              </a:rPr>
              <a:t>for the </a:t>
            </a:r>
            <a:r>
              <a:rPr lang="en-US" altLang="ja-JP" sz="2400" dirty="0" err="1" smtClean="0">
                <a:latin typeface="+mn-lt"/>
                <a:ea typeface="+mn-ea"/>
                <a:sym typeface="Wingdings" panose="05000000000000000000" pitchFamily="2" charset="2"/>
              </a:rPr>
              <a:t>kernelized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instance by the brute-force manner, and determine whether the answer is yes/no. </a:t>
            </a:r>
            <a:endParaRPr kumimoji="1" lang="ja-JP" altLang="en-US" sz="2400" dirty="0" smtClean="0">
              <a:latin typeface="+mn-lt"/>
              <a:ea typeface="+mn-ea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67968" y="5161399"/>
            <a:ext cx="7848872" cy="1219929"/>
          </a:xfrm>
          <a:prstGeom prst="wedgeRoundRectCallout">
            <a:avLst>
              <a:gd name="adj1" fmla="val 6357"/>
              <a:gd name="adj2" fmla="val -71132"/>
              <a:gd name="adj3" fmla="val 16667"/>
            </a:avLst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2400" dirty="0" smtClean="0">
                <a:solidFill>
                  <a:srgbClr val="009900"/>
                </a:solidFill>
                <a:sym typeface="Wingdings" panose="05000000000000000000" pitchFamily="2" charset="2"/>
              </a:rPr>
              <a:t>Solution space for the </a:t>
            </a:r>
            <a:r>
              <a:rPr lang="en-US" altLang="ja-JP" sz="2400" dirty="0" err="1" smtClean="0">
                <a:solidFill>
                  <a:srgbClr val="009900"/>
                </a:solidFill>
                <a:sym typeface="Wingdings" panose="05000000000000000000" pitchFamily="2" charset="2"/>
              </a:rPr>
              <a:t>kernelized</a:t>
            </a:r>
            <a:r>
              <a:rPr lang="en-US" altLang="ja-JP" sz="2400" dirty="0" smtClean="0">
                <a:solidFill>
                  <a:srgbClr val="009900"/>
                </a:solidFill>
                <a:sym typeface="Wingdings" panose="05000000000000000000" pitchFamily="2" charset="2"/>
              </a:rPr>
              <a:t> instance has an </a:t>
            </a:r>
            <a:r>
              <a:rPr lang="en-US" altLang="ja-JP" sz="2400" b="1" u="sng" dirty="0" smtClean="0">
                <a:solidFill>
                  <a:srgbClr val="009900"/>
                </a:solidFill>
                <a:sym typeface="Wingdings" panose="05000000000000000000" pitchFamily="2" charset="2"/>
              </a:rPr>
              <a:t>FPT size</a:t>
            </a: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è"/>
            </a:pPr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We can enumerate all possible reconfiguration sequences.  </a:t>
            </a:r>
          </a:p>
          <a:p>
            <a:pPr marL="1146175" lvl="1" indent="-790575" algn="l"/>
            <a:r>
              <a:rPr lang="en-US" altLang="ja-JP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Note: Answering “no” happens only in this step. 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5148064" y="558692"/>
            <a:ext cx="3867744" cy="442674"/>
          </a:xfrm>
          <a:prstGeom prst="wedgeRoundRectCallout">
            <a:avLst>
              <a:gd name="adj1" fmla="val -35732"/>
              <a:gd name="adj2" fmla="val 8171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Solution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space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has 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  <a:ea typeface="+mn-ea"/>
              </a:rPr>
              <a:t>exponential size</a:t>
            </a:r>
            <a:endParaRPr kumimoji="1" lang="ja-JP" altLang="en-US" sz="20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3" name="右中かっこ 2"/>
          <p:cNvSpPr/>
          <p:nvPr/>
        </p:nvSpPr>
        <p:spPr bwMode="auto">
          <a:xfrm>
            <a:off x="6792414" y="3825767"/>
            <a:ext cx="229040" cy="1127021"/>
          </a:xfrm>
          <a:prstGeom prst="rightBrace">
            <a:avLst>
              <a:gd name="adj1" fmla="val 46779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 bwMode="auto">
          <a:xfrm>
            <a:off x="6792414" y="2609111"/>
            <a:ext cx="229040" cy="1127021"/>
          </a:xfrm>
          <a:prstGeom prst="rightBrace">
            <a:avLst>
              <a:gd name="adj1" fmla="val 46779"/>
              <a:gd name="adj2" fmla="val 50000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30333" y="4194828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C00000"/>
                </a:solidFill>
                <a:latin typeface="+mn-lt"/>
                <a:ea typeface="+mn-ea"/>
              </a:rPr>
              <a:t>trivial part</a:t>
            </a:r>
            <a:endParaRPr kumimoji="1" lang="ja-JP" alt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30333" y="2663325"/>
            <a:ext cx="193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C00000"/>
                </a:solidFill>
                <a:latin typeface="+mn-lt"/>
                <a:ea typeface="+mn-ea"/>
              </a:rPr>
              <a:t>characterizing  yes-instances is non-trivial</a:t>
            </a:r>
            <a:endParaRPr kumimoji="1" lang="ja-JP" alt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3702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3" grpId="0" animBg="1"/>
      <p:bldP spid="10" grpId="0" animBg="1"/>
      <p:bldP spid="4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37</a:t>
            </a:fld>
            <a:endParaRPr lang="en-US" altLang="ja-JP" dirty="0"/>
          </a:p>
        </p:txBody>
      </p:sp>
      <p:sp>
        <p:nvSpPr>
          <p:cNvPr id="33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/>
              <a:t>FPT algorithm for Token Jumping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9" y="3471391"/>
                <a:ext cx="11893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グループ化 34"/>
          <p:cNvGrpSpPr/>
          <p:nvPr/>
        </p:nvGrpSpPr>
        <p:grpSpPr>
          <a:xfrm>
            <a:off x="469148" y="2128970"/>
            <a:ext cx="1268948" cy="1233798"/>
            <a:chOff x="248181" y="2123194"/>
            <a:chExt cx="1425967" cy="1386468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92087" y="2123194"/>
              <a:ext cx="1338101" cy="1335452"/>
              <a:chOff x="4324826" y="3320468"/>
              <a:chExt cx="2168356" cy="2164064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4494604" y="4398904"/>
                <a:ext cx="914400" cy="914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kumimoji="1" lang="ja-JP" altLang="en-US" sz="2400" i="1">
                  <a:solidFill>
                    <a:srgbClr val="000000"/>
                  </a:solidFill>
                  <a:latin typeface="Cambria Math" panose="02040503050406030204" pitchFamily="18" charset="0"/>
                  <a:ea typeface="+mn-ea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 bwMode="auto">
              <a:xfrm>
                <a:off x="4324826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 bwMode="auto">
              <a:xfrm>
                <a:off x="5228984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 bwMode="auto">
              <a:xfrm>
                <a:off x="4324826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 bwMode="auto">
              <a:xfrm>
                <a:off x="5228984" y="421728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 bwMode="auto">
              <a:xfrm>
                <a:off x="4324826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 bwMode="auto">
              <a:xfrm>
                <a:off x="6133142" y="512449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47" name="円/楕円 46"/>
              <p:cNvSpPr/>
              <p:nvPr/>
            </p:nvSpPr>
            <p:spPr bwMode="auto">
              <a:xfrm>
                <a:off x="6133142" y="332046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48" name="直線コネクタ 47"/>
              <p:cNvCxnSpPr>
                <a:stCxn id="43" idx="0"/>
                <a:endCxn id="45" idx="4"/>
              </p:cNvCxnSpPr>
              <p:nvPr/>
            </p:nvCxnSpPr>
            <p:spPr bwMode="auto">
              <a:xfrm flipV="1">
                <a:off x="4504846" y="3680508"/>
                <a:ext cx="0" cy="53677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直線コネクタ 48"/>
              <p:cNvCxnSpPr>
                <a:stCxn id="45" idx="6"/>
                <a:endCxn id="47" idx="2"/>
              </p:cNvCxnSpPr>
              <p:nvPr/>
            </p:nvCxnSpPr>
            <p:spPr bwMode="auto">
              <a:xfrm>
                <a:off x="4684866" y="3500488"/>
                <a:ext cx="144827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直線コネクタ 49"/>
              <p:cNvCxnSpPr>
                <a:stCxn id="47" idx="4"/>
                <a:endCxn id="46" idx="0"/>
              </p:cNvCxnSpPr>
              <p:nvPr/>
            </p:nvCxnSpPr>
            <p:spPr bwMode="auto">
              <a:xfrm>
                <a:off x="6313162" y="3680508"/>
                <a:ext cx="0" cy="144398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" name="円/楕円 36"/>
            <p:cNvSpPr/>
            <p:nvPr/>
          </p:nvSpPr>
          <p:spPr>
            <a:xfrm>
              <a:off x="248181" y="2649353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18796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365781" y="3201295"/>
              <a:ext cx="308367" cy="308367"/>
            </a:xfrm>
            <a:prstGeom prst="ellipse">
              <a:avLst/>
            </a:prstGeom>
            <a:solidFill>
              <a:srgbClr val="FFC000"/>
            </a:solidFill>
            <a:ln w="50800">
              <a:solidFill>
                <a:srgbClr val="FF9933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2881787" y="2128970"/>
            <a:ext cx="1190757" cy="1188400"/>
            <a:chOff x="4324826" y="3320468"/>
            <a:chExt cx="2168356" cy="2164064"/>
          </a:xfrm>
        </p:grpSpPr>
        <p:sp>
          <p:nvSpPr>
            <p:cNvPr id="52" name="正方形/長方形 51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3" name="円/楕円 52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円/楕円 53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円/楕円 54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6" name="円/楕円 55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7" name="円/楕円 56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円/楕円 57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円/楕円 58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60" name="直線コネクタ 59"/>
            <p:cNvCxnSpPr>
              <a:stCxn id="55" idx="0"/>
              <a:endCxn id="57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線コネクタ 60"/>
            <p:cNvCxnSpPr>
              <a:stCxn id="57" idx="6"/>
              <a:endCxn id="59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線コネクタ 61"/>
            <p:cNvCxnSpPr>
              <a:stCxn id="59" idx="4"/>
              <a:endCxn id="58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3" name="円/楕円 62"/>
          <p:cNvSpPr/>
          <p:nvPr/>
        </p:nvSpPr>
        <p:spPr>
          <a:xfrm>
            <a:off x="2842716" y="2102191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3350498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837253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5255355" y="2128970"/>
            <a:ext cx="1190757" cy="1188400"/>
            <a:chOff x="4324826" y="3320468"/>
            <a:chExt cx="2168356" cy="2164064"/>
          </a:xfrm>
        </p:grpSpPr>
        <p:sp>
          <p:nvSpPr>
            <p:cNvPr id="67" name="正方形/長方形 66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68" name="円/楕円 67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9" name="円/楕円 68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円/楕円 69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円/楕円 70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2" name="円/楕円 71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3" name="円/楕円 72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4" name="円/楕円 73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75" name="直線コネクタ 74"/>
            <p:cNvCxnSpPr>
              <a:stCxn id="70" idx="0"/>
              <a:endCxn id="72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線コネクタ 75"/>
            <p:cNvCxnSpPr>
              <a:stCxn id="72" idx="6"/>
              <a:endCxn id="74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線コネクタ 76"/>
            <p:cNvCxnSpPr>
              <a:stCxn id="74" idx="4"/>
              <a:endCxn id="73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円/楕円 77"/>
          <p:cNvSpPr/>
          <p:nvPr/>
        </p:nvSpPr>
        <p:spPr>
          <a:xfrm>
            <a:off x="5216284" y="2089745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216235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6210821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+mn-lt"/>
                    <a:ea typeface="+mn-ea"/>
                  </a:rPr>
                  <a:t>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66" y="3471391"/>
                <a:ext cx="123707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38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グループ化 81"/>
          <p:cNvGrpSpPr/>
          <p:nvPr/>
        </p:nvGrpSpPr>
        <p:grpSpPr>
          <a:xfrm>
            <a:off x="7628922" y="2128970"/>
            <a:ext cx="1190757" cy="1188400"/>
            <a:chOff x="4324826" y="3320468"/>
            <a:chExt cx="2168356" cy="2164064"/>
          </a:xfrm>
        </p:grpSpPr>
        <p:sp>
          <p:nvSpPr>
            <p:cNvPr id="83" name="正方形/長方形 82"/>
            <p:cNvSpPr/>
            <p:nvPr/>
          </p:nvSpPr>
          <p:spPr>
            <a:xfrm>
              <a:off x="4494604" y="4398904"/>
              <a:ext cx="914400" cy="914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84" name="円/楕円 83"/>
            <p:cNvSpPr/>
            <p:nvPr/>
          </p:nvSpPr>
          <p:spPr bwMode="auto">
            <a:xfrm>
              <a:off x="4324826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5228984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6" name="円/楕円 85"/>
            <p:cNvSpPr/>
            <p:nvPr/>
          </p:nvSpPr>
          <p:spPr bwMode="auto">
            <a:xfrm>
              <a:off x="4324826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7" name="円/楕円 86"/>
            <p:cNvSpPr/>
            <p:nvPr/>
          </p:nvSpPr>
          <p:spPr bwMode="auto">
            <a:xfrm>
              <a:off x="5228984" y="4217284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8" name="円/楕円 87"/>
            <p:cNvSpPr/>
            <p:nvPr/>
          </p:nvSpPr>
          <p:spPr bwMode="auto">
            <a:xfrm>
              <a:off x="4324826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9" name="円/楕円 88"/>
            <p:cNvSpPr/>
            <p:nvPr/>
          </p:nvSpPr>
          <p:spPr bwMode="auto">
            <a:xfrm>
              <a:off x="6133142" y="5124492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0" name="円/楕円 89"/>
            <p:cNvSpPr/>
            <p:nvPr/>
          </p:nvSpPr>
          <p:spPr bwMode="auto">
            <a:xfrm>
              <a:off x="6133142" y="3320468"/>
              <a:ext cx="360040" cy="36004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91" name="直線コネクタ 90"/>
            <p:cNvCxnSpPr>
              <a:stCxn id="86" idx="0"/>
              <a:endCxn id="88" idx="4"/>
            </p:cNvCxnSpPr>
            <p:nvPr/>
          </p:nvCxnSpPr>
          <p:spPr bwMode="auto">
            <a:xfrm flipV="1">
              <a:off x="4504846" y="3680508"/>
              <a:ext cx="0" cy="53677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コネクタ 91"/>
            <p:cNvCxnSpPr>
              <a:stCxn id="88" idx="6"/>
              <a:endCxn id="90" idx="2"/>
            </p:cNvCxnSpPr>
            <p:nvPr/>
          </p:nvCxnSpPr>
          <p:spPr bwMode="auto">
            <a:xfrm>
              <a:off x="4684866" y="3500488"/>
              <a:ext cx="14482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コネクタ 92"/>
            <p:cNvCxnSpPr>
              <a:stCxn id="90" idx="4"/>
              <a:endCxn id="89" idx="0"/>
            </p:cNvCxnSpPr>
            <p:nvPr/>
          </p:nvCxnSpPr>
          <p:spPr bwMode="auto">
            <a:xfrm>
              <a:off x="6313162" y="3680508"/>
              <a:ext cx="0" cy="144398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円/楕円 93"/>
          <p:cNvSpPr/>
          <p:nvPr/>
        </p:nvSpPr>
        <p:spPr>
          <a:xfrm>
            <a:off x="8093413" y="2597191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7589802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8584388" y="3088357"/>
            <a:ext cx="274411" cy="274411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F993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97" name="左右矢印 96"/>
          <p:cNvSpPr/>
          <p:nvPr/>
        </p:nvSpPr>
        <p:spPr bwMode="auto">
          <a:xfrm>
            <a:off x="2053710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8" name="左右矢印 97"/>
          <p:cNvSpPr/>
          <p:nvPr/>
        </p:nvSpPr>
        <p:spPr bwMode="auto">
          <a:xfrm>
            <a:off x="4380272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9" name="左右矢印 98"/>
          <p:cNvSpPr/>
          <p:nvPr/>
        </p:nvSpPr>
        <p:spPr bwMode="auto">
          <a:xfrm>
            <a:off x="6753754" y="2509201"/>
            <a:ext cx="556677" cy="450389"/>
          </a:xfrm>
          <a:prstGeom prst="leftRightArrow">
            <a:avLst>
              <a:gd name="adj1" fmla="val 42939"/>
              <a:gd name="adj2" fmla="val 35796"/>
            </a:avLst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250824" y="630313"/>
                <a:ext cx="8642351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Jumping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move a single token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630313"/>
                <a:ext cx="8642351" cy="1237262"/>
              </a:xfrm>
              <a:prstGeom prst="rect">
                <a:avLst/>
              </a:prstGeom>
              <a:blipFill rotWithShape="0">
                <a:blip r:embed="rId5"/>
                <a:stretch>
                  <a:fillRect l="-1058" t="-3941" b="-88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矢印コネクタ 100"/>
          <p:cNvCxnSpPr/>
          <p:nvPr/>
        </p:nvCxnSpPr>
        <p:spPr bwMode="auto">
          <a:xfrm flipV="1">
            <a:off x="372743" y="2195151"/>
            <a:ext cx="0" cy="426307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2" name="直線矢印コネクタ 101"/>
          <p:cNvCxnSpPr/>
          <p:nvPr/>
        </p:nvCxnSpPr>
        <p:spPr bwMode="auto">
          <a:xfrm flipH="1" flipV="1">
            <a:off x="2939428" y="3462965"/>
            <a:ext cx="493914" cy="12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3" name="直線矢印コネクタ 102"/>
          <p:cNvCxnSpPr/>
          <p:nvPr/>
        </p:nvCxnSpPr>
        <p:spPr bwMode="auto">
          <a:xfrm>
            <a:off x="5533513" y="2364156"/>
            <a:ext cx="262152" cy="189512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ysDot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50825" y="4625366"/>
                <a:ext cx="8642350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FPT algorithm for Token Jumping on general graphs</a:t>
                </a:r>
              </a:p>
              <a:p>
                <a:pPr algn="l"/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+mn-ea"/>
                  </a:rPr>
                  <a:t>Parameter: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𝑑</m:t>
                    </m:r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1433513" algn="l"/>
                <a:r>
                  <a:rPr lang="ja-JP" altLang="en-US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𝑘</a:t>
                </a:r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:</a:t>
                </a:r>
                <a:r>
                  <a:rPr lang="ja-JP" altLang="en-US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bound on # of </a:t>
                </a:r>
                <a:r>
                  <a:rPr lang="en-US" altLang="ja-JP" sz="2400" dirty="0">
                    <a:solidFill>
                      <a:srgbClr val="009900"/>
                    </a:solidFill>
                    <a:latin typeface="+mn-lt"/>
                    <a:ea typeface="+mn-ea"/>
                  </a:rPr>
                  <a:t>tokens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1433513" algn="l"/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𝑑</m:t>
                    </m:r>
                  </m:oMath>
                </a14:m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: bound on maximum </a:t>
                </a:r>
                <a:r>
                  <a:rPr lang="en-US" altLang="ja-JP" sz="2400" dirty="0">
                    <a:solidFill>
                      <a:srgbClr val="0000FF"/>
                    </a:solidFill>
                    <a:latin typeface="+mn-lt"/>
                    <a:ea typeface="+mn-ea"/>
                  </a:rPr>
                  <a:t>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Δ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of a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lang="en-US" altLang="ja-JP" sz="24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4625366"/>
                <a:ext cx="8642350" cy="1625060"/>
              </a:xfrm>
              <a:prstGeom prst="rect">
                <a:avLst/>
              </a:prstGeom>
              <a:blipFill rotWithShape="0">
                <a:blip r:embed="rId6"/>
                <a:stretch>
                  <a:fillRect l="-1058" t="-3008"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30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>
                <a:latin typeface="+mn-lt"/>
              </a:rPr>
              <a:pPr>
                <a:defRPr/>
              </a:pPr>
              <a:t>38</a:t>
            </a:fld>
            <a:endParaRPr lang="en-US" altLang="ja-JP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15510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1.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Give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</a:rPr>
              <a:t>sufficient condition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for a yes-instance</a:t>
            </a:r>
            <a:endParaRPr lang="en-US" altLang="ja-JP" sz="2400" dirty="0" smtClean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67488" y="1607975"/>
                <a:ext cx="8317760" cy="461665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993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+mn-ea"/>
                  </a:rPr>
                  <a:t>I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ja-JP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kumimoji="1" lang="en-US" altLang="ja-JP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≥3</m:t>
                    </m:r>
                    <m:r>
                      <a:rPr kumimoji="1" lang="en-US" altLang="ja-JP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then it is a yes-instance.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8" y="1607975"/>
                <a:ext cx="831776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6098" b="-23171"/>
                </a:stretch>
              </a:blipFill>
              <a:ln w="38100">
                <a:solidFill>
                  <a:srgbClr val="FF99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51520" y="629480"/>
                <a:ext cx="8712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</a:rPr>
                  <a:t>Parameter: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</a:rPr>
                  <a:t>(</a:t>
                </a:r>
                <a:r>
                  <a:rPr lang="en-US" altLang="ja-JP" sz="2000" dirty="0" smtClean="0">
                    <a:solidFill>
                      <a:srgbClr val="009900"/>
                    </a:solidFill>
                    <a:latin typeface="+mn-lt"/>
                  </a:rPr>
                  <a:t># </a:t>
                </a:r>
                <a:r>
                  <a:rPr lang="en-US" altLang="ja-JP" sz="2000" dirty="0">
                    <a:solidFill>
                      <a:srgbClr val="009900"/>
                    </a:solidFill>
                    <a:latin typeface="+mn-lt"/>
                  </a:rPr>
                  <a:t>of tokens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0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</a:rPr>
                  <a:t>and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+mn-lt"/>
                  </a:rPr>
                  <a:t>max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+mn-lt"/>
                  </a:rPr>
                  <a:t>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000" dirty="0" smtClean="0">
                    <a:latin typeface="+mn-lt"/>
                  </a:rPr>
                  <a:t>)</a:t>
                </a:r>
                <a:endParaRPr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9480"/>
                <a:ext cx="871296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4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367488" y="2276872"/>
            <a:ext cx="2764352" cy="2333873"/>
            <a:chOff x="367487" y="3917102"/>
            <a:chExt cx="3384376" cy="2857344"/>
          </a:xfrm>
        </p:grpSpPr>
        <p:sp>
          <p:nvSpPr>
            <p:cNvPr id="8" name="正方形/長方形 7"/>
            <p:cNvSpPr/>
            <p:nvPr/>
          </p:nvSpPr>
          <p:spPr>
            <a:xfrm>
              <a:off x="367487" y="3917102"/>
              <a:ext cx="3384376" cy="230425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611560" y="5085184"/>
              <a:ext cx="1728192" cy="792088"/>
            </a:xfrm>
            <a:prstGeom prst="roundRect">
              <a:avLst/>
            </a:prstGeom>
            <a:solidFill>
              <a:srgbClr val="CCFFCC">
                <a:alpha val="90000"/>
              </a:srgbClr>
            </a:solidFill>
            <a:ln w="28575">
              <a:solidFill>
                <a:srgbClr val="009900"/>
              </a:solidFill>
            </a:ln>
            <a:effectLst>
              <a:glow rad="228600">
                <a:srgbClr val="009900">
                  <a:alpha val="40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691680" y="5257228"/>
              <a:ext cx="1728192" cy="792088"/>
            </a:xfrm>
            <a:prstGeom prst="roundRect">
              <a:avLst/>
            </a:prstGeom>
            <a:solidFill>
              <a:srgbClr val="CCFFFF">
                <a:alpha val="90000"/>
              </a:srgbClr>
            </a:solidFill>
            <a:ln w="28575">
              <a:solidFill>
                <a:srgbClr val="0000FF"/>
              </a:solidFill>
            </a:ln>
            <a:effectLst>
              <a:glow rad="228600">
                <a:srgbClr val="0000FF">
                  <a:alpha val="40000"/>
                </a:srgbClr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611560" y="4007368"/>
              <a:ext cx="2808312" cy="792088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357970" y="6209233"/>
                  <a:ext cx="1502761" cy="565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ja-JP" sz="2400" dirty="0">
                      <a:solidFill>
                        <a:srgbClr val="000000"/>
                      </a:solidFill>
                      <a:latin typeface="+mn-lt"/>
                      <a:ea typeface="+mn-ea"/>
                    </a:rPr>
                    <a:t>G</a:t>
                  </a:r>
                  <a:r>
                    <a:rPr lang="en-US" altLang="ja-JP" sz="2400" dirty="0" smtClean="0">
                      <a:solidFill>
                        <a:srgbClr val="000000"/>
                      </a:solidFill>
                      <a:latin typeface="+mn-lt"/>
                      <a:ea typeface="+mn-ea"/>
                    </a:rPr>
                    <a:t>raph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𝐺</m:t>
                      </m:r>
                    </m:oMath>
                  </a14:m>
                  <a:endParaRPr kumimoji="1" lang="ja-JP" altLang="en-US" sz="2400" dirty="0">
                    <a:solidFill>
                      <a:srgbClr val="0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970" y="6209233"/>
                  <a:ext cx="1502761" cy="56521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7960" t="-10667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38368" y="5215658"/>
                  <a:ext cx="622441" cy="565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99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368" y="5215658"/>
                  <a:ext cx="622441" cy="5652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11561" y="4117248"/>
                  <a:ext cx="2808312" cy="565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>
                      <a:solidFill>
                        <a:srgbClr val="C00000"/>
                      </a:solidFill>
                      <a:latin typeface="+mn-lt"/>
                      <a:ea typeface="+mn-ea"/>
                    </a:rPr>
                    <a:t>B</a:t>
                  </a:r>
                  <a:r>
                    <a:rPr lang="en-US" altLang="ja-JP" sz="2400" dirty="0" smtClean="0">
                      <a:solidFill>
                        <a:srgbClr val="C00000"/>
                      </a:solidFill>
                      <a:latin typeface="+mn-lt"/>
                      <a:ea typeface="+mn-ea"/>
                    </a:rPr>
                    <a:t>uffer space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𝐻</m:t>
                      </m:r>
                    </m:oMath>
                  </a14:m>
                  <a:endParaRPr kumimoji="1" lang="ja-JP" altLang="en-US" sz="2400" dirty="0">
                    <a:solidFill>
                      <a:srgbClr val="C00000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1" y="4117248"/>
                  <a:ext cx="2808312" cy="5652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759650" y="5361605"/>
                  <a:ext cx="600852" cy="565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  <a:latin typeface="+mn-lt"/>
                    <a:ea typeface="+mn-ea"/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650" y="5361605"/>
                  <a:ext cx="600852" cy="5652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640953" y="3506409"/>
                <a:ext cx="2843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≥3</m:t>
                      </m:r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3" y="3506409"/>
                <a:ext cx="284321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107488" y="3904366"/>
                <a:ext cx="38100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ja-JP" altLang="en-US" sz="24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  </a:t>
                </a:r>
                <a:r>
                  <a:rPr kumimoji="1" lang="ja-JP" altLang="en-US" sz="20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0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and its neighbors</a:t>
                </a:r>
                <a:endParaRPr kumimoji="1" lang="ja-JP" altLang="en-US" sz="2400" dirty="0">
                  <a:solidFill>
                    <a:srgbClr val="0099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88" y="3904366"/>
                <a:ext cx="381008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80" r="-960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5107490" y="4293668"/>
                <a:ext cx="381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ja-JP" altLang="en-US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 </a:t>
                </a:r>
                <a:r>
                  <a:rPr kumimoji="1" lang="ja-JP" altLang="en-US" sz="20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ja-JP" altLang="en-US" sz="20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0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and its neighbors</a:t>
                </a:r>
                <a:endParaRPr kumimoji="1" lang="ja-JP" altLang="en-US" sz="2400" dirty="0">
                  <a:solidFill>
                    <a:srgbClr val="0000FF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90" y="4293668"/>
                <a:ext cx="381008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480" r="-480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/>
          <p:nvPr/>
        </p:nvCxnSpPr>
        <p:spPr bwMode="auto">
          <a:xfrm>
            <a:off x="3712961" y="4755333"/>
            <a:ext cx="265596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3658537" y="44042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dirty="0" err="1" smtClean="0">
                <a:solidFill>
                  <a:srgbClr val="000000"/>
                </a:solidFill>
                <a:latin typeface="+mn-lt"/>
                <a:ea typeface="+mn-ea"/>
              </a:rPr>
              <a:t>ー</a:t>
            </a:r>
            <a:r>
              <a:rPr lang="ja-JP" altLang="en-US" sz="2400" dirty="0" smtClean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640953" y="4790111"/>
                <a:ext cx="2833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𝑉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𝐻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≥  </m:t>
                      </m:r>
                      <m:r>
                        <a:rPr kumimoji="1" lang="en-US" altLang="ja-JP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𝑑</m:t>
                          </m:r>
                          <m:r>
                            <a:rPr kumimoji="1"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3" y="4790111"/>
                <a:ext cx="283391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角丸四角形吹き出し 31"/>
              <p:cNvSpPr/>
              <p:nvPr/>
            </p:nvSpPr>
            <p:spPr>
              <a:xfrm>
                <a:off x="476987" y="4957871"/>
                <a:ext cx="3060525" cy="919401"/>
              </a:xfrm>
              <a:prstGeom prst="wedgeRoundRectCallout">
                <a:avLst>
                  <a:gd name="adj1" fmla="val 57155"/>
                  <a:gd name="adj2" fmla="val -36955"/>
                  <a:gd name="adj3" fmla="val 16667"/>
                </a:avLst>
              </a:prstGeom>
              <a:ln w="28575">
                <a:solidFill>
                  <a:srgbClr val="C0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𝐻</m:t>
                    </m:r>
                  </m:oMath>
                </a14:m>
                <a:r>
                  <a:rPr kumimoji="1" lang="ja-JP" altLang="en-US" sz="2400" i="1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has an independent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 of size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≥</m:t>
                    </m:r>
                    <m:r>
                      <a:rPr kumimoji="1"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ja-JP" altLang="en-US" sz="2400" i="1" dirty="0">
                  <a:solidFill>
                    <a:srgbClr val="C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2" name="角丸四角形吹き出し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7" y="4957871"/>
                <a:ext cx="3060525" cy="919401"/>
              </a:xfrm>
              <a:prstGeom prst="wedgeRoundRectCallout">
                <a:avLst>
                  <a:gd name="adj1" fmla="val 57155"/>
                  <a:gd name="adj2" fmla="val -36955"/>
                  <a:gd name="adj3" fmla="val 16667"/>
                </a:avLst>
              </a:prstGeom>
              <a:blipFill rotWithShape="0">
                <a:blip r:embed="rId13"/>
                <a:stretch>
                  <a:fillRect l="-1105" b="-7692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>
                <a:latin typeface="+mn-lt"/>
              </a:rPr>
              <a:t>FPT algorithm for Token Jumping</a:t>
            </a:r>
            <a:endParaRPr kumimoji="1" lang="ja-JP" altLang="en-US" sz="32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243992" y="2276872"/>
                <a:ext cx="54148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Delete all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and their neighbors from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Then, the </a:t>
                </a:r>
                <a:r>
                  <a:rPr lang="en-US" altLang="ja-JP" sz="2400" dirty="0" smtClean="0">
                    <a:solidFill>
                      <a:srgbClr val="C00000"/>
                    </a:solidFill>
                    <a:latin typeface="+mn-lt"/>
                    <a:ea typeface="+mn-ea"/>
                  </a:rPr>
                  <a:t>remaining graph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𝐻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is the “</a:t>
                </a:r>
                <a:r>
                  <a:rPr kumimoji="1" lang="en-US" altLang="ja-JP" sz="2400" b="1" u="sng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safe place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”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992" y="2276872"/>
                <a:ext cx="5414880" cy="1200329"/>
              </a:xfrm>
              <a:prstGeom prst="rect">
                <a:avLst/>
              </a:prstGeom>
              <a:blipFill rotWithShape="0">
                <a:blip r:embed="rId14"/>
                <a:stretch>
                  <a:fillRect l="-1689" t="-4082" b="-112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67488" y="5999963"/>
                <a:ext cx="8525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chemeClr val="tx1"/>
                    </a:solidFill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ja-JP" altLang="en-US" sz="2400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  <a:latin typeface="+mn-lt"/>
                  </a:rPr>
                  <a:t>has an independent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+mn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400" dirty="0" smtClean="0">
                    <a:latin typeface="+mn-lt"/>
                  </a:rPr>
                  <a:t>, we can use it as a buffer space,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are reconfigurable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8" y="5999963"/>
                <a:ext cx="8525687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1072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>
                <a:latin typeface="+mn-lt"/>
              </a:rPr>
              <a:pPr>
                <a:defRPr/>
              </a:pPr>
              <a:t>39</a:t>
            </a:fld>
            <a:endParaRPr lang="en-US" altLang="ja-JP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15510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1.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Give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</a:rPr>
              <a:t>sufficient condition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for a yes-instance</a:t>
            </a:r>
            <a:endParaRPr lang="en-US" altLang="ja-JP" sz="2400" dirty="0" smtClean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67488" y="1607975"/>
                <a:ext cx="8317760" cy="461665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993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+mn-ea"/>
                  </a:rPr>
                  <a:t>I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  <m:d>
                          <m:dPr>
                            <m:ctrlPr>
                              <a:rPr kumimoji="1" lang="en-US" altLang="ja-JP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kumimoji="1"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≥</m:t>
                    </m:r>
                    <m:r>
                      <a:rPr kumimoji="1" lang="en-US" altLang="ja-JP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>
                      <a:rPr kumimoji="1" lang="en-US" altLang="ja-JP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d>
                      <m:dPr>
                        <m:ctrlP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  <m:r>
                          <a:rPr kumimoji="1" lang="en-US" altLang="ja-JP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then it is a yes-instance.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8" y="1607975"/>
                <a:ext cx="831776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6098" b="-23171"/>
                </a:stretch>
              </a:blipFill>
              <a:ln w="38100">
                <a:solidFill>
                  <a:srgbClr val="FF99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51520" y="629480"/>
                <a:ext cx="87129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</a:rPr>
                  <a:t>Parameter: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</a:rPr>
                  <a:t>(</a:t>
                </a:r>
                <a:r>
                  <a:rPr lang="en-US" altLang="ja-JP" sz="2000" dirty="0" smtClean="0">
                    <a:solidFill>
                      <a:srgbClr val="009900"/>
                    </a:solidFill>
                    <a:latin typeface="+mn-lt"/>
                  </a:rPr>
                  <a:t># </a:t>
                </a:r>
                <a:r>
                  <a:rPr lang="en-US" altLang="ja-JP" sz="2000" dirty="0">
                    <a:solidFill>
                      <a:srgbClr val="009900"/>
                    </a:solidFill>
                    <a:latin typeface="+mn-lt"/>
                  </a:rPr>
                  <a:t>of tokens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+mn-lt"/>
                  </a:rPr>
                  <a:t> and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+mn-lt"/>
                  </a:rPr>
                  <a:t>max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+mn-lt"/>
                  </a:rPr>
                  <a:t>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altLang="ja-JP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ja-JP" sz="2000" dirty="0" smtClean="0">
                    <a:latin typeface="+mn-lt"/>
                  </a:rPr>
                  <a:t>)</a:t>
                </a:r>
                <a:endParaRPr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9480"/>
                <a:ext cx="871296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49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タイトル 5"/>
          <p:cNvSpPr>
            <a:spLocks noGrp="1"/>
          </p:cNvSpPr>
          <p:nvPr>
            <p:ph type="title"/>
          </p:nvPr>
        </p:nvSpPr>
        <p:spPr>
          <a:xfrm>
            <a:off x="250825" y="-27384"/>
            <a:ext cx="8642350" cy="633068"/>
          </a:xfrm>
        </p:spPr>
        <p:txBody>
          <a:bodyPr/>
          <a:lstStyle/>
          <a:p>
            <a:r>
              <a:rPr lang="en-US" altLang="ja-JP" sz="3200" dirty="0" smtClean="0">
                <a:latin typeface="+mn-lt"/>
              </a:rPr>
              <a:t>FPT algorithm for Token Jumping</a:t>
            </a:r>
            <a:endParaRPr kumimoji="1" lang="ja-JP" altLang="en-US" sz="32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085830" y="2087224"/>
                <a:ext cx="5599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 Output “yes” if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kumimoji="1" lang="ja-JP" altLang="en-US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satisfies the condition.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30" y="2087224"/>
                <a:ext cx="559941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32" t="-11842" r="-6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251520" y="2911818"/>
                <a:ext cx="8712968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2. </a:t>
                </a:r>
                <a:r>
                  <a:rPr lang="en-US" altLang="ja-JP" sz="2400" dirty="0" err="1">
                    <a:solidFill>
                      <a:srgbClr val="FF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K</a:t>
                </a:r>
                <a:r>
                  <a:rPr lang="en-US" altLang="ja-JP" sz="2400" dirty="0" err="1" smtClean="0">
                    <a:solidFill>
                      <a:srgbClr val="FF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ernelize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a given instance into an FPT size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800100" lvl="1" indent="-342900" algn="l">
                  <a:buFont typeface="Wingdings" panose="05000000000000000000" pitchFamily="2" charset="2"/>
                  <a:buChar char="è"/>
                </a:pP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This step is executed </a:t>
                </a:r>
                <a:r>
                  <a:rPr lang="en-US" altLang="ja-JP" sz="2400" b="1" u="sng" dirty="0" smtClean="0">
                    <a:solidFill>
                      <a:srgbClr val="0000FF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only when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altLang="ja-JP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&lt;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𝑑</m:t>
                        </m:r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endParaRPr lang="en-US" altLang="ja-JP" sz="2400" dirty="0" smtClean="0">
                  <a:latin typeface="+mn-lt"/>
                  <a:ea typeface="+mn-ea"/>
                  <a:sym typeface="Wingdings" panose="05000000000000000000" pitchFamily="2" charset="2"/>
                </a:endParaRPr>
              </a:p>
              <a:p>
                <a:pPr marL="800100" lvl="1" indent="-342900" algn="l">
                  <a:buFont typeface="Wingdings" panose="05000000000000000000" pitchFamily="2" charset="2"/>
                  <a:buChar char="è"/>
                </a:pP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Thus,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ja-JP" altLang="en-US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is of an FPT size already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11818"/>
                <a:ext cx="8712968" cy="1237262"/>
              </a:xfrm>
              <a:prstGeom prst="rect">
                <a:avLst/>
              </a:prstGeom>
              <a:blipFill rotWithShape="0">
                <a:blip r:embed="rId6"/>
                <a:stretch>
                  <a:fillRect l="-1049" t="-3941" b="-103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251520" y="4543202"/>
                <a:ext cx="8886922" cy="219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3.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Construct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the </a:t>
                </a:r>
                <a:r>
                  <a:rPr lang="en-US" altLang="ja-JP" sz="2400" dirty="0">
                    <a:solidFill>
                      <a:srgbClr val="0099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solution </a:t>
                </a:r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space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by the brute-force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  <a:sym typeface="Wingdings" panose="05000000000000000000" pitchFamily="2" charset="2"/>
                  </a:rPr>
                  <a:t>manner</a:t>
                </a:r>
              </a:p>
              <a:p>
                <a:pPr lvl="1" algn="l"/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 # of independent sets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ja-JP" altLang="en-US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ja-JP" altLang="en-US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can be bounded by</a:t>
                </a:r>
              </a:p>
              <a:p>
                <a:pPr lvl="1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sym typeface="Wingdings" panose="05000000000000000000" pitchFamily="2" charset="2"/>
                        </a:rPr>
                        <m:t>𝑂</m:t>
                      </m:r>
                      <m:d>
                        <m:dPr>
                          <m:ctrlPr>
                            <a:rPr lang="en-US" altLang="ja-JP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altLang="ja-JP" sz="2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altLang="ja-JP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&lt;</m:t>
                      </m:r>
                      <m:r>
                        <a:rPr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𝑂</m:t>
                      </m:r>
                      <m:d>
                        <m:dPr>
                          <m:ctrlPr>
                            <a:rPr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3</m:t>
                                  </m:r>
                                  <m:r>
                                    <a:rPr lang="en-US" altLang="ja-JP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altLang="ja-JP" sz="2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𝑑</m:t>
                                      </m:r>
                                      <m:r>
                                        <a:rPr lang="en-US" altLang="ja-JP" sz="24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400" dirty="0" smtClean="0">
                  <a:latin typeface="+mn-lt"/>
                  <a:ea typeface="+mn-ea"/>
                  <a:sym typeface="Wingdings" panose="05000000000000000000" pitchFamily="2" charset="2"/>
                </a:endParaRPr>
              </a:p>
              <a:p>
                <a:pPr marL="800100" lvl="1" indent="-342900" algn="l">
                  <a:buFont typeface="Wingdings" panose="05000000000000000000" pitchFamily="2" charset="2"/>
                  <a:buChar char="è"/>
                </a:pP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>
                    <a:latin typeface="+mn-lt"/>
                    <a:ea typeface="+mn-ea"/>
                    <a:sym typeface="Wingdings" panose="05000000000000000000" pitchFamily="2" charset="2"/>
                  </a:rPr>
                  <a:t>Solution space has an 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FPT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size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, and be constructed in 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  <a:sym typeface="Wingdings" panose="05000000000000000000" pitchFamily="2" charset="2"/>
                  </a:rPr>
                  <a:t>FPT time</a:t>
                </a:r>
                <a:r>
                  <a:rPr lang="en-US" altLang="ja-JP" sz="24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. </a:t>
                </a:r>
                <a:r>
                  <a:rPr lang="en-US" altLang="ja-JP" sz="20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(We can check the reachability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+mn-lt"/>
                    <a:ea typeface="+mn-ea"/>
                    <a:sym typeface="Wingdings" panose="05000000000000000000" pitchFamily="2" charset="2"/>
                  </a:rPr>
                  <a:t> by a breadth-first search.)</a:t>
                </a:r>
                <a:endParaRPr kumimoji="1" lang="en-US" altLang="ja-JP" sz="20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43202"/>
                <a:ext cx="8886922" cy="2198166"/>
              </a:xfrm>
              <a:prstGeom prst="rect">
                <a:avLst/>
              </a:prstGeom>
              <a:blipFill rotWithShape="0">
                <a:blip r:embed="rId7"/>
                <a:stretch>
                  <a:fillRect l="-1029" t="-2216" r="-1372" b="-3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521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Enumeration problem</a:t>
            </a:r>
            <a:endParaRPr kumimoji="1" lang="ja-JP" altLang="en-US" sz="3200" dirty="0"/>
          </a:p>
        </p:txBody>
      </p:sp>
      <p:sp>
        <p:nvSpPr>
          <p:cNvPr id="26" name="雲 25"/>
          <p:cNvSpPr/>
          <p:nvPr/>
        </p:nvSpPr>
        <p:spPr>
          <a:xfrm>
            <a:off x="6488706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21835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solution space</a:t>
            </a:r>
            <a:endParaRPr lang="ja-JP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029835" y="174335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円/楕円 29"/>
          <p:cNvSpPr/>
          <p:nvPr/>
        </p:nvSpPr>
        <p:spPr>
          <a:xfrm>
            <a:off x="7195354" y="20691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円/楕円 30"/>
          <p:cNvSpPr/>
          <p:nvPr/>
        </p:nvSpPr>
        <p:spPr>
          <a:xfrm>
            <a:off x="7537463" y="178095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2" name="円/楕円 31"/>
          <p:cNvSpPr/>
          <p:nvPr/>
        </p:nvSpPr>
        <p:spPr>
          <a:xfrm>
            <a:off x="8287518" y="1921285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3" name="円/楕円 32"/>
          <p:cNvSpPr/>
          <p:nvPr/>
        </p:nvSpPr>
        <p:spPr>
          <a:xfrm>
            <a:off x="8340689" y="1719684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4" name="円/楕円 33"/>
          <p:cNvSpPr/>
          <p:nvPr/>
        </p:nvSpPr>
        <p:spPr>
          <a:xfrm>
            <a:off x="7878931" y="2008702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5" name="円/楕円 34"/>
          <p:cNvSpPr/>
          <p:nvPr/>
        </p:nvSpPr>
        <p:spPr>
          <a:xfrm>
            <a:off x="6766762" y="20691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6" name="円/楕円 35"/>
          <p:cNvSpPr/>
          <p:nvPr/>
        </p:nvSpPr>
        <p:spPr>
          <a:xfrm>
            <a:off x="7551629" y="2080789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7" name="円/楕円 36"/>
          <p:cNvSpPr/>
          <p:nvPr/>
        </p:nvSpPr>
        <p:spPr>
          <a:xfrm>
            <a:off x="7869716" y="1626642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8" name="円/楕円 37"/>
          <p:cNvSpPr/>
          <p:nvPr/>
        </p:nvSpPr>
        <p:spPr>
          <a:xfrm>
            <a:off x="8667723" y="2095865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9" name="円/楕円 38"/>
          <p:cNvSpPr/>
          <p:nvPr/>
        </p:nvSpPr>
        <p:spPr>
          <a:xfrm>
            <a:off x="8652126" y="18070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69457" y="2189379"/>
            <a:ext cx="1451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9900"/>
                </a:solidFill>
                <a:latin typeface="+mn-lt"/>
                <a:ea typeface="+mn-ea"/>
              </a:rPr>
              <a:t>enumerate</a:t>
            </a:r>
            <a:r>
              <a:rPr kumimoji="1" lang="en-US" altLang="ja-JP" sz="2000" dirty="0" smtClean="0">
                <a:solidFill>
                  <a:srgbClr val="009900"/>
                </a:solidFill>
                <a:latin typeface="+mn-lt"/>
                <a:ea typeface="+mn-ea"/>
              </a:rPr>
              <a:t>?</a:t>
            </a:r>
            <a:endParaRPr kumimoji="1" lang="ja-JP" altLang="en-US" sz="2000" dirty="0" smtClean="0">
              <a:solidFill>
                <a:srgbClr val="009900"/>
              </a:solidFill>
              <a:latin typeface="+mn-lt"/>
              <a:ea typeface="+mn-ea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7566526" y="25589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2" name="円/楕円 41"/>
          <p:cNvSpPr/>
          <p:nvPr/>
        </p:nvSpPr>
        <p:spPr>
          <a:xfrm>
            <a:off x="7841049" y="2558921"/>
            <a:ext cx="106342" cy="1063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228183" y="2836857"/>
            <a:ext cx="2910259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9900"/>
                </a:solidFill>
                <a:latin typeface="+mn-lt"/>
                <a:ea typeface="+mn-ea"/>
                <a:sym typeface="Wingdings" pitchFamily="2" charset="2"/>
              </a:rPr>
              <a:t>Enumeration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to </a:t>
            </a:r>
            <a:r>
              <a:rPr lang="en-US" altLang="ja-JP" sz="2400" b="1" dirty="0" smtClean="0">
                <a:solidFill>
                  <a:srgbClr val="009900"/>
                </a:solidFill>
                <a:latin typeface="+mn-lt"/>
                <a:ea typeface="+mn-ea"/>
                <a:sym typeface="Wingdings" panose="05000000000000000000" pitchFamily="2" charset="2"/>
              </a:rPr>
              <a:t>output </a:t>
            </a:r>
          </a:p>
          <a:p>
            <a:r>
              <a:rPr lang="en-US" altLang="ja-JP" sz="2400" b="1" dirty="0" smtClean="0">
                <a:solidFill>
                  <a:srgbClr val="009900"/>
                </a:solidFill>
                <a:latin typeface="+mn-lt"/>
                <a:ea typeface="+mn-ea"/>
                <a:sym typeface="Wingdings" panose="05000000000000000000" pitchFamily="2" charset="2"/>
              </a:rPr>
              <a:t>ALL</a:t>
            </a:r>
            <a:r>
              <a:rPr lang="en-US" altLang="ja-JP" sz="2400" dirty="0" smtClean="0">
                <a:latin typeface="+mn-lt"/>
                <a:ea typeface="+mn-ea"/>
                <a:sym typeface="Wingdings" panose="05000000000000000000" pitchFamily="2" charset="2"/>
              </a:rPr>
              <a:t> feasible solutions</a:t>
            </a:r>
            <a:endParaRPr kumimoji="1" lang="ja-JP" altLang="en-US" sz="2400" dirty="0" smtClean="0">
              <a:latin typeface="+mn-lt"/>
              <a:ea typeface="+mn-ea"/>
              <a:sym typeface="Wingdings" pitchFamily="2" charset="2"/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cxnSp>
        <p:nvCxnSpPr>
          <p:cNvPr id="47" name="直線コネクタ 46"/>
          <p:cNvCxnSpPr/>
          <p:nvPr/>
        </p:nvCxnSpPr>
        <p:spPr bwMode="auto">
          <a:xfrm>
            <a:off x="6343625" y="3240394"/>
            <a:ext cx="2700288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4" name="グループ化 19"/>
          <p:cNvGrpSpPr>
            <a:grpSpLocks/>
          </p:cNvGrpSpPr>
          <p:nvPr/>
        </p:nvGrpSpPr>
        <p:grpSpPr bwMode="auto">
          <a:xfrm>
            <a:off x="7307326" y="5355407"/>
            <a:ext cx="1086406" cy="1085602"/>
            <a:chOff x="785813" y="2922588"/>
            <a:chExt cx="3008312" cy="3006725"/>
          </a:xfrm>
        </p:grpSpPr>
        <p:cxnSp>
          <p:nvCxnSpPr>
            <p:cNvPr id="85" name="直線コネクタ 84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直方体 87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テキスト ボックス 10"/>
          <p:cNvSpPr txBox="1">
            <a:spLocks noChangeArrowheads="1"/>
          </p:cNvSpPr>
          <p:nvPr/>
        </p:nvSpPr>
        <p:spPr bwMode="auto">
          <a:xfrm>
            <a:off x="8080249" y="5013176"/>
            <a:ext cx="589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テキスト ボックス 14"/>
          <p:cNvSpPr txBox="1">
            <a:spLocks noChangeArrowheads="1"/>
          </p:cNvSpPr>
          <p:nvPr/>
        </p:nvSpPr>
        <p:spPr bwMode="auto">
          <a:xfrm>
            <a:off x="6758726" y="5442212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テキスト ボックス 15"/>
          <p:cNvSpPr txBox="1">
            <a:spLocks noChangeArrowheads="1"/>
          </p:cNvSpPr>
          <p:nvPr/>
        </p:nvSpPr>
        <p:spPr bwMode="auto">
          <a:xfrm>
            <a:off x="7634162" y="5631648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テキスト ボックス 9"/>
          <p:cNvSpPr txBox="1">
            <a:spLocks noChangeArrowheads="1"/>
          </p:cNvSpPr>
          <p:nvPr/>
        </p:nvSpPr>
        <p:spPr bwMode="auto">
          <a:xfrm>
            <a:off x="7289172" y="5016339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テキスト ボックス 11"/>
          <p:cNvSpPr txBox="1">
            <a:spLocks noChangeArrowheads="1"/>
          </p:cNvSpPr>
          <p:nvPr/>
        </p:nvSpPr>
        <p:spPr bwMode="auto">
          <a:xfrm>
            <a:off x="8387606" y="5988575"/>
            <a:ext cx="500506" cy="3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テキスト ボックス 12"/>
          <p:cNvSpPr txBox="1">
            <a:spLocks noChangeArrowheads="1"/>
          </p:cNvSpPr>
          <p:nvPr/>
        </p:nvSpPr>
        <p:spPr bwMode="auto">
          <a:xfrm>
            <a:off x="7808267" y="6469543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テキスト ボックス 13"/>
          <p:cNvSpPr txBox="1">
            <a:spLocks noChangeArrowheads="1"/>
          </p:cNvSpPr>
          <p:nvPr/>
        </p:nvSpPr>
        <p:spPr bwMode="auto">
          <a:xfrm>
            <a:off x="7012141" y="6472388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95585"/>
              </p:ext>
            </p:extLst>
          </p:nvPr>
        </p:nvGraphicFramePr>
        <p:xfrm>
          <a:off x="2421285" y="4554503"/>
          <a:ext cx="3468947" cy="42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数式" r:id="rId4" imgW="1955520" imgH="241200" progId="Equation.3">
                  <p:embed/>
                </p:oleObj>
              </mc:Choice>
              <mc:Fallback>
                <p:oleObj name="数式" r:id="rId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285" y="4554503"/>
                        <a:ext cx="3468947" cy="42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" name="テキスト ボックス 236"/>
          <p:cNvSpPr txBox="1"/>
          <p:nvPr/>
        </p:nvSpPr>
        <p:spPr>
          <a:xfrm>
            <a:off x="251521" y="4551511"/>
            <a:ext cx="224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ex) SAT formula: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/>
              <p:cNvSpPr txBox="1"/>
              <p:nvPr/>
            </p:nvSpPr>
            <p:spPr>
              <a:xfrm>
                <a:off x="256639" y="5327584"/>
                <a:ext cx="6487024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output </a:t>
                </a:r>
                <a:r>
                  <a:rPr lang="en-US" altLang="ja-JP" sz="2400" b="1" u="sng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all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feasible solutions</a:t>
                </a:r>
                <a:endParaRPr lang="en-US" altLang="ja-JP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candidates of solutions for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variables.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01" name="テキスト ボックス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39" y="5327584"/>
                <a:ext cx="6487024" cy="849463"/>
              </a:xfrm>
              <a:prstGeom prst="rect">
                <a:avLst/>
              </a:prstGeom>
              <a:blipFill rotWithShape="0">
                <a:blip r:embed="rId6"/>
                <a:stretch>
                  <a:fillRect l="-1410" t="-5755" b="-158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/>
          <p:cNvGrpSpPr/>
          <p:nvPr/>
        </p:nvGrpSpPr>
        <p:grpSpPr>
          <a:xfrm>
            <a:off x="7012141" y="5016339"/>
            <a:ext cx="1875971" cy="1794603"/>
            <a:chOff x="7012141" y="5016339"/>
            <a:chExt cx="1875971" cy="1794603"/>
          </a:xfrm>
        </p:grpSpPr>
        <p:sp>
          <p:nvSpPr>
            <p:cNvPr id="44" name="テキスト ボックス 9"/>
            <p:cNvSpPr txBox="1">
              <a:spLocks noChangeArrowheads="1"/>
            </p:cNvSpPr>
            <p:nvPr/>
          </p:nvSpPr>
          <p:spPr bwMode="auto">
            <a:xfrm>
              <a:off x="7289172" y="5016339"/>
              <a:ext cx="5986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110</a:t>
              </a:r>
              <a:endParaRPr lang="ja-JP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テキスト ボックス 11"/>
            <p:cNvSpPr txBox="1">
              <a:spLocks noChangeArrowheads="1"/>
            </p:cNvSpPr>
            <p:nvPr/>
          </p:nvSpPr>
          <p:spPr bwMode="auto">
            <a:xfrm>
              <a:off x="8387606" y="5988575"/>
              <a:ext cx="500506" cy="34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101</a:t>
              </a:r>
              <a:endParaRPr lang="ja-JP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テキスト ボックス 12"/>
            <p:cNvSpPr txBox="1">
              <a:spLocks noChangeArrowheads="1"/>
            </p:cNvSpPr>
            <p:nvPr/>
          </p:nvSpPr>
          <p:spPr bwMode="auto">
            <a:xfrm>
              <a:off x="7808267" y="6469543"/>
              <a:ext cx="608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001</a:t>
              </a:r>
              <a:endParaRPr lang="ja-JP" altLang="en-US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テキスト ボックス 13"/>
            <p:cNvSpPr txBox="1">
              <a:spLocks noChangeArrowheads="1"/>
            </p:cNvSpPr>
            <p:nvPr/>
          </p:nvSpPr>
          <p:spPr bwMode="auto">
            <a:xfrm>
              <a:off x="7012141" y="6472388"/>
              <a:ext cx="608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000</a:t>
              </a:r>
              <a:endParaRPr lang="ja-JP" alt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241262" y="6360709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8040607" y="6360709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8309390" y="6092692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7509063" y="5293140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8468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4" y="-27384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Parameterized complexity of Token Jumping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40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13404"/>
                  </p:ext>
                </p:extLst>
              </p:nvPr>
            </p:nvGraphicFramePr>
            <p:xfrm>
              <a:off x="250824" y="1830360"/>
              <a:ext cx="8641656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968"/>
                    <a:gridCol w="3888432"/>
                    <a:gridCol w="230425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Parameter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Graph class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Result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="0" i="0" baseline="0" dirty="0" smtClean="0">
                              <a:latin typeface="+mn-lt"/>
                            </a:rPr>
                            <a:t>#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kumimoji="1" lang="en-US" altLang="ja-JP" sz="2400" baseline="0" dirty="0" smtClean="0"/>
                            <a:t> of tokens + max degree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baseline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kumimoji="1" lang="ja-JP" altLang="en-US" sz="2400" i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general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FPT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[IKOSUY14]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kumimoji="1" lang="en-US" altLang="ja-JP" sz="2400" b="0" i="0" baseline="0" dirty="0" smtClean="0">
                              <a:latin typeface="+mn-lt"/>
                            </a:rPr>
                            <a:t>#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b="0" i="1" baseline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kumimoji="1" lang="ja-JP" altLang="en-US" sz="2400" baseline="0" dirty="0" smtClean="0"/>
                            <a:t> </a:t>
                          </a:r>
                          <a:r>
                            <a:rPr kumimoji="1" lang="en-US" altLang="ja-JP" sz="2400" baseline="0" dirty="0" smtClean="0"/>
                            <a:t>of tokens </a:t>
                          </a:r>
                          <a:r>
                            <a:rPr kumimoji="1" lang="en-US" altLang="ja-JP" sz="2400" b="1" baseline="0" dirty="0" smtClean="0">
                              <a:solidFill>
                                <a:srgbClr val="009900"/>
                              </a:solidFill>
                            </a:rPr>
                            <a:t>only</a:t>
                          </a:r>
                          <a:endParaRPr kumimoji="1" lang="ja-JP" altLang="en-US" sz="2400" b="1" baseline="0" dirty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general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W[1]-hard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[IKOSUY14]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nowhere dense, </a:t>
                          </a:r>
                        </a:p>
                        <a:p>
                          <a:r>
                            <a:rPr kumimoji="1" lang="en-US" altLang="ja-JP" sz="2400" baseline="0" dirty="0" smtClean="0"/>
                            <a:t>bounded degeneracy</a:t>
                          </a:r>
                        </a:p>
                        <a:p>
                          <a:r>
                            <a:rPr kumimoji="1" lang="en-US" altLang="ja-JP" sz="1800" baseline="0" dirty="0" smtClean="0"/>
                            <a:t>(includes planar, bounded </a:t>
                          </a:r>
                          <a:r>
                            <a:rPr kumimoji="1" lang="en-US" altLang="ja-JP" sz="1800" baseline="0" dirty="0" err="1" smtClean="0"/>
                            <a:t>treewidth</a:t>
                          </a:r>
                          <a:r>
                            <a:rPr kumimoji="1" lang="en-US" altLang="ja-JP" sz="1800" baseline="0" dirty="0" smtClean="0"/>
                            <a:t>)</a:t>
                          </a:r>
                          <a:r>
                            <a:rPr kumimoji="1" lang="en-US" altLang="ja-JP" sz="2400" baseline="0" dirty="0" smtClean="0"/>
                            <a:t> 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FPT</a:t>
                          </a:r>
                          <a:r>
                            <a:rPr kumimoji="1" lang="ja-JP" altLang="en-US" sz="2400" baseline="0" dirty="0" smtClean="0"/>
                            <a:t>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[LMPRS15]</a:t>
                          </a:r>
                        </a:p>
                        <a:p>
                          <a:endParaRPr kumimoji="1" lang="en-US" altLang="ja-JP" sz="1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[IKO14]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also shows FPT for planar</a:t>
                          </a:r>
                          <a:endParaRPr kumimoji="1" lang="en-US" altLang="ja-JP" sz="2400" baseline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13404"/>
                  </p:ext>
                </p:extLst>
              </p:nvPr>
            </p:nvGraphicFramePr>
            <p:xfrm>
              <a:off x="250824" y="1830360"/>
              <a:ext cx="8641656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968"/>
                    <a:gridCol w="3888432"/>
                    <a:gridCol w="230425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Parameter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Graph class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Result</a:t>
                          </a:r>
                          <a:endParaRPr kumimoji="1" lang="ja-JP" altLang="en-US" sz="2400" baseline="0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" t="-61481" r="-253234" b="-24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general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FPT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[IKOSUY14]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</a:tr>
                  <a:tr h="731520"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49" t="-68987" r="-253234" b="-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general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W[1]-hard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[IKOSUY14]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</a:tr>
                  <a:tr h="1188720">
                    <a:tc vMerge="1">
                      <a:txBody>
                        <a:bodyPr/>
                        <a:lstStyle/>
                        <a:p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nowhere dense, </a:t>
                          </a:r>
                        </a:p>
                        <a:p>
                          <a:r>
                            <a:rPr kumimoji="1" lang="en-US" altLang="ja-JP" sz="2400" baseline="0" dirty="0" smtClean="0"/>
                            <a:t>bounded degeneracy</a:t>
                          </a:r>
                        </a:p>
                        <a:p>
                          <a:r>
                            <a:rPr kumimoji="1" lang="en-US" altLang="ja-JP" sz="1800" baseline="0" dirty="0" smtClean="0"/>
                            <a:t>(includes planar, bounded </a:t>
                          </a:r>
                          <a:r>
                            <a:rPr kumimoji="1" lang="en-US" altLang="ja-JP" sz="1800" baseline="0" dirty="0" err="1" smtClean="0"/>
                            <a:t>treewidth</a:t>
                          </a:r>
                          <a:r>
                            <a:rPr kumimoji="1" lang="en-US" altLang="ja-JP" sz="1800" baseline="0" dirty="0" smtClean="0"/>
                            <a:t>)</a:t>
                          </a:r>
                          <a:r>
                            <a:rPr kumimoji="1" lang="en-US" altLang="ja-JP" sz="2400" baseline="0" dirty="0" smtClean="0"/>
                            <a:t> </a:t>
                          </a:r>
                          <a:endParaRPr kumimoji="1" lang="ja-JP" altLang="en-US" sz="2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baseline="0" dirty="0" smtClean="0"/>
                            <a:t>FPT</a:t>
                          </a:r>
                          <a:r>
                            <a:rPr kumimoji="1" lang="ja-JP" altLang="en-US" sz="2400" baseline="0" dirty="0" smtClean="0"/>
                            <a:t>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[LMPRS15]</a:t>
                          </a:r>
                        </a:p>
                        <a:p>
                          <a:endParaRPr kumimoji="1" lang="en-US" altLang="ja-JP" sz="10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[IKO14]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also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shows </a:t>
                          </a:r>
                          <a:r>
                            <a:rPr kumimoji="1" lang="en-US" altLang="ja-JP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FPT for planar</a:t>
                          </a:r>
                          <a:endParaRPr kumimoji="1" lang="en-US" altLang="ja-JP" sz="2400" baseline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正方形/長方形 3"/>
          <p:cNvSpPr/>
          <p:nvPr/>
        </p:nvSpPr>
        <p:spPr>
          <a:xfrm>
            <a:off x="0" y="565117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+mn-ea"/>
              </a:rPr>
              <a:t>[LMPRS15]</a:t>
            </a:r>
            <a:r>
              <a:rPr lang="en-US" altLang="ja-JP" sz="1800" dirty="0" smtClean="0">
                <a:latin typeface="+mn-lt"/>
                <a:ea typeface="+mn-ea"/>
              </a:rPr>
              <a:t> D. </a:t>
            </a:r>
            <a:r>
              <a:rPr lang="en-US" altLang="ja-JP" sz="1800" dirty="0" err="1">
                <a:latin typeface="+mn-lt"/>
                <a:ea typeface="+mn-ea"/>
              </a:rPr>
              <a:t>Lokshtanov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A.E. </a:t>
            </a:r>
            <a:r>
              <a:rPr lang="en-US" altLang="ja-JP" sz="1800" dirty="0" err="1">
                <a:latin typeface="+mn-lt"/>
                <a:ea typeface="+mn-ea"/>
              </a:rPr>
              <a:t>Mouawad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F. </a:t>
            </a:r>
            <a:r>
              <a:rPr lang="en-US" altLang="ja-JP" sz="1800" dirty="0" err="1">
                <a:latin typeface="+mn-lt"/>
                <a:ea typeface="+mn-ea"/>
              </a:rPr>
              <a:t>Panolan</a:t>
            </a:r>
            <a:r>
              <a:rPr lang="en-US" altLang="ja-JP" sz="1800" dirty="0">
                <a:latin typeface="+mn-lt"/>
                <a:ea typeface="+mn-ea"/>
              </a:rPr>
              <a:t>, M.S. </a:t>
            </a:r>
            <a:r>
              <a:rPr lang="en-US" altLang="ja-JP" sz="1800" dirty="0" smtClean="0">
                <a:latin typeface="+mn-lt"/>
                <a:ea typeface="+mn-ea"/>
              </a:rPr>
              <a:t>Ramanujan, S. Saurabh</a:t>
            </a:r>
            <a:r>
              <a:rPr lang="en-US" altLang="ja-JP" sz="1800" dirty="0">
                <a:latin typeface="+mn-lt"/>
                <a:ea typeface="+mn-ea"/>
              </a:rPr>
              <a:t>. Reconfiguration on sparse </a:t>
            </a:r>
            <a:r>
              <a:rPr lang="en-US" altLang="ja-JP" sz="1800" dirty="0" smtClean="0">
                <a:latin typeface="+mn-lt"/>
                <a:ea typeface="+mn-ea"/>
              </a:rPr>
              <a:t>graphs. Proc. WADS 2015, LNCS 9214, pp. 398-409 (2015)</a:t>
            </a:r>
            <a:endParaRPr lang="ja-JP" altLang="en-US" sz="1800" dirty="0"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5050642"/>
            <a:ext cx="910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+mn-ea"/>
              </a:rPr>
              <a:t>[IKOSUY14]</a:t>
            </a:r>
            <a:r>
              <a:rPr lang="en-US" altLang="ja-JP" sz="1800" dirty="0" smtClean="0">
                <a:latin typeface="+mn-lt"/>
                <a:ea typeface="+mn-ea"/>
              </a:rPr>
              <a:t> </a:t>
            </a:r>
            <a:r>
              <a:rPr lang="en-US" altLang="ja-JP" sz="1800" u="sng" dirty="0" smtClean="0">
                <a:latin typeface="+mn-lt"/>
                <a:ea typeface="+mn-ea"/>
              </a:rPr>
              <a:t>T. </a:t>
            </a:r>
            <a:r>
              <a:rPr lang="en-US" altLang="ja-JP" sz="1800" u="sng" dirty="0">
                <a:latin typeface="+mn-lt"/>
                <a:ea typeface="+mn-ea"/>
              </a:rPr>
              <a:t>Ito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M. </a:t>
            </a:r>
            <a:r>
              <a:rPr lang="en-US" altLang="ja-JP" sz="1800" dirty="0" err="1">
                <a:latin typeface="+mn-lt"/>
                <a:ea typeface="+mn-ea"/>
              </a:rPr>
              <a:t>Kamiński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H. </a:t>
            </a:r>
            <a:r>
              <a:rPr lang="en-US" altLang="ja-JP" sz="1800" dirty="0">
                <a:latin typeface="+mn-lt"/>
                <a:ea typeface="+mn-ea"/>
              </a:rPr>
              <a:t>Ono, </a:t>
            </a:r>
            <a:r>
              <a:rPr lang="en-US" altLang="ja-JP" sz="1800" dirty="0" smtClean="0">
                <a:latin typeface="+mn-lt"/>
                <a:ea typeface="+mn-ea"/>
              </a:rPr>
              <a:t>A. </a:t>
            </a:r>
            <a:r>
              <a:rPr lang="en-US" altLang="ja-JP" sz="1800" dirty="0">
                <a:latin typeface="+mn-lt"/>
                <a:ea typeface="+mn-ea"/>
              </a:rPr>
              <a:t>Suzuki, </a:t>
            </a:r>
            <a:r>
              <a:rPr lang="en-US" altLang="ja-JP" sz="1800" dirty="0" smtClean="0">
                <a:latin typeface="+mn-lt"/>
                <a:ea typeface="+mn-ea"/>
              </a:rPr>
              <a:t>R. Uehara, K. Yamanaka. On </a:t>
            </a:r>
            <a:r>
              <a:rPr lang="en-US" altLang="ja-JP" sz="1800" dirty="0">
                <a:latin typeface="+mn-lt"/>
                <a:ea typeface="+mn-ea"/>
              </a:rPr>
              <a:t>the </a:t>
            </a:r>
            <a:r>
              <a:rPr lang="en-US" altLang="ja-JP" sz="1800" dirty="0" smtClean="0">
                <a:latin typeface="+mn-lt"/>
                <a:ea typeface="+mn-ea"/>
              </a:rPr>
              <a:t>parameterized complexity </a:t>
            </a:r>
            <a:r>
              <a:rPr lang="en-US" altLang="ja-JP" sz="1800" dirty="0">
                <a:latin typeface="+mn-lt"/>
                <a:ea typeface="+mn-ea"/>
              </a:rPr>
              <a:t>for </a:t>
            </a:r>
            <a:r>
              <a:rPr lang="en-US" altLang="ja-JP" sz="1800" dirty="0" smtClean="0">
                <a:latin typeface="+mn-lt"/>
                <a:ea typeface="+mn-ea"/>
              </a:rPr>
              <a:t>token jumping </a:t>
            </a:r>
            <a:r>
              <a:rPr lang="en-US" altLang="ja-JP" sz="1800" dirty="0">
                <a:latin typeface="+mn-lt"/>
                <a:ea typeface="+mn-ea"/>
              </a:rPr>
              <a:t>on </a:t>
            </a:r>
            <a:r>
              <a:rPr lang="en-US" altLang="ja-JP" sz="1800" dirty="0" smtClean="0">
                <a:latin typeface="+mn-lt"/>
                <a:ea typeface="+mn-ea"/>
              </a:rPr>
              <a:t>graphs. Proc. TAMC 2014, LNCS 8402</a:t>
            </a:r>
            <a:r>
              <a:rPr lang="en-US" altLang="ja-JP" sz="1800" dirty="0">
                <a:latin typeface="+mn-lt"/>
                <a:ea typeface="+mn-ea"/>
              </a:rPr>
              <a:t>, pp. </a:t>
            </a:r>
            <a:r>
              <a:rPr lang="en-US" altLang="ja-JP" sz="1800" dirty="0" smtClean="0">
                <a:latin typeface="+mn-lt"/>
                <a:ea typeface="+mn-ea"/>
              </a:rPr>
              <a:t>341-351 (2014)</a:t>
            </a:r>
            <a:endParaRPr lang="ja-JP" altLang="en-US" sz="1800" dirty="0"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625170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+mn-ea"/>
              </a:rPr>
              <a:t>[IKO14]</a:t>
            </a:r>
            <a:r>
              <a:rPr lang="en-US" altLang="ja-JP" sz="1800" dirty="0" smtClean="0">
                <a:latin typeface="+mn-lt"/>
                <a:ea typeface="+mn-ea"/>
              </a:rPr>
              <a:t> </a:t>
            </a:r>
            <a:r>
              <a:rPr lang="en-US" altLang="ja-JP" sz="1800" u="sng" dirty="0" smtClean="0">
                <a:latin typeface="+mn-lt"/>
                <a:ea typeface="+mn-ea"/>
              </a:rPr>
              <a:t>T. </a:t>
            </a:r>
            <a:r>
              <a:rPr lang="en-US" altLang="ja-JP" sz="1800" u="sng" dirty="0">
                <a:latin typeface="+mn-lt"/>
                <a:ea typeface="+mn-ea"/>
              </a:rPr>
              <a:t>Ito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M. </a:t>
            </a:r>
            <a:r>
              <a:rPr lang="en-US" altLang="ja-JP" sz="1800" dirty="0" err="1" smtClean="0">
                <a:latin typeface="+mn-lt"/>
                <a:ea typeface="+mn-ea"/>
              </a:rPr>
              <a:t>Kamiński</a:t>
            </a:r>
            <a:r>
              <a:rPr lang="en-US" altLang="ja-JP" sz="1800" dirty="0" smtClean="0">
                <a:latin typeface="+mn-lt"/>
                <a:ea typeface="+mn-ea"/>
              </a:rPr>
              <a:t>, H. Ono. Fixed-parameter tractability </a:t>
            </a:r>
            <a:r>
              <a:rPr lang="en-US" altLang="ja-JP" sz="1800" dirty="0">
                <a:latin typeface="+mn-lt"/>
                <a:ea typeface="+mn-ea"/>
              </a:rPr>
              <a:t>of </a:t>
            </a:r>
            <a:r>
              <a:rPr lang="en-US" altLang="ja-JP" sz="1800" dirty="0" smtClean="0">
                <a:latin typeface="+mn-lt"/>
                <a:ea typeface="+mn-ea"/>
              </a:rPr>
              <a:t>token jumping </a:t>
            </a:r>
            <a:r>
              <a:rPr lang="en-US" altLang="ja-JP" sz="1800" dirty="0">
                <a:latin typeface="+mn-lt"/>
                <a:ea typeface="+mn-ea"/>
              </a:rPr>
              <a:t>on </a:t>
            </a:r>
            <a:r>
              <a:rPr lang="en-US" altLang="ja-JP" sz="1800" dirty="0" smtClean="0">
                <a:latin typeface="+mn-lt"/>
                <a:ea typeface="+mn-ea"/>
              </a:rPr>
              <a:t>planar graphs. Proc. ISAAC 2014, LNCS </a:t>
            </a:r>
            <a:r>
              <a:rPr lang="en-US" altLang="ja-JP" sz="1800" dirty="0">
                <a:latin typeface="+mn-lt"/>
                <a:ea typeface="+mn-ea"/>
              </a:rPr>
              <a:t>8889, pp. </a:t>
            </a:r>
            <a:r>
              <a:rPr lang="en-US" altLang="ja-JP" sz="1800" dirty="0" smtClean="0">
                <a:latin typeface="+mn-lt"/>
                <a:ea typeface="+mn-ea"/>
              </a:rPr>
              <a:t>208-219 (2014)</a:t>
            </a:r>
            <a:endParaRPr lang="ja-JP" altLang="en-US" sz="1800" dirty="0"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0824" y="621521"/>
                <a:ext cx="8642351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Independent set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 (</a:t>
                </a:r>
                <a:r>
                  <a:rPr lang="en-US" altLang="ja-JP" sz="2400" b="1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Token Jumping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)]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feasible solutions:  independent sets of size exactly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</m:oMath>
                </a14:m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adjacency relation:  move a single token</a:t>
                </a:r>
                <a:endParaRPr lang="ja-JP" altLang="en-US" sz="2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621521"/>
                <a:ext cx="8642351" cy="1237262"/>
              </a:xfrm>
              <a:prstGeom prst="rect">
                <a:avLst/>
              </a:prstGeom>
              <a:blipFill rotWithShape="0">
                <a:blip r:embed="rId4"/>
                <a:stretch>
                  <a:fillRect l="-1058" t="-3941" b="-7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2809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0824" y="-27384"/>
            <a:ext cx="8857679" cy="633068"/>
          </a:xfrm>
        </p:spPr>
        <p:txBody>
          <a:bodyPr/>
          <a:lstStyle/>
          <a:p>
            <a:r>
              <a:rPr lang="en-US" altLang="ja-JP" sz="3200" dirty="0" smtClean="0"/>
              <a:t>FPT algorithms with length parameter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41</a:t>
            </a:fld>
            <a:endParaRPr lang="en-US" altLang="ja-JP" dirty="0"/>
          </a:p>
        </p:txBody>
      </p:sp>
      <p:sp>
        <p:nvSpPr>
          <p:cNvPr id="121" name="正方形/長方形 120"/>
          <p:cNvSpPr/>
          <p:nvPr/>
        </p:nvSpPr>
        <p:spPr>
          <a:xfrm>
            <a:off x="250823" y="6200553"/>
            <a:ext cx="8713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ja-JP" sz="1800" dirty="0" smtClean="0">
                <a:latin typeface="+mn-lt"/>
                <a:ea typeface="+mn-ea"/>
              </a:rPr>
              <a:t>A.E</a:t>
            </a:r>
            <a:r>
              <a:rPr lang="en-US" altLang="ja-JP" sz="1800" dirty="0">
                <a:latin typeface="+mn-lt"/>
                <a:ea typeface="+mn-ea"/>
              </a:rPr>
              <a:t>. </a:t>
            </a:r>
            <a:r>
              <a:rPr lang="en-US" altLang="ja-JP" sz="1800" dirty="0" err="1">
                <a:latin typeface="+mn-lt"/>
                <a:ea typeface="+mn-ea"/>
              </a:rPr>
              <a:t>Mouawad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N. </a:t>
            </a:r>
            <a:r>
              <a:rPr lang="en-US" altLang="ja-JP" sz="1800" dirty="0">
                <a:latin typeface="+mn-lt"/>
                <a:ea typeface="+mn-ea"/>
              </a:rPr>
              <a:t>Nishimura, </a:t>
            </a:r>
            <a:r>
              <a:rPr lang="en-US" altLang="ja-JP" sz="1800" dirty="0" smtClean="0">
                <a:latin typeface="+mn-lt"/>
                <a:ea typeface="+mn-ea"/>
              </a:rPr>
              <a:t>V. </a:t>
            </a:r>
            <a:r>
              <a:rPr lang="en-US" altLang="ja-JP" sz="1800" dirty="0">
                <a:latin typeface="+mn-lt"/>
                <a:ea typeface="+mn-ea"/>
              </a:rPr>
              <a:t>Raman, </a:t>
            </a:r>
            <a:r>
              <a:rPr lang="en-US" altLang="ja-JP" sz="1800" dirty="0" smtClean="0">
                <a:latin typeface="+mn-lt"/>
                <a:ea typeface="+mn-ea"/>
              </a:rPr>
              <a:t>M. </a:t>
            </a:r>
            <a:r>
              <a:rPr lang="en-US" altLang="ja-JP" sz="1800" dirty="0" err="1" smtClean="0">
                <a:latin typeface="+mn-lt"/>
                <a:ea typeface="+mn-ea"/>
              </a:rPr>
              <a:t>Wrochna</a:t>
            </a:r>
            <a:r>
              <a:rPr lang="en-US" altLang="ja-JP" sz="1800" dirty="0" smtClean="0">
                <a:latin typeface="+mn-lt"/>
                <a:ea typeface="+mn-ea"/>
              </a:rPr>
              <a:t>. Reconfiguration </a:t>
            </a:r>
            <a:r>
              <a:rPr lang="en-US" altLang="ja-JP" sz="1800" dirty="0">
                <a:latin typeface="+mn-lt"/>
                <a:ea typeface="+mn-ea"/>
              </a:rPr>
              <a:t>over </a:t>
            </a:r>
            <a:r>
              <a:rPr lang="en-US" altLang="ja-JP" sz="1800" dirty="0" smtClean="0">
                <a:latin typeface="+mn-lt"/>
                <a:ea typeface="+mn-ea"/>
              </a:rPr>
              <a:t>tree decompositions</a:t>
            </a:r>
            <a:r>
              <a:rPr lang="en-US" altLang="ja-JP" sz="1800" dirty="0">
                <a:latin typeface="+mn-lt"/>
                <a:ea typeface="+mn-ea"/>
              </a:rPr>
              <a:t>. </a:t>
            </a:r>
            <a:r>
              <a:rPr lang="en-US" altLang="ja-JP" sz="1800" dirty="0" smtClean="0">
                <a:latin typeface="+mn-lt"/>
                <a:ea typeface="+mn-ea"/>
              </a:rPr>
              <a:t>Proc. IPEC 2014, LNCS 8894, pp. 246-257 (2014)</a:t>
            </a:r>
            <a:endParaRPr lang="ja-JP" altLang="en-US" sz="1800" dirty="0">
              <a:latin typeface="+mn-lt"/>
              <a:ea typeface="+mn-ea"/>
            </a:endParaRPr>
          </a:p>
        </p:txBody>
      </p:sp>
      <p:sp>
        <p:nvSpPr>
          <p:cNvPr id="122" name="フローチャート: 抜出し 121"/>
          <p:cNvSpPr/>
          <p:nvPr/>
        </p:nvSpPr>
        <p:spPr>
          <a:xfrm>
            <a:off x="2311679" y="2844775"/>
            <a:ext cx="864096" cy="1008112"/>
          </a:xfrm>
          <a:prstGeom prst="flowChartExtract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2599711" y="2671379"/>
            <a:ext cx="288032" cy="288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cxnSp>
        <p:nvCxnSpPr>
          <p:cNvPr id="124" name="直線コネクタ 123"/>
          <p:cNvCxnSpPr>
            <a:stCxn id="123" idx="1"/>
            <a:endCxn id="126" idx="6"/>
          </p:cNvCxnSpPr>
          <p:nvPr/>
        </p:nvCxnSpPr>
        <p:spPr bwMode="auto">
          <a:xfrm flipH="1" flipV="1">
            <a:off x="1084933" y="2322862"/>
            <a:ext cx="1556959" cy="390698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フローチャート: 抜出し 124"/>
          <p:cNvSpPr/>
          <p:nvPr/>
        </p:nvSpPr>
        <p:spPr>
          <a:xfrm>
            <a:off x="271755" y="2322862"/>
            <a:ext cx="1338325" cy="1530025"/>
          </a:xfrm>
          <a:prstGeom prst="flowChartExtract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796901" y="2178846"/>
            <a:ext cx="288032" cy="2880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2845703" y="2563096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𝑣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03" y="2563096"/>
                <a:ext cx="4293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テキスト ボックス 127"/>
          <p:cNvSpPr txBox="1"/>
          <p:nvPr/>
        </p:nvSpPr>
        <p:spPr>
          <a:xfrm>
            <a:off x="190974" y="3940314"/>
            <a:ext cx="31568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9900"/>
                </a:solidFill>
                <a:latin typeface="+mn-lt"/>
                <a:ea typeface="+mn-ea"/>
              </a:rPr>
              <a:t>Token Jumping for trees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(solvable in P, though)</a:t>
            </a:r>
          </a:p>
        </p:txBody>
      </p:sp>
      <p:sp>
        <p:nvSpPr>
          <p:cNvPr id="148" name="左中かっこ 147"/>
          <p:cNvSpPr/>
          <p:nvPr/>
        </p:nvSpPr>
        <p:spPr bwMode="auto">
          <a:xfrm>
            <a:off x="3391496" y="1196752"/>
            <a:ext cx="258064" cy="2308597"/>
          </a:xfrm>
          <a:prstGeom prst="leftBrace">
            <a:avLst>
              <a:gd name="adj1" fmla="val 68009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/>
              <p:cNvSpPr txBox="1"/>
              <p:nvPr/>
            </p:nvSpPr>
            <p:spPr>
              <a:xfrm>
                <a:off x="3649559" y="1196753"/>
                <a:ext cx="5494441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Store </a:t>
                </a:r>
                <a:r>
                  <a:rPr lang="en-US" altLang="ja-JP" sz="2400" b="1" dirty="0" smtClean="0">
                    <a:solidFill>
                      <a:srgbClr val="FF9933"/>
                    </a:solidFill>
                    <a:latin typeface="+mn-lt"/>
                    <a:ea typeface="+mn-ea"/>
                  </a:rPr>
                  <a:t>what happens at the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9933"/>
                        </a:solidFill>
                        <a:latin typeface="Cambria Math" panose="02040503050406030204" pitchFamily="18" charset="0"/>
                        <a:ea typeface="+mn-ea"/>
                      </a:rPr>
                      <m:t>𝒊</m:t>
                    </m:r>
                  </m:oMath>
                </a14:m>
                <a:r>
                  <a:rPr lang="en-US" altLang="ja-JP" sz="2400" b="1" dirty="0" smtClean="0">
                    <a:solidFill>
                      <a:srgbClr val="FF9933"/>
                    </a:solidFill>
                    <a:latin typeface="+mn-lt"/>
                    <a:ea typeface="+mn-ea"/>
                  </a:rPr>
                  <a:t>-</a:t>
                </a:r>
                <a:r>
                  <a:rPr lang="en-US" altLang="ja-JP" sz="2400" b="1" dirty="0" err="1" smtClean="0">
                    <a:solidFill>
                      <a:srgbClr val="FF9933"/>
                    </a:solidFill>
                    <a:latin typeface="+mn-lt"/>
                    <a:ea typeface="+mn-ea"/>
                  </a:rPr>
                  <a:t>th</a:t>
                </a:r>
                <a:r>
                  <a:rPr lang="en-US" altLang="ja-JP" sz="2400" b="1" dirty="0" smtClean="0">
                    <a:solidFill>
                      <a:srgbClr val="FF9933"/>
                    </a:solidFill>
                    <a:latin typeface="+mn-lt"/>
                    <a:ea typeface="+mn-ea"/>
                  </a:rPr>
                  <a:t> step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1,2,…,ℓ</m:t>
                        </m:r>
                      </m:e>
                    </m:d>
                  </m:oMath>
                </a14:m>
                <a:r>
                  <a:rPr kumimoji="1" lang="en-US" altLang="ja-JP" sz="2400" b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, of a reconfiguration sequence by distinguishing the following </a:t>
                </a:r>
                <a:r>
                  <a:rPr kumimoji="1" lang="en-US" altLang="ja-JP" sz="2400" b="1" u="sng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three</a:t>
                </a:r>
                <a:r>
                  <a:rPr kumimoji="1" lang="en-US" altLang="ja-JP" sz="2400" b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touched token on the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separator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𝑣</m:t>
                    </m:r>
                  </m:oMath>
                </a14:m>
                <a:endPara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b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touched token on a vertex </a:t>
                </a:r>
                <a:r>
                  <a:rPr lang="en-US" altLang="ja-JP" sz="2400" b="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inside</a:t>
                </a:r>
                <a:r>
                  <a:rPr lang="en-US" altLang="ja-JP" sz="2400" b="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𝑣</m:t>
                        </m:r>
                      </m:sub>
                    </m:sSub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</a:rPr>
                  <a:t>touched token on a vertex </a:t>
                </a:r>
                <a:r>
                  <a:rPr lang="en-US" altLang="ja-JP" sz="2400" dirty="0" smtClean="0">
                    <a:solidFill>
                      <a:srgbClr val="009900"/>
                    </a:solidFill>
                    <a:latin typeface="+mn-lt"/>
                  </a:rPr>
                  <a:t>outside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𝑣</m:t>
                        </m:r>
                      </m:sub>
                    </m:sSub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49" name="テキスト ボックス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59" y="1196753"/>
                <a:ext cx="5494441" cy="2363724"/>
              </a:xfrm>
              <a:prstGeom prst="rect">
                <a:avLst/>
              </a:prstGeom>
              <a:blipFill rotWithShape="0">
                <a:blip r:embed="rId4"/>
                <a:stretch>
                  <a:fillRect l="-1776" t="-2062" b="-4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正方形/長方形 149"/>
              <p:cNvSpPr/>
              <p:nvPr/>
            </p:nvSpPr>
            <p:spPr>
              <a:xfrm>
                <a:off x="3649558" y="3601891"/>
                <a:ext cx="5314929" cy="1213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l">
                  <a:buFont typeface="Wingdings" panose="05000000000000000000" pitchFamily="2" charset="2"/>
                  <a:buChar char="è"/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all possible patterns can be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𝟑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sym typeface="Wingdings" panose="05000000000000000000" pitchFamily="2" charset="2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, and hence the size of DP tables can be bounded by an </a:t>
                </a:r>
                <a:r>
                  <a:rPr lang="en-US" altLang="ja-JP" sz="2400" b="1" dirty="0" smtClean="0">
                    <a:solidFill>
                      <a:srgbClr val="FF9933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FPT size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/>
                    <a:ea typeface="メイリオ" panose="020B0604030504040204" pitchFamily="50" charset="-128"/>
                    <a:sym typeface="Wingdings" panose="05000000000000000000" pitchFamily="2" charset="2"/>
                  </a:rPr>
                  <a:t>. </a:t>
                </a:r>
                <a:endParaRPr lang="en-US" altLang="ja-JP" sz="2400" dirty="0">
                  <a:solidFill>
                    <a:srgbClr val="000000"/>
                  </a:solidFill>
                  <a:latin typeface="Calibri" panose="020F0502020204030204"/>
                  <a:ea typeface="メイリオ" panose="020B0604030504040204" pitchFamily="50" charset="-128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50" name="正方形/長方形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58" y="3601891"/>
                <a:ext cx="5314929" cy="1213474"/>
              </a:xfrm>
              <a:prstGeom prst="rect">
                <a:avLst/>
              </a:prstGeom>
              <a:blipFill rotWithShape="0">
                <a:blip r:embed="rId5"/>
                <a:stretch>
                  <a:fillRect l="-1606" t="-4020" r="-573" b="-10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/>
              <p:cNvSpPr txBox="1"/>
              <p:nvPr/>
            </p:nvSpPr>
            <p:spPr>
              <a:xfrm>
                <a:off x="250823" y="611063"/>
                <a:ext cx="8585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DP methods work nicely when the </a:t>
                </a:r>
                <a:r>
                  <a:rPr lang="en-US" altLang="ja-JP" sz="2400" b="1" u="sng" dirty="0" smtClean="0">
                    <a:solidFill>
                      <a:srgbClr val="FF9933"/>
                    </a:solidFill>
                    <a:latin typeface="Calibri" panose="020F0502020204030204"/>
                    <a:ea typeface="メイリオ" panose="020B0604030504040204" pitchFamily="50" charset="-128"/>
                    <a:cs typeface="Times New Roman" pitchFamily="18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altLang="ja-JP" sz="2400" b="1" i="1" u="sng">
                        <a:solidFill>
                          <a:srgbClr val="FF9933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</m:oMath>
                </a14:m>
                <a:r>
                  <a:rPr lang="en-US" altLang="ja-JP" sz="2400" b="1" u="sng" dirty="0">
                    <a:solidFill>
                      <a:srgbClr val="FF9933"/>
                    </a:solidFill>
                    <a:latin typeface="Calibri" panose="020F0502020204030204"/>
                    <a:ea typeface="メイリオ" panose="020B0604030504040204" pitchFamily="50" charset="-128"/>
                    <a:cs typeface="Times New Roman" pitchFamily="18" charset="0"/>
                  </a:rPr>
                  <a:t> of </a:t>
                </a:r>
                <a:r>
                  <a:rPr lang="en-US" altLang="ja-JP" sz="2400" b="1" u="sng" dirty="0" smtClean="0">
                    <a:solidFill>
                      <a:srgbClr val="FF9933"/>
                    </a:solidFill>
                    <a:latin typeface="Calibri" panose="020F0502020204030204"/>
                    <a:ea typeface="メイリオ" panose="020B0604030504040204" pitchFamily="50" charset="-128"/>
                    <a:cs typeface="Times New Roman" pitchFamily="18" charset="0"/>
                  </a:rPr>
                  <a:t>a sequence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Calibri" panose="020F0502020204030204"/>
                    <a:ea typeface="メイリオ" panose="020B0604030504040204" pitchFamily="50" charset="-128"/>
                    <a:cs typeface="Times New Roman" pitchFamily="18" charset="0"/>
                  </a:rPr>
                  <a:t> is taken as the parameter. </a:t>
                </a:r>
                <a:endParaRPr lang="en-US" altLang="ja-JP" sz="2400" dirty="0" smtClean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51" name="テキスト ボックス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3" y="611063"/>
                <a:ext cx="8585256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065" t="-583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516134" y="3331716"/>
                <a:ext cx="555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34" y="3331716"/>
                <a:ext cx="55540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297"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正方形/長方形 151"/>
              <p:cNvSpPr/>
              <p:nvPr/>
            </p:nvSpPr>
            <p:spPr>
              <a:xfrm>
                <a:off x="250824" y="4941168"/>
                <a:ext cx="8713664" cy="1200329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720725" indent="-720725" algn="l">
                  <a:spcBef>
                    <a:spcPct val="0"/>
                  </a:spcBef>
                  <a:defRPr/>
                </a:pPr>
                <a:r>
                  <a:rPr lang="en-US" altLang="ja-JP" sz="2400" dirty="0" err="1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Thm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: For every search problem expressible by the Monadic Second-Order Logic, its reconfiguration is in FPT when parameterized by </a:t>
                </a:r>
                <a:r>
                  <a:rPr lang="en-US" altLang="ja-JP" sz="2400" dirty="0" err="1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treewidth</a:t>
                </a:r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 and the length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ℓ</m:t>
                    </m:r>
                  </m:oMath>
                </a14:m>
                <a:r>
                  <a:rPr lang="en-US" altLang="ja-JP" sz="2400" dirty="0" smtClean="0">
                    <a:solidFill>
                      <a:prstClr val="black"/>
                    </a:solidFill>
                    <a:latin typeface="+mn-lt"/>
                    <a:ea typeface="+mn-ea"/>
                    <a:cs typeface="Times New Roman" pitchFamily="18" charset="0"/>
                  </a:rPr>
                  <a:t> of a reconfiguration sequence.</a:t>
                </a:r>
                <a:endParaRPr lang="en-US" altLang="ja-JP" sz="1800" dirty="0">
                  <a:solidFill>
                    <a:prstClr val="black"/>
                  </a:solidFill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2" name="正方形/長方形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4941168"/>
                <a:ext cx="8713664" cy="12003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255984"/>
                  </p:ext>
                </p:extLst>
              </p:nvPr>
            </p:nvGraphicFramePr>
            <p:xfrm>
              <a:off x="1086741" y="1765474"/>
              <a:ext cx="216024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40"/>
                    <a:gridCol w="504056"/>
                    <a:gridCol w="300174"/>
                    <a:gridCol w="347898"/>
                    <a:gridCol w="360040"/>
                    <a:gridCol w="28803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1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2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3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4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…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0" i="1" baseline="0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In</a:t>
                          </a:r>
                          <a:endParaRPr kumimoji="1" lang="ja-JP" altLang="en-US" sz="1400" b="1" baseline="0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9900"/>
                              </a:solidFill>
                              <a:latin typeface="+mn-lt"/>
                            </a:rPr>
                            <a:t>Out</a:t>
                          </a:r>
                          <a:endParaRPr kumimoji="1" lang="ja-JP" altLang="en-US" sz="1400" b="1" baseline="0" dirty="0">
                            <a:solidFill>
                              <a:srgbClr val="0099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kumimoji="1" lang="ja-JP" altLang="en-US" sz="1400" b="1" baseline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In</a:t>
                          </a:r>
                          <a:endParaRPr kumimoji="1" lang="ja-JP" altLang="en-US" sz="1400" b="1" baseline="0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latin typeface="+mn-lt"/>
                            </a:rPr>
                            <a:t>…</a:t>
                          </a:r>
                          <a:endParaRPr kumimoji="1" lang="ja-JP" altLang="en-US" sz="1400" b="1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400" b="1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kumimoji="1" lang="ja-JP" altLang="en-US" sz="1400" b="1" baseline="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255984"/>
                  </p:ext>
                </p:extLst>
              </p:nvPr>
            </p:nvGraphicFramePr>
            <p:xfrm>
              <a:off x="1086741" y="1765474"/>
              <a:ext cx="216024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40"/>
                    <a:gridCol w="504056"/>
                    <a:gridCol w="300174"/>
                    <a:gridCol w="347898"/>
                    <a:gridCol w="360040"/>
                    <a:gridCol w="28803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1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2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3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4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aseline="0" dirty="0" smtClean="0">
                              <a:latin typeface="+mn-lt"/>
                            </a:rPr>
                            <a:t>…</a:t>
                          </a:r>
                          <a:endParaRPr kumimoji="1" lang="ja-JP" altLang="en-US" sz="1400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57447" t="-1613" r="-4255" b="-1016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In</a:t>
                          </a:r>
                          <a:endParaRPr kumimoji="1" lang="ja-JP" altLang="en-US" sz="1400" b="1" baseline="0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9900"/>
                              </a:solidFill>
                              <a:latin typeface="+mn-lt"/>
                            </a:rPr>
                            <a:t>Out</a:t>
                          </a:r>
                          <a:endParaRPr kumimoji="1" lang="ja-JP" altLang="en-US" sz="1400" b="1" baseline="0" dirty="0">
                            <a:solidFill>
                              <a:srgbClr val="009900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91837" t="-103279" r="-3387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solidFill>
                                <a:srgbClr val="0000FF"/>
                              </a:solidFill>
                              <a:latin typeface="+mn-lt"/>
                            </a:rPr>
                            <a:t>In</a:t>
                          </a:r>
                          <a:endParaRPr kumimoji="1" lang="ja-JP" altLang="en-US" sz="1400" b="1" baseline="0" dirty="0">
                            <a:solidFill>
                              <a:srgbClr val="0000FF"/>
                            </a:solidFill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400" b="1" baseline="0" dirty="0" smtClean="0">
                              <a:latin typeface="+mn-lt"/>
                            </a:rPr>
                            <a:t>…</a:t>
                          </a:r>
                          <a:endParaRPr kumimoji="1" lang="ja-JP" altLang="en-US" sz="1400" b="1" baseline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57447" t="-103279" r="-4255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87792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/>
      <p:bldP spid="150" grpId="0"/>
      <p:bldP spid="1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Future work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42</a:t>
            </a:fld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373" y="620688"/>
            <a:ext cx="8884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メイリオ" panose="020B0604030504040204" pitchFamily="50" charset="-128"/>
              </a:rPr>
              <a:t>[2002 – 2012]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Negative results (PSPACE-completeness)</a:t>
            </a:r>
            <a:endParaRPr lang="en-US" altLang="ja-JP" sz="2400" dirty="0">
              <a:solidFill>
                <a:prstClr val="black"/>
              </a:solidFill>
              <a:latin typeface="+mn-lt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Algorithms obtained using mostly greedy methods</a:t>
            </a:r>
            <a:endParaRPr lang="en-US" altLang="ja-JP" sz="2400" dirty="0" smtClean="0">
              <a:solidFill>
                <a:prstClr val="black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373" y="2198474"/>
            <a:ext cx="888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[2013 – now]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 methods capturing the solution space</a:t>
            </a: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Dynamic programming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ixed-parameter tractability (FPT)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59373" y="3717032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+mn-lt"/>
                <a:ea typeface="+mn-ea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ea typeface="+mn-ea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+mn-lt"/>
                <a:ea typeface="+mn-ea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 sides!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80039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Clarify </a:t>
            </a:r>
            <a:r>
              <a:rPr lang="en-US" altLang="ja-JP" sz="2400" b="1" dirty="0" smtClean="0">
                <a:solidFill>
                  <a:srgbClr val="009900"/>
                </a:solidFill>
                <a:latin typeface="+mn-lt"/>
                <a:ea typeface="+mn-ea"/>
              </a:rPr>
              <a:t>relationships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on complexity between search problems and their reconfiguration problems? 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3826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[General Question]</a:t>
            </a:r>
            <a:endParaRPr lang="ja-JP" altLang="en-US" sz="2400" b="1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569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雲 63"/>
          <p:cNvSpPr/>
          <p:nvPr/>
        </p:nvSpPr>
        <p:spPr>
          <a:xfrm>
            <a:off x="611560" y="3626746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803098" y="3429000"/>
            <a:ext cx="1736824" cy="1206597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9900"/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42888" y="3644285"/>
            <a:ext cx="1736824" cy="1206597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9900"/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Search problem vs its reconfiguration </a:t>
            </a:r>
            <a:r>
              <a:rPr lang="en-US" altLang="ja-JP" sz="3200" dirty="0"/>
              <a:t>p</a:t>
            </a:r>
            <a:r>
              <a:rPr kumimoji="1" lang="en-US" altLang="ja-JP" sz="3200" dirty="0" smtClean="0"/>
              <a:t>roblem</a:t>
            </a:r>
            <a:endParaRPr kumimoji="1" lang="ja-JP" altLang="en-US" sz="32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43</a:t>
            </a:fld>
            <a:endParaRPr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2888" y="548680"/>
            <a:ext cx="867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For many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  <a:ea typeface="+mn-ea"/>
              </a:rPr>
              <a:t>NP-complete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ja-JP" sz="2400" dirty="0" smtClean="0">
                <a:latin typeface="+mn-lt"/>
                <a:ea typeface="+mn-ea"/>
              </a:rPr>
              <a:t>search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 problems,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their reconfiguration problems are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  <a:ea typeface="+mn-ea"/>
              </a:rPr>
              <a:t>PSPACE-complete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. But, …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43795"/>
              </p:ext>
            </p:extLst>
          </p:nvPr>
        </p:nvGraphicFramePr>
        <p:xfrm>
          <a:off x="244926" y="1360018"/>
          <a:ext cx="8654148" cy="1440159"/>
        </p:xfrm>
        <a:graphic>
          <a:graphicData uri="http://schemas.openxmlformats.org/drawingml/2006/table">
            <a:tbl>
              <a:tblPr firstRow="1" bandRow="1"/>
              <a:tblGrid>
                <a:gridCol w="4255066"/>
                <a:gridCol w="2016224"/>
                <a:gridCol w="2382858"/>
              </a:tblGrid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Search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Reconfiguration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3-coloring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NP-complete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L(2,1)-labeling with 5 colors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NP-complete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" name="テキスト ボックス 65"/>
          <p:cNvSpPr txBox="1"/>
          <p:nvPr/>
        </p:nvSpPr>
        <p:spPr>
          <a:xfrm>
            <a:off x="1611685" y="4254167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path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kumimoji="1" lang="ja-JP" altLang="en-US" sz="20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67" name="直線矢印コネクタ 66"/>
          <p:cNvCxnSpPr>
            <a:endCxn id="71" idx="2"/>
          </p:cNvCxnSpPr>
          <p:nvPr/>
        </p:nvCxnSpPr>
        <p:spPr>
          <a:xfrm>
            <a:off x="1113713" y="4330694"/>
            <a:ext cx="270041" cy="723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71" idx="7"/>
            <a:endCxn id="72" idx="3"/>
          </p:cNvCxnSpPr>
          <p:nvPr/>
        </p:nvCxnSpPr>
        <p:spPr>
          <a:xfrm flipV="1">
            <a:off x="1474523" y="4132617"/>
            <a:ext cx="336709" cy="2327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72" idx="6"/>
          </p:cNvCxnSpPr>
          <p:nvPr/>
        </p:nvCxnSpPr>
        <p:spPr>
          <a:xfrm>
            <a:off x="1902000" y="4095020"/>
            <a:ext cx="7004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1007372" y="424348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383755" y="4349823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795658" y="4041849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611868" y="4041849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4" name="角丸四角形吹き出し 73"/>
          <p:cNvSpPr/>
          <p:nvPr/>
        </p:nvSpPr>
        <p:spPr>
          <a:xfrm>
            <a:off x="395537" y="3644285"/>
            <a:ext cx="892960" cy="403587"/>
          </a:xfrm>
          <a:prstGeom prst="wedgeRoundRectCallout">
            <a:avLst>
              <a:gd name="adj1" fmla="val 20577"/>
              <a:gd name="adj2" fmla="val 8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5" name="角丸四角形吹き出し 74"/>
          <p:cNvSpPr/>
          <p:nvPr/>
        </p:nvSpPr>
        <p:spPr>
          <a:xfrm>
            <a:off x="2477830" y="3458785"/>
            <a:ext cx="810730" cy="403587"/>
          </a:xfrm>
          <a:prstGeom prst="wedgeRoundRectCallout">
            <a:avLst>
              <a:gd name="adj1" fmla="val -24987"/>
              <a:gd name="adj2" fmla="val 834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2861405"/>
            <a:ext cx="36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Difficult to find one solution </a:t>
            </a:r>
            <a:endParaRPr kumimoji="1" lang="ja-JP" altLang="en-US" sz="24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16016" y="2861405"/>
            <a:ext cx="388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Easy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 to check the reachability</a:t>
            </a:r>
            <a:endParaRPr kumimoji="1" lang="ja-JP" altLang="en-US" sz="2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955100" y="2916348"/>
            <a:ext cx="729747" cy="351778"/>
          </a:xfrm>
          <a:prstGeom prst="leftRightArrow">
            <a:avLst/>
          </a:prstGeom>
          <a:solidFill>
            <a:srgbClr val="CCFFCC"/>
          </a:solidFill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825" y="4941168"/>
            <a:ext cx="872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Our</a:t>
            </a:r>
            <a:r>
              <a:rPr kumimoji="1" lang="en-US" altLang="ja-JP" sz="2400" b="1" u="sng" dirty="0" smtClean="0">
                <a:solidFill>
                  <a:srgbClr val="009900"/>
                </a:solidFill>
                <a:latin typeface="+mn-lt"/>
                <a:ea typeface="+mn-ea"/>
              </a:rPr>
              <a:t> advantage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initial &amp; target solutions are given as an input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0825" y="5362849"/>
            <a:ext cx="8785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è"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check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only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polynomial number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of solutions </a:t>
            </a:r>
            <a:r>
              <a:rPr lang="en-US" altLang="ja-JP" sz="2400" b="1" dirty="0" smtClean="0">
                <a:solidFill>
                  <a:srgbClr val="009900"/>
                </a:solidFill>
                <a:latin typeface="Calibri" panose="020F0502020204030204"/>
                <a:ea typeface="メイリオ" panose="020B0604030504040204" pitchFamily="50" charset="-128"/>
              </a:rPr>
              <a:t>around them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! </a:t>
            </a:r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707904" y="3480113"/>
            <a:ext cx="5271298" cy="13484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lvl="0" algn="l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There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are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/>
                <a:ea typeface="メイリオ" panose="020B0604030504040204" pitchFamily="50" charset="-128"/>
              </a:rPr>
              <a:t>exponentially many solutions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, </a:t>
            </a:r>
            <a:endParaRPr lang="en-US" altLang="ja-JP" sz="2400" dirty="0" smtClean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lvl="0" algn="l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but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each connected component of the solution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space is of </a:t>
            </a: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polynomial size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. 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42888" y="5925038"/>
            <a:ext cx="8650288" cy="849463"/>
          </a:xfrm>
          <a:prstGeom prst="rect">
            <a:avLst/>
          </a:prstGeom>
          <a:solidFill>
            <a:srgbClr val="FFFFCC"/>
          </a:solidFill>
          <a:ln w="3810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marL="847725" indent="-492125" algn="l"/>
            <a:r>
              <a:rPr lang="en-US" altLang="ja-JP" sz="2400" b="1" u="sng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OPEN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: Is there a reconfiguration problem which is in P, but</a:t>
            </a:r>
          </a:p>
          <a:p>
            <a:pPr marL="1250950" algn="l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its solution space has a super-polynomial diameter?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5214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4" grpId="0"/>
      <p:bldP spid="7" grpId="0"/>
      <p:bldP spid="8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雲 63"/>
          <p:cNvSpPr/>
          <p:nvPr/>
        </p:nvSpPr>
        <p:spPr>
          <a:xfrm>
            <a:off x="611560" y="3626746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44</a:t>
            </a:fld>
            <a:endParaRPr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2888" y="548680"/>
            <a:ext cx="867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For several search problems in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their reconfiguration problems are also in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+mn-ea"/>
              </a:rPr>
              <a:t>. But, …</a:t>
            </a:r>
            <a:endParaRPr lang="ja-JP" altLang="en-US" sz="2400" dirty="0" smtClean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10701"/>
              </p:ext>
            </p:extLst>
          </p:nvPr>
        </p:nvGraphicFramePr>
        <p:xfrm>
          <a:off x="244926" y="1360018"/>
          <a:ext cx="8654148" cy="1440159"/>
        </p:xfrm>
        <a:graphic>
          <a:graphicData uri="http://schemas.openxmlformats.org/drawingml/2006/table">
            <a:tbl>
              <a:tblPr firstRow="1" bandRow="1"/>
              <a:tblGrid>
                <a:gridCol w="4255066"/>
                <a:gridCol w="2016224"/>
                <a:gridCol w="2382858"/>
              </a:tblGrid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Search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Reconfiguration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4-coloring for bipartite graphs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PSPACE-complete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800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shortest path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</a:t>
                      </a:r>
                      <a:endParaRPr kumimoji="1" lang="ja-JP" altLang="en-US" sz="2400" baseline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400" baseline="0" dirty="0" smtClean="0">
                          <a:latin typeface="+mn-lt"/>
                        </a:rPr>
                        <a:t>PSPACE-complete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" name="テキスト ボックス 65"/>
          <p:cNvSpPr txBox="1"/>
          <p:nvPr/>
        </p:nvSpPr>
        <p:spPr>
          <a:xfrm>
            <a:off x="1611685" y="4254167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path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kumimoji="1" lang="ja-JP" altLang="en-US" sz="200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67" name="直線矢印コネクタ 66"/>
          <p:cNvCxnSpPr>
            <a:endCxn id="71" idx="2"/>
          </p:cNvCxnSpPr>
          <p:nvPr/>
        </p:nvCxnSpPr>
        <p:spPr>
          <a:xfrm>
            <a:off x="1113713" y="4330694"/>
            <a:ext cx="270041" cy="723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71" idx="7"/>
            <a:endCxn id="72" idx="3"/>
          </p:cNvCxnSpPr>
          <p:nvPr/>
        </p:nvCxnSpPr>
        <p:spPr>
          <a:xfrm flipV="1">
            <a:off x="1474523" y="4132617"/>
            <a:ext cx="336709" cy="2327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72" idx="6"/>
          </p:cNvCxnSpPr>
          <p:nvPr/>
        </p:nvCxnSpPr>
        <p:spPr>
          <a:xfrm>
            <a:off x="1902000" y="4095020"/>
            <a:ext cx="7004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1007372" y="424348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383755" y="4349823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1795658" y="4041849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611868" y="4041849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+mn-ea"/>
            </a:endParaRPr>
          </a:p>
        </p:txBody>
      </p:sp>
      <p:sp>
        <p:nvSpPr>
          <p:cNvPr id="74" name="角丸四角形吹き出し 73"/>
          <p:cNvSpPr/>
          <p:nvPr/>
        </p:nvSpPr>
        <p:spPr>
          <a:xfrm>
            <a:off x="395537" y="3644285"/>
            <a:ext cx="892960" cy="403587"/>
          </a:xfrm>
          <a:prstGeom prst="wedgeRoundRectCallout">
            <a:avLst>
              <a:gd name="adj1" fmla="val 20577"/>
              <a:gd name="adj2" fmla="val 8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5" name="角丸四角形吹き出し 74"/>
          <p:cNvSpPr/>
          <p:nvPr/>
        </p:nvSpPr>
        <p:spPr>
          <a:xfrm>
            <a:off x="2477830" y="3458785"/>
            <a:ext cx="810730" cy="403587"/>
          </a:xfrm>
          <a:prstGeom prst="wedgeRoundRectCallout">
            <a:avLst>
              <a:gd name="adj1" fmla="val -24987"/>
              <a:gd name="adj2" fmla="val 8345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2861405"/>
            <a:ext cx="36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Easy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 to find one solution </a:t>
            </a:r>
            <a:endParaRPr kumimoji="1" lang="ja-JP" altLang="en-US" sz="2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16016" y="2861405"/>
            <a:ext cx="428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Difficult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 to check the reachability</a:t>
            </a:r>
            <a:endParaRPr kumimoji="1" lang="ja-JP" altLang="en-US" sz="24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3955100" y="2916348"/>
            <a:ext cx="729747" cy="351778"/>
          </a:xfrm>
          <a:prstGeom prst="leftRightArrow">
            <a:avLst/>
          </a:prstGeom>
          <a:solidFill>
            <a:srgbClr val="CCFFCC"/>
          </a:solidFill>
          <a:ln w="28575">
            <a:solidFill>
              <a:srgbClr val="0099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67744" y="5805264"/>
            <a:ext cx="6625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So far, I don’t have intuitive explanations to what makes these problems difficult in reconfiguration… </a:t>
            </a:r>
            <a:endParaRPr lang="ja-JP" altLang="en-US" dirty="0"/>
          </a:p>
        </p:txBody>
      </p:sp>
      <p:sp>
        <p:nvSpPr>
          <p:cNvPr id="22" name="タイトル 5"/>
          <p:cNvSpPr>
            <a:spLocks noGrp="1"/>
          </p:cNvSpPr>
          <p:nvPr>
            <p:ph type="title"/>
          </p:nvPr>
        </p:nvSpPr>
        <p:spPr>
          <a:xfrm>
            <a:off x="250825" y="-3001"/>
            <a:ext cx="8642350" cy="633068"/>
          </a:xfrm>
        </p:spPr>
        <p:txBody>
          <a:bodyPr/>
          <a:lstStyle/>
          <a:p>
            <a:r>
              <a:rPr kumimoji="1" lang="en-US" altLang="ja-JP" sz="3200" dirty="0" smtClean="0"/>
              <a:t>Search problem vs its reconfiguration </a:t>
            </a:r>
            <a:r>
              <a:rPr lang="en-US" altLang="ja-JP" sz="3200" dirty="0"/>
              <a:t>p</a:t>
            </a:r>
            <a:r>
              <a:rPr kumimoji="1" lang="en-US" altLang="ja-JP" sz="3200" dirty="0" smtClean="0"/>
              <a:t>roblem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4163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8510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Future work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(from my viewpoint …)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45</a:t>
            </a:fld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373" y="620688"/>
            <a:ext cx="8884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Calibri" panose="020F0502020204030204"/>
                <a:ea typeface="メイリオ" panose="020B0604030504040204" pitchFamily="50" charset="-128"/>
              </a:rPr>
              <a:t>[2002 – 2012]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Negative results (PSPACE-completeness)</a:t>
            </a: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Algorithms obtained using mostly greedy methods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373" y="2198474"/>
            <a:ext cx="888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[2013 – now]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 methods capturing the solution space</a:t>
            </a: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Dynamic programming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ixed-parameter tractability (FPT)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59373" y="3717032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/>
                <a:ea typeface="メイリオ" panose="020B0604030504040204" pitchFamily="50" charset="-128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sides!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438268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b="1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[General Question]</a:t>
            </a:r>
            <a:endParaRPr lang="ja-JP" altLang="en-US" sz="2400" b="1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80039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Clarify </a:t>
            </a:r>
            <a:r>
              <a:rPr lang="en-US" altLang="ja-JP" sz="2400" b="1" dirty="0" smtClean="0">
                <a:solidFill>
                  <a:srgbClr val="009900"/>
                </a:solidFill>
                <a:latin typeface="Calibri" panose="020F0502020204030204"/>
                <a:ea typeface="メイリオ" panose="020B0604030504040204" pitchFamily="50" charset="-128"/>
              </a:rPr>
              <a:t>relationships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on complexity between search problems and their reconfiguration problems?  </a:t>
            </a:r>
            <a:endParaRPr lang="ja-JP" altLang="en-US" sz="2400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559793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Give a (sufficient) condition for which the </a:t>
            </a:r>
            <a:r>
              <a:rPr lang="en-US" altLang="ja-JP" sz="2400" b="1" dirty="0" smtClean="0">
                <a:solidFill>
                  <a:srgbClr val="009900"/>
                </a:solidFill>
                <a:latin typeface="Calibri" panose="020F0502020204030204"/>
                <a:ea typeface="メイリオ" panose="020B0604030504040204" pitchFamily="50" charset="-128"/>
              </a:rPr>
              <a:t>DP method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yields a polynomial-time algorithm?</a:t>
            </a:r>
            <a:endParaRPr lang="ja-JP" altLang="en-US" sz="2400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639547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009900"/>
                </a:solidFill>
                <a:latin typeface="Calibri" panose="020F0502020204030204"/>
                <a:ea typeface="メイリオ" panose="020B0604030504040204" pitchFamily="50" charset="-128"/>
              </a:rPr>
              <a:t>Shortest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variant?</a:t>
            </a:r>
          </a:p>
        </p:txBody>
      </p:sp>
    </p:spTree>
    <p:extLst>
      <p:ext uri="{BB962C8B-B14F-4D97-AF65-F5344CB8AC3E}">
        <p14:creationId xmlns:p14="http://schemas.microsoft.com/office/powerpoint/2010/main" val="40023691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Shortest variant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46</a:t>
            </a:fld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9373" y="1096696"/>
            <a:ext cx="8711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9933"/>
                </a:solidFill>
                <a:latin typeface="+mn-lt"/>
                <a:ea typeface="メイリオ" panose="020B0604030504040204" pitchFamily="50" charset="-128"/>
              </a:rPr>
              <a:t>[2015 </a:t>
            </a:r>
            <a:r>
              <a:rPr lang="en-US" altLang="ja-JP" sz="2400" dirty="0">
                <a:solidFill>
                  <a:srgbClr val="FF9933"/>
                </a:solidFill>
                <a:latin typeface="+mn-lt"/>
                <a:ea typeface="メイリオ" panose="020B0604030504040204" pitchFamily="50" charset="-128"/>
              </a:rPr>
              <a:t>– </a:t>
            </a:r>
            <a:r>
              <a:rPr lang="en-US" altLang="ja-JP" sz="2400" dirty="0" smtClean="0">
                <a:solidFill>
                  <a:srgbClr val="FF9933"/>
                </a:solidFill>
                <a:latin typeface="+mn-lt"/>
                <a:ea typeface="メイリオ" panose="020B0604030504040204" pitchFamily="50" charset="-128"/>
              </a:rPr>
              <a:t>now]</a:t>
            </a:r>
            <a:endParaRPr lang="en-US" altLang="ja-JP" sz="1050" dirty="0">
              <a:solidFill>
                <a:srgbClr val="FF9933"/>
              </a:solidFill>
              <a:latin typeface="+mn-lt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Algorithms for </a:t>
            </a:r>
            <a:r>
              <a:rPr lang="en-US" altLang="ja-JP" sz="2400" b="1" u="sng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shortest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 variant, capturing “</a:t>
            </a:r>
            <a:r>
              <a:rPr lang="en-US" altLang="ja-JP" sz="2400" b="1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detours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”</a:t>
            </a: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SAT reconfiguration </a:t>
            </a:r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</a:rPr>
              <a:t>[MNPR15]</a:t>
            </a:r>
            <a:endParaRPr lang="en-US" altLang="ja-JP" sz="1800" dirty="0">
              <a:solidFill>
                <a:srgbClr val="C00000"/>
              </a:solidFill>
              <a:latin typeface="+mn-lt"/>
              <a:ea typeface="メイリオ" panose="020B0604030504040204" pitchFamily="50" charset="-128"/>
            </a:endParaRPr>
          </a:p>
          <a:p>
            <a:pPr marL="1257300" lvl="2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solidFill>
                  <a:prstClr val="black"/>
                </a:solidFill>
                <a:latin typeface="+mn-lt"/>
                <a:ea typeface="メイリオ" panose="020B0604030504040204" pitchFamily="50" charset="-128"/>
              </a:rPr>
              <a:t>Independent set reconfiguration (Token Sliding) for caterpillars</a:t>
            </a:r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メイリオ" panose="020B0604030504040204" pitchFamily="50" charset="-128"/>
              </a:rPr>
              <a:t> [YU16]</a:t>
            </a:r>
            <a:endParaRPr lang="en-US" altLang="ja-JP" sz="2000" dirty="0" smtClean="0">
              <a:solidFill>
                <a:srgbClr val="C00000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61649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asks for the length of a 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+mn-lt"/>
                <a:ea typeface="+mn-ea"/>
              </a:rPr>
              <a:t>shortest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reconfiguration sequence.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16" name="グループ化 19"/>
          <p:cNvGrpSpPr>
            <a:grpSpLocks/>
          </p:cNvGrpSpPr>
          <p:nvPr/>
        </p:nvGrpSpPr>
        <p:grpSpPr bwMode="auto">
          <a:xfrm>
            <a:off x="947037" y="3064891"/>
            <a:ext cx="1194384" cy="1193499"/>
            <a:chOff x="785813" y="2922588"/>
            <a:chExt cx="3008312" cy="3006725"/>
          </a:xfrm>
        </p:grpSpPr>
        <p:cxnSp>
          <p:nvCxnSpPr>
            <p:cNvPr id="17" name="直線コネクタ 16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直方体 19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テキスト ボックス 9"/>
          <p:cNvSpPr txBox="1">
            <a:spLocks noChangeArrowheads="1"/>
          </p:cNvSpPr>
          <p:nvPr/>
        </p:nvSpPr>
        <p:spPr bwMode="auto">
          <a:xfrm>
            <a:off x="963786" y="2644215"/>
            <a:ext cx="559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ja-JP" alt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10"/>
          <p:cNvSpPr txBox="1">
            <a:spLocks noChangeArrowheads="1"/>
          </p:cNvSpPr>
          <p:nvPr/>
        </p:nvSpPr>
        <p:spPr bwMode="auto">
          <a:xfrm>
            <a:off x="1898110" y="2723343"/>
            <a:ext cx="477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11"/>
          <p:cNvSpPr txBox="1">
            <a:spLocks noChangeArrowheads="1"/>
          </p:cNvSpPr>
          <p:nvPr/>
        </p:nvSpPr>
        <p:spPr bwMode="auto">
          <a:xfrm>
            <a:off x="2122238" y="37856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12"/>
          <p:cNvSpPr txBox="1">
            <a:spLocks noChangeArrowheads="1"/>
          </p:cNvSpPr>
          <p:nvPr/>
        </p:nvSpPr>
        <p:spPr bwMode="auto">
          <a:xfrm>
            <a:off x="1611649" y="4265681"/>
            <a:ext cx="451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13"/>
          <p:cNvSpPr txBox="1">
            <a:spLocks noChangeArrowheads="1"/>
          </p:cNvSpPr>
          <p:nvPr/>
        </p:nvSpPr>
        <p:spPr bwMode="auto">
          <a:xfrm>
            <a:off x="546229" y="4249400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ja-JP" alt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14"/>
          <p:cNvSpPr txBox="1">
            <a:spLocks noChangeArrowheads="1"/>
          </p:cNvSpPr>
          <p:nvPr/>
        </p:nvSpPr>
        <p:spPr bwMode="auto">
          <a:xfrm>
            <a:off x="467544" y="3209935"/>
            <a:ext cx="492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15"/>
          <p:cNvSpPr txBox="1">
            <a:spLocks noChangeArrowheads="1"/>
          </p:cNvSpPr>
          <p:nvPr/>
        </p:nvSpPr>
        <p:spPr bwMode="auto">
          <a:xfrm>
            <a:off x="1366808" y="3336213"/>
            <a:ext cx="484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十字形 28"/>
          <p:cNvSpPr/>
          <p:nvPr/>
        </p:nvSpPr>
        <p:spPr>
          <a:xfrm rot="2700000">
            <a:off x="908056" y="3301039"/>
            <a:ext cx="124843" cy="124842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十字形 29"/>
          <p:cNvSpPr/>
          <p:nvPr/>
        </p:nvSpPr>
        <p:spPr>
          <a:xfrm rot="2700000">
            <a:off x="2079328" y="3896991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187522" y="3007250"/>
            <a:ext cx="114651" cy="1146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十字形 32"/>
          <p:cNvSpPr/>
          <p:nvPr/>
        </p:nvSpPr>
        <p:spPr>
          <a:xfrm rot="2700000">
            <a:off x="1195958" y="3876841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1000741" y="4252140"/>
            <a:ext cx="768473" cy="0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38" idx="0"/>
            <a:endCxn id="37" idx="4"/>
          </p:cNvCxnSpPr>
          <p:nvPr/>
        </p:nvCxnSpPr>
        <p:spPr>
          <a:xfrm flipH="1" flipV="1">
            <a:off x="1819347" y="3420666"/>
            <a:ext cx="7192" cy="750843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886090" y="4171509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762021" y="3306016"/>
            <a:ext cx="114651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769214" y="4171509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31198" y="4649941"/>
            <a:ext cx="196977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Solution space</a:t>
            </a:r>
          </a:p>
          <a:p>
            <a:pPr lvl="0"/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for a SAT formula</a:t>
            </a:r>
            <a:endParaRPr lang="en-US" altLang="ja-JP" sz="2000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074406" y="3018457"/>
            <a:ext cx="114651" cy="1146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直線矢印コネクタ 41"/>
          <p:cNvCxnSpPr>
            <a:stCxn id="37" idx="7"/>
            <a:endCxn id="40" idx="3"/>
          </p:cNvCxnSpPr>
          <p:nvPr/>
        </p:nvCxnSpPr>
        <p:spPr>
          <a:xfrm flipV="1">
            <a:off x="1859882" y="3116317"/>
            <a:ext cx="231314" cy="206489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32" idx="6"/>
            <a:endCxn id="40" idx="2"/>
          </p:cNvCxnSpPr>
          <p:nvPr/>
        </p:nvCxnSpPr>
        <p:spPr>
          <a:xfrm>
            <a:off x="1302173" y="3064576"/>
            <a:ext cx="772233" cy="11206"/>
          </a:xfrm>
          <a:prstGeom prst="straightConnector1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テキスト ボックス 228"/>
              <p:cNvSpPr txBox="1"/>
              <p:nvPr/>
            </p:nvSpPr>
            <p:spPr>
              <a:xfrm>
                <a:off x="3276972" y="2716223"/>
                <a:ext cx="5615508" cy="121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b="1" dirty="0" smtClean="0">
                    <a:solidFill>
                      <a:srgbClr val="009900"/>
                    </a:solidFill>
                    <a:latin typeface="+mn-lt"/>
                    <a:ea typeface="+mn-ea"/>
                  </a:rPr>
                  <a:t>[Difficult point]</a:t>
                </a:r>
                <a:endPara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E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ven though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𝑧</m:t>
                    </m:r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=0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in both initial &amp; target, we need to flip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𝑧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once for the feasibility.  </a:t>
                </a:r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229" name="テキスト ボックス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972" y="2716223"/>
                <a:ext cx="5615508" cy="1218795"/>
              </a:xfrm>
              <a:prstGeom prst="rect">
                <a:avLst/>
              </a:prstGeom>
              <a:blipFill rotWithShape="0">
                <a:blip r:embed="rId3"/>
                <a:stretch>
                  <a:fillRect l="-1737" t="-4000" b="-10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3276972" y="3989428"/>
            <a:ext cx="56166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Almost all previously known algorithms for shortest variants touch </a:t>
            </a:r>
            <a:r>
              <a:rPr lang="en-US" altLang="ja-JP" sz="2000" dirty="0" smtClean="0">
                <a:solidFill>
                  <a:srgbClr val="0000FF"/>
                </a:solidFill>
                <a:latin typeface="+mn-lt"/>
                <a:ea typeface="+mn-ea"/>
              </a:rPr>
              <a:t>only the symmetric difference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</a:t>
            </a:r>
          </a:p>
          <a:p>
            <a:pPr algn="l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  <a:sym typeface="Wingdings" panose="05000000000000000000" pitchFamily="2" charset="2"/>
              </a:rPr>
              <a:t> no detour. 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86308" y="557728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+mn-ea"/>
              </a:rPr>
              <a:t>[MNPR15] </a:t>
            </a:r>
            <a:r>
              <a:rPr lang="en-US" altLang="ja-JP" sz="1800" b="1" u="sng" dirty="0" smtClean="0">
                <a:latin typeface="+mn-lt"/>
                <a:ea typeface="+mn-ea"/>
              </a:rPr>
              <a:t>A.E</a:t>
            </a:r>
            <a:r>
              <a:rPr lang="en-US" altLang="ja-JP" sz="1800" b="1" u="sng" dirty="0">
                <a:latin typeface="+mn-lt"/>
                <a:ea typeface="+mn-ea"/>
              </a:rPr>
              <a:t>. </a:t>
            </a:r>
            <a:r>
              <a:rPr lang="en-US" altLang="ja-JP" sz="1800" b="1" u="sng" dirty="0" err="1">
                <a:latin typeface="+mn-lt"/>
                <a:ea typeface="+mn-ea"/>
              </a:rPr>
              <a:t>Mouawad</a:t>
            </a:r>
            <a:r>
              <a:rPr lang="en-US" altLang="ja-JP" sz="1800" dirty="0">
                <a:latin typeface="+mn-lt"/>
                <a:ea typeface="+mn-ea"/>
              </a:rPr>
              <a:t>, </a:t>
            </a:r>
            <a:r>
              <a:rPr lang="en-US" altLang="ja-JP" sz="1800" dirty="0" smtClean="0">
                <a:latin typeface="+mn-lt"/>
                <a:ea typeface="+mn-ea"/>
              </a:rPr>
              <a:t>N. </a:t>
            </a:r>
            <a:r>
              <a:rPr lang="en-US" altLang="ja-JP" sz="1800" dirty="0">
                <a:latin typeface="+mn-lt"/>
                <a:ea typeface="+mn-ea"/>
              </a:rPr>
              <a:t>Nishimura, </a:t>
            </a:r>
            <a:r>
              <a:rPr lang="en-US" altLang="ja-JP" sz="1800" dirty="0" smtClean="0">
                <a:latin typeface="+mn-lt"/>
                <a:ea typeface="+mn-ea"/>
              </a:rPr>
              <a:t>V. </a:t>
            </a:r>
            <a:r>
              <a:rPr lang="en-US" altLang="ja-JP" sz="1800" dirty="0">
                <a:latin typeface="+mn-lt"/>
                <a:ea typeface="+mn-ea"/>
              </a:rPr>
              <a:t>Pathak, </a:t>
            </a:r>
            <a:r>
              <a:rPr lang="en-US" altLang="ja-JP" sz="1800" dirty="0" smtClean="0">
                <a:latin typeface="+mn-lt"/>
                <a:ea typeface="+mn-ea"/>
              </a:rPr>
              <a:t>V. Raman. Shortest reconfiguration paths </a:t>
            </a:r>
            <a:r>
              <a:rPr lang="en-US" altLang="ja-JP" sz="1800" dirty="0">
                <a:latin typeface="+mn-lt"/>
                <a:ea typeface="+mn-ea"/>
              </a:rPr>
              <a:t>in the </a:t>
            </a:r>
            <a:r>
              <a:rPr lang="en-US" altLang="ja-JP" sz="1800" dirty="0" smtClean="0">
                <a:latin typeface="+mn-lt"/>
                <a:ea typeface="+mn-ea"/>
              </a:rPr>
              <a:t>solution space </a:t>
            </a:r>
            <a:r>
              <a:rPr lang="en-US" altLang="ja-JP" sz="1800" dirty="0">
                <a:latin typeface="+mn-lt"/>
                <a:ea typeface="+mn-ea"/>
              </a:rPr>
              <a:t>of Boolean </a:t>
            </a:r>
            <a:r>
              <a:rPr lang="en-US" altLang="ja-JP" sz="1800" dirty="0" smtClean="0">
                <a:latin typeface="+mn-lt"/>
                <a:ea typeface="+mn-ea"/>
              </a:rPr>
              <a:t>formulas</a:t>
            </a:r>
            <a:r>
              <a:rPr lang="en-US" altLang="ja-JP" sz="1800" dirty="0">
                <a:latin typeface="+mn-lt"/>
                <a:ea typeface="+mn-ea"/>
              </a:rPr>
              <a:t>. </a:t>
            </a:r>
            <a:r>
              <a:rPr lang="en-US" altLang="ja-JP" sz="1800" dirty="0" smtClean="0">
                <a:latin typeface="+mn-lt"/>
                <a:ea typeface="+mn-ea"/>
              </a:rPr>
              <a:t>Proc. ICALP 2015, </a:t>
            </a:r>
            <a:r>
              <a:rPr lang="en-US" altLang="ja-JP" sz="1800" dirty="0">
                <a:latin typeface="+mn-lt"/>
                <a:ea typeface="+mn-ea"/>
              </a:rPr>
              <a:t>LNCS </a:t>
            </a:r>
            <a:r>
              <a:rPr lang="en-US" altLang="ja-JP" sz="1800" dirty="0" smtClean="0">
                <a:latin typeface="+mn-lt"/>
                <a:ea typeface="+mn-ea"/>
              </a:rPr>
              <a:t>9134, pp. 985-996 (2015)</a:t>
            </a:r>
            <a:endParaRPr lang="ja-JP" altLang="en-US" sz="1800" dirty="0">
              <a:latin typeface="+mn-lt"/>
              <a:ea typeface="+mn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86308" y="6192580"/>
            <a:ext cx="8784976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C00000"/>
                </a:solidFill>
                <a:latin typeface="+mn-lt"/>
                <a:ea typeface="+mn-ea"/>
              </a:rPr>
              <a:t>[YU16] </a:t>
            </a:r>
            <a:r>
              <a:rPr lang="en-US" altLang="ja-JP" sz="1800" dirty="0" smtClean="0">
                <a:latin typeface="+mn-lt"/>
                <a:ea typeface="+mn-ea"/>
              </a:rPr>
              <a:t>T. </a:t>
            </a:r>
            <a:r>
              <a:rPr lang="en-US" altLang="ja-JP" sz="1800" dirty="0">
                <a:latin typeface="+mn-lt"/>
                <a:ea typeface="+mn-ea"/>
              </a:rPr>
              <a:t>Yamada, </a:t>
            </a:r>
            <a:r>
              <a:rPr lang="en-US" altLang="ja-JP" sz="1800" dirty="0" smtClean="0">
                <a:latin typeface="+mn-lt"/>
                <a:ea typeface="+mn-ea"/>
              </a:rPr>
              <a:t>R. Uehara. Shortest reconfiguration </a:t>
            </a:r>
            <a:r>
              <a:rPr lang="en-US" altLang="ja-JP" sz="1800" dirty="0">
                <a:latin typeface="+mn-lt"/>
                <a:ea typeface="+mn-ea"/>
              </a:rPr>
              <a:t>of </a:t>
            </a:r>
            <a:r>
              <a:rPr lang="en-US" altLang="ja-JP" sz="1800" dirty="0" smtClean="0">
                <a:latin typeface="+mn-lt"/>
                <a:ea typeface="+mn-ea"/>
              </a:rPr>
              <a:t>sliding tokens </a:t>
            </a:r>
            <a:r>
              <a:rPr lang="en-US" altLang="ja-JP" sz="1800" dirty="0">
                <a:latin typeface="+mn-lt"/>
                <a:ea typeface="+mn-ea"/>
              </a:rPr>
              <a:t>on a </a:t>
            </a:r>
            <a:r>
              <a:rPr lang="en-US" altLang="ja-JP" sz="1800" dirty="0" smtClean="0">
                <a:latin typeface="+mn-lt"/>
                <a:ea typeface="+mn-ea"/>
              </a:rPr>
              <a:t>caterpillar. Proc. </a:t>
            </a:r>
            <a:r>
              <a:rPr lang="en-US" altLang="ja-JP" sz="1800" dirty="0">
                <a:latin typeface="+mn-lt"/>
                <a:ea typeface="+mn-ea"/>
              </a:rPr>
              <a:t>WALCOM 2016, LNCS 9627,  </a:t>
            </a:r>
            <a:r>
              <a:rPr lang="en-US" altLang="ja-JP" sz="1800" dirty="0" smtClean="0">
                <a:latin typeface="+mn-lt"/>
                <a:ea typeface="+mn-ea"/>
              </a:rPr>
              <a:t>pp. 236-248 (2016)</a:t>
            </a:r>
            <a:endParaRPr lang="ja-JP" altLang="en-US" sz="1800" dirty="0">
              <a:latin typeface="+mn-lt"/>
              <a:ea typeface="+mn-ea"/>
            </a:endParaRPr>
          </a:p>
        </p:txBody>
      </p:sp>
      <p:sp>
        <p:nvSpPr>
          <p:cNvPr id="230" name="角丸四角形吹き出し 229"/>
          <p:cNvSpPr/>
          <p:nvPr/>
        </p:nvSpPr>
        <p:spPr>
          <a:xfrm>
            <a:off x="5453296" y="5078642"/>
            <a:ext cx="3439184" cy="440949"/>
          </a:xfrm>
          <a:prstGeom prst="wedgeRoundRectCallout">
            <a:avLst>
              <a:gd name="adj1" fmla="val 2642"/>
              <a:gd name="adj2" fmla="val 70476"/>
              <a:gd name="adj3" fmla="val 16667"/>
            </a:avLst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kumimoji="1" lang="en-US" altLang="ja-JP" sz="2000" dirty="0" smtClean="0">
                <a:solidFill>
                  <a:srgbClr val="FF9933"/>
                </a:solidFill>
                <a:latin typeface="+mn-lt"/>
                <a:ea typeface="+mn-ea"/>
              </a:rPr>
              <a:t>4th talk of this </a:t>
            </a:r>
            <a:r>
              <a:rPr lang="en-US" altLang="ja-JP" sz="2000" dirty="0" smtClean="0">
                <a:solidFill>
                  <a:srgbClr val="FF9933"/>
                </a:solidFill>
                <a:latin typeface="+mn-lt"/>
                <a:ea typeface="メイリオ" panose="020B0604030504040204" pitchFamily="50" charset="-128"/>
              </a:rPr>
              <a:t>mini-symposia</a:t>
            </a:r>
            <a:endParaRPr kumimoji="1" lang="ja-JP" altLang="en-US" sz="2000" dirty="0" smtClean="0">
              <a:solidFill>
                <a:srgbClr val="FF99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80159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51" grpId="0"/>
      <p:bldP spid="2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28992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Conclusion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47</a:t>
            </a:fld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373" y="620688"/>
            <a:ext cx="8884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Calibri" panose="020F0502020204030204"/>
                <a:ea typeface="メイリオ" panose="020B0604030504040204" pitchFamily="50" charset="-128"/>
              </a:rPr>
              <a:t>[2002 – 2012]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Negative results (PSPACE-completeness)</a:t>
            </a:r>
            <a:endParaRPr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Sufficient conditions for yes-instances</a:t>
            </a: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Algorithms obtained using mostly greedy methods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373" y="2198474"/>
            <a:ext cx="888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[2013 – now]</a:t>
            </a:r>
            <a:endParaRPr lang="en-US" altLang="ja-JP" sz="105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 methods capturing the solution space</a:t>
            </a: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Dynamic programming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ixed-parameter tractability (FPT)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9373" y="3656218"/>
            <a:ext cx="88846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9933"/>
                </a:solidFill>
                <a:latin typeface="Calibri" panose="020F0502020204030204"/>
                <a:ea typeface="メイリオ" panose="020B0604030504040204" pitchFamily="50" charset="-128"/>
              </a:rPr>
              <a:t>[2015 </a:t>
            </a:r>
            <a:r>
              <a:rPr lang="en-US" altLang="ja-JP" sz="2400" dirty="0">
                <a:solidFill>
                  <a:srgbClr val="FF9933"/>
                </a:solidFill>
                <a:latin typeface="Calibri" panose="020F0502020204030204"/>
                <a:ea typeface="メイリオ" panose="020B0604030504040204" pitchFamily="50" charset="-128"/>
              </a:rPr>
              <a:t>– </a:t>
            </a:r>
            <a:r>
              <a:rPr lang="en-US" altLang="ja-JP" sz="2400" dirty="0" smtClean="0">
                <a:solidFill>
                  <a:srgbClr val="FF9933"/>
                </a:solidFill>
                <a:latin typeface="Calibri" panose="020F0502020204030204"/>
                <a:ea typeface="メイリオ" panose="020B0604030504040204" pitchFamily="50" charset="-128"/>
              </a:rPr>
              <a:t>now]</a:t>
            </a:r>
            <a:endParaRPr lang="en-US" altLang="ja-JP" sz="1050" dirty="0">
              <a:solidFill>
                <a:srgbClr val="FF9933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742950" lvl="1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Algorithms for shortest variant, capturing “detours”</a:t>
            </a: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SAT reconfiguration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1714500" lvl="3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Independent set reconfiguration (Token Sliding) for caterpillars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259373" y="5229200"/>
            <a:ext cx="8633107" cy="648072"/>
          </a:xfrm>
          <a:prstGeom prst="roundRect">
            <a:avLst/>
          </a:prstGeom>
          <a:ln w="38100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We now have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techniques/results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for </a:t>
            </a:r>
            <a:r>
              <a:rPr lang="en-US" altLang="ja-JP" sz="2400" b="1" u="sng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both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/>
                <a:ea typeface="メイリオ" panose="020B0604030504040204" pitchFamily="50" charset="-128"/>
              </a:rPr>
              <a:t>negative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&amp;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positive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 sides!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9373" y="6237312"/>
            <a:ext cx="8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… but, we still have several interesting open problems!!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19044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Combinatorial Reconfiguration</a:t>
            </a:r>
            <a:endParaRPr kumimoji="1"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2068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asks the “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reachability</a:t>
            </a:r>
            <a:r>
              <a:rPr lang="en-US" altLang="ja-JP" sz="2400" dirty="0" smtClean="0">
                <a:latin typeface="+mn-lt"/>
                <a:ea typeface="+mn-ea"/>
              </a:rPr>
              <a:t>”/“</a:t>
            </a:r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</a:rPr>
              <a:t>connectivity</a:t>
            </a:r>
            <a:r>
              <a:rPr lang="en-US" altLang="ja-JP" sz="2400" dirty="0" smtClean="0">
                <a:latin typeface="+mn-lt"/>
                <a:ea typeface="+mn-ea"/>
              </a:rPr>
              <a:t>” of the solution space.</a:t>
            </a:r>
            <a:endParaRPr kumimoji="1" lang="ja-JP" altLang="en-US" sz="2400" dirty="0" smtClean="0">
              <a:latin typeface="+mn-lt"/>
              <a:ea typeface="+mn-ea"/>
            </a:endParaRPr>
          </a:p>
        </p:txBody>
      </p:sp>
      <p:sp>
        <p:nvSpPr>
          <p:cNvPr id="14" name="雲 13"/>
          <p:cNvSpPr/>
          <p:nvPr/>
        </p:nvSpPr>
        <p:spPr>
          <a:xfrm>
            <a:off x="3309288" y="1445089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2418" y="1007104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solution space</a:t>
            </a:r>
            <a:endParaRPr lang="ja-JP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0292" y="2072510"/>
            <a:ext cx="78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path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?</a:t>
            </a:r>
            <a:endParaRPr kumimoji="1" lang="ja-JP" altLang="en-US" sz="200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17" name="直線矢印コネクタ 16"/>
          <p:cNvCxnSpPr>
            <a:endCxn id="21" idx="2"/>
          </p:cNvCxnSpPr>
          <p:nvPr/>
        </p:nvCxnSpPr>
        <p:spPr>
          <a:xfrm>
            <a:off x="3811441" y="2149037"/>
            <a:ext cx="270041" cy="723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1" idx="7"/>
            <a:endCxn id="22" idx="3"/>
          </p:cNvCxnSpPr>
          <p:nvPr/>
        </p:nvCxnSpPr>
        <p:spPr>
          <a:xfrm flipV="1">
            <a:off x="4172251" y="1950960"/>
            <a:ext cx="336709" cy="2327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22" idx="6"/>
          </p:cNvCxnSpPr>
          <p:nvPr/>
        </p:nvCxnSpPr>
        <p:spPr>
          <a:xfrm>
            <a:off x="4599728" y="1913363"/>
            <a:ext cx="7004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705100" y="2061825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1" name="円/楕円 20"/>
          <p:cNvSpPr/>
          <p:nvPr/>
        </p:nvSpPr>
        <p:spPr>
          <a:xfrm>
            <a:off x="4081483" y="2168166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円/楕円 21"/>
          <p:cNvSpPr/>
          <p:nvPr/>
        </p:nvSpPr>
        <p:spPr>
          <a:xfrm>
            <a:off x="4493386" y="186019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3" name="円/楕円 22"/>
          <p:cNvSpPr/>
          <p:nvPr/>
        </p:nvSpPr>
        <p:spPr>
          <a:xfrm>
            <a:off x="5309596" y="186019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角丸四角形吹き出し 23"/>
          <p:cNvSpPr/>
          <p:nvPr/>
        </p:nvSpPr>
        <p:spPr>
          <a:xfrm>
            <a:off x="3076257" y="1521699"/>
            <a:ext cx="909968" cy="344516"/>
          </a:xfrm>
          <a:prstGeom prst="wedgeRoundRectCallout">
            <a:avLst>
              <a:gd name="adj1" fmla="val 20577"/>
              <a:gd name="adj2" fmla="val 8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5259660" y="2107307"/>
            <a:ext cx="902949" cy="403587"/>
          </a:xfrm>
          <a:prstGeom prst="wedgeRoundRectCallout">
            <a:avLst>
              <a:gd name="adj1" fmla="val -35536"/>
              <a:gd name="adj2" fmla="val -817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15815" y="2836857"/>
            <a:ext cx="33123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Reconfiguration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pPr algn="ctr"/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the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reachability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 between two given feasible solutions</a:t>
            </a:r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3033167" y="3240394"/>
            <a:ext cx="3070051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95585"/>
              </p:ext>
            </p:extLst>
          </p:nvPr>
        </p:nvGraphicFramePr>
        <p:xfrm>
          <a:off x="2421285" y="4554503"/>
          <a:ext cx="3468947" cy="42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数式" r:id="rId4" imgW="1955520" imgH="241200" progId="Equation.3">
                  <p:embed/>
                </p:oleObj>
              </mc:Choice>
              <mc:Fallback>
                <p:oleObj name="数式" r:id="rId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285" y="4554503"/>
                        <a:ext cx="3468947" cy="42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" name="テキスト ボックス 236"/>
          <p:cNvSpPr txBox="1"/>
          <p:nvPr/>
        </p:nvSpPr>
        <p:spPr>
          <a:xfrm>
            <a:off x="251521" y="4551511"/>
            <a:ext cx="224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ex) SAT formula: 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111" name="グループ化 19"/>
          <p:cNvGrpSpPr>
            <a:grpSpLocks/>
          </p:cNvGrpSpPr>
          <p:nvPr/>
        </p:nvGrpSpPr>
        <p:grpSpPr bwMode="auto">
          <a:xfrm>
            <a:off x="906867" y="5355407"/>
            <a:ext cx="1086406" cy="1085602"/>
            <a:chOff x="785813" y="2922588"/>
            <a:chExt cx="3008312" cy="3006725"/>
          </a:xfrm>
        </p:grpSpPr>
        <p:cxnSp>
          <p:nvCxnSpPr>
            <p:cNvPr id="112" name="直線コネクタ 111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直方体 114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" name="テキスト ボックス 9"/>
          <p:cNvSpPr txBox="1">
            <a:spLocks noChangeArrowheads="1"/>
          </p:cNvSpPr>
          <p:nvPr/>
        </p:nvSpPr>
        <p:spPr bwMode="auto">
          <a:xfrm>
            <a:off x="888713" y="5016339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テキスト ボックス 10"/>
          <p:cNvSpPr txBox="1">
            <a:spLocks noChangeArrowheads="1"/>
          </p:cNvSpPr>
          <p:nvPr/>
        </p:nvSpPr>
        <p:spPr bwMode="auto">
          <a:xfrm>
            <a:off x="1679790" y="5013176"/>
            <a:ext cx="589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テキスト ボックス 14"/>
          <p:cNvSpPr txBox="1">
            <a:spLocks noChangeArrowheads="1"/>
          </p:cNvSpPr>
          <p:nvPr/>
        </p:nvSpPr>
        <p:spPr bwMode="auto">
          <a:xfrm>
            <a:off x="358267" y="5442212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テキスト ボックス 15"/>
          <p:cNvSpPr txBox="1">
            <a:spLocks noChangeArrowheads="1"/>
          </p:cNvSpPr>
          <p:nvPr/>
        </p:nvSpPr>
        <p:spPr bwMode="auto">
          <a:xfrm>
            <a:off x="1233703" y="5631648"/>
            <a:ext cx="598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十字形 122"/>
          <p:cNvSpPr/>
          <p:nvPr/>
        </p:nvSpPr>
        <p:spPr>
          <a:xfrm rot="2700000">
            <a:off x="838434" y="5551562"/>
            <a:ext cx="168014" cy="16801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十字形 123"/>
          <p:cNvSpPr/>
          <p:nvPr/>
        </p:nvSpPr>
        <p:spPr>
          <a:xfrm rot="2700000">
            <a:off x="1625582" y="5546250"/>
            <a:ext cx="168014" cy="168014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十字形 124"/>
          <p:cNvSpPr/>
          <p:nvPr/>
        </p:nvSpPr>
        <p:spPr>
          <a:xfrm rot="2700000">
            <a:off x="1901820" y="5288021"/>
            <a:ext cx="168013" cy="168014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十字形 125"/>
          <p:cNvSpPr/>
          <p:nvPr/>
        </p:nvSpPr>
        <p:spPr>
          <a:xfrm rot="2700000">
            <a:off x="1111614" y="6091459"/>
            <a:ext cx="168014" cy="168014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直線矢印コネクタ 126"/>
          <p:cNvCxnSpPr>
            <a:stCxn id="129" idx="6"/>
          </p:cNvCxnSpPr>
          <p:nvPr/>
        </p:nvCxnSpPr>
        <p:spPr>
          <a:xfrm>
            <a:off x="994496" y="6437556"/>
            <a:ext cx="645652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endCxn id="131" idx="3"/>
          </p:cNvCxnSpPr>
          <p:nvPr/>
        </p:nvCxnSpPr>
        <p:spPr>
          <a:xfrm flipV="1">
            <a:off x="1771333" y="6223877"/>
            <a:ext cx="160106" cy="15934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2"/>
          <p:cNvSpPr txBox="1">
            <a:spLocks noChangeArrowheads="1"/>
          </p:cNvSpPr>
          <p:nvPr/>
        </p:nvSpPr>
        <p:spPr bwMode="auto">
          <a:xfrm>
            <a:off x="1407808" y="6469543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1108604" y="5293140"/>
            <a:ext cx="153693" cy="1536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400" i="1">
              <a:solidFill>
                <a:srgbClr val="000000"/>
              </a:solidFill>
              <a:latin typeface="Cambria Math" panose="02040503050406030204" pitchFamily="18" charset="0"/>
              <a:ea typeface="+mn-ea"/>
            </a:endParaRPr>
          </a:p>
        </p:txBody>
      </p:sp>
      <p:sp>
        <p:nvSpPr>
          <p:cNvPr id="133" name="角丸四角形吹き出し 132"/>
          <p:cNvSpPr/>
          <p:nvPr/>
        </p:nvSpPr>
        <p:spPr>
          <a:xfrm>
            <a:off x="53649" y="6186063"/>
            <a:ext cx="707442" cy="267273"/>
          </a:xfrm>
          <a:prstGeom prst="wedgeRoundRectCallout">
            <a:avLst>
              <a:gd name="adj1" fmla="val 46620"/>
              <a:gd name="adj2" fmla="val 793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given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34" name="角丸四角形吹き出し 133"/>
          <p:cNvSpPr/>
          <p:nvPr/>
        </p:nvSpPr>
        <p:spPr>
          <a:xfrm>
            <a:off x="2057235" y="5667288"/>
            <a:ext cx="714565" cy="267273"/>
          </a:xfrm>
          <a:prstGeom prst="wedgeRoundRectCallout">
            <a:avLst>
              <a:gd name="adj1" fmla="val -36243"/>
              <a:gd name="adj2" fmla="val 793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dirty="0" smtClean="0">
                <a:solidFill>
                  <a:schemeClr val="tx1"/>
                </a:solidFill>
              </a:rPr>
              <a:t>given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400" y="1713009"/>
            <a:ext cx="2733451" cy="1200329"/>
          </a:xfrm>
          <a:prstGeom prst="wedgeRectCallout">
            <a:avLst>
              <a:gd name="adj1" fmla="val 57330"/>
              <a:gd name="adj2" fmla="val 38328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introduce an </a:t>
            </a:r>
            <a:r>
              <a:rPr kumimoji="1" lang="en-US" altLang="ja-JP" sz="2400" b="1" u="sng" dirty="0" smtClean="0">
                <a:solidFill>
                  <a:srgbClr val="FF0000"/>
                </a:solidFill>
                <a:latin typeface="+mn-lt"/>
                <a:ea typeface="+mn-ea"/>
              </a:rPr>
              <a:t>adjacency relation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on feasible solutions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500401" y="1713009"/>
            <a:ext cx="2390972" cy="1200329"/>
          </a:xfrm>
          <a:prstGeom prst="wedgeRectCallout">
            <a:avLst>
              <a:gd name="adj1" fmla="val -62356"/>
              <a:gd name="adj2" fmla="val 40524"/>
            </a:avLst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two feasible solutions are </a:t>
            </a:r>
            <a:r>
              <a:rPr lang="en-US" altLang="ja-JP" sz="2400" b="1" u="sng" dirty="0" smtClean="0">
                <a:solidFill>
                  <a:srgbClr val="FF0000"/>
                </a:solidFill>
                <a:latin typeface="+mn-lt"/>
                <a:ea typeface="+mn-ea"/>
              </a:rPr>
              <a:t>given as an input</a:t>
            </a:r>
            <a:endParaRPr kumimoji="1" lang="ja-JP" altLang="en-US" sz="2400" b="1" u="sng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3520886"/>
            <a:ext cx="2880319" cy="69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Hamming distance one</a:t>
            </a:r>
          </a:p>
          <a:p>
            <a:pPr algn="l"/>
            <a:r>
              <a:rPr kumimoji="1" lang="en-US" altLang="ja-JP" sz="1800" dirty="0" smtClean="0">
                <a:solidFill>
                  <a:srgbClr val="000000"/>
                </a:solidFill>
                <a:latin typeface="+mn-lt"/>
                <a:ea typeface="+mn-ea"/>
              </a:rPr>
              <a:t>(i.e., flip of a single variable)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/>
              <p:cNvSpPr txBox="1"/>
              <p:nvPr/>
            </p:nvSpPr>
            <p:spPr>
              <a:xfrm>
                <a:off x="5931360" y="4542493"/>
                <a:ext cx="3081721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b="1" u="sng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&amp;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0,0,0</m:t>
                        </m:r>
                      </m:e>
                    </m:d>
                  </m:oMath>
                </a14:m>
                <a:endParaRPr lang="en-US" altLang="ja-JP" sz="2400" b="0" dirty="0" smtClean="0">
                  <a:solidFill>
                    <a:srgbClr val="000000"/>
                  </a:solidFill>
                  <a:latin typeface="+mn-lt"/>
                  <a:ea typeface="+mn-ea"/>
                </a:endParaRPr>
              </a:p>
              <a:p>
                <a:pPr algn="l"/>
                <a:r>
                  <a:rPr kumimoji="1" lang="en-US" altLang="ja-JP" sz="2400" b="0" dirty="0" smtClean="0">
                    <a:solidFill>
                      <a:srgbClr val="000000"/>
                    </a:solidFill>
                    <a:ea typeface="+mn-ea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1,0,1</m:t>
                        </m:r>
                      </m:e>
                    </m:d>
                  </m:oMath>
                </a14:m>
                <a:endParaRPr kumimoji="1" lang="ja-JP" altLang="en-US" sz="24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108" name="テキスト ボックス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60" y="4542493"/>
                <a:ext cx="3081721" cy="849463"/>
              </a:xfrm>
              <a:prstGeom prst="rect">
                <a:avLst/>
              </a:prstGeom>
              <a:blipFill rotWithShape="0">
                <a:blip r:embed="rId6"/>
                <a:stretch>
                  <a:fillRect l="-3162" t="-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263636" y="3903439"/>
            <a:ext cx="2332019" cy="707587"/>
            <a:chOff x="6263636" y="3903439"/>
            <a:chExt cx="2332019" cy="707587"/>
          </a:xfrm>
        </p:grpSpPr>
        <p:sp>
          <p:nvSpPr>
            <p:cNvPr id="7" name="右中かっこ 6"/>
            <p:cNvSpPr/>
            <p:nvPr/>
          </p:nvSpPr>
          <p:spPr bwMode="auto">
            <a:xfrm rot="16200000">
              <a:off x="7302359" y="3317729"/>
              <a:ext cx="254574" cy="2332019"/>
            </a:xfrm>
            <a:prstGeom prst="rightBrace">
              <a:avLst>
                <a:gd name="adj1" fmla="val 37637"/>
                <a:gd name="adj2" fmla="val 5000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660232" y="3903439"/>
              <a:ext cx="1539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 err="1" smtClean="0">
                  <a:solidFill>
                    <a:srgbClr val="000000"/>
                  </a:solidFill>
                  <a:latin typeface="+mn-lt"/>
                  <a:ea typeface="+mn-ea"/>
                </a:rPr>
                <a:t>satisfiable</a:t>
              </a:r>
              <a:r>
                <a: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!</a:t>
              </a:r>
              <a:endParaRPr kumimoji="1" lang="ja-JP" altLang="en-US" sz="2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843808" y="5567051"/>
                <a:ext cx="6250809" cy="114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+mn-ea"/>
                  </a:rPr>
                  <a:t>F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ind a </a:t>
                </a:r>
                <a:r>
                  <a:rPr kumimoji="1" lang="en-US" altLang="ja-JP" sz="2400" b="1" u="sng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sequence of adjacent feasible</a:t>
                </a:r>
                <a:r>
                  <a:rPr kumimoji="1" lang="en-US" altLang="ja-JP" sz="24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solutions</a:t>
                </a:r>
              </a:p>
              <a:p>
                <a:pPr algn="l"/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among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candidates of solutions for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+mn-lt"/>
                    <a:ea typeface="メイリオ" panose="020B0604030504040204" pitchFamily="50" charset="-128"/>
                  </a:rPr>
                  <a:t>variables.</a:t>
                </a:r>
              </a:p>
              <a:p>
                <a:pPr algn="l"/>
                <a:r>
                  <a:rPr lang="en-US" altLang="ja-JP" sz="18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(We do NOT know the feasibility of the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altLang="ja-JP" sz="18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candidates.)</a:t>
                </a:r>
                <a:r>
                  <a:rPr kumimoji="1" lang="en-US" altLang="ja-JP" sz="1800" dirty="0" smtClean="0">
                    <a:solidFill>
                      <a:srgbClr val="000000"/>
                    </a:solidFill>
                    <a:latin typeface="+mn-lt"/>
                    <a:ea typeface="+mn-ea"/>
                  </a:rPr>
                  <a:t> </a:t>
                </a:r>
                <a:endParaRPr kumimoji="1" lang="ja-JP" altLang="en-US" sz="180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67051"/>
                <a:ext cx="6250809" cy="1140312"/>
              </a:xfrm>
              <a:prstGeom prst="rect">
                <a:avLst/>
              </a:prstGeom>
              <a:blipFill rotWithShape="0">
                <a:blip r:embed="rId7"/>
                <a:stretch>
                  <a:fillRect l="-1561" t="-4278" r="-1366"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6" name="直線矢印コネクタ 225"/>
          <p:cNvCxnSpPr>
            <a:stCxn id="5" idx="2"/>
            <a:endCxn id="237" idx="0"/>
          </p:cNvCxnSpPr>
          <p:nvPr/>
        </p:nvCxnSpPr>
        <p:spPr bwMode="auto">
          <a:xfrm flipH="1">
            <a:off x="1371714" y="4211844"/>
            <a:ext cx="103942" cy="339667"/>
          </a:xfrm>
          <a:prstGeom prst="straightConnector1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テキスト ボックス 11"/>
          <p:cNvSpPr txBox="1">
            <a:spLocks noChangeArrowheads="1"/>
          </p:cNvSpPr>
          <p:nvPr/>
        </p:nvSpPr>
        <p:spPr bwMode="auto">
          <a:xfrm>
            <a:off x="1987147" y="5988575"/>
            <a:ext cx="500506" cy="3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テキスト ボックス 13"/>
          <p:cNvSpPr txBox="1">
            <a:spLocks noChangeArrowheads="1"/>
          </p:cNvSpPr>
          <p:nvPr/>
        </p:nvSpPr>
        <p:spPr bwMode="auto">
          <a:xfrm>
            <a:off x="611682" y="6472388"/>
            <a:ext cx="608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611682" y="5988575"/>
            <a:ext cx="1875971" cy="822367"/>
            <a:chOff x="611682" y="5988575"/>
            <a:chExt cx="1875971" cy="822367"/>
          </a:xfrm>
        </p:grpSpPr>
        <p:sp>
          <p:nvSpPr>
            <p:cNvPr id="61" name="テキスト ボックス 11"/>
            <p:cNvSpPr txBox="1">
              <a:spLocks noChangeArrowheads="1"/>
            </p:cNvSpPr>
            <p:nvPr/>
          </p:nvSpPr>
          <p:spPr bwMode="auto">
            <a:xfrm>
              <a:off x="1987147" y="5988575"/>
              <a:ext cx="500506" cy="34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u="sng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101</a:t>
              </a:r>
              <a:endParaRPr lang="ja-JP" altLang="en-US" sz="1600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テキスト ボックス 13"/>
            <p:cNvSpPr txBox="1">
              <a:spLocks noChangeArrowheads="1"/>
            </p:cNvSpPr>
            <p:nvPr/>
          </p:nvSpPr>
          <p:spPr bwMode="auto">
            <a:xfrm>
              <a:off x="611682" y="6472388"/>
              <a:ext cx="608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u="sng" dirty="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000</a:t>
              </a:r>
              <a:endParaRPr lang="ja-JP" altLang="en-US" sz="1600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840803" y="6360709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908931" y="6092692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1407808" y="6360709"/>
            <a:ext cx="608052" cy="447388"/>
            <a:chOff x="1407808" y="6360709"/>
            <a:chExt cx="608052" cy="447388"/>
          </a:xfrm>
        </p:grpSpPr>
        <p:sp>
          <p:nvSpPr>
            <p:cNvPr id="67" name="テキスト ボックス 12"/>
            <p:cNvSpPr txBox="1">
              <a:spLocks noChangeArrowheads="1"/>
            </p:cNvSpPr>
            <p:nvPr/>
          </p:nvSpPr>
          <p:spPr bwMode="auto">
            <a:xfrm>
              <a:off x="1407808" y="6469543"/>
              <a:ext cx="608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001</a:t>
              </a:r>
              <a:endParaRPr lang="ja-JP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640148" y="6360709"/>
              <a:ext cx="153693" cy="1536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2400" i="1">
                <a:solidFill>
                  <a:srgbClr val="000000"/>
                </a:solidFill>
                <a:latin typeface="Cambria Math" panose="02040503050406030204" pitchFamily="18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6321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32" grpId="0" animBg="1"/>
      <p:bldP spid="133" grpId="0" animBg="1"/>
      <p:bldP spid="134" grpId="0" animBg="1"/>
      <p:bldP spid="3" grpId="0" animBg="1"/>
      <p:bldP spid="107" grpId="0" animBg="1"/>
      <p:bldP spid="5" grpId="0"/>
      <p:bldP spid="10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58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Combinatorial Reconfiguration</a:t>
            </a:r>
            <a:endParaRPr kumimoji="1" lang="ja-JP" altLang="en-US" sz="3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62620" y="628639"/>
            <a:ext cx="5229862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 smtClean="0">
                <a:latin typeface="+mn-lt"/>
                <a:ea typeface="+mn-ea"/>
              </a:rPr>
              <a:t>Reconfiguration is a </a:t>
            </a:r>
            <a:r>
              <a:rPr lang="en-US" altLang="ja-JP" sz="2400" b="1" u="sng" dirty="0" smtClean="0">
                <a:solidFill>
                  <a:srgbClr val="0000FF"/>
                </a:solidFill>
                <a:latin typeface="+mn-lt"/>
                <a:ea typeface="+mn-ea"/>
              </a:rPr>
              <a:t>decision</a:t>
            </a:r>
            <a:r>
              <a:rPr lang="en-US" altLang="ja-JP" sz="2400" dirty="0" smtClean="0">
                <a:latin typeface="+mn-lt"/>
                <a:ea typeface="+mn-ea"/>
              </a:rPr>
              <a:t> problem: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n-lt"/>
                <a:ea typeface="+mn-ea"/>
              </a:rPr>
              <a:t>simply output Yes/No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n-lt"/>
                <a:ea typeface="+mn-ea"/>
              </a:rPr>
              <a:t>actual reconfiguration sequence is not required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91887" y="5157192"/>
            <a:ext cx="895893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ja-JP" sz="2400" b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Challenge!!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solution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space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can be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exponential size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w.r.t. the input size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メイリオ" panose="020B0604030504040204" pitchFamily="50" charset="-128"/>
              </a:rPr>
              <a:t>but, evaluate the running time of algorithm w.r.t. the input size!</a:t>
            </a:r>
            <a:endParaRPr lang="ja-JP" altLang="en-US" sz="2400" dirty="0">
              <a:solidFill>
                <a:srgbClr val="0000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571352" y="2377296"/>
            <a:ext cx="4222452" cy="1123712"/>
          </a:xfrm>
          <a:prstGeom prst="wedgeRoundRectCallout">
            <a:avLst>
              <a:gd name="adj1" fmla="val -36159"/>
              <a:gd name="adj2" fmla="val -65519"/>
              <a:gd name="adj3" fmla="val 16667"/>
            </a:avLst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>
                <a:latin typeface="+mn-lt"/>
              </a:rPr>
              <a:t>Indeed</a:t>
            </a:r>
            <a:r>
              <a:rPr lang="en-US" altLang="ja-JP" sz="2000" dirty="0">
                <a:latin typeface="+mn-lt"/>
              </a:rPr>
              <a:t>, there are examples such that a </a:t>
            </a: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shortest</a:t>
            </a:r>
            <a:r>
              <a:rPr lang="en-US" altLang="ja-JP" sz="2000" dirty="0">
                <a:latin typeface="+mn-lt"/>
              </a:rPr>
              <a:t> reconfiguration sequence requires </a:t>
            </a:r>
            <a:r>
              <a:rPr lang="en-US" altLang="ja-JP" sz="2000" b="1" dirty="0">
                <a:solidFill>
                  <a:srgbClr val="0000FF"/>
                </a:solidFill>
                <a:latin typeface="+mn-lt"/>
              </a:rPr>
              <a:t>super-polynomial</a:t>
            </a:r>
            <a:r>
              <a:rPr lang="en-US" altLang="ja-JP" sz="2000" dirty="0">
                <a:latin typeface="+mn-lt"/>
              </a:rPr>
              <a:t> length</a:t>
            </a:r>
            <a:r>
              <a:rPr lang="en-US" altLang="ja-JP" sz="2000" dirty="0" smtClean="0">
                <a:latin typeface="+mn-lt"/>
              </a:rPr>
              <a:t>!</a:t>
            </a:r>
            <a:endParaRPr lang="en-US" altLang="ja-JP" sz="2000" dirty="0">
              <a:latin typeface="+mn-lt"/>
            </a:endParaRPr>
          </a:p>
        </p:txBody>
      </p:sp>
      <p:sp>
        <p:nvSpPr>
          <p:cNvPr id="21" name="雲 20"/>
          <p:cNvSpPr/>
          <p:nvPr/>
        </p:nvSpPr>
        <p:spPr>
          <a:xfrm>
            <a:off x="624571" y="1074575"/>
            <a:ext cx="2444685" cy="1316375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7701" y="63659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solution space</a:t>
            </a:r>
            <a:endParaRPr lang="ja-JP" alt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75575" y="1701996"/>
            <a:ext cx="780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path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n-lt"/>
                <a:ea typeface="+mn-ea"/>
              </a:rPr>
              <a:t>?</a:t>
            </a:r>
            <a:endParaRPr kumimoji="1" lang="ja-JP" altLang="en-US" sz="200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24" name="直線矢印コネクタ 23"/>
          <p:cNvCxnSpPr>
            <a:endCxn id="28" idx="2"/>
          </p:cNvCxnSpPr>
          <p:nvPr/>
        </p:nvCxnSpPr>
        <p:spPr>
          <a:xfrm>
            <a:off x="1126724" y="1778523"/>
            <a:ext cx="270041" cy="723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8" idx="7"/>
            <a:endCxn id="29" idx="3"/>
          </p:cNvCxnSpPr>
          <p:nvPr/>
        </p:nvCxnSpPr>
        <p:spPr>
          <a:xfrm flipV="1">
            <a:off x="1487534" y="1580446"/>
            <a:ext cx="336709" cy="2327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9" idx="6"/>
          </p:cNvCxnSpPr>
          <p:nvPr/>
        </p:nvCxnSpPr>
        <p:spPr>
          <a:xfrm>
            <a:off x="1915011" y="1542849"/>
            <a:ext cx="7004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1020383" y="1691311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8" name="円/楕円 27"/>
          <p:cNvSpPr/>
          <p:nvPr/>
        </p:nvSpPr>
        <p:spPr>
          <a:xfrm>
            <a:off x="1396766" y="1797652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9" name="円/楕円 28"/>
          <p:cNvSpPr/>
          <p:nvPr/>
        </p:nvSpPr>
        <p:spPr>
          <a:xfrm>
            <a:off x="1808669" y="1489678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0" name="円/楕円 29"/>
          <p:cNvSpPr/>
          <p:nvPr/>
        </p:nvSpPr>
        <p:spPr>
          <a:xfrm>
            <a:off x="2624879" y="1489678"/>
            <a:ext cx="106342" cy="1063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1" name="角丸四角形吹き出し 30"/>
          <p:cNvSpPr/>
          <p:nvPr/>
        </p:nvSpPr>
        <p:spPr>
          <a:xfrm>
            <a:off x="391540" y="1151185"/>
            <a:ext cx="909968" cy="344516"/>
          </a:xfrm>
          <a:prstGeom prst="wedgeRoundRectCallout">
            <a:avLst>
              <a:gd name="adj1" fmla="val 20577"/>
              <a:gd name="adj2" fmla="val 8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2574943" y="1736793"/>
            <a:ext cx="902949" cy="403587"/>
          </a:xfrm>
          <a:prstGeom prst="wedgeRoundRectCallout">
            <a:avLst>
              <a:gd name="adj1" fmla="val -35536"/>
              <a:gd name="adj2" fmla="val -817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given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1098" y="2466343"/>
            <a:ext cx="33123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Reconfiguration 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Problem</a:t>
            </a:r>
          </a:p>
          <a:p>
            <a:pPr algn="ctr"/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asks the </a:t>
            </a:r>
            <a:r>
              <a:rPr lang="en-US" altLang="ja-JP" sz="24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reachability</a:t>
            </a:r>
            <a:r>
              <a:rPr lang="en-US" altLang="ja-JP" sz="2400" dirty="0" smtClean="0">
                <a:latin typeface="+mn-lt"/>
                <a:ea typeface="+mn-ea"/>
                <a:sym typeface="Wingdings" pitchFamily="2" charset="2"/>
              </a:rPr>
              <a:t> between two given feasible solutions</a:t>
            </a:r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348450" y="2869880"/>
            <a:ext cx="3070051" cy="0"/>
          </a:xfrm>
          <a:prstGeom prst="line">
            <a:avLst/>
          </a:prstGeom>
          <a:noFill/>
          <a:ln w="28575" cap="flat" cmpd="dbl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角丸四角形吹き出し 1"/>
          <p:cNvSpPr/>
          <p:nvPr/>
        </p:nvSpPr>
        <p:spPr>
          <a:xfrm>
            <a:off x="4571352" y="4365104"/>
            <a:ext cx="3889080" cy="922536"/>
          </a:xfrm>
          <a:prstGeom prst="wedgeRoundRectCallout">
            <a:avLst>
              <a:gd name="adj1" fmla="val -42127"/>
              <a:gd name="adj2" fmla="val 755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Output the answer </a:t>
            </a:r>
            <a:r>
              <a:rPr kumimoji="1" lang="en-US" altLang="ja-JP" sz="2000" b="1" u="sng" dirty="0" smtClean="0">
                <a:solidFill>
                  <a:srgbClr val="FF0000"/>
                </a:solidFill>
                <a:latin typeface="+mn-lt"/>
                <a:ea typeface="+mn-ea"/>
              </a:rPr>
              <a:t>without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constructing the solution space</a:t>
            </a:r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95746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Motivations</a:t>
            </a:r>
            <a:endParaRPr kumimoji="1" lang="ja-JP" altLang="en-US" sz="3200" dirty="0"/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61145" y="601438"/>
            <a:ext cx="3903212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 smtClean="0">
                <a:solidFill>
                  <a:srgbClr val="C00000"/>
                </a:solidFill>
                <a:latin typeface="+mn-lt"/>
                <a:ea typeface="+mn-ea"/>
              </a:rPr>
              <a:t>[Puzzles]</a:t>
            </a:r>
            <a:endParaRPr kumimoji="1" lang="en-US" altLang="ja-JP" sz="2400" dirty="0" smtClean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liding block puzzle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ubik cube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15 puzzle</a:t>
            </a:r>
            <a:endParaRPr kumimoji="1" lang="en-US" altLang="ja-JP" sz="24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4211960" y="3471391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Sliding block puzzle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1" name="Rectangle 54"/>
          <p:cNvSpPr>
            <a:spLocks noChangeArrowheads="1"/>
          </p:cNvSpPr>
          <p:nvPr/>
        </p:nvSpPr>
        <p:spPr bwMode="auto">
          <a:xfrm rot="5400000">
            <a:off x="3813396" y="1607244"/>
            <a:ext cx="12969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2" name="Rectangle 47"/>
          <p:cNvSpPr>
            <a:spLocks noChangeArrowheads="1"/>
          </p:cNvSpPr>
          <p:nvPr/>
        </p:nvSpPr>
        <p:spPr bwMode="auto">
          <a:xfrm>
            <a:off x="4679378" y="1606450"/>
            <a:ext cx="865187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3" name="Rectangle 48"/>
          <p:cNvSpPr>
            <a:spLocks noChangeArrowheads="1"/>
          </p:cNvSpPr>
          <p:nvPr/>
        </p:nvSpPr>
        <p:spPr bwMode="auto">
          <a:xfrm>
            <a:off x="5974778" y="2903438"/>
            <a:ext cx="865187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4" name="Rectangle 49"/>
          <p:cNvSpPr>
            <a:spLocks noChangeArrowheads="1"/>
          </p:cNvSpPr>
          <p:nvPr/>
        </p:nvSpPr>
        <p:spPr bwMode="auto">
          <a:xfrm>
            <a:off x="5974778" y="2470050"/>
            <a:ext cx="865187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5" name="Rectangle 50"/>
          <p:cNvSpPr>
            <a:spLocks noChangeArrowheads="1"/>
          </p:cNvSpPr>
          <p:nvPr/>
        </p:nvSpPr>
        <p:spPr bwMode="auto">
          <a:xfrm>
            <a:off x="4245990" y="742850"/>
            <a:ext cx="8651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6" name="Rectangle 51"/>
          <p:cNvSpPr>
            <a:spLocks noChangeArrowheads="1"/>
          </p:cNvSpPr>
          <p:nvPr/>
        </p:nvSpPr>
        <p:spPr bwMode="auto">
          <a:xfrm rot="5400000">
            <a:off x="6189884" y="1823144"/>
            <a:ext cx="8651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7" name="Rectangle 52"/>
          <p:cNvSpPr>
            <a:spLocks noChangeArrowheads="1"/>
          </p:cNvSpPr>
          <p:nvPr/>
        </p:nvSpPr>
        <p:spPr bwMode="auto">
          <a:xfrm rot="5400000">
            <a:off x="6189884" y="959544"/>
            <a:ext cx="8651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8" name="Rectangle 53"/>
          <p:cNvSpPr>
            <a:spLocks noChangeArrowheads="1"/>
          </p:cNvSpPr>
          <p:nvPr/>
        </p:nvSpPr>
        <p:spPr bwMode="auto">
          <a:xfrm rot="5400000">
            <a:off x="4029296" y="2686744"/>
            <a:ext cx="8651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9" name="Rectangle 55"/>
          <p:cNvSpPr>
            <a:spLocks noChangeArrowheads="1"/>
          </p:cNvSpPr>
          <p:nvPr/>
        </p:nvSpPr>
        <p:spPr bwMode="auto">
          <a:xfrm rot="5400000">
            <a:off x="5542184" y="1175444"/>
            <a:ext cx="12969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80" name="Rectangle 56"/>
          <p:cNvSpPr>
            <a:spLocks noChangeArrowheads="1"/>
          </p:cNvSpPr>
          <p:nvPr/>
        </p:nvSpPr>
        <p:spPr bwMode="auto">
          <a:xfrm rot="5400000">
            <a:off x="5110384" y="1175444"/>
            <a:ext cx="1296988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81" name="Rectangle 57"/>
          <p:cNvSpPr>
            <a:spLocks noChangeArrowheads="1"/>
          </p:cNvSpPr>
          <p:nvPr/>
        </p:nvSpPr>
        <p:spPr bwMode="auto">
          <a:xfrm>
            <a:off x="4679378" y="2038250"/>
            <a:ext cx="1295400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70" name="Rectangle 28"/>
          <p:cNvSpPr>
            <a:spLocks noChangeArrowheads="1"/>
          </p:cNvSpPr>
          <p:nvPr/>
        </p:nvSpPr>
        <p:spPr bwMode="auto">
          <a:xfrm>
            <a:off x="4245990" y="742850"/>
            <a:ext cx="2592388" cy="25923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ja-JP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54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14166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416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4722 -4.8148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2.77778E-6 -0.0629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0474 -3.703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1888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2.77778E-7 0.1888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1.94444E-6 0.1259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14166 -7.40741E-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9" grpId="0" animBg="1"/>
      <p:bldP spid="180" grpId="0" animBg="1"/>
      <p:bldP spid="1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Motivations</a:t>
            </a:r>
            <a:endParaRPr kumimoji="1" lang="ja-JP" altLang="en-US" sz="3200" dirty="0"/>
          </a:p>
        </p:txBody>
      </p:sp>
      <p:sp>
        <p:nvSpPr>
          <p:cNvPr id="225" name="スライド番号プレースホルダー 2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61145" y="601438"/>
            <a:ext cx="3903212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 smtClean="0">
                <a:solidFill>
                  <a:srgbClr val="C00000"/>
                </a:solidFill>
                <a:latin typeface="+mn-lt"/>
                <a:ea typeface="+mn-ea"/>
              </a:rPr>
              <a:t>[Puzzles]</a:t>
            </a:r>
            <a:endParaRPr kumimoji="1" lang="en-US" altLang="ja-JP" sz="2400" dirty="0" smtClean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liding block puzzle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ubik cube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15 puzzle</a:t>
            </a:r>
            <a:endParaRPr kumimoji="1" lang="en-US" altLang="ja-JP" sz="24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27984" y="857610"/>
            <a:ext cx="1232185" cy="1223121"/>
            <a:chOff x="4211960" y="764704"/>
            <a:chExt cx="2621296" cy="2602013"/>
          </a:xfrm>
        </p:grpSpPr>
        <p:sp>
          <p:nvSpPr>
            <p:cNvPr id="247" name="正方形/長方形 246"/>
            <p:cNvSpPr/>
            <p:nvPr/>
          </p:nvSpPr>
          <p:spPr>
            <a:xfrm>
              <a:off x="4211960" y="764704"/>
              <a:ext cx="2621296" cy="25923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Rectangle 54"/>
            <p:cNvSpPr>
              <a:spLocks noChangeArrowheads="1"/>
            </p:cNvSpPr>
            <p:nvPr/>
          </p:nvSpPr>
          <p:spPr bwMode="auto">
            <a:xfrm rot="5400000">
              <a:off x="3798616" y="1638723"/>
              <a:ext cx="12969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5" name="Rectangle 47"/>
            <p:cNvSpPr>
              <a:spLocks noChangeArrowheads="1"/>
            </p:cNvSpPr>
            <p:nvPr/>
          </p:nvSpPr>
          <p:spPr bwMode="auto">
            <a:xfrm>
              <a:off x="4664598" y="1637929"/>
              <a:ext cx="865187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6" name="Rectangle 48"/>
            <p:cNvSpPr>
              <a:spLocks noChangeArrowheads="1"/>
            </p:cNvSpPr>
            <p:nvPr/>
          </p:nvSpPr>
          <p:spPr bwMode="auto">
            <a:xfrm>
              <a:off x="5959998" y="2934917"/>
              <a:ext cx="865187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7" name="Rectangle 49"/>
            <p:cNvSpPr>
              <a:spLocks noChangeArrowheads="1"/>
            </p:cNvSpPr>
            <p:nvPr/>
          </p:nvSpPr>
          <p:spPr bwMode="auto">
            <a:xfrm>
              <a:off x="5959998" y="2501529"/>
              <a:ext cx="865187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8" name="Rectangle 50"/>
            <p:cNvSpPr>
              <a:spLocks noChangeArrowheads="1"/>
            </p:cNvSpPr>
            <p:nvPr/>
          </p:nvSpPr>
          <p:spPr bwMode="auto">
            <a:xfrm>
              <a:off x="4231210" y="774329"/>
              <a:ext cx="8651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9" name="Rectangle 51"/>
            <p:cNvSpPr>
              <a:spLocks noChangeArrowheads="1"/>
            </p:cNvSpPr>
            <p:nvPr/>
          </p:nvSpPr>
          <p:spPr bwMode="auto">
            <a:xfrm rot="5400000">
              <a:off x="6175104" y="1854623"/>
              <a:ext cx="8651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0" name="Rectangle 52"/>
            <p:cNvSpPr>
              <a:spLocks noChangeArrowheads="1"/>
            </p:cNvSpPr>
            <p:nvPr/>
          </p:nvSpPr>
          <p:spPr bwMode="auto">
            <a:xfrm rot="5400000">
              <a:off x="6175104" y="991023"/>
              <a:ext cx="8651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1" name="Rectangle 53"/>
            <p:cNvSpPr>
              <a:spLocks noChangeArrowheads="1"/>
            </p:cNvSpPr>
            <p:nvPr/>
          </p:nvSpPr>
          <p:spPr bwMode="auto">
            <a:xfrm rot="5400000">
              <a:off x="4014516" y="2718223"/>
              <a:ext cx="8651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2" name="Rectangle 55"/>
            <p:cNvSpPr>
              <a:spLocks noChangeArrowheads="1"/>
            </p:cNvSpPr>
            <p:nvPr/>
          </p:nvSpPr>
          <p:spPr bwMode="auto">
            <a:xfrm rot="5400000">
              <a:off x="5527404" y="1206923"/>
              <a:ext cx="12969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3" name="Rectangle 56"/>
            <p:cNvSpPr>
              <a:spLocks noChangeArrowheads="1"/>
            </p:cNvSpPr>
            <p:nvPr/>
          </p:nvSpPr>
          <p:spPr bwMode="auto">
            <a:xfrm rot="5400000">
              <a:off x="5095604" y="1206923"/>
              <a:ext cx="1296988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4" name="Rectangle 57"/>
            <p:cNvSpPr>
              <a:spLocks noChangeArrowheads="1"/>
            </p:cNvSpPr>
            <p:nvPr/>
          </p:nvSpPr>
          <p:spPr bwMode="auto">
            <a:xfrm>
              <a:off x="4664598" y="2069729"/>
              <a:ext cx="1295400" cy="431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" name="Rectangle 28"/>
            <p:cNvSpPr>
              <a:spLocks noChangeArrowheads="1"/>
            </p:cNvSpPr>
            <p:nvPr/>
          </p:nvSpPr>
          <p:spPr bwMode="auto">
            <a:xfrm>
              <a:off x="4231210" y="774329"/>
              <a:ext cx="2592388" cy="25923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227" name="グループ化 226"/>
          <p:cNvGrpSpPr/>
          <p:nvPr/>
        </p:nvGrpSpPr>
        <p:grpSpPr>
          <a:xfrm>
            <a:off x="261144" y="2852936"/>
            <a:ext cx="8559328" cy="1913854"/>
            <a:chOff x="261144" y="2852936"/>
            <a:chExt cx="8559328" cy="1913854"/>
          </a:xfrm>
        </p:grpSpPr>
        <p:sp>
          <p:nvSpPr>
            <p:cNvPr id="60" name="角丸四角形吹き出し 59"/>
            <p:cNvSpPr/>
            <p:nvPr/>
          </p:nvSpPr>
          <p:spPr>
            <a:xfrm>
              <a:off x="5856215" y="4410801"/>
              <a:ext cx="999577" cy="355989"/>
            </a:xfrm>
            <a:prstGeom prst="wedgeRoundRectCallout">
              <a:avLst>
                <a:gd name="adj1" fmla="val -63047"/>
                <a:gd name="adj2" fmla="val -3720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feeder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7" name="角丸四角形吹き出し 116"/>
            <p:cNvSpPr/>
            <p:nvPr/>
          </p:nvSpPr>
          <p:spPr>
            <a:xfrm>
              <a:off x="3479951" y="4258560"/>
              <a:ext cx="891223" cy="382810"/>
            </a:xfrm>
            <a:prstGeom prst="wedgeRoundRectCallout">
              <a:avLst>
                <a:gd name="adj1" fmla="val 79470"/>
                <a:gd name="adj2" fmla="val -813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switch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4" name="テキスト ボックス 223"/>
            <p:cNvSpPr txBox="1"/>
            <p:nvPr/>
          </p:nvSpPr>
          <p:spPr>
            <a:xfrm>
              <a:off x="337786" y="3259963"/>
              <a:ext cx="3231018" cy="121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by operating switches,  reconfigurable 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  <a:ea typeface="+mn-ea"/>
                </a:rPr>
                <a:t>without </a:t>
              </a:r>
              <a:endParaRPr lang="en-US" altLang="ja-JP" sz="2400" dirty="0" smtClean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 algn="l"/>
              <a:r>
                <a: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causing 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  <a:ea typeface="+mn-ea"/>
                </a:rPr>
                <a:t>any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blackout?</a:t>
              </a:r>
              <a:endParaRPr kumimoji="1" lang="ja-JP" altLang="en-US" sz="2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5244819" y="4260851"/>
              <a:ext cx="447348" cy="450508"/>
              <a:chOff x="1898616" y="1989713"/>
              <a:chExt cx="969079" cy="975922"/>
            </a:xfrm>
            <a:solidFill>
              <a:srgbClr val="CCFFFF"/>
            </a:solidFill>
          </p:grpSpPr>
          <p:sp>
            <p:nvSpPr>
              <p:cNvPr id="6" name="正方形/長方形 5"/>
              <p:cNvSpPr/>
              <p:nvPr/>
            </p:nvSpPr>
            <p:spPr>
              <a:xfrm>
                <a:off x="1898616" y="1989713"/>
                <a:ext cx="969079" cy="975922"/>
              </a:xfrm>
              <a:prstGeom prst="rec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/>
              <p:cNvGrpSpPr/>
              <p:nvPr/>
            </p:nvGrpSpPr>
            <p:grpSpPr>
              <a:xfrm>
                <a:off x="1978745" y="2130278"/>
                <a:ext cx="807028" cy="683741"/>
                <a:chOff x="6648285" y="1807877"/>
                <a:chExt cx="807028" cy="683741"/>
              </a:xfrm>
              <a:grpFill/>
            </p:grpSpPr>
            <p:sp>
              <p:nvSpPr>
                <p:cNvPr id="8" name="円/楕円 7"/>
                <p:cNvSpPr/>
                <p:nvPr/>
              </p:nvSpPr>
              <p:spPr>
                <a:xfrm>
                  <a:off x="6916801" y="2005585"/>
                  <a:ext cx="287668" cy="287668"/>
                </a:xfrm>
                <a:prstGeom prst="ellips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" name="直線コネクタ 8"/>
                <p:cNvCxnSpPr>
                  <a:stCxn id="8" idx="2"/>
                </p:cNvCxnSpPr>
                <p:nvPr/>
              </p:nvCxnSpPr>
              <p:spPr>
                <a:xfrm flipH="1">
                  <a:off x="6648285" y="2149419"/>
                  <a:ext cx="268516" cy="0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>
                  <a:endCxn id="8" idx="6"/>
                </p:cNvCxnSpPr>
                <p:nvPr/>
              </p:nvCxnSpPr>
              <p:spPr>
                <a:xfrm flipH="1">
                  <a:off x="7204469" y="2149419"/>
                  <a:ext cx="250844" cy="0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>
                  <a:stCxn id="8" idx="4"/>
                </p:cNvCxnSpPr>
                <p:nvPr/>
              </p:nvCxnSpPr>
              <p:spPr>
                <a:xfrm>
                  <a:off x="7060635" y="2293253"/>
                  <a:ext cx="0" cy="198365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>
                  <a:stCxn id="8" idx="0"/>
                </p:cNvCxnSpPr>
                <p:nvPr/>
              </p:nvCxnSpPr>
              <p:spPr>
                <a:xfrm flipV="1">
                  <a:off x="7060635" y="1807877"/>
                  <a:ext cx="0" cy="197708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>
                  <a:stCxn id="8" idx="3"/>
                </p:cNvCxnSpPr>
                <p:nvPr/>
              </p:nvCxnSpPr>
              <p:spPr>
                <a:xfrm flipH="1">
                  <a:off x="6822066" y="2251125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>
                  <a:stCxn id="8" idx="5"/>
                </p:cNvCxnSpPr>
                <p:nvPr/>
              </p:nvCxnSpPr>
              <p:spPr>
                <a:xfrm>
                  <a:off x="7162341" y="2251125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>
                  <a:stCxn id="8" idx="1"/>
                </p:cNvCxnSpPr>
                <p:nvPr/>
              </p:nvCxnSpPr>
              <p:spPr>
                <a:xfrm flipH="1" flipV="1">
                  <a:off x="6815095" y="1902284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>
                  <a:stCxn id="8" idx="7"/>
                </p:cNvCxnSpPr>
                <p:nvPr/>
              </p:nvCxnSpPr>
              <p:spPr>
                <a:xfrm flipV="1">
                  <a:off x="7162341" y="1902284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V="1">
                  <a:off x="6656523" y="2149419"/>
                  <a:ext cx="0" cy="203413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7455313" y="1946007"/>
                  <a:ext cx="0" cy="203412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490" y="3653803"/>
              <a:ext cx="302044" cy="310536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478" y="3664048"/>
              <a:ext cx="294714" cy="294714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051" y="3007055"/>
              <a:ext cx="307567" cy="297655"/>
            </a:xfrm>
            <a:prstGeom prst="rect">
              <a:avLst/>
            </a:prstGeom>
            <a:effectLst>
              <a:glow rad="254000">
                <a:srgbClr val="FF9933">
                  <a:alpha val="40000"/>
                </a:srgbClr>
              </a:glow>
            </a:effectLst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051" y="4337278"/>
              <a:ext cx="307567" cy="297655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7471" y="3653802"/>
              <a:ext cx="302044" cy="310536"/>
            </a:xfrm>
            <a:prstGeom prst="rect">
              <a:avLst/>
            </a:prstGeom>
            <a:solidFill>
              <a:srgbClr val="CCFFFF"/>
            </a:solidFill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136" y="3008525"/>
              <a:ext cx="294714" cy="294714"/>
            </a:xfrm>
            <a:prstGeom prst="rect">
              <a:avLst/>
            </a:prstGeom>
            <a:effectLst>
              <a:glow rad="254000">
                <a:srgbClr val="FF9933">
                  <a:alpha val="40000"/>
                </a:srgbClr>
              </a:glow>
            </a:effectLst>
          </p:spPr>
        </p:pic>
        <p:cxnSp>
          <p:nvCxnSpPr>
            <p:cNvPr id="25" name="直線コネクタ 24"/>
            <p:cNvCxnSpPr>
              <a:endCxn id="19" idx="0"/>
            </p:cNvCxnSpPr>
            <p:nvPr/>
          </p:nvCxnSpPr>
          <p:spPr>
            <a:xfrm flipH="1">
              <a:off x="4067512" y="3379556"/>
              <a:ext cx="904" cy="274246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endCxn id="21" idx="1"/>
            </p:cNvCxnSpPr>
            <p:nvPr/>
          </p:nvCxnSpPr>
          <p:spPr>
            <a:xfrm>
              <a:off x="4292089" y="3155883"/>
              <a:ext cx="323962" cy="0"/>
            </a:xfrm>
            <a:prstGeom prst="line">
              <a:avLst/>
            </a:prstGeom>
            <a:ln w="3175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stCxn id="21" idx="2"/>
              <a:endCxn id="20" idx="0"/>
            </p:cNvCxnSpPr>
            <p:nvPr/>
          </p:nvCxnSpPr>
          <p:spPr>
            <a:xfrm>
              <a:off x="4769835" y="3304710"/>
              <a:ext cx="0" cy="359338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20" idx="1"/>
              <a:endCxn id="19" idx="3"/>
            </p:cNvCxnSpPr>
            <p:nvPr/>
          </p:nvCxnSpPr>
          <p:spPr>
            <a:xfrm flipH="1" flipV="1">
              <a:off x="4218534" y="3809070"/>
              <a:ext cx="403944" cy="2335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24" idx="1"/>
              <a:endCxn id="21" idx="3"/>
            </p:cNvCxnSpPr>
            <p:nvPr/>
          </p:nvCxnSpPr>
          <p:spPr>
            <a:xfrm flipH="1">
              <a:off x="4923618" y="3155883"/>
              <a:ext cx="397518" cy="0"/>
            </a:xfrm>
            <a:prstGeom prst="line">
              <a:avLst/>
            </a:prstGeom>
            <a:ln w="3175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グループ化 30"/>
            <p:cNvGrpSpPr/>
            <p:nvPr/>
          </p:nvGrpSpPr>
          <p:grpSpPr>
            <a:xfrm>
              <a:off x="3841076" y="2933331"/>
              <a:ext cx="447348" cy="450508"/>
              <a:chOff x="1898616" y="1989713"/>
              <a:chExt cx="969079" cy="975922"/>
            </a:xfrm>
            <a:solidFill>
              <a:srgbClr val="FFFFCC"/>
            </a:solidFill>
          </p:grpSpPr>
          <p:sp>
            <p:nvSpPr>
              <p:cNvPr id="32" name="正方形/長方形 31"/>
              <p:cNvSpPr/>
              <p:nvPr/>
            </p:nvSpPr>
            <p:spPr>
              <a:xfrm>
                <a:off x="1898616" y="1989713"/>
                <a:ext cx="969079" cy="975922"/>
              </a:xfrm>
              <a:prstGeom prst="rect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" name="グループ化 32"/>
              <p:cNvGrpSpPr/>
              <p:nvPr/>
            </p:nvGrpSpPr>
            <p:grpSpPr>
              <a:xfrm>
                <a:off x="1978745" y="2130278"/>
                <a:ext cx="807028" cy="683741"/>
                <a:chOff x="6648285" y="1807877"/>
                <a:chExt cx="807028" cy="683741"/>
              </a:xfrm>
              <a:grpFill/>
            </p:grpSpPr>
            <p:sp>
              <p:nvSpPr>
                <p:cNvPr id="34" name="円/楕円 33"/>
                <p:cNvSpPr/>
                <p:nvPr/>
              </p:nvSpPr>
              <p:spPr>
                <a:xfrm>
                  <a:off x="6916801" y="2005585"/>
                  <a:ext cx="287668" cy="287668"/>
                </a:xfrm>
                <a:prstGeom prst="ellips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5" name="直線コネクタ 34"/>
                <p:cNvCxnSpPr>
                  <a:stCxn id="34" idx="2"/>
                </p:cNvCxnSpPr>
                <p:nvPr/>
              </p:nvCxnSpPr>
              <p:spPr>
                <a:xfrm flipH="1">
                  <a:off x="6648285" y="2149419"/>
                  <a:ext cx="268516" cy="0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>
                  <a:endCxn id="34" idx="6"/>
                </p:cNvCxnSpPr>
                <p:nvPr/>
              </p:nvCxnSpPr>
              <p:spPr>
                <a:xfrm flipH="1">
                  <a:off x="7204469" y="2149419"/>
                  <a:ext cx="250844" cy="0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>
                  <a:stCxn id="34" idx="4"/>
                </p:cNvCxnSpPr>
                <p:nvPr/>
              </p:nvCxnSpPr>
              <p:spPr>
                <a:xfrm>
                  <a:off x="7060635" y="2293253"/>
                  <a:ext cx="0" cy="198365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>
                  <a:stCxn id="34" idx="0"/>
                </p:cNvCxnSpPr>
                <p:nvPr/>
              </p:nvCxnSpPr>
              <p:spPr>
                <a:xfrm flipV="1">
                  <a:off x="7060635" y="1807877"/>
                  <a:ext cx="0" cy="197708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>
                  <a:stCxn id="34" idx="3"/>
                </p:cNvCxnSpPr>
                <p:nvPr/>
              </p:nvCxnSpPr>
              <p:spPr>
                <a:xfrm flipH="1">
                  <a:off x="6822066" y="2251125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>
                  <a:stCxn id="34" idx="5"/>
                </p:cNvCxnSpPr>
                <p:nvPr/>
              </p:nvCxnSpPr>
              <p:spPr>
                <a:xfrm>
                  <a:off x="7162341" y="2251125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>
                  <a:stCxn id="34" idx="1"/>
                </p:cNvCxnSpPr>
                <p:nvPr/>
              </p:nvCxnSpPr>
              <p:spPr>
                <a:xfrm flipH="1" flipV="1">
                  <a:off x="6815095" y="1902284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>
                  <a:stCxn id="34" idx="7"/>
                </p:cNvCxnSpPr>
                <p:nvPr/>
              </p:nvCxnSpPr>
              <p:spPr>
                <a:xfrm flipV="1">
                  <a:off x="7162341" y="1902284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 flipV="1">
                  <a:off x="6656523" y="2149419"/>
                  <a:ext cx="0" cy="203413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flipV="1">
                  <a:off x="7455313" y="1946007"/>
                  <a:ext cx="0" cy="203412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直線コネクタ 44"/>
            <p:cNvCxnSpPr>
              <a:stCxn id="20" idx="2"/>
              <a:endCxn id="22" idx="0"/>
            </p:cNvCxnSpPr>
            <p:nvPr/>
          </p:nvCxnSpPr>
          <p:spPr>
            <a:xfrm flipH="1">
              <a:off x="4769834" y="3958762"/>
              <a:ext cx="1" cy="378515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20" idx="3"/>
              <a:endCxn id="23" idx="1"/>
            </p:cNvCxnSpPr>
            <p:nvPr/>
          </p:nvCxnSpPr>
          <p:spPr>
            <a:xfrm flipV="1">
              <a:off x="4917192" y="3809070"/>
              <a:ext cx="400279" cy="2335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24" idx="2"/>
              <a:endCxn id="23" idx="0"/>
            </p:cNvCxnSpPr>
            <p:nvPr/>
          </p:nvCxnSpPr>
          <p:spPr>
            <a:xfrm>
              <a:off x="5468493" y="3303240"/>
              <a:ext cx="1" cy="350562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stCxn id="23" idx="2"/>
              <a:endCxn id="6" idx="0"/>
            </p:cNvCxnSpPr>
            <p:nvPr/>
          </p:nvCxnSpPr>
          <p:spPr>
            <a:xfrm flipH="1">
              <a:off x="5468493" y="3964338"/>
              <a:ext cx="1" cy="296514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フローチャート: 和接合 48"/>
            <p:cNvSpPr/>
            <p:nvPr/>
          </p:nvSpPr>
          <p:spPr>
            <a:xfrm>
              <a:off x="4004367" y="346684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: 和接合 49"/>
            <p:cNvSpPr/>
            <p:nvPr/>
          </p:nvSpPr>
          <p:spPr>
            <a:xfrm>
              <a:off x="5412118" y="4042822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和接合 50"/>
            <p:cNvSpPr/>
            <p:nvPr/>
          </p:nvSpPr>
          <p:spPr>
            <a:xfrm>
              <a:off x="5059811" y="3094431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: 和接合 51"/>
            <p:cNvSpPr/>
            <p:nvPr/>
          </p:nvSpPr>
          <p:spPr>
            <a:xfrm>
              <a:off x="4708382" y="407698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: 和接合 52"/>
            <p:cNvSpPr/>
            <p:nvPr/>
          </p:nvSpPr>
          <p:spPr>
            <a:xfrm>
              <a:off x="4361381" y="3743713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: 和接合 53"/>
            <p:cNvSpPr/>
            <p:nvPr/>
          </p:nvSpPr>
          <p:spPr>
            <a:xfrm>
              <a:off x="5055177" y="3743713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ローチャート: 和接合 54"/>
            <p:cNvSpPr/>
            <p:nvPr/>
          </p:nvSpPr>
          <p:spPr>
            <a:xfrm>
              <a:off x="4386487" y="309703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ローチャート: 和接合 55"/>
            <p:cNvSpPr/>
            <p:nvPr/>
          </p:nvSpPr>
          <p:spPr>
            <a:xfrm>
              <a:off x="5408094" y="3409756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ローチャート: 和接合 56"/>
            <p:cNvSpPr/>
            <p:nvPr/>
          </p:nvSpPr>
          <p:spPr>
            <a:xfrm>
              <a:off x="4705996" y="3421158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>
              <a:stCxn id="6" idx="1"/>
              <a:endCxn id="22" idx="3"/>
            </p:cNvCxnSpPr>
            <p:nvPr/>
          </p:nvCxnSpPr>
          <p:spPr>
            <a:xfrm flipH="1">
              <a:off x="4923617" y="4486105"/>
              <a:ext cx="321201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フローチャート: 和接合 58"/>
            <p:cNvSpPr/>
            <p:nvPr/>
          </p:nvSpPr>
          <p:spPr>
            <a:xfrm>
              <a:off x="5033429" y="4424661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2" name="グループ化 61"/>
            <p:cNvGrpSpPr/>
            <p:nvPr/>
          </p:nvGrpSpPr>
          <p:grpSpPr>
            <a:xfrm>
              <a:off x="8373124" y="4260851"/>
              <a:ext cx="447348" cy="450508"/>
              <a:chOff x="1898616" y="1989713"/>
              <a:chExt cx="969079" cy="975922"/>
            </a:xfrm>
            <a:solidFill>
              <a:srgbClr val="CCFFFF"/>
            </a:solidFill>
          </p:grpSpPr>
          <p:sp>
            <p:nvSpPr>
              <p:cNvPr id="103" name="正方形/長方形 102"/>
              <p:cNvSpPr/>
              <p:nvPr/>
            </p:nvSpPr>
            <p:spPr>
              <a:xfrm>
                <a:off x="1898616" y="1989713"/>
                <a:ext cx="969079" cy="975922"/>
              </a:xfrm>
              <a:prstGeom prst="rect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4" name="グループ化 103"/>
              <p:cNvGrpSpPr/>
              <p:nvPr/>
            </p:nvGrpSpPr>
            <p:grpSpPr>
              <a:xfrm>
                <a:off x="1978745" y="2130278"/>
                <a:ext cx="807028" cy="683741"/>
                <a:chOff x="6648285" y="1807877"/>
                <a:chExt cx="807028" cy="683741"/>
              </a:xfrm>
              <a:grpFill/>
            </p:grpSpPr>
            <p:sp>
              <p:nvSpPr>
                <p:cNvPr id="105" name="円/楕円 104"/>
                <p:cNvSpPr/>
                <p:nvPr/>
              </p:nvSpPr>
              <p:spPr>
                <a:xfrm>
                  <a:off x="6916801" y="2005585"/>
                  <a:ext cx="287668" cy="287668"/>
                </a:xfrm>
                <a:prstGeom prst="ellips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06" name="直線コネクタ 105"/>
                <p:cNvCxnSpPr>
                  <a:stCxn id="105" idx="2"/>
                </p:cNvCxnSpPr>
                <p:nvPr/>
              </p:nvCxnSpPr>
              <p:spPr>
                <a:xfrm flipH="1">
                  <a:off x="6648285" y="2149419"/>
                  <a:ext cx="268516" cy="0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>
                  <a:endCxn id="105" idx="6"/>
                </p:cNvCxnSpPr>
                <p:nvPr/>
              </p:nvCxnSpPr>
              <p:spPr>
                <a:xfrm flipH="1">
                  <a:off x="7204469" y="2149419"/>
                  <a:ext cx="250844" cy="0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/>
                <p:cNvCxnSpPr>
                  <a:stCxn id="105" idx="4"/>
                </p:cNvCxnSpPr>
                <p:nvPr/>
              </p:nvCxnSpPr>
              <p:spPr>
                <a:xfrm>
                  <a:off x="7060635" y="2293253"/>
                  <a:ext cx="0" cy="198365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108"/>
                <p:cNvCxnSpPr>
                  <a:stCxn id="105" idx="0"/>
                </p:cNvCxnSpPr>
                <p:nvPr/>
              </p:nvCxnSpPr>
              <p:spPr>
                <a:xfrm flipV="1">
                  <a:off x="7060635" y="1807877"/>
                  <a:ext cx="0" cy="197708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>
                  <a:stCxn id="105" idx="3"/>
                </p:cNvCxnSpPr>
                <p:nvPr/>
              </p:nvCxnSpPr>
              <p:spPr>
                <a:xfrm flipH="1">
                  <a:off x="6822066" y="2251125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>
                  <a:stCxn id="105" idx="5"/>
                </p:cNvCxnSpPr>
                <p:nvPr/>
              </p:nvCxnSpPr>
              <p:spPr>
                <a:xfrm>
                  <a:off x="7162341" y="2251125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>
                  <a:stCxn id="105" idx="1"/>
                </p:cNvCxnSpPr>
                <p:nvPr/>
              </p:nvCxnSpPr>
              <p:spPr>
                <a:xfrm flipH="1" flipV="1">
                  <a:off x="6815095" y="1902284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>
                  <a:stCxn id="105" idx="7"/>
                </p:cNvCxnSpPr>
                <p:nvPr/>
              </p:nvCxnSpPr>
              <p:spPr>
                <a:xfrm flipV="1">
                  <a:off x="7162341" y="1902284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/>
                <p:cNvCxnSpPr/>
                <p:nvPr/>
              </p:nvCxnSpPr>
              <p:spPr>
                <a:xfrm flipV="1">
                  <a:off x="6656523" y="2149419"/>
                  <a:ext cx="0" cy="203413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 flipV="1">
                  <a:off x="7455313" y="1946007"/>
                  <a:ext cx="0" cy="203412"/>
                </a:xfrm>
                <a:prstGeom prst="line">
                  <a:avLst/>
                </a:prstGeom>
                <a:grpFill/>
                <a:ln w="2222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795" y="3653803"/>
              <a:ext cx="302044" cy="310536"/>
            </a:xfrm>
            <a:prstGeom prst="rect">
              <a:avLst/>
            </a:prstGeom>
            <a:effectLst>
              <a:glow rad="254000">
                <a:srgbClr val="FF9933">
                  <a:alpha val="40000"/>
                </a:srgbClr>
              </a:glow>
            </a:effectLst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783" y="3664048"/>
              <a:ext cx="294714" cy="294714"/>
            </a:xfrm>
            <a:prstGeom prst="rect">
              <a:avLst/>
            </a:prstGeom>
            <a:effectLst>
              <a:glow rad="254000">
                <a:srgbClr val="FF9933">
                  <a:alpha val="40000"/>
                </a:srgbClr>
              </a:glow>
            </a:effectLst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356" y="3007055"/>
              <a:ext cx="307567" cy="297655"/>
            </a:xfrm>
            <a:prstGeom prst="rect">
              <a:avLst/>
            </a:prstGeom>
            <a:effectLst>
              <a:glow rad="254000">
                <a:srgbClr val="FF9933">
                  <a:alpha val="40000"/>
                </a:srgbClr>
              </a:glow>
            </a:effectLst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356" y="4337278"/>
              <a:ext cx="307567" cy="297655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776" y="3653802"/>
              <a:ext cx="302044" cy="310536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441" y="3008525"/>
              <a:ext cx="294714" cy="294714"/>
            </a:xfrm>
            <a:prstGeom prst="rect">
              <a:avLst/>
            </a:prstGeom>
            <a:effectLst>
              <a:glow rad="254000">
                <a:srgbClr val="0000FF">
                  <a:alpha val="40000"/>
                </a:srgbClr>
              </a:glow>
            </a:effectLst>
          </p:spPr>
        </p:pic>
        <p:cxnSp>
          <p:nvCxnSpPr>
            <p:cNvPr id="69" name="直線コネクタ 68"/>
            <p:cNvCxnSpPr>
              <a:endCxn id="63" idx="0"/>
            </p:cNvCxnSpPr>
            <p:nvPr/>
          </p:nvCxnSpPr>
          <p:spPr>
            <a:xfrm flipH="1">
              <a:off x="7195817" y="3379556"/>
              <a:ext cx="904" cy="274246"/>
            </a:xfrm>
            <a:prstGeom prst="line">
              <a:avLst/>
            </a:prstGeom>
            <a:ln w="3175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endCxn id="65" idx="1"/>
            </p:cNvCxnSpPr>
            <p:nvPr/>
          </p:nvCxnSpPr>
          <p:spPr>
            <a:xfrm>
              <a:off x="7420394" y="3155883"/>
              <a:ext cx="323962" cy="0"/>
            </a:xfrm>
            <a:prstGeom prst="line">
              <a:avLst/>
            </a:prstGeom>
            <a:ln w="3175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65" idx="2"/>
              <a:endCxn id="64" idx="0"/>
            </p:cNvCxnSpPr>
            <p:nvPr/>
          </p:nvCxnSpPr>
          <p:spPr>
            <a:xfrm>
              <a:off x="7898140" y="3304710"/>
              <a:ext cx="0" cy="359338"/>
            </a:xfrm>
            <a:prstGeom prst="line">
              <a:avLst/>
            </a:prstGeom>
            <a:ln w="3175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64" idx="1"/>
              <a:endCxn id="63" idx="3"/>
            </p:cNvCxnSpPr>
            <p:nvPr/>
          </p:nvCxnSpPr>
          <p:spPr>
            <a:xfrm flipH="1" flipV="1">
              <a:off x="7346839" y="3809070"/>
              <a:ext cx="403944" cy="2335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>
              <a:stCxn id="68" idx="1"/>
              <a:endCxn id="65" idx="3"/>
            </p:cNvCxnSpPr>
            <p:nvPr/>
          </p:nvCxnSpPr>
          <p:spPr>
            <a:xfrm flipH="1">
              <a:off x="8051923" y="3155883"/>
              <a:ext cx="397518" cy="0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グループ化 73"/>
            <p:cNvGrpSpPr/>
            <p:nvPr/>
          </p:nvGrpSpPr>
          <p:grpSpPr>
            <a:xfrm>
              <a:off x="6969381" y="2933331"/>
              <a:ext cx="447348" cy="450508"/>
              <a:chOff x="1898616" y="1989713"/>
              <a:chExt cx="969079" cy="975922"/>
            </a:xfrm>
            <a:solidFill>
              <a:srgbClr val="FFFFCC"/>
            </a:solidFill>
          </p:grpSpPr>
          <p:sp>
            <p:nvSpPr>
              <p:cNvPr id="90" name="正方形/長方形 89"/>
              <p:cNvSpPr/>
              <p:nvPr/>
            </p:nvSpPr>
            <p:spPr>
              <a:xfrm>
                <a:off x="1898616" y="1989713"/>
                <a:ext cx="969079" cy="975922"/>
              </a:xfrm>
              <a:prstGeom prst="rect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1" name="グループ化 90"/>
              <p:cNvGrpSpPr/>
              <p:nvPr/>
            </p:nvGrpSpPr>
            <p:grpSpPr>
              <a:xfrm>
                <a:off x="1978745" y="2130278"/>
                <a:ext cx="807028" cy="683741"/>
                <a:chOff x="6648285" y="1807877"/>
                <a:chExt cx="807028" cy="683741"/>
              </a:xfrm>
              <a:grpFill/>
            </p:grpSpPr>
            <p:sp>
              <p:nvSpPr>
                <p:cNvPr id="92" name="円/楕円 91"/>
                <p:cNvSpPr/>
                <p:nvPr/>
              </p:nvSpPr>
              <p:spPr>
                <a:xfrm>
                  <a:off x="6916801" y="2005585"/>
                  <a:ext cx="287668" cy="287668"/>
                </a:xfrm>
                <a:prstGeom prst="ellips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3" name="直線コネクタ 92"/>
                <p:cNvCxnSpPr>
                  <a:stCxn id="92" idx="2"/>
                </p:cNvCxnSpPr>
                <p:nvPr/>
              </p:nvCxnSpPr>
              <p:spPr>
                <a:xfrm flipH="1">
                  <a:off x="6648285" y="2149419"/>
                  <a:ext cx="268516" cy="0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>
                  <a:endCxn id="92" idx="6"/>
                </p:cNvCxnSpPr>
                <p:nvPr/>
              </p:nvCxnSpPr>
              <p:spPr>
                <a:xfrm flipH="1">
                  <a:off x="7204469" y="2149419"/>
                  <a:ext cx="250844" cy="0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/>
                <p:cNvCxnSpPr>
                  <a:stCxn id="92" idx="4"/>
                </p:cNvCxnSpPr>
                <p:nvPr/>
              </p:nvCxnSpPr>
              <p:spPr>
                <a:xfrm>
                  <a:off x="7060635" y="2293253"/>
                  <a:ext cx="0" cy="198365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>
                  <a:stCxn id="92" idx="0"/>
                </p:cNvCxnSpPr>
                <p:nvPr/>
              </p:nvCxnSpPr>
              <p:spPr>
                <a:xfrm flipV="1">
                  <a:off x="7060635" y="1807877"/>
                  <a:ext cx="0" cy="197708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>
                  <a:stCxn id="92" idx="3"/>
                </p:cNvCxnSpPr>
                <p:nvPr/>
              </p:nvCxnSpPr>
              <p:spPr>
                <a:xfrm flipH="1">
                  <a:off x="6822066" y="2251125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>
                  <a:stCxn id="92" idx="5"/>
                </p:cNvCxnSpPr>
                <p:nvPr/>
              </p:nvCxnSpPr>
              <p:spPr>
                <a:xfrm>
                  <a:off x="7162341" y="2251125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>
                  <a:stCxn id="92" idx="1"/>
                </p:cNvCxnSpPr>
                <p:nvPr/>
              </p:nvCxnSpPr>
              <p:spPr>
                <a:xfrm flipH="1" flipV="1">
                  <a:off x="6815095" y="1902284"/>
                  <a:ext cx="143834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>
                  <a:stCxn id="92" idx="7"/>
                </p:cNvCxnSpPr>
                <p:nvPr/>
              </p:nvCxnSpPr>
              <p:spPr>
                <a:xfrm flipV="1">
                  <a:off x="7162341" y="1902284"/>
                  <a:ext cx="136863" cy="145429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 flipV="1">
                  <a:off x="6656523" y="2149419"/>
                  <a:ext cx="0" cy="203413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 flipV="1">
                  <a:off x="7455313" y="1946007"/>
                  <a:ext cx="0" cy="203412"/>
                </a:xfrm>
                <a:prstGeom prst="line">
                  <a:avLst/>
                </a:prstGeom>
                <a:grpFill/>
                <a:ln w="22225">
                  <a:solidFill>
                    <a:srgbClr val="FF99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5" name="直線コネクタ 74"/>
            <p:cNvCxnSpPr>
              <a:stCxn id="64" idx="2"/>
              <a:endCxn id="66" idx="0"/>
            </p:cNvCxnSpPr>
            <p:nvPr/>
          </p:nvCxnSpPr>
          <p:spPr>
            <a:xfrm flipH="1">
              <a:off x="7898139" y="3958762"/>
              <a:ext cx="1" cy="378515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64" idx="3"/>
              <a:endCxn id="67" idx="1"/>
            </p:cNvCxnSpPr>
            <p:nvPr/>
          </p:nvCxnSpPr>
          <p:spPr>
            <a:xfrm flipV="1">
              <a:off x="8045497" y="3809070"/>
              <a:ext cx="400279" cy="2335"/>
            </a:xfrm>
            <a:prstGeom prst="line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68" idx="2"/>
              <a:endCxn id="67" idx="0"/>
            </p:cNvCxnSpPr>
            <p:nvPr/>
          </p:nvCxnSpPr>
          <p:spPr>
            <a:xfrm>
              <a:off x="8596798" y="3303240"/>
              <a:ext cx="1" cy="350562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>
              <a:stCxn id="67" idx="2"/>
              <a:endCxn id="103" idx="0"/>
            </p:cNvCxnSpPr>
            <p:nvPr/>
          </p:nvCxnSpPr>
          <p:spPr>
            <a:xfrm flipH="1">
              <a:off x="8596798" y="3964338"/>
              <a:ext cx="1" cy="296514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フローチャート: 和接合 78"/>
            <p:cNvSpPr/>
            <p:nvPr/>
          </p:nvSpPr>
          <p:spPr>
            <a:xfrm>
              <a:off x="7132673" y="346684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ローチャート: 和接合 79"/>
            <p:cNvSpPr/>
            <p:nvPr/>
          </p:nvSpPr>
          <p:spPr>
            <a:xfrm>
              <a:off x="8540423" y="4042822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: 和接合 80"/>
            <p:cNvSpPr/>
            <p:nvPr/>
          </p:nvSpPr>
          <p:spPr>
            <a:xfrm>
              <a:off x="8188116" y="3094431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: 和接合 81"/>
            <p:cNvSpPr/>
            <p:nvPr/>
          </p:nvSpPr>
          <p:spPr>
            <a:xfrm>
              <a:off x="7836687" y="407698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: 和接合 82"/>
            <p:cNvSpPr/>
            <p:nvPr/>
          </p:nvSpPr>
          <p:spPr>
            <a:xfrm>
              <a:off x="7489686" y="3743713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: 和接合 83"/>
            <p:cNvSpPr/>
            <p:nvPr/>
          </p:nvSpPr>
          <p:spPr>
            <a:xfrm>
              <a:off x="8183482" y="3743713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: 和接合 84"/>
            <p:cNvSpPr/>
            <p:nvPr/>
          </p:nvSpPr>
          <p:spPr>
            <a:xfrm>
              <a:off x="7514792" y="3097030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: 和接合 85"/>
            <p:cNvSpPr/>
            <p:nvPr/>
          </p:nvSpPr>
          <p:spPr>
            <a:xfrm>
              <a:off x="8536399" y="3409756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: 和接合 86"/>
            <p:cNvSpPr/>
            <p:nvPr/>
          </p:nvSpPr>
          <p:spPr>
            <a:xfrm>
              <a:off x="7834301" y="3421158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コネクタ 87"/>
            <p:cNvCxnSpPr>
              <a:stCxn id="103" idx="1"/>
              <a:endCxn id="66" idx="3"/>
            </p:cNvCxnSpPr>
            <p:nvPr/>
          </p:nvCxnSpPr>
          <p:spPr>
            <a:xfrm flipH="1">
              <a:off x="8051922" y="4486105"/>
              <a:ext cx="321201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フローチャート: 和接合 88"/>
            <p:cNvSpPr/>
            <p:nvPr/>
          </p:nvSpPr>
          <p:spPr>
            <a:xfrm>
              <a:off x="8161735" y="4424661"/>
              <a:ext cx="122902" cy="122902"/>
            </a:xfrm>
            <a:prstGeom prst="flowChartSummingJunction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右矢印 2"/>
            <p:cNvSpPr/>
            <p:nvPr/>
          </p:nvSpPr>
          <p:spPr>
            <a:xfrm>
              <a:off x="5955433" y="3627027"/>
              <a:ext cx="855891" cy="36642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2000" dirty="0" smtClean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テキスト ボックス 225"/>
            <p:cNvSpPr txBox="1"/>
            <p:nvPr/>
          </p:nvSpPr>
          <p:spPr>
            <a:xfrm>
              <a:off x="6127308" y="3195856"/>
              <a:ext cx="372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b="1" dirty="0" smtClean="0">
                  <a:solidFill>
                    <a:srgbClr val="000000"/>
                  </a:solidFill>
                  <a:latin typeface="+mn-lt"/>
                  <a:ea typeface="+mn-ea"/>
                </a:rPr>
                <a:t>?</a:t>
              </a:r>
              <a:endParaRPr kumimoji="1" lang="ja-JP" altLang="en-US" sz="2400" b="1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261144" y="2852936"/>
              <a:ext cx="3518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ja-JP" sz="24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[Power-supply network]</a:t>
              </a:r>
              <a:endParaRPr kumimoji="1" lang="ja-JP" altLang="en-US" sz="2400" b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44" name="テキスト ボックス 243"/>
          <p:cNvSpPr txBox="1"/>
          <p:nvPr/>
        </p:nvSpPr>
        <p:spPr>
          <a:xfrm>
            <a:off x="2219949" y="5805264"/>
            <a:ext cx="67445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In this mini-symposia:</a:t>
            </a:r>
            <a:endParaRPr lang="en-US" altLang="ja-JP" sz="2000" dirty="0">
              <a:solidFill>
                <a:srgbClr val="000000"/>
              </a:solidFill>
              <a:latin typeface="+mn-lt"/>
              <a:ea typeface="メイリオ" panose="020B0604030504040204" pitchFamily="50" charset="-128"/>
            </a:endParaRPr>
          </a:p>
          <a:p>
            <a:pPr lvl="0"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2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) C. </a:t>
            </a:r>
            <a:r>
              <a:rPr lang="en-US" altLang="ja-JP" sz="2000" dirty="0" err="1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Feghali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“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Kempe equivalence of </a:t>
            </a:r>
            <a:r>
              <a:rPr lang="en-US" altLang="ja-JP" sz="2000" dirty="0" err="1">
                <a:solidFill>
                  <a:srgbClr val="000000"/>
                </a:solidFill>
                <a:latin typeface="+mn-lt"/>
                <a:ea typeface="+mn-ea"/>
              </a:rPr>
              <a:t>c</a:t>
            </a:r>
            <a:r>
              <a:rPr lang="en-US" altLang="ja-JP" sz="2000" dirty="0" err="1" smtClean="0">
                <a:solidFill>
                  <a:srgbClr val="000000"/>
                </a:solidFill>
                <a:latin typeface="+mn-lt"/>
                <a:ea typeface="+mn-ea"/>
              </a:rPr>
              <a:t>olourings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 of graphs”</a:t>
            </a:r>
          </a:p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3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</a:rPr>
              <a:t>) J.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Salas “Kempe reconfiguration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</a:rPr>
              <a:t>and Potts </a:t>
            </a:r>
            <a:r>
              <a:rPr lang="en-US" altLang="ja-JP" sz="2000" dirty="0" err="1" smtClean="0">
                <a:solidFill>
                  <a:srgbClr val="000000"/>
                </a:solidFill>
                <a:latin typeface="+mn-lt"/>
                <a:ea typeface="+mn-ea"/>
              </a:rPr>
              <a:t>antiferromagnets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”</a:t>
            </a:r>
            <a:endParaRPr kumimoji="1" lang="ja-JP" altLang="en-US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229" name="グループ化 228"/>
          <p:cNvGrpSpPr/>
          <p:nvPr/>
        </p:nvGrpSpPr>
        <p:grpSpPr>
          <a:xfrm>
            <a:off x="261144" y="4974747"/>
            <a:ext cx="7425301" cy="868019"/>
            <a:chOff x="261144" y="4974747"/>
            <a:chExt cx="7425301" cy="868019"/>
          </a:xfrm>
        </p:grpSpPr>
        <p:sp>
          <p:nvSpPr>
            <p:cNvPr id="136" name="テキスト ボックス 135"/>
            <p:cNvSpPr txBox="1"/>
            <p:nvPr/>
          </p:nvSpPr>
          <p:spPr>
            <a:xfrm>
              <a:off x="261144" y="4974747"/>
              <a:ext cx="4100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b="1" dirty="0">
                  <a:solidFill>
                    <a:srgbClr val="C00000"/>
                  </a:solidFill>
                  <a:latin typeface="+mn-lt"/>
                  <a:ea typeface="+mn-ea"/>
                </a:rPr>
                <a:t>[The Potts </a:t>
              </a:r>
              <a:r>
                <a:rPr lang="en-US" altLang="ja-JP" sz="2400" b="1" dirty="0" smtClean="0">
                  <a:solidFill>
                    <a:srgbClr val="C00000"/>
                  </a:solidFill>
                  <a:latin typeface="+mn-lt"/>
                  <a:ea typeface="+mn-ea"/>
                </a:rPr>
                <a:t>model </a:t>
              </a:r>
              <a:r>
                <a:rPr lang="en-US" altLang="ja-JP" sz="2400" b="1" dirty="0">
                  <a:solidFill>
                    <a:srgbClr val="C00000"/>
                  </a:solidFill>
                  <a:latin typeface="+mn-lt"/>
                  <a:ea typeface="+mn-ea"/>
                </a:rPr>
                <a:t>in physics]</a:t>
              </a:r>
              <a:endParaRPr kumimoji="1" lang="ja-JP" altLang="en-US" sz="2400" b="1" dirty="0">
                <a:solidFill>
                  <a:srgbClr val="C00000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テキスト ボックス 245"/>
            <p:cNvSpPr txBox="1"/>
            <p:nvPr/>
          </p:nvSpPr>
          <p:spPr>
            <a:xfrm>
              <a:off x="611560" y="5381101"/>
              <a:ext cx="707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 smtClean="0">
                  <a:solidFill>
                    <a:srgbClr val="000000"/>
                  </a:solidFill>
                  <a:latin typeface="+mn-lt"/>
                  <a:ea typeface="+mn-ea"/>
                </a:rPr>
                <a:t>= Graph coloring 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  <a:ea typeface="+mn-ea"/>
                </a:rPr>
                <a:t>reconfiguration</a:t>
              </a:r>
              <a:r>
                <a:rPr lang="en-US" altLang="ja-JP" sz="200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lang="en-US" altLang="ja-JP" sz="2000" dirty="0" smtClean="0">
                  <a:solidFill>
                    <a:srgbClr val="000000"/>
                  </a:solidFill>
                  <a:latin typeface="+mn-lt"/>
                  <a:ea typeface="+mn-ea"/>
                </a:rPr>
                <a:t>(under Kempe change rule)</a:t>
              </a:r>
              <a:endParaRPr kumimoji="1" lang="ja-JP" altLang="en-US" sz="24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0" name="正方形/長方形 229"/>
          <p:cNvSpPr/>
          <p:nvPr/>
        </p:nvSpPr>
        <p:spPr>
          <a:xfrm>
            <a:off x="1187624" y="2296122"/>
            <a:ext cx="7786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 smtClean="0">
                <a:latin typeface="+mn-lt"/>
              </a:rPr>
              <a:t>R.A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smtClean="0">
                <a:latin typeface="+mn-lt"/>
              </a:rPr>
              <a:t>Hearn, E.D</a:t>
            </a:r>
            <a:r>
              <a:rPr lang="en-US" altLang="ja-JP" sz="1800" dirty="0">
                <a:latin typeface="+mn-lt"/>
              </a:rPr>
              <a:t>. </a:t>
            </a:r>
            <a:r>
              <a:rPr lang="en-US" altLang="ja-JP" sz="1800" dirty="0" err="1" smtClean="0">
                <a:latin typeface="+mn-lt"/>
              </a:rPr>
              <a:t>Demaine</a:t>
            </a:r>
            <a:r>
              <a:rPr lang="en-US" altLang="ja-JP" sz="1800" dirty="0" smtClean="0">
                <a:latin typeface="+mn-lt"/>
              </a:rPr>
              <a:t>. Games</a:t>
            </a:r>
            <a:r>
              <a:rPr lang="en-US" altLang="ja-JP" sz="1800" dirty="0">
                <a:latin typeface="+mn-lt"/>
              </a:rPr>
              <a:t>, Puzzles, and </a:t>
            </a:r>
            <a:r>
              <a:rPr lang="en-US" altLang="ja-JP" sz="1800" dirty="0" smtClean="0">
                <a:latin typeface="+mn-lt"/>
              </a:rPr>
              <a:t>Computation</a:t>
            </a:r>
            <a:r>
              <a:rPr lang="en-US" altLang="ja-JP" sz="1800" dirty="0">
                <a:latin typeface="+mn-lt"/>
              </a:rPr>
              <a:t>.</a:t>
            </a:r>
            <a:r>
              <a:rPr lang="en-US" altLang="ja-JP" sz="1800" dirty="0" smtClean="0">
                <a:latin typeface="+mn-lt"/>
              </a:rPr>
              <a:t> </a:t>
            </a:r>
            <a:r>
              <a:rPr lang="en-US" altLang="ja-JP" sz="1800" dirty="0">
                <a:latin typeface="+mn-lt"/>
              </a:rPr>
              <a:t>A K </a:t>
            </a:r>
            <a:r>
              <a:rPr lang="en-US" altLang="ja-JP" sz="1800" dirty="0" smtClean="0">
                <a:latin typeface="+mn-lt"/>
              </a:rPr>
              <a:t>Peters (2009)</a:t>
            </a:r>
            <a:endParaRPr lang="ja-JP" altLang="en-US" sz="1800" dirty="0">
              <a:latin typeface="+mn-lt"/>
            </a:endParaRPr>
          </a:p>
        </p:txBody>
      </p:sp>
      <p:sp>
        <p:nvSpPr>
          <p:cNvPr id="147" name="テキスト ボックス 87"/>
          <p:cNvSpPr txBox="1">
            <a:spLocks noChangeArrowheads="1"/>
          </p:cNvSpPr>
          <p:nvPr/>
        </p:nvSpPr>
        <p:spPr bwMode="auto">
          <a:xfrm>
            <a:off x="6623599" y="1031388"/>
            <a:ext cx="264968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48" name="直線コネクタ 147"/>
          <p:cNvCxnSpPr/>
          <p:nvPr/>
        </p:nvCxnSpPr>
        <p:spPr>
          <a:xfrm rot="5400000">
            <a:off x="5854027" y="1489368"/>
            <a:ext cx="10756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rot="5400000">
            <a:off x="7533438" y="1489368"/>
            <a:ext cx="10756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6391852" y="951544"/>
            <a:ext cx="1679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6391852" y="2027193"/>
            <a:ext cx="16794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6865532" y="1489817"/>
            <a:ext cx="732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rot="16200000" flipH="1">
            <a:off x="6360901" y="982494"/>
            <a:ext cx="540965" cy="479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5400000" flipH="1" flipV="1">
            <a:off x="6360901" y="1518076"/>
            <a:ext cx="543656" cy="481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rot="5400000" flipH="1" flipV="1">
            <a:off x="7559456" y="976214"/>
            <a:ext cx="534685" cy="487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rot="16200000" flipH="1">
            <a:off x="7570221" y="1521664"/>
            <a:ext cx="523919" cy="4763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円/楕円 157"/>
          <p:cNvSpPr/>
          <p:nvPr/>
        </p:nvSpPr>
        <p:spPr>
          <a:xfrm>
            <a:off x="7950152" y="836712"/>
            <a:ext cx="237737" cy="2377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9" name="円/楕円 158"/>
          <p:cNvSpPr/>
          <p:nvPr/>
        </p:nvSpPr>
        <p:spPr>
          <a:xfrm>
            <a:off x="7950152" y="1910567"/>
            <a:ext cx="237737" cy="2377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0" name="円/楕円 159"/>
          <p:cNvSpPr/>
          <p:nvPr/>
        </p:nvSpPr>
        <p:spPr>
          <a:xfrm>
            <a:off x="6271637" y="836712"/>
            <a:ext cx="237738" cy="2377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O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6271637" y="1910567"/>
            <a:ext cx="237738" cy="2377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O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2" name="円/楕円 161"/>
          <p:cNvSpPr/>
          <p:nvPr/>
        </p:nvSpPr>
        <p:spPr>
          <a:xfrm>
            <a:off x="6715713" y="1367808"/>
            <a:ext cx="237737" cy="2386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O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3" name="円/楕円 162"/>
          <p:cNvSpPr/>
          <p:nvPr/>
        </p:nvSpPr>
        <p:spPr>
          <a:xfrm>
            <a:off x="7500694" y="1367808"/>
            <a:ext cx="237738" cy="23863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endParaRPr lang="ja-JP" altLang="en-US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4" name="テキスト ボックス 120"/>
          <p:cNvSpPr txBox="1">
            <a:spLocks noChangeArrowheads="1"/>
          </p:cNvSpPr>
          <p:nvPr/>
        </p:nvSpPr>
        <p:spPr bwMode="auto">
          <a:xfrm>
            <a:off x="6186904" y="1483772"/>
            <a:ext cx="264968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5" name="テキスト ボックス 121"/>
          <p:cNvSpPr txBox="1">
            <a:spLocks noChangeArrowheads="1"/>
          </p:cNvSpPr>
          <p:nvPr/>
        </p:nvSpPr>
        <p:spPr bwMode="auto">
          <a:xfrm>
            <a:off x="6668166" y="1653093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6" name="テキスト ボックス 122"/>
          <p:cNvSpPr txBox="1">
            <a:spLocks noChangeArrowheads="1"/>
          </p:cNvSpPr>
          <p:nvPr/>
        </p:nvSpPr>
        <p:spPr bwMode="auto">
          <a:xfrm>
            <a:off x="7121212" y="1982336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7" name="テキスト ボックス 123"/>
          <p:cNvSpPr txBox="1">
            <a:spLocks noChangeArrowheads="1"/>
          </p:cNvSpPr>
          <p:nvPr/>
        </p:nvSpPr>
        <p:spPr bwMode="auto">
          <a:xfrm>
            <a:off x="7121212" y="1472771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8" name="テキスト ボックス 124"/>
          <p:cNvSpPr txBox="1">
            <a:spLocks noChangeArrowheads="1"/>
          </p:cNvSpPr>
          <p:nvPr/>
        </p:nvSpPr>
        <p:spPr bwMode="auto">
          <a:xfrm>
            <a:off x="7121212" y="916556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2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9" name="テキスト ボックス 125"/>
          <p:cNvSpPr txBox="1">
            <a:spLocks noChangeArrowheads="1"/>
          </p:cNvSpPr>
          <p:nvPr/>
        </p:nvSpPr>
        <p:spPr bwMode="auto">
          <a:xfrm>
            <a:off x="7642439" y="957198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1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0" name="テキスト ボックス 126"/>
          <p:cNvSpPr txBox="1">
            <a:spLocks noChangeArrowheads="1"/>
          </p:cNvSpPr>
          <p:nvPr/>
        </p:nvSpPr>
        <p:spPr bwMode="auto">
          <a:xfrm>
            <a:off x="7677427" y="1715891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1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1" name="テキスト ボックス 127"/>
          <p:cNvSpPr txBox="1">
            <a:spLocks noChangeArrowheads="1"/>
          </p:cNvSpPr>
          <p:nvPr/>
        </p:nvSpPr>
        <p:spPr bwMode="auto">
          <a:xfrm>
            <a:off x="8059601" y="1402796"/>
            <a:ext cx="184807" cy="3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+mn-lt"/>
                <a:cs typeface="Times New Roman" panose="02020603050405020304" pitchFamily="18" charset="0"/>
              </a:rPr>
              <a:t>1</a:t>
            </a:r>
            <a:endParaRPr lang="ja-JP" altLang="en-US" sz="160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72" name="グループ化 136"/>
          <p:cNvGrpSpPr>
            <a:grpSpLocks/>
          </p:cNvGrpSpPr>
          <p:nvPr/>
        </p:nvGrpSpPr>
        <p:grpSpPr bwMode="auto">
          <a:xfrm>
            <a:off x="6852972" y="879774"/>
            <a:ext cx="242223" cy="139951"/>
            <a:chOff x="1285852" y="4061056"/>
            <a:chExt cx="428628" cy="246972"/>
          </a:xfrm>
        </p:grpSpPr>
        <p:cxnSp>
          <p:nvCxnSpPr>
            <p:cNvPr id="173" name="直線コネクタ 172"/>
            <p:cNvCxnSpPr/>
            <p:nvPr/>
          </p:nvCxnSpPr>
          <p:spPr>
            <a:xfrm flipV="1">
              <a:off x="1285852" y="4061056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1285852" y="4187708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グループ化 137"/>
          <p:cNvGrpSpPr>
            <a:grpSpLocks/>
          </p:cNvGrpSpPr>
          <p:nvPr/>
        </p:nvGrpSpPr>
        <p:grpSpPr bwMode="auto">
          <a:xfrm rot="10800000">
            <a:off x="7054825" y="1406964"/>
            <a:ext cx="242223" cy="139054"/>
            <a:chOff x="1285852" y="4061056"/>
            <a:chExt cx="428628" cy="246972"/>
          </a:xfrm>
        </p:grpSpPr>
        <p:cxnSp>
          <p:nvCxnSpPr>
            <p:cNvPr id="176" name="直線コネクタ 175"/>
            <p:cNvCxnSpPr/>
            <p:nvPr/>
          </p:nvCxnSpPr>
          <p:spPr>
            <a:xfrm flipV="1">
              <a:off x="1285852" y="4038749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1285852" y="4164625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グループ化 140"/>
          <p:cNvGrpSpPr>
            <a:grpSpLocks/>
          </p:cNvGrpSpPr>
          <p:nvPr/>
        </p:nvGrpSpPr>
        <p:grpSpPr bwMode="auto">
          <a:xfrm rot="10800000">
            <a:off x="6974084" y="1957410"/>
            <a:ext cx="242223" cy="139951"/>
            <a:chOff x="1285852" y="4061056"/>
            <a:chExt cx="428628" cy="246972"/>
          </a:xfrm>
        </p:grpSpPr>
        <p:cxnSp>
          <p:nvCxnSpPr>
            <p:cNvPr id="179" name="直線コネクタ 178"/>
            <p:cNvCxnSpPr/>
            <p:nvPr/>
          </p:nvCxnSpPr>
          <p:spPr>
            <a:xfrm flipV="1">
              <a:off x="1285852" y="4061056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1285852" y="4187708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グループ化 143"/>
          <p:cNvGrpSpPr>
            <a:grpSpLocks/>
          </p:cNvGrpSpPr>
          <p:nvPr/>
        </p:nvGrpSpPr>
        <p:grpSpPr bwMode="auto">
          <a:xfrm rot="5400000">
            <a:off x="6270740" y="1340895"/>
            <a:ext cx="242223" cy="139951"/>
            <a:chOff x="1285852" y="4061056"/>
            <a:chExt cx="428628" cy="246972"/>
          </a:xfrm>
        </p:grpSpPr>
        <p:cxnSp>
          <p:nvCxnSpPr>
            <p:cNvPr id="182" name="直線コネクタ 181"/>
            <p:cNvCxnSpPr/>
            <p:nvPr/>
          </p:nvCxnSpPr>
          <p:spPr>
            <a:xfrm flipV="1">
              <a:off x="1285852" y="4061056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>
              <a:off x="1285852" y="4187708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グループ化 146"/>
          <p:cNvGrpSpPr>
            <a:grpSpLocks/>
          </p:cNvGrpSpPr>
          <p:nvPr/>
        </p:nvGrpSpPr>
        <p:grpSpPr bwMode="auto">
          <a:xfrm rot="5400000">
            <a:off x="7935612" y="1260603"/>
            <a:ext cx="242223" cy="139054"/>
            <a:chOff x="1285852" y="4061056"/>
            <a:chExt cx="428628" cy="246972"/>
          </a:xfrm>
        </p:grpSpPr>
        <p:cxnSp>
          <p:nvCxnSpPr>
            <p:cNvPr id="185" name="直線コネクタ 184"/>
            <p:cNvCxnSpPr/>
            <p:nvPr/>
          </p:nvCxnSpPr>
          <p:spPr>
            <a:xfrm flipV="1">
              <a:off x="1285852" y="4038749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>
              <a:off x="1285852" y="4164625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グループ化 149"/>
          <p:cNvGrpSpPr>
            <a:grpSpLocks/>
          </p:cNvGrpSpPr>
          <p:nvPr/>
        </p:nvGrpSpPr>
        <p:grpSpPr bwMode="auto">
          <a:xfrm rot="7764745">
            <a:off x="7700559" y="1164990"/>
            <a:ext cx="242223" cy="139951"/>
            <a:chOff x="1285852" y="4061056"/>
            <a:chExt cx="428628" cy="246972"/>
          </a:xfrm>
        </p:grpSpPr>
        <p:cxnSp>
          <p:nvCxnSpPr>
            <p:cNvPr id="188" name="直線コネクタ 187"/>
            <p:cNvCxnSpPr/>
            <p:nvPr/>
          </p:nvCxnSpPr>
          <p:spPr>
            <a:xfrm flipV="1">
              <a:off x="1284614" y="4068021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>
              <a:off x="1285208" y="4188433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グループ化 152"/>
          <p:cNvGrpSpPr>
            <a:grpSpLocks/>
          </p:cNvGrpSpPr>
          <p:nvPr/>
        </p:nvGrpSpPr>
        <p:grpSpPr bwMode="auto">
          <a:xfrm rot="2820544">
            <a:off x="7746954" y="1729796"/>
            <a:ext cx="242223" cy="139054"/>
            <a:chOff x="1285852" y="4061056"/>
            <a:chExt cx="428628" cy="246972"/>
          </a:xfrm>
        </p:grpSpPr>
        <p:cxnSp>
          <p:nvCxnSpPr>
            <p:cNvPr id="191" name="直線コネクタ 190"/>
            <p:cNvCxnSpPr/>
            <p:nvPr/>
          </p:nvCxnSpPr>
          <p:spPr>
            <a:xfrm flipV="1">
              <a:off x="1285272" y="4059191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1285114" y="4183208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グループ化 155"/>
          <p:cNvGrpSpPr>
            <a:grpSpLocks/>
          </p:cNvGrpSpPr>
          <p:nvPr/>
        </p:nvGrpSpPr>
        <p:grpSpPr bwMode="auto">
          <a:xfrm rot="18900000">
            <a:off x="6546930" y="1650788"/>
            <a:ext cx="242223" cy="139951"/>
            <a:chOff x="1285852" y="4061056"/>
            <a:chExt cx="428628" cy="246972"/>
          </a:xfrm>
        </p:grpSpPr>
        <p:cxnSp>
          <p:nvCxnSpPr>
            <p:cNvPr id="194" name="直線コネクタ 193"/>
            <p:cNvCxnSpPr/>
            <p:nvPr/>
          </p:nvCxnSpPr>
          <p:spPr>
            <a:xfrm flipV="1">
              <a:off x="1285851" y="4059454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1285852" y="4187072"/>
              <a:ext cx="428628" cy="120320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グループ化 158"/>
          <p:cNvGrpSpPr>
            <a:grpSpLocks/>
          </p:cNvGrpSpPr>
          <p:nvPr/>
        </p:nvGrpSpPr>
        <p:grpSpPr bwMode="auto">
          <a:xfrm rot="13741660">
            <a:off x="6497263" y="1135903"/>
            <a:ext cx="242223" cy="139054"/>
            <a:chOff x="1285852" y="4061056"/>
            <a:chExt cx="428628" cy="246972"/>
          </a:xfrm>
        </p:grpSpPr>
        <p:cxnSp>
          <p:nvCxnSpPr>
            <p:cNvPr id="197" name="直線コネクタ 196"/>
            <p:cNvCxnSpPr/>
            <p:nvPr/>
          </p:nvCxnSpPr>
          <p:spPr>
            <a:xfrm flipV="1">
              <a:off x="1286436" y="4060137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>
              <a:off x="1286309" y="4186647"/>
              <a:ext cx="428628" cy="121096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33882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89137" y="700850"/>
            <a:ext cx="8799244" cy="8822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kumimoji="1" lang="ja-JP" altLang="en-US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altLang="ja-JP" sz="3200" dirty="0" smtClean="0"/>
              <a:t>Adjacency relation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AF5A1-8883-4AC6-86C5-620177658C3F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grpSp>
        <p:nvGrpSpPr>
          <p:cNvPr id="31" name="グループ化 19"/>
          <p:cNvGrpSpPr>
            <a:grpSpLocks/>
          </p:cNvGrpSpPr>
          <p:nvPr/>
        </p:nvGrpSpPr>
        <p:grpSpPr bwMode="auto">
          <a:xfrm>
            <a:off x="948404" y="4071830"/>
            <a:ext cx="1194384" cy="1193499"/>
            <a:chOff x="785813" y="2922588"/>
            <a:chExt cx="3008312" cy="3006725"/>
          </a:xfrm>
        </p:grpSpPr>
        <p:cxnSp>
          <p:nvCxnSpPr>
            <p:cNvPr id="32" name="直線コネクタ 31"/>
            <p:cNvCxnSpPr/>
            <p:nvPr/>
          </p:nvCxnSpPr>
          <p:spPr>
            <a:xfrm rot="10800000" flipV="1">
              <a:off x="799183" y="5187105"/>
              <a:ext cx="750965" cy="72214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1550148" y="5178189"/>
              <a:ext cx="2243977" cy="22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5400000">
              <a:off x="391145" y="4065991"/>
              <a:ext cx="228680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直方体 34"/>
            <p:cNvSpPr/>
            <p:nvPr/>
          </p:nvSpPr>
          <p:spPr>
            <a:xfrm>
              <a:off x="785813" y="2929274"/>
              <a:ext cx="2999398" cy="3000039"/>
            </a:xfrm>
            <a:prstGeom prst="cube">
              <a:avLst/>
            </a:prstGeom>
            <a:solidFill>
              <a:schemeClr val="bg1">
                <a:alpha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テキスト ボックス 9"/>
          <p:cNvSpPr txBox="1">
            <a:spLocks noChangeArrowheads="1"/>
          </p:cNvSpPr>
          <p:nvPr/>
        </p:nvSpPr>
        <p:spPr bwMode="auto">
          <a:xfrm>
            <a:off x="1022695" y="3730282"/>
            <a:ext cx="444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110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テキスト ボックス 10"/>
          <p:cNvSpPr txBox="1">
            <a:spLocks noChangeArrowheads="1"/>
          </p:cNvSpPr>
          <p:nvPr/>
        </p:nvSpPr>
        <p:spPr bwMode="auto">
          <a:xfrm>
            <a:off x="1899477" y="3730282"/>
            <a:ext cx="4771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endParaRPr lang="ja-JP" altLang="en-US" sz="16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テキスト ボックス 11"/>
          <p:cNvSpPr txBox="1">
            <a:spLocks noChangeArrowheads="1"/>
          </p:cNvSpPr>
          <p:nvPr/>
        </p:nvSpPr>
        <p:spPr bwMode="auto">
          <a:xfrm>
            <a:off x="2183877" y="4792583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101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テキスト ボックス 12"/>
          <p:cNvSpPr txBox="1">
            <a:spLocks noChangeArrowheads="1"/>
          </p:cNvSpPr>
          <p:nvPr/>
        </p:nvSpPr>
        <p:spPr bwMode="auto">
          <a:xfrm>
            <a:off x="1613016" y="5272620"/>
            <a:ext cx="451812" cy="3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Times New Roman" pitchFamily="18" charset="0"/>
                <a:cs typeface="Times New Roman" pitchFamily="18" charset="0"/>
              </a:rPr>
              <a:t>001</a:t>
            </a:r>
            <a:endParaRPr lang="ja-JP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13"/>
          <p:cNvSpPr txBox="1">
            <a:spLocks noChangeArrowheads="1"/>
          </p:cNvSpPr>
          <p:nvPr/>
        </p:nvSpPr>
        <p:spPr bwMode="auto">
          <a:xfrm>
            <a:off x="601082" y="5229963"/>
            <a:ext cx="371899" cy="2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000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14"/>
          <p:cNvSpPr txBox="1">
            <a:spLocks noChangeArrowheads="1"/>
          </p:cNvSpPr>
          <p:nvPr/>
        </p:nvSpPr>
        <p:spPr bwMode="auto">
          <a:xfrm>
            <a:off x="468911" y="4216874"/>
            <a:ext cx="492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010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15"/>
          <p:cNvSpPr txBox="1">
            <a:spLocks noChangeArrowheads="1"/>
          </p:cNvSpPr>
          <p:nvPr/>
        </p:nvSpPr>
        <p:spPr bwMode="auto">
          <a:xfrm>
            <a:off x="1423188" y="4045610"/>
            <a:ext cx="484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011</a:t>
            </a:r>
            <a:endParaRPr lang="ja-JP" altLang="en-US" sz="1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十字形 42"/>
          <p:cNvSpPr/>
          <p:nvPr/>
        </p:nvSpPr>
        <p:spPr>
          <a:xfrm rot="2700000">
            <a:off x="909423" y="4307978"/>
            <a:ext cx="124843" cy="124842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十字形 43"/>
          <p:cNvSpPr/>
          <p:nvPr/>
        </p:nvSpPr>
        <p:spPr>
          <a:xfrm rot="2700000">
            <a:off x="1768034" y="4307977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十字形 44"/>
          <p:cNvSpPr/>
          <p:nvPr/>
        </p:nvSpPr>
        <p:spPr>
          <a:xfrm rot="2700000">
            <a:off x="2066918" y="4025171"/>
            <a:ext cx="124842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188889" y="4014189"/>
            <a:ext cx="114651" cy="1146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十字形 46"/>
          <p:cNvSpPr/>
          <p:nvPr/>
        </p:nvSpPr>
        <p:spPr>
          <a:xfrm rot="2700000">
            <a:off x="1197325" y="4883780"/>
            <a:ext cx="124843" cy="124843"/>
          </a:xfrm>
          <a:prstGeom prst="plus">
            <a:avLst>
              <a:gd name="adj" fmla="val 40686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1002108" y="5259079"/>
            <a:ext cx="768473" cy="0"/>
          </a:xfrm>
          <a:prstGeom prst="straightConnector1">
            <a:avLst/>
          </a:prstGeom>
          <a:ln w="63500">
            <a:solidFill>
              <a:srgbClr val="FF99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52" idx="6"/>
            <a:endCxn id="51" idx="3"/>
          </p:cNvCxnSpPr>
          <p:nvPr/>
        </p:nvCxnSpPr>
        <p:spPr>
          <a:xfrm flipV="1">
            <a:off x="1885231" y="4990954"/>
            <a:ext cx="210337" cy="244820"/>
          </a:xfrm>
          <a:prstGeom prst="straightConnector1">
            <a:avLst/>
          </a:prstGeom>
          <a:ln w="63500">
            <a:solidFill>
              <a:srgbClr val="FF99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887457" y="5178448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078779" y="4893094"/>
            <a:ext cx="114651" cy="114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770581" y="5178448"/>
            <a:ext cx="114650" cy="1146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9709" y="718433"/>
            <a:ext cx="2163093" cy="84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Reconfiguration</a:t>
            </a:r>
          </a:p>
          <a:p>
            <a:r>
              <a:rPr lang="en-US" altLang="ja-JP" sz="2400" dirty="0">
                <a:solidFill>
                  <a:srgbClr val="000000"/>
                </a:solidFill>
                <a:latin typeface="+mn-lt"/>
                <a:ea typeface="+mn-ea"/>
              </a:rPr>
              <a:t>p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roblem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42537" y="750749"/>
            <a:ext cx="32719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+mn-lt"/>
                <a:ea typeface="+mn-ea"/>
              </a:rPr>
              <a:t>feasible solutions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  <a:latin typeface="+mn-lt"/>
                <a:ea typeface="+mn-ea"/>
              </a:rPr>
              <a:t>for a search problem instance</a:t>
            </a:r>
            <a:endParaRPr lang="en-US" altLang="ja-JP" sz="20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524257" y="912332"/>
            <a:ext cx="24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33"/>
                </a:solidFill>
                <a:latin typeface="+mn-lt"/>
                <a:ea typeface="+mn-ea"/>
              </a:rPr>
              <a:t>a</a:t>
            </a:r>
            <a:r>
              <a:rPr lang="en-US" altLang="ja-JP" sz="2400" dirty="0" smtClean="0">
                <a:solidFill>
                  <a:srgbClr val="FF9933"/>
                </a:solidFill>
                <a:latin typeface="+mn-lt"/>
                <a:ea typeface="+mn-ea"/>
              </a:rPr>
              <a:t>djacency relation</a:t>
            </a:r>
            <a:endParaRPr lang="en-US" altLang="ja-JP" sz="2400" dirty="0">
              <a:solidFill>
                <a:srgbClr val="FF9933"/>
              </a:solidFill>
              <a:latin typeface="+mn-lt"/>
              <a:ea typeface="+mn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442744" y="8507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+mn-lt"/>
                <a:ea typeface="+mn-ea"/>
              </a:rPr>
              <a:t>=</a:t>
            </a:r>
            <a:endParaRPr lang="en-US" altLang="ja-JP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124465" y="8507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+mn-lt"/>
                <a:ea typeface="+mn-ea"/>
              </a:rPr>
              <a:t>+</a:t>
            </a:r>
            <a:endParaRPr lang="en-US" altLang="ja-JP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aphicFrame>
        <p:nvGraphicFramePr>
          <p:cNvPr id="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98420"/>
              </p:ext>
            </p:extLst>
          </p:nvPr>
        </p:nvGraphicFramePr>
        <p:xfrm>
          <a:off x="3203705" y="4646748"/>
          <a:ext cx="3468947" cy="42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数式" r:id="rId4" imgW="1955520" imgH="241200" progId="Equation.3">
                  <p:embed/>
                </p:oleObj>
              </mc:Choice>
              <mc:Fallback>
                <p:oleObj name="数式" r:id="rId4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705" y="4646748"/>
                        <a:ext cx="3468947" cy="42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2864066" y="4175239"/>
            <a:ext cx="414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Solution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space</a:t>
            </a: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 for SAT formula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600751" y="5602490"/>
                <a:ext cx="8291729" cy="123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 smtClean="0">
                    <a:latin typeface="+mn-lt"/>
                    <a:ea typeface="+mn-ea"/>
                  </a:rPr>
                  <a:t>[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  <a:latin typeface="+mn-lt"/>
                    <a:ea typeface="+mn-ea"/>
                  </a:rPr>
                  <a:t>SAT</a:t>
                </a:r>
                <a:r>
                  <a:rPr lang="en-US" altLang="ja-JP" sz="2400" dirty="0" smtClean="0">
                    <a:latin typeface="+mn-lt"/>
                    <a:ea typeface="+mn-ea"/>
                  </a:rPr>
                  <a:t> reconfiguration]</a:t>
                </a:r>
                <a:endParaRPr kumimoji="1" lang="en-US" altLang="ja-JP" sz="2400" dirty="0" smtClean="0">
                  <a:latin typeface="+mn-lt"/>
                  <a:ea typeface="+mn-ea"/>
                </a:endParaRPr>
              </a:p>
              <a:p>
                <a:pPr marL="257175" indent="-257175" algn="l"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+mn-lt"/>
                    <a:ea typeface="+mn-ea"/>
                  </a:rPr>
                  <a:t>  </a:t>
                </a:r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feasible solutions: </a:t>
                </a:r>
                <a:r>
                  <a:rPr lang="en-US" altLang="ja-JP" sz="2400" dirty="0">
                    <a:solidFill>
                      <a:srgbClr val="0000FF"/>
                    </a:solidFill>
                    <a:latin typeface="+mn-lt"/>
                    <a:ea typeface="+mn-ea"/>
                  </a:rPr>
                  <a:t> </a:t>
                </a:r>
                <a:r>
                  <a:rPr lang="en-US" altLang="ja-JP" sz="2400" dirty="0" err="1" smtClean="0">
                    <a:solidFill>
                      <a:srgbClr val="0000FF"/>
                    </a:solidFill>
                    <a:latin typeface="+mn-lt"/>
                    <a:ea typeface="+mn-ea"/>
                  </a:rPr>
                  <a:t>satisfiable</a:t>
                </a:r>
                <a:r>
                  <a:rPr lang="en-US" altLang="ja-JP" sz="2400" dirty="0" smtClean="0">
                    <a:solidFill>
                      <a:srgbClr val="0000FF"/>
                    </a:solidFill>
                    <a:latin typeface="+mn-lt"/>
                    <a:ea typeface="+mn-ea"/>
                  </a:rPr>
                  <a:t> truth </a:t>
                </a:r>
                <a:r>
                  <a:rPr lang="en-US" altLang="ja-JP" sz="2400" dirty="0">
                    <a:solidFill>
                      <a:srgbClr val="0000FF"/>
                    </a:solidFill>
                    <a:latin typeface="+mn-lt"/>
                    <a:ea typeface="+mn-ea"/>
                  </a:rPr>
                  <a:t>assignments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n-ea"/>
                      </a:rPr>
                      <m:t>𝑓</m:t>
                    </m:r>
                  </m:oMath>
                </a14:m>
                <a:endParaRPr kumimoji="1" lang="en-US" altLang="ja-JP" sz="2400" dirty="0" smtClean="0">
                  <a:solidFill>
                    <a:srgbClr val="0000FF"/>
                  </a:solidFill>
                  <a:latin typeface="+mn-lt"/>
                  <a:ea typeface="+mn-ea"/>
                </a:endParaRPr>
              </a:p>
              <a:p>
                <a:pPr marL="257175" indent="-257175" algn="l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rgbClr val="FF9933"/>
                    </a:solidFill>
                    <a:latin typeface="+mn-lt"/>
                    <a:ea typeface="+mn-ea"/>
                  </a:rPr>
                  <a:t>adjacency relation:  flip of a single variable</a:t>
                </a:r>
                <a:r>
                  <a:rPr lang="en-US" altLang="ja-JP" sz="2000" dirty="0" smtClean="0">
                    <a:latin typeface="+mn-lt"/>
                    <a:ea typeface="+mn-ea"/>
                  </a:rPr>
                  <a:t> (Hamming distance one)</a:t>
                </a:r>
                <a:endPara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1" y="5602490"/>
                <a:ext cx="8291729" cy="1237262"/>
              </a:xfrm>
              <a:prstGeom prst="rect">
                <a:avLst/>
              </a:prstGeom>
              <a:blipFill rotWithShape="0">
                <a:blip r:embed="rId6"/>
                <a:stretch>
                  <a:fillRect l="-1176" t="-3941" r="-515" b="-9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角丸四角形吹き出し 54"/>
          <p:cNvSpPr/>
          <p:nvPr/>
        </p:nvSpPr>
        <p:spPr>
          <a:xfrm>
            <a:off x="3491880" y="1796637"/>
            <a:ext cx="5400601" cy="1560355"/>
          </a:xfrm>
          <a:prstGeom prst="wedgeRoundRectCallout">
            <a:avLst>
              <a:gd name="adj1" fmla="val 28898"/>
              <a:gd name="adj2" fmla="val -78075"/>
              <a:gd name="adj3" fmla="val 16667"/>
            </a:avLst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defined by</a:t>
            </a:r>
          </a:p>
          <a:p>
            <a:pPr marL="452438" lvl="1" indent="-169863" algn="l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application</a:t>
            </a:r>
          </a:p>
          <a:p>
            <a:pPr marL="452438" lvl="1" indent="-169863" algn="l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most elementary change to solution</a:t>
            </a:r>
          </a:p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(But, there is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ea typeface="+mn-ea"/>
              </a:rPr>
              <a:t>no clearly-stated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ea typeface="+mn-ea"/>
              </a:rPr>
              <a:t>rule.)   </a:t>
            </a:r>
            <a:endParaRPr kumimoji="1" lang="en-US" altLang="ja-JP" sz="200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212976"/>
            <a:ext cx="132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rgbClr val="000000"/>
                </a:solidFill>
                <a:latin typeface="+mn-lt"/>
                <a:ea typeface="+mn-ea"/>
              </a:rPr>
              <a:t>Example:</a:t>
            </a:r>
            <a:endParaRPr kumimoji="1" lang="ja-JP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76781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kumimoji="1" sz="2000" dirty="0" smtClean="0">
            <a:solidFill>
              <a:srgbClr val="000000"/>
            </a:solidFill>
            <a:latin typeface="+mn-lt"/>
            <a:ea typeface="+mn-ea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rgbClr val="000000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28033</TotalTime>
  <Words>4328</Words>
  <Application>Microsoft Office PowerPoint</Application>
  <PresentationFormat>画面に合わせる (4:3)</PresentationFormat>
  <Paragraphs>861</Paragraphs>
  <Slides>47</Slides>
  <Notes>47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Calibri</vt:lpstr>
      <vt:lpstr>Cambria Math</vt:lpstr>
      <vt:lpstr>ＭＳ Ｐゴシック</vt:lpstr>
      <vt:lpstr>Times New Roman</vt:lpstr>
      <vt:lpstr>Wingdings</vt:lpstr>
      <vt:lpstr>Arial</vt:lpstr>
      <vt:lpstr>メイリオ</vt:lpstr>
      <vt:lpstr>標準デザイン</vt:lpstr>
      <vt:lpstr>数式</vt:lpstr>
      <vt:lpstr>Invitation to  Combinatorial Reconfiguration</vt:lpstr>
      <vt:lpstr>Combinatorial Reconfiguration</vt:lpstr>
      <vt:lpstr>Search problem</vt:lpstr>
      <vt:lpstr>Enumeration problem</vt:lpstr>
      <vt:lpstr>Combinatorial Reconfiguration</vt:lpstr>
      <vt:lpstr>Combinatorial Reconfiguration</vt:lpstr>
      <vt:lpstr>Motivations</vt:lpstr>
      <vt:lpstr>Motivations</vt:lpstr>
      <vt:lpstr>Adjacency relation</vt:lpstr>
      <vt:lpstr>Independent set reconfiguration</vt:lpstr>
      <vt:lpstr>Independent set reconfiguration</vt:lpstr>
      <vt:lpstr>k-coloring reconfiguration</vt:lpstr>
      <vt:lpstr>k-coloring reconfiguration</vt:lpstr>
      <vt:lpstr>k-coloring reconfiguration and its generalization</vt:lpstr>
      <vt:lpstr>History of combinatorial reconfiguration (from my viewpoint …)</vt:lpstr>
      <vt:lpstr>PSPACE-completeness</vt:lpstr>
      <vt:lpstr>PSPACE-hardness</vt:lpstr>
      <vt:lpstr>PSPACE-hardness</vt:lpstr>
      <vt:lpstr>Reduction for preserving the reachability</vt:lpstr>
      <vt:lpstr>Reduction for preserving the reachability</vt:lpstr>
      <vt:lpstr>PSPACE-hardness</vt:lpstr>
      <vt:lpstr>History of combinatorial reconfiguration (from my viewpoint …)</vt:lpstr>
      <vt:lpstr>Sufficient condition for k-coloring reconfiguration</vt:lpstr>
      <vt:lpstr>Sufficient condition: Other examples</vt:lpstr>
      <vt:lpstr>History of combinatorial reconfiguration (from my viewpoint …)</vt:lpstr>
      <vt:lpstr>Greedy algorithm</vt:lpstr>
      <vt:lpstr>Greedy algorithm for matching reconfiguration</vt:lpstr>
      <vt:lpstr>Greedy algorithm: Other examples</vt:lpstr>
      <vt:lpstr>History of combinatorial reconfiguration (from my viewpoint …)</vt:lpstr>
      <vt:lpstr>Dynamic Programming</vt:lpstr>
      <vt:lpstr>DP algorithm for list coloring reconfiguration</vt:lpstr>
      <vt:lpstr>DP algorithm for list coloring reconfiguration</vt:lpstr>
      <vt:lpstr>DP algorithm for list coloring reconfiguration</vt:lpstr>
      <vt:lpstr>DP algorithm: Other examples</vt:lpstr>
      <vt:lpstr>History of combinatorial reconfiguration (from my viewpoint …)</vt:lpstr>
      <vt:lpstr>FPT algorithms for reconfiguration problems</vt:lpstr>
      <vt:lpstr>FPT algorithm for Token Jumping</vt:lpstr>
      <vt:lpstr>FPT algorithm for Token Jumping</vt:lpstr>
      <vt:lpstr>FPT algorithm for Token Jumping</vt:lpstr>
      <vt:lpstr>Parameterized complexity of Token Jumping</vt:lpstr>
      <vt:lpstr>FPT algorithms with length parameter</vt:lpstr>
      <vt:lpstr>Future work (from my viewpoint …)</vt:lpstr>
      <vt:lpstr>Search problem vs its reconfiguration problem</vt:lpstr>
      <vt:lpstr>Search problem vs its reconfiguration problem</vt:lpstr>
      <vt:lpstr>Future work (from my viewpoint …)</vt:lpstr>
      <vt:lpstr>Shortest variant</vt:lpstr>
      <vt:lpstr>Conclusion</vt:lpstr>
    </vt:vector>
  </TitlesOfParts>
  <Company>nszk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takehiro</dc:creator>
  <cp:lastModifiedBy>takehiro</cp:lastModifiedBy>
  <cp:revision>1503</cp:revision>
  <cp:lastPrinted>2015-07-19T01:18:20Z</cp:lastPrinted>
  <dcterms:created xsi:type="dcterms:W3CDTF">2007-06-29T05:18:05Z</dcterms:created>
  <dcterms:modified xsi:type="dcterms:W3CDTF">2016-06-07T22:11:38Z</dcterms:modified>
</cp:coreProperties>
</file>