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7"/>
  </p:notesMasterIdLst>
  <p:handoutMasterIdLst>
    <p:handoutMasterId r:id="rId48"/>
  </p:handoutMasterIdLst>
  <p:sldIdLst>
    <p:sldId id="455" r:id="rId2"/>
    <p:sldId id="456" r:id="rId3"/>
    <p:sldId id="495" r:id="rId4"/>
    <p:sldId id="494" r:id="rId5"/>
    <p:sldId id="496" r:id="rId6"/>
    <p:sldId id="497" r:id="rId7"/>
    <p:sldId id="498" r:id="rId8"/>
    <p:sldId id="462" r:id="rId9"/>
    <p:sldId id="516" r:id="rId10"/>
    <p:sldId id="512" r:id="rId11"/>
    <p:sldId id="502" r:id="rId12"/>
    <p:sldId id="533" r:id="rId13"/>
    <p:sldId id="517" r:id="rId14"/>
    <p:sldId id="475" r:id="rId15"/>
    <p:sldId id="506" r:id="rId16"/>
    <p:sldId id="507" r:id="rId17"/>
    <p:sldId id="508" r:id="rId18"/>
    <p:sldId id="509" r:id="rId19"/>
    <p:sldId id="510" r:id="rId20"/>
    <p:sldId id="513" r:id="rId21"/>
    <p:sldId id="514" r:id="rId22"/>
    <p:sldId id="478" r:id="rId23"/>
    <p:sldId id="515" r:id="rId24"/>
    <p:sldId id="519" r:id="rId25"/>
    <p:sldId id="518" r:id="rId26"/>
    <p:sldId id="523" r:id="rId27"/>
    <p:sldId id="522" r:id="rId28"/>
    <p:sldId id="528" r:id="rId29"/>
    <p:sldId id="530" r:id="rId30"/>
    <p:sldId id="531" r:id="rId31"/>
    <p:sldId id="526" r:id="rId32"/>
    <p:sldId id="527" r:id="rId33"/>
    <p:sldId id="485" r:id="rId34"/>
    <p:sldId id="484" r:id="rId35"/>
    <p:sldId id="537" r:id="rId36"/>
    <p:sldId id="535" r:id="rId37"/>
    <p:sldId id="536" r:id="rId38"/>
    <p:sldId id="524" r:id="rId39"/>
    <p:sldId id="525" r:id="rId40"/>
    <p:sldId id="480" r:id="rId41"/>
    <p:sldId id="490" r:id="rId42"/>
    <p:sldId id="491" r:id="rId43"/>
    <p:sldId id="532" r:id="rId44"/>
    <p:sldId id="505" r:id="rId45"/>
    <p:sldId id="493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54349"/>
    <a:srgbClr val="F1E074"/>
    <a:srgbClr val="469FDC"/>
    <a:srgbClr val="10100D"/>
    <a:srgbClr val="E22125"/>
    <a:srgbClr val="E31E23"/>
    <a:srgbClr val="000D17"/>
    <a:srgbClr val="F7E18D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434" autoAdjust="0"/>
  </p:normalViewPr>
  <p:slideViewPr>
    <p:cSldViewPr>
      <p:cViewPr varScale="1">
        <p:scale>
          <a:sx n="118" d="100"/>
          <a:sy n="118" d="100"/>
        </p:scale>
        <p:origin x="1248" y="96"/>
      </p:cViewPr>
      <p:guideLst>
        <p:guide orient="horz" pos="799"/>
        <p:guide orient="horz" pos="2160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179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9E0B7-9D60-4859-936B-1C92053D434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96956E1-9873-406F-8FB5-8DAC971BA9F2}">
      <dgm:prSet phldrT="[Texte]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u="none" strike="noStrike" cap="none" normalizeH="0" baseline="0" dirty="0" smtClean="0">
              <a:ln/>
              <a:effectLst/>
            </a:rPr>
            <a:t>75% des défauts trouvés par le client</a:t>
          </a:r>
          <a:endParaRPr lang="fr-FR" dirty="0"/>
        </a:p>
      </dgm:t>
    </dgm:pt>
    <dgm:pt modelId="{33B646BA-36E0-478A-8595-44E4475BC342}" type="parTrans" cxnId="{3EC17A96-9B21-4AAD-9B2C-444461C0B056}">
      <dgm:prSet/>
      <dgm:spPr/>
      <dgm:t>
        <a:bodyPr/>
        <a:lstStyle/>
        <a:p>
          <a:endParaRPr lang="fr-FR"/>
        </a:p>
      </dgm:t>
    </dgm:pt>
    <dgm:pt modelId="{D7B13AA5-AC77-4F55-B728-3F8CB2CE3C3D}" type="sibTrans" cxnId="{3EC17A96-9B21-4AAD-9B2C-444461C0B056}">
      <dgm:prSet/>
      <dgm:spPr/>
      <dgm:t>
        <a:bodyPr/>
        <a:lstStyle/>
        <a:p>
          <a:endParaRPr lang="fr-FR"/>
        </a:p>
      </dgm:t>
    </dgm:pt>
    <dgm:pt modelId="{C46B29C8-F387-4CDE-82E3-ED0AFD6F22D4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1800" b="1" dirty="0" smtClean="0"/>
            <a:t>Qualité de production</a:t>
          </a:r>
          <a:endParaRPr lang="fr-FR" sz="1800" b="1" dirty="0"/>
        </a:p>
      </dgm:t>
    </dgm:pt>
    <dgm:pt modelId="{63EE1B98-17B8-45B7-B9CA-3704EBA0C54D}" type="parTrans" cxnId="{8DD976F5-9545-4B2A-AC1E-8A51EA80B512}">
      <dgm:prSet/>
      <dgm:spPr/>
      <dgm:t>
        <a:bodyPr/>
        <a:lstStyle/>
        <a:p>
          <a:endParaRPr lang="fr-FR"/>
        </a:p>
      </dgm:t>
    </dgm:pt>
    <dgm:pt modelId="{889DD4A1-00C8-4654-8F87-D1F94CD876E8}" type="sibTrans" cxnId="{8DD976F5-9545-4B2A-AC1E-8A51EA80B512}">
      <dgm:prSet/>
      <dgm:spPr/>
      <dgm:t>
        <a:bodyPr/>
        <a:lstStyle/>
        <a:p>
          <a:endParaRPr lang="fr-FR"/>
        </a:p>
      </dgm:t>
    </dgm:pt>
    <dgm:pt modelId="{0FC24EB5-E516-4160-9DF1-0620E2FAB429}">
      <dgm:prSet phldrT="[Texte]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u="none" strike="noStrike" cap="none" normalizeH="0" baseline="0" dirty="0" smtClean="0">
              <a:ln/>
              <a:effectLst/>
            </a:rPr>
            <a:t>15 % des défauts trouvés par le client</a:t>
          </a:r>
          <a:endParaRPr lang="fr-FR" dirty="0"/>
        </a:p>
      </dgm:t>
    </dgm:pt>
    <dgm:pt modelId="{6996C56E-E6F9-495E-91F6-F7CEB9D69881}" type="parTrans" cxnId="{73D6E67B-7BA2-4298-9CF8-AA326B99AF44}">
      <dgm:prSet/>
      <dgm:spPr/>
      <dgm:t>
        <a:bodyPr/>
        <a:lstStyle/>
        <a:p>
          <a:endParaRPr lang="fr-FR"/>
        </a:p>
      </dgm:t>
    </dgm:pt>
    <dgm:pt modelId="{60811CF4-EC84-4F8E-A53B-9FC55273BAC2}" type="sibTrans" cxnId="{73D6E67B-7BA2-4298-9CF8-AA326B99AF44}">
      <dgm:prSet/>
      <dgm:spPr/>
      <dgm:t>
        <a:bodyPr/>
        <a:lstStyle/>
        <a:p>
          <a:endParaRPr lang="fr-FR"/>
        </a:p>
      </dgm:t>
    </dgm:pt>
    <dgm:pt modelId="{1B0FA16C-F383-4737-8269-74287E881F8D}" type="pres">
      <dgm:prSet presAssocID="{1FA9E0B7-9D60-4859-936B-1C92053D4348}" presName="CompostProcess" presStyleCnt="0">
        <dgm:presLayoutVars>
          <dgm:dir/>
          <dgm:resizeHandles val="exact"/>
        </dgm:presLayoutVars>
      </dgm:prSet>
      <dgm:spPr/>
    </dgm:pt>
    <dgm:pt modelId="{92B5A82B-FC1C-4E00-90F9-A2E05F3D9EA9}" type="pres">
      <dgm:prSet presAssocID="{1FA9E0B7-9D60-4859-936B-1C92053D4348}" presName="arrow" presStyleLbl="bgShp" presStyleIdx="0" presStyleCnt="1"/>
      <dgm:spPr/>
    </dgm:pt>
    <dgm:pt modelId="{95B211AA-FF69-4874-AB3E-90772DE8FE50}" type="pres">
      <dgm:prSet presAssocID="{1FA9E0B7-9D60-4859-936B-1C92053D4348}" presName="linearProcess" presStyleCnt="0"/>
      <dgm:spPr/>
    </dgm:pt>
    <dgm:pt modelId="{424F6EF8-055D-4868-93D4-8A5586D802EC}" type="pres">
      <dgm:prSet presAssocID="{096956E1-9873-406F-8FB5-8DAC971BA9F2}" presName="textNode" presStyleLbl="node1" presStyleIdx="0" presStyleCnt="3" custScaleX="971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2F252-40D4-4330-8816-6F16352747EB}" type="pres">
      <dgm:prSet presAssocID="{D7B13AA5-AC77-4F55-B728-3F8CB2CE3C3D}" presName="sibTrans" presStyleCnt="0"/>
      <dgm:spPr/>
    </dgm:pt>
    <dgm:pt modelId="{3A9CA4A6-BBFF-48DB-90C2-60A297246857}" type="pres">
      <dgm:prSet presAssocID="{C46B29C8-F387-4CDE-82E3-ED0AFD6F22D4}" presName="textNode" presStyleLbl="node1" presStyleIdx="1" presStyleCnt="3" custScaleX="918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A49E7-E257-454F-8914-A09442CB731D}" type="pres">
      <dgm:prSet presAssocID="{889DD4A1-00C8-4654-8F87-D1F94CD876E8}" presName="sibTrans" presStyleCnt="0"/>
      <dgm:spPr/>
    </dgm:pt>
    <dgm:pt modelId="{D1A8C129-63FC-4E99-B7BE-A6E36F7FFAB5}" type="pres">
      <dgm:prSet presAssocID="{0FC24EB5-E516-4160-9DF1-0620E2FAB429}" presName="textNode" presStyleLbl="node1" presStyleIdx="2" presStyleCnt="3" custScaleX="85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C35109-CBA1-4245-B990-CA0564E99D08}" type="presOf" srcId="{1FA9E0B7-9D60-4859-936B-1C92053D4348}" destId="{1B0FA16C-F383-4737-8269-74287E881F8D}" srcOrd="0" destOrd="0" presId="urn:microsoft.com/office/officeart/2005/8/layout/hProcess9"/>
    <dgm:cxn modelId="{3EC17A96-9B21-4AAD-9B2C-444461C0B056}" srcId="{1FA9E0B7-9D60-4859-936B-1C92053D4348}" destId="{096956E1-9873-406F-8FB5-8DAC971BA9F2}" srcOrd="0" destOrd="0" parTransId="{33B646BA-36E0-478A-8595-44E4475BC342}" sibTransId="{D7B13AA5-AC77-4F55-B728-3F8CB2CE3C3D}"/>
    <dgm:cxn modelId="{2AA99870-AC6E-4BDD-A878-745DDB6B956E}" type="presOf" srcId="{C46B29C8-F387-4CDE-82E3-ED0AFD6F22D4}" destId="{3A9CA4A6-BBFF-48DB-90C2-60A297246857}" srcOrd="0" destOrd="0" presId="urn:microsoft.com/office/officeart/2005/8/layout/hProcess9"/>
    <dgm:cxn modelId="{73D6E67B-7BA2-4298-9CF8-AA326B99AF44}" srcId="{1FA9E0B7-9D60-4859-936B-1C92053D4348}" destId="{0FC24EB5-E516-4160-9DF1-0620E2FAB429}" srcOrd="2" destOrd="0" parTransId="{6996C56E-E6F9-495E-91F6-F7CEB9D69881}" sibTransId="{60811CF4-EC84-4F8E-A53B-9FC55273BAC2}"/>
    <dgm:cxn modelId="{8DD976F5-9545-4B2A-AC1E-8A51EA80B512}" srcId="{1FA9E0B7-9D60-4859-936B-1C92053D4348}" destId="{C46B29C8-F387-4CDE-82E3-ED0AFD6F22D4}" srcOrd="1" destOrd="0" parTransId="{63EE1B98-17B8-45B7-B9CA-3704EBA0C54D}" sibTransId="{889DD4A1-00C8-4654-8F87-D1F94CD876E8}"/>
    <dgm:cxn modelId="{9BED8AB5-5592-49DF-9417-FA245C0544BD}" type="presOf" srcId="{0FC24EB5-E516-4160-9DF1-0620E2FAB429}" destId="{D1A8C129-63FC-4E99-B7BE-A6E36F7FFAB5}" srcOrd="0" destOrd="0" presId="urn:microsoft.com/office/officeart/2005/8/layout/hProcess9"/>
    <dgm:cxn modelId="{84C2B465-CCF9-4552-B7AE-A9221657965C}" type="presOf" srcId="{096956E1-9873-406F-8FB5-8DAC971BA9F2}" destId="{424F6EF8-055D-4868-93D4-8A5586D802EC}" srcOrd="0" destOrd="0" presId="urn:microsoft.com/office/officeart/2005/8/layout/hProcess9"/>
    <dgm:cxn modelId="{447BE240-2087-49E6-A76D-464E162639D6}" type="presParOf" srcId="{1B0FA16C-F383-4737-8269-74287E881F8D}" destId="{92B5A82B-FC1C-4E00-90F9-A2E05F3D9EA9}" srcOrd="0" destOrd="0" presId="urn:microsoft.com/office/officeart/2005/8/layout/hProcess9"/>
    <dgm:cxn modelId="{53557629-9E71-40EB-A16F-4A1525514DC8}" type="presParOf" srcId="{1B0FA16C-F383-4737-8269-74287E881F8D}" destId="{95B211AA-FF69-4874-AB3E-90772DE8FE50}" srcOrd="1" destOrd="0" presId="urn:microsoft.com/office/officeart/2005/8/layout/hProcess9"/>
    <dgm:cxn modelId="{AA92C5DD-1620-4688-9AAB-ECA9F590D18E}" type="presParOf" srcId="{95B211AA-FF69-4874-AB3E-90772DE8FE50}" destId="{424F6EF8-055D-4868-93D4-8A5586D802EC}" srcOrd="0" destOrd="0" presId="urn:microsoft.com/office/officeart/2005/8/layout/hProcess9"/>
    <dgm:cxn modelId="{5C48FBE5-867A-47AE-9F61-02D8585896AB}" type="presParOf" srcId="{95B211AA-FF69-4874-AB3E-90772DE8FE50}" destId="{6A12F252-40D4-4330-8816-6F16352747EB}" srcOrd="1" destOrd="0" presId="urn:microsoft.com/office/officeart/2005/8/layout/hProcess9"/>
    <dgm:cxn modelId="{D1D739C3-0E54-4301-9DFF-433D79219C93}" type="presParOf" srcId="{95B211AA-FF69-4874-AB3E-90772DE8FE50}" destId="{3A9CA4A6-BBFF-48DB-90C2-60A297246857}" srcOrd="2" destOrd="0" presId="urn:microsoft.com/office/officeart/2005/8/layout/hProcess9"/>
    <dgm:cxn modelId="{6337BF94-86AC-40F8-8DDC-E69A7AD6F15C}" type="presParOf" srcId="{95B211AA-FF69-4874-AB3E-90772DE8FE50}" destId="{A03A49E7-E257-454F-8914-A09442CB731D}" srcOrd="3" destOrd="0" presId="urn:microsoft.com/office/officeart/2005/8/layout/hProcess9"/>
    <dgm:cxn modelId="{CE11F3BA-6036-496C-B7AC-688C34A61665}" type="presParOf" srcId="{95B211AA-FF69-4874-AB3E-90772DE8FE50}" destId="{D1A8C129-63FC-4E99-B7BE-A6E36F7FFA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9E0B7-9D60-4859-936B-1C92053D434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96956E1-9873-406F-8FB5-8DAC971BA9F2}">
      <dgm:prSet phldrT="[Texte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Peu de visibilité</a:t>
          </a:r>
          <a:br>
            <a:rPr kumimoji="0" lang="fr-FR" sz="1400" u="none" strike="noStrike" cap="none" normalizeH="0" baseline="0" dirty="0" smtClean="0">
              <a:ln/>
              <a:effectLst/>
            </a:rPr>
          </a:br>
          <a:r>
            <a:rPr kumimoji="0" lang="fr-FR" sz="1400" u="none" strike="noStrike" cap="none" normalizeH="0" baseline="0" dirty="0" smtClean="0">
              <a:ln/>
              <a:effectLst/>
            </a:rPr>
            <a:t>Des dérives moyennes &gt; 20%</a:t>
          </a:r>
        </a:p>
      </dgm:t>
    </dgm:pt>
    <dgm:pt modelId="{33B646BA-36E0-478A-8595-44E4475BC342}" type="parTrans" cxnId="{3EC17A96-9B21-4AAD-9B2C-444461C0B056}">
      <dgm:prSet/>
      <dgm:spPr/>
      <dgm:t>
        <a:bodyPr/>
        <a:lstStyle/>
        <a:p>
          <a:endParaRPr lang="fr-FR"/>
        </a:p>
      </dgm:t>
    </dgm:pt>
    <dgm:pt modelId="{D7B13AA5-AC77-4F55-B728-3F8CB2CE3C3D}" type="sibTrans" cxnId="{3EC17A96-9B21-4AAD-9B2C-444461C0B056}">
      <dgm:prSet/>
      <dgm:spPr/>
      <dgm:t>
        <a:bodyPr/>
        <a:lstStyle/>
        <a:p>
          <a:endParaRPr lang="fr-FR"/>
        </a:p>
      </dgm:t>
    </dgm:pt>
    <dgm:pt modelId="{C46B29C8-F387-4CDE-82E3-ED0AFD6F22D4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1800" b="1" dirty="0" smtClean="0"/>
            <a:t>Maîtrise des projets</a:t>
          </a:r>
        </a:p>
      </dgm:t>
    </dgm:pt>
    <dgm:pt modelId="{63EE1B98-17B8-45B7-B9CA-3704EBA0C54D}" type="parTrans" cxnId="{8DD976F5-9545-4B2A-AC1E-8A51EA80B512}">
      <dgm:prSet/>
      <dgm:spPr/>
      <dgm:t>
        <a:bodyPr/>
        <a:lstStyle/>
        <a:p>
          <a:endParaRPr lang="fr-FR"/>
        </a:p>
      </dgm:t>
    </dgm:pt>
    <dgm:pt modelId="{889DD4A1-00C8-4654-8F87-D1F94CD876E8}" type="sibTrans" cxnId="{8DD976F5-9545-4B2A-AC1E-8A51EA80B512}">
      <dgm:prSet/>
      <dgm:spPr/>
      <dgm:t>
        <a:bodyPr/>
        <a:lstStyle/>
        <a:p>
          <a:endParaRPr lang="fr-FR"/>
        </a:p>
      </dgm:t>
    </dgm:pt>
    <dgm:pt modelId="{0FC24EB5-E516-4160-9DF1-0620E2FAB429}">
      <dgm:prSet phldrT="[Texte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Plus d’anticipation</a:t>
          </a:r>
          <a:br>
            <a:rPr kumimoji="0" lang="fr-FR" sz="1400" u="none" strike="noStrike" cap="none" normalizeH="0" baseline="0" dirty="0" smtClean="0">
              <a:ln/>
              <a:effectLst/>
            </a:rPr>
          </a:br>
          <a:r>
            <a:rPr kumimoji="0" lang="fr-FR" sz="1400" u="none" strike="noStrike" cap="none" normalizeH="0" baseline="0" dirty="0" smtClean="0">
              <a:ln/>
              <a:effectLst/>
            </a:rPr>
            <a:t>Des dérives maîtrisées : 5%</a:t>
          </a:r>
        </a:p>
      </dgm:t>
    </dgm:pt>
    <dgm:pt modelId="{6996C56E-E6F9-495E-91F6-F7CEB9D69881}" type="parTrans" cxnId="{73D6E67B-7BA2-4298-9CF8-AA326B99AF44}">
      <dgm:prSet/>
      <dgm:spPr/>
      <dgm:t>
        <a:bodyPr/>
        <a:lstStyle/>
        <a:p>
          <a:endParaRPr lang="fr-FR"/>
        </a:p>
      </dgm:t>
    </dgm:pt>
    <dgm:pt modelId="{60811CF4-EC84-4F8E-A53B-9FC55273BAC2}" type="sibTrans" cxnId="{73D6E67B-7BA2-4298-9CF8-AA326B99AF44}">
      <dgm:prSet/>
      <dgm:spPr/>
      <dgm:t>
        <a:bodyPr/>
        <a:lstStyle/>
        <a:p>
          <a:endParaRPr lang="fr-FR"/>
        </a:p>
      </dgm:t>
    </dgm:pt>
    <dgm:pt modelId="{1B0FA16C-F383-4737-8269-74287E881F8D}" type="pres">
      <dgm:prSet presAssocID="{1FA9E0B7-9D60-4859-936B-1C92053D4348}" presName="CompostProcess" presStyleCnt="0">
        <dgm:presLayoutVars>
          <dgm:dir/>
          <dgm:resizeHandles val="exact"/>
        </dgm:presLayoutVars>
      </dgm:prSet>
      <dgm:spPr/>
    </dgm:pt>
    <dgm:pt modelId="{92B5A82B-FC1C-4E00-90F9-A2E05F3D9EA9}" type="pres">
      <dgm:prSet presAssocID="{1FA9E0B7-9D60-4859-936B-1C92053D4348}" presName="arrow" presStyleLbl="bgShp" presStyleIdx="0" presStyleCnt="1"/>
      <dgm:spPr/>
    </dgm:pt>
    <dgm:pt modelId="{95B211AA-FF69-4874-AB3E-90772DE8FE50}" type="pres">
      <dgm:prSet presAssocID="{1FA9E0B7-9D60-4859-936B-1C92053D4348}" presName="linearProcess" presStyleCnt="0"/>
      <dgm:spPr/>
    </dgm:pt>
    <dgm:pt modelId="{424F6EF8-055D-4868-93D4-8A5586D802EC}" type="pres">
      <dgm:prSet presAssocID="{096956E1-9873-406F-8FB5-8DAC971BA9F2}" presName="textNode" presStyleLbl="node1" presStyleIdx="0" presStyleCnt="3" custScaleY="149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2F252-40D4-4330-8816-6F16352747EB}" type="pres">
      <dgm:prSet presAssocID="{D7B13AA5-AC77-4F55-B728-3F8CB2CE3C3D}" presName="sibTrans" presStyleCnt="0"/>
      <dgm:spPr/>
    </dgm:pt>
    <dgm:pt modelId="{3A9CA4A6-BBFF-48DB-90C2-60A297246857}" type="pres">
      <dgm:prSet presAssocID="{C46B29C8-F387-4CDE-82E3-ED0AFD6F22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A49E7-E257-454F-8914-A09442CB731D}" type="pres">
      <dgm:prSet presAssocID="{889DD4A1-00C8-4654-8F87-D1F94CD876E8}" presName="sibTrans" presStyleCnt="0"/>
      <dgm:spPr/>
    </dgm:pt>
    <dgm:pt modelId="{D1A8C129-63FC-4E99-B7BE-A6E36F7FFAB5}" type="pres">
      <dgm:prSet presAssocID="{0FC24EB5-E516-4160-9DF1-0620E2FAB429}" presName="textNode" presStyleLbl="node1" presStyleIdx="2" presStyleCnt="3" custScaleY="149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80EE1A-A2D9-4C25-88F1-217564B2B612}" type="presOf" srcId="{096956E1-9873-406F-8FB5-8DAC971BA9F2}" destId="{424F6EF8-055D-4868-93D4-8A5586D802EC}" srcOrd="0" destOrd="0" presId="urn:microsoft.com/office/officeart/2005/8/layout/hProcess9"/>
    <dgm:cxn modelId="{3EC17A96-9B21-4AAD-9B2C-444461C0B056}" srcId="{1FA9E0B7-9D60-4859-936B-1C92053D4348}" destId="{096956E1-9873-406F-8FB5-8DAC971BA9F2}" srcOrd="0" destOrd="0" parTransId="{33B646BA-36E0-478A-8595-44E4475BC342}" sibTransId="{D7B13AA5-AC77-4F55-B728-3F8CB2CE3C3D}"/>
    <dgm:cxn modelId="{88A01DA2-EC22-48C6-99BD-2F36BA4ABA79}" type="presOf" srcId="{0FC24EB5-E516-4160-9DF1-0620E2FAB429}" destId="{D1A8C129-63FC-4E99-B7BE-A6E36F7FFAB5}" srcOrd="0" destOrd="0" presId="urn:microsoft.com/office/officeart/2005/8/layout/hProcess9"/>
    <dgm:cxn modelId="{72ADDF93-C069-43E2-9603-04E403B34334}" type="presOf" srcId="{C46B29C8-F387-4CDE-82E3-ED0AFD6F22D4}" destId="{3A9CA4A6-BBFF-48DB-90C2-60A297246857}" srcOrd="0" destOrd="0" presId="urn:microsoft.com/office/officeart/2005/8/layout/hProcess9"/>
    <dgm:cxn modelId="{73D6E67B-7BA2-4298-9CF8-AA326B99AF44}" srcId="{1FA9E0B7-9D60-4859-936B-1C92053D4348}" destId="{0FC24EB5-E516-4160-9DF1-0620E2FAB429}" srcOrd="2" destOrd="0" parTransId="{6996C56E-E6F9-495E-91F6-F7CEB9D69881}" sibTransId="{60811CF4-EC84-4F8E-A53B-9FC55273BAC2}"/>
    <dgm:cxn modelId="{8DD976F5-9545-4B2A-AC1E-8A51EA80B512}" srcId="{1FA9E0B7-9D60-4859-936B-1C92053D4348}" destId="{C46B29C8-F387-4CDE-82E3-ED0AFD6F22D4}" srcOrd="1" destOrd="0" parTransId="{63EE1B98-17B8-45B7-B9CA-3704EBA0C54D}" sibTransId="{889DD4A1-00C8-4654-8F87-D1F94CD876E8}"/>
    <dgm:cxn modelId="{88AA7037-737F-4BF5-AFE3-2F1003B20E27}" type="presOf" srcId="{1FA9E0B7-9D60-4859-936B-1C92053D4348}" destId="{1B0FA16C-F383-4737-8269-74287E881F8D}" srcOrd="0" destOrd="0" presId="urn:microsoft.com/office/officeart/2005/8/layout/hProcess9"/>
    <dgm:cxn modelId="{738CDA51-EAF8-49C1-B2ED-1E71D5CA5638}" type="presParOf" srcId="{1B0FA16C-F383-4737-8269-74287E881F8D}" destId="{92B5A82B-FC1C-4E00-90F9-A2E05F3D9EA9}" srcOrd="0" destOrd="0" presId="urn:microsoft.com/office/officeart/2005/8/layout/hProcess9"/>
    <dgm:cxn modelId="{54BDE9E8-DE6A-425E-89B1-62BAE31D5F17}" type="presParOf" srcId="{1B0FA16C-F383-4737-8269-74287E881F8D}" destId="{95B211AA-FF69-4874-AB3E-90772DE8FE50}" srcOrd="1" destOrd="0" presId="urn:microsoft.com/office/officeart/2005/8/layout/hProcess9"/>
    <dgm:cxn modelId="{EF68A792-5A13-4379-8521-22BB032D6B04}" type="presParOf" srcId="{95B211AA-FF69-4874-AB3E-90772DE8FE50}" destId="{424F6EF8-055D-4868-93D4-8A5586D802EC}" srcOrd="0" destOrd="0" presId="urn:microsoft.com/office/officeart/2005/8/layout/hProcess9"/>
    <dgm:cxn modelId="{867F8591-5300-45E5-B709-1FEA56A9D7DF}" type="presParOf" srcId="{95B211AA-FF69-4874-AB3E-90772DE8FE50}" destId="{6A12F252-40D4-4330-8816-6F16352747EB}" srcOrd="1" destOrd="0" presId="urn:microsoft.com/office/officeart/2005/8/layout/hProcess9"/>
    <dgm:cxn modelId="{EC5EFA4A-744A-4FF7-B0BA-0FD2D1B6D0B3}" type="presParOf" srcId="{95B211AA-FF69-4874-AB3E-90772DE8FE50}" destId="{3A9CA4A6-BBFF-48DB-90C2-60A297246857}" srcOrd="2" destOrd="0" presId="urn:microsoft.com/office/officeart/2005/8/layout/hProcess9"/>
    <dgm:cxn modelId="{4554ADD5-4B7C-426A-8D32-0FB9B4807D1E}" type="presParOf" srcId="{95B211AA-FF69-4874-AB3E-90772DE8FE50}" destId="{A03A49E7-E257-454F-8914-A09442CB731D}" srcOrd="3" destOrd="0" presId="urn:microsoft.com/office/officeart/2005/8/layout/hProcess9"/>
    <dgm:cxn modelId="{5ACEB649-17F4-4691-B041-BD3DCE45B818}" type="presParOf" srcId="{95B211AA-FF69-4874-AB3E-90772DE8FE50}" destId="{D1A8C129-63FC-4E99-B7BE-A6E36F7FFA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9E0B7-9D60-4859-936B-1C92053D434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96956E1-9873-406F-8FB5-8DAC971BA9F2}">
      <dgm:prSet phldrT="[Texte]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u="none" strike="noStrike" cap="none" normalizeH="0" baseline="0" dirty="0" smtClean="0">
              <a:ln/>
              <a:effectLst/>
            </a:rPr>
            <a:t>« Non décision » prise dans l’urgence.</a:t>
          </a:r>
          <a:br>
            <a:rPr kumimoji="0" lang="fr-FR" u="none" strike="noStrike" cap="none" normalizeH="0" baseline="0" dirty="0" smtClean="0">
              <a:ln/>
              <a:effectLst/>
            </a:rPr>
          </a:br>
          <a:r>
            <a:rPr kumimoji="0" lang="fr-FR" u="none" strike="noStrike" cap="none" normalizeH="0" baseline="0" dirty="0" smtClean="0">
              <a:ln/>
              <a:effectLst/>
            </a:rPr>
            <a:t>Pas de maîtrise des enjeux et des impacts</a:t>
          </a:r>
        </a:p>
      </dgm:t>
    </dgm:pt>
    <dgm:pt modelId="{33B646BA-36E0-478A-8595-44E4475BC342}" type="parTrans" cxnId="{3EC17A96-9B21-4AAD-9B2C-444461C0B056}">
      <dgm:prSet/>
      <dgm:spPr/>
      <dgm:t>
        <a:bodyPr/>
        <a:lstStyle/>
        <a:p>
          <a:endParaRPr lang="fr-FR"/>
        </a:p>
      </dgm:t>
    </dgm:pt>
    <dgm:pt modelId="{D7B13AA5-AC77-4F55-B728-3F8CB2CE3C3D}" type="sibTrans" cxnId="{3EC17A96-9B21-4AAD-9B2C-444461C0B056}">
      <dgm:prSet/>
      <dgm:spPr/>
      <dgm:t>
        <a:bodyPr/>
        <a:lstStyle/>
        <a:p>
          <a:endParaRPr lang="fr-FR"/>
        </a:p>
      </dgm:t>
    </dgm:pt>
    <dgm:pt modelId="{C46B29C8-F387-4CDE-82E3-ED0AFD6F22D4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1800" b="1" dirty="0" smtClean="0"/>
            <a:t>Décision et responsabilité</a:t>
          </a:r>
        </a:p>
      </dgm:t>
    </dgm:pt>
    <dgm:pt modelId="{63EE1B98-17B8-45B7-B9CA-3704EBA0C54D}" type="parTrans" cxnId="{8DD976F5-9545-4B2A-AC1E-8A51EA80B512}">
      <dgm:prSet/>
      <dgm:spPr/>
      <dgm:t>
        <a:bodyPr/>
        <a:lstStyle/>
        <a:p>
          <a:endParaRPr lang="fr-FR"/>
        </a:p>
      </dgm:t>
    </dgm:pt>
    <dgm:pt modelId="{889DD4A1-00C8-4654-8F87-D1F94CD876E8}" type="sibTrans" cxnId="{8DD976F5-9545-4B2A-AC1E-8A51EA80B512}">
      <dgm:prSet/>
      <dgm:spPr/>
      <dgm:t>
        <a:bodyPr/>
        <a:lstStyle/>
        <a:p>
          <a:endParaRPr lang="fr-FR"/>
        </a:p>
      </dgm:t>
    </dgm:pt>
    <dgm:pt modelId="{0FC24EB5-E516-4160-9DF1-0620E2FAB429}">
      <dgm:prSet phldrT="[Texte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Clarification des responsabilités de chacun dans les décisions stratégiques du projet :</a:t>
          </a:r>
          <a:br>
            <a:rPr kumimoji="0" lang="fr-FR" sz="1400" u="none" strike="noStrike" cap="none" normalizeH="0" baseline="0" dirty="0" smtClean="0">
              <a:ln/>
              <a:effectLst/>
            </a:rPr>
          </a:br>
          <a:r>
            <a:rPr kumimoji="0" lang="fr-FR" sz="1400" u="none" strike="noStrike" cap="none" normalizeH="0" baseline="0" dirty="0" smtClean="0">
              <a:ln/>
              <a:effectLst/>
            </a:rPr>
            <a:t>Client, Management, Projet</a:t>
          </a:r>
        </a:p>
      </dgm:t>
    </dgm:pt>
    <dgm:pt modelId="{6996C56E-E6F9-495E-91F6-F7CEB9D69881}" type="parTrans" cxnId="{73D6E67B-7BA2-4298-9CF8-AA326B99AF44}">
      <dgm:prSet/>
      <dgm:spPr/>
      <dgm:t>
        <a:bodyPr/>
        <a:lstStyle/>
        <a:p>
          <a:endParaRPr lang="fr-FR"/>
        </a:p>
      </dgm:t>
    </dgm:pt>
    <dgm:pt modelId="{60811CF4-EC84-4F8E-A53B-9FC55273BAC2}" type="sibTrans" cxnId="{73D6E67B-7BA2-4298-9CF8-AA326B99AF44}">
      <dgm:prSet/>
      <dgm:spPr/>
      <dgm:t>
        <a:bodyPr/>
        <a:lstStyle/>
        <a:p>
          <a:endParaRPr lang="fr-FR"/>
        </a:p>
      </dgm:t>
    </dgm:pt>
    <dgm:pt modelId="{1B0FA16C-F383-4737-8269-74287E881F8D}" type="pres">
      <dgm:prSet presAssocID="{1FA9E0B7-9D60-4859-936B-1C92053D4348}" presName="CompostProcess" presStyleCnt="0">
        <dgm:presLayoutVars>
          <dgm:dir/>
          <dgm:resizeHandles val="exact"/>
        </dgm:presLayoutVars>
      </dgm:prSet>
      <dgm:spPr/>
    </dgm:pt>
    <dgm:pt modelId="{92B5A82B-FC1C-4E00-90F9-A2E05F3D9EA9}" type="pres">
      <dgm:prSet presAssocID="{1FA9E0B7-9D60-4859-936B-1C92053D4348}" presName="arrow" presStyleLbl="bgShp" presStyleIdx="0" presStyleCnt="1"/>
      <dgm:spPr/>
    </dgm:pt>
    <dgm:pt modelId="{95B211AA-FF69-4874-AB3E-90772DE8FE50}" type="pres">
      <dgm:prSet presAssocID="{1FA9E0B7-9D60-4859-936B-1C92053D4348}" presName="linearProcess" presStyleCnt="0"/>
      <dgm:spPr/>
    </dgm:pt>
    <dgm:pt modelId="{424F6EF8-055D-4868-93D4-8A5586D802EC}" type="pres">
      <dgm:prSet presAssocID="{096956E1-9873-406F-8FB5-8DAC971BA9F2}" presName="textNode" presStyleLbl="node1" presStyleIdx="0" presStyleCnt="3" custScaleY="183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2F252-40D4-4330-8816-6F16352747EB}" type="pres">
      <dgm:prSet presAssocID="{D7B13AA5-AC77-4F55-B728-3F8CB2CE3C3D}" presName="sibTrans" presStyleCnt="0"/>
      <dgm:spPr/>
    </dgm:pt>
    <dgm:pt modelId="{3A9CA4A6-BBFF-48DB-90C2-60A297246857}" type="pres">
      <dgm:prSet presAssocID="{C46B29C8-F387-4CDE-82E3-ED0AFD6F22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A49E7-E257-454F-8914-A09442CB731D}" type="pres">
      <dgm:prSet presAssocID="{889DD4A1-00C8-4654-8F87-D1F94CD876E8}" presName="sibTrans" presStyleCnt="0"/>
      <dgm:spPr/>
    </dgm:pt>
    <dgm:pt modelId="{D1A8C129-63FC-4E99-B7BE-A6E36F7FFAB5}" type="pres">
      <dgm:prSet presAssocID="{0FC24EB5-E516-4160-9DF1-0620E2FAB429}" presName="textNode" presStyleLbl="node1" presStyleIdx="2" presStyleCnt="3" custScaleY="183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C17A96-9B21-4AAD-9B2C-444461C0B056}" srcId="{1FA9E0B7-9D60-4859-936B-1C92053D4348}" destId="{096956E1-9873-406F-8FB5-8DAC971BA9F2}" srcOrd="0" destOrd="0" parTransId="{33B646BA-36E0-478A-8595-44E4475BC342}" sibTransId="{D7B13AA5-AC77-4F55-B728-3F8CB2CE3C3D}"/>
    <dgm:cxn modelId="{A9A73538-C2BE-4EB5-B929-9571C070C559}" type="presOf" srcId="{0FC24EB5-E516-4160-9DF1-0620E2FAB429}" destId="{D1A8C129-63FC-4E99-B7BE-A6E36F7FFAB5}" srcOrd="0" destOrd="0" presId="urn:microsoft.com/office/officeart/2005/8/layout/hProcess9"/>
    <dgm:cxn modelId="{73D6E67B-7BA2-4298-9CF8-AA326B99AF44}" srcId="{1FA9E0B7-9D60-4859-936B-1C92053D4348}" destId="{0FC24EB5-E516-4160-9DF1-0620E2FAB429}" srcOrd="2" destOrd="0" parTransId="{6996C56E-E6F9-495E-91F6-F7CEB9D69881}" sibTransId="{60811CF4-EC84-4F8E-A53B-9FC55273BAC2}"/>
    <dgm:cxn modelId="{8DD976F5-9545-4B2A-AC1E-8A51EA80B512}" srcId="{1FA9E0B7-9D60-4859-936B-1C92053D4348}" destId="{C46B29C8-F387-4CDE-82E3-ED0AFD6F22D4}" srcOrd="1" destOrd="0" parTransId="{63EE1B98-17B8-45B7-B9CA-3704EBA0C54D}" sibTransId="{889DD4A1-00C8-4654-8F87-D1F94CD876E8}"/>
    <dgm:cxn modelId="{29DC008A-9088-4639-9A66-79F5EBD9AEF8}" type="presOf" srcId="{096956E1-9873-406F-8FB5-8DAC971BA9F2}" destId="{424F6EF8-055D-4868-93D4-8A5586D802EC}" srcOrd="0" destOrd="0" presId="urn:microsoft.com/office/officeart/2005/8/layout/hProcess9"/>
    <dgm:cxn modelId="{1F9A1B98-397C-431F-A936-3ADF580FAE3A}" type="presOf" srcId="{1FA9E0B7-9D60-4859-936B-1C92053D4348}" destId="{1B0FA16C-F383-4737-8269-74287E881F8D}" srcOrd="0" destOrd="0" presId="urn:microsoft.com/office/officeart/2005/8/layout/hProcess9"/>
    <dgm:cxn modelId="{A11ECEF5-1033-4209-82D7-AE9E82501EC8}" type="presOf" srcId="{C46B29C8-F387-4CDE-82E3-ED0AFD6F22D4}" destId="{3A9CA4A6-BBFF-48DB-90C2-60A297246857}" srcOrd="0" destOrd="0" presId="urn:microsoft.com/office/officeart/2005/8/layout/hProcess9"/>
    <dgm:cxn modelId="{126FA144-A4AC-4DB5-B0B4-BD86D3D13D5E}" type="presParOf" srcId="{1B0FA16C-F383-4737-8269-74287E881F8D}" destId="{92B5A82B-FC1C-4E00-90F9-A2E05F3D9EA9}" srcOrd="0" destOrd="0" presId="urn:microsoft.com/office/officeart/2005/8/layout/hProcess9"/>
    <dgm:cxn modelId="{A27FD6DA-61FF-42E6-AF6B-CA5DAFED7ECB}" type="presParOf" srcId="{1B0FA16C-F383-4737-8269-74287E881F8D}" destId="{95B211AA-FF69-4874-AB3E-90772DE8FE50}" srcOrd="1" destOrd="0" presId="urn:microsoft.com/office/officeart/2005/8/layout/hProcess9"/>
    <dgm:cxn modelId="{B1A5CF5B-B7AA-4688-9F54-4713DB29FC88}" type="presParOf" srcId="{95B211AA-FF69-4874-AB3E-90772DE8FE50}" destId="{424F6EF8-055D-4868-93D4-8A5586D802EC}" srcOrd="0" destOrd="0" presId="urn:microsoft.com/office/officeart/2005/8/layout/hProcess9"/>
    <dgm:cxn modelId="{34AF1D25-1CF7-4636-B99B-00298F523D77}" type="presParOf" srcId="{95B211AA-FF69-4874-AB3E-90772DE8FE50}" destId="{6A12F252-40D4-4330-8816-6F16352747EB}" srcOrd="1" destOrd="0" presId="urn:microsoft.com/office/officeart/2005/8/layout/hProcess9"/>
    <dgm:cxn modelId="{6FB406B7-A402-4A69-BF38-ADC9BBE665E7}" type="presParOf" srcId="{95B211AA-FF69-4874-AB3E-90772DE8FE50}" destId="{3A9CA4A6-BBFF-48DB-90C2-60A297246857}" srcOrd="2" destOrd="0" presId="urn:microsoft.com/office/officeart/2005/8/layout/hProcess9"/>
    <dgm:cxn modelId="{FC005B4A-B83B-4397-9C07-DBBEF0BE1926}" type="presParOf" srcId="{95B211AA-FF69-4874-AB3E-90772DE8FE50}" destId="{A03A49E7-E257-454F-8914-A09442CB731D}" srcOrd="3" destOrd="0" presId="urn:microsoft.com/office/officeart/2005/8/layout/hProcess9"/>
    <dgm:cxn modelId="{DBF8E44F-A8C2-43FE-BCC7-9409BFADC703}" type="presParOf" srcId="{95B211AA-FF69-4874-AB3E-90772DE8FE50}" destId="{D1A8C129-63FC-4E99-B7BE-A6E36F7FFA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A9E0B7-9D60-4859-936B-1C92053D434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96956E1-9873-406F-8FB5-8DAC971BA9F2}">
      <dgm:prSet phldrT="[Texte]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u="none" strike="noStrike" cap="none" normalizeH="0" baseline="0" dirty="0" smtClean="0">
              <a:ln/>
              <a:effectLst/>
            </a:rPr>
            <a:t>Peu de réutilisation d’un projet sur l’autre</a:t>
          </a:r>
        </a:p>
      </dgm:t>
    </dgm:pt>
    <dgm:pt modelId="{33B646BA-36E0-478A-8595-44E4475BC342}" type="parTrans" cxnId="{3EC17A96-9B21-4AAD-9B2C-444461C0B056}">
      <dgm:prSet/>
      <dgm:spPr/>
      <dgm:t>
        <a:bodyPr/>
        <a:lstStyle/>
        <a:p>
          <a:endParaRPr lang="fr-FR"/>
        </a:p>
      </dgm:t>
    </dgm:pt>
    <dgm:pt modelId="{D7B13AA5-AC77-4F55-B728-3F8CB2CE3C3D}" type="sibTrans" cxnId="{3EC17A96-9B21-4AAD-9B2C-444461C0B056}">
      <dgm:prSet/>
      <dgm:spPr/>
      <dgm:t>
        <a:bodyPr/>
        <a:lstStyle/>
        <a:p>
          <a:endParaRPr lang="fr-FR"/>
        </a:p>
      </dgm:t>
    </dgm:pt>
    <dgm:pt modelId="{C46B29C8-F387-4CDE-82E3-ED0AFD6F22D4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1800" b="1" dirty="0" smtClean="0"/>
            <a:t>Capitalisation</a:t>
          </a:r>
        </a:p>
      </dgm:t>
    </dgm:pt>
    <dgm:pt modelId="{63EE1B98-17B8-45B7-B9CA-3704EBA0C54D}" type="parTrans" cxnId="{8DD976F5-9545-4B2A-AC1E-8A51EA80B512}">
      <dgm:prSet/>
      <dgm:spPr/>
      <dgm:t>
        <a:bodyPr/>
        <a:lstStyle/>
        <a:p>
          <a:endParaRPr lang="fr-FR"/>
        </a:p>
      </dgm:t>
    </dgm:pt>
    <dgm:pt modelId="{889DD4A1-00C8-4654-8F87-D1F94CD876E8}" type="sibTrans" cxnId="{8DD976F5-9545-4B2A-AC1E-8A51EA80B512}">
      <dgm:prSet/>
      <dgm:spPr/>
      <dgm:t>
        <a:bodyPr/>
        <a:lstStyle/>
        <a:p>
          <a:endParaRPr lang="fr-FR"/>
        </a:p>
      </dgm:t>
    </dgm:pt>
    <dgm:pt modelId="{0FC24EB5-E516-4160-9DF1-0620E2FAB429}">
      <dgm:prSet phldrT="[Texte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Réutilisation technique.</a:t>
          </a:r>
          <a:br>
            <a:rPr kumimoji="0" lang="fr-FR" sz="1400" u="none" strike="noStrike" cap="none" normalizeH="0" baseline="0" dirty="0" smtClean="0">
              <a:ln/>
              <a:effectLst/>
            </a:rPr>
          </a:br>
          <a:r>
            <a:rPr kumimoji="0" lang="fr-FR" sz="1400" u="none" strike="noStrike" cap="none" normalizeH="0" baseline="0" dirty="0" smtClean="0">
              <a:ln/>
              <a:effectLst/>
            </a:rPr>
            <a:t>Partage méthodologique.</a:t>
          </a:r>
          <a:br>
            <a:rPr kumimoji="0" lang="fr-FR" sz="1400" u="none" strike="noStrike" cap="none" normalizeH="0" baseline="0" dirty="0" smtClean="0">
              <a:ln/>
              <a:effectLst/>
            </a:rPr>
          </a:br>
          <a:r>
            <a:rPr kumimoji="0" lang="fr-FR" sz="1400" u="none" strike="noStrike" cap="none" normalizeH="0" baseline="0" dirty="0" smtClean="0">
              <a:ln/>
              <a:effectLst/>
            </a:rPr>
            <a:t>Échanges inter-projets (RAQ, Architectes, …)</a:t>
          </a:r>
        </a:p>
      </dgm:t>
    </dgm:pt>
    <dgm:pt modelId="{6996C56E-E6F9-495E-91F6-F7CEB9D69881}" type="parTrans" cxnId="{73D6E67B-7BA2-4298-9CF8-AA326B99AF44}">
      <dgm:prSet/>
      <dgm:spPr/>
      <dgm:t>
        <a:bodyPr/>
        <a:lstStyle/>
        <a:p>
          <a:endParaRPr lang="fr-FR"/>
        </a:p>
      </dgm:t>
    </dgm:pt>
    <dgm:pt modelId="{60811CF4-EC84-4F8E-A53B-9FC55273BAC2}" type="sibTrans" cxnId="{73D6E67B-7BA2-4298-9CF8-AA326B99AF44}">
      <dgm:prSet/>
      <dgm:spPr/>
      <dgm:t>
        <a:bodyPr/>
        <a:lstStyle/>
        <a:p>
          <a:endParaRPr lang="fr-FR"/>
        </a:p>
      </dgm:t>
    </dgm:pt>
    <dgm:pt modelId="{1B0FA16C-F383-4737-8269-74287E881F8D}" type="pres">
      <dgm:prSet presAssocID="{1FA9E0B7-9D60-4859-936B-1C92053D4348}" presName="CompostProcess" presStyleCnt="0">
        <dgm:presLayoutVars>
          <dgm:dir/>
          <dgm:resizeHandles val="exact"/>
        </dgm:presLayoutVars>
      </dgm:prSet>
      <dgm:spPr/>
    </dgm:pt>
    <dgm:pt modelId="{92B5A82B-FC1C-4E00-90F9-A2E05F3D9EA9}" type="pres">
      <dgm:prSet presAssocID="{1FA9E0B7-9D60-4859-936B-1C92053D4348}" presName="arrow" presStyleLbl="bgShp" presStyleIdx="0" presStyleCnt="1"/>
      <dgm:spPr/>
    </dgm:pt>
    <dgm:pt modelId="{95B211AA-FF69-4874-AB3E-90772DE8FE50}" type="pres">
      <dgm:prSet presAssocID="{1FA9E0B7-9D60-4859-936B-1C92053D4348}" presName="linearProcess" presStyleCnt="0"/>
      <dgm:spPr/>
    </dgm:pt>
    <dgm:pt modelId="{424F6EF8-055D-4868-93D4-8A5586D802EC}" type="pres">
      <dgm:prSet presAssocID="{096956E1-9873-406F-8FB5-8DAC971BA9F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2F252-40D4-4330-8816-6F16352747EB}" type="pres">
      <dgm:prSet presAssocID="{D7B13AA5-AC77-4F55-B728-3F8CB2CE3C3D}" presName="sibTrans" presStyleCnt="0"/>
      <dgm:spPr/>
    </dgm:pt>
    <dgm:pt modelId="{3A9CA4A6-BBFF-48DB-90C2-60A297246857}" type="pres">
      <dgm:prSet presAssocID="{C46B29C8-F387-4CDE-82E3-ED0AFD6F22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A49E7-E257-454F-8914-A09442CB731D}" type="pres">
      <dgm:prSet presAssocID="{889DD4A1-00C8-4654-8F87-D1F94CD876E8}" presName="sibTrans" presStyleCnt="0"/>
      <dgm:spPr/>
    </dgm:pt>
    <dgm:pt modelId="{D1A8C129-63FC-4E99-B7BE-A6E36F7FFAB5}" type="pres">
      <dgm:prSet presAssocID="{0FC24EB5-E516-4160-9DF1-0620E2FAB429}" presName="textNode" presStyleLbl="node1" presStyleIdx="2" presStyleCnt="3" custScaleY="183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E4BB6D-8EC8-4D53-B82D-141F3BEE3BD7}" type="presOf" srcId="{1FA9E0B7-9D60-4859-936B-1C92053D4348}" destId="{1B0FA16C-F383-4737-8269-74287E881F8D}" srcOrd="0" destOrd="0" presId="urn:microsoft.com/office/officeart/2005/8/layout/hProcess9"/>
    <dgm:cxn modelId="{3EC17A96-9B21-4AAD-9B2C-444461C0B056}" srcId="{1FA9E0B7-9D60-4859-936B-1C92053D4348}" destId="{096956E1-9873-406F-8FB5-8DAC971BA9F2}" srcOrd="0" destOrd="0" parTransId="{33B646BA-36E0-478A-8595-44E4475BC342}" sibTransId="{D7B13AA5-AC77-4F55-B728-3F8CB2CE3C3D}"/>
    <dgm:cxn modelId="{73D6E67B-7BA2-4298-9CF8-AA326B99AF44}" srcId="{1FA9E0B7-9D60-4859-936B-1C92053D4348}" destId="{0FC24EB5-E516-4160-9DF1-0620E2FAB429}" srcOrd="2" destOrd="0" parTransId="{6996C56E-E6F9-495E-91F6-F7CEB9D69881}" sibTransId="{60811CF4-EC84-4F8E-A53B-9FC55273BAC2}"/>
    <dgm:cxn modelId="{8DD976F5-9545-4B2A-AC1E-8A51EA80B512}" srcId="{1FA9E0B7-9D60-4859-936B-1C92053D4348}" destId="{C46B29C8-F387-4CDE-82E3-ED0AFD6F22D4}" srcOrd="1" destOrd="0" parTransId="{63EE1B98-17B8-45B7-B9CA-3704EBA0C54D}" sibTransId="{889DD4A1-00C8-4654-8F87-D1F94CD876E8}"/>
    <dgm:cxn modelId="{9756A75E-6740-4487-ACCD-9C30E2361DEC}" type="presOf" srcId="{C46B29C8-F387-4CDE-82E3-ED0AFD6F22D4}" destId="{3A9CA4A6-BBFF-48DB-90C2-60A297246857}" srcOrd="0" destOrd="0" presId="urn:microsoft.com/office/officeart/2005/8/layout/hProcess9"/>
    <dgm:cxn modelId="{2CBEB744-0A70-476F-984B-BF68AF5DCA30}" type="presOf" srcId="{096956E1-9873-406F-8FB5-8DAC971BA9F2}" destId="{424F6EF8-055D-4868-93D4-8A5586D802EC}" srcOrd="0" destOrd="0" presId="urn:microsoft.com/office/officeart/2005/8/layout/hProcess9"/>
    <dgm:cxn modelId="{CD15EC3F-8328-4715-A384-CBF72AB5A18C}" type="presOf" srcId="{0FC24EB5-E516-4160-9DF1-0620E2FAB429}" destId="{D1A8C129-63FC-4E99-B7BE-A6E36F7FFAB5}" srcOrd="0" destOrd="0" presId="urn:microsoft.com/office/officeart/2005/8/layout/hProcess9"/>
    <dgm:cxn modelId="{5933FF9A-1790-4E8B-8609-71F7FC8CF13F}" type="presParOf" srcId="{1B0FA16C-F383-4737-8269-74287E881F8D}" destId="{92B5A82B-FC1C-4E00-90F9-A2E05F3D9EA9}" srcOrd="0" destOrd="0" presId="urn:microsoft.com/office/officeart/2005/8/layout/hProcess9"/>
    <dgm:cxn modelId="{97D4990C-0BBD-4D18-A831-FC95AAD38508}" type="presParOf" srcId="{1B0FA16C-F383-4737-8269-74287E881F8D}" destId="{95B211AA-FF69-4874-AB3E-90772DE8FE50}" srcOrd="1" destOrd="0" presId="urn:microsoft.com/office/officeart/2005/8/layout/hProcess9"/>
    <dgm:cxn modelId="{5FD5D6BE-7C37-4358-987A-18423D4A3DA3}" type="presParOf" srcId="{95B211AA-FF69-4874-AB3E-90772DE8FE50}" destId="{424F6EF8-055D-4868-93D4-8A5586D802EC}" srcOrd="0" destOrd="0" presId="urn:microsoft.com/office/officeart/2005/8/layout/hProcess9"/>
    <dgm:cxn modelId="{03043E89-B047-4E72-8227-084A3E02CE3F}" type="presParOf" srcId="{95B211AA-FF69-4874-AB3E-90772DE8FE50}" destId="{6A12F252-40D4-4330-8816-6F16352747EB}" srcOrd="1" destOrd="0" presId="urn:microsoft.com/office/officeart/2005/8/layout/hProcess9"/>
    <dgm:cxn modelId="{90511B25-24D0-4E1A-BC92-16FF6B9092C8}" type="presParOf" srcId="{95B211AA-FF69-4874-AB3E-90772DE8FE50}" destId="{3A9CA4A6-BBFF-48DB-90C2-60A297246857}" srcOrd="2" destOrd="0" presId="urn:microsoft.com/office/officeart/2005/8/layout/hProcess9"/>
    <dgm:cxn modelId="{80357CCD-5507-41DC-8695-EA510184F752}" type="presParOf" srcId="{95B211AA-FF69-4874-AB3E-90772DE8FE50}" destId="{A03A49E7-E257-454F-8914-A09442CB731D}" srcOrd="3" destOrd="0" presId="urn:microsoft.com/office/officeart/2005/8/layout/hProcess9"/>
    <dgm:cxn modelId="{C30209A3-13FC-47FC-9E3B-374525BE6993}" type="presParOf" srcId="{95B211AA-FF69-4874-AB3E-90772DE8FE50}" destId="{D1A8C129-63FC-4E99-B7BE-A6E36F7FFA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A9E0B7-9D60-4859-936B-1C92053D434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96956E1-9873-406F-8FB5-8DAC971BA9F2}">
      <dgm:prSet phldrT="[Texte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Pas de </a:t>
          </a:r>
          <a:r>
            <a:rPr kumimoji="0" lang="fr-FR" sz="1400" u="none" strike="noStrike" cap="none" normalizeH="0" baseline="0" dirty="0" err="1" smtClean="0">
              <a:ln/>
              <a:effectLst/>
            </a:rPr>
            <a:t>reporting</a:t>
          </a:r>
          <a:r>
            <a:rPr kumimoji="0" lang="fr-FR" sz="1400" u="none" strike="noStrike" cap="none" normalizeH="0" baseline="0" dirty="0" smtClean="0">
              <a:ln/>
              <a:effectLst/>
            </a:rPr>
            <a:t> régulier. Fiabilité contestée car métriques peu homogènes. </a:t>
          </a:r>
        </a:p>
        <a:p>
          <a:r>
            <a:rPr kumimoji="0" lang="fr-FR" sz="1400" u="none" strike="noStrike" cap="none" normalizeH="0" baseline="0" dirty="0" smtClean="0">
              <a:ln/>
              <a:effectLst/>
            </a:rPr>
            <a:t>Temps de collecte fastidieux</a:t>
          </a:r>
        </a:p>
      </dgm:t>
    </dgm:pt>
    <dgm:pt modelId="{33B646BA-36E0-478A-8595-44E4475BC342}" type="parTrans" cxnId="{3EC17A96-9B21-4AAD-9B2C-444461C0B056}">
      <dgm:prSet/>
      <dgm:spPr/>
      <dgm:t>
        <a:bodyPr/>
        <a:lstStyle/>
        <a:p>
          <a:endParaRPr lang="fr-FR"/>
        </a:p>
      </dgm:t>
    </dgm:pt>
    <dgm:pt modelId="{D7B13AA5-AC77-4F55-B728-3F8CB2CE3C3D}" type="sibTrans" cxnId="{3EC17A96-9B21-4AAD-9B2C-444461C0B056}">
      <dgm:prSet/>
      <dgm:spPr/>
      <dgm:t>
        <a:bodyPr/>
        <a:lstStyle/>
        <a:p>
          <a:endParaRPr lang="fr-FR"/>
        </a:p>
      </dgm:t>
    </dgm:pt>
    <dgm:pt modelId="{C46B29C8-F387-4CDE-82E3-ED0AFD6F22D4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1800" b="1" dirty="0" err="1" smtClean="0"/>
            <a:t>Reporting</a:t>
          </a:r>
          <a:endParaRPr lang="fr-FR" sz="1800" b="1" dirty="0" smtClean="0"/>
        </a:p>
      </dgm:t>
    </dgm:pt>
    <dgm:pt modelId="{63EE1B98-17B8-45B7-B9CA-3704EBA0C54D}" type="parTrans" cxnId="{8DD976F5-9545-4B2A-AC1E-8A51EA80B512}">
      <dgm:prSet/>
      <dgm:spPr/>
      <dgm:t>
        <a:bodyPr/>
        <a:lstStyle/>
        <a:p>
          <a:endParaRPr lang="fr-FR"/>
        </a:p>
      </dgm:t>
    </dgm:pt>
    <dgm:pt modelId="{889DD4A1-00C8-4654-8F87-D1F94CD876E8}" type="sibTrans" cxnId="{8DD976F5-9545-4B2A-AC1E-8A51EA80B512}">
      <dgm:prSet/>
      <dgm:spPr/>
      <dgm:t>
        <a:bodyPr/>
        <a:lstStyle/>
        <a:p>
          <a:endParaRPr lang="fr-FR"/>
        </a:p>
      </dgm:t>
    </dgm:pt>
    <dgm:pt modelId="{0FC24EB5-E516-4160-9DF1-0620E2FAB429}">
      <dgm:prSet phldrT="[Texte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err="1" smtClean="0">
              <a:ln/>
              <a:effectLst/>
            </a:rPr>
            <a:t>Reporting</a:t>
          </a:r>
          <a:r>
            <a:rPr kumimoji="0" lang="fr-FR" sz="1400" u="none" strike="noStrike" cap="none" normalizeH="0" baseline="0" dirty="0" smtClean="0">
              <a:ln/>
              <a:effectLst/>
            </a:rPr>
            <a:t> unique, fiable et disponible en temps réel</a:t>
          </a:r>
        </a:p>
        <a:p>
          <a:r>
            <a:rPr kumimoji="0" lang="fr-FR" sz="1400" u="none" strike="noStrike" cap="none" normalizeH="0" baseline="0" dirty="0" smtClean="0">
              <a:ln/>
              <a:effectLst/>
            </a:rPr>
            <a:t>Alertes automatique sur seuil</a:t>
          </a:r>
        </a:p>
      </dgm:t>
    </dgm:pt>
    <dgm:pt modelId="{6996C56E-E6F9-495E-91F6-F7CEB9D69881}" type="parTrans" cxnId="{73D6E67B-7BA2-4298-9CF8-AA326B99AF44}">
      <dgm:prSet/>
      <dgm:spPr/>
      <dgm:t>
        <a:bodyPr/>
        <a:lstStyle/>
        <a:p>
          <a:endParaRPr lang="fr-FR"/>
        </a:p>
      </dgm:t>
    </dgm:pt>
    <dgm:pt modelId="{60811CF4-EC84-4F8E-A53B-9FC55273BAC2}" type="sibTrans" cxnId="{73D6E67B-7BA2-4298-9CF8-AA326B99AF44}">
      <dgm:prSet/>
      <dgm:spPr/>
      <dgm:t>
        <a:bodyPr/>
        <a:lstStyle/>
        <a:p>
          <a:endParaRPr lang="fr-FR"/>
        </a:p>
      </dgm:t>
    </dgm:pt>
    <dgm:pt modelId="{1B0FA16C-F383-4737-8269-74287E881F8D}" type="pres">
      <dgm:prSet presAssocID="{1FA9E0B7-9D60-4859-936B-1C92053D4348}" presName="CompostProcess" presStyleCnt="0">
        <dgm:presLayoutVars>
          <dgm:dir/>
          <dgm:resizeHandles val="exact"/>
        </dgm:presLayoutVars>
      </dgm:prSet>
      <dgm:spPr/>
    </dgm:pt>
    <dgm:pt modelId="{92B5A82B-FC1C-4E00-90F9-A2E05F3D9EA9}" type="pres">
      <dgm:prSet presAssocID="{1FA9E0B7-9D60-4859-936B-1C92053D4348}" presName="arrow" presStyleLbl="bgShp" presStyleIdx="0" presStyleCnt="1"/>
      <dgm:spPr/>
    </dgm:pt>
    <dgm:pt modelId="{95B211AA-FF69-4874-AB3E-90772DE8FE50}" type="pres">
      <dgm:prSet presAssocID="{1FA9E0B7-9D60-4859-936B-1C92053D4348}" presName="linearProcess" presStyleCnt="0"/>
      <dgm:spPr/>
    </dgm:pt>
    <dgm:pt modelId="{424F6EF8-055D-4868-93D4-8A5586D802EC}" type="pres">
      <dgm:prSet presAssocID="{096956E1-9873-406F-8FB5-8DAC971BA9F2}" presName="textNode" presStyleLbl="node1" presStyleIdx="0" presStyleCnt="3" custScaleY="183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2F252-40D4-4330-8816-6F16352747EB}" type="pres">
      <dgm:prSet presAssocID="{D7B13AA5-AC77-4F55-B728-3F8CB2CE3C3D}" presName="sibTrans" presStyleCnt="0"/>
      <dgm:spPr/>
    </dgm:pt>
    <dgm:pt modelId="{3A9CA4A6-BBFF-48DB-90C2-60A297246857}" type="pres">
      <dgm:prSet presAssocID="{C46B29C8-F387-4CDE-82E3-ED0AFD6F22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A49E7-E257-454F-8914-A09442CB731D}" type="pres">
      <dgm:prSet presAssocID="{889DD4A1-00C8-4654-8F87-D1F94CD876E8}" presName="sibTrans" presStyleCnt="0"/>
      <dgm:spPr/>
    </dgm:pt>
    <dgm:pt modelId="{D1A8C129-63FC-4E99-B7BE-A6E36F7FFAB5}" type="pres">
      <dgm:prSet presAssocID="{0FC24EB5-E516-4160-9DF1-0620E2FAB429}" presName="textNode" presStyleLbl="node1" presStyleIdx="2" presStyleCnt="3" custScaleY="149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C17A96-9B21-4AAD-9B2C-444461C0B056}" srcId="{1FA9E0B7-9D60-4859-936B-1C92053D4348}" destId="{096956E1-9873-406F-8FB5-8DAC971BA9F2}" srcOrd="0" destOrd="0" parTransId="{33B646BA-36E0-478A-8595-44E4475BC342}" sibTransId="{D7B13AA5-AC77-4F55-B728-3F8CB2CE3C3D}"/>
    <dgm:cxn modelId="{73D6E67B-7BA2-4298-9CF8-AA326B99AF44}" srcId="{1FA9E0B7-9D60-4859-936B-1C92053D4348}" destId="{0FC24EB5-E516-4160-9DF1-0620E2FAB429}" srcOrd="2" destOrd="0" parTransId="{6996C56E-E6F9-495E-91F6-F7CEB9D69881}" sibTransId="{60811CF4-EC84-4F8E-A53B-9FC55273BAC2}"/>
    <dgm:cxn modelId="{60192DF4-E30C-4D1F-8F00-0952743DD6F6}" type="presOf" srcId="{C46B29C8-F387-4CDE-82E3-ED0AFD6F22D4}" destId="{3A9CA4A6-BBFF-48DB-90C2-60A297246857}" srcOrd="0" destOrd="0" presId="urn:microsoft.com/office/officeart/2005/8/layout/hProcess9"/>
    <dgm:cxn modelId="{8DD976F5-9545-4B2A-AC1E-8A51EA80B512}" srcId="{1FA9E0B7-9D60-4859-936B-1C92053D4348}" destId="{C46B29C8-F387-4CDE-82E3-ED0AFD6F22D4}" srcOrd="1" destOrd="0" parTransId="{63EE1B98-17B8-45B7-B9CA-3704EBA0C54D}" sibTransId="{889DD4A1-00C8-4654-8F87-D1F94CD876E8}"/>
    <dgm:cxn modelId="{40C5DDDD-65AA-4CF1-9D9E-4C776E470AE6}" type="presOf" srcId="{0FC24EB5-E516-4160-9DF1-0620E2FAB429}" destId="{D1A8C129-63FC-4E99-B7BE-A6E36F7FFAB5}" srcOrd="0" destOrd="0" presId="urn:microsoft.com/office/officeart/2005/8/layout/hProcess9"/>
    <dgm:cxn modelId="{E4958552-98C8-457B-B930-2C03B830D45D}" type="presOf" srcId="{1FA9E0B7-9D60-4859-936B-1C92053D4348}" destId="{1B0FA16C-F383-4737-8269-74287E881F8D}" srcOrd="0" destOrd="0" presId="urn:microsoft.com/office/officeart/2005/8/layout/hProcess9"/>
    <dgm:cxn modelId="{88A622A2-7CC8-4C3B-BE97-2C7E9DE5EAE9}" type="presOf" srcId="{096956E1-9873-406F-8FB5-8DAC971BA9F2}" destId="{424F6EF8-055D-4868-93D4-8A5586D802EC}" srcOrd="0" destOrd="0" presId="urn:microsoft.com/office/officeart/2005/8/layout/hProcess9"/>
    <dgm:cxn modelId="{EB7C1204-3969-4646-8CB6-7211D6BFFCC4}" type="presParOf" srcId="{1B0FA16C-F383-4737-8269-74287E881F8D}" destId="{92B5A82B-FC1C-4E00-90F9-A2E05F3D9EA9}" srcOrd="0" destOrd="0" presId="urn:microsoft.com/office/officeart/2005/8/layout/hProcess9"/>
    <dgm:cxn modelId="{34CA2C05-A40F-4CE6-8030-3F074B5E6822}" type="presParOf" srcId="{1B0FA16C-F383-4737-8269-74287E881F8D}" destId="{95B211AA-FF69-4874-AB3E-90772DE8FE50}" srcOrd="1" destOrd="0" presId="urn:microsoft.com/office/officeart/2005/8/layout/hProcess9"/>
    <dgm:cxn modelId="{CA2B931F-8999-4C20-9B86-7B5B77179919}" type="presParOf" srcId="{95B211AA-FF69-4874-AB3E-90772DE8FE50}" destId="{424F6EF8-055D-4868-93D4-8A5586D802EC}" srcOrd="0" destOrd="0" presId="urn:microsoft.com/office/officeart/2005/8/layout/hProcess9"/>
    <dgm:cxn modelId="{2C7B4912-1E3D-4E45-B34C-E4475E44B4FB}" type="presParOf" srcId="{95B211AA-FF69-4874-AB3E-90772DE8FE50}" destId="{6A12F252-40D4-4330-8816-6F16352747EB}" srcOrd="1" destOrd="0" presId="urn:microsoft.com/office/officeart/2005/8/layout/hProcess9"/>
    <dgm:cxn modelId="{B20670CB-CD3B-4802-9391-77DDBD5AF3E3}" type="presParOf" srcId="{95B211AA-FF69-4874-AB3E-90772DE8FE50}" destId="{3A9CA4A6-BBFF-48DB-90C2-60A297246857}" srcOrd="2" destOrd="0" presId="urn:microsoft.com/office/officeart/2005/8/layout/hProcess9"/>
    <dgm:cxn modelId="{1930FFEF-9A59-4FB5-B7A9-203E693721A9}" type="presParOf" srcId="{95B211AA-FF69-4874-AB3E-90772DE8FE50}" destId="{A03A49E7-E257-454F-8914-A09442CB731D}" srcOrd="3" destOrd="0" presId="urn:microsoft.com/office/officeart/2005/8/layout/hProcess9"/>
    <dgm:cxn modelId="{CCD4BB00-B92C-4606-A0D6-6F3AD2AA6581}" type="presParOf" srcId="{95B211AA-FF69-4874-AB3E-90772DE8FE50}" destId="{D1A8C129-63FC-4E99-B7BE-A6E36F7FFA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9E0B7-9D60-4859-936B-1C92053D434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96956E1-9873-406F-8FB5-8DAC971BA9F2}">
      <dgm:prSet phldrT="[Texte]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u="none" strike="noStrike" cap="none" normalizeH="0" baseline="0" dirty="0" smtClean="0">
              <a:ln/>
              <a:effectLst/>
            </a:rPr>
            <a:t>Pression forte au niveau des équipes, avec un investissement personnel peu valorisé.</a:t>
          </a:r>
        </a:p>
      </dgm:t>
    </dgm:pt>
    <dgm:pt modelId="{33B646BA-36E0-478A-8595-44E4475BC342}" type="parTrans" cxnId="{3EC17A96-9B21-4AAD-9B2C-444461C0B056}">
      <dgm:prSet/>
      <dgm:spPr/>
      <dgm:t>
        <a:bodyPr/>
        <a:lstStyle/>
        <a:p>
          <a:endParaRPr lang="fr-FR"/>
        </a:p>
      </dgm:t>
    </dgm:pt>
    <dgm:pt modelId="{D7B13AA5-AC77-4F55-B728-3F8CB2CE3C3D}" type="sibTrans" cxnId="{3EC17A96-9B21-4AAD-9B2C-444461C0B056}">
      <dgm:prSet/>
      <dgm:spPr/>
      <dgm:t>
        <a:bodyPr/>
        <a:lstStyle/>
        <a:p>
          <a:endParaRPr lang="fr-FR"/>
        </a:p>
      </dgm:t>
    </dgm:pt>
    <dgm:pt modelId="{C46B29C8-F387-4CDE-82E3-ED0AFD6F22D4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1800" b="1" dirty="0" smtClean="0"/>
            <a:t>Confort de vie</a:t>
          </a:r>
        </a:p>
      </dgm:t>
    </dgm:pt>
    <dgm:pt modelId="{63EE1B98-17B8-45B7-B9CA-3704EBA0C54D}" type="parTrans" cxnId="{8DD976F5-9545-4B2A-AC1E-8A51EA80B512}">
      <dgm:prSet/>
      <dgm:spPr/>
      <dgm:t>
        <a:bodyPr/>
        <a:lstStyle/>
        <a:p>
          <a:endParaRPr lang="fr-FR"/>
        </a:p>
      </dgm:t>
    </dgm:pt>
    <dgm:pt modelId="{889DD4A1-00C8-4654-8F87-D1F94CD876E8}" type="sibTrans" cxnId="{8DD976F5-9545-4B2A-AC1E-8A51EA80B512}">
      <dgm:prSet/>
      <dgm:spPr/>
      <dgm:t>
        <a:bodyPr/>
        <a:lstStyle/>
        <a:p>
          <a:endParaRPr lang="fr-FR"/>
        </a:p>
      </dgm:t>
    </dgm:pt>
    <dgm:pt modelId="{0FC24EB5-E516-4160-9DF1-0620E2FAB429}">
      <dgm:prSet phldrT="[Texte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Pas de missions « pompiers », rythme normal sur les projets</a:t>
          </a:r>
        </a:p>
      </dgm:t>
    </dgm:pt>
    <dgm:pt modelId="{6996C56E-E6F9-495E-91F6-F7CEB9D69881}" type="parTrans" cxnId="{73D6E67B-7BA2-4298-9CF8-AA326B99AF44}">
      <dgm:prSet/>
      <dgm:spPr/>
      <dgm:t>
        <a:bodyPr/>
        <a:lstStyle/>
        <a:p>
          <a:endParaRPr lang="fr-FR"/>
        </a:p>
      </dgm:t>
    </dgm:pt>
    <dgm:pt modelId="{60811CF4-EC84-4F8E-A53B-9FC55273BAC2}" type="sibTrans" cxnId="{73D6E67B-7BA2-4298-9CF8-AA326B99AF44}">
      <dgm:prSet/>
      <dgm:spPr/>
      <dgm:t>
        <a:bodyPr/>
        <a:lstStyle/>
        <a:p>
          <a:endParaRPr lang="fr-FR"/>
        </a:p>
      </dgm:t>
    </dgm:pt>
    <dgm:pt modelId="{1B0FA16C-F383-4737-8269-74287E881F8D}" type="pres">
      <dgm:prSet presAssocID="{1FA9E0B7-9D60-4859-936B-1C92053D4348}" presName="CompostProcess" presStyleCnt="0">
        <dgm:presLayoutVars>
          <dgm:dir/>
          <dgm:resizeHandles val="exact"/>
        </dgm:presLayoutVars>
      </dgm:prSet>
      <dgm:spPr/>
    </dgm:pt>
    <dgm:pt modelId="{92B5A82B-FC1C-4E00-90F9-A2E05F3D9EA9}" type="pres">
      <dgm:prSet presAssocID="{1FA9E0B7-9D60-4859-936B-1C92053D4348}" presName="arrow" presStyleLbl="bgShp" presStyleIdx="0" presStyleCnt="1"/>
      <dgm:spPr/>
    </dgm:pt>
    <dgm:pt modelId="{95B211AA-FF69-4874-AB3E-90772DE8FE50}" type="pres">
      <dgm:prSet presAssocID="{1FA9E0B7-9D60-4859-936B-1C92053D4348}" presName="linearProcess" presStyleCnt="0"/>
      <dgm:spPr/>
    </dgm:pt>
    <dgm:pt modelId="{424F6EF8-055D-4868-93D4-8A5586D802EC}" type="pres">
      <dgm:prSet presAssocID="{096956E1-9873-406F-8FB5-8DAC971BA9F2}" presName="textNode" presStyleLbl="node1" presStyleIdx="0" presStyleCnt="3" custScaleY="183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2F252-40D4-4330-8816-6F16352747EB}" type="pres">
      <dgm:prSet presAssocID="{D7B13AA5-AC77-4F55-B728-3F8CB2CE3C3D}" presName="sibTrans" presStyleCnt="0"/>
      <dgm:spPr/>
    </dgm:pt>
    <dgm:pt modelId="{3A9CA4A6-BBFF-48DB-90C2-60A297246857}" type="pres">
      <dgm:prSet presAssocID="{C46B29C8-F387-4CDE-82E3-ED0AFD6F22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A49E7-E257-454F-8914-A09442CB731D}" type="pres">
      <dgm:prSet presAssocID="{889DD4A1-00C8-4654-8F87-D1F94CD876E8}" presName="sibTrans" presStyleCnt="0"/>
      <dgm:spPr/>
    </dgm:pt>
    <dgm:pt modelId="{D1A8C129-63FC-4E99-B7BE-A6E36F7FFAB5}" type="pres">
      <dgm:prSet presAssocID="{0FC24EB5-E516-4160-9DF1-0620E2FAB429}" presName="textNode" presStyleLbl="node1" presStyleIdx="2" presStyleCnt="3" custScaleY="183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C17A96-9B21-4AAD-9B2C-444461C0B056}" srcId="{1FA9E0B7-9D60-4859-936B-1C92053D4348}" destId="{096956E1-9873-406F-8FB5-8DAC971BA9F2}" srcOrd="0" destOrd="0" parTransId="{33B646BA-36E0-478A-8595-44E4475BC342}" sibTransId="{D7B13AA5-AC77-4F55-B728-3F8CB2CE3C3D}"/>
    <dgm:cxn modelId="{0B088E9B-59D5-4C44-9997-37D75C018D6E}" type="presOf" srcId="{C46B29C8-F387-4CDE-82E3-ED0AFD6F22D4}" destId="{3A9CA4A6-BBFF-48DB-90C2-60A297246857}" srcOrd="0" destOrd="0" presId="urn:microsoft.com/office/officeart/2005/8/layout/hProcess9"/>
    <dgm:cxn modelId="{73D6E67B-7BA2-4298-9CF8-AA326B99AF44}" srcId="{1FA9E0B7-9D60-4859-936B-1C92053D4348}" destId="{0FC24EB5-E516-4160-9DF1-0620E2FAB429}" srcOrd="2" destOrd="0" parTransId="{6996C56E-E6F9-495E-91F6-F7CEB9D69881}" sibTransId="{60811CF4-EC84-4F8E-A53B-9FC55273BAC2}"/>
    <dgm:cxn modelId="{8DD976F5-9545-4B2A-AC1E-8A51EA80B512}" srcId="{1FA9E0B7-9D60-4859-936B-1C92053D4348}" destId="{C46B29C8-F387-4CDE-82E3-ED0AFD6F22D4}" srcOrd="1" destOrd="0" parTransId="{63EE1B98-17B8-45B7-B9CA-3704EBA0C54D}" sibTransId="{889DD4A1-00C8-4654-8F87-D1F94CD876E8}"/>
    <dgm:cxn modelId="{B4626A24-B584-4C6A-A15F-DF7703490A54}" type="presOf" srcId="{096956E1-9873-406F-8FB5-8DAC971BA9F2}" destId="{424F6EF8-055D-4868-93D4-8A5586D802EC}" srcOrd="0" destOrd="0" presId="urn:microsoft.com/office/officeart/2005/8/layout/hProcess9"/>
    <dgm:cxn modelId="{217AF4AB-D90A-4EEE-A2F3-6469C05B404A}" type="presOf" srcId="{1FA9E0B7-9D60-4859-936B-1C92053D4348}" destId="{1B0FA16C-F383-4737-8269-74287E881F8D}" srcOrd="0" destOrd="0" presId="urn:microsoft.com/office/officeart/2005/8/layout/hProcess9"/>
    <dgm:cxn modelId="{7B5A52A0-82F7-4442-8441-C487448E9DC7}" type="presOf" srcId="{0FC24EB5-E516-4160-9DF1-0620E2FAB429}" destId="{D1A8C129-63FC-4E99-B7BE-A6E36F7FFAB5}" srcOrd="0" destOrd="0" presId="urn:microsoft.com/office/officeart/2005/8/layout/hProcess9"/>
    <dgm:cxn modelId="{6FC4FADC-ACBC-4F65-8396-46B85FD683E0}" type="presParOf" srcId="{1B0FA16C-F383-4737-8269-74287E881F8D}" destId="{92B5A82B-FC1C-4E00-90F9-A2E05F3D9EA9}" srcOrd="0" destOrd="0" presId="urn:microsoft.com/office/officeart/2005/8/layout/hProcess9"/>
    <dgm:cxn modelId="{328EAE94-D305-43DE-A794-F4D4E904E400}" type="presParOf" srcId="{1B0FA16C-F383-4737-8269-74287E881F8D}" destId="{95B211AA-FF69-4874-AB3E-90772DE8FE50}" srcOrd="1" destOrd="0" presId="urn:microsoft.com/office/officeart/2005/8/layout/hProcess9"/>
    <dgm:cxn modelId="{2FC11DCC-0640-4037-94A8-FAB05DBF74E7}" type="presParOf" srcId="{95B211AA-FF69-4874-AB3E-90772DE8FE50}" destId="{424F6EF8-055D-4868-93D4-8A5586D802EC}" srcOrd="0" destOrd="0" presId="urn:microsoft.com/office/officeart/2005/8/layout/hProcess9"/>
    <dgm:cxn modelId="{96BD9E70-BBA3-4E97-BF20-02DFE0A252C3}" type="presParOf" srcId="{95B211AA-FF69-4874-AB3E-90772DE8FE50}" destId="{6A12F252-40D4-4330-8816-6F16352747EB}" srcOrd="1" destOrd="0" presId="urn:microsoft.com/office/officeart/2005/8/layout/hProcess9"/>
    <dgm:cxn modelId="{B3E95002-92C4-4E9E-B5FF-1D26E0062C73}" type="presParOf" srcId="{95B211AA-FF69-4874-AB3E-90772DE8FE50}" destId="{3A9CA4A6-BBFF-48DB-90C2-60A297246857}" srcOrd="2" destOrd="0" presId="urn:microsoft.com/office/officeart/2005/8/layout/hProcess9"/>
    <dgm:cxn modelId="{E0A0C74B-5891-465E-9828-BBFE47753B78}" type="presParOf" srcId="{95B211AA-FF69-4874-AB3E-90772DE8FE50}" destId="{A03A49E7-E257-454F-8914-A09442CB731D}" srcOrd="3" destOrd="0" presId="urn:microsoft.com/office/officeart/2005/8/layout/hProcess9"/>
    <dgm:cxn modelId="{6F8938DA-EB3E-42F7-88DB-AC6D16CD2A06}" type="presParOf" srcId="{95B211AA-FF69-4874-AB3E-90772DE8FE50}" destId="{D1A8C129-63FC-4E99-B7BE-A6E36F7FFA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A9E0B7-9D60-4859-936B-1C92053D434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96956E1-9873-406F-8FB5-8DAC971BA9F2}">
      <dgm:prSet phldrT="[Texte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Vocabulaire hétérogène entre les agences.</a:t>
          </a:r>
          <a:br>
            <a:rPr kumimoji="0" lang="fr-FR" sz="1400" u="none" strike="noStrike" cap="none" normalizeH="0" baseline="0" dirty="0" smtClean="0">
              <a:ln/>
              <a:effectLst/>
            </a:rPr>
          </a:br>
          <a:r>
            <a:rPr kumimoji="0" lang="fr-FR" sz="1400" u="none" strike="noStrike" cap="none" normalizeH="0" baseline="0" dirty="0" smtClean="0">
              <a:ln/>
              <a:effectLst/>
            </a:rPr>
            <a:t>Échanges de ressources coûteux.</a:t>
          </a:r>
        </a:p>
      </dgm:t>
    </dgm:pt>
    <dgm:pt modelId="{33B646BA-36E0-478A-8595-44E4475BC342}" type="parTrans" cxnId="{3EC17A96-9B21-4AAD-9B2C-444461C0B056}">
      <dgm:prSet/>
      <dgm:spPr/>
      <dgm:t>
        <a:bodyPr/>
        <a:lstStyle/>
        <a:p>
          <a:endParaRPr lang="fr-FR"/>
        </a:p>
      </dgm:t>
    </dgm:pt>
    <dgm:pt modelId="{D7B13AA5-AC77-4F55-B728-3F8CB2CE3C3D}" type="sibTrans" cxnId="{3EC17A96-9B21-4AAD-9B2C-444461C0B056}">
      <dgm:prSet/>
      <dgm:spPr/>
      <dgm:t>
        <a:bodyPr/>
        <a:lstStyle/>
        <a:p>
          <a:endParaRPr lang="fr-FR"/>
        </a:p>
      </dgm:t>
    </dgm:pt>
    <dgm:pt modelId="{C46B29C8-F387-4CDE-82E3-ED0AFD6F22D4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1800" b="1" dirty="0" smtClean="0"/>
            <a:t>Discours</a:t>
          </a:r>
        </a:p>
      </dgm:t>
    </dgm:pt>
    <dgm:pt modelId="{63EE1B98-17B8-45B7-B9CA-3704EBA0C54D}" type="parTrans" cxnId="{8DD976F5-9545-4B2A-AC1E-8A51EA80B512}">
      <dgm:prSet/>
      <dgm:spPr/>
      <dgm:t>
        <a:bodyPr/>
        <a:lstStyle/>
        <a:p>
          <a:endParaRPr lang="fr-FR"/>
        </a:p>
      </dgm:t>
    </dgm:pt>
    <dgm:pt modelId="{889DD4A1-00C8-4654-8F87-D1F94CD876E8}" type="sibTrans" cxnId="{8DD976F5-9545-4B2A-AC1E-8A51EA80B512}">
      <dgm:prSet/>
      <dgm:spPr/>
      <dgm:t>
        <a:bodyPr/>
        <a:lstStyle/>
        <a:p>
          <a:endParaRPr lang="fr-FR"/>
        </a:p>
      </dgm:t>
    </dgm:pt>
    <dgm:pt modelId="{0FC24EB5-E516-4160-9DF1-0620E2FAB429}">
      <dgm:prSet phldrT="[Texte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kumimoji="0" lang="fr-FR" sz="1400" u="none" strike="noStrike" cap="none" normalizeH="0" baseline="0" dirty="0" smtClean="0">
              <a:ln/>
              <a:effectLst/>
            </a:rPr>
            <a:t>Vocabulaire commun (test, livrables, phases, arborescence projet…).</a:t>
          </a:r>
          <a:br>
            <a:rPr kumimoji="0" lang="fr-FR" sz="1400" u="none" strike="noStrike" cap="none" normalizeH="0" baseline="0" dirty="0" smtClean="0">
              <a:ln/>
              <a:effectLst/>
            </a:rPr>
          </a:br>
          <a:r>
            <a:rPr kumimoji="0" lang="fr-FR" sz="1400" u="none" strike="noStrike" cap="none" normalizeH="0" baseline="0" dirty="0" smtClean="0">
              <a:ln/>
              <a:effectLst/>
            </a:rPr>
            <a:t>Plus de souplesse dans la gestion des ressources humaines</a:t>
          </a:r>
          <a:endParaRPr lang="fr-FR" sz="1400" dirty="0"/>
        </a:p>
      </dgm:t>
    </dgm:pt>
    <dgm:pt modelId="{6996C56E-E6F9-495E-91F6-F7CEB9D69881}" type="parTrans" cxnId="{73D6E67B-7BA2-4298-9CF8-AA326B99AF44}">
      <dgm:prSet/>
      <dgm:spPr/>
      <dgm:t>
        <a:bodyPr/>
        <a:lstStyle/>
        <a:p>
          <a:endParaRPr lang="fr-FR"/>
        </a:p>
      </dgm:t>
    </dgm:pt>
    <dgm:pt modelId="{60811CF4-EC84-4F8E-A53B-9FC55273BAC2}" type="sibTrans" cxnId="{73D6E67B-7BA2-4298-9CF8-AA326B99AF44}">
      <dgm:prSet/>
      <dgm:spPr/>
      <dgm:t>
        <a:bodyPr/>
        <a:lstStyle/>
        <a:p>
          <a:endParaRPr lang="fr-FR"/>
        </a:p>
      </dgm:t>
    </dgm:pt>
    <dgm:pt modelId="{1B0FA16C-F383-4737-8269-74287E881F8D}" type="pres">
      <dgm:prSet presAssocID="{1FA9E0B7-9D60-4859-936B-1C92053D4348}" presName="CompostProcess" presStyleCnt="0">
        <dgm:presLayoutVars>
          <dgm:dir/>
          <dgm:resizeHandles val="exact"/>
        </dgm:presLayoutVars>
      </dgm:prSet>
      <dgm:spPr/>
    </dgm:pt>
    <dgm:pt modelId="{92B5A82B-FC1C-4E00-90F9-A2E05F3D9EA9}" type="pres">
      <dgm:prSet presAssocID="{1FA9E0B7-9D60-4859-936B-1C92053D4348}" presName="arrow" presStyleLbl="bgShp" presStyleIdx="0" presStyleCnt="1"/>
      <dgm:spPr/>
    </dgm:pt>
    <dgm:pt modelId="{95B211AA-FF69-4874-AB3E-90772DE8FE50}" type="pres">
      <dgm:prSet presAssocID="{1FA9E0B7-9D60-4859-936B-1C92053D4348}" presName="linearProcess" presStyleCnt="0"/>
      <dgm:spPr/>
    </dgm:pt>
    <dgm:pt modelId="{424F6EF8-055D-4868-93D4-8A5586D802EC}" type="pres">
      <dgm:prSet presAssocID="{096956E1-9873-406F-8FB5-8DAC971BA9F2}" presName="textNode" presStyleLbl="node1" presStyleIdx="0" presStyleCnt="3" custScaleY="183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12F252-40D4-4330-8816-6F16352747EB}" type="pres">
      <dgm:prSet presAssocID="{D7B13AA5-AC77-4F55-B728-3F8CB2CE3C3D}" presName="sibTrans" presStyleCnt="0"/>
      <dgm:spPr/>
    </dgm:pt>
    <dgm:pt modelId="{3A9CA4A6-BBFF-48DB-90C2-60A297246857}" type="pres">
      <dgm:prSet presAssocID="{C46B29C8-F387-4CDE-82E3-ED0AFD6F22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A49E7-E257-454F-8914-A09442CB731D}" type="pres">
      <dgm:prSet presAssocID="{889DD4A1-00C8-4654-8F87-D1F94CD876E8}" presName="sibTrans" presStyleCnt="0"/>
      <dgm:spPr/>
    </dgm:pt>
    <dgm:pt modelId="{D1A8C129-63FC-4E99-B7BE-A6E36F7FFAB5}" type="pres">
      <dgm:prSet presAssocID="{0FC24EB5-E516-4160-9DF1-0620E2FAB429}" presName="textNode" presStyleLbl="node1" presStyleIdx="2" presStyleCnt="3" custScaleY="183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C17A96-9B21-4AAD-9B2C-444461C0B056}" srcId="{1FA9E0B7-9D60-4859-936B-1C92053D4348}" destId="{096956E1-9873-406F-8FB5-8DAC971BA9F2}" srcOrd="0" destOrd="0" parTransId="{33B646BA-36E0-478A-8595-44E4475BC342}" sibTransId="{D7B13AA5-AC77-4F55-B728-3F8CB2CE3C3D}"/>
    <dgm:cxn modelId="{F1ADFF1C-53C6-4944-8A0E-56C0FFA87FDC}" type="presOf" srcId="{0FC24EB5-E516-4160-9DF1-0620E2FAB429}" destId="{D1A8C129-63FC-4E99-B7BE-A6E36F7FFAB5}" srcOrd="0" destOrd="0" presId="urn:microsoft.com/office/officeart/2005/8/layout/hProcess9"/>
    <dgm:cxn modelId="{73D6E67B-7BA2-4298-9CF8-AA326B99AF44}" srcId="{1FA9E0B7-9D60-4859-936B-1C92053D4348}" destId="{0FC24EB5-E516-4160-9DF1-0620E2FAB429}" srcOrd="2" destOrd="0" parTransId="{6996C56E-E6F9-495E-91F6-F7CEB9D69881}" sibTransId="{60811CF4-EC84-4F8E-A53B-9FC55273BAC2}"/>
    <dgm:cxn modelId="{8DD976F5-9545-4B2A-AC1E-8A51EA80B512}" srcId="{1FA9E0B7-9D60-4859-936B-1C92053D4348}" destId="{C46B29C8-F387-4CDE-82E3-ED0AFD6F22D4}" srcOrd="1" destOrd="0" parTransId="{63EE1B98-17B8-45B7-B9CA-3704EBA0C54D}" sibTransId="{889DD4A1-00C8-4654-8F87-D1F94CD876E8}"/>
    <dgm:cxn modelId="{4CC449FE-80C8-4639-AAAF-1D950D6C1C8B}" type="presOf" srcId="{1FA9E0B7-9D60-4859-936B-1C92053D4348}" destId="{1B0FA16C-F383-4737-8269-74287E881F8D}" srcOrd="0" destOrd="0" presId="urn:microsoft.com/office/officeart/2005/8/layout/hProcess9"/>
    <dgm:cxn modelId="{E7BF2508-612E-4D11-BF02-A4754579694B}" type="presOf" srcId="{C46B29C8-F387-4CDE-82E3-ED0AFD6F22D4}" destId="{3A9CA4A6-BBFF-48DB-90C2-60A297246857}" srcOrd="0" destOrd="0" presId="urn:microsoft.com/office/officeart/2005/8/layout/hProcess9"/>
    <dgm:cxn modelId="{F819A27D-FEF9-495D-95CF-2D6845F9F218}" type="presOf" srcId="{096956E1-9873-406F-8FB5-8DAC971BA9F2}" destId="{424F6EF8-055D-4868-93D4-8A5586D802EC}" srcOrd="0" destOrd="0" presId="urn:microsoft.com/office/officeart/2005/8/layout/hProcess9"/>
    <dgm:cxn modelId="{212A815A-2AE0-478B-A2BA-73C83B3DD30A}" type="presParOf" srcId="{1B0FA16C-F383-4737-8269-74287E881F8D}" destId="{92B5A82B-FC1C-4E00-90F9-A2E05F3D9EA9}" srcOrd="0" destOrd="0" presId="urn:microsoft.com/office/officeart/2005/8/layout/hProcess9"/>
    <dgm:cxn modelId="{A6326D1C-E6F9-4D1F-9776-C6DC438AEE47}" type="presParOf" srcId="{1B0FA16C-F383-4737-8269-74287E881F8D}" destId="{95B211AA-FF69-4874-AB3E-90772DE8FE50}" srcOrd="1" destOrd="0" presId="urn:microsoft.com/office/officeart/2005/8/layout/hProcess9"/>
    <dgm:cxn modelId="{336E5017-40D2-4D72-8052-FBDE806CA561}" type="presParOf" srcId="{95B211AA-FF69-4874-AB3E-90772DE8FE50}" destId="{424F6EF8-055D-4868-93D4-8A5586D802EC}" srcOrd="0" destOrd="0" presId="urn:microsoft.com/office/officeart/2005/8/layout/hProcess9"/>
    <dgm:cxn modelId="{D2917D59-E500-44EC-85EB-112FAF2A1553}" type="presParOf" srcId="{95B211AA-FF69-4874-AB3E-90772DE8FE50}" destId="{6A12F252-40D4-4330-8816-6F16352747EB}" srcOrd="1" destOrd="0" presId="urn:microsoft.com/office/officeart/2005/8/layout/hProcess9"/>
    <dgm:cxn modelId="{0AD7DA47-4C9A-4413-8769-FA5C06C432AB}" type="presParOf" srcId="{95B211AA-FF69-4874-AB3E-90772DE8FE50}" destId="{3A9CA4A6-BBFF-48DB-90C2-60A297246857}" srcOrd="2" destOrd="0" presId="urn:microsoft.com/office/officeart/2005/8/layout/hProcess9"/>
    <dgm:cxn modelId="{05F5C465-CF74-4D43-B9C6-9CB2FB490AFE}" type="presParOf" srcId="{95B211AA-FF69-4874-AB3E-90772DE8FE50}" destId="{A03A49E7-E257-454F-8914-A09442CB731D}" srcOrd="3" destOrd="0" presId="urn:microsoft.com/office/officeart/2005/8/layout/hProcess9"/>
    <dgm:cxn modelId="{1A2CDE14-65D2-494A-A624-5CF2A2A99F5D}" type="presParOf" srcId="{95B211AA-FF69-4874-AB3E-90772DE8FE50}" destId="{D1A8C129-63FC-4E99-B7BE-A6E36F7FFA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82B-FC1C-4E00-90F9-A2E05F3D9EA9}">
      <dsp:nvSpPr>
        <dsp:cNvPr id="0" name=""/>
        <dsp:cNvSpPr/>
      </dsp:nvSpPr>
      <dsp:spPr>
        <a:xfrm>
          <a:off x="670186" y="0"/>
          <a:ext cx="7595442" cy="99665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6EF8-055D-4868-93D4-8A5586D802EC}">
      <dsp:nvSpPr>
        <dsp:cNvPr id="0" name=""/>
        <dsp:cNvSpPr/>
      </dsp:nvSpPr>
      <dsp:spPr>
        <a:xfrm>
          <a:off x="109994" y="298995"/>
          <a:ext cx="2979435" cy="398660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75% des défauts trouvés par le client</a:t>
          </a:r>
          <a:endParaRPr lang="fr-FR" sz="1400" kern="1200" dirty="0"/>
        </a:p>
      </dsp:txBody>
      <dsp:txXfrm>
        <a:off x="129455" y="318456"/>
        <a:ext cx="2940513" cy="359738"/>
      </dsp:txXfrm>
    </dsp:sp>
    <dsp:sp modelId="{3A9CA4A6-BBFF-48DB-90C2-60A297246857}">
      <dsp:nvSpPr>
        <dsp:cNvPr id="0" name=""/>
        <dsp:cNvSpPr/>
      </dsp:nvSpPr>
      <dsp:spPr>
        <a:xfrm>
          <a:off x="3246504" y="298995"/>
          <a:ext cx="2814813" cy="398660"/>
        </a:xfrm>
        <a:prstGeom prst="roundRect">
          <a:avLst/>
        </a:prstGeom>
        <a:solidFill>
          <a:schemeClr val="accent3">
            <a:hueOff val="2894701"/>
            <a:satOff val="41824"/>
            <a:lumOff val="90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Qualité de production</a:t>
          </a:r>
          <a:endParaRPr lang="fr-FR" sz="1800" b="1" kern="1200" dirty="0"/>
        </a:p>
      </dsp:txBody>
      <dsp:txXfrm>
        <a:off x="3265965" y="318456"/>
        <a:ext cx="2775891" cy="359738"/>
      </dsp:txXfrm>
    </dsp:sp>
    <dsp:sp modelId="{D1A8C129-63FC-4E99-B7BE-A6E36F7FFAB5}">
      <dsp:nvSpPr>
        <dsp:cNvPr id="0" name=""/>
        <dsp:cNvSpPr/>
      </dsp:nvSpPr>
      <dsp:spPr>
        <a:xfrm>
          <a:off x="6218393" y="298995"/>
          <a:ext cx="2607427" cy="398660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15 % des défauts trouvés par le client</a:t>
          </a:r>
          <a:endParaRPr lang="fr-FR" sz="1400" kern="1200" dirty="0"/>
        </a:p>
      </dsp:txBody>
      <dsp:txXfrm>
        <a:off x="6237854" y="318456"/>
        <a:ext cx="2568505" cy="359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82B-FC1C-4E00-90F9-A2E05F3D9EA9}">
      <dsp:nvSpPr>
        <dsp:cNvPr id="0" name=""/>
        <dsp:cNvSpPr/>
      </dsp:nvSpPr>
      <dsp:spPr>
        <a:xfrm>
          <a:off x="670186" y="0"/>
          <a:ext cx="7595442" cy="10804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6EF8-055D-4868-93D4-8A5586D802EC}">
      <dsp:nvSpPr>
        <dsp:cNvPr id="0" name=""/>
        <dsp:cNvSpPr/>
      </dsp:nvSpPr>
      <dsp:spPr>
        <a:xfrm>
          <a:off x="0" y="216369"/>
          <a:ext cx="2680744" cy="647727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Peu de visibilité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Des dérives moyennes &gt; 20%</a:t>
          </a:r>
        </a:p>
      </dsp:txBody>
      <dsp:txXfrm>
        <a:off x="31619" y="247988"/>
        <a:ext cx="2617506" cy="584489"/>
      </dsp:txXfrm>
    </dsp:sp>
    <dsp:sp modelId="{3A9CA4A6-BBFF-48DB-90C2-60A297246857}">
      <dsp:nvSpPr>
        <dsp:cNvPr id="0" name=""/>
        <dsp:cNvSpPr/>
      </dsp:nvSpPr>
      <dsp:spPr>
        <a:xfrm>
          <a:off x="3127535" y="324140"/>
          <a:ext cx="2680744" cy="432186"/>
        </a:xfrm>
        <a:prstGeom prst="roundRect">
          <a:avLst/>
        </a:prstGeom>
        <a:solidFill>
          <a:schemeClr val="accent3">
            <a:hueOff val="2894701"/>
            <a:satOff val="41824"/>
            <a:lumOff val="90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Maîtrise des projets</a:t>
          </a:r>
        </a:p>
      </dsp:txBody>
      <dsp:txXfrm>
        <a:off x="3148633" y="345238"/>
        <a:ext cx="2638548" cy="389990"/>
      </dsp:txXfrm>
    </dsp:sp>
    <dsp:sp modelId="{D1A8C129-63FC-4E99-B7BE-A6E36F7FFAB5}">
      <dsp:nvSpPr>
        <dsp:cNvPr id="0" name=""/>
        <dsp:cNvSpPr/>
      </dsp:nvSpPr>
      <dsp:spPr>
        <a:xfrm>
          <a:off x="6255070" y="216369"/>
          <a:ext cx="2680744" cy="647727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Plus d’anticipation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Des dérives maîtrisées : 5%</a:t>
          </a:r>
        </a:p>
      </dsp:txBody>
      <dsp:txXfrm>
        <a:off x="6286689" y="247988"/>
        <a:ext cx="2617506" cy="584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82B-FC1C-4E00-90F9-A2E05F3D9EA9}">
      <dsp:nvSpPr>
        <dsp:cNvPr id="0" name=""/>
        <dsp:cNvSpPr/>
      </dsp:nvSpPr>
      <dsp:spPr>
        <a:xfrm>
          <a:off x="670186" y="0"/>
          <a:ext cx="7595442" cy="10804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6EF8-055D-4868-93D4-8A5586D802EC}">
      <dsp:nvSpPr>
        <dsp:cNvPr id="0" name=""/>
        <dsp:cNvSpPr/>
      </dsp:nvSpPr>
      <dsp:spPr>
        <a:xfrm>
          <a:off x="4363" y="144361"/>
          <a:ext cx="2879706" cy="791744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« Non décision » prise dans l’urgence.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Pas de maîtrise des enjeux et des impacts</a:t>
          </a:r>
        </a:p>
      </dsp:txBody>
      <dsp:txXfrm>
        <a:off x="43013" y="183011"/>
        <a:ext cx="2802406" cy="714444"/>
      </dsp:txXfrm>
    </dsp:sp>
    <dsp:sp modelId="{3A9CA4A6-BBFF-48DB-90C2-60A297246857}">
      <dsp:nvSpPr>
        <dsp:cNvPr id="0" name=""/>
        <dsp:cNvSpPr/>
      </dsp:nvSpPr>
      <dsp:spPr>
        <a:xfrm>
          <a:off x="3028054" y="324140"/>
          <a:ext cx="2879706" cy="432186"/>
        </a:xfrm>
        <a:prstGeom prst="roundRect">
          <a:avLst/>
        </a:prstGeom>
        <a:solidFill>
          <a:schemeClr val="accent3">
            <a:hueOff val="2894701"/>
            <a:satOff val="41824"/>
            <a:lumOff val="90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Décision et responsabilité</a:t>
          </a:r>
        </a:p>
      </dsp:txBody>
      <dsp:txXfrm>
        <a:off x="3049152" y="345238"/>
        <a:ext cx="2837510" cy="389990"/>
      </dsp:txXfrm>
    </dsp:sp>
    <dsp:sp modelId="{D1A8C129-63FC-4E99-B7BE-A6E36F7FFAB5}">
      <dsp:nvSpPr>
        <dsp:cNvPr id="0" name=""/>
        <dsp:cNvSpPr/>
      </dsp:nvSpPr>
      <dsp:spPr>
        <a:xfrm>
          <a:off x="6051745" y="144361"/>
          <a:ext cx="2879706" cy="791744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Clarification des responsabilités de chacun dans les décisions stratégiques du projet :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Client, Management, Projet</a:t>
          </a:r>
        </a:p>
      </dsp:txBody>
      <dsp:txXfrm>
        <a:off x="6090395" y="183011"/>
        <a:ext cx="2802406" cy="714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82B-FC1C-4E00-90F9-A2E05F3D9EA9}">
      <dsp:nvSpPr>
        <dsp:cNvPr id="0" name=""/>
        <dsp:cNvSpPr/>
      </dsp:nvSpPr>
      <dsp:spPr>
        <a:xfrm>
          <a:off x="670186" y="0"/>
          <a:ext cx="7595442" cy="10804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6EF8-055D-4868-93D4-8A5586D802EC}">
      <dsp:nvSpPr>
        <dsp:cNvPr id="0" name=""/>
        <dsp:cNvSpPr/>
      </dsp:nvSpPr>
      <dsp:spPr>
        <a:xfrm>
          <a:off x="4363" y="324140"/>
          <a:ext cx="2879706" cy="432186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Peu de réutilisation d’un projet sur l’autre</a:t>
          </a:r>
        </a:p>
      </dsp:txBody>
      <dsp:txXfrm>
        <a:off x="25461" y="345238"/>
        <a:ext cx="2837510" cy="389990"/>
      </dsp:txXfrm>
    </dsp:sp>
    <dsp:sp modelId="{3A9CA4A6-BBFF-48DB-90C2-60A297246857}">
      <dsp:nvSpPr>
        <dsp:cNvPr id="0" name=""/>
        <dsp:cNvSpPr/>
      </dsp:nvSpPr>
      <dsp:spPr>
        <a:xfrm>
          <a:off x="3028054" y="324140"/>
          <a:ext cx="2879706" cy="432186"/>
        </a:xfrm>
        <a:prstGeom prst="roundRect">
          <a:avLst/>
        </a:prstGeom>
        <a:solidFill>
          <a:schemeClr val="accent3">
            <a:hueOff val="2894701"/>
            <a:satOff val="41824"/>
            <a:lumOff val="90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Capitalisation</a:t>
          </a:r>
        </a:p>
      </dsp:txBody>
      <dsp:txXfrm>
        <a:off x="3049152" y="345238"/>
        <a:ext cx="2837510" cy="389990"/>
      </dsp:txXfrm>
    </dsp:sp>
    <dsp:sp modelId="{D1A8C129-63FC-4E99-B7BE-A6E36F7FFAB5}">
      <dsp:nvSpPr>
        <dsp:cNvPr id="0" name=""/>
        <dsp:cNvSpPr/>
      </dsp:nvSpPr>
      <dsp:spPr>
        <a:xfrm>
          <a:off x="6051745" y="144015"/>
          <a:ext cx="2879706" cy="792436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Réutilisation technique.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Partage méthodologique.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Échanges inter-projets (RAQ, Architectes, …)</a:t>
          </a:r>
        </a:p>
      </dsp:txBody>
      <dsp:txXfrm>
        <a:off x="6090429" y="182699"/>
        <a:ext cx="2802338" cy="715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82B-FC1C-4E00-90F9-A2E05F3D9EA9}">
      <dsp:nvSpPr>
        <dsp:cNvPr id="0" name=""/>
        <dsp:cNvSpPr/>
      </dsp:nvSpPr>
      <dsp:spPr>
        <a:xfrm>
          <a:off x="670186" y="0"/>
          <a:ext cx="7595442" cy="10804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6EF8-055D-4868-93D4-8A5586D802EC}">
      <dsp:nvSpPr>
        <dsp:cNvPr id="0" name=""/>
        <dsp:cNvSpPr/>
      </dsp:nvSpPr>
      <dsp:spPr>
        <a:xfrm>
          <a:off x="4690" y="144361"/>
          <a:ext cx="2814912" cy="791744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Pas de </a:t>
          </a:r>
          <a:r>
            <a:rPr kumimoji="0" lang="fr-FR" sz="1400" u="none" strike="noStrike" kern="1200" cap="none" normalizeH="0" baseline="0" dirty="0" err="1" smtClean="0">
              <a:ln/>
              <a:effectLst/>
            </a:rPr>
            <a:t>reporting</a:t>
          </a:r>
          <a:r>
            <a:rPr kumimoji="0" lang="fr-FR" sz="1400" u="none" strike="noStrike" kern="1200" cap="none" normalizeH="0" baseline="0" dirty="0" smtClean="0">
              <a:ln/>
              <a:effectLst/>
            </a:rPr>
            <a:t> régulier. Fiabilité contestée car métriques peu homogènes.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Temps de collecte fastidieux</a:t>
          </a:r>
        </a:p>
      </dsp:txBody>
      <dsp:txXfrm>
        <a:off x="43340" y="183011"/>
        <a:ext cx="2737612" cy="714444"/>
      </dsp:txXfrm>
    </dsp:sp>
    <dsp:sp modelId="{3A9CA4A6-BBFF-48DB-90C2-60A297246857}">
      <dsp:nvSpPr>
        <dsp:cNvPr id="0" name=""/>
        <dsp:cNvSpPr/>
      </dsp:nvSpPr>
      <dsp:spPr>
        <a:xfrm>
          <a:off x="3060451" y="324140"/>
          <a:ext cx="2814912" cy="432186"/>
        </a:xfrm>
        <a:prstGeom prst="roundRect">
          <a:avLst/>
        </a:prstGeom>
        <a:solidFill>
          <a:schemeClr val="accent3">
            <a:hueOff val="2894701"/>
            <a:satOff val="41824"/>
            <a:lumOff val="90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/>
            <a:t>Reporting</a:t>
          </a:r>
          <a:endParaRPr lang="fr-FR" sz="1800" b="1" kern="1200" dirty="0" smtClean="0"/>
        </a:p>
      </dsp:txBody>
      <dsp:txXfrm>
        <a:off x="3081549" y="345238"/>
        <a:ext cx="2772716" cy="389990"/>
      </dsp:txXfrm>
    </dsp:sp>
    <dsp:sp modelId="{D1A8C129-63FC-4E99-B7BE-A6E36F7FFAB5}">
      <dsp:nvSpPr>
        <dsp:cNvPr id="0" name=""/>
        <dsp:cNvSpPr/>
      </dsp:nvSpPr>
      <dsp:spPr>
        <a:xfrm>
          <a:off x="6116211" y="216369"/>
          <a:ext cx="2814912" cy="647727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err="1" smtClean="0">
              <a:ln/>
              <a:effectLst/>
            </a:rPr>
            <a:t>Reporting</a:t>
          </a:r>
          <a:r>
            <a:rPr kumimoji="0" lang="fr-FR" sz="1400" u="none" strike="noStrike" kern="1200" cap="none" normalizeH="0" baseline="0" dirty="0" smtClean="0">
              <a:ln/>
              <a:effectLst/>
            </a:rPr>
            <a:t> unique, fiable et disponible en temps réel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Alertes automatique sur seuil</a:t>
          </a:r>
        </a:p>
      </dsp:txBody>
      <dsp:txXfrm>
        <a:off x="6147830" y="247988"/>
        <a:ext cx="2751674" cy="584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82B-FC1C-4E00-90F9-A2E05F3D9EA9}">
      <dsp:nvSpPr>
        <dsp:cNvPr id="0" name=""/>
        <dsp:cNvSpPr/>
      </dsp:nvSpPr>
      <dsp:spPr>
        <a:xfrm>
          <a:off x="670186" y="0"/>
          <a:ext cx="7595442" cy="10804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6EF8-055D-4868-93D4-8A5586D802EC}">
      <dsp:nvSpPr>
        <dsp:cNvPr id="0" name=""/>
        <dsp:cNvSpPr/>
      </dsp:nvSpPr>
      <dsp:spPr>
        <a:xfrm>
          <a:off x="4363" y="144015"/>
          <a:ext cx="2879706" cy="792436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Pression forte au niveau des équipes, avec un investissement personnel peu valorisé.</a:t>
          </a:r>
        </a:p>
      </dsp:txBody>
      <dsp:txXfrm>
        <a:off x="43047" y="182699"/>
        <a:ext cx="2802338" cy="715068"/>
      </dsp:txXfrm>
    </dsp:sp>
    <dsp:sp modelId="{3A9CA4A6-BBFF-48DB-90C2-60A297246857}">
      <dsp:nvSpPr>
        <dsp:cNvPr id="0" name=""/>
        <dsp:cNvSpPr/>
      </dsp:nvSpPr>
      <dsp:spPr>
        <a:xfrm>
          <a:off x="3028054" y="324140"/>
          <a:ext cx="2879706" cy="432186"/>
        </a:xfrm>
        <a:prstGeom prst="roundRect">
          <a:avLst/>
        </a:prstGeom>
        <a:solidFill>
          <a:schemeClr val="accent3">
            <a:hueOff val="2894701"/>
            <a:satOff val="41824"/>
            <a:lumOff val="90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Confort de vie</a:t>
          </a:r>
        </a:p>
      </dsp:txBody>
      <dsp:txXfrm>
        <a:off x="3049152" y="345238"/>
        <a:ext cx="2837510" cy="389990"/>
      </dsp:txXfrm>
    </dsp:sp>
    <dsp:sp modelId="{D1A8C129-63FC-4E99-B7BE-A6E36F7FFAB5}">
      <dsp:nvSpPr>
        <dsp:cNvPr id="0" name=""/>
        <dsp:cNvSpPr/>
      </dsp:nvSpPr>
      <dsp:spPr>
        <a:xfrm>
          <a:off x="6051745" y="144015"/>
          <a:ext cx="2879706" cy="792436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Pas de missions « pompiers », rythme normal sur les projets</a:t>
          </a:r>
        </a:p>
      </dsp:txBody>
      <dsp:txXfrm>
        <a:off x="6090429" y="182699"/>
        <a:ext cx="2802338" cy="715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82B-FC1C-4E00-90F9-A2E05F3D9EA9}">
      <dsp:nvSpPr>
        <dsp:cNvPr id="0" name=""/>
        <dsp:cNvSpPr/>
      </dsp:nvSpPr>
      <dsp:spPr>
        <a:xfrm>
          <a:off x="670186" y="0"/>
          <a:ext cx="7595442" cy="10804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6EF8-055D-4868-93D4-8A5586D802EC}">
      <dsp:nvSpPr>
        <dsp:cNvPr id="0" name=""/>
        <dsp:cNvSpPr/>
      </dsp:nvSpPr>
      <dsp:spPr>
        <a:xfrm>
          <a:off x="5644" y="144015"/>
          <a:ext cx="2777916" cy="792436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Vocabulaire hétérogène entre les agences.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Échanges de ressources coûteux.</a:t>
          </a:r>
        </a:p>
      </dsp:txBody>
      <dsp:txXfrm>
        <a:off x="44328" y="182699"/>
        <a:ext cx="2700548" cy="715068"/>
      </dsp:txXfrm>
    </dsp:sp>
    <dsp:sp modelId="{3A9CA4A6-BBFF-48DB-90C2-60A297246857}">
      <dsp:nvSpPr>
        <dsp:cNvPr id="0" name=""/>
        <dsp:cNvSpPr/>
      </dsp:nvSpPr>
      <dsp:spPr>
        <a:xfrm>
          <a:off x="3078949" y="324140"/>
          <a:ext cx="2777916" cy="432186"/>
        </a:xfrm>
        <a:prstGeom prst="roundRect">
          <a:avLst/>
        </a:prstGeom>
        <a:solidFill>
          <a:schemeClr val="accent3">
            <a:hueOff val="2894701"/>
            <a:satOff val="41824"/>
            <a:lumOff val="90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Discours</a:t>
          </a:r>
        </a:p>
      </dsp:txBody>
      <dsp:txXfrm>
        <a:off x="3100047" y="345238"/>
        <a:ext cx="2735720" cy="389990"/>
      </dsp:txXfrm>
    </dsp:sp>
    <dsp:sp modelId="{D1A8C129-63FC-4E99-B7BE-A6E36F7FFAB5}">
      <dsp:nvSpPr>
        <dsp:cNvPr id="0" name=""/>
        <dsp:cNvSpPr/>
      </dsp:nvSpPr>
      <dsp:spPr>
        <a:xfrm>
          <a:off x="6152253" y="144015"/>
          <a:ext cx="2777916" cy="792436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400" u="none" strike="noStrike" kern="1200" cap="none" normalizeH="0" baseline="0" dirty="0" smtClean="0">
              <a:ln/>
              <a:effectLst/>
            </a:rPr>
            <a:t>Vocabulaire commun (test, livrables, phases, arborescence projet…).</a:t>
          </a:r>
          <a:br>
            <a:rPr kumimoji="0" lang="fr-FR" sz="1400" u="none" strike="noStrike" kern="1200" cap="none" normalizeH="0" baseline="0" dirty="0" smtClean="0">
              <a:ln/>
              <a:effectLst/>
            </a:rPr>
          </a:br>
          <a:r>
            <a:rPr kumimoji="0" lang="fr-FR" sz="1400" u="none" strike="noStrike" kern="1200" cap="none" normalizeH="0" baseline="0" dirty="0" smtClean="0">
              <a:ln/>
              <a:effectLst/>
            </a:rPr>
            <a:t>Plus de souplesse dans la gestion des ressources humaines</a:t>
          </a:r>
          <a:endParaRPr lang="fr-FR" sz="1400" kern="1200" dirty="0"/>
        </a:p>
      </dsp:txBody>
      <dsp:txXfrm>
        <a:off x="6190937" y="182699"/>
        <a:ext cx="2700548" cy="715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 Narrow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9FF06-AF03-45F7-84CE-92FD04FF890D}" type="datetimeFigureOut">
              <a:rPr lang="fr-FR" smtClean="0">
                <a:latin typeface="Arial Narrow" pitchFamily="34" charset="0"/>
              </a:rPr>
              <a:pPr/>
              <a:t>09/11/2015</a:t>
            </a:fld>
            <a:endParaRPr lang="fr-FR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 Narrow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E1F8-7418-4AA3-9BB4-1E769EB41FFF}" type="slidenum">
              <a:rPr lang="fr-FR" smtClean="0">
                <a:latin typeface="Arial Narrow" pitchFamily="34" charset="0"/>
              </a:rPr>
              <a:pPr/>
              <a:t>‹N°›</a:t>
            </a:fld>
            <a:endParaRPr lang="fr-F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8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F4B21FD0-152D-4E30-83DD-FB659B1ED8B6}" type="datetimeFigureOut">
              <a:rPr lang="fr-FR" smtClean="0"/>
              <a:pPr/>
              <a:t>09/11/2015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5CC133CB-85EB-43DB-A60A-864F4735B2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89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133CB-85EB-43DB-A60A-864F4735B2F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83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4E4864B2-094B-47A3-BE79-4860EFC77E6D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</p:spPr>
        <p:txBody>
          <a:bodyPr/>
          <a:lstStyle/>
          <a:p>
            <a:pPr defTabSz="841152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281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4A003-B178-495B-B047-0F795E66B9C7}" type="slidenum">
              <a:rPr lang="fr-FR" smtClean="0">
                <a:latin typeface="Arial" pitchFamily="34" charset="0"/>
              </a:rPr>
              <a:pPr/>
              <a:t>15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defTabSz="911225" eaLnBrk="1" hangingPunct="1"/>
            <a:r>
              <a:rPr lang="fr-FR" smtClean="0">
                <a:latin typeface="Arial" pitchFamily="34" charset="0"/>
              </a:rPr>
              <a:t>A supprimer</a:t>
            </a:r>
          </a:p>
        </p:txBody>
      </p:sp>
    </p:spTree>
    <p:extLst>
      <p:ext uri="{BB962C8B-B14F-4D97-AF65-F5344CB8AC3E}">
        <p14:creationId xmlns:p14="http://schemas.microsoft.com/office/powerpoint/2010/main" val="41059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A5064-8909-4342-B0BF-755542936210}" type="slidenum">
              <a:rPr lang="fr-FR" smtClean="0">
                <a:latin typeface="Arial" pitchFamily="34" charset="0"/>
              </a:rPr>
              <a:pPr/>
              <a:t>16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defTabSz="911225" eaLnBrk="1" hangingPunct="1"/>
            <a:r>
              <a:rPr lang="fr-FR" smtClean="0">
                <a:latin typeface="Arial" pitchFamily="34" charset="0"/>
              </a:rPr>
              <a:t>A supprimer</a:t>
            </a:r>
          </a:p>
          <a:p>
            <a:pPr defTabSz="911225"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2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6E657-76FC-41FD-92BD-D4C5C714E718}" type="slidenum">
              <a:rPr lang="fr-FR" smtClean="0">
                <a:latin typeface="Arial" pitchFamily="34" charset="0"/>
              </a:rPr>
              <a:pPr/>
              <a:t>17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defTabSz="911225" eaLnBrk="1" hangingPunct="1"/>
            <a:r>
              <a:rPr lang="fr-FR" smtClean="0">
                <a:latin typeface="Arial" pitchFamily="34" charset="0"/>
              </a:rPr>
              <a:t>A supprimer</a:t>
            </a:r>
          </a:p>
          <a:p>
            <a:pPr defTabSz="911225"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910B1-29E2-46EC-B41C-BF22F1C51EA7}" type="slidenum">
              <a:rPr lang="fr-FR" smtClean="0">
                <a:latin typeface="Arial" pitchFamily="34" charset="0"/>
              </a:rPr>
              <a:pPr/>
              <a:t>18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defTabSz="911225" eaLnBrk="1" hangingPunct="1"/>
            <a:r>
              <a:rPr lang="fr-FR" smtClean="0">
                <a:latin typeface="Arial" pitchFamily="34" charset="0"/>
              </a:rPr>
              <a:t>A supprimer</a:t>
            </a:r>
          </a:p>
          <a:p>
            <a:pPr defTabSz="911225"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6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20D2-BF13-4B77-AC2C-4A3C89D3AC9D}" type="slidenum">
              <a:rPr lang="fr-FR" smtClean="0">
                <a:latin typeface="Arial" pitchFamily="34" charset="0"/>
              </a:rPr>
              <a:pPr/>
              <a:t>19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defTabSz="911225" eaLnBrk="1" hangingPunct="1"/>
            <a:r>
              <a:rPr lang="fr-FR" smtClean="0">
                <a:latin typeface="Arial" pitchFamily="34" charset="0"/>
              </a:rPr>
              <a:t>A supprimer</a:t>
            </a:r>
          </a:p>
          <a:p>
            <a:pPr defTabSz="911225"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35C85F91-E37C-417A-ABA4-BCC9CC7D5811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2625"/>
            <a:ext cx="4545012" cy="34083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  <a:noFill/>
        </p:spPr>
        <p:txBody>
          <a:bodyPr lIns="87758" tIns="43879" rIns="87758" bIns="43879"/>
          <a:lstStyle/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4920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74B98-54C8-4C06-9133-1F85AAEFF97E}" type="slidenum">
              <a:rPr lang="fr-FR" smtClean="0">
                <a:latin typeface="Arial" pitchFamily="34" charset="0"/>
              </a:rPr>
              <a:pPr/>
              <a:t>23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35C85F91-E37C-417A-ABA4-BCC9CC7D5811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2625"/>
            <a:ext cx="4545012" cy="34083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  <a:noFill/>
        </p:spPr>
        <p:txBody>
          <a:bodyPr lIns="87758" tIns="43879" rIns="87758" bIns="43879"/>
          <a:lstStyle/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22198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74B98-54C8-4C06-9133-1F85AAEFF97E}" type="slidenum">
              <a:rPr lang="fr-FR" smtClean="0">
                <a:latin typeface="Arial" pitchFamily="34" charset="0"/>
              </a:rPr>
              <a:pPr/>
              <a:t>25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2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fr-FR" dirty="0" smtClean="0"/>
              <a:t>Le management manquait de visibilité et de points de repère pour savoir si un projet de développement se déroulait bien</a:t>
            </a:r>
          </a:p>
          <a:p>
            <a:pPr marL="228600" indent="-228600">
              <a:buFont typeface="+mj-lt"/>
              <a:buAutoNum type="arabicPeriod"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Les chefs de projet et équipes de développement manquaient de guides pertinents sur ce qu’il faut faire pour réussir ses projets et s’épuisaient à essayer tant bien que mal de les faire avancer correctement </a:t>
            </a:r>
          </a:p>
          <a:p>
            <a:pPr marL="228600" indent="-228600">
              <a:buFont typeface="+mj-lt"/>
              <a:buAutoNum type="arabicPeriod"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Les projets dépassaient trop souvent les échéances ou les budgets</a:t>
            </a:r>
          </a:p>
          <a:p>
            <a:pPr marL="228600" indent="-228600">
              <a:buFont typeface="+mj-lt"/>
              <a:buAutoNum type="arabicPeriod"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Les produits livrés satisfaisaient rarement aux exigences des clients et comportaient de nombreux défauts découverts tardivement, créant des situations parfois délicates et parfois critiques et couteux à réparer</a:t>
            </a:r>
          </a:p>
          <a:p>
            <a:pPr marL="228600" indent="-228600">
              <a:buFont typeface="+mj-lt"/>
              <a:buAutoNum type="arabicPeriod"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Les Directions cherchaient comment répondre aux défis que posaient le développement de solutions dans un marché de plus en plus compétitif</a:t>
            </a:r>
          </a:p>
          <a:p>
            <a:pPr marL="228600" indent="-228600">
              <a:buFont typeface="+mj-lt"/>
              <a:buAutoNum type="arabicPeriod"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Comment, parmi ceux qui développent, identifier ‘Le bon, la brute et le truand? » i.e. comment découvrir à qui on peut se fier?</a:t>
            </a:r>
          </a:p>
          <a:p>
            <a:pPr marL="228600" indent="-228600">
              <a:buFont typeface="+mj-lt"/>
              <a:buAutoNum type="arabicPeriod"/>
            </a:pP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Comment s’améliorer pour se qualifier parmi ceux qu’on choisira?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133CB-85EB-43DB-A60A-864F4735B2F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662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35C85F91-E37C-417A-ABA4-BCC9CC7D5811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2625"/>
            <a:ext cx="4545012" cy="34083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  <a:noFill/>
        </p:spPr>
        <p:txBody>
          <a:bodyPr lIns="87758" tIns="43879" rIns="87758" bIns="43879"/>
          <a:lstStyle/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51965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74B98-54C8-4C06-9133-1F85AAEFF97E}" type="slidenum">
              <a:rPr lang="fr-FR" smtClean="0">
                <a:latin typeface="Arial" pitchFamily="34" charset="0"/>
              </a:rPr>
              <a:pPr/>
              <a:t>27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7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23AB0D-0C3C-4710-8065-BE5E00D73CDE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215043" name="Rectangle 1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38A7CCA-83FD-4D1E-9FE6-7406E5DBCC13}" type="slidenum">
              <a:rPr lang="fr-FR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1038"/>
            <a:ext cx="4545012" cy="34083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144"/>
            <a:ext cx="5032190" cy="4115019"/>
          </a:xfrm>
          <a:noFill/>
          <a:ln/>
        </p:spPr>
        <p:txBody>
          <a:bodyPr lIns="90000" tIns="62640" rIns="90000" bIns="45000"/>
          <a:lstStyle/>
          <a:p>
            <a:pPr marL="215900" indent="-214313" eaLnBrk="1" hangingPunct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2000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3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7D82D-484E-46D4-BAFC-84C3DA9E201B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D'où l'intérêt d'avoir </a:t>
            </a:r>
            <a:r>
              <a:rPr lang="fr-FR" dirty="0" err="1" smtClean="0"/>
              <a:t>SteeringProject</a:t>
            </a:r>
            <a:r>
              <a:rPr lang="fr-FR" dirty="0" smtClean="0"/>
              <a:t> le plus rapidement possible pour récupérer le travail pour la réunion de lancement et ne pas faire le boulot 2 fois</a:t>
            </a:r>
          </a:p>
        </p:txBody>
      </p:sp>
    </p:spTree>
    <p:extLst>
      <p:ext uri="{BB962C8B-B14F-4D97-AF65-F5344CB8AC3E}">
        <p14:creationId xmlns:p14="http://schemas.microsoft.com/office/powerpoint/2010/main" val="2900099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B9AF130F-27A4-47C5-B656-9ABF561A8162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31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</p:spPr>
        <p:txBody>
          <a:bodyPr/>
          <a:lstStyle/>
          <a:p>
            <a:pPr defTabSz="84115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28971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B9AF130F-27A4-47C5-B656-9ABF561A8162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32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</p:spPr>
        <p:txBody>
          <a:bodyPr/>
          <a:lstStyle/>
          <a:p>
            <a:pPr defTabSz="84115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98332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B9AF130F-27A4-47C5-B656-9ABF561A8162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33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</p:spPr>
        <p:txBody>
          <a:bodyPr/>
          <a:lstStyle/>
          <a:p>
            <a:pPr defTabSz="841152"/>
            <a:r>
              <a:rPr lang="fr-FR" smtClean="0"/>
              <a:t>Statistiques SEI</a:t>
            </a:r>
          </a:p>
          <a:p>
            <a:pPr defTabSz="841152"/>
            <a:r>
              <a:rPr lang="fr-FR" smtClean="0"/>
              <a:t>Rework : temps passé à reprendre un travail suite à anomalie</a:t>
            </a:r>
          </a:p>
          <a:p>
            <a:pPr defTabSz="841152"/>
            <a:r>
              <a:rPr lang="fr-FR" smtClean="0"/>
              <a:t>Prévention de défaut : défaut détecté en conception</a:t>
            </a:r>
          </a:p>
          <a:p>
            <a:pPr defTabSz="841152"/>
            <a:endParaRPr lang="fr-FR" smtClean="0"/>
          </a:p>
          <a:p>
            <a:pPr defTabSz="841152"/>
            <a:r>
              <a:rPr lang="fr-FR" smtClean="0"/>
              <a:t>Gains les plus forts sur :</a:t>
            </a:r>
          </a:p>
          <a:p>
            <a:pPr defTabSz="841152">
              <a:buFontTx/>
              <a:buChar char="-"/>
            </a:pPr>
            <a:r>
              <a:rPr lang="fr-FR" smtClean="0"/>
              <a:t>Prévention des défauts</a:t>
            </a:r>
          </a:p>
          <a:p>
            <a:pPr defTabSz="841152">
              <a:buFontTx/>
              <a:buChar char="-"/>
            </a:pPr>
            <a:r>
              <a:rPr lang="fr-FR" smtClean="0"/>
              <a:t>Maîtrise des exigences clients</a:t>
            </a:r>
          </a:p>
          <a:p>
            <a:pPr defTabSz="841152">
              <a:buFontTx/>
              <a:buChar char="-"/>
            </a:pPr>
            <a:r>
              <a:rPr lang="fr-FR" smtClean="0"/>
              <a:t>Fiabilisation des estimations</a:t>
            </a:r>
          </a:p>
          <a:p>
            <a:pPr defTabSz="841152">
              <a:buFontTx/>
              <a:buChar char="-"/>
            </a:pPr>
            <a:r>
              <a:rPr lang="fr-FR" smtClean="0"/>
              <a:t>Formation des collaborateurs</a:t>
            </a:r>
          </a:p>
          <a:p>
            <a:pPr defTabSz="841152">
              <a:buFontTx/>
              <a:buChar char="-"/>
            </a:pPr>
            <a:endParaRPr lang="fr-FR" smtClean="0"/>
          </a:p>
          <a:p>
            <a:pPr defTabSz="841152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43063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B9AF130F-27A4-47C5-B656-9ABF561A8162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34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</p:spPr>
        <p:txBody>
          <a:bodyPr/>
          <a:lstStyle/>
          <a:p>
            <a:pPr defTabSz="841152"/>
            <a:r>
              <a:rPr lang="fr-FR" smtClean="0"/>
              <a:t>Statistiques SEI</a:t>
            </a:r>
          </a:p>
          <a:p>
            <a:pPr defTabSz="841152"/>
            <a:r>
              <a:rPr lang="fr-FR" smtClean="0"/>
              <a:t>Rework : temps passé à reprendre un travail suite à anomalie</a:t>
            </a:r>
          </a:p>
          <a:p>
            <a:pPr defTabSz="841152"/>
            <a:r>
              <a:rPr lang="fr-FR" smtClean="0"/>
              <a:t>Prévention de défaut : défaut détecté en conception</a:t>
            </a:r>
          </a:p>
          <a:p>
            <a:pPr defTabSz="841152"/>
            <a:endParaRPr lang="fr-FR" smtClean="0"/>
          </a:p>
          <a:p>
            <a:pPr defTabSz="841152"/>
            <a:r>
              <a:rPr lang="fr-FR" smtClean="0"/>
              <a:t>Gains les plus forts sur :</a:t>
            </a:r>
          </a:p>
          <a:p>
            <a:pPr defTabSz="841152">
              <a:buFontTx/>
              <a:buChar char="-"/>
            </a:pPr>
            <a:r>
              <a:rPr lang="fr-FR" smtClean="0"/>
              <a:t>Prévention des défauts</a:t>
            </a:r>
          </a:p>
          <a:p>
            <a:pPr defTabSz="841152">
              <a:buFontTx/>
              <a:buChar char="-"/>
            </a:pPr>
            <a:r>
              <a:rPr lang="fr-FR" smtClean="0"/>
              <a:t>Maîtrise des exigences clients</a:t>
            </a:r>
          </a:p>
          <a:p>
            <a:pPr defTabSz="841152">
              <a:buFontTx/>
              <a:buChar char="-"/>
            </a:pPr>
            <a:r>
              <a:rPr lang="fr-FR" smtClean="0"/>
              <a:t>Fiabilisation des estimations</a:t>
            </a:r>
          </a:p>
          <a:p>
            <a:pPr defTabSz="841152">
              <a:buFontTx/>
              <a:buChar char="-"/>
            </a:pPr>
            <a:r>
              <a:rPr lang="fr-FR" smtClean="0"/>
              <a:t>Formation des collaborateurs</a:t>
            </a:r>
          </a:p>
          <a:p>
            <a:pPr defTabSz="841152">
              <a:buFontTx/>
              <a:buChar char="-"/>
            </a:pPr>
            <a:endParaRPr lang="fr-FR" smtClean="0"/>
          </a:p>
          <a:p>
            <a:pPr defTabSz="841152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809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B9AF130F-27A4-47C5-B656-9ABF561A8162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35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</p:spPr>
        <p:txBody>
          <a:bodyPr/>
          <a:lstStyle/>
          <a:p>
            <a:pPr defTabSz="841152"/>
            <a:r>
              <a:rPr lang="fr-FR" smtClean="0"/>
              <a:t>Statistiques SEI</a:t>
            </a:r>
          </a:p>
          <a:p>
            <a:pPr defTabSz="841152"/>
            <a:r>
              <a:rPr lang="fr-FR" smtClean="0"/>
              <a:t>Rework : temps passé à reprendre un travail suite à anomalie</a:t>
            </a:r>
          </a:p>
          <a:p>
            <a:pPr defTabSz="841152"/>
            <a:r>
              <a:rPr lang="fr-FR" smtClean="0"/>
              <a:t>Prévention de défaut : défaut détecté en conception</a:t>
            </a:r>
          </a:p>
          <a:p>
            <a:pPr defTabSz="841152"/>
            <a:endParaRPr lang="fr-FR" smtClean="0"/>
          </a:p>
          <a:p>
            <a:pPr defTabSz="841152"/>
            <a:r>
              <a:rPr lang="fr-FR" smtClean="0"/>
              <a:t>Gains les plus forts sur :</a:t>
            </a:r>
          </a:p>
          <a:p>
            <a:pPr defTabSz="841152">
              <a:buFontTx/>
              <a:buChar char="-"/>
            </a:pPr>
            <a:r>
              <a:rPr lang="fr-FR" smtClean="0"/>
              <a:t>Prévention des défauts</a:t>
            </a:r>
          </a:p>
          <a:p>
            <a:pPr defTabSz="841152">
              <a:buFontTx/>
              <a:buChar char="-"/>
            </a:pPr>
            <a:r>
              <a:rPr lang="fr-FR" smtClean="0"/>
              <a:t>Maîtrise des exigences clients</a:t>
            </a:r>
          </a:p>
          <a:p>
            <a:pPr defTabSz="841152">
              <a:buFontTx/>
              <a:buChar char="-"/>
            </a:pPr>
            <a:r>
              <a:rPr lang="fr-FR" smtClean="0"/>
              <a:t>Fiabilisation des estimations</a:t>
            </a:r>
          </a:p>
          <a:p>
            <a:pPr defTabSz="841152">
              <a:buFontTx/>
              <a:buChar char="-"/>
            </a:pPr>
            <a:r>
              <a:rPr lang="fr-FR" smtClean="0"/>
              <a:t>Formation des collaborateurs</a:t>
            </a:r>
          </a:p>
          <a:p>
            <a:pPr defTabSz="841152">
              <a:buFontTx/>
              <a:buChar char="-"/>
            </a:pPr>
            <a:endParaRPr lang="fr-FR" smtClean="0"/>
          </a:p>
          <a:p>
            <a:pPr defTabSz="841152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89658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19150A59-942E-4B61-867F-571524CCCF90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36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802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133CB-85EB-43DB-A60A-864F4735B2F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479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19150A59-942E-4B61-867F-571524CCCF90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37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92783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="1">
                <a:solidFill>
                  <a:srgbClr val="A82217"/>
                </a:solidFill>
                <a:latin typeface="Arial" charset="0"/>
              </a:defRPr>
            </a:lvl1pPr>
            <a:lvl2pPr marL="742950" indent="-285750" defTabSz="927100">
              <a:defRPr sz="2400" b="1">
                <a:solidFill>
                  <a:srgbClr val="A82217"/>
                </a:solidFill>
                <a:latin typeface="Arial" charset="0"/>
              </a:defRPr>
            </a:lvl2pPr>
            <a:lvl3pPr marL="1143000" indent="-228600" defTabSz="927100">
              <a:defRPr sz="2400" b="1">
                <a:solidFill>
                  <a:srgbClr val="A82217"/>
                </a:solidFill>
                <a:latin typeface="Arial" charset="0"/>
              </a:defRPr>
            </a:lvl3pPr>
            <a:lvl4pPr marL="1600200" indent="-228600" defTabSz="927100">
              <a:defRPr sz="2400" b="1">
                <a:solidFill>
                  <a:srgbClr val="A82217"/>
                </a:solidFill>
                <a:latin typeface="Arial" charset="0"/>
              </a:defRPr>
            </a:lvl4pPr>
            <a:lvl5pPr marL="2057400" indent="-228600" defTabSz="927100">
              <a:defRPr sz="2400" b="1">
                <a:solidFill>
                  <a:srgbClr val="A82217"/>
                </a:solidFill>
                <a:latin typeface="Arial" charset="0"/>
              </a:defRPr>
            </a:lvl5pPr>
            <a:lvl6pPr marL="2514600" indent="-228600" algn="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6pPr>
            <a:lvl7pPr marL="2971800" indent="-228600" algn="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7pPr>
            <a:lvl8pPr marL="3429000" indent="-228600" algn="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8pPr>
            <a:lvl9pPr marL="3886200" indent="-228600" algn="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9pPr>
          </a:lstStyle>
          <a:p>
            <a:fld id="{B6C9D2CD-304E-4595-AE5B-BF9D83D0D07B}" type="slidenum">
              <a:rPr lang="fr-FR" altLang="fr-FR" sz="1200" b="0">
                <a:solidFill>
                  <a:schemeClr val="tx1"/>
                </a:solidFill>
                <a:latin typeface="Times New Roman" pitchFamily="18" charset="0"/>
              </a:rPr>
              <a:pPr/>
              <a:t>41</a:t>
            </a:fld>
            <a:endParaRPr lang="fr-FR" altLang="fr-F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Messages clés</a:t>
            </a:r>
          </a:p>
          <a:p>
            <a:pPr eaLnBrk="1" hangingPunct="1">
              <a:buFontTx/>
              <a:buChar char="-"/>
            </a:pPr>
            <a:r>
              <a:rPr lang="fr-FR" altLang="fr-FR" smtClean="0"/>
              <a:t>Meilleur slide pour parler de CMMI. Le témoignage de nos clients.</a:t>
            </a:r>
          </a:p>
          <a:p>
            <a:pPr eaLnBrk="1" hangingPunct="1">
              <a:buFontTx/>
              <a:buChar char="-"/>
            </a:pPr>
            <a:r>
              <a:rPr lang="fr-FR" altLang="fr-FR" smtClean="0"/>
              <a:t>AIRBUS, SANOFI-AVENTIS et ETAT DE VAUD sont les 3 premiers client du groupe.</a:t>
            </a:r>
          </a:p>
          <a:p>
            <a:pPr eaLnBrk="1" hangingPunct="1">
              <a:buFontTx/>
              <a:buChar char="-"/>
            </a:pPr>
            <a:r>
              <a:rPr lang="fr-FR" altLang="fr-FR" smtClean="0"/>
              <a:t>Stratégique de déployer CMMI sur ces comptes pour nous permettre de développer notre présence.</a:t>
            </a:r>
          </a:p>
          <a:p>
            <a:pPr eaLnBrk="1" hangingPunct="1">
              <a:buFontTx/>
              <a:buChar char="-"/>
            </a:pPr>
            <a:r>
              <a:rPr lang="fr-FR" altLang="fr-FR" smtClean="0"/>
              <a:t>Le déploiement de CMMI sur ces 3 premiers clients nous a permis :</a:t>
            </a:r>
          </a:p>
          <a:p>
            <a:pPr lvl="1" eaLnBrk="1" hangingPunct="1">
              <a:buFontTx/>
              <a:buChar char="-"/>
            </a:pPr>
            <a:r>
              <a:rPr lang="fr-FR" altLang="fr-FR" smtClean="0"/>
              <a:t>Une satisfaction de nos clients renforcée et des clients satisfaits sont des clients récurrent</a:t>
            </a:r>
          </a:p>
          <a:p>
            <a:pPr lvl="1" eaLnBrk="1" hangingPunct="1">
              <a:buFontTx/>
              <a:buChar char="-"/>
            </a:pPr>
            <a:r>
              <a:rPr lang="fr-FR" altLang="fr-FR" smtClean="0"/>
              <a:t>Une croissance moyenne de +100% de notre CA sur ces 3 clients</a:t>
            </a:r>
          </a:p>
          <a:p>
            <a:pPr lvl="1" eaLnBrk="1" hangingPunct="1">
              <a:buFontTx/>
              <a:buChar char="-"/>
            </a:pPr>
            <a:r>
              <a:rPr lang="fr-FR" altLang="fr-FR" smtClean="0"/>
              <a:t>Un avantage concurrentiel fort (marque les différences par rapport à nos confrères)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Pour nos clients, l’apport le plus fort : maîtrise du projet (indicateurs et informations lisibles par tous les acteurs). Casse l’image négative de la qualité perçue par la majorité des acteurs. </a:t>
            </a:r>
          </a:p>
          <a:p>
            <a:pPr eaLnBrk="1" hangingPunct="1"/>
            <a:r>
              <a:rPr lang="fr-FR" smtClean="0"/>
              <a:t>CMMI démontre que la qualité logicielle cela peut marcher.</a:t>
            </a:r>
          </a:p>
          <a:p>
            <a:pPr eaLnBrk="1" hangingPunct="1"/>
            <a:r>
              <a:rPr lang="fr-FR" smtClean="0"/>
              <a:t>AIRBUS : Impressionné par les apports et le confort amené par CMMI. </a:t>
            </a:r>
          </a:p>
          <a:p>
            <a:pPr eaLnBrk="1" hangingPunct="1"/>
            <a:r>
              <a:rPr lang="fr-FR" smtClean="0"/>
              <a:t>AVENTIS : Paradoxe. Qualité est souvent assimilé à contrainte. Aventis dit le contraire car la maîtrise totale du projets permet d’avoir toutes les informations indispensables pour prendre les bonnes décisions</a:t>
            </a:r>
          </a:p>
          <a:p>
            <a:pPr eaLnBrk="1" hangingPunct="1"/>
            <a:r>
              <a:rPr lang="fr-FR" smtClean="0"/>
              <a:t>ETAT DE VAUD : Refaire un projet mené par une autre SSII qui a échoué avec les mêmes contraintes de délais. Une attente forte du client et la démarche de SQLI</a:t>
            </a:r>
          </a:p>
        </p:txBody>
      </p:sp>
    </p:spTree>
    <p:extLst>
      <p:ext uri="{BB962C8B-B14F-4D97-AF65-F5344CB8AC3E}">
        <p14:creationId xmlns:p14="http://schemas.microsoft.com/office/powerpoint/2010/main" val="3696100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48FC9-71AA-4A05-835A-0BB33993B58F}" type="slidenum">
              <a:rPr lang="fr-FR"/>
              <a:pPr/>
              <a:t>43</a:t>
            </a:fld>
            <a:endParaRPr lang="fr-FR"/>
          </a:p>
        </p:txBody>
      </p:sp>
      <p:sp>
        <p:nvSpPr>
          <p:cNvPr id="185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6762" cy="3432175"/>
          </a:xfrm>
          <a:ln/>
        </p:spPr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682"/>
            <a:ext cx="5028986" cy="4117944"/>
          </a:xfrm>
        </p:spPr>
        <p:txBody>
          <a:bodyPr/>
          <a:lstStyle/>
          <a:p>
            <a:r>
              <a:rPr lang="fr-FR"/>
              <a:t>Cet agenda indique les chapitres à couvrir par la présentation </a:t>
            </a:r>
          </a:p>
        </p:txBody>
      </p:sp>
    </p:spTree>
    <p:extLst>
      <p:ext uri="{BB962C8B-B14F-4D97-AF65-F5344CB8AC3E}">
        <p14:creationId xmlns:p14="http://schemas.microsoft.com/office/powerpoint/2010/main" val="107968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133CB-85EB-43DB-A60A-864F4735B2F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55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8D81A-2297-4E14-BE93-BCC99FA4E830}" type="slidenum">
              <a:rPr lang="fr-FR" smtClean="0">
                <a:latin typeface="Arial" pitchFamily="34" charset="0"/>
              </a:rPr>
              <a:pPr/>
              <a:t>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0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4549D174-72B0-4AB3-96D3-ED605B4F051C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2625"/>
            <a:ext cx="4546600" cy="34099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</p:spPr>
        <p:txBody>
          <a:bodyPr lIns="87758" tIns="43879" rIns="87758" bIns="43879">
            <a:normAutofit fontScale="92500" lnSpcReduction="20000"/>
          </a:bodyPr>
          <a:lstStyle/>
          <a:p>
            <a:pPr eaLnBrk="1" hangingPunct="1"/>
            <a:r>
              <a:rPr lang="fr-FR" altLang="fr-FR" dirty="0" smtClean="0"/>
              <a:t>CMMI :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Traite tout le </a:t>
            </a:r>
            <a:r>
              <a:rPr lang="fr-FR" altLang="fr-FR" dirty="0" err="1" smtClean="0"/>
              <a:t>process</a:t>
            </a:r>
            <a:r>
              <a:rPr lang="fr-FR" altLang="fr-FR" dirty="0" smtClean="0"/>
              <a:t> de développement logiciel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Organisation + travail collaboratif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ITIL :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Client au centre des préoccupations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Notion de « Service » prise en compte dès le début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Approche </a:t>
            </a:r>
            <a:r>
              <a:rPr lang="fr-FR" altLang="fr-FR" dirty="0" err="1" smtClean="0"/>
              <a:t>process</a:t>
            </a:r>
            <a:r>
              <a:rPr lang="fr-FR" altLang="fr-FR" dirty="0" smtClean="0"/>
              <a:t> de la qualité de service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2 objectifs : fourniture de service + support de service</a:t>
            </a:r>
          </a:p>
          <a:p>
            <a:pPr eaLnBrk="1" hangingPunct="1">
              <a:buFontTx/>
              <a:buChar char="-"/>
            </a:pPr>
            <a:endParaRPr lang="fr-FR" altLang="fr-FR" dirty="0" smtClean="0"/>
          </a:p>
          <a:p>
            <a:pPr eaLnBrk="1" hangingPunct="1"/>
            <a:r>
              <a:rPr lang="fr-FR" altLang="fr-FR" dirty="0" smtClean="0"/>
              <a:t>COBIT :</a:t>
            </a:r>
          </a:p>
          <a:p>
            <a:pPr eaLnBrk="1" hangingPunct="1">
              <a:buFontTx/>
              <a:buChar char="-"/>
            </a:pPr>
            <a:r>
              <a:rPr lang="fr-FR" altLang="fr-FR" dirty="0" err="1" smtClean="0"/>
              <a:t>Planif</a:t>
            </a:r>
            <a:r>
              <a:rPr lang="fr-FR" altLang="fr-FR" dirty="0" smtClean="0"/>
              <a:t>/Organisation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Acquisition/Installation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Livraison/Support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Pilotage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Traite plus globalement de la « gouvernance », stratégie d’investissement </a:t>
            </a:r>
            <a:r>
              <a:rPr lang="fr-FR" altLang="fr-FR" dirty="0" err="1" smtClean="0"/>
              <a:t>lt</a:t>
            </a:r>
            <a:endParaRPr lang="fr-FR" altLang="fr-FR" dirty="0" smtClean="0"/>
          </a:p>
          <a:p>
            <a:pPr eaLnBrk="1" hangingPunct="1">
              <a:buFontTx/>
              <a:buChar char="-"/>
            </a:pPr>
            <a:endParaRPr lang="fr-FR" altLang="fr-FR" dirty="0" smtClean="0"/>
          </a:p>
          <a:p>
            <a:pPr eaLnBrk="1" hangingPunct="1"/>
            <a:r>
              <a:rPr lang="fr-FR" altLang="fr-FR" dirty="0" smtClean="0"/>
              <a:t>ISO 15504 = SPICE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Au dessus de CMMI car définit ce que doit être un modèle de maturité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CMMI + SCAMPI sont conformes ISO 15504</a:t>
            </a:r>
          </a:p>
          <a:p>
            <a:pPr eaLnBrk="1" hangingPunct="1">
              <a:buFontTx/>
              <a:buChar char="-"/>
            </a:pPr>
            <a:endParaRPr lang="fr-FR" altLang="fr-FR" dirty="0" smtClean="0"/>
          </a:p>
          <a:p>
            <a:pPr eaLnBrk="1" hangingPunct="1"/>
            <a:r>
              <a:rPr lang="fr-FR" altLang="fr-FR" dirty="0" smtClean="0"/>
              <a:t>ISO 9001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Modèle générique qui s’applique à tout type de production (du </a:t>
            </a:r>
            <a:r>
              <a:rPr lang="fr-FR" altLang="fr-FR" dirty="0" err="1" smtClean="0"/>
              <a:t>yahourt</a:t>
            </a:r>
            <a:r>
              <a:rPr lang="fr-FR" altLang="fr-FR" dirty="0" smtClean="0"/>
              <a:t> à la centrale nucléaire)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CMMI conforme ISO 9001</a:t>
            </a:r>
          </a:p>
          <a:p>
            <a:pPr eaLnBrk="1" hangingPunct="1">
              <a:buFontTx/>
              <a:buChar char="-"/>
            </a:pPr>
            <a:endParaRPr lang="fr-FR" altLang="fr-FR" dirty="0" smtClean="0"/>
          </a:p>
          <a:p>
            <a:pPr eaLnBrk="1" hangingPunct="1"/>
            <a:r>
              <a:rPr lang="fr-FR" altLang="fr-FR" dirty="0" smtClean="0"/>
              <a:t>Exemples de complémentarités :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CMMI + ITIL : ITIL </a:t>
            </a:r>
            <a:r>
              <a:rPr lang="fr-FR" altLang="fr-FR" dirty="0" err="1" smtClean="0"/>
              <a:t>compléte</a:t>
            </a:r>
            <a:r>
              <a:rPr lang="fr-FR" altLang="fr-FR" dirty="0" smtClean="0"/>
              <a:t> le cycle de vie produit, amène le support</a:t>
            </a:r>
          </a:p>
          <a:p>
            <a:pPr eaLnBrk="1" hangingPunct="1">
              <a:buFontTx/>
              <a:buChar char="-"/>
            </a:pPr>
            <a:r>
              <a:rPr lang="fr-FR" altLang="fr-FR" dirty="0" smtClean="0"/>
              <a:t>CMMI + COBIT : COBIT complète par la stratégie d’investissement</a:t>
            </a:r>
          </a:p>
          <a:p>
            <a:pPr eaLnBrk="1" hangingPunct="1">
              <a:buFontTx/>
              <a:buChar char="-"/>
            </a:pPr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64983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B9685-8C4B-40CC-A602-AA2D7F5002D1}" type="slidenum">
              <a:rPr lang="fr-FR" smtClean="0">
                <a:latin typeface="Arial" pitchFamily="34" charset="0"/>
              </a:rPr>
              <a:pPr/>
              <a:t>11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ln/>
        </p:spPr>
        <p:txBody>
          <a:bodyPr/>
          <a:lstStyle/>
          <a:p>
            <a:pPr eaLnBrk="1" hangingPunct="1"/>
            <a:r>
              <a:rPr lang="fr-FR" i="1" dirty="0" smtClean="0">
                <a:latin typeface="Arial" pitchFamily="34" charset="0"/>
              </a:rPr>
              <a:t>3 grands référentiel Qualité : ITL, CMMI et ISO</a:t>
            </a:r>
          </a:p>
          <a:p>
            <a:pPr eaLnBrk="1" hangingPunct="1"/>
            <a:r>
              <a:rPr lang="fr-FR" i="1" dirty="0" smtClean="0">
                <a:latin typeface="Arial" pitchFamily="34" charset="0"/>
              </a:rPr>
              <a:t>ITIL = Mise en place de services au Client</a:t>
            </a:r>
          </a:p>
          <a:p>
            <a:pPr eaLnBrk="1" hangingPunct="1"/>
            <a:r>
              <a:rPr lang="fr-FR" i="1" dirty="0" smtClean="0">
                <a:latin typeface="Arial" pitchFamily="34" charset="0"/>
              </a:rPr>
              <a:t>Différent de CMMI = Réalisation</a:t>
            </a:r>
          </a:p>
          <a:p>
            <a:pPr eaLnBrk="1" hangingPunct="1"/>
            <a:r>
              <a:rPr lang="fr-FR" i="1" dirty="0" smtClean="0">
                <a:latin typeface="Arial" pitchFamily="34" charset="0"/>
              </a:rPr>
              <a:t>ISO = Touche toute l’entreprise alors que CMMI serait 1 chapitre pour la fabrication informatique</a:t>
            </a:r>
          </a:p>
          <a:p>
            <a:pPr eaLnBrk="1" hangingPunct="1"/>
            <a:endParaRPr lang="fr-FR" i="1" dirty="0" smtClean="0">
              <a:latin typeface="Arial" pitchFamily="34" charset="0"/>
            </a:endParaRPr>
          </a:p>
          <a:p>
            <a:pPr eaLnBrk="1" hangingPunct="1"/>
            <a:r>
              <a:rPr lang="fr-FR" i="1" dirty="0" smtClean="0">
                <a:latin typeface="Arial" pitchFamily="34" charset="0"/>
              </a:rPr>
              <a:t>Objectif ISO = Qualité pour le Client</a:t>
            </a:r>
          </a:p>
          <a:p>
            <a:pPr eaLnBrk="1" hangingPunct="1"/>
            <a:r>
              <a:rPr lang="fr-FR" i="1" dirty="0" smtClean="0">
                <a:latin typeface="Arial" pitchFamily="34" charset="0"/>
              </a:rPr>
              <a:t>Objectif CMMI = Rentabilité</a:t>
            </a:r>
          </a:p>
          <a:p>
            <a:pPr eaLnBrk="1" hangingPunct="1"/>
            <a:endParaRPr lang="fr-FR" i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1pPr>
            <a:lvl2pPr marL="685817" indent="-263776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2pPr>
            <a:lvl3pPr marL="1055103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3pPr>
            <a:lvl4pPr marL="1477145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4pPr>
            <a:lvl5pPr marL="1899186" indent="-211021" defTabSz="889511">
              <a:defRPr sz="1500">
                <a:solidFill>
                  <a:srgbClr val="5F5F5F"/>
                </a:solidFill>
                <a:latin typeface="Futura Medium" pitchFamily="34" charset="0"/>
              </a:defRPr>
            </a:lvl5pPr>
            <a:lvl6pPr marL="2321227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6pPr>
            <a:lvl7pPr marL="2743269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7pPr>
            <a:lvl8pPr marL="3165310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8pPr>
            <a:lvl9pPr marL="3587351" indent="-211021" algn="ctr" defTabSz="88951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5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fld id="{35C85F91-E37C-417A-ABA4-BCC9CC7D5811}" type="slidenum">
              <a:rPr lang="fr-FR" altLang="fr-FR" sz="110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fr-FR" altLang="fr-FR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2625"/>
            <a:ext cx="4545012" cy="34083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  <a:noFill/>
        </p:spPr>
        <p:txBody>
          <a:bodyPr lIns="87758" tIns="43879" rIns="87758" bIns="43879"/>
          <a:lstStyle/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33487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8D81A-2297-4E14-BE93-BCC99FA4E830}" type="slidenum">
              <a:rPr lang="fr-FR" smtClean="0">
                <a:latin typeface="Arial" pitchFamily="34" charset="0"/>
              </a:rPr>
              <a:pPr/>
              <a:t>13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8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1" r="10858" b="627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12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3641080"/>
            <a:ext cx="6248400" cy="508000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 cap="all" baseline="0">
                <a:solidFill>
                  <a:schemeClr val="bg1"/>
                </a:solidFill>
                <a:latin typeface="+mj-lt"/>
                <a:cs typeface="Arial Narrow" pitchFamily="34" charset="0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  <a:endParaRPr lang="fr-FR" dirty="0"/>
          </a:p>
        </p:txBody>
      </p:sp>
      <p:sp>
        <p:nvSpPr>
          <p:cNvPr id="15" name="Triangle isocèle 14"/>
          <p:cNvSpPr/>
          <p:nvPr/>
        </p:nvSpPr>
        <p:spPr>
          <a:xfrm>
            <a:off x="4191000" y="6351364"/>
            <a:ext cx="762000" cy="506636"/>
          </a:xfrm>
          <a:prstGeom prst="triangle">
            <a:avLst>
              <a:gd name="adj" fmla="val 4980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361600" y="4341600"/>
            <a:ext cx="4420800" cy="186192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 i="0" cap="none" baseline="0">
                <a:solidFill>
                  <a:schemeClr val="bg1"/>
                </a:solidFill>
                <a:latin typeface="+mn-lt"/>
                <a:cs typeface="Arial Narrow" pitchFamily="34" charset="0"/>
              </a:defRPr>
            </a:lvl1pPr>
          </a:lstStyle>
          <a:p>
            <a:pPr lvl="0"/>
            <a:r>
              <a:rPr lang="fr-FR" dirty="0" smtClean="0"/>
              <a:t>Cliquez pour ajouter un texte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447200" y="2820960"/>
            <a:ext cx="6249600" cy="60912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le titre</a:t>
            </a:r>
            <a:endParaRPr lang="fr-FR" dirty="0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2438400" y="-49186"/>
            <a:ext cx="4272116" cy="2330621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49" y="-27384"/>
            <a:ext cx="1915190" cy="900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933" y="922933"/>
            <a:ext cx="99962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05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6000" y="1268760"/>
            <a:ext cx="8406000" cy="4824536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 baseline="0"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 baseline="0"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fr-FR" dirty="0" smtClean="0"/>
              <a:t>Cliquez pour saisir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92696"/>
            <a:ext cx="8406000" cy="5040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pic>
        <p:nvPicPr>
          <p:cNvPr id="18" name="Image 17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05" y="6590306"/>
            <a:ext cx="253550" cy="253550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509323" y="177253"/>
            <a:ext cx="54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396000" y="279494"/>
            <a:ext cx="8406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V4.0 – 20/08/2014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5C55A-AAC4-4FAB-A004-0267178C4D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2015 – 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45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5288" y="1268760"/>
            <a:ext cx="8406712" cy="4824536"/>
          </a:xfrm>
        </p:spPr>
        <p:txBody>
          <a:bodyPr/>
          <a:lstStyle>
            <a:lvl1pPr marL="342900" indent="-342900" defTabSz="0">
              <a:lnSpc>
                <a:spcPct val="125000"/>
              </a:lnSpc>
              <a:spcBef>
                <a:spcPts val="1800"/>
              </a:spcBef>
              <a:buFont typeface="+mj-lt"/>
              <a:buAutoNum type="arabicPeriod"/>
              <a:tabLst>
                <a:tab pos="7178675" algn="r"/>
              </a:tabLst>
              <a:defRPr sz="18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</a:lstStyle>
          <a:p>
            <a:pPr lvl="0"/>
            <a:r>
              <a:rPr lang="fr-FR" dirty="0" smtClean="0"/>
              <a:t>Cliquez pour saisir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692696"/>
            <a:ext cx="8406712" cy="5040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V4.0 – 20/08/2014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5C55A-AAC4-4FAB-A004-0267178C4D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SQLI GROUP 2014 – CMMI expliqué simplement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09323" y="177253"/>
            <a:ext cx="54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05" y="6590306"/>
            <a:ext cx="253550" cy="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3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6000" y="1268760"/>
            <a:ext cx="8406000" cy="2304256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saisi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396000" y="3789040"/>
            <a:ext cx="8406000" cy="2304256"/>
          </a:xfrm>
        </p:spPr>
        <p:txBody>
          <a:bodyPr/>
          <a:lstStyle>
            <a:lvl1pPr>
              <a:defRPr baseline="0"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</a:lstStyle>
          <a:p>
            <a:pPr lvl="0"/>
            <a:r>
              <a:rPr lang="fr-FR" dirty="0" smtClean="0"/>
              <a:t>Cliquez pour saisir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92696"/>
            <a:ext cx="8406000" cy="5040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396000" y="279494"/>
            <a:ext cx="8406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smtClean="0"/>
              <a:t>V4.0 – 20/08/2014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F5C55A-AAC4-4FAB-A004-0267178C4D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SQLI GROUP 2014 – CMMI expliqué simplement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509323" y="177253"/>
            <a:ext cx="54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05" y="6590306"/>
            <a:ext cx="253550" cy="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95288" y="1268760"/>
            <a:ext cx="3924000" cy="4824000"/>
          </a:xfrm>
        </p:spPr>
        <p:txBody>
          <a:bodyPr/>
          <a:lstStyle>
            <a:lvl1pPr>
              <a:defRPr sz="18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600" baseline="0">
                <a:latin typeface="Arial Narrow" pitchFamily="34" charset="0"/>
              </a:defRPr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saisir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878000" y="1268760"/>
            <a:ext cx="3924000" cy="4824000"/>
          </a:xfrm>
        </p:spPr>
        <p:txBody>
          <a:bodyPr/>
          <a:lstStyle>
            <a:lvl1pPr>
              <a:defRPr sz="18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saisir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692696"/>
            <a:ext cx="8406712" cy="5040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>
          <a:xfrm>
            <a:off x="395288" y="279494"/>
            <a:ext cx="8406712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V4.0 – 20/08/2014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5C55A-AAC4-4FAB-A004-0267178C4D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SQLI GROUP 2014 – CMMI expliqué simplement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09323" y="177253"/>
            <a:ext cx="54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05" y="6590306"/>
            <a:ext cx="253550" cy="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6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73660" cy="6858000"/>
          </a:xfrm>
          <a:prstGeom prst="rect">
            <a:avLst/>
          </a:prstGeom>
        </p:spPr>
      </p:pic>
      <p:sp>
        <p:nvSpPr>
          <p:cNvPr id="14" name="Espace réservé du contenu 3"/>
          <p:cNvSpPr>
            <a:spLocks noGrp="1"/>
          </p:cNvSpPr>
          <p:nvPr>
            <p:ph sz="half" idx="18" hasCustomPrompt="1"/>
          </p:nvPr>
        </p:nvSpPr>
        <p:spPr>
          <a:xfrm>
            <a:off x="5796136" y="1442947"/>
            <a:ext cx="3096344" cy="604800"/>
          </a:xfrm>
        </p:spPr>
        <p:txBody>
          <a:bodyPr>
            <a:noAutofit/>
          </a:bodyPr>
          <a:lstStyle>
            <a:lvl1pPr marL="0" indent="0">
              <a:buNone/>
              <a:tabLst/>
              <a:defRPr kumimoji="0" lang="fr-FR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  <a:lvl2pPr marL="162000" indent="-162000">
              <a:buFont typeface="Arial Narrow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40000">
              <a:buNone/>
              <a:defRPr sz="2400"/>
            </a:lvl3pPr>
            <a:lvl4pPr marL="54000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Nom du Projet</a:t>
            </a:r>
          </a:p>
        </p:txBody>
      </p:sp>
      <p:sp>
        <p:nvSpPr>
          <p:cNvPr id="20" name="Triangle isocèle 19"/>
          <p:cNvSpPr/>
          <p:nvPr/>
        </p:nvSpPr>
        <p:spPr>
          <a:xfrm rot="5400000">
            <a:off x="5270479" y="1088740"/>
            <a:ext cx="691277" cy="36004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6" hasCustomPrompt="1"/>
          </p:nvPr>
        </p:nvSpPr>
        <p:spPr>
          <a:xfrm>
            <a:off x="5796136" y="1038791"/>
            <a:ext cx="3096344" cy="432000"/>
          </a:xfrm>
        </p:spPr>
        <p:txBody>
          <a:bodyPr>
            <a:noAutofit/>
          </a:bodyPr>
          <a:lstStyle>
            <a:lvl1pPr marL="0" indent="0">
              <a:buNone/>
              <a:tabLst/>
              <a:defRPr kumimoji="0" lang="fr-FR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  <a:lvl2pPr marL="162000" indent="-162000">
              <a:buFont typeface="Arial Narrow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40000">
              <a:buNone/>
              <a:defRPr sz="2400"/>
            </a:lvl3pPr>
            <a:lvl4pPr marL="54000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Nom du client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796136" y="2478494"/>
            <a:ext cx="3096344" cy="3888432"/>
          </a:xfrm>
        </p:spPr>
        <p:txBody>
          <a:bodyPr>
            <a:normAutofit/>
          </a:bodyPr>
          <a:lstStyle>
            <a:lvl1pPr marL="252000" indent="-252000">
              <a:lnSpc>
                <a:spcPct val="100000"/>
              </a:lnSpc>
              <a:spcBef>
                <a:spcPts val="600"/>
              </a:spcBef>
              <a:tabLst/>
              <a:defRPr sz="1600" cap="none" baseline="0">
                <a:latin typeface="Arial Narrow" pitchFamily="34" charset="0"/>
              </a:defRPr>
            </a:lvl1pPr>
            <a:lvl2pPr marL="263525" indent="-263525">
              <a:lnSpc>
                <a:spcPct val="100000"/>
              </a:lnSpc>
              <a:spcBef>
                <a:spcPts val="0"/>
              </a:spcBef>
              <a:buFont typeface="Arial Narrow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 marL="540000">
              <a:lnSpc>
                <a:spcPct val="100000"/>
              </a:lnSpc>
              <a:spcBef>
                <a:spcPts val="0"/>
              </a:spcBef>
              <a:defRPr sz="1400" baseline="0">
                <a:latin typeface="Arial Narrow" pitchFamily="34" charset="0"/>
              </a:defRPr>
            </a:lvl3pPr>
            <a:lvl4pPr marL="54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Cliquer pour décrire le projet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</a:t>
            </a:r>
          </a:p>
        </p:txBody>
      </p:sp>
      <p:sp>
        <p:nvSpPr>
          <p:cNvPr id="26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395288" y="692696"/>
            <a:ext cx="4878712" cy="5040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r-FR" smtClean="0"/>
              <a:t>V4.0 – 20/08/2014</a:t>
            </a:r>
            <a:endParaRPr lang="fr-FR" dirty="0"/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F5C55A-AAC4-4FAB-A004-0267178C4D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SQLI GROUP 2014 – CMMI expliqué simplement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509323" y="177253"/>
            <a:ext cx="54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05" y="6590306"/>
            <a:ext cx="253550" cy="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e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oost_gold.pn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6553462"/>
            <a:ext cx="253550" cy="2535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1" r="139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9228"/>
            <a:ext cx="1915190" cy="9000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2599721" y="2357843"/>
            <a:ext cx="4420553" cy="1219737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saisir le message de fin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13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SQLI GROUP 2014 – CMMI expliqué simplement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7255" y="6342124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F1F5C55A-AAC4-4FAB-A004-0267178C4D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84168" y="6296688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V4.0 – 20/08/2014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3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8" y="279494"/>
            <a:ext cx="8406712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40671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saisir du texte</a:t>
            </a:r>
          </a:p>
          <a:p>
            <a:pPr lvl="1"/>
            <a:r>
              <a:rPr lang="fr-FR" dirty="0" smtClean="0"/>
              <a:t>Deuxième niveau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endParaRPr lang="fr-FR" dirty="0" smtClean="0"/>
          </a:p>
          <a:p>
            <a:pPr lvl="4"/>
            <a:r>
              <a:rPr lang="fr-FR" dirty="0" smtClean="0"/>
              <a:t>Cinquième niveau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r>
              <a:rPr lang="fr-FR" dirty="0" smtClean="0"/>
              <a:t> </a:t>
            </a:r>
            <a:r>
              <a:rPr lang="fr-FR" dirty="0" err="1" smtClean="0"/>
              <a:t>niveau</a:t>
            </a:r>
            <a:endParaRPr lang="fr-FR" dirty="0" smtClean="0"/>
          </a:p>
          <a:p>
            <a:pPr lvl="5"/>
            <a:r>
              <a:rPr lang="fr-FR" dirty="0" smtClean="0"/>
              <a:t>6e niveau</a:t>
            </a:r>
          </a:p>
          <a:p>
            <a:pPr lvl="6"/>
            <a:r>
              <a:rPr lang="fr-FR" dirty="0" smtClean="0"/>
              <a:t>7e niveau</a:t>
            </a:r>
          </a:p>
          <a:p>
            <a:pPr lvl="7"/>
            <a:r>
              <a:rPr lang="fr-FR" dirty="0" err="1" smtClean="0"/>
              <a:t>Scsjcv</a:t>
            </a:r>
            <a:endParaRPr lang="fr-FR" dirty="0" smtClean="0"/>
          </a:p>
          <a:p>
            <a:pPr lvl="8"/>
            <a:r>
              <a:rPr lang="fr-FR" dirty="0" err="1" smtClean="0"/>
              <a:t>svjsh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7255" y="6552000"/>
            <a:ext cx="57606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F1F5C55A-AAC4-4FAB-A004-0267178C4D8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84168" y="6552000"/>
            <a:ext cx="16561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V4.0 – 20/08/2014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243984" y="6552000"/>
            <a:ext cx="5059331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© SQLI GROUP 2014 – CMMI expliqué simplement</a:t>
            </a:r>
            <a:endParaRPr lang="fr-FR" dirty="0"/>
          </a:p>
        </p:txBody>
      </p:sp>
      <p:pic>
        <p:nvPicPr>
          <p:cNvPr id="7" name="Image 6"/>
          <p:cNvPicPr preferRelativeResize="0"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05" y="6590306"/>
            <a:ext cx="253550" cy="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5000"/>
        </a:lnSpc>
        <a:spcBef>
          <a:spcPts val="900"/>
        </a:spcBef>
        <a:spcAft>
          <a:spcPts val="0"/>
        </a:spcAft>
        <a:buClr>
          <a:schemeClr val="tx2"/>
        </a:buClr>
        <a:buSzPct val="160000"/>
        <a:buFont typeface="Arial Narrow" pitchFamily="34" charset="0"/>
        <a:buChar char="+"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14000"/>
        </a:lnSpc>
        <a:spcBef>
          <a:spcPts val="400"/>
        </a:spcBef>
        <a:buClr>
          <a:schemeClr val="bg1"/>
        </a:buClr>
        <a:buFont typeface="Arial Narrow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ct val="113000"/>
        </a:lnSpc>
        <a:spcBef>
          <a:spcPts val="600"/>
        </a:spcBef>
        <a:buClr>
          <a:schemeClr val="bg2"/>
        </a:buClr>
        <a:buSzPct val="150000"/>
        <a:buFont typeface="Arial Narrow" pitchFamily="34" charset="0"/>
        <a:buChar char="›"/>
        <a:defRPr lang="fr-FR" sz="160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16000" algn="l" defTabSz="914400" rtl="0" eaLnBrk="1" latinLnBrk="0" hangingPunct="1">
        <a:lnSpc>
          <a:spcPct val="100000"/>
        </a:lnSpc>
        <a:spcBef>
          <a:spcPts val="100"/>
        </a:spcBef>
        <a:buClr>
          <a:schemeClr val="bg1"/>
        </a:buClr>
        <a:buFont typeface="Arial Narrow" pitchFamily="34" charset="0"/>
        <a:buChar char="•"/>
        <a:defRPr sz="16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440000" indent="-216000" algn="l" defTabSz="914400" rtl="0" eaLnBrk="1" latinLnBrk="0" hangingPunct="1">
        <a:spcBef>
          <a:spcPts val="0"/>
        </a:spcBef>
        <a:buFont typeface="Arial Narrow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 Narrow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 Narrow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 Narrow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 Narrow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sas.cmmiinstitute.com/pars/pars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mmiinstitute.com/" TargetMode="External"/><Relationship Id="rId2" Type="http://schemas.openxmlformats.org/officeDocument/2006/relationships/hyperlink" Target="http://www.sei.cm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Expliqué simplement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200" dirty="0"/>
              <a:t>® CMM, CMMI, </a:t>
            </a:r>
            <a:r>
              <a:rPr lang="fr-FR" sz="1200" dirty="0" err="1"/>
              <a:t>Capability</a:t>
            </a:r>
            <a:r>
              <a:rPr lang="fr-FR" sz="1200" dirty="0"/>
              <a:t> </a:t>
            </a:r>
            <a:r>
              <a:rPr lang="fr-FR" sz="1200" dirty="0" err="1"/>
              <a:t>Maturity</a:t>
            </a:r>
            <a:r>
              <a:rPr lang="fr-FR" sz="1200" dirty="0"/>
              <a:t> Model, Carnegie Mellon sont enregistrés auprès du U.S. Patent and </a:t>
            </a:r>
            <a:r>
              <a:rPr lang="fr-FR" sz="1200" dirty="0" err="1"/>
              <a:t>Trademark</a:t>
            </a:r>
            <a:r>
              <a:rPr lang="fr-FR" sz="1200" dirty="0"/>
              <a:t> Office par Carnegie Mellon </a:t>
            </a:r>
            <a:r>
              <a:rPr lang="fr-FR" sz="1200" dirty="0" err="1"/>
              <a:t>University</a:t>
            </a:r>
            <a:r>
              <a:rPr lang="fr-FR" sz="1200" dirty="0"/>
              <a:t>, </a:t>
            </a:r>
            <a:endParaRPr lang="fr-FR" sz="1200" dirty="0" smtClean="0"/>
          </a:p>
          <a:p>
            <a:r>
              <a:rPr lang="fr-FR" sz="1200" dirty="0" smtClean="0"/>
              <a:t>ms CMM </a:t>
            </a:r>
            <a:r>
              <a:rPr lang="fr-FR" sz="1200" dirty="0" err="1"/>
              <a:t>Integration</a:t>
            </a:r>
            <a:r>
              <a:rPr lang="fr-FR" sz="1200" dirty="0"/>
              <a:t>, IDEAL, SCAMPI  et  SEI sont des marques de service de Carnegie Mellon </a:t>
            </a:r>
            <a:r>
              <a:rPr lang="fr-FR" sz="1200" dirty="0" err="1"/>
              <a:t>University</a:t>
            </a:r>
            <a:r>
              <a:rPr lang="fr-FR" dirty="0"/>
              <a:t>  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« </a:t>
            </a:r>
            <a:r>
              <a:rPr lang="fr-CA" dirty="0" err="1" smtClean="0"/>
              <a:t>Capability</a:t>
            </a:r>
            <a:r>
              <a:rPr lang="fr-CA" dirty="0" smtClean="0"/>
              <a:t> </a:t>
            </a:r>
            <a:r>
              <a:rPr lang="fr-CA" dirty="0" err="1" smtClean="0"/>
              <a:t>Maturity</a:t>
            </a:r>
            <a:r>
              <a:rPr lang="fr-CA" dirty="0" smtClean="0"/>
              <a:t> Model </a:t>
            </a:r>
            <a:r>
              <a:rPr lang="fr-CA" dirty="0" err="1" smtClean="0"/>
              <a:t>Integration</a:t>
            </a:r>
            <a:r>
              <a:rPr lang="fr-CA" dirty="0" smtClean="0"/>
              <a:t> </a:t>
            </a:r>
            <a:r>
              <a:rPr lang="fr-CA" sz="2000" dirty="0" smtClean="0"/>
              <a:t>ms</a:t>
            </a:r>
            <a:r>
              <a:rPr lang="fr-CA" dirty="0" smtClean="0"/>
              <a:t> »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48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3299330" name="AutoShape 2"/>
          <p:cNvSpPr>
            <a:spLocks noChangeArrowheads="1"/>
          </p:cNvSpPr>
          <p:nvPr/>
        </p:nvSpPr>
        <p:spPr bwMode="auto">
          <a:xfrm>
            <a:off x="323850" y="1268413"/>
            <a:ext cx="8569325" cy="5040312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Positionnement de CMMI</a:t>
            </a:r>
            <a:endParaRPr lang="fr-FR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CMMI en détail</a:t>
            </a:r>
          </a:p>
        </p:txBody>
      </p:sp>
      <p:sp>
        <p:nvSpPr>
          <p:cNvPr id="32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299332" name="Oval 4"/>
          <p:cNvSpPr>
            <a:spLocks noChangeArrowheads="1"/>
          </p:cNvSpPr>
          <p:nvPr/>
        </p:nvSpPr>
        <p:spPr bwMode="auto">
          <a:xfrm>
            <a:off x="3563938" y="3279775"/>
            <a:ext cx="2159000" cy="1008063"/>
          </a:xfrm>
          <a:prstGeom prst="ellipse">
            <a:avLst/>
          </a:prstGeom>
          <a:solidFill>
            <a:srgbClr val="FBD7B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33" name="Text Box 5"/>
          <p:cNvSpPr txBox="1">
            <a:spLocks noChangeArrowheads="1"/>
          </p:cNvSpPr>
          <p:nvPr/>
        </p:nvSpPr>
        <p:spPr bwMode="auto">
          <a:xfrm>
            <a:off x="4067175" y="3500438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5F5F5F"/>
                </a:solidFill>
                <a:latin typeface="Futura Medium" pitchFamily="34" charset="0"/>
              </a:defRPr>
            </a:lvl1pPr>
            <a:lvl2pPr marL="742950" indent="-285750">
              <a:defRPr sz="1600">
                <a:solidFill>
                  <a:srgbClr val="5F5F5F"/>
                </a:solidFill>
                <a:latin typeface="Futura Medium" pitchFamily="34" charset="0"/>
              </a:defRPr>
            </a:lvl2pPr>
            <a:lvl3pPr marL="11430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3pPr>
            <a:lvl4pPr marL="16002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4pPr>
            <a:lvl5pPr marL="20574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pPr algn="r"/>
            <a:r>
              <a:rPr lang="fr-FR" sz="2400" b="1" dirty="0">
                <a:solidFill>
                  <a:schemeClr val="tx1"/>
                </a:solidFill>
                <a:latin typeface="Arial" charset="0"/>
              </a:rPr>
              <a:t>CMMI</a:t>
            </a:r>
          </a:p>
        </p:txBody>
      </p:sp>
      <p:sp>
        <p:nvSpPr>
          <p:cNvPr id="3299334" name="Oval 6"/>
          <p:cNvSpPr>
            <a:spLocks noChangeArrowheads="1"/>
          </p:cNvSpPr>
          <p:nvPr/>
        </p:nvSpPr>
        <p:spPr bwMode="auto">
          <a:xfrm>
            <a:off x="539750" y="3279775"/>
            <a:ext cx="2159000" cy="1008063"/>
          </a:xfrm>
          <a:prstGeom prst="ellipse">
            <a:avLst/>
          </a:prstGeom>
          <a:solidFill>
            <a:srgbClr val="FBD7B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35" name="Text Box 7"/>
          <p:cNvSpPr txBox="1">
            <a:spLocks noChangeArrowheads="1"/>
          </p:cNvSpPr>
          <p:nvPr/>
        </p:nvSpPr>
        <p:spPr bwMode="auto">
          <a:xfrm>
            <a:off x="1077913" y="3500438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5F5F5F"/>
                </a:solidFill>
                <a:latin typeface="Futura Medium" pitchFamily="34" charset="0"/>
              </a:defRPr>
            </a:lvl1pPr>
            <a:lvl2pPr marL="742950" indent="-285750">
              <a:defRPr sz="1600">
                <a:solidFill>
                  <a:srgbClr val="5F5F5F"/>
                </a:solidFill>
                <a:latin typeface="Futura Medium" pitchFamily="34" charset="0"/>
              </a:defRPr>
            </a:lvl2pPr>
            <a:lvl3pPr marL="11430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3pPr>
            <a:lvl4pPr marL="16002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4pPr>
            <a:lvl5pPr marL="20574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pPr algn="r"/>
            <a:r>
              <a:rPr lang="fr-FR" sz="2400" b="1">
                <a:solidFill>
                  <a:srgbClr val="A82217"/>
                </a:solidFill>
                <a:latin typeface="Arial" charset="0"/>
              </a:rPr>
              <a:t>Cobit</a:t>
            </a:r>
          </a:p>
        </p:txBody>
      </p:sp>
      <p:sp>
        <p:nvSpPr>
          <p:cNvPr id="3299336" name="Oval 8"/>
          <p:cNvSpPr>
            <a:spLocks noChangeArrowheads="1"/>
          </p:cNvSpPr>
          <p:nvPr/>
        </p:nvSpPr>
        <p:spPr bwMode="auto">
          <a:xfrm>
            <a:off x="2195513" y="1766888"/>
            <a:ext cx="2159000" cy="1008062"/>
          </a:xfrm>
          <a:prstGeom prst="ellipse">
            <a:avLst/>
          </a:prstGeom>
          <a:solidFill>
            <a:srgbClr val="FBD7B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37" name="Text Box 9"/>
          <p:cNvSpPr txBox="1">
            <a:spLocks noChangeArrowheads="1"/>
          </p:cNvSpPr>
          <p:nvPr/>
        </p:nvSpPr>
        <p:spPr bwMode="auto">
          <a:xfrm>
            <a:off x="2971800" y="198755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5F5F5F"/>
                </a:solidFill>
                <a:latin typeface="Futura Medium" pitchFamily="34" charset="0"/>
              </a:defRPr>
            </a:lvl1pPr>
            <a:lvl2pPr marL="742950" indent="-285750">
              <a:defRPr sz="1600">
                <a:solidFill>
                  <a:srgbClr val="5F5F5F"/>
                </a:solidFill>
                <a:latin typeface="Futura Medium" pitchFamily="34" charset="0"/>
              </a:defRPr>
            </a:lvl2pPr>
            <a:lvl3pPr marL="11430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3pPr>
            <a:lvl4pPr marL="16002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4pPr>
            <a:lvl5pPr marL="20574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pPr algn="r"/>
            <a:r>
              <a:rPr lang="fr-FR" sz="2400" b="1">
                <a:solidFill>
                  <a:srgbClr val="A82217"/>
                </a:solidFill>
                <a:latin typeface="Arial" charset="0"/>
              </a:rPr>
              <a:t>ITIL</a:t>
            </a:r>
          </a:p>
        </p:txBody>
      </p:sp>
      <p:sp>
        <p:nvSpPr>
          <p:cNvPr id="3299338" name="Oval 10"/>
          <p:cNvSpPr>
            <a:spLocks noChangeArrowheads="1"/>
          </p:cNvSpPr>
          <p:nvPr/>
        </p:nvSpPr>
        <p:spPr bwMode="auto">
          <a:xfrm>
            <a:off x="5076825" y="1700213"/>
            <a:ext cx="2159000" cy="1008062"/>
          </a:xfrm>
          <a:prstGeom prst="ellipse">
            <a:avLst/>
          </a:prstGeom>
          <a:solidFill>
            <a:srgbClr val="FBD7B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39" name="Text Box 11"/>
          <p:cNvSpPr txBox="1">
            <a:spLocks noChangeArrowheads="1"/>
          </p:cNvSpPr>
          <p:nvPr/>
        </p:nvSpPr>
        <p:spPr bwMode="auto">
          <a:xfrm>
            <a:off x="5170488" y="1981200"/>
            <a:ext cx="199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5F5F5F"/>
                </a:solidFill>
                <a:latin typeface="Futura Medium" pitchFamily="34" charset="0"/>
              </a:defRPr>
            </a:lvl1pPr>
            <a:lvl2pPr marL="742950" indent="-285750">
              <a:defRPr sz="1600">
                <a:solidFill>
                  <a:srgbClr val="5F5F5F"/>
                </a:solidFill>
                <a:latin typeface="Futura Medium" pitchFamily="34" charset="0"/>
              </a:defRPr>
            </a:lvl2pPr>
            <a:lvl3pPr marL="11430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3pPr>
            <a:lvl4pPr marL="16002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4pPr>
            <a:lvl5pPr marL="20574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pPr algn="r"/>
            <a:r>
              <a:rPr lang="fr-FR" sz="2400" b="1" dirty="0">
                <a:solidFill>
                  <a:srgbClr val="A82217"/>
                </a:solidFill>
                <a:latin typeface="Arial" charset="0"/>
              </a:rPr>
              <a:t>People CMM</a:t>
            </a:r>
          </a:p>
        </p:txBody>
      </p:sp>
      <p:sp>
        <p:nvSpPr>
          <p:cNvPr id="3299340" name="Oval 12"/>
          <p:cNvSpPr>
            <a:spLocks noChangeArrowheads="1"/>
          </p:cNvSpPr>
          <p:nvPr/>
        </p:nvSpPr>
        <p:spPr bwMode="auto">
          <a:xfrm>
            <a:off x="2341563" y="4868863"/>
            <a:ext cx="2159000" cy="1008062"/>
          </a:xfrm>
          <a:prstGeom prst="ellipse">
            <a:avLst/>
          </a:prstGeom>
          <a:solidFill>
            <a:srgbClr val="FBD7B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41" name="Text Box 13"/>
          <p:cNvSpPr txBox="1">
            <a:spLocks noChangeArrowheads="1"/>
          </p:cNvSpPr>
          <p:nvPr/>
        </p:nvSpPr>
        <p:spPr bwMode="auto">
          <a:xfrm>
            <a:off x="2550089" y="5006975"/>
            <a:ext cx="16562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5F5F5F"/>
                </a:solidFill>
                <a:latin typeface="Futura Medium" pitchFamily="34" charset="0"/>
              </a:defRPr>
            </a:lvl1pPr>
            <a:lvl2pPr marL="742950" indent="-285750">
              <a:defRPr sz="1600">
                <a:solidFill>
                  <a:srgbClr val="5F5F5F"/>
                </a:solidFill>
                <a:latin typeface="Futura Medium" pitchFamily="34" charset="0"/>
              </a:defRPr>
            </a:lvl2pPr>
            <a:lvl3pPr marL="11430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3pPr>
            <a:lvl4pPr marL="16002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4pPr>
            <a:lvl5pPr marL="20574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pPr algn="ctr"/>
            <a:r>
              <a:rPr lang="fr-FR" sz="2400" b="1" dirty="0">
                <a:solidFill>
                  <a:srgbClr val="A82217"/>
                </a:solidFill>
                <a:latin typeface="Arial" charset="0"/>
              </a:rPr>
              <a:t>ISO 15504</a:t>
            </a:r>
          </a:p>
          <a:p>
            <a:pPr algn="ctr"/>
            <a:r>
              <a:rPr lang="fr-FR" sz="2400" b="1" dirty="0">
                <a:solidFill>
                  <a:srgbClr val="A82217"/>
                </a:solidFill>
                <a:latin typeface="Arial" charset="0"/>
              </a:rPr>
              <a:t>SPICE</a:t>
            </a:r>
          </a:p>
        </p:txBody>
      </p:sp>
      <p:sp>
        <p:nvSpPr>
          <p:cNvPr id="3299342" name="Oval 14"/>
          <p:cNvSpPr>
            <a:spLocks noChangeArrowheads="1"/>
          </p:cNvSpPr>
          <p:nvPr/>
        </p:nvSpPr>
        <p:spPr bwMode="auto">
          <a:xfrm>
            <a:off x="5076825" y="4935538"/>
            <a:ext cx="2159000" cy="1008062"/>
          </a:xfrm>
          <a:prstGeom prst="ellipse">
            <a:avLst/>
          </a:prstGeom>
          <a:solidFill>
            <a:srgbClr val="FBD7B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43" name="Text Box 15"/>
          <p:cNvSpPr txBox="1">
            <a:spLocks noChangeArrowheads="1"/>
          </p:cNvSpPr>
          <p:nvPr/>
        </p:nvSpPr>
        <p:spPr bwMode="auto">
          <a:xfrm>
            <a:off x="5381625" y="513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5F5F5F"/>
                </a:solidFill>
                <a:latin typeface="Futura Medium" pitchFamily="34" charset="0"/>
              </a:defRPr>
            </a:lvl1pPr>
            <a:lvl2pPr marL="742950" indent="-285750">
              <a:defRPr sz="1600">
                <a:solidFill>
                  <a:srgbClr val="5F5F5F"/>
                </a:solidFill>
                <a:latin typeface="Futura Medium" pitchFamily="34" charset="0"/>
              </a:defRPr>
            </a:lvl2pPr>
            <a:lvl3pPr marL="11430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3pPr>
            <a:lvl4pPr marL="16002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4pPr>
            <a:lvl5pPr marL="20574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r>
              <a:rPr lang="fr-FR" sz="2400" b="1">
                <a:solidFill>
                  <a:srgbClr val="A82217"/>
                </a:solidFill>
                <a:latin typeface="Arial" charset="0"/>
              </a:rPr>
              <a:t>ISO 9001</a:t>
            </a:r>
          </a:p>
        </p:txBody>
      </p:sp>
      <p:sp>
        <p:nvSpPr>
          <p:cNvPr id="3299344" name="Oval 16"/>
          <p:cNvSpPr>
            <a:spLocks noChangeArrowheads="1"/>
          </p:cNvSpPr>
          <p:nvPr/>
        </p:nvSpPr>
        <p:spPr bwMode="auto">
          <a:xfrm>
            <a:off x="6443663" y="3284538"/>
            <a:ext cx="2159000" cy="1008062"/>
          </a:xfrm>
          <a:prstGeom prst="ellipse">
            <a:avLst/>
          </a:prstGeom>
          <a:solidFill>
            <a:srgbClr val="FBD7B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45" name="Text Box 17"/>
          <p:cNvSpPr txBox="1">
            <a:spLocks noChangeArrowheads="1"/>
          </p:cNvSpPr>
          <p:nvPr/>
        </p:nvSpPr>
        <p:spPr bwMode="auto">
          <a:xfrm>
            <a:off x="6716382" y="3554104"/>
            <a:ext cx="163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5F5F5F"/>
                </a:solidFill>
                <a:latin typeface="Futura Medium" pitchFamily="34" charset="0"/>
              </a:defRPr>
            </a:lvl1pPr>
            <a:lvl2pPr marL="742950" indent="-285750">
              <a:defRPr sz="1600">
                <a:solidFill>
                  <a:srgbClr val="5F5F5F"/>
                </a:solidFill>
                <a:latin typeface="Futura Medium" pitchFamily="34" charset="0"/>
              </a:defRPr>
            </a:lvl2pPr>
            <a:lvl3pPr marL="11430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3pPr>
            <a:lvl4pPr marL="16002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4pPr>
            <a:lvl5pPr marL="2057400" indent="-228600">
              <a:defRPr sz="1600">
                <a:solidFill>
                  <a:srgbClr val="5F5F5F"/>
                </a:solidFill>
                <a:latin typeface="Futura Medium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1600">
                <a:solidFill>
                  <a:srgbClr val="5F5F5F"/>
                </a:solidFill>
                <a:latin typeface="Futura Medium" pitchFamily="34" charset="0"/>
              </a:defRPr>
            </a:lvl9pPr>
          </a:lstStyle>
          <a:p>
            <a:pPr algn="r"/>
            <a:r>
              <a:rPr lang="fr-FR" sz="2400" b="1" dirty="0">
                <a:solidFill>
                  <a:srgbClr val="A82217"/>
                </a:solidFill>
                <a:latin typeface="Arial" charset="0"/>
              </a:rPr>
              <a:t>Six Sigma</a:t>
            </a:r>
          </a:p>
        </p:txBody>
      </p:sp>
      <p:sp>
        <p:nvSpPr>
          <p:cNvPr id="3299346" name="AutoShape 18"/>
          <p:cNvSpPr>
            <a:spLocks noChangeArrowheads="1"/>
          </p:cNvSpPr>
          <p:nvPr/>
        </p:nvSpPr>
        <p:spPr bwMode="auto">
          <a:xfrm>
            <a:off x="6985000" y="2309813"/>
            <a:ext cx="2159000" cy="936625"/>
          </a:xfrm>
          <a:prstGeom prst="wedgeRoundRectCallout">
            <a:avLst>
              <a:gd name="adj1" fmla="val -113014"/>
              <a:gd name="adj2" fmla="val 84069"/>
              <a:gd name="adj3" fmla="val 1666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Maturité pour la réalisation de projet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Travail collaboratif</a:t>
            </a:r>
          </a:p>
        </p:txBody>
      </p:sp>
      <p:sp>
        <p:nvSpPr>
          <p:cNvPr id="3299347" name="AutoShape 19"/>
          <p:cNvSpPr>
            <a:spLocks noChangeArrowheads="1"/>
          </p:cNvSpPr>
          <p:nvPr/>
        </p:nvSpPr>
        <p:spPr bwMode="auto">
          <a:xfrm>
            <a:off x="152400" y="1169248"/>
            <a:ext cx="2376488" cy="720725"/>
          </a:xfrm>
          <a:prstGeom prst="wedgeRoundRectCallout">
            <a:avLst>
              <a:gd name="adj1" fmla="val 69037"/>
              <a:gd name="adj2" fmla="val 72245"/>
              <a:gd name="adj3" fmla="val 1666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Fourniture de service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Support de service</a:t>
            </a:r>
          </a:p>
        </p:txBody>
      </p:sp>
      <p:sp>
        <p:nvSpPr>
          <p:cNvPr id="3299348" name="AutoShape 20"/>
          <p:cNvSpPr>
            <a:spLocks noChangeArrowheads="1"/>
          </p:cNvSpPr>
          <p:nvPr/>
        </p:nvSpPr>
        <p:spPr bwMode="auto">
          <a:xfrm>
            <a:off x="152400" y="4419600"/>
            <a:ext cx="2017713" cy="1223963"/>
          </a:xfrm>
          <a:prstGeom prst="wedgeRoundRectCallout">
            <a:avLst>
              <a:gd name="adj1" fmla="val 19236"/>
              <a:gd name="adj2" fmla="val -89949"/>
              <a:gd name="adj3" fmla="val 1666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Gouvernance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Organisation + Investissements + Support + Pilotage</a:t>
            </a:r>
          </a:p>
        </p:txBody>
      </p:sp>
      <p:sp>
        <p:nvSpPr>
          <p:cNvPr id="3299350" name="AutoShape 22"/>
          <p:cNvSpPr>
            <a:spLocks noChangeArrowheads="1"/>
          </p:cNvSpPr>
          <p:nvPr/>
        </p:nvSpPr>
        <p:spPr bwMode="auto">
          <a:xfrm>
            <a:off x="5281613" y="6029325"/>
            <a:ext cx="3733800" cy="719138"/>
          </a:xfrm>
          <a:prstGeom prst="wedgeRoundRectCallout">
            <a:avLst>
              <a:gd name="adj1" fmla="val -22491"/>
              <a:gd name="adj2" fmla="val -100551"/>
              <a:gd name="adj3" fmla="val 1666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Non spécialisé pour l’informatique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CMMI = ISO 9001</a:t>
            </a:r>
          </a:p>
        </p:txBody>
      </p:sp>
      <p:sp>
        <p:nvSpPr>
          <p:cNvPr id="3299351" name="AutoShape 23"/>
          <p:cNvSpPr>
            <a:spLocks noChangeArrowheads="1"/>
          </p:cNvSpPr>
          <p:nvPr/>
        </p:nvSpPr>
        <p:spPr bwMode="auto">
          <a:xfrm>
            <a:off x="7086600" y="1011238"/>
            <a:ext cx="1873250" cy="720725"/>
          </a:xfrm>
          <a:prstGeom prst="wedgeRoundRectCallout">
            <a:avLst>
              <a:gd name="adj1" fmla="val -94324"/>
              <a:gd name="adj2" fmla="val 86343"/>
              <a:gd name="adj3" fmla="val 1666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Maturité dans le gestion des RH</a:t>
            </a:r>
          </a:p>
        </p:txBody>
      </p:sp>
      <p:sp>
        <p:nvSpPr>
          <p:cNvPr id="3299352" name="AutoShape 24"/>
          <p:cNvSpPr>
            <a:spLocks noChangeArrowheads="1"/>
          </p:cNvSpPr>
          <p:nvPr/>
        </p:nvSpPr>
        <p:spPr bwMode="auto">
          <a:xfrm>
            <a:off x="7467600" y="4800600"/>
            <a:ext cx="1439863" cy="1008063"/>
          </a:xfrm>
          <a:prstGeom prst="wedgeRoundRectCallout">
            <a:avLst>
              <a:gd name="adj1" fmla="val -34676"/>
              <a:gd name="adj2" fmla="val -114880"/>
              <a:gd name="adj3" fmla="val 1666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Amélioration continue généralisée</a:t>
            </a:r>
          </a:p>
        </p:txBody>
      </p:sp>
      <p:sp>
        <p:nvSpPr>
          <p:cNvPr id="3299353" name="AutoShape 25"/>
          <p:cNvSpPr>
            <a:spLocks noChangeArrowheads="1"/>
          </p:cNvSpPr>
          <p:nvPr/>
        </p:nvSpPr>
        <p:spPr bwMode="auto">
          <a:xfrm rot="-3646076">
            <a:off x="3482976" y="4311650"/>
            <a:ext cx="576262" cy="382587"/>
          </a:xfrm>
          <a:prstGeom prst="leftRightArrow">
            <a:avLst>
              <a:gd name="adj1" fmla="val 50000"/>
              <a:gd name="adj2" fmla="val 30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54" name="AutoShape 26"/>
          <p:cNvSpPr>
            <a:spLocks noChangeArrowheads="1"/>
          </p:cNvSpPr>
          <p:nvPr/>
        </p:nvSpPr>
        <p:spPr bwMode="auto">
          <a:xfrm rot="-7851137">
            <a:off x="5122863" y="4318000"/>
            <a:ext cx="576262" cy="382588"/>
          </a:xfrm>
          <a:prstGeom prst="leftRightArrow">
            <a:avLst>
              <a:gd name="adj1" fmla="val 50000"/>
              <a:gd name="adj2" fmla="val 30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55" name="AutoShape 27"/>
          <p:cNvSpPr>
            <a:spLocks noChangeArrowheads="1"/>
          </p:cNvSpPr>
          <p:nvPr/>
        </p:nvSpPr>
        <p:spPr bwMode="auto">
          <a:xfrm rot="-7353318">
            <a:off x="3898901" y="2733675"/>
            <a:ext cx="576262" cy="382587"/>
          </a:xfrm>
          <a:prstGeom prst="leftRightArrow">
            <a:avLst>
              <a:gd name="adj1" fmla="val 50000"/>
              <a:gd name="adj2" fmla="val 30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56" name="AutoShape 28"/>
          <p:cNvSpPr>
            <a:spLocks noChangeArrowheads="1"/>
          </p:cNvSpPr>
          <p:nvPr/>
        </p:nvSpPr>
        <p:spPr bwMode="auto">
          <a:xfrm rot="10800000">
            <a:off x="2843213" y="3597275"/>
            <a:ext cx="576262" cy="382588"/>
          </a:xfrm>
          <a:prstGeom prst="leftRightArrow">
            <a:avLst>
              <a:gd name="adj1" fmla="val 50000"/>
              <a:gd name="adj2" fmla="val 30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57" name="AutoShape 29"/>
          <p:cNvSpPr>
            <a:spLocks noChangeArrowheads="1"/>
          </p:cNvSpPr>
          <p:nvPr/>
        </p:nvSpPr>
        <p:spPr bwMode="auto">
          <a:xfrm rot="7456707">
            <a:off x="5076826" y="2781300"/>
            <a:ext cx="576262" cy="382587"/>
          </a:xfrm>
          <a:prstGeom prst="leftRightArrow">
            <a:avLst>
              <a:gd name="adj1" fmla="val 50000"/>
              <a:gd name="adj2" fmla="val 30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58" name="AutoShape 30"/>
          <p:cNvSpPr>
            <a:spLocks noChangeArrowheads="1"/>
          </p:cNvSpPr>
          <p:nvPr/>
        </p:nvSpPr>
        <p:spPr bwMode="auto">
          <a:xfrm rot="10800000">
            <a:off x="5795963" y="3551238"/>
            <a:ext cx="576262" cy="382587"/>
          </a:xfrm>
          <a:prstGeom prst="leftRightArrow">
            <a:avLst>
              <a:gd name="adj1" fmla="val 50000"/>
              <a:gd name="adj2" fmla="val 30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99349" name="AutoShape 21"/>
          <p:cNvSpPr>
            <a:spLocks noChangeArrowheads="1"/>
          </p:cNvSpPr>
          <p:nvPr/>
        </p:nvSpPr>
        <p:spPr bwMode="auto">
          <a:xfrm>
            <a:off x="195263" y="6037263"/>
            <a:ext cx="3887787" cy="749300"/>
          </a:xfrm>
          <a:prstGeom prst="wedgeRoundRectCallout">
            <a:avLst>
              <a:gd name="adj1" fmla="val 20884"/>
              <a:gd name="adj2" fmla="val -91949"/>
              <a:gd name="adj3" fmla="val 1666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Spécification d’un modèle de maturité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  <a:latin typeface="Arial" charset="0"/>
              </a:rPr>
              <a:t>CMMI + SCAMPI = ISO 15504</a:t>
            </a:r>
          </a:p>
        </p:txBody>
      </p:sp>
    </p:spTree>
    <p:extLst>
      <p:ext uri="{BB962C8B-B14F-4D97-AF65-F5344CB8AC3E}">
        <p14:creationId xmlns:p14="http://schemas.microsoft.com/office/powerpoint/2010/main" val="420184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9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9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9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9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9334" grpId="0" animBg="1"/>
      <p:bldP spid="3299336" grpId="0" animBg="1"/>
      <p:bldP spid="3299338" grpId="0" animBg="1"/>
      <p:bldP spid="3299340" grpId="0" animBg="1"/>
      <p:bldP spid="3299342" grpId="0" animBg="1"/>
      <p:bldP spid="3299344" grpId="0" animBg="1"/>
      <p:bldP spid="3299346" grpId="0" animBg="1"/>
      <p:bldP spid="3299347" grpId="0" animBg="1"/>
      <p:bldP spid="3299348" grpId="0" animBg="1"/>
      <p:bldP spid="3299350" grpId="0" animBg="1"/>
      <p:bldP spid="3299351" grpId="0" animBg="1"/>
      <p:bldP spid="3299352" grpId="0" animBg="1"/>
      <p:bldP spid="3299353" grpId="0" animBg="1"/>
      <p:bldP spid="3299354" grpId="0" animBg="1"/>
      <p:bldP spid="3299355" grpId="0" animBg="1"/>
      <p:bldP spid="3299356" grpId="0" animBg="1"/>
      <p:bldP spid="3299357" grpId="0" animBg="1"/>
      <p:bldP spid="3299358" grpId="0" animBg="1"/>
      <p:bldP spid="32993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Positionnement de </a:t>
            </a:r>
            <a:r>
              <a:rPr lang="fr-FR" dirty="0" smtClean="0"/>
              <a:t>CMMI</a:t>
            </a:r>
            <a:endParaRPr lang="fr-FR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  <a:endParaRPr lang="en-US" dirty="0" smtClean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2561D9-0F55-4AF7-94AF-872F0D595BF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218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 flipV="1">
            <a:off x="914400" y="121352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914400" y="586172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914400" y="357572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 flipV="1">
            <a:off x="4648200" y="121352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227" name="AutoShape 9"/>
          <p:cNvSpPr>
            <a:spLocks noChangeArrowheads="1"/>
          </p:cNvSpPr>
          <p:nvPr/>
        </p:nvSpPr>
        <p:spPr bwMode="auto">
          <a:xfrm>
            <a:off x="2771775" y="2250158"/>
            <a:ext cx="152400" cy="152400"/>
          </a:xfrm>
          <a:prstGeom prst="octagon">
            <a:avLst>
              <a:gd name="adj" fmla="val 29287"/>
            </a:avLst>
          </a:prstGeom>
          <a:solidFill>
            <a:srgbClr val="FBD7B3"/>
          </a:solidFill>
          <a:ln w="28575" algn="ctr">
            <a:solidFill>
              <a:srgbClr val="A822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28" name="AutoShape 10"/>
          <p:cNvSpPr>
            <a:spLocks noChangeArrowheads="1"/>
          </p:cNvSpPr>
          <p:nvPr/>
        </p:nvSpPr>
        <p:spPr bwMode="auto">
          <a:xfrm>
            <a:off x="6553200" y="479492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BD7B3"/>
          </a:solidFill>
          <a:ln w="28575" algn="ctr">
            <a:solidFill>
              <a:srgbClr val="A822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29" name="AutoShape 11"/>
          <p:cNvSpPr>
            <a:spLocks noChangeArrowheads="1"/>
          </p:cNvSpPr>
          <p:nvPr/>
        </p:nvSpPr>
        <p:spPr bwMode="auto">
          <a:xfrm>
            <a:off x="2763838" y="2473995"/>
            <a:ext cx="152400" cy="152400"/>
          </a:xfrm>
          <a:prstGeom prst="octagon">
            <a:avLst>
              <a:gd name="adj" fmla="val 29287"/>
            </a:avLst>
          </a:prstGeom>
          <a:solidFill>
            <a:srgbClr val="FBD7B3"/>
          </a:solidFill>
          <a:ln w="28575" algn="ctr">
            <a:solidFill>
              <a:srgbClr val="A822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30" name="AutoShape 12"/>
          <p:cNvSpPr>
            <a:spLocks noChangeArrowheads="1"/>
          </p:cNvSpPr>
          <p:nvPr/>
        </p:nvSpPr>
        <p:spPr bwMode="auto">
          <a:xfrm>
            <a:off x="5562600" y="433772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BD7B3"/>
          </a:solidFill>
          <a:ln w="28575" algn="ctr">
            <a:solidFill>
              <a:srgbClr val="A822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31" name="AutoShape 13"/>
          <p:cNvSpPr>
            <a:spLocks noChangeArrowheads="1"/>
          </p:cNvSpPr>
          <p:nvPr/>
        </p:nvSpPr>
        <p:spPr bwMode="auto">
          <a:xfrm>
            <a:off x="2667000" y="235652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BD7B3"/>
          </a:solidFill>
          <a:ln w="28575" algn="ctr">
            <a:solidFill>
              <a:srgbClr val="A822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32" name="Text Box 14"/>
          <p:cNvSpPr txBox="1">
            <a:spLocks noChangeArrowheads="1"/>
          </p:cNvSpPr>
          <p:nvPr/>
        </p:nvSpPr>
        <p:spPr bwMode="auto">
          <a:xfrm>
            <a:off x="6705600" y="4491708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tx1"/>
                </a:solidFill>
                <a:latin typeface="Arial Narrow" pitchFamily="34" charset="0"/>
              </a:rPr>
              <a:t>ITIL</a:t>
            </a:r>
          </a:p>
        </p:txBody>
      </p: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5791200" y="4032920"/>
            <a:ext cx="9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Narrow" pitchFamily="34" charset="0"/>
              </a:rPr>
              <a:t>COBIT</a:t>
            </a:r>
            <a:endParaRPr lang="fr-FR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34" name="Text Box 16"/>
          <p:cNvSpPr txBox="1">
            <a:spLocks noChangeArrowheads="1"/>
          </p:cNvSpPr>
          <p:nvPr/>
        </p:nvSpPr>
        <p:spPr bwMode="auto">
          <a:xfrm>
            <a:off x="1828800" y="2204120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tx1"/>
                </a:solidFill>
                <a:latin typeface="Arial Narrow" pitchFamily="34" charset="0"/>
              </a:rPr>
              <a:t>ISO</a:t>
            </a:r>
          </a:p>
        </p:txBody>
      </p:sp>
      <p:sp>
        <p:nvSpPr>
          <p:cNvPr id="9235" name="AutoShape 17"/>
          <p:cNvSpPr>
            <a:spLocks noChangeArrowheads="1"/>
          </p:cNvSpPr>
          <p:nvPr/>
        </p:nvSpPr>
        <p:spPr bwMode="auto">
          <a:xfrm>
            <a:off x="4267200" y="327092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BD7B3"/>
          </a:solidFill>
          <a:ln w="28575" algn="ctr">
            <a:solidFill>
              <a:srgbClr val="A822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36" name="Text Box 18"/>
          <p:cNvSpPr txBox="1">
            <a:spLocks noChangeArrowheads="1"/>
          </p:cNvSpPr>
          <p:nvPr/>
        </p:nvSpPr>
        <p:spPr bwMode="auto">
          <a:xfrm>
            <a:off x="3132138" y="3118520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Arial Narrow" pitchFamily="34" charset="0"/>
              </a:rPr>
              <a:t>CMM I</a:t>
            </a:r>
          </a:p>
        </p:txBody>
      </p:sp>
      <p:sp>
        <p:nvSpPr>
          <p:cNvPr id="9237" name="Text Box 19"/>
          <p:cNvSpPr txBox="1">
            <a:spLocks noChangeArrowheads="1"/>
          </p:cNvSpPr>
          <p:nvPr/>
        </p:nvSpPr>
        <p:spPr bwMode="auto">
          <a:xfrm>
            <a:off x="7010400" y="908720"/>
            <a:ext cx="1479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chemeClr val="tx1"/>
                </a:solidFill>
                <a:latin typeface="Times New Roman" pitchFamily="18" charset="0"/>
              </a:rPr>
              <a:t>Source Gartner 2003</a:t>
            </a:r>
          </a:p>
        </p:txBody>
      </p:sp>
      <p:sp>
        <p:nvSpPr>
          <p:cNvPr id="9238" name="Text Box 20"/>
          <p:cNvSpPr txBox="1">
            <a:spLocks noChangeArrowheads="1"/>
          </p:cNvSpPr>
          <p:nvPr/>
        </p:nvSpPr>
        <p:spPr bwMode="auto">
          <a:xfrm>
            <a:off x="2133600" y="5877272"/>
            <a:ext cx="492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fr-FR" sz="240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fr-FR" sz="2400" smtClean="0">
                <a:solidFill>
                  <a:schemeClr val="tx1"/>
                </a:solidFill>
                <a:latin typeface="Arial Narrow" pitchFamily="34" charset="0"/>
              </a:rPr>
              <a:t>    Niveau </a:t>
            </a:r>
            <a:r>
              <a:rPr lang="fr-FR" sz="2400" dirty="0">
                <a:solidFill>
                  <a:schemeClr val="tx1"/>
                </a:solidFill>
                <a:latin typeface="Arial Narrow" pitchFamily="34" charset="0"/>
              </a:rPr>
              <a:t>d’opérationnalité	+</a:t>
            </a:r>
          </a:p>
        </p:txBody>
      </p:sp>
      <p:sp>
        <p:nvSpPr>
          <p:cNvPr id="9239" name="Text Box 21"/>
          <p:cNvSpPr txBox="1">
            <a:spLocks noChangeArrowheads="1"/>
          </p:cNvSpPr>
          <p:nvPr/>
        </p:nvSpPr>
        <p:spPr bwMode="auto">
          <a:xfrm rot="-5400000">
            <a:off x="-1479331" y="3294088"/>
            <a:ext cx="4025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fr-FR" sz="240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fr-FR" sz="2400" smtClean="0">
                <a:solidFill>
                  <a:schemeClr val="tx1"/>
                </a:solidFill>
                <a:latin typeface="Arial Narrow" pitchFamily="34" charset="0"/>
              </a:rPr>
              <a:t>    Niveau </a:t>
            </a:r>
            <a:r>
              <a:rPr lang="fr-FR" sz="2400" dirty="0">
                <a:solidFill>
                  <a:schemeClr val="tx1"/>
                </a:solidFill>
                <a:latin typeface="Arial Narrow" pitchFamily="34" charset="0"/>
              </a:rPr>
              <a:t>d’abstraction	+</a:t>
            </a:r>
          </a:p>
        </p:txBody>
      </p:sp>
      <p:sp>
        <p:nvSpPr>
          <p:cNvPr id="9240" name="Oval 22"/>
          <p:cNvSpPr>
            <a:spLocks noChangeArrowheads="1"/>
          </p:cNvSpPr>
          <p:nvPr/>
        </p:nvSpPr>
        <p:spPr bwMode="auto">
          <a:xfrm>
            <a:off x="1476375" y="2043783"/>
            <a:ext cx="3455988" cy="1655762"/>
          </a:xfrm>
          <a:prstGeom prst="ellipse">
            <a:avLst/>
          </a:prstGeom>
          <a:noFill/>
          <a:ln w="28575" algn="ctr">
            <a:solidFill>
              <a:srgbClr val="A82217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41" name="AutoShape 10"/>
          <p:cNvSpPr>
            <a:spLocks noChangeArrowheads="1"/>
          </p:cNvSpPr>
          <p:nvPr/>
        </p:nvSpPr>
        <p:spPr bwMode="auto">
          <a:xfrm>
            <a:off x="7548563" y="5128295"/>
            <a:ext cx="152400" cy="152400"/>
          </a:xfrm>
          <a:prstGeom prst="octagon">
            <a:avLst>
              <a:gd name="adj" fmla="val 29287"/>
            </a:avLst>
          </a:prstGeom>
          <a:solidFill>
            <a:srgbClr val="FBD7B3"/>
          </a:solidFill>
          <a:ln w="28575" algn="ctr">
            <a:solidFill>
              <a:srgbClr val="A8221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fr-FR">
              <a:latin typeface="Arial Narrow" pitchFamily="34" charset="0"/>
            </a:endParaRPr>
          </a:p>
        </p:txBody>
      </p:sp>
      <p:sp>
        <p:nvSpPr>
          <p:cNvPr id="9242" name="Text Box 14"/>
          <p:cNvSpPr txBox="1">
            <a:spLocks noChangeArrowheads="1"/>
          </p:cNvSpPr>
          <p:nvPr/>
        </p:nvSpPr>
        <p:spPr bwMode="auto">
          <a:xfrm>
            <a:off x="7700963" y="4825083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Arial Narrow" pitchFamily="34" charset="0"/>
              </a:rPr>
              <a:t>Agiles</a:t>
            </a:r>
          </a:p>
        </p:txBody>
      </p:sp>
    </p:spTree>
    <p:extLst>
      <p:ext uri="{BB962C8B-B14F-4D97-AF65-F5344CB8AC3E}">
        <p14:creationId xmlns:p14="http://schemas.microsoft.com/office/powerpoint/2010/main" val="184778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/>
      <p:bldP spid="9233" grpId="0"/>
      <p:bldP spid="9234" grpId="0"/>
      <p:bldP spid="9235" grpId="0" animBg="1"/>
      <p:bldP spid="9236" grpId="0"/>
      <p:bldP spid="9240" grpId="0" animBg="1"/>
      <p:bldP spid="9241" grpId="0" animBg="1"/>
      <p:bldP spid="9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68" y="1853471"/>
            <a:ext cx="6276975" cy="5000625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CMMI utilise une échelle croissante de un à cinq pour caractériser la maturité d’une organisation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auto">
          <a:xfrm>
            <a:off x="1752600" y="1676400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Blip>
                <a:blip r:embed="rId4"/>
              </a:buBlip>
            </a:pPr>
            <a:endParaRPr lang="fr-FR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niveaux de maturité</a:t>
            </a:r>
          </a:p>
          <a:p>
            <a:endParaRPr lang="fr-FR" dirty="0"/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3454981" name="AutoShape 1029"/>
          <p:cNvSpPr>
            <a:spLocks noChangeArrowheads="1"/>
          </p:cNvSpPr>
          <p:nvPr/>
        </p:nvSpPr>
        <p:spPr bwMode="auto">
          <a:xfrm>
            <a:off x="162230" y="5000311"/>
            <a:ext cx="2931044" cy="588929"/>
          </a:xfrm>
          <a:prstGeom prst="wedgeRectCallout">
            <a:avLst>
              <a:gd name="adj1" fmla="val 67277"/>
              <a:gd name="adj2" fmla="val -42258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400" b="1" i="1" dirty="0">
                <a:solidFill>
                  <a:schemeClr val="tx1"/>
                </a:solidFill>
                <a:latin typeface="Arial" charset="0"/>
              </a:rPr>
              <a:t>Population de héros</a:t>
            </a:r>
          </a:p>
          <a:p>
            <a:pPr algn="l"/>
            <a:r>
              <a:rPr lang="fr-FR" sz="1400" i="1" dirty="0">
                <a:solidFill>
                  <a:srgbClr val="FF0000"/>
                </a:solidFill>
                <a:latin typeface="Arial" charset="0"/>
              </a:rPr>
              <a:t>Succession de crises non prévues</a:t>
            </a:r>
          </a:p>
        </p:txBody>
      </p:sp>
      <p:sp>
        <p:nvSpPr>
          <p:cNvPr id="3454982" name="AutoShape 1030"/>
          <p:cNvSpPr>
            <a:spLocks noChangeArrowheads="1"/>
          </p:cNvSpPr>
          <p:nvPr/>
        </p:nvSpPr>
        <p:spPr bwMode="auto">
          <a:xfrm>
            <a:off x="484056" y="4191631"/>
            <a:ext cx="2791800" cy="585783"/>
          </a:xfrm>
          <a:prstGeom prst="wedgeRectCallout">
            <a:avLst>
              <a:gd name="adj1" fmla="val 78095"/>
              <a:gd name="adj2" fmla="val -19347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Discipline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Arial" charset="0"/>
              </a:rPr>
              <a:t>en place mais des  variations subsistent</a:t>
            </a:r>
          </a:p>
        </p:txBody>
      </p:sp>
      <p:sp>
        <p:nvSpPr>
          <p:cNvPr id="3454984" name="AutoShape 1032"/>
          <p:cNvSpPr>
            <a:spLocks noChangeArrowheads="1"/>
          </p:cNvSpPr>
          <p:nvPr/>
        </p:nvSpPr>
        <p:spPr bwMode="auto">
          <a:xfrm>
            <a:off x="798540" y="3567609"/>
            <a:ext cx="3485427" cy="581471"/>
          </a:xfrm>
          <a:prstGeom prst="wedgeRectCallout">
            <a:avLst>
              <a:gd name="adj1" fmla="val 80451"/>
              <a:gd name="adj2" fmla="val -43789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r>
              <a:rPr lang="fr-FR" sz="1400" dirty="0">
                <a:solidFill>
                  <a:schemeClr val="tx1"/>
                </a:solidFill>
                <a:latin typeface="Arial" charset="0"/>
              </a:rPr>
              <a:t>Cible : Équipes projet + </a:t>
            </a:r>
            <a:r>
              <a:rPr lang="fr-FR" sz="1400" dirty="0">
                <a:latin typeface="Arial" charset="0"/>
              </a:rPr>
              <a:t>Management 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Capitalisation</a:t>
            </a:r>
            <a:r>
              <a:rPr lang="fr-FR" sz="1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réutilisation</a:t>
            </a:r>
            <a:r>
              <a:rPr lang="fr-FR" sz="1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</a:rPr>
              <a:t>prévention</a:t>
            </a:r>
            <a:endParaRPr lang="fr-FR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54986" name="AutoShape 1034"/>
          <p:cNvSpPr>
            <a:spLocks noChangeArrowheads="1"/>
          </p:cNvSpPr>
          <p:nvPr/>
        </p:nvSpPr>
        <p:spPr bwMode="auto">
          <a:xfrm>
            <a:off x="1352005" y="2945893"/>
            <a:ext cx="3436019" cy="555115"/>
          </a:xfrm>
          <a:prstGeom prst="wedgeRectCallout">
            <a:avLst>
              <a:gd name="adj1" fmla="val 80450"/>
              <a:gd name="adj2" fmla="val -26552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400" dirty="0">
                <a:solidFill>
                  <a:schemeClr val="tx1"/>
                </a:solidFill>
                <a:latin typeface="Arial" charset="0"/>
              </a:rPr>
              <a:t>Cible : Management de projet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Mesurer la performance</a:t>
            </a:r>
            <a:r>
              <a:rPr lang="fr-FR" sz="1400" dirty="0">
                <a:solidFill>
                  <a:schemeClr val="tx1"/>
                </a:solidFill>
                <a:latin typeface="Arial" charset="0"/>
              </a:rPr>
              <a:t> des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</a:rPr>
              <a:t>processus</a:t>
            </a:r>
            <a:endParaRPr lang="fr-FR" sz="1400" b="1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fr-FR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54987" name="AutoShape 1035"/>
          <p:cNvSpPr>
            <a:spLocks noChangeArrowheads="1"/>
          </p:cNvSpPr>
          <p:nvPr/>
        </p:nvSpPr>
        <p:spPr bwMode="auto">
          <a:xfrm>
            <a:off x="2195736" y="2233658"/>
            <a:ext cx="3367677" cy="527576"/>
          </a:xfrm>
          <a:prstGeom prst="wedgeRectCallout">
            <a:avLst>
              <a:gd name="adj1" fmla="val 72120"/>
              <a:gd name="adj2" fmla="val -9960"/>
            </a:avLst>
          </a:prstGeom>
          <a:solidFill>
            <a:srgbClr val="FFFF99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/>
            <a:r>
              <a:rPr lang="fr-FR" sz="1400" dirty="0">
                <a:solidFill>
                  <a:schemeClr val="tx1"/>
                </a:solidFill>
                <a:latin typeface="Arial" charset="0"/>
              </a:rPr>
              <a:t>Cible : Équipes projet +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</a:rPr>
              <a:t>Management</a:t>
            </a:r>
            <a:endParaRPr lang="fr-FR" sz="1400" dirty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Innover</a:t>
            </a:r>
            <a:r>
              <a:rPr lang="fr-FR" sz="1400" dirty="0">
                <a:solidFill>
                  <a:schemeClr val="tx1"/>
                </a:solidFill>
                <a:latin typeface="Arial" charset="0"/>
              </a:rPr>
              <a:t> pour améliorer ces </a:t>
            </a:r>
            <a:r>
              <a:rPr lang="fr-FR" sz="1400" dirty="0" smtClean="0">
                <a:solidFill>
                  <a:schemeClr val="tx1"/>
                </a:solidFill>
                <a:latin typeface="Arial" charset="0"/>
              </a:rPr>
              <a:t>processus</a:t>
            </a:r>
            <a:endParaRPr lang="fr-FR" sz="1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fr-FR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4981" grpId="0" animBg="1" autoUpdateAnimBg="0"/>
      <p:bldP spid="3454982" grpId="0" animBg="1" autoUpdateAnimBg="0"/>
      <p:bldP spid="3454984" grpId="0" animBg="1" autoUpdateAnimBg="0"/>
      <p:bldP spid="3454986" grpId="0" animBg="1" autoUpdateAnimBg="0"/>
      <p:bldP spid="345498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La structure du modèle</a:t>
            </a:r>
            <a:endParaRPr lang="fr-FR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Concepts et terminologie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EA4A58-09EC-4A4A-965C-DB75D45C7C5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5277446" y="4194396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621683" y="4194396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554946" y="1413592"/>
            <a:ext cx="1800200" cy="314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 Niveaux</a:t>
            </a:r>
            <a:endParaRPr lang="fr-FR" altLang="fr-FR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678759" y="2016658"/>
            <a:ext cx="1552575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 dirty="0">
                <a:solidFill>
                  <a:schemeClr val="bg1"/>
                </a:solidFill>
                <a:latin typeface="Arial Black" panose="020B0A04020102020204" pitchFamily="34" charset="0"/>
              </a:rPr>
              <a:t>Domaines</a:t>
            </a:r>
          </a:p>
          <a:p>
            <a:pPr algn="ctr">
              <a:buClrTx/>
            </a:pPr>
            <a:r>
              <a:rPr lang="fr-FR" altLang="fr-FR" sz="1400" dirty="0">
                <a:solidFill>
                  <a:schemeClr val="bg1"/>
                </a:solidFill>
                <a:latin typeface="Arial Black" panose="020B0A04020102020204" pitchFamily="34" charset="0"/>
              </a:rPr>
              <a:t>de processus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843808" y="3691159"/>
            <a:ext cx="1511300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>
                <a:solidFill>
                  <a:schemeClr val="bg1"/>
                </a:solidFill>
                <a:latin typeface="Arial Black" panose="020B0A04020102020204" pitchFamily="34" charset="0"/>
              </a:rPr>
              <a:t>Objectifs génériques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862858" y="4526183"/>
            <a:ext cx="1479550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>
                <a:solidFill>
                  <a:schemeClr val="bg1"/>
                </a:solidFill>
                <a:latin typeface="Arial Black" panose="020B0A04020102020204" pitchFamily="34" charset="0"/>
              </a:rPr>
              <a:t>Pratiques</a:t>
            </a:r>
          </a:p>
          <a:p>
            <a:pPr algn="ctr">
              <a:buClrTx/>
            </a:pPr>
            <a:r>
              <a:rPr lang="fr-FR" altLang="fr-FR" sz="1400">
                <a:solidFill>
                  <a:schemeClr val="bg1"/>
                </a:solidFill>
                <a:latin typeface="Arial Black" panose="020B0A04020102020204" pitchFamily="34" charset="0"/>
              </a:rPr>
              <a:t>génériques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485283" y="3686396"/>
            <a:ext cx="1439863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 dirty="0">
                <a:solidFill>
                  <a:schemeClr val="bg1"/>
                </a:solidFill>
                <a:latin typeface="Arial Black" panose="020B0A04020102020204" pitchFamily="34" charset="0"/>
              </a:rPr>
              <a:t>Objectifs</a:t>
            </a:r>
          </a:p>
          <a:p>
            <a:pPr algn="ctr">
              <a:buClrTx/>
            </a:pPr>
            <a:r>
              <a:rPr lang="fr-FR" altLang="fr-FR" sz="1400" dirty="0">
                <a:solidFill>
                  <a:schemeClr val="bg1"/>
                </a:solidFill>
                <a:latin typeface="Arial Black" panose="020B0A04020102020204" pitchFamily="34" charset="0"/>
              </a:rPr>
              <a:t>spécifiques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85283" y="4530945"/>
            <a:ext cx="1439863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>
                <a:solidFill>
                  <a:schemeClr val="bg1"/>
                </a:solidFill>
                <a:latin typeface="Arial Black" panose="020B0A04020102020204" pitchFamily="34" charset="0"/>
              </a:rPr>
              <a:t>Pratiques spécifiques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 flipH="1">
            <a:off x="3674071" y="3141884"/>
            <a:ext cx="768350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4458296" y="3141884"/>
            <a:ext cx="78105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2910483" y="5394544"/>
            <a:ext cx="1441450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>
                <a:solidFill>
                  <a:schemeClr val="bg1"/>
                </a:solidFill>
                <a:latin typeface="Arial Black" panose="020B0A04020102020204" pitchFamily="34" charset="0"/>
              </a:rPr>
              <a:t>Sous-Pratiques</a:t>
            </a:r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3621683" y="5057995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4501158" y="5394544"/>
            <a:ext cx="1439863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>
                <a:solidFill>
                  <a:schemeClr val="bg1"/>
                </a:solidFill>
                <a:latin typeface="Arial Black" panose="020B0A04020102020204" pitchFamily="34" charset="0"/>
              </a:rPr>
              <a:t>Sous-Pratiques</a:t>
            </a: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5277446" y="5057995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gray">
          <a:xfrm>
            <a:off x="4442421" y="172773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824750" y="2507871"/>
            <a:ext cx="1651900" cy="906269"/>
          </a:xfrm>
          <a:prstGeom prst="wedgeRectCallout">
            <a:avLst>
              <a:gd name="adj1" fmla="val 81526"/>
              <a:gd name="adj2" fmla="val 9242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On les retrouve </a:t>
            </a:r>
            <a:r>
              <a:rPr lang="fr-FR" dirty="0">
                <a:solidFill>
                  <a:schemeClr val="tx1"/>
                </a:solidFill>
              </a:rPr>
              <a:t>dans tous les </a:t>
            </a:r>
            <a:r>
              <a:rPr lang="fr-FR" dirty="0" smtClean="0">
                <a:solidFill>
                  <a:schemeClr val="tx1"/>
                </a:solidFill>
              </a:rPr>
              <a:t>processus 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90660" y="3657814"/>
            <a:ext cx="2791668" cy="419258"/>
          </a:xfrm>
          <a:prstGeom prst="wedgeRectCallout">
            <a:avLst>
              <a:gd name="adj1" fmla="val -64941"/>
              <a:gd name="adj2" fmla="val -3817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Propres </a:t>
            </a:r>
            <a:r>
              <a:rPr lang="fr-FR" dirty="0">
                <a:solidFill>
                  <a:schemeClr val="tx1"/>
                </a:solidFill>
              </a:rPr>
              <a:t>à chaque </a:t>
            </a:r>
            <a:r>
              <a:rPr lang="fr-FR" dirty="0" smtClean="0">
                <a:solidFill>
                  <a:schemeClr val="tx1"/>
                </a:solidFill>
              </a:rPr>
              <a:t>processus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0660" y="4278721"/>
            <a:ext cx="2791668" cy="2089713"/>
          </a:xfrm>
          <a:prstGeom prst="wedgeRectCallout">
            <a:avLst>
              <a:gd name="adj1" fmla="val -62106"/>
              <a:gd name="adj2" fmla="val -34025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dirty="0" smtClean="0">
                <a:solidFill>
                  <a:schemeClr val="tx1"/>
                </a:solidFill>
              </a:rPr>
              <a:t>Comportent </a:t>
            </a:r>
            <a:r>
              <a:rPr lang="fr-FR" altLang="fr-FR" dirty="0">
                <a:solidFill>
                  <a:schemeClr val="tx1"/>
                </a:solidFill>
              </a:rPr>
              <a:t>une définition, des </a:t>
            </a:r>
            <a:r>
              <a:rPr lang="fr-FR" altLang="fr-FR" dirty="0" smtClean="0">
                <a:solidFill>
                  <a:schemeClr val="tx1"/>
                </a:solidFill>
              </a:rPr>
              <a:t>commentaires…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Chaque secteur regroupe des produits qui apportent un support à la réalisation des activités qui le concerne.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Ce sont des outils, des checklist, des guides, des modèles de documents</a:t>
            </a:r>
            <a:r>
              <a:rPr lang="fr-FR" sz="1200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26943" y="4551210"/>
            <a:ext cx="1651900" cy="1110037"/>
          </a:xfrm>
          <a:prstGeom prst="wedgeRectCallout">
            <a:avLst>
              <a:gd name="adj1" fmla="val 82860"/>
              <a:gd name="adj2" fmla="val 573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dirty="0" smtClean="0">
                <a:solidFill>
                  <a:schemeClr val="tx1"/>
                </a:solidFill>
              </a:rPr>
              <a:t>…et éventuellement </a:t>
            </a:r>
            <a:r>
              <a:rPr lang="fr-FR" altLang="fr-FR" dirty="0">
                <a:solidFill>
                  <a:schemeClr val="tx1"/>
                </a:solidFill>
              </a:rPr>
              <a:t>des informations complémentaires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41020" y="653782"/>
            <a:ext cx="3041307" cy="1598250"/>
          </a:xfrm>
          <a:prstGeom prst="wedgeRectCallout">
            <a:avLst>
              <a:gd name="adj1" fmla="val -77114"/>
              <a:gd name="adj2" fmla="val 5456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Rassemblent </a:t>
            </a:r>
            <a:r>
              <a:rPr lang="fr-FR" dirty="0">
                <a:solidFill>
                  <a:schemeClr val="tx1"/>
                </a:solidFill>
              </a:rPr>
              <a:t>des exigences couvrant un même domaine </a:t>
            </a:r>
            <a:r>
              <a:rPr lang="fr-FR" dirty="0" smtClean="0">
                <a:solidFill>
                  <a:schemeClr val="tx1"/>
                </a:solidFill>
              </a:rPr>
              <a:t>d’activités, et associées à un niveau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(Planification</a:t>
            </a:r>
            <a:r>
              <a:rPr lang="fr-FR" sz="1400" dirty="0">
                <a:solidFill>
                  <a:schemeClr val="tx1"/>
                </a:solidFill>
              </a:rPr>
              <a:t>, Gestion des risques, Solutions techniques, Assurance qualité, </a:t>
            </a:r>
            <a:r>
              <a:rPr lang="fr-FR" sz="1400" dirty="0" smtClean="0">
                <a:solidFill>
                  <a:schemeClr val="tx1"/>
                </a:solidFill>
              </a:rPr>
              <a:t>…)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668514" y="2813019"/>
            <a:ext cx="1552575" cy="314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</a:pPr>
            <a:r>
              <a:rPr lang="fr-FR" altLang="fr-FR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Processus</a:t>
            </a:r>
            <a:endParaRPr lang="fr-FR" altLang="fr-FR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Line 28"/>
          <p:cNvSpPr>
            <a:spLocks noChangeShapeType="1"/>
          </p:cNvSpPr>
          <p:nvPr/>
        </p:nvSpPr>
        <p:spPr bwMode="gray">
          <a:xfrm>
            <a:off x="4467746" y="253145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669856" y="2465806"/>
            <a:ext cx="3312472" cy="1029838"/>
          </a:xfrm>
          <a:prstGeom prst="wedgeRectCallout">
            <a:avLst>
              <a:gd name="adj1" fmla="val -69865"/>
              <a:gd name="adj2" fmla="val -391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Ensemble d’activités à réaliser pour remplir les exigences d’un secteur.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Les activités à l’intérieur d’un processus font référence à une ou plusieurs pratiques.</a:t>
            </a:r>
          </a:p>
        </p:txBody>
      </p:sp>
    </p:spTree>
    <p:extLst>
      <p:ext uri="{BB962C8B-B14F-4D97-AF65-F5344CB8AC3E}">
        <p14:creationId xmlns:p14="http://schemas.microsoft.com/office/powerpoint/2010/main" val="356233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Métaphore avec l’automobile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</a:t>
            </a:r>
            <a:r>
              <a:rPr lang="fr-FR" dirty="0" smtClean="0"/>
              <a:t>détail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2151037"/>
            <a:ext cx="8780463" cy="3078163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41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Niveau 1 : Initial</a:t>
            </a:r>
          </a:p>
          <a:p>
            <a:pPr lvl="1"/>
            <a:r>
              <a:rPr lang="fr-FR" dirty="0" smtClean="0"/>
              <a:t>La réussite des projets dépend du savoir-faire de quelques personnes clés dans l’organisation, pas de formalisation des processus et pas de partage.</a:t>
            </a:r>
          </a:p>
          <a:p>
            <a:r>
              <a:rPr lang="fr-FR" dirty="0" smtClean="0"/>
              <a:t>Ce qui caractérise ce niveau :</a:t>
            </a:r>
          </a:p>
          <a:p>
            <a:pPr lvl="2"/>
            <a:r>
              <a:rPr lang="fr-FR" dirty="0" smtClean="0"/>
              <a:t>Estimations varient énormément</a:t>
            </a:r>
          </a:p>
          <a:p>
            <a:pPr lvl="2"/>
            <a:r>
              <a:rPr lang="fr-FR" dirty="0" smtClean="0"/>
              <a:t>Délais pilotent les projets</a:t>
            </a:r>
          </a:p>
          <a:p>
            <a:pPr lvl="2"/>
            <a:r>
              <a:rPr lang="fr-FR" dirty="0" smtClean="0"/>
              <a:t>Une population de héros</a:t>
            </a:r>
          </a:p>
          <a:p>
            <a:pPr lvl="2"/>
            <a:r>
              <a:rPr lang="fr-FR" dirty="0" smtClean="0"/>
              <a:t>Succession de crises non prévues</a:t>
            </a:r>
          </a:p>
          <a:p>
            <a:pPr lvl="2"/>
            <a:r>
              <a:rPr lang="fr-FR" dirty="0" smtClean="0"/>
              <a:t>Pas d’enseignement tiré des difficultés </a:t>
            </a:r>
            <a:br>
              <a:rPr lang="fr-FR" dirty="0" smtClean="0"/>
            </a:br>
            <a:r>
              <a:rPr lang="fr-FR" dirty="0" smtClean="0"/>
              <a:t>ou erreurs</a:t>
            </a:r>
          </a:p>
          <a:p>
            <a:pPr lvl="2"/>
            <a:r>
              <a:rPr lang="fr-FR" dirty="0" smtClean="0"/>
              <a:t>Savoir-faire va et vient</a:t>
            </a:r>
          </a:p>
          <a:p>
            <a:pPr lvl="1"/>
            <a:endParaRPr lang="fr-FR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Maturité Niveau </a:t>
            </a:r>
            <a:r>
              <a:rPr lang="fr-FR" dirty="0"/>
              <a:t>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A4A58-09EC-4A4A-965C-DB75D45C7C5A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12295" name="AutoShape 5"/>
          <p:cNvSpPr>
            <a:spLocks/>
          </p:cNvSpPr>
          <p:nvPr/>
        </p:nvSpPr>
        <p:spPr bwMode="auto">
          <a:xfrm>
            <a:off x="971906" y="5203129"/>
            <a:ext cx="3455988" cy="1253402"/>
          </a:xfrm>
          <a:prstGeom prst="borderCallout2">
            <a:avLst>
              <a:gd name="adj1" fmla="val 7556"/>
              <a:gd name="adj2" fmla="val 102204"/>
              <a:gd name="adj3" fmla="val 7556"/>
              <a:gd name="adj4" fmla="val 115616"/>
              <a:gd name="adj5" fmla="val 49421"/>
              <a:gd name="adj6" fmla="val 12953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0" rIns="72000" bIns="72000" anchor="ctr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Il n’y a aucune corrélation entre les données de projet attendues et les données de projet réelles.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Seule la capacité des personnes fait la différence.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89040"/>
            <a:ext cx="414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63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Niveau 2 : Discipliné</a:t>
            </a:r>
          </a:p>
          <a:p>
            <a:pPr lvl="1"/>
            <a:r>
              <a:rPr lang="fr-FR" dirty="0" smtClean="0"/>
              <a:t>Une gestion de projet élémentaire est définie pour assurer le suivi des coûts, des délais et de la fonctionnalité du projet. La discipline nécessaire au processus est en place. </a:t>
            </a:r>
          </a:p>
          <a:p>
            <a:r>
              <a:rPr lang="fr-FR" dirty="0" smtClean="0"/>
              <a:t>Ce qui caractérise ce niveau :</a:t>
            </a:r>
          </a:p>
          <a:p>
            <a:pPr lvl="2"/>
            <a:r>
              <a:rPr lang="fr-FR" dirty="0" smtClean="0"/>
              <a:t>Discipline existe mais des variations subsistent entre projets</a:t>
            </a:r>
          </a:p>
          <a:p>
            <a:pPr lvl="2"/>
            <a:r>
              <a:rPr lang="fr-FR" dirty="0" smtClean="0"/>
              <a:t>Succès possible</a:t>
            </a:r>
          </a:p>
          <a:p>
            <a:pPr lvl="2"/>
            <a:r>
              <a:rPr lang="fr-FR" dirty="0" smtClean="0"/>
              <a:t>Estimations plus fiables</a:t>
            </a:r>
          </a:p>
          <a:p>
            <a:pPr lvl="2"/>
            <a:r>
              <a:rPr lang="fr-FR" dirty="0" smtClean="0"/>
              <a:t>Il existe des plans</a:t>
            </a:r>
          </a:p>
          <a:p>
            <a:pPr lvl="2"/>
            <a:r>
              <a:rPr lang="fr-FR" dirty="0" smtClean="0"/>
              <a:t>Prévisions et actions correctives</a:t>
            </a:r>
          </a:p>
          <a:p>
            <a:pPr lvl="2"/>
            <a:r>
              <a:rPr lang="fr-FR" dirty="0" smtClean="0"/>
              <a:t>Pas de compromis sur la qualité</a:t>
            </a:r>
          </a:p>
          <a:p>
            <a:pPr lvl="2"/>
            <a:r>
              <a:rPr lang="fr-FR" dirty="0" smtClean="0"/>
              <a:t>« Vie » plus facile</a:t>
            </a:r>
          </a:p>
          <a:p>
            <a:pPr lvl="1"/>
            <a:endParaRPr lang="fr-FR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Maturité Niveau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A4A58-09EC-4A4A-965C-DB75D45C7C5A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13319" name="AutoShape 5"/>
          <p:cNvSpPr>
            <a:spLocks/>
          </p:cNvSpPr>
          <p:nvPr/>
        </p:nvSpPr>
        <p:spPr bwMode="auto">
          <a:xfrm>
            <a:off x="899988" y="5301208"/>
            <a:ext cx="3455988" cy="1253402"/>
          </a:xfrm>
          <a:prstGeom prst="borderCallout2">
            <a:avLst>
              <a:gd name="adj1" fmla="val 11319"/>
              <a:gd name="adj2" fmla="val 102204"/>
              <a:gd name="adj3" fmla="val 11319"/>
              <a:gd name="adj4" fmla="val 111737"/>
              <a:gd name="adj5" fmla="val 27142"/>
              <a:gd name="adj6" fmla="val 131732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0" rIns="72000" bIns="72000" anchor="ctr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Les projets sont gérés et les pratiques sont reproductibles.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Les données réelles ne collent pas forcément avec les données attendues, mais il existe une certaine prédictibilité.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29633"/>
            <a:ext cx="428466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47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Niveau 3 : Ajusté</a:t>
            </a:r>
          </a:p>
          <a:p>
            <a:pPr lvl="1"/>
            <a:r>
              <a:rPr lang="fr-FR" dirty="0" smtClean="0"/>
              <a:t>Le processus logiciel des activités de gestion et d’ingénierie est documenté, normalisé et intégré dans le processus logiciel standard de l’organisation. Tout nouveau projet fait intervenir une version adaptée et approuvée.</a:t>
            </a:r>
          </a:p>
          <a:p>
            <a:r>
              <a:rPr lang="fr-FR" dirty="0" smtClean="0"/>
              <a:t>Ce qui caractérise ce niveau :</a:t>
            </a:r>
          </a:p>
          <a:p>
            <a:pPr lvl="2"/>
            <a:r>
              <a:rPr lang="fr-FR" dirty="0" smtClean="0"/>
              <a:t>Capacité équivalente entre projets</a:t>
            </a:r>
          </a:p>
          <a:p>
            <a:pPr lvl="2"/>
            <a:r>
              <a:rPr lang="fr-FR" dirty="0" smtClean="0"/>
              <a:t>Risques décroissants car cohérence existe entre projets</a:t>
            </a:r>
          </a:p>
          <a:p>
            <a:pPr lvl="2"/>
            <a:r>
              <a:rPr lang="fr-FR" dirty="0" smtClean="0"/>
              <a:t>Capitalisation systématique</a:t>
            </a:r>
          </a:p>
          <a:p>
            <a:pPr lvl="2"/>
            <a:r>
              <a:rPr lang="fr-FR" dirty="0" smtClean="0"/>
              <a:t>Réutilisation savoir-faire, code…</a:t>
            </a:r>
          </a:p>
          <a:p>
            <a:pPr lvl="2"/>
            <a:r>
              <a:rPr lang="fr-FR" dirty="0" smtClean="0"/>
              <a:t>Culture et compréhension communes</a:t>
            </a:r>
          </a:p>
          <a:p>
            <a:pPr lvl="2"/>
            <a:r>
              <a:rPr lang="fr-FR" dirty="0" smtClean="0"/>
              <a:t>Prévention</a:t>
            </a:r>
          </a:p>
          <a:p>
            <a:pPr lvl="1"/>
            <a:endParaRPr lang="fr-FR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Maturité Niveau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A4A58-09EC-4A4A-965C-DB75D45C7C5A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933056"/>
            <a:ext cx="39957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5"/>
          <p:cNvSpPr>
            <a:spLocks/>
          </p:cNvSpPr>
          <p:nvPr/>
        </p:nvSpPr>
        <p:spPr bwMode="auto">
          <a:xfrm>
            <a:off x="72256" y="4879846"/>
            <a:ext cx="5003800" cy="1573490"/>
          </a:xfrm>
          <a:prstGeom prst="borderCallout2">
            <a:avLst>
              <a:gd name="adj1" fmla="val 8352"/>
              <a:gd name="adj2" fmla="val 101523"/>
              <a:gd name="adj3" fmla="val 8352"/>
              <a:gd name="adj4" fmla="val 105139"/>
              <a:gd name="adj5" fmla="val 13433"/>
              <a:gd name="adj6" fmla="val 110208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Le processus d’amélioration est géré comme un </a:t>
            </a:r>
            <a:r>
              <a:rPr kumimoji="1" lang="fr-FR" sz="1600" dirty="0" smtClean="0">
                <a:solidFill>
                  <a:schemeClr val="tx1"/>
                </a:solidFill>
                <a:latin typeface="+mn-lt"/>
              </a:rPr>
              <a:t>projet, l’ingénierie </a:t>
            </a: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est incluse dans le périmètre de l’amélioration.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Tous les projets appliquent le même processus, moyennant une instanciation propre.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La prédictibilité est meilleure, </a:t>
            </a:r>
            <a:r>
              <a:rPr kumimoji="1" lang="fr-FR" sz="1600" dirty="0" smtClean="0">
                <a:solidFill>
                  <a:schemeClr val="tx1"/>
                </a:solidFill>
                <a:latin typeface="+mn-lt"/>
              </a:rPr>
              <a:t>l’écart-type </a:t>
            </a: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du réel est réduit, et sa moyenne se rapproche de l’attendu.</a:t>
            </a:r>
          </a:p>
        </p:txBody>
      </p:sp>
    </p:spTree>
    <p:extLst>
      <p:ext uri="{BB962C8B-B14F-4D97-AF65-F5344CB8AC3E}">
        <p14:creationId xmlns:p14="http://schemas.microsoft.com/office/powerpoint/2010/main" val="56047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Niveau 4 : Géré quantitativement</a:t>
            </a:r>
          </a:p>
          <a:p>
            <a:pPr lvl="1"/>
            <a:r>
              <a:rPr lang="fr-FR" dirty="0" smtClean="0"/>
              <a:t>Des mesures détaillées sont prises en ce qui concerne le déroulement du processus logiciel et la qualité des produits. Le processus logiciel est compris et contrôlé quantitativement.</a:t>
            </a:r>
          </a:p>
          <a:p>
            <a:r>
              <a:rPr lang="fr-FR" dirty="0" smtClean="0"/>
              <a:t>Ce qui caractérise ce niveau :</a:t>
            </a:r>
          </a:p>
          <a:p>
            <a:pPr lvl="2"/>
            <a:r>
              <a:rPr lang="fr-FR" dirty="0" smtClean="0"/>
              <a:t>Métriques / Indicateurs mis en place et exploités</a:t>
            </a:r>
          </a:p>
          <a:p>
            <a:pPr lvl="2"/>
            <a:r>
              <a:rPr lang="fr-FR" dirty="0" smtClean="0"/>
              <a:t>Retours d’expérience possible car processus cohérents (les comparaisons sont possibles)</a:t>
            </a:r>
          </a:p>
          <a:p>
            <a:pPr lvl="2"/>
            <a:r>
              <a:rPr lang="fr-FR" dirty="0" smtClean="0"/>
              <a:t>Programme qualité</a:t>
            </a:r>
          </a:p>
          <a:p>
            <a:pPr lvl="2"/>
            <a:r>
              <a:rPr lang="fr-FR" dirty="0" smtClean="0"/>
              <a:t>Évaluation des impacts liés aux évolutions </a:t>
            </a:r>
            <a:br>
              <a:rPr lang="fr-FR" dirty="0" smtClean="0"/>
            </a:br>
            <a:r>
              <a:rPr lang="fr-FR" dirty="0" smtClean="0"/>
              <a:t>du processus</a:t>
            </a:r>
          </a:p>
          <a:p>
            <a:pPr lvl="1"/>
            <a:endParaRPr lang="fr-FR" dirty="0" smtClean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Maturité Niveau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A4A58-09EC-4A4A-965C-DB75D45C7C5A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78883"/>
            <a:ext cx="37084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5"/>
          <p:cNvSpPr>
            <a:spLocks/>
          </p:cNvSpPr>
          <p:nvPr/>
        </p:nvSpPr>
        <p:spPr bwMode="auto">
          <a:xfrm>
            <a:off x="683568" y="4941168"/>
            <a:ext cx="3455988" cy="1056425"/>
          </a:xfrm>
          <a:prstGeom prst="borderCallout2">
            <a:avLst>
              <a:gd name="adj1" fmla="val 11319"/>
              <a:gd name="adj2" fmla="val 102204"/>
              <a:gd name="adj3" fmla="val 11319"/>
              <a:gd name="adj4" fmla="val 130353"/>
              <a:gd name="adj5" fmla="val 34755"/>
              <a:gd name="adj6" fmla="val 155751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0" rIns="72000" bIns="72000" anchor="ctr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La gestion quantitative permet de rendre les projets totalement prédictifs.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Les données réelles et attendues se rejoignent.</a:t>
            </a:r>
          </a:p>
        </p:txBody>
      </p:sp>
    </p:spTree>
    <p:extLst>
      <p:ext uri="{BB962C8B-B14F-4D97-AF65-F5344CB8AC3E}">
        <p14:creationId xmlns:p14="http://schemas.microsoft.com/office/powerpoint/2010/main" val="163604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Niveau 5 : En optimisation</a:t>
            </a:r>
          </a:p>
          <a:p>
            <a:pPr lvl="1"/>
            <a:r>
              <a:rPr lang="fr-FR" dirty="0" smtClean="0"/>
              <a:t>Le processus de développement de l’organisation fonctionne de façon systématique donnant la possibilité de se concentrer sur son amélioration permanente.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Ce qui caractérise ce niveau :</a:t>
            </a:r>
          </a:p>
          <a:p>
            <a:pPr lvl="2"/>
            <a:r>
              <a:rPr lang="fr-FR" dirty="0" smtClean="0"/>
              <a:t>Amélioration continue du processus</a:t>
            </a:r>
          </a:p>
          <a:p>
            <a:pPr lvl="2"/>
            <a:r>
              <a:rPr lang="fr-FR" dirty="0" smtClean="0"/>
              <a:t>Performance individuelle et collective suivie</a:t>
            </a:r>
          </a:p>
          <a:p>
            <a:pPr lvl="2"/>
            <a:r>
              <a:rPr lang="fr-FR" dirty="0" smtClean="0"/>
              <a:t>Gestion des changements</a:t>
            </a:r>
          </a:p>
          <a:p>
            <a:pPr lvl="1"/>
            <a:endParaRPr lang="fr-FR" dirty="0" smtClean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Maturité Niveau </a:t>
            </a:r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  <a:endParaRPr lang="fr-FR" dirty="0" smtClean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A4A58-09EC-4A4A-965C-DB75D45C7C5A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16390" name="AutoShape 4"/>
          <p:cNvSpPr>
            <a:spLocks/>
          </p:cNvSpPr>
          <p:nvPr/>
        </p:nvSpPr>
        <p:spPr bwMode="auto">
          <a:xfrm>
            <a:off x="611187" y="4581128"/>
            <a:ext cx="3960813" cy="933314"/>
          </a:xfrm>
          <a:prstGeom prst="borderCallout2">
            <a:avLst>
              <a:gd name="adj1" fmla="val 11319"/>
              <a:gd name="adj2" fmla="val 101926"/>
              <a:gd name="adj3" fmla="val 11319"/>
              <a:gd name="adj4" fmla="val 114028"/>
              <a:gd name="adj5" fmla="val 23898"/>
              <a:gd name="adj6" fmla="val 126653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0" rIns="72000" bIns="72000" anchor="ctr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fr-FR" sz="1600" dirty="0">
                <a:solidFill>
                  <a:schemeClr val="tx1"/>
                </a:solidFill>
                <a:latin typeface="+mn-lt"/>
              </a:rPr>
              <a:t>L’organisation est maintenant structurée pour exploiter toutes les occasions d’améliorer sa productivité. Les causes des failles sont traquées, expliquées et résolues.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5076825" y="3862983"/>
            <a:ext cx="4067175" cy="2446337"/>
            <a:chOff x="3198" y="2779"/>
            <a:chExt cx="2562" cy="1541"/>
          </a:xfrm>
        </p:grpSpPr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2779"/>
              <a:ext cx="2562" cy="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Line 7"/>
            <p:cNvSpPr>
              <a:spLocks noChangeShapeType="1"/>
            </p:cNvSpPr>
            <p:nvPr/>
          </p:nvSpPr>
          <p:spPr bwMode="auto">
            <a:xfrm flipV="1">
              <a:off x="4286" y="3203"/>
              <a:ext cx="0" cy="771"/>
            </a:xfrm>
            <a:prstGeom prst="line">
              <a:avLst/>
            </a:prstGeom>
            <a:noFill/>
            <a:ln w="9525">
              <a:solidFill>
                <a:srgbClr val="A82217"/>
              </a:solidFill>
              <a:prstDash val="lg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fr-FR"/>
            </a:p>
          </p:txBody>
        </p:sp>
        <p:sp>
          <p:nvSpPr>
            <p:cNvPr id="16394" name="Line 8"/>
            <p:cNvSpPr>
              <a:spLocks noChangeShapeType="1"/>
            </p:cNvSpPr>
            <p:nvPr/>
          </p:nvSpPr>
          <p:spPr bwMode="auto">
            <a:xfrm flipH="1">
              <a:off x="4014" y="3612"/>
              <a:ext cx="272" cy="0"/>
            </a:xfrm>
            <a:prstGeom prst="line">
              <a:avLst/>
            </a:prstGeom>
            <a:noFill/>
            <a:ln w="9525">
              <a:solidFill>
                <a:srgbClr val="A82217"/>
              </a:solidFill>
              <a:round/>
              <a:headEnd/>
              <a:tailEnd type="triangle" w="med" len="med"/>
            </a:ln>
          </p:spPr>
          <p:txBody>
            <a:bodyPr lIns="0" tIns="0" rIns="0" bIns="0" anchor="ctr" anchorCtr="1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6175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922712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Origines du besoin</a:t>
            </a:r>
          </a:p>
          <a:p>
            <a:r>
              <a:rPr lang="fr-FR" dirty="0" smtClean="0"/>
              <a:t>CMMI - Présentation</a:t>
            </a:r>
          </a:p>
          <a:p>
            <a:r>
              <a:rPr lang="fr-FR" dirty="0" smtClean="0"/>
              <a:t>Concepts et terminologie</a:t>
            </a:r>
          </a:p>
          <a:p>
            <a:r>
              <a:rPr lang="fr-FR" dirty="0" smtClean="0"/>
              <a:t>CMMI en détail</a:t>
            </a:r>
          </a:p>
          <a:p>
            <a:pPr lvl="2"/>
            <a:r>
              <a:rPr lang="fr-FR" dirty="0" smtClean="0"/>
              <a:t>Domaines communs</a:t>
            </a:r>
          </a:p>
          <a:p>
            <a:pPr lvl="2"/>
            <a:r>
              <a:rPr lang="fr-FR" dirty="0" smtClean="0"/>
              <a:t>CMMI pour les développements</a:t>
            </a:r>
          </a:p>
          <a:p>
            <a:pPr lvl="2"/>
            <a:r>
              <a:rPr lang="fr-FR" dirty="0" smtClean="0"/>
              <a:t>CMMI pour les services</a:t>
            </a:r>
          </a:p>
          <a:p>
            <a:r>
              <a:rPr lang="fr-FR" dirty="0" smtClean="0"/>
              <a:t>Retours d’expérience</a:t>
            </a:r>
          </a:p>
          <a:p>
            <a:r>
              <a:rPr lang="fr-FR" dirty="0" smtClean="0"/>
              <a:t>Pour en savoir plus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Table des matières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318EA4-FEA7-4DD1-9D62-8EE841029D1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87781" name="Picture 5" descr="cmmi-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273795"/>
            <a:ext cx="1219200" cy="950417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66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Constellation CMMI : 3 </a:t>
            </a:r>
            <a:r>
              <a:rPr lang="fr-FR" dirty="0" smtClean="0"/>
              <a:t>modèles pour des cibles différentes</a:t>
            </a:r>
            <a:endParaRPr lang="fr-FR" dirty="0"/>
          </a:p>
        </p:txBody>
      </p:sp>
      <p:sp>
        <p:nvSpPr>
          <p:cNvPr id="13107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561D9-0F55-4AF7-94AF-872F0D595BF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31076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043608" y="1556792"/>
            <a:ext cx="6912673" cy="3744416"/>
            <a:chOff x="1917156" y="1556792"/>
            <a:chExt cx="5391517" cy="2972073"/>
          </a:xfrm>
        </p:grpSpPr>
        <p:sp>
          <p:nvSpPr>
            <p:cNvPr id="17" name="ZoneTexte 16"/>
            <p:cNvSpPr txBox="1"/>
            <p:nvPr/>
          </p:nvSpPr>
          <p:spPr>
            <a:xfrm>
              <a:off x="3980332" y="1556792"/>
              <a:ext cx="118333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kern="1200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CMMI-DEV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1917156" y="1916832"/>
              <a:ext cx="5391517" cy="2612033"/>
              <a:chOff x="1917156" y="1916832"/>
              <a:chExt cx="5391517" cy="2612033"/>
            </a:xfrm>
          </p:grpSpPr>
          <p:grpSp>
            <p:nvGrpSpPr>
              <p:cNvPr id="2" name="Groupe 15"/>
              <p:cNvGrpSpPr/>
              <p:nvPr/>
            </p:nvGrpSpPr>
            <p:grpSpPr>
              <a:xfrm>
                <a:off x="3347960" y="2276872"/>
                <a:ext cx="2448080" cy="2160240"/>
                <a:chOff x="3275856" y="2276872"/>
                <a:chExt cx="2448080" cy="2160240"/>
              </a:xfrm>
            </p:grpSpPr>
            <p:grpSp>
              <p:nvGrpSpPr>
                <p:cNvPr id="3" name="Groupe 14"/>
                <p:cNvGrpSpPr/>
                <p:nvPr/>
              </p:nvGrpSpPr>
              <p:grpSpPr>
                <a:xfrm>
                  <a:off x="3275856" y="2708920"/>
                  <a:ext cx="2448080" cy="1728192"/>
                  <a:chOff x="3275856" y="2708920"/>
                  <a:chExt cx="2448080" cy="1728192"/>
                </a:xfrm>
              </p:grpSpPr>
              <p:sp>
                <p:nvSpPr>
                  <p:cNvPr id="13" name="Ellipse 12"/>
                  <p:cNvSpPr/>
                  <p:nvPr/>
                </p:nvSpPr>
                <p:spPr>
                  <a:xfrm>
                    <a:off x="3275856" y="2708920"/>
                    <a:ext cx="1728000" cy="1728192"/>
                  </a:xfrm>
                  <a:prstGeom prst="ellipse">
                    <a:avLst/>
                  </a:prstGeom>
                  <a:solidFill>
                    <a:schemeClr val="bg2">
                      <a:alpha val="50000"/>
                    </a:schemeClr>
                  </a:solidFill>
                  <a:ln w="1905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" name="Ellipse 13"/>
                  <p:cNvSpPr/>
                  <p:nvPr/>
                </p:nvSpPr>
                <p:spPr>
                  <a:xfrm>
                    <a:off x="3995936" y="2708920"/>
                    <a:ext cx="1728000" cy="1728192"/>
                  </a:xfrm>
                  <a:prstGeom prst="ellipse">
                    <a:avLst/>
                  </a:prstGeom>
                  <a:solidFill>
                    <a:schemeClr val="tx2">
                      <a:alpha val="50000"/>
                    </a:schemeClr>
                  </a:solidFill>
                  <a:ln w="1905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" name="Ellipse 11"/>
                <p:cNvSpPr/>
                <p:nvPr/>
              </p:nvSpPr>
              <p:spPr>
                <a:xfrm>
                  <a:off x="3635896" y="2276872"/>
                  <a:ext cx="1728000" cy="1728192"/>
                </a:xfrm>
                <a:prstGeom prst="ellipse">
                  <a:avLst/>
                </a:prstGeom>
                <a:solidFill>
                  <a:schemeClr val="accent1">
                    <a:alpha val="65000"/>
                  </a:schemeClr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8" name="ZoneTexte 17"/>
              <p:cNvSpPr txBox="1"/>
              <p:nvPr/>
            </p:nvSpPr>
            <p:spPr>
              <a:xfrm>
                <a:off x="2268213" y="3861048"/>
                <a:ext cx="1183337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b="1" i="0" u="none" strike="noStrike" kern="1200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CMMI-SVC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830512" y="3861048"/>
                <a:ext cx="1213794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b="1" i="0" u="none" strike="noStrike" kern="1200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CMMI-ACQ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883328" y="3172492"/>
                <a:ext cx="1377345" cy="51301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b="1" i="0" u="none" strike="noStrike" kern="1200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17 domaines communs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3364780" y="1916832"/>
                <a:ext cx="2414444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1" u="none" strike="noStrike" kern="1200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CMMI pour les Développements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917156" y="4221088"/>
                <a:ext cx="1842171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1" u="none" strike="noStrike" kern="1200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CMMI pour les Services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522863" y="4221088"/>
                <a:ext cx="1785810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1" u="none" strike="noStrike" kern="1200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CMMI</a:t>
                </a:r>
                <a:r>
                  <a:rPr kumimoji="0" lang="fr-FR" sz="1400" b="1" i="1" u="none" strike="noStrike" kern="1200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 pour </a:t>
                </a:r>
                <a:r>
                  <a:rPr kumimoji="0" lang="fr-FR" sz="1400" b="1" i="1" u="none" strike="noStrike" kern="1200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Acquisition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90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CMMI pour les Développements</a:t>
            </a:r>
          </a:p>
          <a:p>
            <a:pPr lvl="1"/>
            <a:r>
              <a:rPr lang="fr-FR" dirty="0"/>
              <a:t>Les sociétés qui, dans le cadre de </a:t>
            </a:r>
            <a:r>
              <a:rPr lang="fr-FR" b="1" dirty="0"/>
              <a:t>projets de développement</a:t>
            </a:r>
            <a:r>
              <a:rPr lang="fr-FR" dirty="0"/>
              <a:t>, sont soucieuses d’améliorer leurs </a:t>
            </a:r>
            <a:r>
              <a:rPr lang="fr-FR" b="1" dirty="0"/>
              <a:t>processus internes </a:t>
            </a:r>
            <a:r>
              <a:rPr lang="fr-FR" dirty="0"/>
              <a:t>de </a:t>
            </a:r>
            <a:r>
              <a:rPr lang="fr-FR" b="1" dirty="0"/>
              <a:t>gestion de projet </a:t>
            </a:r>
            <a:r>
              <a:rPr lang="fr-FR" dirty="0"/>
              <a:t>et </a:t>
            </a:r>
            <a:r>
              <a:rPr lang="fr-FR" b="1" dirty="0" smtClean="0"/>
              <a:t>d’ingénierie</a:t>
            </a:r>
            <a:endParaRPr lang="fr-FR" dirty="0" smtClean="0"/>
          </a:p>
          <a:p>
            <a:r>
              <a:rPr lang="fr-FR" dirty="0" smtClean="0"/>
              <a:t>CMMI pour les Services</a:t>
            </a:r>
          </a:p>
          <a:p>
            <a:pPr lvl="1"/>
            <a:r>
              <a:rPr lang="fr-FR" dirty="0" smtClean="0"/>
              <a:t>Les sociétés qui veulent améliorer les activités nécessaires pour </a:t>
            </a:r>
            <a:r>
              <a:rPr lang="fr-FR" b="1" dirty="0" smtClean="0"/>
              <a:t>gérer, établir et livrer des Services</a:t>
            </a:r>
            <a:r>
              <a:rPr lang="fr-FR" dirty="0" smtClean="0"/>
              <a:t>, en particulier en termes de </a:t>
            </a:r>
            <a:r>
              <a:rPr lang="fr-FR" b="1" dirty="0" smtClean="0"/>
              <a:t>gestion de l’offre</a:t>
            </a:r>
            <a:r>
              <a:rPr lang="fr-FR" dirty="0" smtClean="0"/>
              <a:t> de services, de la </a:t>
            </a:r>
            <a:r>
              <a:rPr lang="fr-FR" b="1" dirty="0" smtClean="0"/>
              <a:t>continuité</a:t>
            </a:r>
            <a:r>
              <a:rPr lang="fr-FR" dirty="0" smtClean="0"/>
              <a:t> et des incidents. De ce point de vue, un service est un produit intangible et non stockable (quel que soit le domaine)</a:t>
            </a:r>
          </a:p>
          <a:p>
            <a:r>
              <a:rPr lang="fr-FR" dirty="0" smtClean="0"/>
              <a:t>CMMI pour Acquisition</a:t>
            </a:r>
          </a:p>
          <a:p>
            <a:pPr lvl="1"/>
            <a:r>
              <a:rPr lang="fr-FR" dirty="0" smtClean="0"/>
              <a:t>Les sociétés qui </a:t>
            </a:r>
            <a:r>
              <a:rPr lang="fr-FR" b="1" dirty="0" smtClean="0"/>
              <a:t>sous-traitent</a:t>
            </a:r>
            <a:r>
              <a:rPr lang="fr-FR" dirty="0" smtClean="0"/>
              <a:t> et qui veulent</a:t>
            </a:r>
          </a:p>
          <a:p>
            <a:pPr lvl="2"/>
            <a:r>
              <a:rPr lang="fr-FR" dirty="0" smtClean="0"/>
              <a:t>s’assurer du bon </a:t>
            </a:r>
            <a:r>
              <a:rPr lang="fr-FR" b="1" dirty="0" smtClean="0"/>
              <a:t>choix</a:t>
            </a:r>
            <a:r>
              <a:rPr lang="fr-FR" dirty="0" smtClean="0"/>
              <a:t> de fournisseurs</a:t>
            </a:r>
          </a:p>
          <a:p>
            <a:pPr lvl="2"/>
            <a:r>
              <a:rPr lang="fr-FR" b="1" dirty="0" smtClean="0"/>
              <a:t>suivre systématiquement le progrès</a:t>
            </a:r>
            <a:r>
              <a:rPr lang="fr-FR" dirty="0" smtClean="0"/>
              <a:t> des fournisseurs afin d’implanter au besoin et à temps les actions correctives nécessaires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Constellation CMMI : Types d’organisations </a:t>
            </a:r>
            <a:r>
              <a:rPr lang="fr-FR" dirty="0" smtClean="0"/>
              <a:t>cibles</a:t>
            </a:r>
            <a:endParaRPr lang="fr-FR" dirty="0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en détail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A4A58-09EC-4A4A-965C-DB75D45C7C5A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3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285875"/>
            <a:ext cx="6781800" cy="4286250"/>
          </a:xfrm>
          <a:prstGeom prst="rect">
            <a:avLst/>
          </a:prstGeom>
        </p:spPr>
      </p:pic>
      <p:sp>
        <p:nvSpPr>
          <p:cNvPr id="15363" name="Rectangle 1026"/>
          <p:cNvSpPr>
            <a:spLocks noChangeArrowheads="1"/>
          </p:cNvSpPr>
          <p:nvPr/>
        </p:nvSpPr>
        <p:spPr bwMode="auto">
          <a:xfrm>
            <a:off x="1752600" y="1676400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Blip>
                <a:blip r:embed="rId4"/>
              </a:buBlip>
            </a:pPr>
            <a:endParaRPr lang="fr-FR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niveaux de maturité</a:t>
            </a:r>
            <a:endParaRPr lang="fr-FR" dirty="0"/>
          </a:p>
          <a:p>
            <a:endParaRPr lang="fr-FR" dirty="0"/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– Domaines communs</a:t>
            </a: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54983" name="AutoShape 1031"/>
          <p:cNvSpPr>
            <a:spLocks noChangeArrowheads="1"/>
          </p:cNvSpPr>
          <p:nvPr/>
        </p:nvSpPr>
        <p:spPr bwMode="auto">
          <a:xfrm>
            <a:off x="177800" y="1887862"/>
            <a:ext cx="2389187" cy="1429255"/>
          </a:xfrm>
          <a:prstGeom prst="wedgeRectCallout">
            <a:avLst>
              <a:gd name="adj1" fmla="val 61114"/>
              <a:gd name="adj2" fmla="val 83744"/>
            </a:avLst>
          </a:prstGeom>
          <a:solidFill>
            <a:srgbClr val="CCFFFF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>
              <a:buFontTx/>
              <a:buChar char="-"/>
            </a:pPr>
            <a:r>
              <a:rPr lang="fr-FR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Exigences (REQM)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Planification (PP)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Suivi de projet (PMC)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Gestion de </a:t>
            </a:r>
            <a:r>
              <a:rPr lang="fr-FR" sz="1200" dirty="0" err="1">
                <a:solidFill>
                  <a:schemeClr val="tx1"/>
                </a:solidFill>
                <a:latin typeface="Arial" charset="0"/>
              </a:rPr>
              <a:t>conf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 (CM)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AQ (PPQA)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Mesures (MA)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Sous-traitance (SAM)</a:t>
            </a:r>
          </a:p>
          <a:p>
            <a:pPr algn="l"/>
            <a:endParaRPr lang="fr-FR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54985" name="AutoShape 1033"/>
          <p:cNvSpPr>
            <a:spLocks noChangeArrowheads="1"/>
          </p:cNvSpPr>
          <p:nvPr/>
        </p:nvSpPr>
        <p:spPr bwMode="auto">
          <a:xfrm>
            <a:off x="4757169" y="4822920"/>
            <a:ext cx="2665412" cy="1655415"/>
          </a:xfrm>
          <a:prstGeom prst="wedgeRectCallout">
            <a:avLst>
              <a:gd name="adj1" fmla="val -58039"/>
              <a:gd name="adj2" fmla="val -101013"/>
            </a:avLst>
          </a:prstGeom>
          <a:solidFill>
            <a:srgbClr val="CCFFFF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 Risques 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(RSKM)</a:t>
            </a:r>
          </a:p>
          <a:p>
            <a:pPr algn="l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 Gestion projet intégrée (IPM)</a:t>
            </a:r>
          </a:p>
          <a:p>
            <a:pPr algn="l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 Décision (DAR)</a:t>
            </a:r>
          </a:p>
          <a:p>
            <a:pPr algn="l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Formation (OT</a:t>
            </a: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buFontTx/>
              <a:buChar char="-"/>
            </a:pPr>
            <a:r>
              <a:rPr lang="fr-FR" sz="1200" dirty="0" smtClean="0">
                <a:latin typeface="Arial" charset="0"/>
              </a:rPr>
              <a:t> Focalisation </a:t>
            </a:r>
            <a:r>
              <a:rPr lang="fr-FR" sz="1200" dirty="0">
                <a:latin typeface="Arial" charset="0"/>
              </a:rPr>
              <a:t>sur le processus organisationnel (OPF)</a:t>
            </a:r>
          </a:p>
          <a:p>
            <a:pPr>
              <a:buFontTx/>
              <a:buChar char="-"/>
            </a:pPr>
            <a:r>
              <a:rPr lang="fr-FR" sz="1200" dirty="0">
                <a:latin typeface="Arial" charset="0"/>
              </a:rPr>
              <a:t>Définition du processus organisationnel (OPD)</a:t>
            </a:r>
          </a:p>
          <a:p>
            <a:pPr algn="l">
              <a:buFontTx/>
              <a:buChar char="-"/>
            </a:pPr>
            <a:endParaRPr lang="fr-FR" sz="12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fr-FR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54988" name="AutoShape 1036"/>
          <p:cNvSpPr>
            <a:spLocks noChangeArrowheads="1"/>
          </p:cNvSpPr>
          <p:nvPr/>
        </p:nvSpPr>
        <p:spPr bwMode="auto">
          <a:xfrm>
            <a:off x="6065729" y="4123960"/>
            <a:ext cx="2665412" cy="520919"/>
          </a:xfrm>
          <a:prstGeom prst="wedgeRectCallout">
            <a:avLst>
              <a:gd name="adj1" fmla="val -42168"/>
              <a:gd name="adj2" fmla="val -113751"/>
            </a:avLst>
          </a:prstGeom>
          <a:solidFill>
            <a:srgbClr val="CCFFFF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>
              <a:buFontTx/>
              <a:buChar char="-"/>
            </a:pPr>
            <a:r>
              <a:rPr lang="fr-FR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Perf des </a:t>
            </a:r>
            <a:r>
              <a:rPr lang="fr-FR" sz="1200" dirty="0" err="1">
                <a:solidFill>
                  <a:schemeClr val="tx1"/>
                </a:solidFill>
                <a:latin typeface="Arial" charset="0"/>
              </a:rPr>
              <a:t>process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 (OPP)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Comportement projet (QPM)</a:t>
            </a:r>
          </a:p>
        </p:txBody>
      </p:sp>
      <p:sp>
        <p:nvSpPr>
          <p:cNvPr id="3454989" name="AutoShape 1037"/>
          <p:cNvSpPr>
            <a:spLocks noChangeArrowheads="1"/>
          </p:cNvSpPr>
          <p:nvPr/>
        </p:nvSpPr>
        <p:spPr bwMode="auto">
          <a:xfrm>
            <a:off x="6358100" y="1446298"/>
            <a:ext cx="2454392" cy="476602"/>
          </a:xfrm>
          <a:prstGeom prst="wedgeRectCallout">
            <a:avLst>
              <a:gd name="adj1" fmla="val -46149"/>
              <a:gd name="adj2" fmla="val 144443"/>
            </a:avLst>
          </a:prstGeom>
          <a:solidFill>
            <a:srgbClr val="CCFFFF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Analyse et résolution (CAR)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Changement innovation (</a:t>
            </a: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OPM)</a:t>
            </a:r>
            <a:endParaRPr lang="fr-FR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1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4983" grpId="0" animBg="1" autoUpdateAnimBg="0"/>
      <p:bldP spid="3454985" grpId="0" animBg="1" autoUpdateAnimBg="0"/>
      <p:bldP spid="3454988" grpId="0" animBg="1" autoUpdateAnimBg="0"/>
      <p:bldP spid="345498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– Domaines communs</a:t>
            </a: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561D9-0F55-4AF7-94AF-872F0D595BF1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25602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7091363" y="2970213"/>
            <a:ext cx="1944687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Supporter une gestion quantitative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Performance du processus organisationnel (OPP)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 projet quantitative (QPM)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endParaRPr lang="fr-FR" sz="1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5612" name="AutoShape 10"/>
          <p:cNvCxnSpPr>
            <a:cxnSpLocks noChangeShapeType="1"/>
            <a:endCxn id="25611" idx="1"/>
          </p:cNvCxnSpPr>
          <p:nvPr/>
        </p:nvCxnSpPr>
        <p:spPr bwMode="auto">
          <a:xfrm>
            <a:off x="6875463" y="3762375"/>
            <a:ext cx="2159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613" name="AutoShape 11"/>
          <p:cNvCxnSpPr>
            <a:cxnSpLocks noChangeShapeType="1"/>
            <a:stCxn id="25611" idx="2"/>
            <a:endCxn id="19" idx="3"/>
          </p:cNvCxnSpPr>
          <p:nvPr/>
        </p:nvCxnSpPr>
        <p:spPr bwMode="auto">
          <a:xfrm rot="5400000">
            <a:off x="6818515" y="4287636"/>
            <a:ext cx="978291" cy="1512094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5614" name="AutoShape 12"/>
          <p:cNvCxnSpPr>
            <a:cxnSpLocks noChangeShapeType="1"/>
            <a:stCxn id="25611" idx="0"/>
            <a:endCxn id="28" idx="3"/>
          </p:cNvCxnSpPr>
          <p:nvPr/>
        </p:nvCxnSpPr>
        <p:spPr bwMode="auto">
          <a:xfrm rot="16200000" flipV="1">
            <a:off x="6745152" y="1651658"/>
            <a:ext cx="1125017" cy="1512094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951163" y="4725144"/>
            <a:ext cx="3600450" cy="16153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Améliorer le cadre de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Démarche amélioration (OPF)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Définition processus (OPD)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Formation organisationnelle (OT)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projet intégré (IPM)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Innovation et déploiement organisationnel (OPM)</a:t>
            </a:r>
          </a:p>
        </p:txBody>
      </p:sp>
      <p:cxnSp>
        <p:nvCxnSpPr>
          <p:cNvPr id="20" name="AutoShape 12"/>
          <p:cNvCxnSpPr>
            <a:cxnSpLocks noChangeShapeType="1"/>
            <a:stCxn id="22" idx="2"/>
            <a:endCxn id="19" idx="0"/>
          </p:cNvCxnSpPr>
          <p:nvPr/>
        </p:nvCxnSpPr>
        <p:spPr bwMode="auto">
          <a:xfrm>
            <a:off x="4751388" y="4508672"/>
            <a:ext cx="0" cy="21647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" name="AutoShape 13"/>
          <p:cNvCxnSpPr>
            <a:cxnSpLocks noChangeShapeType="1"/>
            <a:stCxn id="19" idx="1"/>
            <a:endCxn id="25" idx="2"/>
          </p:cNvCxnSpPr>
          <p:nvPr/>
        </p:nvCxnSpPr>
        <p:spPr bwMode="auto">
          <a:xfrm rot="10800000">
            <a:off x="1240633" y="4900521"/>
            <a:ext cx="1710531" cy="632308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627313" y="2708672"/>
            <a:ext cx="4248150" cy="18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75746" tIns="37873" rIns="75746" bIns="37873"/>
          <a:lstStyle/>
          <a:p>
            <a:pPr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>
                <a:solidFill>
                  <a:schemeClr val="tx2"/>
                </a:solidFill>
                <a:latin typeface="+mn-lt"/>
              </a:rPr>
              <a:t>Réaliser l’activité</a:t>
            </a:r>
          </a:p>
        </p:txBody>
      </p:sp>
      <p:cxnSp>
        <p:nvCxnSpPr>
          <p:cNvPr id="24" name="AutoShape 7"/>
          <p:cNvCxnSpPr>
            <a:cxnSpLocks noChangeShapeType="1"/>
          </p:cNvCxnSpPr>
          <p:nvPr/>
        </p:nvCxnSpPr>
        <p:spPr bwMode="auto">
          <a:xfrm flipV="1">
            <a:off x="2381250" y="3646885"/>
            <a:ext cx="246063" cy="3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06363" y="2638822"/>
            <a:ext cx="2268537" cy="22616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Fournir un cadre de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configuration (CM)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Assurance qualité processus </a:t>
            </a:r>
            <a:r>
              <a:rPr lang="fr-FR" sz="1400">
                <a:solidFill>
                  <a:schemeClr val="tx2"/>
                </a:solidFill>
                <a:latin typeface="+mn-lt"/>
              </a:rPr>
              <a:t>et </a:t>
            </a:r>
            <a:r>
              <a:rPr lang="fr-FR" sz="1400" smtClean="0">
                <a:solidFill>
                  <a:schemeClr val="tx2"/>
                </a:solidFill>
                <a:latin typeface="+mn-lt"/>
              </a:rPr>
              <a:t>produits  (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PPQA)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Mesures et indicateurs (MA)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Analyse causale et résolution (CAR)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Analyse et prise de décision (DAR)</a:t>
            </a:r>
          </a:p>
        </p:txBody>
      </p:sp>
      <p:cxnSp>
        <p:nvCxnSpPr>
          <p:cNvPr id="26" name="AutoShape 9"/>
          <p:cNvCxnSpPr>
            <a:cxnSpLocks noChangeShapeType="1"/>
            <a:stCxn id="28" idx="1"/>
            <a:endCxn id="25" idx="0"/>
          </p:cNvCxnSpPr>
          <p:nvPr/>
        </p:nvCxnSpPr>
        <p:spPr bwMode="auto">
          <a:xfrm rot="10800000" flipV="1">
            <a:off x="1240633" y="1845196"/>
            <a:ext cx="1710531" cy="793626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700338" y="3068960"/>
            <a:ext cx="4156975" cy="136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b="1" dirty="0">
                <a:solidFill>
                  <a:schemeClr val="tx2"/>
                </a:solidFill>
                <a:latin typeface="+mn-lt"/>
              </a:rPr>
              <a:t>Comprendre le travail à faire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Exigences (REQM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)</a:t>
            </a:r>
            <a:endParaRPr lang="fr-FR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951163" y="1197496"/>
            <a:ext cx="360045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Organiser et gérer le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Planification (PP)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Surveillance et contrôle de projet (PMC)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des risques (RSKM)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des accords avec </a:t>
            </a:r>
            <a:r>
              <a:rPr lang="fr-FR" sz="1400">
                <a:solidFill>
                  <a:schemeClr val="tx2"/>
                </a:solidFill>
                <a:latin typeface="+mn-lt"/>
              </a:rPr>
              <a:t>les </a:t>
            </a:r>
            <a:r>
              <a:rPr lang="fr-FR" sz="1400" smtClean="0">
                <a:solidFill>
                  <a:schemeClr val="tx2"/>
                </a:solidFill>
                <a:latin typeface="+mn-lt"/>
              </a:rPr>
              <a:t>fournisseurs  (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SAM)</a:t>
            </a:r>
          </a:p>
        </p:txBody>
      </p:sp>
      <p:cxnSp>
        <p:nvCxnSpPr>
          <p:cNvPr id="29" name="AutoShape 6"/>
          <p:cNvCxnSpPr>
            <a:cxnSpLocks noChangeShapeType="1"/>
            <a:stCxn id="28" idx="2"/>
            <a:endCxn id="22" idx="0"/>
          </p:cNvCxnSpPr>
          <p:nvPr/>
        </p:nvCxnSpPr>
        <p:spPr bwMode="auto">
          <a:xfrm>
            <a:off x="4751388" y="2492896"/>
            <a:ext cx="0" cy="215776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4893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19" grpId="0" animBg="1"/>
      <p:bldP spid="25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285875"/>
            <a:ext cx="6781800" cy="4286250"/>
          </a:xfrm>
          <a:prstGeom prst="rect">
            <a:avLst/>
          </a:prstGeom>
        </p:spPr>
      </p:pic>
      <p:sp>
        <p:nvSpPr>
          <p:cNvPr id="15363" name="Rectangle 1026"/>
          <p:cNvSpPr>
            <a:spLocks noChangeArrowheads="1"/>
          </p:cNvSpPr>
          <p:nvPr/>
        </p:nvSpPr>
        <p:spPr bwMode="auto">
          <a:xfrm>
            <a:off x="1752600" y="1676400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Blip>
                <a:blip r:embed="rId4"/>
              </a:buBlip>
            </a:pPr>
            <a:endParaRPr lang="fr-FR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niveaux de maturité</a:t>
            </a:r>
            <a:endParaRPr lang="fr-FR" dirty="0"/>
          </a:p>
          <a:p>
            <a:endParaRPr lang="fr-FR" dirty="0"/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pour les Développements</a:t>
            </a: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454985" name="AutoShape 1033"/>
          <p:cNvSpPr>
            <a:spLocks noChangeArrowheads="1"/>
          </p:cNvSpPr>
          <p:nvPr/>
        </p:nvSpPr>
        <p:spPr bwMode="auto">
          <a:xfrm>
            <a:off x="5508104" y="4422230"/>
            <a:ext cx="2665412" cy="1149896"/>
          </a:xfrm>
          <a:prstGeom prst="wedgeRectCallout">
            <a:avLst>
              <a:gd name="adj1" fmla="val -83292"/>
              <a:gd name="adj2" fmla="val -86647"/>
            </a:avLst>
          </a:prstGeom>
          <a:solidFill>
            <a:srgbClr val="CCFFFF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l">
              <a:buFontTx/>
              <a:buChar char="-"/>
            </a:pPr>
            <a:r>
              <a:rPr lang="fr-FR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Spécification (RD)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Solutions techniques (TS)</a:t>
            </a:r>
          </a:p>
          <a:p>
            <a:pPr algn="l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  <a:latin typeface="Arial" charset="0"/>
              </a:rPr>
              <a:t> Intégration </a:t>
            </a:r>
            <a:r>
              <a:rPr lang="fr-FR" sz="1200" dirty="0">
                <a:solidFill>
                  <a:schemeClr val="tx1"/>
                </a:solidFill>
                <a:latin typeface="Arial" charset="0"/>
              </a:rPr>
              <a:t>(PI)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Vérification (VER)</a:t>
            </a:r>
          </a:p>
          <a:p>
            <a:pPr algn="l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 Validation (VAL)</a:t>
            </a:r>
          </a:p>
          <a:p>
            <a:pPr algn="l"/>
            <a:endParaRPr lang="fr-FR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7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498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pour les Développements</a:t>
            </a: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561D9-0F55-4AF7-94AF-872F0D595BF1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25602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© SQLI GROUP 2014 – CMMI expliqué simplement</a:t>
            </a:r>
            <a:endParaRPr lang="fr-FR" dirty="0" smtClean="0"/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7091363" y="2970213"/>
            <a:ext cx="1944687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Supporter une gestion quantitative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Performance du processus organisationnel (OPP)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 projet quantitative (QPM)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endParaRPr lang="fr-FR" sz="1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5612" name="AutoShape 10"/>
          <p:cNvCxnSpPr>
            <a:cxnSpLocks noChangeShapeType="1"/>
            <a:endCxn id="25611" idx="1"/>
          </p:cNvCxnSpPr>
          <p:nvPr/>
        </p:nvCxnSpPr>
        <p:spPr bwMode="auto">
          <a:xfrm>
            <a:off x="6875463" y="3762375"/>
            <a:ext cx="2159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613" name="AutoShape 11"/>
          <p:cNvCxnSpPr>
            <a:cxnSpLocks noChangeShapeType="1"/>
            <a:stCxn id="25611" idx="2"/>
            <a:endCxn id="19" idx="3"/>
          </p:cNvCxnSpPr>
          <p:nvPr/>
        </p:nvCxnSpPr>
        <p:spPr bwMode="auto">
          <a:xfrm rot="5400000">
            <a:off x="6818515" y="4287636"/>
            <a:ext cx="978291" cy="1512094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5614" name="AutoShape 12"/>
          <p:cNvCxnSpPr>
            <a:cxnSpLocks noChangeShapeType="1"/>
            <a:stCxn id="25611" idx="0"/>
            <a:endCxn id="28" idx="3"/>
          </p:cNvCxnSpPr>
          <p:nvPr/>
        </p:nvCxnSpPr>
        <p:spPr bwMode="auto">
          <a:xfrm rot="16200000" flipV="1">
            <a:off x="6745152" y="1651658"/>
            <a:ext cx="1125017" cy="1512094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951163" y="4725144"/>
            <a:ext cx="3600450" cy="16153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>
                <a:solidFill>
                  <a:schemeClr val="tx2"/>
                </a:solidFill>
                <a:latin typeface="+mn-lt"/>
              </a:rPr>
              <a:t>Améliorer le cadre de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>
                <a:solidFill>
                  <a:schemeClr val="tx2"/>
                </a:solidFill>
                <a:latin typeface="+mn-lt"/>
              </a:rPr>
              <a:t>Démarche amélioration (OPF)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>
                <a:solidFill>
                  <a:schemeClr val="tx2"/>
                </a:solidFill>
                <a:latin typeface="+mn-lt"/>
              </a:rPr>
              <a:t>Définition processus (OPD)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>
                <a:solidFill>
                  <a:schemeClr val="tx2"/>
                </a:solidFill>
                <a:latin typeface="+mn-lt"/>
              </a:rPr>
              <a:t>Formation organisationnelle (OT)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>
                <a:solidFill>
                  <a:schemeClr val="tx2"/>
                </a:solidFill>
                <a:latin typeface="+mn-lt"/>
              </a:rPr>
              <a:t>Gestion projet intégré (IPM)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>
                <a:solidFill>
                  <a:schemeClr val="tx2"/>
                </a:solidFill>
                <a:latin typeface="+mn-lt"/>
              </a:rPr>
              <a:t>Innovation et déploiement organisationnel (OPM)</a:t>
            </a:r>
          </a:p>
        </p:txBody>
      </p:sp>
      <p:cxnSp>
        <p:nvCxnSpPr>
          <p:cNvPr id="20" name="AutoShape 12"/>
          <p:cNvCxnSpPr>
            <a:cxnSpLocks noChangeShapeType="1"/>
            <a:stCxn id="22" idx="2"/>
            <a:endCxn id="19" idx="0"/>
          </p:cNvCxnSpPr>
          <p:nvPr/>
        </p:nvCxnSpPr>
        <p:spPr bwMode="auto">
          <a:xfrm>
            <a:off x="4751388" y="4508672"/>
            <a:ext cx="0" cy="21647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" name="AutoShape 13"/>
          <p:cNvCxnSpPr>
            <a:cxnSpLocks noChangeShapeType="1"/>
            <a:stCxn id="19" idx="1"/>
            <a:endCxn id="25" idx="2"/>
          </p:cNvCxnSpPr>
          <p:nvPr/>
        </p:nvCxnSpPr>
        <p:spPr bwMode="auto">
          <a:xfrm rot="10800000">
            <a:off x="1240633" y="4900521"/>
            <a:ext cx="1710531" cy="632308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627313" y="2708672"/>
            <a:ext cx="4248150" cy="18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75746" tIns="37873" rIns="75746" bIns="37873"/>
          <a:lstStyle/>
          <a:p>
            <a:pPr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>
                <a:solidFill>
                  <a:schemeClr val="tx2"/>
                </a:solidFill>
                <a:latin typeface="+mn-lt"/>
              </a:rPr>
              <a:t>Réaliser l’activité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03788" y="3068960"/>
            <a:ext cx="1908000" cy="136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Réaliser le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latin typeface="+mn-lt"/>
              </a:rPr>
              <a:t>Solution Technique (TS)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 smtClean="0">
                <a:latin typeface="+mn-lt"/>
              </a:rPr>
              <a:t>  Intégration </a:t>
            </a:r>
            <a:r>
              <a:rPr lang="fr-FR" sz="1400" dirty="0">
                <a:latin typeface="+mn-lt"/>
              </a:rPr>
              <a:t>(PI)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latin typeface="+mn-lt"/>
              </a:rPr>
              <a:t>Vérification (VER)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latin typeface="+mn-lt"/>
              </a:rPr>
              <a:t>Validation (VAL)</a:t>
            </a:r>
          </a:p>
        </p:txBody>
      </p:sp>
      <p:cxnSp>
        <p:nvCxnSpPr>
          <p:cNvPr id="24" name="AutoShape 7"/>
          <p:cNvCxnSpPr>
            <a:cxnSpLocks noChangeShapeType="1"/>
          </p:cNvCxnSpPr>
          <p:nvPr/>
        </p:nvCxnSpPr>
        <p:spPr bwMode="auto">
          <a:xfrm flipV="1">
            <a:off x="2381250" y="3646885"/>
            <a:ext cx="246063" cy="3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06363" y="2638822"/>
            <a:ext cx="2268537" cy="22616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Fournir un cadre de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configuration (CM)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Assurance qualité processus </a:t>
            </a:r>
            <a:r>
              <a:rPr lang="fr-FR" sz="1400">
                <a:solidFill>
                  <a:schemeClr val="tx2"/>
                </a:solidFill>
                <a:latin typeface="+mn-lt"/>
              </a:rPr>
              <a:t>et </a:t>
            </a:r>
            <a:r>
              <a:rPr lang="fr-FR" sz="1400" smtClean="0">
                <a:solidFill>
                  <a:schemeClr val="tx2"/>
                </a:solidFill>
                <a:latin typeface="+mn-lt"/>
              </a:rPr>
              <a:t>produits  (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PPQA)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Mesures et indicateurs (MA)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Analyse causale et résolution (CAR)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Analyse et prise de décision (DAR)</a:t>
            </a:r>
          </a:p>
        </p:txBody>
      </p:sp>
      <p:cxnSp>
        <p:nvCxnSpPr>
          <p:cNvPr id="26" name="AutoShape 9"/>
          <p:cNvCxnSpPr>
            <a:cxnSpLocks noChangeShapeType="1"/>
            <a:stCxn id="28" idx="1"/>
            <a:endCxn id="25" idx="0"/>
          </p:cNvCxnSpPr>
          <p:nvPr/>
        </p:nvCxnSpPr>
        <p:spPr bwMode="auto">
          <a:xfrm rot="10800000" flipV="1">
            <a:off x="1240633" y="1845196"/>
            <a:ext cx="1710531" cy="793626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700338" y="3068960"/>
            <a:ext cx="2160587" cy="136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b="1" dirty="0">
                <a:solidFill>
                  <a:schemeClr val="tx2"/>
                </a:solidFill>
                <a:latin typeface="+mn-lt"/>
              </a:rPr>
              <a:t>Comprendre le travail à faire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Exigences (REQM)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latin typeface="+mn-lt"/>
              </a:rPr>
              <a:t>Définition Exigences (RD)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951163" y="1197496"/>
            <a:ext cx="360045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Organiser et gérer le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Planification (PP)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Surveillance et contrôle de projet (PMC)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des risques (RSKM)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des accords avec </a:t>
            </a:r>
            <a:r>
              <a:rPr lang="fr-FR" sz="1400">
                <a:solidFill>
                  <a:schemeClr val="tx2"/>
                </a:solidFill>
                <a:latin typeface="+mn-lt"/>
              </a:rPr>
              <a:t>les </a:t>
            </a:r>
            <a:r>
              <a:rPr lang="fr-FR" sz="1400" smtClean="0">
                <a:solidFill>
                  <a:schemeClr val="tx2"/>
                </a:solidFill>
                <a:latin typeface="+mn-lt"/>
              </a:rPr>
              <a:t>fournisseurs  (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SAM)</a:t>
            </a:r>
          </a:p>
        </p:txBody>
      </p:sp>
      <p:cxnSp>
        <p:nvCxnSpPr>
          <p:cNvPr id="29" name="AutoShape 6"/>
          <p:cNvCxnSpPr>
            <a:cxnSpLocks noChangeShapeType="1"/>
            <a:stCxn id="28" idx="2"/>
            <a:endCxn id="22" idx="0"/>
          </p:cNvCxnSpPr>
          <p:nvPr/>
        </p:nvCxnSpPr>
        <p:spPr bwMode="auto">
          <a:xfrm>
            <a:off x="4751388" y="2492896"/>
            <a:ext cx="0" cy="215776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1774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285875"/>
            <a:ext cx="6781800" cy="4286250"/>
          </a:xfrm>
          <a:prstGeom prst="rect">
            <a:avLst/>
          </a:prstGeom>
        </p:spPr>
      </p:pic>
      <p:sp>
        <p:nvSpPr>
          <p:cNvPr id="15363" name="Rectangle 1026"/>
          <p:cNvSpPr>
            <a:spLocks noChangeArrowheads="1"/>
          </p:cNvSpPr>
          <p:nvPr/>
        </p:nvSpPr>
        <p:spPr bwMode="auto">
          <a:xfrm>
            <a:off x="1752600" y="1676400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Blip>
                <a:blip r:embed="rId4"/>
              </a:buBlip>
            </a:pPr>
            <a:endParaRPr lang="fr-FR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niveaux de maturité</a:t>
            </a:r>
            <a:endParaRPr lang="fr-FR" dirty="0"/>
          </a:p>
          <a:p>
            <a:endParaRPr lang="fr-FR" dirty="0"/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pour les services</a:t>
            </a: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454983" name="AutoShape 1031"/>
          <p:cNvSpPr>
            <a:spLocks noChangeArrowheads="1"/>
          </p:cNvSpPr>
          <p:nvPr/>
        </p:nvSpPr>
        <p:spPr bwMode="auto">
          <a:xfrm>
            <a:off x="3779912" y="5446589"/>
            <a:ext cx="2389187" cy="345603"/>
          </a:xfrm>
          <a:prstGeom prst="wedgeRectCallout">
            <a:avLst>
              <a:gd name="adj1" fmla="val -67523"/>
              <a:gd name="adj2" fmla="val -313631"/>
            </a:avLst>
          </a:prstGeom>
          <a:solidFill>
            <a:srgbClr val="CCFFFF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buFontTx/>
              <a:buChar char="-"/>
            </a:pPr>
            <a:r>
              <a:rPr lang="fr-FR" sz="1200" dirty="0">
                <a:latin typeface="Arial" charset="0"/>
              </a:rPr>
              <a:t>Fournir les services (SD</a:t>
            </a:r>
            <a:r>
              <a:rPr lang="fr-FR" sz="1200" dirty="0" smtClean="0">
                <a:latin typeface="Arial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fr-FR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54985" name="AutoShape 1033"/>
          <p:cNvSpPr>
            <a:spLocks noChangeArrowheads="1"/>
          </p:cNvSpPr>
          <p:nvPr/>
        </p:nvSpPr>
        <p:spPr bwMode="auto">
          <a:xfrm>
            <a:off x="6247643" y="3748300"/>
            <a:ext cx="2665412" cy="2043396"/>
          </a:xfrm>
          <a:prstGeom prst="wedgeRectCallout">
            <a:avLst>
              <a:gd name="adj1" fmla="val -103576"/>
              <a:gd name="adj2" fmla="val -50131"/>
            </a:avLst>
          </a:prstGeom>
          <a:solidFill>
            <a:srgbClr val="CCFFFF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buFontTx/>
              <a:buChar char="-"/>
            </a:pPr>
            <a:r>
              <a:rPr lang="fr-FR" sz="1200" dirty="0">
                <a:latin typeface="Arial" charset="0"/>
              </a:rPr>
              <a:t> Assurer la résolution des incidents (IRP)</a:t>
            </a:r>
          </a:p>
          <a:p>
            <a:pPr>
              <a:buFontTx/>
              <a:buChar char="-"/>
            </a:pPr>
            <a:r>
              <a:rPr lang="fr-FR" sz="1200" dirty="0">
                <a:latin typeface="Arial" charset="0"/>
              </a:rPr>
              <a:t>Déployer de nouveaux services (SST</a:t>
            </a:r>
            <a:r>
              <a:rPr lang="fr-FR" sz="1200" dirty="0" smtClean="0">
                <a:latin typeface="Arial" charset="0"/>
              </a:rPr>
              <a:t>)</a:t>
            </a:r>
          </a:p>
          <a:p>
            <a:pPr>
              <a:buFontTx/>
              <a:buChar char="-"/>
            </a:pPr>
            <a:r>
              <a:rPr lang="fr-FR" sz="1200" dirty="0">
                <a:latin typeface="Arial" charset="0"/>
              </a:rPr>
              <a:t>Gérer la capacité de production (CAM)</a:t>
            </a:r>
          </a:p>
          <a:p>
            <a:pPr>
              <a:buFontTx/>
              <a:buChar char="-"/>
            </a:pPr>
            <a:r>
              <a:rPr lang="fr-FR" sz="1200" dirty="0">
                <a:latin typeface="Arial" charset="0"/>
              </a:rPr>
              <a:t>Management stratégique des services (STSM)</a:t>
            </a:r>
          </a:p>
          <a:p>
            <a:pPr>
              <a:buFontTx/>
              <a:buChar char="-"/>
            </a:pPr>
            <a:r>
              <a:rPr lang="fr-FR" sz="1200" dirty="0">
                <a:latin typeface="Arial" charset="0"/>
              </a:rPr>
              <a:t>Assurer la continuité de service (SCON)</a:t>
            </a:r>
          </a:p>
          <a:p>
            <a:pPr>
              <a:buFontTx/>
              <a:buChar char="-"/>
            </a:pPr>
            <a:endParaRPr lang="fr-FR" sz="1200" dirty="0">
              <a:latin typeface="Arial" charset="0"/>
            </a:endParaRPr>
          </a:p>
          <a:p>
            <a:pPr algn="l">
              <a:buFontTx/>
              <a:buChar char="-"/>
            </a:pPr>
            <a:endParaRPr lang="fr-FR" sz="12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fr-FR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79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4983" grpId="0" animBg="1" autoUpdateAnimBg="0"/>
      <p:bldP spid="345498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pour les services</a:t>
            </a: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561D9-0F55-4AF7-94AF-872F0D595BF1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25602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© SQLI GROUP 2014 – CMMI expliqué simplement</a:t>
            </a:r>
            <a:endParaRPr lang="fr-FR" dirty="0" smtClean="0"/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7091363" y="2970213"/>
            <a:ext cx="1944687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Supporter une gestion quantitative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Performance du processus organisationnel (OPP)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 projet quantitative (QPM)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endParaRPr lang="fr-FR" sz="1400" dirty="0">
              <a:solidFill>
                <a:schemeClr val="tx2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endParaRPr lang="fr-FR" sz="1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5612" name="AutoShape 10"/>
          <p:cNvCxnSpPr>
            <a:cxnSpLocks noChangeShapeType="1"/>
            <a:endCxn id="25611" idx="1"/>
          </p:cNvCxnSpPr>
          <p:nvPr/>
        </p:nvCxnSpPr>
        <p:spPr bwMode="auto">
          <a:xfrm>
            <a:off x="6875463" y="3762375"/>
            <a:ext cx="2159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613" name="AutoShape 11"/>
          <p:cNvCxnSpPr>
            <a:cxnSpLocks noChangeShapeType="1"/>
            <a:stCxn id="25611" idx="2"/>
            <a:endCxn id="19" idx="3"/>
          </p:cNvCxnSpPr>
          <p:nvPr/>
        </p:nvCxnSpPr>
        <p:spPr bwMode="auto">
          <a:xfrm rot="5400000">
            <a:off x="6769411" y="4327826"/>
            <a:ext cx="1067585" cy="1521008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5614" name="AutoShape 12"/>
          <p:cNvCxnSpPr>
            <a:cxnSpLocks noChangeShapeType="1"/>
            <a:stCxn id="25611" idx="0"/>
            <a:endCxn id="28" idx="3"/>
          </p:cNvCxnSpPr>
          <p:nvPr/>
        </p:nvCxnSpPr>
        <p:spPr bwMode="auto">
          <a:xfrm rot="16200000" flipV="1">
            <a:off x="6703786" y="1610291"/>
            <a:ext cx="1214477" cy="1505367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942249" y="4814438"/>
            <a:ext cx="3600450" cy="16153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Améliorer le cadre de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Démarche amélioration (OPF)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Définition processus (OPD)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Formation organisationnelle (OT)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projet intégré (IPM)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Innovation et déploiement organisationnel (OPM)</a:t>
            </a:r>
          </a:p>
        </p:txBody>
      </p:sp>
      <p:cxnSp>
        <p:nvCxnSpPr>
          <p:cNvPr id="20" name="AutoShape 12"/>
          <p:cNvCxnSpPr>
            <a:cxnSpLocks noChangeShapeType="1"/>
            <a:stCxn id="22" idx="2"/>
            <a:endCxn id="19" idx="0"/>
          </p:cNvCxnSpPr>
          <p:nvPr/>
        </p:nvCxnSpPr>
        <p:spPr bwMode="auto">
          <a:xfrm flipH="1">
            <a:off x="4742474" y="4608576"/>
            <a:ext cx="8914" cy="20586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" name="AutoShape 13"/>
          <p:cNvCxnSpPr>
            <a:cxnSpLocks noChangeShapeType="1"/>
            <a:stCxn id="19" idx="1"/>
            <a:endCxn id="25" idx="2"/>
          </p:cNvCxnSpPr>
          <p:nvPr/>
        </p:nvCxnSpPr>
        <p:spPr bwMode="auto">
          <a:xfrm rot="10800000">
            <a:off x="1210469" y="5242215"/>
            <a:ext cx="1731780" cy="379909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627313" y="2808576"/>
            <a:ext cx="4248150" cy="18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75746" tIns="37873" rIns="75746" bIns="37873"/>
          <a:lstStyle/>
          <a:p>
            <a:pPr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>
                <a:solidFill>
                  <a:schemeClr val="tx2"/>
                </a:solidFill>
                <a:latin typeface="+mn-lt"/>
              </a:rPr>
              <a:t>Réaliser l’activité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672838" y="2863254"/>
            <a:ext cx="4184475" cy="16912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</a:pPr>
            <a:r>
              <a:rPr lang="fr-FR" sz="1400" b="1" dirty="0">
                <a:solidFill>
                  <a:schemeClr val="tx2"/>
                </a:solidFill>
              </a:rPr>
              <a:t>Fourniture de </a:t>
            </a:r>
            <a:r>
              <a:rPr lang="fr-FR" sz="1400" b="1" dirty="0" smtClean="0">
                <a:solidFill>
                  <a:schemeClr val="tx2"/>
                </a:solidFill>
              </a:rPr>
              <a:t>service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</a:pPr>
            <a:r>
              <a:rPr lang="fr-FR" sz="1400" dirty="0">
                <a:solidFill>
                  <a:schemeClr val="tx2"/>
                </a:solidFill>
              </a:rPr>
              <a:t>Gestion Exigences (REQM)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</a:pPr>
            <a:r>
              <a:rPr lang="fr-FR" sz="1400" dirty="0" smtClean="0"/>
              <a:t>Fournir </a:t>
            </a:r>
            <a:r>
              <a:rPr lang="fr-FR" sz="1400" dirty="0"/>
              <a:t>les </a:t>
            </a:r>
            <a:r>
              <a:rPr lang="fr-FR" sz="1400" dirty="0" smtClean="0"/>
              <a:t>services (SD)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</a:pPr>
            <a:r>
              <a:rPr lang="fr-FR" sz="1400" dirty="0"/>
              <a:t>Assurer la résolution des </a:t>
            </a:r>
            <a:r>
              <a:rPr lang="fr-FR" sz="1400" dirty="0" smtClean="0"/>
              <a:t>incidents (IRP)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</a:pPr>
            <a:r>
              <a:rPr lang="fr-FR" sz="1400" dirty="0"/>
              <a:t>Assurer la continuité de service (SCON)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</a:pPr>
            <a:r>
              <a:rPr lang="fr-FR" sz="1400" dirty="0" smtClean="0"/>
              <a:t>Déployer </a:t>
            </a:r>
            <a:r>
              <a:rPr lang="fr-FR" sz="1400" dirty="0"/>
              <a:t>de nouveaux services (</a:t>
            </a:r>
            <a:r>
              <a:rPr lang="fr-FR" sz="1400" dirty="0" smtClean="0"/>
              <a:t>SST)</a:t>
            </a:r>
            <a:endParaRPr lang="fr-FR" sz="1400" dirty="0"/>
          </a:p>
        </p:txBody>
      </p:sp>
      <p:cxnSp>
        <p:nvCxnSpPr>
          <p:cNvPr id="24" name="AutoShape 7"/>
          <p:cNvCxnSpPr>
            <a:cxnSpLocks noChangeShapeType="1"/>
          </p:cNvCxnSpPr>
          <p:nvPr/>
        </p:nvCxnSpPr>
        <p:spPr bwMode="auto">
          <a:xfrm flipV="1">
            <a:off x="2381250" y="3646885"/>
            <a:ext cx="246063" cy="3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6200" y="2506539"/>
            <a:ext cx="2268537" cy="2735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Fournir un cadre de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configuration (CM)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Assurance qualité processus et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produits  (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PPQA)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Mesures et indicateurs (MA)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Analyse causale et résolution (CAR)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Analyse et prise de décision (DAR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</a:pPr>
            <a:r>
              <a:rPr lang="fr-FR" sz="1400" dirty="0"/>
              <a:t>Management stratégique des services (STSM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cxnSp>
        <p:nvCxnSpPr>
          <p:cNvPr id="26" name="AutoShape 9"/>
          <p:cNvCxnSpPr>
            <a:cxnSpLocks noChangeShapeType="1"/>
            <a:stCxn id="28" idx="1"/>
            <a:endCxn id="25" idx="0"/>
          </p:cNvCxnSpPr>
          <p:nvPr/>
        </p:nvCxnSpPr>
        <p:spPr bwMode="auto">
          <a:xfrm rot="10800000" flipV="1">
            <a:off x="1210470" y="1755735"/>
            <a:ext cx="1747421" cy="750803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957890" y="932248"/>
            <a:ext cx="3600450" cy="164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5746" tIns="37873" rIns="75746" bIns="37873"/>
          <a:lstStyle/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Organiser et gérer le travail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Planification (PP)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Surveillance et contrôle de projet (PMC)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des risques (RSKM)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Gestion des accords avec les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fournisseurs  (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SAM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algn="ctr" eaLnBrk="0" hangingPunct="0">
              <a:spcBef>
                <a:spcPct val="20000"/>
              </a:spcBef>
              <a:buClr>
                <a:srgbClr val="A82217"/>
              </a:buClr>
              <a:buFont typeface="Wingdings 3" pitchFamily="18" charset="2"/>
              <a:buNone/>
            </a:pPr>
            <a:r>
              <a:rPr lang="fr-FR" sz="1400" dirty="0" smtClean="0"/>
              <a:t>Gérer la capacité de production (CAM)</a:t>
            </a:r>
          </a:p>
        </p:txBody>
      </p:sp>
      <p:cxnSp>
        <p:nvCxnSpPr>
          <p:cNvPr id="29" name="AutoShape 6"/>
          <p:cNvCxnSpPr>
            <a:cxnSpLocks noChangeShapeType="1"/>
            <a:stCxn id="28" idx="2"/>
            <a:endCxn id="22" idx="0"/>
          </p:cNvCxnSpPr>
          <p:nvPr/>
        </p:nvCxnSpPr>
        <p:spPr bwMode="auto">
          <a:xfrm flipH="1">
            <a:off x="4751388" y="2579223"/>
            <a:ext cx="6727" cy="22935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2129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41288" y="2143125"/>
            <a:ext cx="2474912" cy="719138"/>
          </a:xfrm>
          <a:prstGeom prst="chevron">
            <a:avLst>
              <a:gd name="adj" fmla="val 30910"/>
            </a:avLst>
          </a:prstGeom>
          <a:gradFill flip="none" rotWithShape="1">
            <a:gsLst>
              <a:gs pos="0">
                <a:srgbClr val="E22125">
                  <a:tint val="66000"/>
                  <a:satMod val="160000"/>
                </a:srgbClr>
              </a:gs>
              <a:gs pos="50000">
                <a:srgbClr val="E22125">
                  <a:tint val="44500"/>
                  <a:satMod val="160000"/>
                </a:srgbClr>
              </a:gs>
              <a:gs pos="100000">
                <a:srgbClr val="E22125">
                  <a:tint val="23500"/>
                  <a:satMod val="160000"/>
                </a:srgbClr>
              </a:gs>
            </a:gsLst>
            <a:lin ang="10800000" scaled="1"/>
            <a:tileRect/>
          </a:gradFill>
          <a:ln w="936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93384" rIns="90000" bIns="45000"/>
          <a:lstStyle/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600" b="1" dirty="0">
                <a:solidFill>
                  <a:srgbClr val="262626"/>
                </a:solidFill>
              </a:rPr>
              <a:t>2002</a:t>
            </a:r>
          </a:p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600" dirty="0">
                <a:solidFill>
                  <a:srgbClr val="262626"/>
                </a:solidFill>
              </a:rPr>
              <a:t>    Rupture stratégique  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2600325" y="2146300"/>
            <a:ext cx="2098675" cy="725488"/>
          </a:xfrm>
          <a:prstGeom prst="chevron">
            <a:avLst>
              <a:gd name="adj" fmla="val 30200"/>
            </a:avLst>
          </a:prstGeom>
          <a:gradFill flip="none" rotWithShape="1">
            <a:gsLst>
              <a:gs pos="0">
                <a:srgbClr val="E22125">
                  <a:tint val="66000"/>
                  <a:satMod val="160000"/>
                </a:srgbClr>
              </a:gs>
              <a:gs pos="50000">
                <a:srgbClr val="E22125">
                  <a:tint val="44500"/>
                  <a:satMod val="160000"/>
                </a:srgbClr>
              </a:gs>
              <a:gs pos="100000">
                <a:srgbClr val="E22125">
                  <a:tint val="23500"/>
                  <a:satMod val="160000"/>
                </a:srgbClr>
              </a:gs>
            </a:gsLst>
            <a:lin ang="10800000" scaled="1"/>
            <a:tileRect/>
          </a:gradFill>
          <a:ln w="936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93384" rIns="90000" bIns="45000"/>
          <a:lstStyle/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600" b="1" dirty="0">
                <a:solidFill>
                  <a:srgbClr val="262626"/>
                </a:solidFill>
              </a:rPr>
              <a:t>  2003 – 2004</a:t>
            </a:r>
          </a:p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600" dirty="0">
                <a:solidFill>
                  <a:srgbClr val="262626"/>
                </a:solidFill>
              </a:rPr>
              <a:t>  Concrétisation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4716463" y="2144713"/>
            <a:ext cx="2182812" cy="728662"/>
          </a:xfrm>
          <a:prstGeom prst="chevron">
            <a:avLst>
              <a:gd name="adj" fmla="val 29416"/>
            </a:avLst>
          </a:prstGeom>
          <a:gradFill flip="none" rotWithShape="1">
            <a:gsLst>
              <a:gs pos="0">
                <a:srgbClr val="E22125">
                  <a:tint val="66000"/>
                  <a:satMod val="160000"/>
                </a:srgbClr>
              </a:gs>
              <a:gs pos="50000">
                <a:srgbClr val="E22125">
                  <a:tint val="44500"/>
                  <a:satMod val="160000"/>
                </a:srgbClr>
              </a:gs>
              <a:gs pos="100000">
                <a:srgbClr val="E22125">
                  <a:tint val="23500"/>
                  <a:satMod val="160000"/>
                </a:srgbClr>
              </a:gs>
            </a:gsLst>
            <a:lin ang="10800000" scaled="1"/>
            <a:tileRect/>
          </a:gradFill>
          <a:ln w="936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93384" rIns="90000" bIns="45000"/>
          <a:lstStyle/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600" b="1" dirty="0">
                <a:solidFill>
                  <a:srgbClr val="262626"/>
                </a:solidFill>
              </a:rPr>
              <a:t>   2005 – </a:t>
            </a:r>
            <a:r>
              <a:rPr lang="fr-FR" sz="1600" b="1" dirty="0" smtClean="0">
                <a:solidFill>
                  <a:srgbClr val="262626"/>
                </a:solidFill>
              </a:rPr>
              <a:t>2006</a:t>
            </a:r>
            <a:endParaRPr lang="fr-FR" sz="1600" b="1" dirty="0">
              <a:solidFill>
                <a:srgbClr val="262626"/>
              </a:solidFill>
            </a:endParaRPr>
          </a:p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600" dirty="0">
                <a:solidFill>
                  <a:srgbClr val="262626"/>
                </a:solidFill>
              </a:rPr>
              <a:t>   Industrialisation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41288" y="3225899"/>
            <a:ext cx="2324100" cy="2219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3820" rIns="90000" bIns="45000"/>
          <a:lstStyle/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Lancement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CMMI : nouvelle orientation stratégique pour le groupe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État des lieux des pratiques projets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Mise en place d’un organisation orientée « terrain »: Comité CMMI, Ambassadeurs, RAQ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411413" y="3222600"/>
            <a:ext cx="2374900" cy="2006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3820" rIns="90000" bIns="45000"/>
          <a:lstStyle/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Prise de conscience collective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Les pratiques CMMI sont appliquées sur l’ensemble des agences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Activité d’ingénierie = 100’000 jh/an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Evaluation CMMI niveau 2 (*)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803775" y="3225899"/>
            <a:ext cx="2000250" cy="2219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3820" rIns="90000" bIns="45000"/>
          <a:lstStyle/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Industrialisation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Solution </a:t>
            </a:r>
            <a:r>
              <a:rPr lang="fr-FR" sz="1400" dirty="0" smtClean="0">
                <a:solidFill>
                  <a:srgbClr val="000000"/>
                </a:solidFill>
              </a:rPr>
              <a:t>SteeringProject </a:t>
            </a:r>
            <a:r>
              <a:rPr lang="fr-FR" sz="1400" dirty="0">
                <a:solidFill>
                  <a:srgbClr val="000000"/>
                </a:solidFill>
              </a:rPr>
              <a:t>pour industrialiser les pratiques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Capitalisation active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Amélioration étendue aux RH (People CMM)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Evaluation CMMI niveau 3 (*)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6910388" y="2146300"/>
            <a:ext cx="2125662" cy="727075"/>
          </a:xfrm>
          <a:prstGeom prst="chevron">
            <a:avLst>
              <a:gd name="adj" fmla="val 29479"/>
            </a:avLst>
          </a:prstGeom>
          <a:gradFill flip="none" rotWithShape="1">
            <a:gsLst>
              <a:gs pos="0">
                <a:srgbClr val="E22125">
                  <a:tint val="66000"/>
                  <a:satMod val="160000"/>
                </a:srgbClr>
              </a:gs>
              <a:gs pos="50000">
                <a:srgbClr val="E22125">
                  <a:tint val="44500"/>
                  <a:satMod val="160000"/>
                </a:srgbClr>
              </a:gs>
              <a:gs pos="100000">
                <a:srgbClr val="E22125">
                  <a:tint val="23500"/>
                  <a:satMod val="160000"/>
                </a:srgbClr>
              </a:gs>
            </a:gsLst>
            <a:lin ang="10800000" scaled="1"/>
            <a:tileRect/>
          </a:gradFill>
          <a:ln w="936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93384" rIns="90000" bIns="45000"/>
          <a:lstStyle/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600" dirty="0">
                <a:solidFill>
                  <a:srgbClr val="262626"/>
                </a:solidFill>
              </a:rPr>
              <a:t>   </a:t>
            </a:r>
            <a:r>
              <a:rPr lang="fr-FR" sz="1600" b="1" dirty="0">
                <a:solidFill>
                  <a:srgbClr val="262626"/>
                </a:solidFill>
              </a:rPr>
              <a:t>2007 – </a:t>
            </a:r>
            <a:r>
              <a:rPr lang="fr-FR" sz="1600" b="1" dirty="0" smtClean="0">
                <a:solidFill>
                  <a:srgbClr val="262626"/>
                </a:solidFill>
              </a:rPr>
              <a:t>2015…</a:t>
            </a:r>
            <a:endParaRPr lang="fr-FR" sz="1600" b="1" dirty="0">
              <a:solidFill>
                <a:srgbClr val="262626"/>
              </a:solidFill>
            </a:endParaRPr>
          </a:p>
          <a:p>
            <a:pPr algn="ctr"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</a:tabLst>
            </a:pPr>
            <a:r>
              <a:rPr lang="fr-FR" sz="1600" dirty="0">
                <a:solidFill>
                  <a:srgbClr val="262626"/>
                </a:solidFill>
              </a:rPr>
              <a:t>   Optimisation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854825" y="3232497"/>
            <a:ext cx="2289175" cy="2644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3820" rIns="90000" bIns="45000"/>
          <a:lstStyle/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Optimisation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Focalisation sur les </a:t>
            </a:r>
            <a:r>
              <a:rPr lang="fr-FR" sz="1400" dirty="0" smtClean="0">
                <a:solidFill>
                  <a:srgbClr val="000000"/>
                </a:solidFill>
              </a:rPr>
              <a:t>processus </a:t>
            </a:r>
            <a:r>
              <a:rPr lang="fr-FR" sz="1400" dirty="0">
                <a:solidFill>
                  <a:srgbClr val="000000"/>
                </a:solidFill>
              </a:rPr>
              <a:t>clés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Culture orientée sur les indicateurs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Focalisation sur le « </a:t>
            </a:r>
            <a:r>
              <a:rPr lang="fr-FR" sz="1400" dirty="0" err="1">
                <a:solidFill>
                  <a:srgbClr val="000000"/>
                </a:solidFill>
              </a:rPr>
              <a:t>rework</a:t>
            </a:r>
            <a:r>
              <a:rPr lang="fr-FR" sz="1400" dirty="0">
                <a:solidFill>
                  <a:srgbClr val="000000"/>
                </a:solidFill>
              </a:rPr>
              <a:t> » et les estimations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Introduction du nouveau modèle SKILLS</a:t>
            </a: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Objectif : Niveau </a:t>
            </a:r>
            <a:r>
              <a:rPr lang="fr-FR" sz="1400" dirty="0" smtClean="0">
                <a:solidFill>
                  <a:srgbClr val="000000"/>
                </a:solidFill>
              </a:rPr>
              <a:t>4</a:t>
            </a:r>
            <a:endParaRPr lang="fr-FR" sz="1400" dirty="0">
              <a:solidFill>
                <a:srgbClr val="000000"/>
              </a:solidFill>
            </a:endParaRPr>
          </a:p>
          <a:p>
            <a:pPr hangingPunct="1">
              <a:lnSpc>
                <a:spcPct val="110000"/>
              </a:lnSpc>
              <a:buSzPct val="50000"/>
              <a:tabLst>
                <a:tab pos="723900" algn="l"/>
                <a:tab pos="1447800" algn="l"/>
                <a:tab pos="2171700" algn="l"/>
              </a:tabLst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78859" name="Rectangle 12"/>
          <p:cNvSpPr>
            <a:spLocks noChangeArrowheads="1"/>
          </p:cNvSpPr>
          <p:nvPr/>
        </p:nvSpPr>
        <p:spPr bwMode="auto">
          <a:xfrm>
            <a:off x="3644900" y="6008712"/>
            <a:ext cx="5499100" cy="228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0670" rIns="90000" bIns="45000"/>
          <a:lstStyle/>
          <a:p>
            <a:pPr algn="r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900" i="1" dirty="0">
                <a:solidFill>
                  <a:srgbClr val="000000"/>
                </a:solidFill>
                <a:latin typeface="Times New Roman" pitchFamily="18" charset="0"/>
              </a:rPr>
              <a:t>(*) Pour chaque niveau atteint : 1 agence évaluée en Classe A, les autres agences évaluées en Classe B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projet </a:t>
            </a:r>
            <a:r>
              <a:rPr lang="fr-FR" dirty="0" smtClean="0"/>
              <a:t>d’amélioration </a:t>
            </a:r>
            <a:r>
              <a:rPr lang="fr-FR" dirty="0"/>
              <a:t>de </a:t>
            </a:r>
            <a:r>
              <a:rPr lang="fr-FR" dirty="0" err="1"/>
              <a:t>sqli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SQLI &amp; </a:t>
            </a:r>
            <a:r>
              <a:rPr lang="fr-FR" dirty="0" smtClean="0"/>
              <a:t>CMMI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F1F5C55A-AAC4-4FAB-A004-0267178C4D8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94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Skills est la méthodologie SQLI pour les projets, TMA et centres de service</a:t>
            </a:r>
          </a:p>
          <a:p>
            <a:pPr lvl="0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Qu’est-ce que Skills ?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SQLI &amp; </a:t>
            </a:r>
            <a:r>
              <a:rPr lang="fr-FR" dirty="0" smtClean="0"/>
              <a:t>CMMI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F1F5C55A-AAC4-4FAB-A004-0267178C4D8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30" y="1772816"/>
            <a:ext cx="7917225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967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939684"/>
            <a:ext cx="5267325" cy="4505325"/>
          </a:xfrm>
          <a:prstGeom prst="rect">
            <a:avLst/>
          </a:prstGeom>
        </p:spPr>
      </p:pic>
      <p:sp>
        <p:nvSpPr>
          <p:cNvPr id="5888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Début des années 1980, une étude est effectuée sur des projets informatiques du Département de la défense des USA (correspondant à plusieurs millions de dollars) </a:t>
            </a:r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4878000" y="1268760"/>
            <a:ext cx="3924000" cy="5283240"/>
          </a:xfrm>
        </p:spPr>
        <p:txBody>
          <a:bodyPr>
            <a:normAutofit fontScale="92500" lnSpcReduction="10000"/>
          </a:bodyPr>
          <a:lstStyle/>
          <a:p>
            <a:endParaRPr lang="fr-FR" altLang="fr-FR" dirty="0" smtClean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 smtClean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altLang="fr-FR" sz="19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altLang="fr-FR" sz="1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altLang="fr-FR" sz="19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altLang="fr-FR" sz="19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altLang="fr-FR" sz="1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altLang="fr-FR" sz="19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altLang="fr-FR" sz="1900" dirty="0" smtClean="0">
                <a:solidFill>
                  <a:srgbClr val="FF0000"/>
                </a:solidFill>
              </a:rPr>
              <a:t>Seulement </a:t>
            </a:r>
            <a:r>
              <a:rPr lang="fr-FR" altLang="fr-FR" sz="1900" dirty="0">
                <a:solidFill>
                  <a:srgbClr val="FF0000"/>
                </a:solidFill>
              </a:rPr>
              <a:t>5% des projets se terminent dans les délais et avec la qualité demandée.</a:t>
            </a:r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Un peu d’histoire…</a:t>
            </a:r>
            <a:endParaRPr lang="fr-FR" dirty="0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Origines du besoin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F2DE8D-E335-4F1E-996C-8C14FE4FF90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514600" cy="167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1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44" y="459494"/>
            <a:ext cx="3800475" cy="454342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SteeringProject</a:t>
            </a:r>
            <a:r>
              <a:rPr lang="fr-FR" dirty="0" smtClean="0"/>
              <a:t>, c’est :</a:t>
            </a:r>
          </a:p>
          <a:p>
            <a:pPr lvl="2"/>
            <a:r>
              <a:rPr lang="fr-FR" dirty="0" smtClean="0"/>
              <a:t>Un outil de pilotage de projet développé par SQLI</a:t>
            </a:r>
          </a:p>
          <a:p>
            <a:pPr lvl="2"/>
            <a:r>
              <a:rPr lang="fr-FR" dirty="0" smtClean="0"/>
              <a:t>Un support à la mise en œuvre des processus</a:t>
            </a:r>
          </a:p>
          <a:p>
            <a:pPr lvl="2"/>
            <a:r>
              <a:rPr lang="fr-FR" dirty="0" smtClean="0"/>
              <a:t>Un retour d’expérience de plus de 4 ans</a:t>
            </a:r>
            <a:br>
              <a:rPr lang="fr-FR" dirty="0" smtClean="0"/>
            </a:br>
            <a:r>
              <a:rPr lang="fr-FR" dirty="0" smtClean="0"/>
              <a:t>dans la mise en œuvre de CMMI</a:t>
            </a:r>
            <a:br>
              <a:rPr lang="fr-FR" dirty="0" smtClean="0"/>
            </a:br>
            <a:r>
              <a:rPr lang="fr-FR" dirty="0" smtClean="0"/>
              <a:t>sur les projets</a:t>
            </a:r>
          </a:p>
          <a:p>
            <a:endParaRPr lang="fr-CH" dirty="0" smtClean="0"/>
          </a:p>
          <a:p>
            <a:r>
              <a:rPr lang="fr-CH" dirty="0" smtClean="0"/>
              <a:t>SteeringProject sert à formaliser la plupart des éléments du projet :</a:t>
            </a:r>
          </a:p>
          <a:p>
            <a:pPr lvl="2"/>
            <a:r>
              <a:rPr lang="fr-CH" dirty="0" smtClean="0"/>
              <a:t>Livrables, équipe, engagements, réunions, …</a:t>
            </a:r>
          </a:p>
          <a:p>
            <a:pPr lvl="2"/>
            <a:r>
              <a:rPr lang="fr-CH" dirty="0" smtClean="0"/>
              <a:t>Audits du projet</a:t>
            </a:r>
          </a:p>
          <a:p>
            <a:pPr lvl="2"/>
            <a:r>
              <a:rPr lang="fr-CH" dirty="0" smtClean="0"/>
              <a:t>Risques</a:t>
            </a:r>
          </a:p>
          <a:p>
            <a:pPr lvl="2"/>
            <a:r>
              <a:rPr lang="fr-CH" dirty="0" smtClean="0"/>
              <a:t>Suivi des charges</a:t>
            </a:r>
          </a:p>
          <a:p>
            <a:pPr lvl="2"/>
            <a:r>
              <a:rPr lang="fr-CH" dirty="0" smtClean="0"/>
              <a:t>Anomalies et tests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SteeringProject</a:t>
            </a:r>
          </a:p>
        </p:txBody>
      </p:sp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SQLI &amp; CMMI</a:t>
            </a:r>
            <a:endParaRPr lang="fr-FR" dirty="0" smtClean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F1F5C55A-AAC4-4FAB-A004-0267178C4D8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92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Impact sur les coûts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Impact sur les délais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Statistiques SEI</a:t>
            </a:r>
            <a:endParaRPr lang="fr-FR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Retours d’expérience</a:t>
            </a:r>
            <a:endParaRPr lang="fr-FR" dirty="0" smtClean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graphicFrame>
        <p:nvGraphicFramePr>
          <p:cNvPr id="8" name="Group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967139"/>
              </p:ext>
            </p:extLst>
          </p:nvPr>
        </p:nvGraphicFramePr>
        <p:xfrm>
          <a:off x="395288" y="1916113"/>
          <a:ext cx="8406712" cy="1657351"/>
        </p:xfrm>
        <a:graphic>
          <a:graphicData uri="http://schemas.openxmlformats.org/drawingml/2006/table">
            <a:tbl>
              <a:tblPr/>
              <a:tblGrid>
                <a:gridCol w="2952576"/>
                <a:gridCol w="5454136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Boeing,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Australia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33 % de réduction pour réparer une erreur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Lockheed Martin M&amp;DS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20 % de réduction par unité de logiciel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Lockheed Martin M&amp;DS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15 % de réduction pour trouver et réparer une erreur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71739"/>
              </p:ext>
            </p:extLst>
          </p:nvPr>
        </p:nvGraphicFramePr>
        <p:xfrm>
          <a:off x="395288" y="4470265"/>
          <a:ext cx="8353176" cy="1551023"/>
        </p:xfrm>
        <a:graphic>
          <a:graphicData uri="http://schemas.openxmlformats.org/drawingml/2006/table">
            <a:tbl>
              <a:tblPr/>
              <a:tblGrid>
                <a:gridCol w="2952576"/>
                <a:gridCol w="5400600"/>
              </a:tblGrid>
              <a:tr h="530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General Motors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Augmentation approximative de 50 % à 95 % de respect des jalons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General Motors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Diminution de 50 à moins de 10 des jours de retard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Lockheed Martin M&amp;DS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30 % d’augmentation de productivité en logiciel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2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Impact sur la qualité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Statistiques SEI</a:t>
            </a:r>
            <a:endParaRPr lang="fr-FR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Retours d’expérience</a:t>
            </a:r>
            <a:endParaRPr lang="fr-FR" dirty="0" smtClean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graphicFrame>
        <p:nvGraphicFramePr>
          <p:cNvPr id="9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22140"/>
              </p:ext>
            </p:extLst>
          </p:nvPr>
        </p:nvGraphicFramePr>
        <p:xfrm>
          <a:off x="396000" y="1916832"/>
          <a:ext cx="8496622" cy="2505073"/>
        </p:xfrm>
        <a:graphic>
          <a:graphicData uri="http://schemas.openxmlformats.org/drawingml/2006/table">
            <a:tbl>
              <a:tblPr/>
              <a:tblGrid>
                <a:gridCol w="2546350"/>
                <a:gridCol w="5950272"/>
              </a:tblGrid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Northrop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Grumman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IT1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Seulement 2 %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 tous les défauts trouvés dans les systèmes livrés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Northrop Grumman IT2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Focalisation accrue sur la qualité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 les développeurs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JP Morgan Chase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Réduction en nombre et sévérité des défauts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post-livraison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Sanchez Computers Associates, Inc.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Plus de 2 millions $US d’économie résultant d’une détection et d’une correction hâtive des défauts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Sanchez Computers Associates, Inc.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Amélioration de la qualité du code 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57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Statistiques </a:t>
            </a:r>
            <a:r>
              <a:rPr lang="fr-FR" dirty="0" smtClean="0"/>
              <a:t>SEI</a:t>
            </a:r>
            <a:endParaRPr lang="fr-FR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Retours d’expérience</a:t>
            </a:r>
            <a:endParaRPr lang="fr-FR" dirty="0" smtClean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97178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33475" y="5867400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A82217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A82217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A82217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A82217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A82217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2217"/>
              </a:buClr>
              <a:buFont typeface="Wingdings 3" pitchFamily="18" charset="2"/>
              <a:defRPr sz="2400" b="1">
                <a:solidFill>
                  <a:srgbClr val="A82217"/>
                </a:solidFill>
                <a:latin typeface="Arial" charset="0"/>
              </a:defRPr>
            </a:lvl9pPr>
          </a:lstStyle>
          <a:p>
            <a:r>
              <a:rPr lang="fr-FR" sz="1200" b="0" i="1" dirty="0">
                <a:solidFill>
                  <a:schemeClr val="tx1"/>
                </a:solidFill>
              </a:rPr>
              <a:t>Source : 120 Boeing </a:t>
            </a:r>
            <a:r>
              <a:rPr lang="fr-FR" sz="1200" b="0" i="1" dirty="0" smtClean="0">
                <a:solidFill>
                  <a:schemeClr val="tx1"/>
                </a:solidFill>
              </a:rPr>
              <a:t>projets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481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Statistiques </a:t>
            </a:r>
            <a:r>
              <a:rPr lang="fr-FR" dirty="0" smtClean="0"/>
              <a:t>SEI</a:t>
            </a:r>
            <a:endParaRPr lang="fr-FR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Retours d’expérience</a:t>
            </a:r>
            <a:endParaRPr lang="fr-FR" dirty="0" smtClean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2280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5786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1225" eaLnBrk="1" hangingPunct="1"/>
            <a:r>
              <a:rPr lang="fr-FR" sz="1200" b="1" dirty="0" smtClean="0"/>
              <a:t>SLOC : Source Line Of Code</a:t>
            </a:r>
          </a:p>
          <a:p>
            <a:pPr defTabSz="911225" eaLnBrk="1" hangingPunct="1"/>
            <a:r>
              <a:rPr lang="fr-FR" sz="1200" b="1" dirty="0" smtClean="0"/>
              <a:t>KLOC : Kilo Line Of Code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6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2422"/>
              </p:ext>
            </p:extLst>
          </p:nvPr>
        </p:nvGraphicFramePr>
        <p:xfrm>
          <a:off x="179512" y="1268413"/>
          <a:ext cx="3018242" cy="41876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9121"/>
                <a:gridCol w="15091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Gains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Rework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40 %</a:t>
                      </a:r>
                      <a:endParaRPr lang="fr-FR" dirty="0"/>
                    </a:p>
                  </a:txBody>
                  <a:tcPr/>
                </a:tc>
              </a:tr>
              <a:tr h="91485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Précision des estimations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+/-</a:t>
                      </a:r>
                      <a:r>
                        <a:rPr lang="fr-FR" baseline="0" dirty="0" smtClean="0"/>
                        <a:t> 30 % </a:t>
                      </a:r>
                    </a:p>
                    <a:p>
                      <a:pPr algn="ctr"/>
                      <a:r>
                        <a:rPr lang="fr-FR" baseline="0" dirty="0" smtClean="0"/>
                        <a:t>à &gt; 100 %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r-FR" b="1" dirty="0" smtClean="0"/>
                        <a:t>Défauts livrés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Prévention des défauts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30 %</a:t>
                      </a:r>
                      <a:endParaRPr lang="fr-FR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Réutilisation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Négligeable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Productivité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Statistiques SEI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Retours d’expérience</a:t>
            </a:r>
            <a:endParaRPr lang="fr-FR" dirty="0" smtClean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83690"/>
              </p:ext>
            </p:extLst>
          </p:nvPr>
        </p:nvGraphicFramePr>
        <p:xfrm>
          <a:off x="3203848" y="1268760"/>
          <a:ext cx="1368152" cy="4248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2</a:t>
                      </a:r>
                      <a:endParaRPr lang="fr-FR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20 %</a:t>
                      </a:r>
                      <a:endParaRPr lang="fr-FR" dirty="0"/>
                    </a:p>
                  </a:txBody>
                  <a:tcPr/>
                </a:tc>
              </a:tr>
              <a:tr h="9330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+/-</a:t>
                      </a:r>
                      <a:r>
                        <a:rPr lang="fr-FR" baseline="0" dirty="0" smtClean="0"/>
                        <a:t> 10 %</a:t>
                      </a:r>
                    </a:p>
                    <a:p>
                      <a:pPr algn="ctr"/>
                      <a:r>
                        <a:rPr lang="fr-FR" baseline="0" dirty="0" smtClean="0"/>
                        <a:t>à +/- 20 %</a:t>
                      </a:r>
                      <a:endParaRPr lang="fr-FR" dirty="0"/>
                    </a:p>
                  </a:txBody>
                  <a:tcPr/>
                </a:tc>
              </a:tr>
              <a:tr h="6396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1/2 X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60 %</a:t>
                      </a:r>
                      <a:endParaRPr lang="fr-FR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Négligeable</a:t>
                      </a:r>
                      <a:endParaRPr lang="fr-F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1,5 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91737"/>
              </p:ext>
            </p:extLst>
          </p:nvPr>
        </p:nvGraphicFramePr>
        <p:xfrm>
          <a:off x="4619239" y="1268760"/>
          <a:ext cx="1368152" cy="4248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</a:t>
                      </a:r>
                      <a:r>
                        <a:rPr lang="fr-FR" baseline="0" dirty="0" smtClean="0"/>
                        <a:t> 3</a:t>
                      </a:r>
                      <a:endParaRPr lang="fr-FR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10 %</a:t>
                      </a:r>
                      <a:endParaRPr lang="fr-FR" dirty="0"/>
                    </a:p>
                  </a:txBody>
                  <a:tcPr/>
                </a:tc>
              </a:tr>
              <a:tr h="9330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+/- 5 %</a:t>
                      </a:r>
                      <a:endParaRPr lang="fr-FR" dirty="0"/>
                    </a:p>
                  </a:txBody>
                  <a:tcPr/>
                </a:tc>
              </a:tr>
              <a:tr h="6396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1/4 X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80 %</a:t>
                      </a:r>
                      <a:endParaRPr lang="fr-FR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Occasionnel</a:t>
                      </a:r>
                      <a:endParaRPr lang="fr-F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34995"/>
              </p:ext>
            </p:extLst>
          </p:nvPr>
        </p:nvGraphicFramePr>
        <p:xfrm>
          <a:off x="6012160" y="1268760"/>
          <a:ext cx="1368152" cy="4248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4</a:t>
                      </a:r>
                      <a:endParaRPr lang="fr-FR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6 %</a:t>
                      </a:r>
                      <a:endParaRPr lang="fr-FR" dirty="0"/>
                    </a:p>
                  </a:txBody>
                  <a:tcPr/>
                </a:tc>
              </a:tr>
              <a:tr h="9330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+/- 3 %</a:t>
                      </a:r>
                      <a:endParaRPr lang="fr-FR" dirty="0"/>
                    </a:p>
                  </a:txBody>
                  <a:tcPr/>
                </a:tc>
              </a:tr>
              <a:tr h="6396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1/10 X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 90 %</a:t>
                      </a:r>
                      <a:endParaRPr lang="fr-FR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 30 %</a:t>
                      </a:r>
                      <a:endParaRPr lang="fr-F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09048"/>
              </p:ext>
            </p:extLst>
          </p:nvPr>
        </p:nvGraphicFramePr>
        <p:xfrm>
          <a:off x="7414500" y="1268760"/>
          <a:ext cx="1368152" cy="4248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5</a:t>
                      </a:r>
                      <a:endParaRPr lang="fr-FR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3 %</a:t>
                      </a:r>
                      <a:endParaRPr lang="fr-FR" dirty="0"/>
                    </a:p>
                  </a:txBody>
                  <a:tcPr/>
                </a:tc>
              </a:tr>
              <a:tr h="9330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+/- 1 %</a:t>
                      </a:r>
                      <a:endParaRPr lang="fr-FR" dirty="0"/>
                    </a:p>
                  </a:txBody>
                  <a:tcPr/>
                </a:tc>
              </a:tr>
              <a:tr h="6396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1/100 X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99 %</a:t>
                      </a:r>
                      <a:endParaRPr lang="fr-FR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 50 %</a:t>
                      </a:r>
                      <a:endParaRPr lang="fr-F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 4X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1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Retours d’expérience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Mise en place CMMI N3 - Constats SQLI (1/2)</a:t>
            </a:r>
            <a:endParaRPr lang="fr-FR" dirty="0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017114"/>
              </p:ext>
            </p:extLst>
          </p:nvPr>
        </p:nvGraphicFramePr>
        <p:xfrm>
          <a:off x="100681" y="1268413"/>
          <a:ext cx="8935815" cy="99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42527"/>
              </p:ext>
            </p:extLst>
          </p:nvPr>
        </p:nvGraphicFramePr>
        <p:xfrm>
          <a:off x="136848" y="2348533"/>
          <a:ext cx="8935815" cy="10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928984"/>
              </p:ext>
            </p:extLst>
          </p:nvPr>
        </p:nvGraphicFramePr>
        <p:xfrm>
          <a:off x="107503" y="3500661"/>
          <a:ext cx="8935815" cy="10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1498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1" grpId="0">
        <p:bldAsOne/>
      </p:bldGraphic>
      <p:bldGraphic spid="1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Retours d’expérience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Mise en place CMMI </a:t>
            </a:r>
            <a:r>
              <a:rPr lang="fr-FR" dirty="0" smtClean="0"/>
              <a:t>N3 - </a:t>
            </a:r>
            <a:r>
              <a:rPr lang="fr-FR" dirty="0"/>
              <a:t>Constats </a:t>
            </a:r>
            <a:r>
              <a:rPr lang="fr-FR" dirty="0" smtClean="0"/>
              <a:t>SQLI (2/2)</a:t>
            </a:r>
            <a:endParaRPr lang="fr-FR" dirty="0"/>
          </a:p>
        </p:txBody>
      </p:sp>
      <p:graphicFrame>
        <p:nvGraphicFramePr>
          <p:cNvPr id="15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84864"/>
              </p:ext>
            </p:extLst>
          </p:nvPr>
        </p:nvGraphicFramePr>
        <p:xfrm>
          <a:off x="108903" y="2564557"/>
          <a:ext cx="8935815" cy="10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646912"/>
              </p:ext>
            </p:extLst>
          </p:nvPr>
        </p:nvGraphicFramePr>
        <p:xfrm>
          <a:off x="107503" y="3861048"/>
          <a:ext cx="8935815" cy="10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878245"/>
              </p:ext>
            </p:extLst>
          </p:nvPr>
        </p:nvGraphicFramePr>
        <p:xfrm>
          <a:off x="108903" y="5012829"/>
          <a:ext cx="8935815" cy="10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83028"/>
              </p:ext>
            </p:extLst>
          </p:nvPr>
        </p:nvGraphicFramePr>
        <p:xfrm>
          <a:off x="108903" y="1340421"/>
          <a:ext cx="8935815" cy="10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83571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CMMI aborde les compétences de l’entreprise, de son organisation et non pas de l’individu</a:t>
            </a:r>
          </a:p>
          <a:p>
            <a:r>
              <a:rPr lang="fr-FR" altLang="fr-FR" dirty="0" smtClean="0"/>
              <a:t> CMMI décrit les processus qu’il est opportun de maîtriser pour conduire un projet</a:t>
            </a:r>
          </a:p>
          <a:p>
            <a:r>
              <a:rPr lang="fr-FR" altLang="fr-FR" dirty="0" smtClean="0"/>
              <a:t> CMMI répond de manière précise et efficace en expliquant comment on fait dans notre métier (informatique). </a:t>
            </a:r>
          </a:p>
          <a:p>
            <a:pPr lvl="2"/>
            <a:r>
              <a:rPr lang="fr-FR" altLang="fr-FR" dirty="0" smtClean="0"/>
              <a:t>Limiter les conflits par anticipation</a:t>
            </a:r>
          </a:p>
          <a:p>
            <a:pPr lvl="2"/>
            <a:r>
              <a:rPr lang="fr-FR" altLang="fr-FR" dirty="0" smtClean="0"/>
              <a:t>Pour toute activité, CMMI demande l’identification et l’assignation de cette dernière à une ressource</a:t>
            </a:r>
          </a:p>
          <a:p>
            <a:pPr lvl="2"/>
            <a:r>
              <a:rPr lang="fr-FR" altLang="fr-FR" dirty="0" smtClean="0"/>
              <a:t>Uniformisation des </a:t>
            </a:r>
            <a:r>
              <a:rPr lang="fr-FR" altLang="fr-FR" dirty="0" err="1" smtClean="0"/>
              <a:t>process</a:t>
            </a:r>
            <a:r>
              <a:rPr lang="fr-FR" altLang="fr-FR" dirty="0" smtClean="0"/>
              <a:t> et des documents au sein de l’entreprise</a:t>
            </a:r>
          </a:p>
          <a:p>
            <a:pPr lvl="2"/>
            <a:r>
              <a:rPr lang="fr-FR" altLang="fr-FR" dirty="0" smtClean="0"/>
              <a:t>Amélioration des conditions de travail des équipes</a:t>
            </a:r>
          </a:p>
          <a:p>
            <a:pPr lvl="1"/>
            <a:endParaRPr lang="fr-FR" altLang="fr-FR" dirty="0" smtClean="0"/>
          </a:p>
          <a:p>
            <a:pPr lvl="1" algn="ctr"/>
            <a:r>
              <a:rPr lang="fr-FR" altLang="fr-FR" sz="2000" b="1" dirty="0" smtClean="0">
                <a:solidFill>
                  <a:srgbClr val="FF0000"/>
                </a:solidFill>
              </a:rPr>
              <a:t>CMMI comme tout modèle n’est pas parfait mais il a le mérite d’exister</a:t>
            </a:r>
            <a:endParaRPr lang="fr-FR" alt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Forces du modèle</a:t>
            </a:r>
            <a:endParaRPr lang="fr-FR" dirty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Retours d’expérience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962D63-510D-4CB9-A0DB-56559C650C4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76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Limites</a:t>
            </a:r>
          </a:p>
          <a:p>
            <a:pPr lvl="2"/>
            <a:r>
              <a:rPr lang="fr-FR" altLang="fr-FR" dirty="0" smtClean="0"/>
              <a:t>CMMI n’est pas une méthode de conduite de projet mais une méthode de qualification de l’entreprise en conduite de projet</a:t>
            </a:r>
          </a:p>
          <a:p>
            <a:pPr lvl="2"/>
            <a:r>
              <a:rPr lang="fr-FR" altLang="fr-FR" dirty="0" smtClean="0"/>
              <a:t>CMMI ne regarde ni vers l’amont, ni vers l’aval du projet</a:t>
            </a:r>
          </a:p>
          <a:p>
            <a:r>
              <a:rPr lang="fr-FR" altLang="fr-FR" dirty="0" smtClean="0"/>
              <a:t>Faiblesses</a:t>
            </a:r>
          </a:p>
          <a:p>
            <a:pPr lvl="2"/>
            <a:r>
              <a:rPr lang="fr-FR" altLang="fr-FR" dirty="0" smtClean="0"/>
              <a:t>CMMI s’attache au processus et non à la bonne utilisation des ressources</a:t>
            </a:r>
          </a:p>
          <a:p>
            <a:pPr lvl="2"/>
            <a:r>
              <a:rPr lang="fr-FR" altLang="fr-FR" dirty="0" smtClean="0"/>
              <a:t>CMMI ne dit pas comment faire, ni ne fournit d’exemple de document. Il y a donc un risque de répondre à un processus en utilisant des modèles non lisibles et inexploitables</a:t>
            </a:r>
          </a:p>
          <a:p>
            <a:pPr lvl="2"/>
            <a:r>
              <a:rPr lang="fr-FR" altLang="fr-FR" dirty="0" smtClean="0"/>
              <a:t>CMMI ne garantit aucun résultat</a:t>
            </a:r>
          </a:p>
          <a:p>
            <a:pPr lvl="2"/>
            <a:r>
              <a:rPr lang="fr-FR" altLang="fr-FR" dirty="0" smtClean="0"/>
              <a:t>CMMI ne répond pas à toutes les attentes :</a:t>
            </a:r>
          </a:p>
          <a:p>
            <a:pPr lvl="4"/>
            <a:r>
              <a:rPr lang="fr-FR" altLang="fr-FR" dirty="0" smtClean="0"/>
              <a:t>Pas de réponse en cas d’arbitrage (par exemple : comment satisfaire une nouvelle exigence sous contrainte de délai et de temps?)</a:t>
            </a:r>
          </a:p>
          <a:p>
            <a:pPr lvl="4"/>
            <a:r>
              <a:rPr lang="fr-FR" altLang="fr-FR" dirty="0" smtClean="0"/>
              <a:t>CMMI demande des rapports mais ne tient pas compte des difficultés logistiques d’organisation par exemple</a:t>
            </a:r>
            <a:endParaRPr lang="fr-FR" alt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Limites et faiblesses du modèle</a:t>
            </a:r>
            <a:endParaRPr lang="fr-FR" dirty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Retours d’expérience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962D63-510D-4CB9-A0DB-56559C650C4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6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08" y="2371700"/>
            <a:ext cx="3810000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Pour quelles raisons ?</a:t>
            </a:r>
            <a:endParaRPr lang="fr-FR" dirty="0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Origines du besoin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722C2B-3CF6-4A0F-9E77-40F9929B8BF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Pensées 3"/>
          <p:cNvSpPr/>
          <p:nvPr/>
        </p:nvSpPr>
        <p:spPr>
          <a:xfrm>
            <a:off x="329175" y="1804950"/>
            <a:ext cx="2807848" cy="1512168"/>
          </a:xfrm>
          <a:prstGeom prst="cloudCallout">
            <a:avLst>
              <a:gd name="adj1" fmla="val 71305"/>
              <a:gd name="adj2" fmla="val 63975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 projet de développement se déroule bien ?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16587" y="1272326"/>
            <a:ext cx="2807848" cy="1512168"/>
          </a:xfrm>
          <a:prstGeom prst="cloudCallout">
            <a:avLst>
              <a:gd name="adj1" fmla="val -11301"/>
              <a:gd name="adj2" fmla="val 72824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Est-ce que je fais ce qu’il faut pour réussir le projet ?</a:t>
            </a:r>
            <a:endParaRPr lang="fr-FR" b="1" dirty="0"/>
          </a:p>
        </p:txBody>
      </p:sp>
      <p:sp>
        <p:nvSpPr>
          <p:cNvPr id="11" name="Pensées 10"/>
          <p:cNvSpPr/>
          <p:nvPr/>
        </p:nvSpPr>
        <p:spPr>
          <a:xfrm>
            <a:off x="6321553" y="1395751"/>
            <a:ext cx="2807848" cy="1678300"/>
          </a:xfrm>
          <a:prstGeom prst="cloudCallout">
            <a:avLst>
              <a:gd name="adj1" fmla="val -91524"/>
              <a:gd name="adj2" fmla="val 77249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Est-ce que je vais tenir mes échéances et mon budget ?</a:t>
            </a:r>
            <a:endParaRPr lang="fr-FR" b="1" dirty="0"/>
          </a:p>
        </p:txBody>
      </p:sp>
      <p:sp>
        <p:nvSpPr>
          <p:cNvPr id="12" name="Pensées 11"/>
          <p:cNvSpPr/>
          <p:nvPr/>
        </p:nvSpPr>
        <p:spPr>
          <a:xfrm>
            <a:off x="6321553" y="3206952"/>
            <a:ext cx="2807848" cy="1678300"/>
          </a:xfrm>
          <a:prstGeom prst="cloudCallout">
            <a:avLst>
              <a:gd name="adj1" fmla="val -88468"/>
              <a:gd name="adj2" fmla="val -11614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Est-ce que je couvre les exigences de mon client ?</a:t>
            </a:r>
            <a:endParaRPr lang="fr-FR" b="1" dirty="0"/>
          </a:p>
        </p:txBody>
      </p:sp>
      <p:sp>
        <p:nvSpPr>
          <p:cNvPr id="13" name="Pensées 12"/>
          <p:cNvSpPr/>
          <p:nvPr/>
        </p:nvSpPr>
        <p:spPr>
          <a:xfrm>
            <a:off x="5947439" y="5084251"/>
            <a:ext cx="2807848" cy="1512168"/>
          </a:xfrm>
          <a:prstGeom prst="cloudCallout">
            <a:avLst>
              <a:gd name="adj1" fmla="val -89141"/>
              <a:gd name="adj2" fmla="val -98260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Comment être plus compétitif ?</a:t>
            </a:r>
            <a:endParaRPr lang="fr-FR" b="1" dirty="0"/>
          </a:p>
        </p:txBody>
      </p:sp>
      <p:sp>
        <p:nvSpPr>
          <p:cNvPr id="14" name="Pensées 13"/>
          <p:cNvSpPr/>
          <p:nvPr/>
        </p:nvSpPr>
        <p:spPr>
          <a:xfrm>
            <a:off x="2916796" y="5229200"/>
            <a:ext cx="2807848" cy="1628800"/>
          </a:xfrm>
          <a:prstGeom prst="cloudCallout">
            <a:avLst>
              <a:gd name="adj1" fmla="val 2996"/>
              <a:gd name="adj2" fmla="val -101210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Comment capitaliser sur les bonnes pratiques ?</a:t>
            </a:r>
            <a:endParaRPr lang="fr-FR" b="1" dirty="0"/>
          </a:p>
        </p:txBody>
      </p:sp>
      <p:sp>
        <p:nvSpPr>
          <p:cNvPr id="15" name="Pensées 14"/>
          <p:cNvSpPr/>
          <p:nvPr/>
        </p:nvSpPr>
        <p:spPr>
          <a:xfrm>
            <a:off x="196460" y="4375753"/>
            <a:ext cx="2807848" cy="1512168"/>
          </a:xfrm>
          <a:prstGeom prst="cloudCallout">
            <a:avLst>
              <a:gd name="adj1" fmla="val 78453"/>
              <a:gd name="adj2" fmla="val -68763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Comment me distinguer de la concurrence ?</a:t>
            </a:r>
            <a:endParaRPr lang="fr-FR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05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Coûts :</a:t>
            </a:r>
          </a:p>
          <a:p>
            <a:pPr lvl="1"/>
            <a:r>
              <a:rPr lang="fr-FR" dirty="0" smtClean="0"/>
              <a:t>Une approximation « grosses mailles » tout à fait officieuse mais pratique et constatée dans l’industrie</a:t>
            </a:r>
          </a:p>
          <a:p>
            <a:pPr lvl="2"/>
            <a:r>
              <a:rPr lang="fr-FR" dirty="0" smtClean="0"/>
              <a:t>Si on consacre moins de l’équivalent  de 3% de son budget de RH pour le périmètre visé par le CMMI, on risque de stagner plutôt que de progresser</a:t>
            </a:r>
          </a:p>
          <a:p>
            <a:pPr lvl="2"/>
            <a:r>
              <a:rPr lang="fr-FR" dirty="0" smtClean="0"/>
              <a:t>Les organisations qui progressent consacrent généralement l’équivalent de 3% à 10% de leur budget de RH pour le périmètre visé par le CMMI; à 3%, la progression sera lente; à 10%, elle sera agressive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Bénéfices :</a:t>
            </a:r>
          </a:p>
          <a:p>
            <a:pPr lvl="1"/>
            <a:r>
              <a:rPr lang="fr-FR" dirty="0" smtClean="0"/>
              <a:t>Varient </a:t>
            </a:r>
            <a:r>
              <a:rPr lang="fr-FR" dirty="0"/>
              <a:t>évidemment en fonction de facteurs comme</a:t>
            </a:r>
          </a:p>
          <a:p>
            <a:pPr lvl="2"/>
            <a:r>
              <a:rPr lang="fr-FR" dirty="0"/>
              <a:t>Engagement de la Direction</a:t>
            </a:r>
          </a:p>
          <a:p>
            <a:pPr lvl="2"/>
            <a:r>
              <a:rPr lang="fr-FR" dirty="0"/>
              <a:t>Ressources mises à disposition</a:t>
            </a:r>
          </a:p>
          <a:p>
            <a:pPr lvl="4"/>
            <a:r>
              <a:rPr lang="fr-FR" dirty="0"/>
              <a:t>Quantité</a:t>
            </a:r>
          </a:p>
          <a:p>
            <a:pPr lvl="4"/>
            <a:r>
              <a:rPr lang="fr-FR" dirty="0"/>
              <a:t>Disponibilité réelle</a:t>
            </a:r>
          </a:p>
          <a:p>
            <a:pPr lvl="4"/>
            <a:r>
              <a:rPr lang="fr-FR" dirty="0"/>
              <a:t>Expertise</a:t>
            </a:r>
          </a:p>
          <a:p>
            <a:pPr lvl="4"/>
            <a:r>
              <a:rPr lang="fr-FR" dirty="0"/>
              <a:t>Engagement</a:t>
            </a:r>
          </a:p>
          <a:p>
            <a:pPr lvl="2"/>
            <a:r>
              <a:rPr lang="fr-FR" dirty="0"/>
              <a:t>Taille du périmètre couvert</a:t>
            </a:r>
          </a:p>
          <a:p>
            <a:pPr lvl="2"/>
            <a:r>
              <a:rPr lang="fr-FR" dirty="0"/>
              <a:t>Moment de la prise des mesures (tenir compte de la courbe d’apprentissage)</a:t>
            </a:r>
          </a:p>
          <a:p>
            <a:pPr lvl="2"/>
            <a:r>
              <a:rPr lang="fr-FR" dirty="0"/>
              <a:t>En gros, les études montrent que pour chaque unité monétaire investie en amélioration de processus, une organisation en retire au moins 4 en bénéfices en deçà d’une période de 2 à 3 ans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Coûts VS bénéfices</a:t>
            </a:r>
            <a:endParaRPr lang="fr-FR" dirty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Retours d’expérience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962D63-510D-4CB9-A0DB-56559C650C4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72440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066925"/>
            <a:ext cx="5191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159125"/>
            <a:ext cx="480060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235450"/>
            <a:ext cx="40576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995863"/>
            <a:ext cx="44196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89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Ce que les clients pensent de CMMI</a:t>
            </a:r>
            <a:endParaRPr lang="fr-FR" dirty="0" smtClean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BACCE6-C8ED-4495-B98A-3BE7E34CCC4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567738" y="6342063"/>
            <a:ext cx="576262" cy="365125"/>
          </a:xfrm>
          <a:prstGeom prst="rect">
            <a:avLst/>
          </a:prstGeom>
        </p:spPr>
        <p:txBody>
          <a:bodyPr/>
          <a:lstStyle/>
          <a:p>
            <a:fld id="{B1BACCE6-C8ED-4495-B98A-3BE7E34CCC48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799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Certifications consultables en ligne : </a:t>
            </a:r>
            <a:r>
              <a:rPr lang="fr-FR" dirty="0" smtClean="0">
                <a:hlinkClick r:id="rId2"/>
              </a:rPr>
              <a:t>https://sas.cmmiinstitute.com/pars/pars.aspx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Quelques exemples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Certifications officielles France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A5D768-E46D-494B-B4A0-D240E5D4EF11}" type="slidenum">
              <a:rPr lang="fr-FR" smtClean="0"/>
              <a:pPr/>
              <a:t>42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74336"/>
              </p:ext>
            </p:extLst>
          </p:nvPr>
        </p:nvGraphicFramePr>
        <p:xfrm>
          <a:off x="539552" y="1772816"/>
          <a:ext cx="7600416" cy="33815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2855"/>
                <a:gridCol w="2064015"/>
                <a:gridCol w="3013546"/>
              </a:tblGrid>
              <a:tr h="36405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Niveau de maturité (DEV)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Organisation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Date</a:t>
                      </a:r>
                      <a:endParaRPr lang="fr-FR" sz="1600" dirty="0"/>
                    </a:p>
                  </a:txBody>
                  <a:tcPr/>
                </a:tc>
              </a:tr>
              <a:tr h="140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CMMI-DEV v1.3(Staged):Maturity Level 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SQLI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 (fin 2013)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0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CMMI-DEV v1.3(Staged):Maturity Level 3</a:t>
                      </a:r>
                    </a:p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Accenture</a:t>
                      </a:r>
                      <a:endParaRPr lang="fr-FR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Altran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AUSY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BNP Paribas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SII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SIEMENS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THALES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0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CMMI-DEV v1.3(Staged):Maturity Level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ALTEN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AMADEUS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APSIDE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Armée de Terre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Banque de France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59394"/>
              </p:ext>
            </p:extLst>
          </p:nvPr>
        </p:nvGraphicFramePr>
        <p:xfrm>
          <a:off x="539552" y="5157192"/>
          <a:ext cx="7608232" cy="1181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2855"/>
                <a:gridCol w="2067192"/>
                <a:gridCol w="30181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Niveau de maturité (SVC)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Organisation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Date</a:t>
                      </a:r>
                      <a:endParaRPr lang="fr-FR" sz="1600" dirty="0"/>
                    </a:p>
                  </a:txBody>
                  <a:tcPr/>
                </a:tc>
              </a:tr>
              <a:tr h="140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CMMI-SVC v1.3(Staged):Maturity Level 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Alten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0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CMMI-SVC v1.3(Staged):Maturity Level 2</a:t>
                      </a:r>
                    </a:p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BNP </a:t>
                      </a:r>
                      <a:r>
                        <a:rPr lang="fr-FR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Parisbas</a:t>
                      </a:r>
                      <a:endParaRPr lang="fr-FR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EADS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Thales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5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CMMI est un support qui fournit des bonnes pratiques pour les différentes activités des projets informatiques</a:t>
            </a:r>
          </a:p>
          <a:p>
            <a:pPr lvl="1"/>
            <a:r>
              <a:rPr lang="fr-FR" dirty="0" smtClean="0"/>
              <a:t>Le modèle ne remplace pas l’expertise humaine</a:t>
            </a:r>
          </a:p>
          <a:p>
            <a:r>
              <a:rPr lang="fr-FR" dirty="0" smtClean="0"/>
              <a:t>CMMI s’adresse à tous, en régie, au forfait, quelques soient les projets ou les profils</a:t>
            </a:r>
          </a:p>
          <a:p>
            <a:pPr lvl="1"/>
            <a:r>
              <a:rPr lang="fr-FR" dirty="0" smtClean="0"/>
              <a:t>Il ne faut pas avoir une approche tout ou rien, même dans les entités qui ne sont pas officiellement couvertes par le déploiement CMMI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CMMI n’est qu’un moyen de mieux réussir les projets, pas une fin en soit</a:t>
            </a:r>
          </a:p>
          <a:p>
            <a:pPr lvl="1"/>
            <a:r>
              <a:rPr lang="fr-FR" dirty="0" smtClean="0"/>
              <a:t>Mieux vaut utiliser un produit qui marche bien dans votre contexte mais qui n’est pas standard, </a:t>
            </a:r>
            <a:r>
              <a:rPr lang="fr-FR" dirty="0" err="1" smtClean="0"/>
              <a:t>plutot</a:t>
            </a:r>
            <a:r>
              <a:rPr lang="fr-FR" dirty="0" smtClean="0"/>
              <a:t> que de vouloir à tout prix rester dans le modèle qui n’est pas efficace</a:t>
            </a:r>
          </a:p>
          <a:p>
            <a:r>
              <a:rPr lang="fr-FR" dirty="0" smtClean="0"/>
              <a:t>CMMI est basée sur un principe d’amélioration continue</a:t>
            </a:r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185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Synthèse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F1F5C55A-AAC4-4FAB-A004-0267178C4D8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pic>
        <p:nvPicPr>
          <p:cNvPr id="1855492" name="Picture 4" descr="poignée de m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2565648" cy="697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19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3"/>
          <p:cNvSpPr>
            <a:spLocks noGrp="1" noChangeArrowheads="1"/>
          </p:cNvSpPr>
          <p:nvPr>
            <p:ph idx="1"/>
          </p:nvPr>
        </p:nvSpPr>
        <p:spPr>
          <a:xfrm>
            <a:off x="396000" y="1268760"/>
            <a:ext cx="7689328" cy="48245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Ouvrages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/>
              <a:t>livre de Richard Basque, en français, sur le CMMI v1.3 </a:t>
            </a:r>
            <a:r>
              <a:rPr lang="fr-FR" dirty="0" smtClean="0"/>
              <a:t>: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/>
              <a:t>livre de Richard Basque, en français, sur le déploiement de CMMI 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CMMI for Services, en anglais, v1.3 :</a:t>
            </a:r>
          </a:p>
          <a:p>
            <a:endParaRPr lang="fr-FR" dirty="0" smtClean="0"/>
          </a:p>
          <a:p>
            <a:r>
              <a:rPr lang="fr-FR" dirty="0" smtClean="0"/>
              <a:t>Web</a:t>
            </a:r>
          </a:p>
          <a:p>
            <a:pPr lvl="1"/>
            <a:r>
              <a:rPr lang="fr-FR" dirty="0" smtClean="0"/>
              <a:t>SEI - Software Engineering Institute : </a:t>
            </a:r>
            <a:r>
              <a:rPr lang="fr-FR" dirty="0" smtClean="0">
                <a:hlinkClick r:id="rId2"/>
              </a:rPr>
              <a:t>http://www.sei.cmu.edu/</a:t>
            </a:r>
            <a:endParaRPr lang="fr-FR" dirty="0" smtClean="0"/>
          </a:p>
          <a:p>
            <a:pPr lvl="1"/>
            <a:r>
              <a:rPr lang="fr-FR" dirty="0"/>
              <a:t>Le site d’information complémentaire du SEI: 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://cmmiinstitute.com/</a:t>
            </a:r>
            <a:endParaRPr lang="fr-FR" dirty="0"/>
          </a:p>
          <a:p>
            <a:pPr lvl="2"/>
            <a:endParaRPr lang="fr-FR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Pour aller plus loin…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A4A58-09EC-4A4A-965C-DB75D45C7C5A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239" y="1268760"/>
            <a:ext cx="802384" cy="114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622" y="2514254"/>
            <a:ext cx="787264" cy="112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730" y="3717032"/>
            <a:ext cx="822598" cy="119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760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567738" y="6551613"/>
            <a:ext cx="576262" cy="306387"/>
          </a:xfrm>
        </p:spPr>
        <p:txBody>
          <a:bodyPr/>
          <a:lstStyle/>
          <a:p>
            <a:fld id="{F1F5C55A-AAC4-4FAB-A004-0267178C4D8A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8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3194"/>
            <a:ext cx="2362200" cy="3971925"/>
          </a:xfrm>
          <a:prstGeom prst="rect">
            <a:avLst/>
          </a:prstGeom>
        </p:spPr>
      </p:pic>
      <p:sp>
        <p:nvSpPr>
          <p:cNvPr id="18" name="Espace réservé du contenu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On le fait depuis longtemps, alors…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…on va essayer de trouver un modèle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Que faire ?</a:t>
            </a:r>
            <a:endParaRPr lang="fr-FR" dirty="0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Origines du besoin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722C2B-3CF6-4A0F-9E77-40F9929B8B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Bulle ronde 19"/>
          <p:cNvSpPr/>
          <p:nvPr/>
        </p:nvSpPr>
        <p:spPr>
          <a:xfrm>
            <a:off x="467544" y="1556792"/>
            <a:ext cx="1728192" cy="1295850"/>
          </a:xfrm>
          <a:prstGeom prst="wedgeEllipseCallout">
            <a:avLst>
              <a:gd name="adj1" fmla="val 46002"/>
              <a:gd name="adj2" fmla="val 60121"/>
            </a:avLst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Embaucher des supers CP ?</a:t>
            </a:r>
            <a:endParaRPr lang="fr-FR" b="1" dirty="0"/>
          </a:p>
        </p:txBody>
      </p:sp>
      <p:sp>
        <p:nvSpPr>
          <p:cNvPr id="22" name="Bulle ronde 21"/>
          <p:cNvSpPr/>
          <p:nvPr/>
        </p:nvSpPr>
        <p:spPr>
          <a:xfrm>
            <a:off x="2357288" y="1376772"/>
            <a:ext cx="2034256" cy="1620180"/>
          </a:xfrm>
          <a:prstGeom prst="wedgeEllipseCallout">
            <a:avLst>
              <a:gd name="adj1" fmla="val -54504"/>
              <a:gd name="adj2" fmla="val 49341"/>
            </a:avLst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N’embaucher que des experts pour développer ?</a:t>
            </a:r>
            <a:endParaRPr lang="fr-FR" b="1" dirty="0"/>
          </a:p>
        </p:txBody>
      </p:sp>
      <p:sp>
        <p:nvSpPr>
          <p:cNvPr id="23" name="Bulle ronde 22"/>
          <p:cNvSpPr/>
          <p:nvPr/>
        </p:nvSpPr>
        <p:spPr>
          <a:xfrm>
            <a:off x="2843744" y="4543013"/>
            <a:ext cx="2034256" cy="1620180"/>
          </a:xfrm>
          <a:prstGeom prst="wedgeEllipseCallout">
            <a:avLst>
              <a:gd name="adj1" fmla="val -79736"/>
              <a:gd name="adj2" fmla="val -112161"/>
            </a:avLst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des plans d’actions?</a:t>
            </a:r>
            <a:endParaRPr lang="fr-FR" b="1" dirty="0"/>
          </a:p>
        </p:txBody>
      </p:sp>
      <p:sp>
        <p:nvSpPr>
          <p:cNvPr id="24" name="Bulle ronde 23"/>
          <p:cNvSpPr/>
          <p:nvPr/>
        </p:nvSpPr>
        <p:spPr>
          <a:xfrm>
            <a:off x="2923888" y="3201113"/>
            <a:ext cx="2034256" cy="1137739"/>
          </a:xfrm>
          <a:prstGeom prst="wedgeEllipseCallout">
            <a:avLst>
              <a:gd name="adj1" fmla="val -78242"/>
              <a:gd name="adj2" fmla="val -43243"/>
            </a:avLst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des heures sup ?</a:t>
            </a:r>
            <a:endParaRPr lang="fr-FR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SQLI GROUP 2014 – 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62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La démarche est i</a:t>
            </a:r>
            <a:r>
              <a:rPr lang="fr-FR" dirty="0" smtClean="0"/>
              <a:t>nitié </a:t>
            </a:r>
            <a:r>
              <a:rPr lang="fr-FR" dirty="0"/>
              <a:t>par la Défense Américaine depuis 1986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Sortie en 1991 de la 1ère version du SW-CMM (</a:t>
            </a:r>
            <a:r>
              <a:rPr lang="fr-FR" altLang="fr-FR" dirty="0" err="1" smtClean="0"/>
              <a:t>Capability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Maturity</a:t>
            </a:r>
            <a:r>
              <a:rPr lang="fr-FR" altLang="fr-FR" dirty="0" smtClean="0"/>
              <a:t> Model for Software) </a:t>
            </a:r>
          </a:p>
          <a:p>
            <a:pPr lvl="2"/>
            <a:r>
              <a:rPr lang="fr-FR" altLang="fr-FR" dirty="0" smtClean="0"/>
              <a:t>Immense succès auprès des entreprises industrielles.</a:t>
            </a:r>
          </a:p>
          <a:p>
            <a:pPr lvl="2"/>
            <a:r>
              <a:rPr lang="fr-FR" altLang="fr-FR" dirty="0" smtClean="0"/>
              <a:t>Sortie de SE-CMM, SA-CMM, IPD-CMM, P-CMM etc.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Besoin d’intégration exprimé par les professionnels : </a:t>
            </a:r>
          </a:p>
          <a:p>
            <a:pPr marL="0" indent="0" algn="ctr">
              <a:buNone/>
            </a:pPr>
            <a:r>
              <a:rPr lang="fr-FR" altLang="fr-FR" dirty="0"/>
              <a:t>A</a:t>
            </a:r>
            <a:r>
              <a:rPr lang="fr-FR" altLang="fr-FR" dirty="0" smtClean="0"/>
              <a:t>nnonce de la sortie du « CMM </a:t>
            </a:r>
            <a:r>
              <a:rPr lang="fr-FR" altLang="fr-FR" dirty="0" err="1" smtClean="0"/>
              <a:t>Integration</a:t>
            </a:r>
            <a:r>
              <a:rPr lang="fr-FR" altLang="fr-FR" dirty="0" smtClean="0"/>
              <a:t> » (CMMI) en 1998  (SEPG à Chicago).</a:t>
            </a:r>
          </a:p>
          <a:p>
            <a:pPr lvl="2"/>
            <a:r>
              <a:rPr lang="fr-FR" dirty="0"/>
              <a:t>Développé par le SEI après analyse de succès et d’échecs sur des milliers de projets (</a:t>
            </a:r>
            <a:r>
              <a:rPr lang="fr-FR" dirty="0">
                <a:hlinkClick r:id="rId2"/>
              </a:rPr>
              <a:t>http://www.sei.cmu.edu/</a:t>
            </a:r>
            <a:r>
              <a:rPr lang="fr-FR" dirty="0"/>
              <a:t>)</a:t>
            </a:r>
          </a:p>
          <a:p>
            <a:pPr lvl="2"/>
            <a:r>
              <a:rPr lang="fr-FR" altLang="fr-FR" dirty="0" smtClean="0"/>
              <a:t>Sortie du CMMI en 2000, qui en est à sa version 1.3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origines du modèle CMM</a:t>
            </a:r>
            <a:endParaRPr lang="fr-FR" dirty="0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CMMI -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F2DE8D-E335-4F1E-996C-8C14FE4FF9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54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altLang="fr-FR" dirty="0" smtClean="0"/>
              <a:t> Qu’est ce que CMMI ?</a:t>
            </a:r>
          </a:p>
          <a:p>
            <a:pPr lvl="2"/>
            <a:r>
              <a:rPr lang="fr-FR" altLang="fr-FR" dirty="0" smtClean="0"/>
              <a:t>Signification : </a:t>
            </a:r>
            <a:r>
              <a:rPr lang="fr-FR" altLang="fr-FR" b="1" dirty="0" err="1" smtClean="0"/>
              <a:t>Capability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Maturity</a:t>
            </a:r>
            <a:r>
              <a:rPr lang="fr-FR" altLang="fr-FR" b="1" dirty="0" smtClean="0"/>
              <a:t> Model </a:t>
            </a:r>
            <a:r>
              <a:rPr lang="fr-FR" altLang="fr-FR" b="1" dirty="0" err="1" smtClean="0"/>
              <a:t>Integration</a:t>
            </a:r>
            <a:endParaRPr lang="fr-FR" altLang="fr-FR" b="1" dirty="0" smtClean="0"/>
          </a:p>
          <a:p>
            <a:pPr lvl="2"/>
            <a:r>
              <a:rPr lang="fr-FR" altLang="fr-FR" dirty="0" smtClean="0"/>
              <a:t>C’est un ensemble de </a:t>
            </a:r>
            <a:r>
              <a:rPr lang="fr-FR" altLang="fr-FR" b="1" dirty="0" smtClean="0">
                <a:solidFill>
                  <a:srgbClr val="FF0000"/>
                </a:solidFill>
              </a:rPr>
              <a:t>bonnes pratiques </a:t>
            </a:r>
            <a:r>
              <a:rPr lang="fr-FR" altLang="fr-FR" dirty="0" smtClean="0"/>
              <a:t>relatives aux activités de développement, de maintenance appliquées aux produits et aux services.</a:t>
            </a:r>
          </a:p>
          <a:p>
            <a:pPr lvl="2"/>
            <a:r>
              <a:rPr lang="fr-FR" altLang="fr-FR" dirty="0" smtClean="0"/>
              <a:t>C’est un </a:t>
            </a:r>
            <a:r>
              <a:rPr lang="fr-FR" altLang="fr-FR" b="1" dirty="0" smtClean="0">
                <a:solidFill>
                  <a:srgbClr val="FF0000"/>
                </a:solidFill>
              </a:rPr>
              <a:t>modèle</a:t>
            </a:r>
            <a:r>
              <a:rPr lang="fr-FR" altLang="fr-FR" dirty="0" smtClean="0"/>
              <a:t> qui se base sur :</a:t>
            </a:r>
          </a:p>
          <a:p>
            <a:pPr lvl="4"/>
            <a:r>
              <a:rPr lang="fr-FR" altLang="fr-FR" dirty="0" smtClean="0"/>
              <a:t>Un mode itératif qui vise à l’amélioration permanente</a:t>
            </a:r>
          </a:p>
          <a:p>
            <a:pPr lvl="4"/>
            <a:r>
              <a:rPr lang="fr-FR" altLang="fr-FR" dirty="0" smtClean="0"/>
              <a:t>Un ensemble de bonnes pratiques à mettre en œuvre sur un projet</a:t>
            </a:r>
          </a:p>
          <a:p>
            <a:pPr lvl="4"/>
            <a:r>
              <a:rPr lang="fr-FR" altLang="fr-FR" dirty="0" smtClean="0"/>
              <a:t>Un modèle adaptable aux différentes organisations ou typologie de projet</a:t>
            </a:r>
          </a:p>
          <a:p>
            <a:pPr lvl="3"/>
            <a:endParaRPr lang="fr-FR" altLang="fr-FR" dirty="0" smtClean="0"/>
          </a:p>
          <a:p>
            <a:r>
              <a:rPr lang="fr-FR" altLang="fr-FR" dirty="0" smtClean="0"/>
              <a:t> Qu’est ce que CMMI n’est pas ? </a:t>
            </a:r>
          </a:p>
          <a:p>
            <a:pPr lvl="2"/>
            <a:r>
              <a:rPr lang="fr-FR" altLang="fr-FR" dirty="0" smtClean="0"/>
              <a:t>Ce n’est pas une méthode de conduite de projet mais une démarche qui vise à porter l’entreprise à un niveau de maturité qui lui permettra de réaliser correctement ses projets avec au final :</a:t>
            </a:r>
          </a:p>
          <a:p>
            <a:pPr lvl="4"/>
            <a:r>
              <a:rPr lang="fr-FR" altLang="fr-FR" dirty="0" smtClean="0"/>
              <a:t>Satisfaction des utilisateurs finaux</a:t>
            </a:r>
          </a:p>
          <a:p>
            <a:pPr lvl="4"/>
            <a:r>
              <a:rPr lang="fr-FR" altLang="fr-FR" dirty="0" smtClean="0"/>
              <a:t>Maîtrise des projets : délais, budget et qualité</a:t>
            </a:r>
          </a:p>
          <a:p>
            <a:pPr lvl="4"/>
            <a:r>
              <a:rPr lang="fr-FR" altLang="fr-FR" dirty="0" smtClean="0"/>
              <a:t>Transparence des projets pour tous les acteurs</a:t>
            </a:r>
          </a:p>
          <a:p>
            <a:pPr lvl="3"/>
            <a:endParaRPr lang="fr-FR" alt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CMMI - Présentation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F2DE8D-E335-4F1E-996C-8C14FE4FF90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685" y="224644"/>
            <a:ext cx="18507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22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8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8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8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8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8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8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CMMI est un MODÈLE…</a:t>
            </a:r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Concepts et terminologie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297524-E775-4D8D-A82F-61A678D735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241225" cy="35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à coins arrondis 1"/>
          <p:cNvSpPr/>
          <p:nvPr/>
        </p:nvSpPr>
        <p:spPr>
          <a:xfrm>
            <a:off x="368907" y="1248175"/>
            <a:ext cx="2304256" cy="1750868"/>
          </a:xfrm>
          <a:prstGeom prst="wedgeRoundRectCallout">
            <a:avLst>
              <a:gd name="adj1" fmla="val 83990"/>
              <a:gd name="adj2" fmla="val 41807"/>
              <a:gd name="adj3" fmla="val 16667"/>
            </a:avLst>
          </a:prstGeom>
          <a:solidFill>
            <a:schemeClr val="tx2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Approximation de la réalité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183376" y="681132"/>
            <a:ext cx="2304256" cy="1750868"/>
          </a:xfrm>
          <a:prstGeom prst="wedgeRoundRectCallout">
            <a:avLst>
              <a:gd name="adj1" fmla="val -72496"/>
              <a:gd name="adj2" fmla="val 57573"/>
              <a:gd name="adj3" fmla="val 16667"/>
            </a:avLst>
          </a:prstGeom>
          <a:solidFill>
            <a:schemeClr val="tx2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Simplifie en élaguant les détails moins importants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497744" y="2943898"/>
            <a:ext cx="2304256" cy="1750868"/>
          </a:xfrm>
          <a:prstGeom prst="wedgeRoundRectCallout">
            <a:avLst>
              <a:gd name="adj1" fmla="val -91214"/>
              <a:gd name="adj2" fmla="val -23229"/>
              <a:gd name="adj3" fmla="val 16667"/>
            </a:avLst>
          </a:prstGeom>
          <a:solidFill>
            <a:schemeClr val="tx2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Focalise sur les choses plus essentielles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031249" y="4855731"/>
            <a:ext cx="2304256" cy="1415772"/>
          </a:xfrm>
          <a:prstGeom prst="wedgeRoundRectCallout">
            <a:avLst>
              <a:gd name="adj1" fmla="val -41049"/>
              <a:gd name="adj2" fmla="val -77787"/>
              <a:gd name="adj3" fmla="val 16667"/>
            </a:avLst>
          </a:prstGeom>
          <a:solidFill>
            <a:schemeClr val="tx2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Établit une cible idéale à atteindre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09982" y="3812749"/>
            <a:ext cx="2304256" cy="1750868"/>
          </a:xfrm>
          <a:prstGeom prst="wedgeRoundRectCallout">
            <a:avLst>
              <a:gd name="adj1" fmla="val 86986"/>
              <a:gd name="adj2" fmla="val -56732"/>
              <a:gd name="adj3" fmla="val 16667"/>
            </a:avLst>
          </a:prstGeom>
          <a:solidFill>
            <a:schemeClr val="tx2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Dit </a:t>
            </a:r>
            <a:r>
              <a:rPr lang="fr-FR" sz="2000" b="1" dirty="0"/>
              <a:t>ce qu’il est souhaitable de faire (le QUOI) mais sans dire COMMENT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31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CMMI  : ce n’est pas une norme</a:t>
            </a:r>
          </a:p>
          <a:p>
            <a:pPr lvl="2"/>
            <a:r>
              <a:rPr lang="fr-FR" dirty="0" smtClean="0"/>
              <a:t>Une norme se respecte</a:t>
            </a:r>
          </a:p>
          <a:p>
            <a:pPr lvl="2"/>
            <a:r>
              <a:rPr lang="fr-FR" dirty="0" smtClean="0"/>
              <a:t>Un modèle s’instancie et s’adapte au contexte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C’est un langage commun, une vision partagée</a:t>
            </a:r>
          </a:p>
          <a:p>
            <a:pPr lvl="2"/>
            <a:r>
              <a:rPr lang="fr-FR" dirty="0" smtClean="0"/>
              <a:t>Permet de savoir où on en est, par comparaison au modèle</a:t>
            </a:r>
          </a:p>
          <a:p>
            <a:pPr lvl="2"/>
            <a:r>
              <a:rPr lang="fr-FR" dirty="0" smtClean="0"/>
              <a:t>Possède une méthode d’évaluation objective et fiable</a:t>
            </a:r>
          </a:p>
          <a:p>
            <a:pPr lvl="2"/>
            <a:r>
              <a:rPr lang="fr-FR" dirty="0" smtClean="0"/>
              <a:t>Définit précisément le chemin et les étapes vers l’objectif souhaité (niveau de maturité)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Le modèle CMMI apporte une structuration des démarches d’amélioration du processus. </a:t>
            </a:r>
          </a:p>
          <a:p>
            <a:pPr lvl="1"/>
            <a:r>
              <a:rPr lang="fr-FR" dirty="0" smtClean="0"/>
              <a:t>Il aide :</a:t>
            </a:r>
          </a:p>
          <a:p>
            <a:pPr lvl="2"/>
            <a:r>
              <a:rPr lang="fr-FR" dirty="0" smtClean="0"/>
              <a:t>au diagnostic initial d’efficacité</a:t>
            </a:r>
          </a:p>
          <a:p>
            <a:pPr lvl="2"/>
            <a:r>
              <a:rPr lang="fr-FR" dirty="0" smtClean="0"/>
              <a:t>à établir des priorités d’amélioration</a:t>
            </a:r>
          </a:p>
          <a:p>
            <a:pPr lvl="2"/>
            <a:r>
              <a:rPr lang="fr-FR" dirty="0" smtClean="0"/>
              <a:t>à mettre en place ces améliorations</a:t>
            </a:r>
          </a:p>
          <a:p>
            <a:endParaRPr lang="fr-FR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Le CMMI n’est pas une norme…</a:t>
            </a:r>
            <a:endParaRPr lang="fr-FR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Concepts et terminologie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EA4A58-09EC-4A4A-965C-DB75D45C7C5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© SQLI GROUP </a:t>
            </a:r>
            <a:r>
              <a:rPr lang="fr-FR" dirty="0" smtClean="0"/>
              <a:t>– </a:t>
            </a:r>
            <a:r>
              <a:rPr lang="fr-FR" dirty="0" smtClean="0"/>
              <a:t>CMMI expliqué simplement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00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F3_MOD_DocGeneriquePPT43_FR">
  <a:themeElements>
    <a:clrScheme name="Couleurs SQLI">
      <a:dk1>
        <a:srgbClr val="000000"/>
      </a:dk1>
      <a:lt1>
        <a:sysClr val="window" lastClr="FFFFFF"/>
      </a:lt1>
      <a:dk2>
        <a:srgbClr val="DA0E1A"/>
      </a:dk2>
      <a:lt2>
        <a:srgbClr val="009EE0"/>
      </a:lt2>
      <a:accent1>
        <a:srgbClr val="F7E18D"/>
      </a:accent1>
      <a:accent2>
        <a:srgbClr val="000000"/>
      </a:accent2>
      <a:accent3>
        <a:srgbClr val="454349"/>
      </a:accent3>
      <a:accent4>
        <a:srgbClr val="DA0E1A"/>
      </a:accent4>
      <a:accent5>
        <a:srgbClr val="FFFFFF"/>
      </a:accent5>
      <a:accent6>
        <a:srgbClr val="A97024"/>
      </a:accent6>
      <a:hlink>
        <a:srgbClr val="DA0E1A"/>
      </a:hlink>
      <a:folHlink>
        <a:srgbClr val="ED827A"/>
      </a:folHlink>
    </a:clrScheme>
    <a:fontScheme name="Polices SQLI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i="0" u="none" strike="noStrike" kern="1200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F3_MOD_DocGeneriquePPT43_FR.potx" id="{36C28415-BA10-489F-803B-777D9BCD8EC7}" vid="{BE9D671C-15E0-4F2E-A92B-490AFA1D93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QLI VALID">
      <a:dk1>
        <a:srgbClr val="000000"/>
      </a:dk1>
      <a:lt1>
        <a:sysClr val="window" lastClr="FFFFFF"/>
      </a:lt1>
      <a:dk2>
        <a:srgbClr val="E22F22"/>
      </a:dk2>
      <a:lt2>
        <a:srgbClr val="008CC9"/>
      </a:lt2>
      <a:accent1>
        <a:srgbClr val="F3DC8D"/>
      </a:accent1>
      <a:accent2>
        <a:srgbClr val="000000"/>
      </a:accent2>
      <a:accent3>
        <a:srgbClr val="FFFFFF"/>
      </a:accent3>
      <a:accent4>
        <a:srgbClr val="E22F22"/>
      </a:accent4>
      <a:accent5>
        <a:srgbClr val="008CC9"/>
      </a:accent5>
      <a:accent6>
        <a:srgbClr val="F3DC8D"/>
      </a:accent6>
      <a:hlink>
        <a:srgbClr val="FFFFFF"/>
      </a:hlink>
      <a:folHlink>
        <a:srgbClr val="FFFFFF"/>
      </a:folHlink>
    </a:clrScheme>
    <a:fontScheme name="Personnalisé 2">
      <a:majorFont>
        <a:latin typeface="DIN Next LT Pro Condensed"/>
        <a:ea typeface=""/>
        <a:cs typeface=""/>
      </a:majorFont>
      <a:minorFont>
        <a:latin typeface="DIN Next LT Pr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OPF3_MOD_DocGeneriquePPT43_FR</Template>
  <TotalTime>4567</TotalTime>
  <Words>4405</Words>
  <Application>Microsoft Office PowerPoint</Application>
  <PresentationFormat>Affichage à l'écran (4:3)</PresentationFormat>
  <Paragraphs>864</Paragraphs>
  <Slides>45</Slides>
  <Notes>32</Notes>
  <HiddenSlides>13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Arial Narrow</vt:lpstr>
      <vt:lpstr>Calibri</vt:lpstr>
      <vt:lpstr>Times New Roman</vt:lpstr>
      <vt:lpstr>Wingdings</vt:lpstr>
      <vt:lpstr>Wingdings 3</vt:lpstr>
      <vt:lpstr>OPF3_MOD_DocGeneriquePPT43_FR</vt:lpstr>
      <vt:lpstr>« Capability Maturity Model Integration ms »</vt:lpstr>
      <vt:lpstr>Table des matières</vt:lpstr>
      <vt:lpstr>Origines du besoin</vt:lpstr>
      <vt:lpstr>Origines du besoin</vt:lpstr>
      <vt:lpstr>Origines du besoin</vt:lpstr>
      <vt:lpstr>CMMI - Présentation</vt:lpstr>
      <vt:lpstr>CMMI - Présentation</vt:lpstr>
      <vt:lpstr>Concepts et terminologie</vt:lpstr>
      <vt:lpstr>Concepts et terminologie</vt:lpstr>
      <vt:lpstr>CMMI en détail</vt:lpstr>
      <vt:lpstr>CMMI en détail</vt:lpstr>
      <vt:lpstr>CMMI en détail</vt:lpstr>
      <vt:lpstr>Concepts et terminologie</vt:lpstr>
      <vt:lpstr>CMMI en détail</vt:lpstr>
      <vt:lpstr>CMMI en détail</vt:lpstr>
      <vt:lpstr>CMMI en détail</vt:lpstr>
      <vt:lpstr>CMMI en détail</vt:lpstr>
      <vt:lpstr>CMMI en détail</vt:lpstr>
      <vt:lpstr>CMMI en détail</vt:lpstr>
      <vt:lpstr>CMMI en détail</vt:lpstr>
      <vt:lpstr>CMMI en détail</vt:lpstr>
      <vt:lpstr>CMMI – Domaines communs</vt:lpstr>
      <vt:lpstr>CMMI – Domaines communs</vt:lpstr>
      <vt:lpstr>CMMI pour les Développements</vt:lpstr>
      <vt:lpstr>CMMI pour les Développements</vt:lpstr>
      <vt:lpstr>CMMI pour les services</vt:lpstr>
      <vt:lpstr>CMMI pour les services</vt:lpstr>
      <vt:lpstr>SQLI &amp; CMMI</vt:lpstr>
      <vt:lpstr>SQLI &amp; CMMI</vt:lpstr>
      <vt:lpstr>SQLI &amp; CMMI</vt:lpstr>
      <vt:lpstr>Retours d’expérience</vt:lpstr>
      <vt:lpstr>Retours d’expérience</vt:lpstr>
      <vt:lpstr>Retours d’expérience</vt:lpstr>
      <vt:lpstr>Retours d’expérience</vt:lpstr>
      <vt:lpstr>Retours d’expérience</vt:lpstr>
      <vt:lpstr>Retours d’expérience</vt:lpstr>
      <vt:lpstr>Retours d’expérience</vt:lpstr>
      <vt:lpstr>Retours d’expérience</vt:lpstr>
      <vt:lpstr>Retours d’expérience</vt:lpstr>
      <vt:lpstr>Retours d’expérience</vt:lpstr>
      <vt:lpstr>Ce que les clients pensent de CMMI</vt:lpstr>
      <vt:lpstr>Certifications officielles France</vt:lpstr>
      <vt:lpstr>En Synthèse</vt:lpstr>
      <vt:lpstr>Pour aller plus loin…</vt:lpstr>
      <vt:lpstr>Présentation PowerPoint</vt:lpstr>
    </vt:vector>
  </TitlesOfParts>
  <Company>SQLI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CMMI for Dummies</dc:title>
  <dc:creator>Sébastien MARTINI</dc:creator>
  <dc:description>Modèle générique PowerPoint Rouge, Arial Narrow, interlignes multiples</dc:description>
  <cp:lastModifiedBy>Emmanuel URIA</cp:lastModifiedBy>
  <cp:revision>168</cp:revision>
  <dcterms:created xsi:type="dcterms:W3CDTF">2013-03-06T14:27:37Z</dcterms:created>
  <dcterms:modified xsi:type="dcterms:W3CDTF">2015-11-09T09:44:59Z</dcterms:modified>
</cp:coreProperties>
</file>