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1" r:id="rId4"/>
    <p:sldId id="283" r:id="rId5"/>
    <p:sldId id="274" r:id="rId6"/>
    <p:sldId id="280" r:id="rId7"/>
    <p:sldId id="257" r:id="rId8"/>
    <p:sldId id="275" r:id="rId9"/>
    <p:sldId id="258" r:id="rId10"/>
    <p:sldId id="285" r:id="rId11"/>
    <p:sldId id="260" r:id="rId12"/>
    <p:sldId id="286" r:id="rId13"/>
    <p:sldId id="281" r:id="rId14"/>
    <p:sldId id="278" r:id="rId15"/>
    <p:sldId id="262" r:id="rId16"/>
    <p:sldId id="265" r:id="rId17"/>
    <p:sldId id="282" r:id="rId18"/>
    <p:sldId id="263" r:id="rId19"/>
    <p:sldId id="264" r:id="rId20"/>
    <p:sldId id="279" r:id="rId21"/>
    <p:sldId id="273" r:id="rId22"/>
    <p:sldId id="266" r:id="rId23"/>
    <p:sldId id="267" r:id="rId24"/>
    <p:sldId id="272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286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55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242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0636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68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403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401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231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704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4471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223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7A5A7FC-49D1-41B3-8FB2-E9CF02794FD5}" type="datetimeFigureOut">
              <a:rPr lang="fr-FR" smtClean="0"/>
              <a:t>09/03/2015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1541AE7-AAFC-41C9-A895-2798B7D9AEFD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00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JavaScript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Nécessaire Web</a:t>
            </a:r>
          </a:p>
          <a:p>
            <a:r>
              <a:rPr lang="fr-FR" dirty="0" smtClean="0"/>
              <a:t>Xavier Blanc – Université </a:t>
            </a:r>
            <a:r>
              <a:rPr lang="fr-FR" smtClean="0"/>
              <a:t>de Bordeaux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553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et code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</a:t>
            </a:r>
            <a:r>
              <a:rPr lang="fr-FR" dirty="0"/>
              <a:t>fonction peut définir des variables propres (mot clé </a:t>
            </a:r>
            <a:r>
              <a:rPr lang="fr-FR" b="1" u="sng" dirty="0"/>
              <a:t>var</a:t>
            </a:r>
            <a:r>
              <a:rPr lang="fr-FR" dirty="0"/>
              <a:t> !)</a:t>
            </a:r>
          </a:p>
          <a:p>
            <a:r>
              <a:rPr lang="fr-FR" dirty="0"/>
              <a:t>Une fonction retourne toujours quelque chose (</a:t>
            </a:r>
            <a:r>
              <a:rPr lang="fr-FR" dirty="0" err="1"/>
              <a:t>undefined</a:t>
            </a:r>
            <a:r>
              <a:rPr lang="fr-FR" dirty="0"/>
              <a:t> si non spécifié)</a:t>
            </a:r>
          </a:p>
          <a:p>
            <a:r>
              <a:rPr lang="fr-FR" dirty="0"/>
              <a:t>Les fonctions ont une propriété </a:t>
            </a:r>
            <a:r>
              <a:rPr lang="fr-FR" b="1" u="sng" dirty="0" err="1"/>
              <a:t>this</a:t>
            </a:r>
            <a:r>
              <a:rPr lang="fr-FR" dirty="0"/>
              <a:t> qui dépend de la façon dont l’appel sera effectué</a:t>
            </a:r>
          </a:p>
          <a:p>
            <a:r>
              <a:rPr lang="fr-FR" dirty="0"/>
              <a:t>Les fonctions ont une propriété </a:t>
            </a:r>
            <a:r>
              <a:rPr lang="fr-FR" b="1" u="sng" dirty="0" err="1"/>
              <a:t>parameters</a:t>
            </a:r>
            <a:r>
              <a:rPr lang="fr-FR" dirty="0"/>
              <a:t> qui contient tous les paramètres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682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et appel de fonction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fonction peut être appelée n’importe où dans le scope où elle a été définie (avant ou après sa définition)</a:t>
            </a:r>
          </a:p>
          <a:p>
            <a:r>
              <a:rPr lang="fr-FR" dirty="0"/>
              <a:t>Si l’</a:t>
            </a:r>
            <a:r>
              <a:rPr lang="fr-FR" dirty="0" err="1"/>
              <a:t>interpreteur</a:t>
            </a:r>
            <a:r>
              <a:rPr lang="fr-FR" dirty="0"/>
              <a:t> appelle la fonction, il s’arrête momentanément pour exécuter le code de la fonction, puis une fois la fonction terminée il reprend là où il en </a:t>
            </a:r>
            <a:r>
              <a:rPr lang="fr-FR" dirty="0" smtClean="0"/>
              <a:t>était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3310" t="16004" r="62079" b="60248"/>
          <a:stretch/>
        </p:blipFill>
        <p:spPr>
          <a:xfrm>
            <a:off x="6095870" y="3494556"/>
            <a:ext cx="3352930" cy="189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94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directement appelée: anonyme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Il est possible (souvent utile) de définir une fonction et de l’appeler directement</a:t>
            </a:r>
          </a:p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Du coup, il est possible de ne pas nommer la fonction (fonction anonyme)</a:t>
            </a:r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2371" t="14433" r="42786" b="78282"/>
          <a:stretch/>
        </p:blipFill>
        <p:spPr>
          <a:xfrm>
            <a:off x="1854557" y="2395471"/>
            <a:ext cx="4716878" cy="51515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1777" t="21035" r="43499" b="71226"/>
          <a:stretch/>
        </p:blipFill>
        <p:spPr>
          <a:xfrm>
            <a:off x="1850166" y="3857414"/>
            <a:ext cx="4721269" cy="54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20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Inner</a:t>
            </a:r>
            <a:r>
              <a:rPr lang="fr-FR" dirty="0" smtClean="0"/>
              <a:t> Fonction et </a:t>
            </a:r>
            <a:r>
              <a:rPr lang="fr-FR" dirty="0" err="1" smtClean="0"/>
              <a:t>Closure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Une </a:t>
            </a:r>
            <a:r>
              <a:rPr lang="fr-FR" dirty="0" err="1"/>
              <a:t>inner</a:t>
            </a:r>
            <a:r>
              <a:rPr lang="fr-FR" dirty="0"/>
              <a:t> fonction </a:t>
            </a:r>
            <a:r>
              <a:rPr lang="fr-FR" dirty="0" smtClean="0"/>
              <a:t>a toujours accès </a:t>
            </a:r>
            <a:r>
              <a:rPr lang="fr-FR" dirty="0"/>
              <a:t>aux variables propres et aux paramètres de la </a:t>
            </a:r>
            <a:r>
              <a:rPr lang="fr-FR" dirty="0" err="1"/>
              <a:t>outer</a:t>
            </a:r>
            <a:r>
              <a:rPr lang="fr-FR" dirty="0"/>
              <a:t> fonction </a:t>
            </a:r>
            <a:r>
              <a:rPr lang="fr-FR" dirty="0" smtClean="0"/>
              <a:t>qui l’a définie (</a:t>
            </a:r>
            <a:r>
              <a:rPr lang="fr-FR" b="1" u="sng" dirty="0" err="1" smtClean="0"/>
              <a:t>closure</a:t>
            </a:r>
            <a:r>
              <a:rPr lang="fr-FR" dirty="0"/>
              <a:t>) </a:t>
            </a:r>
            <a:endParaRPr lang="fr-FR" dirty="0" smtClean="0"/>
          </a:p>
          <a:p>
            <a:r>
              <a:rPr lang="fr-FR" dirty="0" smtClean="0"/>
              <a:t>Cet accès reste valable quand la </a:t>
            </a:r>
            <a:r>
              <a:rPr lang="fr-FR" dirty="0" err="1" smtClean="0"/>
              <a:t>inner</a:t>
            </a:r>
            <a:r>
              <a:rPr lang="fr-FR" dirty="0" smtClean="0"/>
              <a:t> fonction sera appelée. Même si la </a:t>
            </a:r>
            <a:r>
              <a:rPr lang="fr-FR" dirty="0" err="1" smtClean="0"/>
              <a:t>outer</a:t>
            </a:r>
            <a:r>
              <a:rPr lang="fr-FR" dirty="0" smtClean="0"/>
              <a:t> fonction s’est terminée.</a:t>
            </a:r>
          </a:p>
          <a:p>
            <a:r>
              <a:rPr lang="fr-FR" dirty="0" smtClean="0"/>
              <a:t>Cela permet de masquer des variables </a:t>
            </a:r>
            <a:br>
              <a:rPr lang="fr-FR" dirty="0" smtClean="0"/>
            </a:br>
            <a:r>
              <a:rPr lang="fr-FR" dirty="0" smtClean="0"/>
              <a:t>qui ne seront accessibles que par la </a:t>
            </a:r>
            <a:r>
              <a:rPr lang="fr-FR" dirty="0" err="1" smtClean="0"/>
              <a:t>inner</a:t>
            </a:r>
            <a:r>
              <a:rPr lang="fr-FR" dirty="0" smtClean="0"/>
              <a:t> fonction</a:t>
            </a:r>
            <a:endParaRPr lang="fr-FR" dirty="0"/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1859" t="15722" r="54494" b="19820"/>
          <a:stretch/>
        </p:blipFill>
        <p:spPr>
          <a:xfrm>
            <a:off x="7534366" y="2960916"/>
            <a:ext cx="2727234" cy="330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1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Appel de fonction et </a:t>
            </a:r>
            <a:r>
              <a:rPr lang="fr-FR" b="1" dirty="0" err="1" smtClean="0"/>
              <a:t>this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/>
              <a:t>Lors d’un appel </a:t>
            </a:r>
            <a:r>
              <a:rPr lang="fr-FR" dirty="0" smtClean="0"/>
              <a:t>d’une global fonction ou d’une </a:t>
            </a:r>
            <a:r>
              <a:rPr lang="fr-FR" dirty="0" err="1" smtClean="0"/>
              <a:t>inner</a:t>
            </a:r>
            <a:r>
              <a:rPr lang="fr-FR" dirty="0" smtClean="0"/>
              <a:t> fonction, </a:t>
            </a:r>
            <a:r>
              <a:rPr lang="fr-FR" b="1" u="sng" dirty="0" err="1"/>
              <a:t>this</a:t>
            </a:r>
            <a:r>
              <a:rPr lang="fr-FR" b="1" dirty="0"/>
              <a:t> est toujours lié à la mémoire globale</a:t>
            </a:r>
          </a:p>
          <a:p>
            <a:endParaRPr lang="fr-FR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smtClean="0"/>
              <a:t>Pour appeler une méthode, il faut passer par l’objet, </a:t>
            </a:r>
            <a:r>
              <a:rPr lang="fr-FR" b="1" dirty="0" err="1" smtClean="0"/>
              <a:t>this</a:t>
            </a:r>
            <a:r>
              <a:rPr lang="fr-FR" b="1" dirty="0" smtClean="0"/>
              <a:t> </a:t>
            </a:r>
            <a:r>
              <a:rPr lang="fr-FR" b="1" dirty="0"/>
              <a:t>est </a:t>
            </a:r>
            <a:r>
              <a:rPr lang="fr-FR" b="1" dirty="0" smtClean="0"/>
              <a:t>alors lié </a:t>
            </a:r>
            <a:r>
              <a:rPr lang="fr-FR" b="1" dirty="0"/>
              <a:t>à l’objet</a:t>
            </a:r>
          </a:p>
          <a:p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2613" t="15439" r="53484" b="29715"/>
          <a:stretch/>
        </p:blipFill>
        <p:spPr>
          <a:xfrm>
            <a:off x="1565105" y="2677120"/>
            <a:ext cx="3442323" cy="353338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2148" t="15157" r="49536" b="30280"/>
          <a:stretch/>
        </p:blipFill>
        <p:spPr>
          <a:xfrm>
            <a:off x="6749143" y="2641600"/>
            <a:ext cx="3846286" cy="356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3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et </a:t>
            </a:r>
            <a:r>
              <a:rPr lang="fr-FR" dirty="0" err="1" smtClean="0"/>
              <a:t>apply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fonction est un objet</a:t>
            </a:r>
          </a:p>
          <a:p>
            <a:r>
              <a:rPr lang="fr-FR" dirty="0" smtClean="0"/>
              <a:t>Qui a une méthode nommée </a:t>
            </a:r>
            <a:r>
              <a:rPr lang="fr-FR" dirty="0" err="1" smtClean="0"/>
              <a:t>apply</a:t>
            </a:r>
            <a:endParaRPr lang="fr-FR" dirty="0" smtClean="0"/>
          </a:p>
          <a:p>
            <a:r>
              <a:rPr lang="fr-FR" dirty="0" smtClean="0"/>
              <a:t>Cette méthode permet d’appeler la fonction </a:t>
            </a:r>
            <a:br>
              <a:rPr lang="fr-FR" dirty="0" smtClean="0"/>
            </a:br>
            <a:r>
              <a:rPr lang="fr-FR" dirty="0" smtClean="0"/>
              <a:t>en passant comme paramètre </a:t>
            </a:r>
            <a:r>
              <a:rPr lang="fr-FR" b="1" dirty="0" err="1" smtClean="0"/>
              <a:t>this</a:t>
            </a:r>
            <a:r>
              <a:rPr lang="fr-FR" b="1" dirty="0" smtClean="0"/>
              <a:t> </a:t>
            </a:r>
            <a:br>
              <a:rPr lang="fr-FR" b="1" dirty="0" smtClean="0"/>
            </a:br>
            <a:r>
              <a:rPr lang="fr-FR" dirty="0" smtClean="0"/>
              <a:t>et les </a:t>
            </a:r>
            <a:r>
              <a:rPr lang="fr-FR" b="1" dirty="0" smtClean="0"/>
              <a:t>paramètres </a:t>
            </a:r>
            <a:r>
              <a:rPr lang="fr-FR" dirty="0" smtClean="0"/>
              <a:t>de la fonction dans un tableau !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381" t="16004" r="58363" b="48657"/>
          <a:stretch/>
        </p:blipFill>
        <p:spPr>
          <a:xfrm>
            <a:off x="6676572" y="2220686"/>
            <a:ext cx="4063999" cy="300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38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Paramètre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 paramètre d’une fonction peut être une fonction !</a:t>
            </a:r>
          </a:p>
          <a:p>
            <a:r>
              <a:rPr lang="fr-FR" dirty="0" smtClean="0"/>
              <a:t>La fonction passée en paramètre peut être appelée </a:t>
            </a:r>
            <a:br>
              <a:rPr lang="fr-FR" dirty="0" smtClean="0"/>
            </a:br>
            <a:r>
              <a:rPr lang="fr-FR" dirty="0" smtClean="0"/>
              <a:t>dans la fonction principale (quel mode d’appel?)</a:t>
            </a:r>
          </a:p>
          <a:p>
            <a:r>
              <a:rPr lang="fr-FR" dirty="0" smtClean="0"/>
              <a:t>Il est possible de définir la fonction au moment de l’appel</a:t>
            </a:r>
            <a:br>
              <a:rPr lang="fr-FR" dirty="0" smtClean="0"/>
            </a:br>
            <a:r>
              <a:rPr lang="fr-FR" dirty="0" smtClean="0"/>
              <a:t>main(</a:t>
            </a:r>
            <a:r>
              <a:rPr lang="fr-FR" dirty="0" err="1" smtClean="0"/>
              <a:t>function</a:t>
            </a:r>
            <a:r>
              <a:rPr lang="fr-FR" dirty="0" smtClean="0"/>
              <a:t>() {…})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3543" t="16034" r="42567" b="40672"/>
          <a:stretch/>
        </p:blipFill>
        <p:spPr>
          <a:xfrm>
            <a:off x="5617029" y="3483428"/>
            <a:ext cx="4107543" cy="26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3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 Paramètre et </a:t>
            </a:r>
            <a:r>
              <a:rPr lang="fr-FR" dirty="0" err="1" smtClean="0"/>
              <a:t>CallBack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Imaginons, la fonction </a:t>
            </a:r>
            <a:r>
              <a:rPr lang="fr-FR" i="1" dirty="0" smtClean="0"/>
              <a:t>traitement </a:t>
            </a:r>
            <a:r>
              <a:rPr lang="fr-FR" dirty="0" smtClean="0"/>
              <a:t>dans une lib</a:t>
            </a:r>
            <a:br>
              <a:rPr lang="fr-FR" dirty="0" smtClean="0"/>
            </a:br>
            <a:r>
              <a:rPr lang="fr-FR" dirty="0" smtClean="0"/>
              <a:t>qui manipule une donnée data</a:t>
            </a:r>
            <a:br>
              <a:rPr lang="fr-FR" dirty="0" smtClean="0"/>
            </a:br>
            <a:r>
              <a:rPr lang="fr-FR" dirty="0" smtClean="0"/>
              <a:t>Une partie des traitements est réalisée par une fonction f</a:t>
            </a:r>
            <a:br>
              <a:rPr lang="fr-FR" dirty="0" smtClean="0"/>
            </a:br>
            <a:r>
              <a:rPr lang="fr-FR" dirty="0" smtClean="0"/>
              <a:t>passée en paramètre.</a:t>
            </a:r>
          </a:p>
          <a:p>
            <a:r>
              <a:rPr lang="fr-FR" dirty="0" smtClean="0"/>
              <a:t>Si f est asynchrone, il faut lui passer une autre</a:t>
            </a:r>
            <a:br>
              <a:rPr lang="fr-FR" dirty="0" smtClean="0"/>
            </a:br>
            <a:r>
              <a:rPr lang="fr-FR" dirty="0" smtClean="0"/>
              <a:t>fonction en paramètre (la </a:t>
            </a:r>
            <a:r>
              <a:rPr lang="fr-FR" dirty="0" err="1" smtClean="0"/>
              <a:t>CallBack</a:t>
            </a:r>
            <a:r>
              <a:rPr lang="fr-FR" dirty="0" smtClean="0"/>
              <a:t>) </a:t>
            </a:r>
            <a:br>
              <a:rPr lang="fr-FR" dirty="0" smtClean="0"/>
            </a:br>
            <a:r>
              <a:rPr lang="fr-FR" dirty="0" smtClean="0"/>
              <a:t>qui est définie par </a:t>
            </a:r>
            <a:r>
              <a:rPr lang="fr-FR" i="1" dirty="0" smtClean="0"/>
              <a:t>traitement</a:t>
            </a: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>et qui sera appelée par f quand sont traitement sera terminé</a:t>
            </a:r>
            <a:br>
              <a:rPr lang="fr-FR" dirty="0" smtClean="0"/>
            </a:br>
            <a:r>
              <a:rPr lang="fr-FR" dirty="0" smtClean="0"/>
              <a:t>Par convention, la </a:t>
            </a:r>
            <a:r>
              <a:rPr lang="fr-FR" dirty="0" err="1" smtClean="0"/>
              <a:t>CallBack</a:t>
            </a:r>
            <a:r>
              <a:rPr lang="fr-FR" dirty="0" smtClean="0"/>
              <a:t> a 2 paramètres </a:t>
            </a:r>
            <a:br>
              <a:rPr lang="fr-FR" dirty="0" smtClean="0"/>
            </a:br>
            <a:r>
              <a:rPr lang="fr-FR" dirty="0" err="1" smtClean="0"/>
              <a:t>err</a:t>
            </a:r>
            <a:r>
              <a:rPr lang="fr-FR" dirty="0" smtClean="0"/>
              <a:t> (si erreur) et </a:t>
            </a:r>
            <a:r>
              <a:rPr lang="fr-FR" dirty="0" err="1" smtClean="0"/>
              <a:t>res</a:t>
            </a:r>
            <a:r>
              <a:rPr lang="fr-FR" dirty="0" smtClean="0"/>
              <a:t> (pour le résultat)</a:t>
            </a:r>
          </a:p>
          <a:p>
            <a:r>
              <a:rPr lang="fr-FR" dirty="0" smtClean="0"/>
              <a:t>Souvent on définie f de façon anonyme lors de l’appel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224" t="12249" r="47829" b="70193"/>
          <a:stretch/>
        </p:blipFill>
        <p:spPr>
          <a:xfrm>
            <a:off x="7590804" y="1706422"/>
            <a:ext cx="2988250" cy="142750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7542" t="12248" r="41314" b="62935"/>
          <a:stretch/>
        </p:blipFill>
        <p:spPr>
          <a:xfrm>
            <a:off x="7535099" y="3188117"/>
            <a:ext cx="3759826" cy="203337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27542" t="41045" r="33369" b="48420"/>
          <a:stretch/>
        </p:blipFill>
        <p:spPr>
          <a:xfrm>
            <a:off x="2104914" y="5275680"/>
            <a:ext cx="5430185" cy="99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1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 et Fonction Constructeur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fonction peut être appelée avec </a:t>
            </a:r>
            <a:r>
              <a:rPr lang="fr-FR" b="1" dirty="0" smtClean="0"/>
              <a:t>new </a:t>
            </a:r>
            <a:r>
              <a:rPr lang="fr-FR" dirty="0" smtClean="0"/>
              <a:t>(on dit qu’on exécute le constructeur)</a:t>
            </a:r>
            <a:endParaRPr lang="fr-FR" b="1" dirty="0" smtClean="0"/>
          </a:p>
          <a:p>
            <a:r>
              <a:rPr lang="fr-FR" dirty="0" smtClean="0"/>
              <a:t>Dans ce cas, (1) un nouvel objet est créé, et (2) la fonction est appelée avec cet objet lié à </a:t>
            </a:r>
            <a:r>
              <a:rPr lang="fr-FR" b="1" dirty="0" err="1" smtClean="0"/>
              <a:t>this</a:t>
            </a:r>
            <a:r>
              <a:rPr lang="fr-FR" dirty="0" smtClean="0"/>
              <a:t>, (3) l’objet est retourné sauf si la fonction retourne </a:t>
            </a:r>
            <a:r>
              <a:rPr lang="fr-FR" smtClean="0"/>
              <a:t>un Objet</a:t>
            </a:r>
            <a:endParaRPr lang="fr-FR" b="1" dirty="0" smtClean="0"/>
          </a:p>
          <a:p>
            <a:r>
              <a:rPr lang="fr-FR" dirty="0" smtClean="0"/>
              <a:t>L’objet créé à un lien vers la fonction qui l’a créé (son constructeur)</a:t>
            </a:r>
          </a:p>
          <a:p>
            <a:r>
              <a:rPr lang="fr-FR" dirty="0" smtClean="0"/>
              <a:t>Cela permet de définir des objets similaires (!=classe)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149" t="15722" r="59292" b="62792"/>
          <a:stretch/>
        </p:blipFill>
        <p:spPr>
          <a:xfrm>
            <a:off x="7034325" y="3538100"/>
            <a:ext cx="3938476" cy="180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0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Objet et Prototype (!= héritage)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Tout objet est lié a un prototype (qui est un objet)</a:t>
            </a:r>
          </a:p>
          <a:p>
            <a:r>
              <a:rPr lang="fr-FR" dirty="0" smtClean="0"/>
              <a:t>Si un objet n’a pas une propriété, il demande à son prototype, etc.</a:t>
            </a:r>
          </a:p>
          <a:p>
            <a:r>
              <a:rPr lang="fr-FR" dirty="0" smtClean="0"/>
              <a:t>Si on met à jours une propriété définie dans un prototype, on l’ajoute à l’objet</a:t>
            </a:r>
          </a:p>
        </p:txBody>
      </p:sp>
      <p:pic>
        <p:nvPicPr>
          <p:cNvPr id="4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533" y="3209414"/>
            <a:ext cx="2355742" cy="23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1743" y="3209414"/>
            <a:ext cx="2355742" cy="23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Connecteur droit avec flèche 5"/>
          <p:cNvCxnSpPr>
            <a:stCxn id="4" idx="3"/>
            <a:endCxn id="5" idx="1"/>
          </p:cNvCxnSpPr>
          <p:nvPr/>
        </p:nvCxnSpPr>
        <p:spPr>
          <a:xfrm>
            <a:off x="6615275" y="4387285"/>
            <a:ext cx="1806468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6811027" y="4017953"/>
            <a:ext cx="1754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[[Prototype]]</a:t>
            </a:r>
            <a:endParaRPr lang="fr-FR" dirty="0"/>
          </a:p>
        </p:txBody>
      </p:sp>
      <p:pic>
        <p:nvPicPr>
          <p:cNvPr id="8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614" y="4155566"/>
            <a:ext cx="507938" cy="50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9676915" y="456033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9676915" y="535869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op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5180623" y="549976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o</a:t>
            </a:r>
            <a:endParaRPr lang="fr-FR" dirty="0"/>
          </a:p>
        </p:txBody>
      </p:sp>
      <p:pic>
        <p:nvPicPr>
          <p:cNvPr id="12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99" y="4133316"/>
            <a:ext cx="507938" cy="50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5451000" y="4538082"/>
            <a:ext cx="64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352939" y="3778898"/>
            <a:ext cx="69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o.v</a:t>
            </a:r>
            <a:r>
              <a:rPr lang="fr-FR" dirty="0" smtClean="0"/>
              <a:t>; 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358979" y="4098667"/>
            <a:ext cx="1866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o.v</a:t>
            </a:r>
            <a:r>
              <a:rPr lang="fr-FR" dirty="0"/>
              <a:t>++; 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982864" y="3787655"/>
            <a:ext cx="2276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//[[proto]] </a:t>
            </a:r>
            <a:r>
              <a:rPr lang="fr-FR" dirty="0" err="1" smtClean="0"/>
              <a:t>op.v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1957563" y="4106442"/>
            <a:ext cx="1441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//</a:t>
            </a:r>
            <a:r>
              <a:rPr lang="fr-FR" dirty="0" smtClean="0"/>
              <a:t>ajout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1346534" y="4459584"/>
            <a:ext cx="1806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o.v</a:t>
            </a:r>
            <a:r>
              <a:rPr lang="fr-FR" dirty="0" smtClean="0"/>
              <a:t>;    //</a:t>
            </a:r>
            <a:r>
              <a:rPr lang="fr-FR" dirty="0" err="1" smtClean="0"/>
              <a:t>o.v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608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Script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JavaScript est un langage de script</a:t>
            </a:r>
          </a:p>
          <a:p>
            <a:r>
              <a:rPr lang="fr-FR" dirty="0" smtClean="0"/>
              <a:t>Un script est une séquence d’instructions qui seront interprétées les unes après les autres</a:t>
            </a:r>
          </a:p>
          <a:p>
            <a:r>
              <a:rPr lang="fr-FR" dirty="0" smtClean="0"/>
              <a:t>Les instructions permettent de</a:t>
            </a:r>
          </a:p>
          <a:p>
            <a:pPr lvl="1"/>
            <a:r>
              <a:rPr lang="fr-FR" dirty="0"/>
              <a:t>Interagir : savoir qu’un bouton a été cliqué, qu’une donnée est mise à jours</a:t>
            </a:r>
          </a:p>
          <a:p>
            <a:pPr lvl="1"/>
            <a:r>
              <a:rPr lang="fr-FR" dirty="0" smtClean="0"/>
              <a:t>Afficher </a:t>
            </a:r>
            <a:r>
              <a:rPr lang="fr-FR" dirty="0"/>
              <a:t>: manipuler le DOM pour rendre visible </a:t>
            </a:r>
            <a:r>
              <a:rPr lang="fr-FR" dirty="0" smtClean="0"/>
              <a:t>(ou masquer) des parties</a:t>
            </a:r>
            <a:endParaRPr lang="fr-FR" dirty="0"/>
          </a:p>
          <a:p>
            <a:pPr lvl="1"/>
            <a:r>
              <a:rPr lang="fr-FR" dirty="0" smtClean="0"/>
              <a:t>Communiquer : envoyer ou recevoir des requêtes (http ou base de données)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964" y="4463042"/>
            <a:ext cx="2934478" cy="1220041"/>
          </a:xfrm>
          <a:prstGeom prst="rect">
            <a:avLst/>
          </a:prstGeom>
        </p:spPr>
      </p:pic>
      <p:pic>
        <p:nvPicPr>
          <p:cNvPr id="6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605" y="4174917"/>
            <a:ext cx="1802551" cy="180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/>
          <a:srcRect l="3057" t="16193" r="65975" b="74759"/>
          <a:stretch/>
        </p:blipFill>
        <p:spPr>
          <a:xfrm>
            <a:off x="2604461" y="4714815"/>
            <a:ext cx="3172226" cy="80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4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Chaines de prototypes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</a:t>
            </a:r>
            <a:r>
              <a:rPr lang="fr-FR" dirty="0"/>
              <a:t>={} </a:t>
            </a:r>
          </a:p>
          <a:p>
            <a:pPr lvl="1"/>
            <a:r>
              <a:rPr lang="fr-FR" dirty="0" smtClean="0"/>
              <a:t>le </a:t>
            </a:r>
            <a:r>
              <a:rPr lang="fr-FR" dirty="0"/>
              <a:t>prototype de o est </a:t>
            </a:r>
            <a:r>
              <a:rPr lang="fr-FR" dirty="0" err="1" smtClean="0"/>
              <a:t>Object.prototype</a:t>
            </a:r>
            <a:endParaRPr lang="fr-FR" dirty="0" smtClean="0"/>
          </a:p>
          <a:p>
            <a:r>
              <a:rPr lang="fr-FR" dirty="0" smtClean="0"/>
              <a:t>t=[]</a:t>
            </a:r>
          </a:p>
          <a:p>
            <a:pPr lvl="1"/>
            <a:r>
              <a:rPr lang="fr-FR" dirty="0" smtClean="0"/>
              <a:t>le prototype de t est </a:t>
            </a:r>
            <a:r>
              <a:rPr lang="fr-FR" dirty="0" err="1" smtClean="0"/>
              <a:t>Array.prototype</a:t>
            </a:r>
            <a:r>
              <a:rPr lang="fr-FR" dirty="0" smtClean="0"/>
              <a:t> qui a </a:t>
            </a:r>
            <a:r>
              <a:rPr lang="fr-FR" dirty="0" err="1" smtClean="0"/>
              <a:t>Object.prototype</a:t>
            </a:r>
            <a:r>
              <a:rPr lang="fr-FR" dirty="0" smtClean="0"/>
              <a:t> comme prototype</a:t>
            </a:r>
          </a:p>
          <a:p>
            <a:r>
              <a:rPr lang="fr-FR" dirty="0" err="1" smtClean="0"/>
              <a:t>function</a:t>
            </a:r>
            <a:r>
              <a:rPr lang="fr-FR" dirty="0" smtClean="0"/>
              <a:t> f(){}</a:t>
            </a:r>
          </a:p>
          <a:p>
            <a:pPr lvl="1"/>
            <a:r>
              <a:rPr lang="fr-FR" dirty="0" smtClean="0"/>
              <a:t>le prototype de f est </a:t>
            </a:r>
            <a:r>
              <a:rPr lang="fr-FR" dirty="0" err="1" smtClean="0"/>
              <a:t>Function.prototype</a:t>
            </a:r>
            <a:r>
              <a:rPr lang="fr-FR" dirty="0" smtClean="0"/>
              <a:t> qui a </a:t>
            </a:r>
            <a:r>
              <a:rPr lang="fr-FR" dirty="0" err="1" smtClean="0"/>
              <a:t>Object.prototype</a:t>
            </a:r>
            <a:r>
              <a:rPr lang="fr-FR" dirty="0" smtClean="0"/>
              <a:t> comme prototype</a:t>
            </a:r>
          </a:p>
          <a:p>
            <a:r>
              <a:rPr lang="fr-FR" dirty="0" smtClean="0"/>
              <a:t>o</a:t>
            </a:r>
            <a:r>
              <a:rPr lang="fr-FR" dirty="0"/>
              <a:t>= new f</a:t>
            </a:r>
            <a:r>
              <a:rPr lang="fr-FR" dirty="0" smtClean="0"/>
              <a:t>();</a:t>
            </a:r>
          </a:p>
          <a:p>
            <a:pPr lvl="1"/>
            <a:r>
              <a:rPr lang="fr-FR" dirty="0" smtClean="0"/>
              <a:t>le </a:t>
            </a:r>
            <a:r>
              <a:rPr lang="fr-FR" dirty="0"/>
              <a:t>prototype de o est </a:t>
            </a:r>
            <a:r>
              <a:rPr lang="fr-FR" dirty="0" err="1"/>
              <a:t>f.prototype</a:t>
            </a:r>
            <a:r>
              <a:rPr lang="fr-FR" dirty="0"/>
              <a:t> quand f est </a:t>
            </a:r>
            <a:r>
              <a:rPr lang="fr-FR" dirty="0" smtClean="0"/>
              <a:t>exécuté</a:t>
            </a:r>
          </a:p>
          <a:p>
            <a:r>
              <a:rPr lang="fr-FR" dirty="0" smtClean="0"/>
              <a:t>o2=</a:t>
            </a:r>
            <a:r>
              <a:rPr lang="fr-FR" dirty="0" err="1" smtClean="0"/>
              <a:t>Object.create</a:t>
            </a:r>
            <a:r>
              <a:rPr lang="fr-FR" dirty="0" smtClean="0"/>
              <a:t>(o</a:t>
            </a:r>
            <a:r>
              <a:rPr lang="fr-FR" dirty="0"/>
              <a:t>); </a:t>
            </a:r>
          </a:p>
          <a:p>
            <a:pPr lvl="1"/>
            <a:r>
              <a:rPr lang="fr-FR" dirty="0" smtClean="0"/>
              <a:t>le </a:t>
            </a:r>
            <a:r>
              <a:rPr lang="fr-FR" dirty="0"/>
              <a:t>prototype de o2 est o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28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Fonction, méthode et objet =&gt; OO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Fonction pour définir une fabrique (constructeur)</a:t>
            </a:r>
          </a:p>
          <a:p>
            <a:r>
              <a:rPr lang="fr-FR" dirty="0" smtClean="0"/>
              <a:t>Exploitation des variables pour </a:t>
            </a:r>
            <a:br>
              <a:rPr lang="fr-FR" dirty="0" smtClean="0"/>
            </a:br>
            <a:r>
              <a:rPr lang="fr-FR" dirty="0" smtClean="0"/>
              <a:t>les propriétés </a:t>
            </a:r>
            <a:r>
              <a:rPr lang="fr-FR" dirty="0" err="1" smtClean="0"/>
              <a:t>private</a:t>
            </a:r>
            <a:endParaRPr lang="fr-FR" dirty="0" smtClean="0"/>
          </a:p>
          <a:p>
            <a:r>
              <a:rPr lang="fr-FR" dirty="0" smtClean="0"/>
              <a:t>Utilisation du prototype pour les </a:t>
            </a:r>
            <a:br>
              <a:rPr lang="fr-FR" dirty="0" smtClean="0"/>
            </a:br>
            <a:r>
              <a:rPr lang="fr-FR" dirty="0" smtClean="0"/>
              <a:t>champs statique</a:t>
            </a:r>
          </a:p>
          <a:p>
            <a:endParaRPr lang="fr-FR" dirty="0"/>
          </a:p>
          <a:p>
            <a:r>
              <a:rPr lang="fr-FR" dirty="0" smtClean="0"/>
              <a:t>! Pas de responsabilité, d’encapsulation, </a:t>
            </a:r>
            <a:br>
              <a:rPr lang="fr-FR" dirty="0" smtClean="0"/>
            </a:br>
            <a:r>
              <a:rPr lang="fr-FR" dirty="0" smtClean="0"/>
              <a:t>de couplage, de cohérence, etc.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147" t="15439" r="23288" b="11339"/>
          <a:stretch/>
        </p:blipFill>
        <p:spPr>
          <a:xfrm>
            <a:off x="6328229" y="2167950"/>
            <a:ext cx="5001623" cy="403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1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Array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tableau sont supportés nativement par </a:t>
            </a:r>
            <a:r>
              <a:rPr lang="fr-FR" dirty="0" err="1" smtClean="0"/>
              <a:t>Javascript</a:t>
            </a:r>
            <a:r>
              <a:rPr lang="fr-FR" dirty="0" smtClean="0"/>
              <a:t> </a:t>
            </a:r>
          </a:p>
          <a:p>
            <a:r>
              <a:rPr lang="fr-FR" dirty="0" smtClean="0"/>
              <a:t>Un tableau est un objet qui stocke plusieurs valeurs à des indexes (qui commence par 0)</a:t>
            </a:r>
          </a:p>
          <a:p>
            <a:r>
              <a:rPr lang="fr-FR" dirty="0" smtClean="0"/>
              <a:t>Un tableau a une propriété </a:t>
            </a:r>
            <a:r>
              <a:rPr lang="fr-FR" dirty="0" err="1" smtClean="0"/>
              <a:t>length</a:t>
            </a:r>
            <a:r>
              <a:rPr lang="fr-FR" dirty="0" smtClean="0"/>
              <a:t> (nb de cases prévues)</a:t>
            </a:r>
          </a:p>
          <a:p>
            <a:r>
              <a:rPr lang="fr-FR" dirty="0" smtClean="0"/>
              <a:t>Les tableaux sont souvent utilisés pour passer des ensembles de paramètres à des fonctions</a:t>
            </a:r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1916" t="16319" r="35366" b="57761"/>
          <a:stretch/>
        </p:blipFill>
        <p:spPr>
          <a:xfrm>
            <a:off x="3810878" y="3857413"/>
            <a:ext cx="5565350" cy="187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6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DOM une API JavaScript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Tout navigateur permet une manipulation du DOM en JavaScript</a:t>
            </a:r>
          </a:p>
          <a:p>
            <a:r>
              <a:rPr lang="fr-FR" b="1" u="sng" dirty="0" err="1" smtClean="0"/>
              <a:t>window</a:t>
            </a:r>
            <a:r>
              <a:rPr lang="fr-FR" b="1" i="1" dirty="0" smtClean="0"/>
              <a:t> </a:t>
            </a:r>
            <a:r>
              <a:rPr lang="fr-FR" dirty="0" smtClean="0"/>
              <a:t>variable globale qui représente la fenêtre (page, </a:t>
            </a:r>
            <a:r>
              <a:rPr lang="fr-FR" dirty="0" err="1" smtClean="0"/>
              <a:t>iframe</a:t>
            </a:r>
            <a:r>
              <a:rPr lang="fr-FR" dirty="0" smtClean="0"/>
              <a:t>)</a:t>
            </a:r>
          </a:p>
          <a:p>
            <a:pPr lvl="1"/>
            <a:r>
              <a:rPr lang="fr-FR" b="1" u="sng" dirty="0" smtClean="0"/>
              <a:t>location</a:t>
            </a:r>
          </a:p>
          <a:p>
            <a:pPr lvl="1"/>
            <a:r>
              <a:rPr lang="fr-FR" b="1" u="sng" dirty="0" err="1" smtClean="0"/>
              <a:t>onload</a:t>
            </a:r>
            <a:endParaRPr lang="fr-FR" b="1" u="sng" dirty="0" smtClean="0"/>
          </a:p>
          <a:p>
            <a:r>
              <a:rPr lang="fr-FR" b="1" u="sng" dirty="0" smtClean="0"/>
              <a:t>document</a:t>
            </a:r>
            <a:r>
              <a:rPr lang="fr-FR" dirty="0" smtClean="0"/>
              <a:t> variable globale racine du DOM</a:t>
            </a:r>
          </a:p>
          <a:p>
            <a:pPr lvl="1"/>
            <a:r>
              <a:rPr lang="fr-FR" b="1" u="sng" dirty="0" err="1" smtClean="0"/>
              <a:t>getElementById</a:t>
            </a:r>
            <a:r>
              <a:rPr lang="fr-FR" b="1" u="sng" dirty="0" smtClean="0"/>
              <a:t>()</a:t>
            </a:r>
          </a:p>
          <a:p>
            <a:pPr lvl="1"/>
            <a:r>
              <a:rPr lang="fr-FR" b="1" u="sng" dirty="0" err="1" smtClean="0"/>
              <a:t>getElementsByTagName</a:t>
            </a:r>
            <a:r>
              <a:rPr lang="fr-FR" b="1" u="sng" dirty="0" smtClean="0"/>
              <a:t>()</a:t>
            </a:r>
          </a:p>
          <a:p>
            <a:pPr lvl="1"/>
            <a:r>
              <a:rPr lang="fr-FR" b="1" u="sng" dirty="0" err="1" smtClean="0"/>
              <a:t>createElement</a:t>
            </a:r>
            <a:r>
              <a:rPr lang="fr-FR" b="1" u="sng" dirty="0" smtClean="0"/>
              <a:t>()</a:t>
            </a:r>
          </a:p>
          <a:p>
            <a:r>
              <a:rPr lang="fr-FR" b="1" u="sng" dirty="0" err="1" smtClean="0"/>
              <a:t>element</a:t>
            </a:r>
            <a:r>
              <a:rPr lang="fr-FR" dirty="0" smtClean="0"/>
              <a:t> tout nœud du DOM est un élément</a:t>
            </a:r>
          </a:p>
          <a:p>
            <a:pPr lvl="1"/>
            <a:r>
              <a:rPr lang="fr-FR" b="1" u="sng" dirty="0" err="1" smtClean="0"/>
              <a:t>innerHTML</a:t>
            </a:r>
            <a:endParaRPr lang="fr-FR" b="1" u="sng" dirty="0" smtClean="0"/>
          </a:p>
          <a:p>
            <a:pPr lvl="1"/>
            <a:r>
              <a:rPr lang="fr-FR" b="1" i="1" u="sng" dirty="0" err="1" smtClean="0"/>
              <a:t>onclick</a:t>
            </a:r>
            <a:endParaRPr lang="fr-FR" b="1" i="1" u="sng" dirty="0" smtClean="0"/>
          </a:p>
          <a:p>
            <a:pPr lvl="1"/>
            <a:endParaRPr lang="fr-FR" b="1" u="sng" dirty="0"/>
          </a:p>
        </p:txBody>
      </p:sp>
    </p:spTree>
    <p:extLst>
      <p:ext uri="{BB962C8B-B14F-4D97-AF65-F5344CB8AC3E}">
        <p14:creationId xmlns:p14="http://schemas.microsoft.com/office/powerpoint/2010/main" val="98084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JavaScript dans HTML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009" t="23997" r="23884" b="47753"/>
          <a:stretch/>
        </p:blipFill>
        <p:spPr>
          <a:xfrm>
            <a:off x="4887691" y="4267197"/>
            <a:ext cx="5987138" cy="119742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27121" t="23676" r="34152" b="26565"/>
          <a:stretch/>
        </p:blipFill>
        <p:spPr>
          <a:xfrm>
            <a:off x="1055914" y="1929831"/>
            <a:ext cx="4637400" cy="207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1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Interpreteur</a:t>
            </a:r>
            <a:r>
              <a:rPr lang="fr-FR" dirty="0" smtClean="0"/>
              <a:t> – Machine Virtuelle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scripts sont interprétés par une machine virtuelle</a:t>
            </a:r>
            <a:endParaRPr lang="fr-FR" dirty="0"/>
          </a:p>
          <a:p>
            <a:pPr lvl="1"/>
            <a:r>
              <a:rPr lang="fr-FR" dirty="0" smtClean="0"/>
              <a:t>Dans le </a:t>
            </a:r>
            <a:r>
              <a:rPr lang="fr-FR" dirty="0"/>
              <a:t>navigateur web </a:t>
            </a:r>
            <a:r>
              <a:rPr lang="fr-FR" dirty="0" smtClean="0"/>
              <a:t>(Front)</a:t>
            </a:r>
            <a:endParaRPr lang="fr-FR" dirty="0"/>
          </a:p>
          <a:p>
            <a:pPr lvl="1"/>
            <a:r>
              <a:rPr lang="fr-FR" i="1" dirty="0"/>
              <a:t>ou </a:t>
            </a:r>
            <a:r>
              <a:rPr lang="fr-FR" i="1" dirty="0" smtClean="0"/>
              <a:t>sur le serveur (Back)</a:t>
            </a:r>
            <a:endParaRPr lang="fr-FR" i="1" dirty="0"/>
          </a:p>
        </p:txBody>
      </p:sp>
      <p:pic>
        <p:nvPicPr>
          <p:cNvPr id="4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50679" y="3684866"/>
            <a:ext cx="1230968" cy="12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9819" y="3615123"/>
            <a:ext cx="1370453" cy="137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microsoftupdateshelp.com/wp-content/uploads/2013/10/ed735cfbefbd15535902d17bcf9f6cc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08" y="2086209"/>
            <a:ext cx="3968864" cy="396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97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Exemples JavaScript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smtClean="0"/>
              <a:t>Navigator</a:t>
            </a:r>
            <a:endParaRPr lang="fr-FR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 err="1" smtClean="0"/>
              <a:t>Node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3421" t="15362" r="23076" b="53412"/>
          <a:stretch/>
        </p:blipFill>
        <p:spPr>
          <a:xfrm>
            <a:off x="1097280" y="2254245"/>
            <a:ext cx="4592782" cy="160316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/>
          <a:srcRect l="1663" t="15825" r="64317" b="78161"/>
          <a:stretch/>
        </p:blipFill>
        <p:spPr>
          <a:xfrm>
            <a:off x="1097280" y="4265924"/>
            <a:ext cx="3606091" cy="52378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/>
          <a:srcRect l="1663" t="15824" r="55195" b="79319"/>
          <a:stretch/>
        </p:blipFill>
        <p:spPr>
          <a:xfrm>
            <a:off x="6217920" y="2254245"/>
            <a:ext cx="3873331" cy="35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Interpreteur</a:t>
            </a:r>
            <a:r>
              <a:rPr lang="fr-FR" dirty="0" smtClean="0"/>
              <a:t> – Mémoire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L’</a:t>
            </a:r>
            <a:r>
              <a:rPr lang="fr-FR" dirty="0" err="1"/>
              <a:t>interpreteur</a:t>
            </a:r>
            <a:r>
              <a:rPr lang="fr-FR" dirty="0"/>
              <a:t> </a:t>
            </a:r>
            <a:r>
              <a:rPr lang="fr-FR" dirty="0" smtClean="0"/>
              <a:t>dispose d’une mémoire globale (</a:t>
            </a:r>
            <a:r>
              <a:rPr lang="fr-FR" b="1" u="sng" dirty="0" smtClean="0"/>
              <a:t>Objet global</a:t>
            </a:r>
            <a:r>
              <a:rPr lang="fr-FR" dirty="0" smtClean="0"/>
              <a:t>)</a:t>
            </a:r>
          </a:p>
          <a:p>
            <a:r>
              <a:rPr lang="fr-FR" dirty="0" smtClean="0"/>
              <a:t>Cette mémoire possède les éléments définis par les scripts (variables, objets, fonctions, etc.)</a:t>
            </a:r>
          </a:p>
          <a:p>
            <a:r>
              <a:rPr lang="fr-FR" dirty="0" smtClean="0"/>
              <a:t>Si </a:t>
            </a:r>
            <a:r>
              <a:rPr lang="fr-FR" dirty="0"/>
              <a:t>l’</a:t>
            </a:r>
            <a:r>
              <a:rPr lang="fr-FR" dirty="0" err="1"/>
              <a:t>interpreteur</a:t>
            </a:r>
            <a:r>
              <a:rPr lang="fr-FR" dirty="0"/>
              <a:t> charge deux scripts, ces scripts partagent le même objet global et donc les mêmes </a:t>
            </a:r>
            <a:r>
              <a:rPr lang="fr-FR" dirty="0" smtClean="0"/>
              <a:t>variables, objets et fonctions !</a:t>
            </a:r>
            <a:endParaRPr lang="fr-FR" dirty="0"/>
          </a:p>
          <a:p>
            <a:endParaRPr lang="fr-FR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5309907" y="3809855"/>
            <a:ext cx="4562513" cy="18549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0" name="Picture 6" descr="http://png-4.findicons.com/files/icons/1682/electronic/128/sot_6_p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477" y="3154390"/>
            <a:ext cx="1622206" cy="162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7450" y="4227305"/>
            <a:ext cx="1230968" cy="123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www.notablesolutions.com/wp-content/uploads/ADP-Icons-104-256x25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29269" y="4157563"/>
            <a:ext cx="1370453" cy="1370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microsoftupdateshelp.com/wp-content/uploads/2013/10/ed735cfbefbd15535902d17bcf9f6cc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073" y="3515274"/>
            <a:ext cx="2603273" cy="26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538" y="4263064"/>
            <a:ext cx="607582" cy="60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27" y="4270679"/>
            <a:ext cx="607582" cy="60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821" y="4861436"/>
            <a:ext cx="607582" cy="607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5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Variables et Types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Toutes les variables sont typées dynamiquement dans JavaScript</a:t>
            </a:r>
          </a:p>
          <a:p>
            <a:r>
              <a:rPr lang="fr-FR" dirty="0" smtClean="0"/>
              <a:t>Les types de bases sont: </a:t>
            </a:r>
          </a:p>
          <a:p>
            <a:pPr lvl="1"/>
            <a:r>
              <a:rPr lang="fr-FR" dirty="0" smtClean="0"/>
              <a:t>Chaîne de caractères, nombre, booléen</a:t>
            </a:r>
          </a:p>
          <a:p>
            <a:r>
              <a:rPr lang="fr-FR" dirty="0" smtClean="0"/>
              <a:t>Les types complexes sont:</a:t>
            </a:r>
          </a:p>
          <a:p>
            <a:pPr lvl="1"/>
            <a:r>
              <a:rPr lang="fr-FR" dirty="0" smtClean="0"/>
              <a:t>Objet, Tableau, Fonction, …</a:t>
            </a:r>
          </a:p>
          <a:p>
            <a:r>
              <a:rPr lang="fr-F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typeof</a:t>
            </a:r>
            <a:r>
              <a:rPr lang="fr-FR" dirty="0" smtClean="0"/>
              <a:t> permet de connaître le type d’une variable</a:t>
            </a:r>
          </a:p>
          <a:p>
            <a:r>
              <a:rPr lang="fr-FR" dirty="0"/>
              <a:t>Toute variable peut être interprétée comme un </a:t>
            </a:r>
            <a:r>
              <a:rPr lang="fr-FR" dirty="0" err="1"/>
              <a:t>boolean</a:t>
            </a:r>
            <a:r>
              <a:rPr lang="fr-FR" dirty="0"/>
              <a:t> </a:t>
            </a:r>
          </a:p>
          <a:p>
            <a:pPr lvl="1"/>
            <a:r>
              <a:rPr lang="fr-FR" dirty="0"/>
              <a:t>If (!0) 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315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 JavaScript tout est objet (… mais objet JavaScript)</a:t>
            </a:r>
          </a:p>
          <a:p>
            <a:r>
              <a:rPr lang="fr-FR" dirty="0" smtClean="0"/>
              <a:t>Un objet est un ensemble de propriétés (nom, valeur)</a:t>
            </a:r>
          </a:p>
          <a:p>
            <a:r>
              <a:rPr lang="fr-FR" dirty="0" smtClean="0"/>
              <a:t>Il est possible de modifier les propriétés d’un objet à n’importe quel moment dans un script</a:t>
            </a:r>
          </a:p>
          <a:p>
            <a:endParaRPr lang="fr-FR" dirty="0"/>
          </a:p>
        </p:txBody>
      </p:sp>
      <p:pic>
        <p:nvPicPr>
          <p:cNvPr id="4098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956" y="573785"/>
            <a:ext cx="1163575" cy="11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/>
          <a:srcRect l="2613" t="16319" r="30720" b="57477"/>
          <a:stretch/>
        </p:blipFill>
        <p:spPr>
          <a:xfrm>
            <a:off x="1111507" y="3799444"/>
            <a:ext cx="4501403" cy="144295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27509" t="12598" r="41461" b="67752"/>
          <a:stretch/>
        </p:blipFill>
        <p:spPr>
          <a:xfrm>
            <a:off x="6813052" y="3799444"/>
            <a:ext cx="4060427" cy="174511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9567" y="3611968"/>
            <a:ext cx="3564027" cy="144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450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Objet et espace de nom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objets sont souvent utilisés comme espace de nom pour organiser la mémoire</a:t>
            </a:r>
            <a:endParaRPr lang="fr-FR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3403615" y="3143428"/>
            <a:ext cx="4562513" cy="18549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Picture 6" descr="http://png-4.findicons.com/files/icons/1682/electronic/128/sot_6_p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547" y="267457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microsoftupdateshelp.com/wp-content/uploads/2013/10/ed735cfbefbd15535902d17bcf9f6cc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781" y="2848847"/>
            <a:ext cx="2603273" cy="260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58" y="3370165"/>
            <a:ext cx="1163575" cy="11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54" y="3370165"/>
            <a:ext cx="1163575" cy="11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598" y="3747708"/>
            <a:ext cx="345436" cy="34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rw-designer.com/icon-image/10022-256x256x3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003" y="3919608"/>
            <a:ext cx="345436" cy="34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4186609" y="4470687"/>
            <a:ext cx="105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a</a:t>
            </a:r>
            <a:r>
              <a:rPr lang="fr-FR" dirty="0" err="1" smtClean="0"/>
              <a:t>pp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389126" y="4458989"/>
            <a:ext cx="59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$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750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Javascript</a:t>
            </a:r>
            <a:r>
              <a:rPr lang="fr-FR" dirty="0" smtClean="0"/>
              <a:t> est centrée Fonction</a:t>
            </a:r>
          </a:p>
          <a:p>
            <a:r>
              <a:rPr lang="fr-FR" dirty="0" smtClean="0"/>
              <a:t>Une fonction est un objet JavaScript</a:t>
            </a:r>
          </a:p>
          <a:p>
            <a:r>
              <a:rPr lang="fr-FR" dirty="0" smtClean="0"/>
              <a:t>Une fonction a un nom, des paramètres (typage dynamique) et du code</a:t>
            </a:r>
          </a:p>
          <a:p>
            <a:r>
              <a:rPr lang="fr-FR" dirty="0"/>
              <a:t>Une fonction peut être définie:</a:t>
            </a:r>
          </a:p>
          <a:p>
            <a:pPr lvl="1"/>
            <a:r>
              <a:rPr lang="fr-FR" dirty="0" smtClean="0"/>
              <a:t>(global) dans un script, (</a:t>
            </a:r>
            <a:r>
              <a:rPr lang="fr-FR" dirty="0" err="1" smtClean="0"/>
              <a:t>inner</a:t>
            </a:r>
            <a:r>
              <a:rPr lang="fr-FR" dirty="0" smtClean="0"/>
              <a:t>) dans une fonction ou (méthode) dans une propriété d’un objet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27225" t="12249" r="44332" b="77787"/>
          <a:stretch/>
        </p:blipFill>
        <p:spPr>
          <a:xfrm>
            <a:off x="873975" y="3946818"/>
            <a:ext cx="3205261" cy="76208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27225" t="35345" r="44332" b="47799"/>
          <a:stretch/>
        </p:blipFill>
        <p:spPr>
          <a:xfrm>
            <a:off x="4834631" y="4150963"/>
            <a:ext cx="3088859" cy="124244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27225" t="53584" r="44332" b="32135"/>
          <a:stretch/>
        </p:blipFill>
        <p:spPr>
          <a:xfrm>
            <a:off x="8301149" y="4646910"/>
            <a:ext cx="3275973" cy="111639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l="27225" t="22330" r="44332" b="66433"/>
          <a:stretch/>
        </p:blipFill>
        <p:spPr>
          <a:xfrm>
            <a:off x="873975" y="4917039"/>
            <a:ext cx="3155855" cy="84626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014780" y="5895841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Global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5731179" y="5796193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Inner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9265403" y="5832644"/>
            <a:ext cx="1053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Méthode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019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Rétrospective">
  <a:themeElements>
    <a:clrScheme name="Rétrospectiv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étrospectiv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étrospectiv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12061</TotalTime>
  <Words>965</Words>
  <Application>Microsoft Office PowerPoint</Application>
  <PresentationFormat>Grand écran</PresentationFormat>
  <Paragraphs>133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Rétrospective</vt:lpstr>
      <vt:lpstr>JavaScript</vt:lpstr>
      <vt:lpstr>Script</vt:lpstr>
      <vt:lpstr>Interpreteur – Machine Virtuelle</vt:lpstr>
      <vt:lpstr>Exemples JavaScript</vt:lpstr>
      <vt:lpstr>Interpreteur – Mémoire</vt:lpstr>
      <vt:lpstr>Variables et Types</vt:lpstr>
      <vt:lpstr>Objet</vt:lpstr>
      <vt:lpstr>Objet et espace de nom</vt:lpstr>
      <vt:lpstr>Fonction</vt:lpstr>
      <vt:lpstr>Fonction et code</vt:lpstr>
      <vt:lpstr>Fonction et appel de fonction</vt:lpstr>
      <vt:lpstr>Fonction directement appelée: anonyme</vt:lpstr>
      <vt:lpstr>Inner Fonction et Closure</vt:lpstr>
      <vt:lpstr>Appel de fonction et this</vt:lpstr>
      <vt:lpstr>Fonction et apply</vt:lpstr>
      <vt:lpstr>Fonction Paramètre</vt:lpstr>
      <vt:lpstr>Fonction Paramètre et CallBack</vt:lpstr>
      <vt:lpstr>Object et Fonction Constructeur</vt:lpstr>
      <vt:lpstr>Objet et Prototype (!= héritage)</vt:lpstr>
      <vt:lpstr>Chaines de prototypes</vt:lpstr>
      <vt:lpstr>Fonction, méthode et objet =&gt; OO ?</vt:lpstr>
      <vt:lpstr>Array</vt:lpstr>
      <vt:lpstr>DOM une API JavaScript</vt:lpstr>
      <vt:lpstr>Exemple JavaScript dans HTML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JavaScript</dc:title>
  <dc:creator>xavier blanc</dc:creator>
  <cp:lastModifiedBy>xavier blanc</cp:lastModifiedBy>
  <cp:revision>119</cp:revision>
  <dcterms:created xsi:type="dcterms:W3CDTF">2014-10-28T13:51:39Z</dcterms:created>
  <dcterms:modified xsi:type="dcterms:W3CDTF">2015-03-09T17:09:26Z</dcterms:modified>
</cp:coreProperties>
</file>