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56" r:id="rId2"/>
    <p:sldId id="284" r:id="rId3"/>
    <p:sldId id="285" r:id="rId4"/>
    <p:sldId id="286" r:id="rId5"/>
    <p:sldId id="274" r:id="rId6"/>
    <p:sldId id="287" r:id="rId7"/>
    <p:sldId id="293" r:id="rId8"/>
    <p:sldId id="288" r:id="rId9"/>
    <p:sldId id="289" r:id="rId10"/>
    <p:sldId id="294" r:id="rId11"/>
    <p:sldId id="295" r:id="rId12"/>
    <p:sldId id="290" r:id="rId13"/>
    <p:sldId id="296" r:id="rId14"/>
    <p:sldId id="297" r:id="rId15"/>
    <p:sldId id="298" r:id="rId16"/>
    <p:sldId id="299" r:id="rId1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6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2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D160CD-AAFD-4C42-A907-66322A5F6D5D}" type="datetimeFigureOut">
              <a:rPr lang="fr-FR" smtClean="0"/>
              <a:t>05/03/2015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A830F6-953F-4F2E-A994-DCEFECA19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7254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6118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7064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05/03/2015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5770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05/03/2015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9525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05/03/2015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1110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05/03/2015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0874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05/03/2015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5958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05/03/2015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7863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05/03/2015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728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05/03/2015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2652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05/03/2015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3999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6DA348B-2C12-47ED-B32A-289DABEB7435}" type="datetimeFigureOut">
              <a:rPr lang="fr-FR" smtClean="0"/>
              <a:t>05/03/2015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0625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05/03/2015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2134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6DA348B-2C12-47ED-B32A-289DABEB7435}" type="datetimeFigureOut">
              <a:rPr lang="fr-FR" smtClean="0"/>
              <a:t>05/03/2015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878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0.png"/><Relationship Id="rId7" Type="http://schemas.openxmlformats.org/officeDocument/2006/relationships/image" Target="../media/image11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3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REST sur MEAN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Développer une Couche REST avec MEAN</a:t>
            </a:r>
          </a:p>
          <a:p>
            <a:r>
              <a:rPr lang="fr-FR" dirty="0" smtClean="0"/>
              <a:t>Xavier Blanc – université de Bordeaux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4407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3.a – insertion de documents</a:t>
            </a:r>
            <a:endParaRPr lang="fr-FR" dirty="0"/>
          </a:p>
        </p:txBody>
      </p:sp>
      <p:sp>
        <p:nvSpPr>
          <p:cNvPr id="10" name="Espace réservé du contenu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L’insertion d’un document dans une collection se fait directement</a:t>
            </a:r>
          </a:p>
          <a:p>
            <a:pPr lvl="1"/>
            <a:r>
              <a:rPr lang="fr-FR" dirty="0" err="1" smtClean="0"/>
              <a:t>collection.insert</a:t>
            </a:r>
            <a:r>
              <a:rPr lang="fr-FR" dirty="0" smtClean="0"/>
              <a:t>( </a:t>
            </a:r>
            <a:r>
              <a:rPr lang="fr-FR" b="1" dirty="0" smtClean="0"/>
              <a:t>doc</a:t>
            </a:r>
            <a:r>
              <a:rPr lang="fr-FR" dirty="0" smtClean="0"/>
              <a:t>, </a:t>
            </a:r>
            <a:r>
              <a:rPr lang="fr-FR" b="1" dirty="0" smtClean="0"/>
              <a:t>callback </a:t>
            </a:r>
            <a:r>
              <a:rPr lang="fr-FR" dirty="0" smtClean="0"/>
              <a:t>) 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/>
          <a:srcRect l="20371" t="21537" r="40234" b="38160"/>
          <a:stretch/>
        </p:blipFill>
        <p:spPr>
          <a:xfrm>
            <a:off x="2472745" y="2575775"/>
            <a:ext cx="6661166" cy="363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84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3.b – recherche de documents</a:t>
            </a:r>
            <a:endParaRPr lang="fr-FR" dirty="0"/>
          </a:p>
        </p:txBody>
      </p:sp>
      <p:sp>
        <p:nvSpPr>
          <p:cNvPr id="10" name="Espace réservé du contenu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La recherche de documents se fait directement sur la collection</a:t>
            </a:r>
          </a:p>
          <a:p>
            <a:pPr lvl="1"/>
            <a:r>
              <a:rPr lang="fr-FR" dirty="0" err="1" smtClean="0"/>
              <a:t>collection.find</a:t>
            </a:r>
            <a:r>
              <a:rPr lang="fr-FR" dirty="0" smtClean="0"/>
              <a:t>( </a:t>
            </a:r>
            <a:r>
              <a:rPr lang="fr-FR" b="1" dirty="0" err="1" smtClean="0"/>
              <a:t>query</a:t>
            </a:r>
            <a:r>
              <a:rPr lang="fr-FR" dirty="0" smtClean="0"/>
              <a:t> ) //qui retourne un curseur</a:t>
            </a:r>
          </a:p>
          <a:p>
            <a:pPr lvl="1"/>
            <a:r>
              <a:rPr lang="fr-FR" dirty="0" err="1" smtClean="0"/>
              <a:t>collection.findOne</a:t>
            </a:r>
            <a:r>
              <a:rPr lang="fr-FR" dirty="0" smtClean="0"/>
              <a:t>( </a:t>
            </a:r>
            <a:r>
              <a:rPr lang="fr-FR" b="1" dirty="0" err="1" smtClean="0"/>
              <a:t>query</a:t>
            </a:r>
            <a:r>
              <a:rPr lang="fr-FR" b="1" dirty="0" smtClean="0"/>
              <a:t> </a:t>
            </a:r>
            <a:r>
              <a:rPr lang="fr-FR" dirty="0" smtClean="0"/>
              <a:t>, </a:t>
            </a:r>
            <a:r>
              <a:rPr lang="fr-FR" b="1" dirty="0" smtClean="0"/>
              <a:t>callback</a:t>
            </a:r>
            <a:r>
              <a:rPr lang="fr-FR" dirty="0" smtClean="0"/>
              <a:t>) //la callback contient le document</a:t>
            </a:r>
          </a:p>
          <a:p>
            <a:r>
              <a:rPr lang="fr-FR" dirty="0" smtClean="0"/>
              <a:t>Une </a:t>
            </a:r>
            <a:r>
              <a:rPr lang="fr-FR" dirty="0" err="1" smtClean="0"/>
              <a:t>query</a:t>
            </a:r>
            <a:r>
              <a:rPr lang="fr-FR" dirty="0" smtClean="0"/>
              <a:t> précise des contraintes </a:t>
            </a:r>
            <a:br>
              <a:rPr lang="fr-FR" dirty="0" smtClean="0"/>
            </a:br>
            <a:r>
              <a:rPr lang="fr-FR" dirty="0" smtClean="0"/>
              <a:t>sur les documents recherchés</a:t>
            </a:r>
          </a:p>
          <a:p>
            <a:pPr lvl="1"/>
            <a:r>
              <a:rPr lang="fr-FR" dirty="0" smtClean="0"/>
              <a:t>{} , {nom:’</a:t>
            </a:r>
            <a:r>
              <a:rPr lang="fr-FR" dirty="0" err="1" smtClean="0"/>
              <a:t>LivreJS</a:t>
            </a:r>
            <a:r>
              <a:rPr lang="fr-FR" dirty="0" smtClean="0"/>
              <a:t>’}, {prix:{$lt:11}}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/>
          <a:srcRect l="21539" t="21615" r="18883" b="11935"/>
          <a:stretch/>
        </p:blipFill>
        <p:spPr>
          <a:xfrm>
            <a:off x="4842456" y="2905282"/>
            <a:ext cx="6455954" cy="2963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90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Safe</a:t>
            </a:r>
            <a:r>
              <a:rPr lang="fr-FR" dirty="0" smtClean="0"/>
              <a:t> mode vs non </a:t>
            </a:r>
            <a:r>
              <a:rPr lang="fr-FR" dirty="0" err="1" smtClean="0"/>
              <a:t>safe</a:t>
            </a:r>
            <a:r>
              <a:rPr lang="fr-FR" dirty="0" smtClean="0"/>
              <a:t> mode</a:t>
            </a:r>
            <a:endParaRPr lang="fr-FR" dirty="0"/>
          </a:p>
        </p:txBody>
      </p:sp>
      <p:sp>
        <p:nvSpPr>
          <p:cNvPr id="8" name="Espace réservé du contenu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MongoDB</a:t>
            </a:r>
            <a:r>
              <a:rPr lang="fr-FR" dirty="0" smtClean="0"/>
              <a:t> est un serveur de base de données. Les interactions prennent du </a:t>
            </a:r>
            <a:r>
              <a:rPr lang="fr-FR" dirty="0" err="1" smtClean="0"/>
              <a:t>temp</a:t>
            </a:r>
            <a:r>
              <a:rPr lang="fr-FR" dirty="0" smtClean="0"/>
              <a:t>!</a:t>
            </a:r>
          </a:p>
          <a:p>
            <a:r>
              <a:rPr lang="fr-FR" dirty="0" smtClean="0"/>
              <a:t>Le driver </a:t>
            </a:r>
            <a:r>
              <a:rPr lang="fr-FR" dirty="0" err="1" smtClean="0"/>
              <a:t>MongoDB</a:t>
            </a:r>
            <a:r>
              <a:rPr lang="fr-FR" dirty="0" smtClean="0"/>
              <a:t> de </a:t>
            </a:r>
            <a:r>
              <a:rPr lang="fr-FR" dirty="0" err="1" smtClean="0"/>
              <a:t>NodeJS</a:t>
            </a:r>
            <a:r>
              <a:rPr lang="fr-FR" dirty="0" smtClean="0"/>
              <a:t> propose deux modes pour interagir avec le serveur</a:t>
            </a:r>
          </a:p>
          <a:p>
            <a:r>
              <a:rPr lang="fr-FR" dirty="0" err="1" smtClean="0"/>
              <a:t>Safe</a:t>
            </a:r>
            <a:r>
              <a:rPr lang="fr-FR" dirty="0" smtClean="0"/>
              <a:t> Mode = toutes les interactions se font en asynchrone avec callback</a:t>
            </a:r>
          </a:p>
          <a:p>
            <a:pPr lvl="1"/>
            <a:r>
              <a:rPr lang="fr-FR" dirty="0" smtClean="0"/>
              <a:t>Ex: </a:t>
            </a:r>
            <a:r>
              <a:rPr lang="fr-FR" dirty="0" err="1" smtClean="0"/>
              <a:t>db.createCollection</a:t>
            </a:r>
            <a:r>
              <a:rPr lang="fr-FR" dirty="0" smtClean="0"/>
              <a:t>(</a:t>
            </a:r>
            <a:r>
              <a:rPr lang="fr-FR" dirty="0" err="1" smtClean="0"/>
              <a:t>name</a:t>
            </a:r>
            <a:r>
              <a:rPr lang="fr-FR" dirty="0" smtClean="0"/>
              <a:t>, options, </a:t>
            </a:r>
            <a:r>
              <a:rPr lang="fr-FR" dirty="0" err="1" smtClean="0"/>
              <a:t>function</a:t>
            </a:r>
            <a:r>
              <a:rPr lang="fr-FR" dirty="0" smtClean="0"/>
              <a:t> (</a:t>
            </a:r>
            <a:r>
              <a:rPr lang="fr-FR" dirty="0" err="1" smtClean="0"/>
              <a:t>err</a:t>
            </a:r>
            <a:r>
              <a:rPr lang="fr-FR" dirty="0" smtClean="0"/>
              <a:t>, collection) {})</a:t>
            </a:r>
          </a:p>
          <a:p>
            <a:pPr lvl="1"/>
            <a:r>
              <a:rPr lang="fr-FR" dirty="0" smtClean="0"/>
              <a:t>Garantie du résultat ou gestion des erreurs</a:t>
            </a:r>
          </a:p>
          <a:p>
            <a:r>
              <a:rPr lang="fr-FR" i="1" dirty="0" smtClean="0"/>
              <a:t>Non </a:t>
            </a:r>
            <a:r>
              <a:rPr lang="fr-FR" i="1" dirty="0" err="1" smtClean="0"/>
              <a:t>Safe</a:t>
            </a:r>
            <a:r>
              <a:rPr lang="fr-FR" i="1" dirty="0" smtClean="0"/>
              <a:t> Mode = les interactions se font en synchrone sans callback</a:t>
            </a:r>
          </a:p>
          <a:p>
            <a:pPr lvl="1"/>
            <a:r>
              <a:rPr lang="fr-FR" i="1" dirty="0" smtClean="0"/>
              <a:t>Ex: collection = </a:t>
            </a:r>
            <a:r>
              <a:rPr lang="fr-FR" i="1" dirty="0" err="1" smtClean="0"/>
              <a:t>db.createCollection</a:t>
            </a:r>
            <a:r>
              <a:rPr lang="fr-FR" i="1" dirty="0" smtClean="0"/>
              <a:t>(</a:t>
            </a:r>
            <a:r>
              <a:rPr lang="fr-FR" i="1" dirty="0" err="1" smtClean="0"/>
              <a:t>name</a:t>
            </a:r>
            <a:r>
              <a:rPr lang="fr-FR" i="1" dirty="0" smtClean="0"/>
              <a:t>, options)</a:t>
            </a:r>
          </a:p>
          <a:p>
            <a:pPr lvl="1"/>
            <a:r>
              <a:rPr lang="fr-FR" i="1" dirty="0" smtClean="0"/>
              <a:t>Pas de garantie du résultat et pas de gestion des erreurs</a:t>
            </a:r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267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routes REST pour </a:t>
            </a:r>
            <a:r>
              <a:rPr lang="fr-FR" dirty="0" err="1" smtClean="0"/>
              <a:t>MongoDB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u="sng" dirty="0" smtClean="0"/>
              <a:t>Pour une collection</a:t>
            </a:r>
            <a:r>
              <a:rPr lang="fr-FR" dirty="0" smtClean="0"/>
              <a:t> </a:t>
            </a:r>
            <a:r>
              <a:rPr lang="fr-FR" dirty="0" smtClean="0"/>
              <a:t>(ex: /produits</a:t>
            </a:r>
            <a:r>
              <a:rPr lang="fr-FR" dirty="0" smtClean="0"/>
              <a:t>)</a:t>
            </a:r>
          </a:p>
          <a:p>
            <a:r>
              <a:rPr lang="fr-FR" dirty="0"/>
              <a:t> </a:t>
            </a:r>
            <a:r>
              <a:rPr lang="fr-FR" dirty="0" smtClean="0"/>
              <a:t> GET </a:t>
            </a:r>
            <a:r>
              <a:rPr lang="fr-FR" dirty="0" smtClean="0"/>
              <a:t>/produits </a:t>
            </a:r>
            <a:r>
              <a:rPr lang="fr-FR" dirty="0" smtClean="0"/>
              <a:t>=&gt; obtiens toute la collection </a:t>
            </a:r>
          </a:p>
          <a:p>
            <a:r>
              <a:rPr lang="fr-FR" dirty="0" smtClean="0"/>
              <a:t>  POST </a:t>
            </a:r>
            <a:r>
              <a:rPr lang="fr-FR" dirty="0" smtClean="0"/>
              <a:t>/produits </a:t>
            </a:r>
            <a:r>
              <a:rPr lang="fr-FR" dirty="0" smtClean="0"/>
              <a:t>=&gt; ajouter</a:t>
            </a:r>
          </a:p>
          <a:p>
            <a:r>
              <a:rPr lang="fr-FR" dirty="0"/>
              <a:t> </a:t>
            </a:r>
            <a:r>
              <a:rPr lang="fr-FR" dirty="0" smtClean="0"/>
              <a:t> DELETE </a:t>
            </a:r>
            <a:r>
              <a:rPr lang="fr-FR" dirty="0" smtClean="0"/>
              <a:t>/produits </a:t>
            </a:r>
            <a:r>
              <a:rPr lang="fr-FR" dirty="0" smtClean="0"/>
              <a:t>=&gt; supprimer la collection</a:t>
            </a:r>
            <a:endParaRPr lang="fr-FR" dirty="0"/>
          </a:p>
          <a:p>
            <a:r>
              <a:rPr lang="fr-FR" b="1" u="sng" dirty="0" smtClean="0"/>
              <a:t>Pour un </a:t>
            </a:r>
            <a:r>
              <a:rPr lang="fr-FR" b="1" u="sng" dirty="0" smtClean="0"/>
              <a:t>document </a:t>
            </a:r>
            <a:r>
              <a:rPr lang="fr-FR" dirty="0"/>
              <a:t>(ex: /</a:t>
            </a:r>
            <a:r>
              <a:rPr lang="fr-FR" dirty="0" smtClean="0"/>
              <a:t>produits/1)</a:t>
            </a:r>
            <a:endParaRPr lang="fr-FR" b="1" u="sng" dirty="0" smtClean="0"/>
          </a:p>
          <a:p>
            <a:r>
              <a:rPr lang="fr-FR" dirty="0"/>
              <a:t> </a:t>
            </a:r>
            <a:r>
              <a:rPr lang="fr-FR" dirty="0" smtClean="0"/>
              <a:t> GET </a:t>
            </a:r>
            <a:r>
              <a:rPr lang="fr-FR" dirty="0" smtClean="0"/>
              <a:t>/produits/1 </a:t>
            </a:r>
            <a:r>
              <a:rPr lang="fr-FR" dirty="0" smtClean="0"/>
              <a:t>=&gt; obtiens le document 1</a:t>
            </a:r>
          </a:p>
          <a:p>
            <a:r>
              <a:rPr lang="fr-FR" dirty="0"/>
              <a:t> </a:t>
            </a:r>
            <a:r>
              <a:rPr lang="fr-FR" dirty="0" smtClean="0"/>
              <a:t> PUT </a:t>
            </a:r>
            <a:r>
              <a:rPr lang="fr-FR" dirty="0" smtClean="0"/>
              <a:t>/produits/1 </a:t>
            </a:r>
            <a:r>
              <a:rPr lang="fr-FR" dirty="0" smtClean="0"/>
              <a:t>=&gt; modifie le document 1</a:t>
            </a:r>
          </a:p>
          <a:p>
            <a:r>
              <a:rPr lang="fr-FR" dirty="0"/>
              <a:t> </a:t>
            </a:r>
            <a:r>
              <a:rPr lang="fr-FR" dirty="0" smtClean="0"/>
              <a:t> DELETE </a:t>
            </a:r>
            <a:r>
              <a:rPr lang="fr-FR" dirty="0" smtClean="0"/>
              <a:t>/produits/1 </a:t>
            </a:r>
            <a:r>
              <a:rPr lang="fr-FR" dirty="0" smtClean="0"/>
              <a:t>=&gt; supprime le document 1</a:t>
            </a:r>
          </a:p>
        </p:txBody>
      </p:sp>
    </p:spTree>
    <p:extLst>
      <p:ext uri="{BB962C8B-B14F-4D97-AF65-F5344CB8AC3E}">
        <p14:creationId xmlns:p14="http://schemas.microsoft.com/office/powerpoint/2010/main" val="314698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Architecture </a:t>
            </a:r>
            <a:r>
              <a:rPr lang="fr-FR" dirty="0" smtClean="0"/>
              <a:t>de code du serveur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1 </a:t>
            </a:r>
            <a:r>
              <a:rPr lang="fr-FR" dirty="0"/>
              <a:t>– </a:t>
            </a:r>
            <a:r>
              <a:rPr lang="fr-FR" dirty="0" smtClean="0"/>
              <a:t>Charger </a:t>
            </a:r>
            <a:r>
              <a:rPr lang="fr-FR" dirty="0" smtClean="0"/>
              <a:t>les modules (</a:t>
            </a:r>
            <a:r>
              <a:rPr lang="fr-FR" dirty="0" err="1" smtClean="0"/>
              <a:t>require</a:t>
            </a:r>
            <a:r>
              <a:rPr lang="fr-FR" dirty="0" smtClean="0"/>
              <a:t>)</a:t>
            </a:r>
          </a:p>
          <a:p>
            <a:r>
              <a:rPr lang="fr-FR" dirty="0" smtClean="0"/>
              <a:t>2 – initialiser les applications (express et </a:t>
            </a:r>
            <a:r>
              <a:rPr lang="fr-FR" dirty="0" err="1" smtClean="0"/>
              <a:t>MongoClient</a:t>
            </a:r>
            <a:r>
              <a:rPr lang="fr-FR" dirty="0" smtClean="0"/>
              <a:t>)</a:t>
            </a:r>
          </a:p>
          <a:p>
            <a:r>
              <a:rPr lang="fr-FR" dirty="0" smtClean="0"/>
              <a:t>3 – Etablir la connexion à la base (</a:t>
            </a:r>
            <a:r>
              <a:rPr lang="fr-FR" dirty="0" err="1" smtClean="0"/>
              <a:t>connect</a:t>
            </a:r>
            <a:r>
              <a:rPr lang="fr-FR" dirty="0" smtClean="0"/>
              <a:t>)</a:t>
            </a:r>
          </a:p>
          <a:p>
            <a:r>
              <a:rPr lang="fr-FR" dirty="0" smtClean="0"/>
              <a:t>4 – Définir les routes et préciser les interactions avec la base (</a:t>
            </a:r>
            <a:r>
              <a:rPr lang="fr-FR" dirty="0" err="1" smtClean="0"/>
              <a:t>app.get</a:t>
            </a:r>
            <a:r>
              <a:rPr lang="fr-FR" dirty="0" smtClean="0"/>
              <a:t> … </a:t>
            </a:r>
            <a:r>
              <a:rPr lang="fr-FR" dirty="0" err="1" smtClean="0"/>
              <a:t>db.collection</a:t>
            </a:r>
            <a:r>
              <a:rPr lang="fr-FR" dirty="0" smtClean="0"/>
              <a:t>)</a:t>
            </a:r>
          </a:p>
          <a:p>
            <a:r>
              <a:rPr lang="fr-FR" dirty="0" smtClean="0"/>
              <a:t>5 – Démarrer le serveur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959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17302" t="11323" r="10142" b="8628"/>
          <a:stretch/>
        </p:blipFill>
        <p:spPr>
          <a:xfrm>
            <a:off x="1249249" y="360608"/>
            <a:ext cx="9684913" cy="5694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51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Synthèse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REST = Manipuler une base de données avec des requêtes HTTP</a:t>
            </a:r>
          </a:p>
          <a:p>
            <a:r>
              <a:rPr lang="fr-FR" dirty="0" smtClean="0"/>
              <a:t>Identification des ressources + spécification des méthodes =&gt; Route</a:t>
            </a:r>
          </a:p>
          <a:p>
            <a:r>
              <a:rPr lang="fr-FR" dirty="0" smtClean="0"/>
              <a:t>Mise en œuvre avec </a:t>
            </a:r>
            <a:r>
              <a:rPr lang="fr-FR" dirty="0" err="1" smtClean="0"/>
              <a:t>NodeJS</a:t>
            </a:r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5660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REST = Accès aux ressources via HTTP</a:t>
            </a:r>
            <a:endParaRPr lang="fr-FR" dirty="0"/>
          </a:p>
        </p:txBody>
      </p:sp>
      <p:pic>
        <p:nvPicPr>
          <p:cNvPr id="9" name="Espace réservé du contenu 8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850851" y="2441338"/>
            <a:ext cx="1806320" cy="2059204"/>
          </a:xfrm>
          <a:prstGeom prst="rect">
            <a:avLst/>
          </a:prstGeom>
        </p:spPr>
      </p:pic>
      <p:pic>
        <p:nvPicPr>
          <p:cNvPr id="7" name="Picture 2" descr="http://pierrot-peladeau.net/wp-content/uploads/2010/08/Free_Database_Icons_by_artistsvalle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8563" y="2559418"/>
            <a:ext cx="1574818" cy="1574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3730" y="2559418"/>
            <a:ext cx="1312940" cy="1574818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8867057" y="4138507"/>
            <a:ext cx="2114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u="sng" dirty="0" err="1" smtClean="0"/>
              <a:t>M</a:t>
            </a:r>
            <a:r>
              <a:rPr lang="fr-FR" sz="3200" dirty="0" err="1" smtClean="0"/>
              <a:t>ongoDB</a:t>
            </a:r>
            <a:endParaRPr lang="fr-FR" sz="3200" dirty="0"/>
          </a:p>
        </p:txBody>
      </p:sp>
      <p:sp>
        <p:nvSpPr>
          <p:cNvPr id="11" name="ZoneTexte 10"/>
          <p:cNvSpPr txBox="1"/>
          <p:nvPr/>
        </p:nvSpPr>
        <p:spPr>
          <a:xfrm>
            <a:off x="6127913" y="4165152"/>
            <a:ext cx="18387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u="sng" dirty="0" smtClean="0"/>
              <a:t>E</a:t>
            </a:r>
            <a:r>
              <a:rPr lang="fr-FR" sz="3200" dirty="0" smtClean="0"/>
              <a:t>xpress</a:t>
            </a:r>
            <a:endParaRPr lang="fr-FR" sz="3200" dirty="0"/>
          </a:p>
        </p:txBody>
      </p:sp>
      <p:sp>
        <p:nvSpPr>
          <p:cNvPr id="13" name="ZoneTexte 12"/>
          <p:cNvSpPr txBox="1"/>
          <p:nvPr/>
        </p:nvSpPr>
        <p:spPr>
          <a:xfrm>
            <a:off x="6127912" y="4749926"/>
            <a:ext cx="18387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u="sng" dirty="0" err="1" smtClean="0"/>
              <a:t>N</a:t>
            </a:r>
            <a:r>
              <a:rPr lang="fr-FR" sz="3200" dirty="0" err="1" smtClean="0"/>
              <a:t>ode</a:t>
            </a:r>
            <a:endParaRPr lang="fr-FR" sz="3200" dirty="0"/>
          </a:p>
        </p:txBody>
      </p:sp>
      <p:pic>
        <p:nvPicPr>
          <p:cNvPr id="16" name="Picture 2" descr="http://www.javatpoint.com/images/javascript/javascript_logo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488" y="4043164"/>
            <a:ext cx="457295" cy="45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28260" y="4648842"/>
            <a:ext cx="457240" cy="457240"/>
          </a:xfrm>
          <a:prstGeom prst="rect">
            <a:avLst/>
          </a:prstGeom>
        </p:spPr>
      </p:pic>
      <p:cxnSp>
        <p:nvCxnSpPr>
          <p:cNvPr id="21" name="Connecteur droit avec flèche 20"/>
          <p:cNvCxnSpPr/>
          <p:nvPr/>
        </p:nvCxnSpPr>
        <p:spPr>
          <a:xfrm>
            <a:off x="1636770" y="3148464"/>
            <a:ext cx="7352643" cy="174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Connecteur droit avec flèche 21"/>
          <p:cNvCxnSpPr/>
          <p:nvPr/>
        </p:nvCxnSpPr>
        <p:spPr>
          <a:xfrm flipH="1">
            <a:off x="1636769" y="3494155"/>
            <a:ext cx="7352644" cy="3953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3" name="Image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552" y="3054797"/>
            <a:ext cx="1127597" cy="584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051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3 Principes REST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Utiliser le chemin des URL HTTP pour nommer directement les ressources</a:t>
            </a:r>
          </a:p>
          <a:p>
            <a:pPr lvl="1"/>
            <a:r>
              <a:rPr lang="fr-FR" dirty="0" smtClean="0">
                <a:solidFill>
                  <a:schemeClr val="bg1">
                    <a:lumMod val="65000"/>
                  </a:schemeClr>
                </a:solidFill>
              </a:rPr>
              <a:t>http://monserver.fr</a:t>
            </a:r>
            <a:r>
              <a:rPr lang="fr-FR" dirty="0" smtClean="0"/>
              <a:t>/produits</a:t>
            </a:r>
          </a:p>
          <a:p>
            <a:pPr lvl="1"/>
            <a:r>
              <a:rPr lang="fr-FR" dirty="0">
                <a:solidFill>
                  <a:schemeClr val="bg1">
                    <a:lumMod val="65000"/>
                  </a:schemeClr>
                </a:solidFill>
              </a:rPr>
              <a:t>http://monserver.fr</a:t>
            </a:r>
            <a:r>
              <a:rPr lang="fr-FR" dirty="0" smtClean="0"/>
              <a:t>/produits/1</a:t>
            </a:r>
          </a:p>
          <a:p>
            <a:pPr lvl="1"/>
            <a:r>
              <a:rPr lang="fr-FR" dirty="0">
                <a:solidFill>
                  <a:schemeClr val="bg1">
                    <a:lumMod val="65000"/>
                  </a:schemeClr>
                </a:solidFill>
              </a:rPr>
              <a:t>http://monserver.fr</a:t>
            </a:r>
            <a:r>
              <a:rPr lang="fr-FR" dirty="0" smtClean="0"/>
              <a:t>/produits/1/description</a:t>
            </a:r>
          </a:p>
          <a:p>
            <a:r>
              <a:rPr lang="fr-FR" dirty="0" smtClean="0"/>
              <a:t>Manipuler la ressource avec la bonne méthode HTTP (et le code de retour)</a:t>
            </a:r>
          </a:p>
          <a:p>
            <a:pPr lvl="1"/>
            <a:r>
              <a:rPr lang="fr-FR" dirty="0" smtClean="0"/>
              <a:t>Lire </a:t>
            </a:r>
            <a:r>
              <a:rPr lang="fr-FR" dirty="0"/>
              <a:t>la </a:t>
            </a:r>
            <a:r>
              <a:rPr lang="fr-FR" dirty="0" smtClean="0"/>
              <a:t>ressource =&gt; GET </a:t>
            </a:r>
          </a:p>
          <a:p>
            <a:pPr lvl="1"/>
            <a:r>
              <a:rPr lang="fr-FR" dirty="0" smtClean="0"/>
              <a:t>Créer une ressource =&gt; POST</a:t>
            </a:r>
          </a:p>
          <a:p>
            <a:pPr lvl="1"/>
            <a:r>
              <a:rPr lang="fr-FR" dirty="0" smtClean="0"/>
              <a:t>Mettre à jours une ressource =&gt; PUT</a:t>
            </a:r>
          </a:p>
          <a:p>
            <a:pPr lvl="1"/>
            <a:r>
              <a:rPr lang="fr-FR" dirty="0" smtClean="0"/>
              <a:t>Supprimer une ressource =&gt; DELETE</a:t>
            </a:r>
          </a:p>
          <a:p>
            <a:r>
              <a:rPr lang="fr-FR" dirty="0" smtClean="0"/>
              <a:t>Utiliser des formats standards pour échanger les ressources (XML, JSON)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4177872" y="5869094"/>
            <a:ext cx="6977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http://www.restapitutorial.com/media/RESTful_Best_Practices-v1_1.pdf</a:t>
            </a:r>
          </a:p>
        </p:txBody>
      </p:sp>
    </p:spTree>
    <p:extLst>
      <p:ext uri="{BB962C8B-B14F-4D97-AF65-F5344CB8AC3E}">
        <p14:creationId xmlns:p14="http://schemas.microsoft.com/office/powerpoint/2010/main" val="2673787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Ressource REST et </a:t>
            </a:r>
            <a:r>
              <a:rPr lang="fr-FR" dirty="0" err="1" smtClean="0"/>
              <a:t>MongoDB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Chaque Collection </a:t>
            </a:r>
            <a:r>
              <a:rPr lang="fr-FR" dirty="0" err="1" smtClean="0"/>
              <a:t>MongoDB</a:t>
            </a:r>
            <a:r>
              <a:rPr lang="fr-FR" dirty="0" smtClean="0"/>
              <a:t> est une ressource </a:t>
            </a:r>
            <a:r>
              <a:rPr lang="fr-FR" b="1" dirty="0" smtClean="0"/>
              <a:t>/produits</a:t>
            </a:r>
          </a:p>
          <a:p>
            <a:r>
              <a:rPr lang="fr-FR" dirty="0" smtClean="0"/>
              <a:t>Chaque document </a:t>
            </a:r>
            <a:r>
              <a:rPr lang="fr-FR" dirty="0" err="1" smtClean="0"/>
              <a:t>MongoDB</a:t>
            </a:r>
            <a:r>
              <a:rPr lang="fr-FR" dirty="0" smtClean="0"/>
              <a:t> est une ressource </a:t>
            </a:r>
            <a:r>
              <a:rPr lang="fr-FR" b="1" dirty="0"/>
              <a:t>/</a:t>
            </a:r>
            <a:r>
              <a:rPr lang="fr-FR" b="1" dirty="0" smtClean="0"/>
              <a:t>produits/1</a:t>
            </a:r>
            <a:endParaRPr lang="fr-FR" b="1" dirty="0"/>
          </a:p>
          <a:p>
            <a:r>
              <a:rPr lang="fr-FR" i="1" dirty="0" smtClean="0"/>
              <a:t>Les propriétés des documents </a:t>
            </a:r>
            <a:r>
              <a:rPr lang="fr-FR" i="1" dirty="0" err="1" smtClean="0"/>
              <a:t>MongoDB</a:t>
            </a:r>
            <a:r>
              <a:rPr lang="fr-FR" i="1" dirty="0" smtClean="0"/>
              <a:t> sont des ressource </a:t>
            </a:r>
            <a:r>
              <a:rPr lang="fr-FR" b="1" i="1" dirty="0"/>
              <a:t>/</a:t>
            </a:r>
            <a:r>
              <a:rPr lang="fr-FR" b="1" i="1" dirty="0" smtClean="0"/>
              <a:t>produits/1/description</a:t>
            </a:r>
            <a:endParaRPr lang="fr-FR" i="1" dirty="0" smtClean="0"/>
          </a:p>
          <a:p>
            <a:endParaRPr lang="fr-FR" dirty="0"/>
          </a:p>
        </p:txBody>
      </p:sp>
      <p:cxnSp>
        <p:nvCxnSpPr>
          <p:cNvPr id="7" name="Connecteur droit avec flèche 6"/>
          <p:cNvCxnSpPr/>
          <p:nvPr/>
        </p:nvCxnSpPr>
        <p:spPr>
          <a:xfrm>
            <a:off x="2670370" y="4255012"/>
            <a:ext cx="2756684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 flipH="1">
            <a:off x="2670370" y="4652384"/>
            <a:ext cx="2756684" cy="3788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4913" y="4184773"/>
            <a:ext cx="1127597" cy="584060"/>
          </a:xfrm>
          <a:prstGeom prst="rect">
            <a:avLst/>
          </a:prstGeom>
        </p:spPr>
      </p:pic>
      <p:pic>
        <p:nvPicPr>
          <p:cNvPr id="13" name="Picture 2" descr="http://pierrot-peladeau.net/wp-content/uploads/2010/08/Free_Database_Icons_by_artistsvalle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395" y="3668878"/>
            <a:ext cx="1574818" cy="1574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1149" y="3756635"/>
            <a:ext cx="779621" cy="779621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475" y="4066476"/>
            <a:ext cx="779621" cy="779621"/>
          </a:xfrm>
          <a:prstGeom prst="rect">
            <a:avLst/>
          </a:prstGeom>
        </p:spPr>
      </p:pic>
      <p:sp>
        <p:nvSpPr>
          <p:cNvPr id="17" name="ZoneTexte 16"/>
          <p:cNvSpPr txBox="1"/>
          <p:nvPr/>
        </p:nvSpPr>
        <p:spPr>
          <a:xfrm>
            <a:off x="3093471" y="3885680"/>
            <a:ext cx="1687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GET /produits/3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6924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4619" y="3822655"/>
            <a:ext cx="725641" cy="725641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Coder REST avec Express et </a:t>
            </a:r>
            <a:r>
              <a:rPr lang="fr-FR" dirty="0" err="1" smtClean="0"/>
              <a:t>MongoDB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Express va recevoir les requêtes REST et va interagir avec </a:t>
            </a:r>
            <a:r>
              <a:rPr lang="fr-FR" dirty="0" err="1" smtClean="0"/>
              <a:t>MongoDB</a:t>
            </a:r>
            <a:r>
              <a:rPr lang="fr-FR" dirty="0" smtClean="0"/>
              <a:t> via un driver</a:t>
            </a:r>
          </a:p>
          <a:p>
            <a:r>
              <a:rPr lang="fr-FR" dirty="0" smtClean="0"/>
              <a:t>=&gt; Pour chaque ressource, il faut créer les routes REST et les Middleware correspondants</a:t>
            </a:r>
          </a:p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487918" y="3429382"/>
            <a:ext cx="1957619" cy="2017983"/>
          </a:xfrm>
          <a:prstGeom prst="rect">
            <a:avLst/>
          </a:prstGeom>
        </p:spPr>
      </p:pic>
      <p:cxnSp>
        <p:nvCxnSpPr>
          <p:cNvPr id="7" name="Connecteur droit avec flèche 6"/>
          <p:cNvCxnSpPr/>
          <p:nvPr/>
        </p:nvCxnSpPr>
        <p:spPr>
          <a:xfrm>
            <a:off x="1097280" y="4028149"/>
            <a:ext cx="2756684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Connecteur droit avec flèche 9"/>
          <p:cNvCxnSpPr/>
          <p:nvPr/>
        </p:nvCxnSpPr>
        <p:spPr>
          <a:xfrm flipH="1">
            <a:off x="1097280" y="4425521"/>
            <a:ext cx="2756684" cy="3788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823" y="3957910"/>
            <a:ext cx="1127597" cy="584060"/>
          </a:xfrm>
          <a:prstGeom prst="rect">
            <a:avLst/>
          </a:prstGeom>
        </p:spPr>
      </p:pic>
      <p:pic>
        <p:nvPicPr>
          <p:cNvPr id="13" name="Picture 2" descr="http://pierrot-peladeau.net/wp-content/uploads/2010/08/Free_Database_Icons_by_artistsvalley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4908" y="3480342"/>
            <a:ext cx="1574818" cy="1574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7662" y="3568099"/>
            <a:ext cx="779621" cy="779621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988" y="3877940"/>
            <a:ext cx="779621" cy="779621"/>
          </a:xfrm>
          <a:prstGeom prst="rect">
            <a:avLst/>
          </a:prstGeom>
        </p:spPr>
      </p:pic>
      <p:cxnSp>
        <p:nvCxnSpPr>
          <p:cNvPr id="16" name="Connecteur droit avec flèche 15"/>
          <p:cNvCxnSpPr/>
          <p:nvPr/>
        </p:nvCxnSpPr>
        <p:spPr>
          <a:xfrm>
            <a:off x="6834433" y="4028149"/>
            <a:ext cx="1225457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ZoneTexte 16"/>
          <p:cNvSpPr txBox="1"/>
          <p:nvPr/>
        </p:nvSpPr>
        <p:spPr>
          <a:xfrm>
            <a:off x="1520381" y="3658817"/>
            <a:ext cx="1687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GET /produits/3</a:t>
            </a:r>
            <a:endParaRPr lang="fr-FR" dirty="0"/>
          </a:p>
        </p:txBody>
      </p:sp>
      <p:cxnSp>
        <p:nvCxnSpPr>
          <p:cNvPr id="18" name="Connecteur droit avec flèche 17"/>
          <p:cNvCxnSpPr/>
          <p:nvPr/>
        </p:nvCxnSpPr>
        <p:spPr>
          <a:xfrm flipH="1">
            <a:off x="6834433" y="4267750"/>
            <a:ext cx="1225457" cy="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9" name="Image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22189">
            <a:off x="5104752" y="3848228"/>
            <a:ext cx="619137" cy="619137"/>
          </a:xfrm>
          <a:prstGeom prst="rect">
            <a:avLst/>
          </a:prstGeom>
        </p:spPr>
      </p:pic>
      <p:sp>
        <p:nvSpPr>
          <p:cNvPr id="20" name="ZoneTexte 19"/>
          <p:cNvSpPr txBox="1"/>
          <p:nvPr/>
        </p:nvSpPr>
        <p:spPr>
          <a:xfrm>
            <a:off x="5017699" y="4417031"/>
            <a:ext cx="738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Route</a:t>
            </a:r>
            <a:endParaRPr lang="fr-FR" dirty="0"/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135" y="3822655"/>
            <a:ext cx="670284" cy="670284"/>
          </a:xfrm>
          <a:prstGeom prst="rect">
            <a:avLst/>
          </a:prstGeom>
        </p:spPr>
      </p:pic>
      <p:sp>
        <p:nvSpPr>
          <p:cNvPr id="22" name="ZoneTexte 21"/>
          <p:cNvSpPr txBox="1"/>
          <p:nvPr/>
        </p:nvSpPr>
        <p:spPr>
          <a:xfrm>
            <a:off x="5744437" y="4417031"/>
            <a:ext cx="1311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Middleware</a:t>
            </a:r>
            <a:endParaRPr lang="fr-FR" dirty="0"/>
          </a:p>
        </p:txBody>
      </p:sp>
      <p:sp>
        <p:nvSpPr>
          <p:cNvPr id="24" name="ZoneTexte 23"/>
          <p:cNvSpPr txBox="1"/>
          <p:nvPr/>
        </p:nvSpPr>
        <p:spPr>
          <a:xfrm>
            <a:off x="7966845" y="4450572"/>
            <a:ext cx="7579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i="1" dirty="0" smtClean="0"/>
              <a:t>Driver</a:t>
            </a:r>
            <a:endParaRPr lang="fr-FR" i="1" dirty="0"/>
          </a:p>
        </p:txBody>
      </p:sp>
    </p:spTree>
    <p:extLst>
      <p:ext uri="{BB962C8B-B14F-4D97-AF65-F5344CB8AC3E}">
        <p14:creationId xmlns:p14="http://schemas.microsoft.com/office/powerpoint/2010/main" val="152474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Driver JS pour </a:t>
            </a:r>
            <a:r>
              <a:rPr lang="fr-FR" dirty="0" err="1" smtClean="0"/>
              <a:t>MongoDB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u="sng" dirty="0" err="1" smtClean="0"/>
              <a:t>NodeJS</a:t>
            </a:r>
            <a:r>
              <a:rPr lang="fr-FR" u="sng" dirty="0" smtClean="0"/>
              <a:t> MONGODB </a:t>
            </a:r>
            <a:r>
              <a:rPr lang="fr-FR" u="sng" dirty="0" err="1" smtClean="0"/>
              <a:t>DRiver</a:t>
            </a:r>
            <a:endParaRPr lang="fr-FR" u="sng" dirty="0"/>
          </a:p>
        </p:txBody>
      </p:sp>
      <p:sp>
        <p:nvSpPr>
          <p:cNvPr id="5" name="Espace réservé du contenu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FR" dirty="0" smtClean="0"/>
              <a:t>Driver officiel </a:t>
            </a:r>
            <a:r>
              <a:rPr lang="fr-FR" dirty="0" err="1" smtClean="0"/>
              <a:t>Node</a:t>
            </a:r>
            <a:r>
              <a:rPr lang="fr-FR" dirty="0" smtClean="0"/>
              <a:t> pour </a:t>
            </a:r>
            <a:r>
              <a:rPr lang="fr-FR" dirty="0" err="1" smtClean="0"/>
              <a:t>MongoDB</a:t>
            </a:r>
            <a:endParaRPr lang="fr-FR" dirty="0" smtClean="0"/>
          </a:p>
          <a:p>
            <a:r>
              <a:rPr lang="fr-FR" dirty="0" smtClean="0"/>
              <a:t>Des fonctions JS pour toutes les fonctions </a:t>
            </a:r>
            <a:r>
              <a:rPr lang="fr-FR" dirty="0" err="1" smtClean="0"/>
              <a:t>MongoDB</a:t>
            </a:r>
            <a:endParaRPr lang="fr-FR" dirty="0" smtClean="0"/>
          </a:p>
          <a:p>
            <a:r>
              <a:rPr lang="fr-FR" dirty="0" smtClean="0"/>
              <a:t>Pas de schéma</a:t>
            </a:r>
          </a:p>
          <a:p>
            <a:endParaRPr lang="fr-FR" dirty="0"/>
          </a:p>
          <a:p>
            <a:r>
              <a:rPr lang="fr-FR" i="1" dirty="0" err="1" smtClean="0"/>
              <a:t>npm</a:t>
            </a:r>
            <a:r>
              <a:rPr lang="fr-FR" i="1" dirty="0" smtClean="0"/>
              <a:t> </a:t>
            </a:r>
            <a:r>
              <a:rPr lang="fr-FR" i="1" dirty="0" err="1" smtClean="0"/>
              <a:t>install</a:t>
            </a:r>
            <a:r>
              <a:rPr lang="fr-FR" i="1" dirty="0" smtClean="0"/>
              <a:t> </a:t>
            </a:r>
            <a:r>
              <a:rPr lang="fr-FR" i="1" dirty="0" err="1" smtClean="0"/>
              <a:t>mongodb</a:t>
            </a:r>
            <a:endParaRPr lang="fr-FR" i="1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r-FR" u="sng" dirty="0" smtClean="0"/>
              <a:t>MONGOOSE</a:t>
            </a:r>
            <a:endParaRPr lang="fr-FR" u="sng" dirty="0"/>
          </a:p>
        </p:txBody>
      </p:sp>
      <p:sp>
        <p:nvSpPr>
          <p:cNvPr id="7" name="Espace réservé du contenu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fr-FR" dirty="0" smtClean="0"/>
              <a:t>Driver Open Source</a:t>
            </a:r>
          </a:p>
          <a:p>
            <a:r>
              <a:rPr lang="fr-FR" dirty="0" smtClean="0"/>
              <a:t>Des fonctions JS pour toutes les fonctions </a:t>
            </a:r>
            <a:r>
              <a:rPr lang="fr-FR" dirty="0" err="1" smtClean="0"/>
              <a:t>MongoDB</a:t>
            </a:r>
            <a:endParaRPr lang="fr-FR" dirty="0" smtClean="0"/>
          </a:p>
          <a:p>
            <a:r>
              <a:rPr lang="fr-FR" dirty="0" smtClean="0"/>
              <a:t>Des schéma</a:t>
            </a:r>
          </a:p>
          <a:p>
            <a:endParaRPr lang="fr-FR" dirty="0" smtClean="0"/>
          </a:p>
          <a:p>
            <a:r>
              <a:rPr lang="fr-FR" i="1" dirty="0" err="1" smtClean="0"/>
              <a:t>npm</a:t>
            </a:r>
            <a:r>
              <a:rPr lang="fr-FR" i="1" dirty="0" smtClean="0"/>
              <a:t> </a:t>
            </a:r>
            <a:r>
              <a:rPr lang="fr-FR" i="1" dirty="0" err="1" smtClean="0"/>
              <a:t>install</a:t>
            </a:r>
            <a:r>
              <a:rPr lang="fr-FR" i="1" dirty="0" smtClean="0"/>
              <a:t> </a:t>
            </a:r>
            <a:r>
              <a:rPr lang="fr-FR" i="1" dirty="0" err="1" smtClean="0"/>
              <a:t>mongoose</a:t>
            </a:r>
            <a:endParaRPr lang="fr-FR" i="1" dirty="0"/>
          </a:p>
        </p:txBody>
      </p:sp>
      <p:cxnSp>
        <p:nvCxnSpPr>
          <p:cNvPr id="9" name="Connecteur droit 8"/>
          <p:cNvCxnSpPr/>
          <p:nvPr/>
        </p:nvCxnSpPr>
        <p:spPr>
          <a:xfrm flipH="1">
            <a:off x="5932008" y="1897568"/>
            <a:ext cx="10301" cy="335701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1" name="Picture 2" descr="http://calebmadrigal.com/images/nodejs-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684" y="1797222"/>
            <a:ext cx="1450498" cy="725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/>
          <a:srcRect l="27624" t="19648" r="28997" b="61936"/>
          <a:stretch/>
        </p:blipFill>
        <p:spPr>
          <a:xfrm>
            <a:off x="8617160" y="2033783"/>
            <a:ext cx="2159877" cy="488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37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Interaction avec </a:t>
            </a:r>
            <a:r>
              <a:rPr lang="fr-FR" dirty="0" err="1" smtClean="0"/>
              <a:t>MongoDB</a:t>
            </a:r>
            <a:endParaRPr lang="fr-FR" dirty="0"/>
          </a:p>
        </p:txBody>
      </p:sp>
      <p:sp>
        <p:nvSpPr>
          <p:cNvPr id="10" name="Espace réservé du contenu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u="sng" dirty="0"/>
              <a:t>3 étapes</a:t>
            </a:r>
            <a:endParaRPr lang="fr-FR" b="1" u="sng" dirty="0" smtClean="0"/>
          </a:p>
          <a:p>
            <a:r>
              <a:rPr lang="fr-FR" dirty="0" smtClean="0"/>
              <a:t>1 – Connexion à la base de donnée</a:t>
            </a:r>
          </a:p>
          <a:p>
            <a:r>
              <a:rPr lang="fr-FR" dirty="0" smtClean="0"/>
              <a:t>2 – Accès aux collections</a:t>
            </a:r>
          </a:p>
          <a:p>
            <a:r>
              <a:rPr lang="fr-FR" dirty="0" smtClean="0"/>
              <a:t>3 – Accès aux documents</a:t>
            </a:r>
          </a:p>
          <a:p>
            <a:endParaRPr lang="fr-FR" dirty="0"/>
          </a:p>
          <a:p>
            <a:r>
              <a:rPr lang="fr-FR" b="1" u="sng" dirty="0" smtClean="0"/>
              <a:t>Gestion des connexions</a:t>
            </a:r>
          </a:p>
          <a:p>
            <a:r>
              <a:rPr lang="fr-FR" dirty="0" smtClean="0"/>
              <a:t>La connexion à la base de données doit être faite une seule fois !</a:t>
            </a:r>
          </a:p>
          <a:p>
            <a:r>
              <a:rPr lang="fr-FR" dirty="0" smtClean="0"/>
              <a:t>Idéalement l’accès aux collection et aux documents doit être contrôlé</a:t>
            </a: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53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1 – Connexion à la BD : </a:t>
            </a:r>
            <a:r>
              <a:rPr lang="fr-FR" dirty="0" err="1" smtClean="0"/>
              <a:t>MongoClient</a:t>
            </a:r>
            <a:endParaRPr lang="fr-FR" dirty="0"/>
          </a:p>
        </p:txBody>
      </p:sp>
      <p:sp>
        <p:nvSpPr>
          <p:cNvPr id="10" name="Espace réservé du contenu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Pour établir une connexion à </a:t>
            </a:r>
            <a:r>
              <a:rPr lang="fr-FR" dirty="0" err="1" smtClean="0"/>
              <a:t>MongoDB</a:t>
            </a:r>
            <a:r>
              <a:rPr lang="fr-FR" dirty="0" smtClean="0"/>
              <a:t> il faut :</a:t>
            </a:r>
          </a:p>
          <a:p>
            <a:r>
              <a:rPr lang="fr-FR" dirty="0" smtClean="0"/>
              <a:t>1 – Créer un client Mongo (</a:t>
            </a:r>
            <a:r>
              <a:rPr lang="fr-FR" b="1" dirty="0" err="1" smtClean="0"/>
              <a:t>MongoClient</a:t>
            </a:r>
            <a:r>
              <a:rPr lang="fr-FR" dirty="0" smtClean="0"/>
              <a:t>)</a:t>
            </a:r>
          </a:p>
          <a:p>
            <a:r>
              <a:rPr lang="fr-FR" dirty="0" smtClean="0"/>
              <a:t>2 – Utiliser le client pour obtenir une connexion à la base (</a:t>
            </a:r>
            <a:r>
              <a:rPr lang="fr-FR" b="1" dirty="0" err="1" smtClean="0"/>
              <a:t>Db</a:t>
            </a:r>
            <a:r>
              <a:rPr lang="fr-FR" dirty="0" smtClean="0"/>
              <a:t>)</a:t>
            </a: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2"/>
          <a:srcRect l="27763" t="21996" r="16608" b="40091"/>
          <a:stretch/>
        </p:blipFill>
        <p:spPr>
          <a:xfrm>
            <a:off x="3511606" y="3685879"/>
            <a:ext cx="6424246" cy="1951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84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2 - Collection</a:t>
            </a:r>
            <a:endParaRPr lang="fr-FR" dirty="0"/>
          </a:p>
        </p:txBody>
      </p:sp>
      <p:sp>
        <p:nvSpPr>
          <p:cNvPr id="10" name="Espace réservé du contenu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La deuxième étape est d’obtenir la collection</a:t>
            </a:r>
          </a:p>
          <a:p>
            <a:r>
              <a:rPr lang="fr-FR" dirty="0" smtClean="0"/>
              <a:t>Cela se fait en utilisant la connexion à la base (</a:t>
            </a:r>
            <a:r>
              <a:rPr lang="fr-FR" dirty="0" err="1" smtClean="0"/>
              <a:t>db</a:t>
            </a:r>
            <a:r>
              <a:rPr lang="fr-FR" dirty="0" smtClean="0"/>
              <a:t>) :</a:t>
            </a:r>
          </a:p>
          <a:p>
            <a:r>
              <a:rPr lang="fr-FR" dirty="0" smtClean="0"/>
              <a:t>Soit en créant la collection </a:t>
            </a:r>
          </a:p>
          <a:p>
            <a:pPr lvl="1"/>
            <a:r>
              <a:rPr lang="fr-FR" dirty="0" err="1" smtClean="0"/>
              <a:t>db.createCollection</a:t>
            </a:r>
            <a:r>
              <a:rPr lang="fr-FR" dirty="0" smtClean="0"/>
              <a:t>()</a:t>
            </a:r>
          </a:p>
          <a:p>
            <a:r>
              <a:rPr lang="fr-FR" dirty="0" smtClean="0"/>
              <a:t>Soit en obtenant la collection déjà existante</a:t>
            </a:r>
          </a:p>
          <a:p>
            <a:pPr lvl="1"/>
            <a:r>
              <a:rPr lang="fr-FR" dirty="0" err="1" smtClean="0"/>
              <a:t>db.collection</a:t>
            </a:r>
            <a:r>
              <a:rPr lang="fr-FR" dirty="0" smtClean="0"/>
              <a:t>()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l="25797" t="40835" r="12171" b="26540"/>
          <a:stretch/>
        </p:blipFill>
        <p:spPr>
          <a:xfrm>
            <a:off x="3628255" y="4134117"/>
            <a:ext cx="7202878" cy="1609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876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étrospective">
  <a:themeElements>
    <a:clrScheme name="Rétrospective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étrospectiv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étrospectiv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3962</TotalTime>
  <Words>664</Words>
  <Application>Microsoft Office PowerPoint</Application>
  <PresentationFormat>Grand écran</PresentationFormat>
  <Paragraphs>103</Paragraphs>
  <Slides>16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19" baseType="lpstr">
      <vt:lpstr>Calibri</vt:lpstr>
      <vt:lpstr>Calibri Light</vt:lpstr>
      <vt:lpstr>Rétrospective</vt:lpstr>
      <vt:lpstr>REST sur MEAN</vt:lpstr>
      <vt:lpstr>REST = Accès aux ressources via HTTP</vt:lpstr>
      <vt:lpstr>3 Principes REST</vt:lpstr>
      <vt:lpstr>Ressource REST et MongoDB</vt:lpstr>
      <vt:lpstr>Coder REST avec Express et MongoDB</vt:lpstr>
      <vt:lpstr>Driver JS pour MongoDB</vt:lpstr>
      <vt:lpstr>Interaction avec MongoDB</vt:lpstr>
      <vt:lpstr>1 – Connexion à la BD : MongoClient</vt:lpstr>
      <vt:lpstr>2 - Collection</vt:lpstr>
      <vt:lpstr>3.a – insertion de documents</vt:lpstr>
      <vt:lpstr>3.b – recherche de documents</vt:lpstr>
      <vt:lpstr>Safe mode vs non safe mode</vt:lpstr>
      <vt:lpstr>Les routes REST pour MongoDB</vt:lpstr>
      <vt:lpstr>Architecture de code du serveur</vt:lpstr>
      <vt:lpstr>Présentation PowerPoint</vt:lpstr>
      <vt:lpstr>Synthèse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Application Web</dc:title>
  <dc:creator>xavier blanc</dc:creator>
  <cp:lastModifiedBy>xavier blanc</cp:lastModifiedBy>
  <cp:revision>153</cp:revision>
  <dcterms:created xsi:type="dcterms:W3CDTF">2014-10-28T09:18:19Z</dcterms:created>
  <dcterms:modified xsi:type="dcterms:W3CDTF">2015-03-05T22:49:53Z</dcterms:modified>
</cp:coreProperties>
</file>