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300" r:id="rId3"/>
    <p:sldId id="284" r:id="rId4"/>
    <p:sldId id="301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299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5552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1039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2579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7332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064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249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3703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883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8545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451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11/03/2015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Angular.JS – 1</a:t>
            </a:r>
            <a:r>
              <a:rPr lang="fr-FR" baseline="30000" dirty="0" smtClean="0"/>
              <a:t>ère</a:t>
            </a:r>
            <a:r>
              <a:rPr lang="fr-FR" dirty="0" smtClean="0"/>
              <a:t> partie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Développer Un FRONT END avec ANGULAR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expressions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</a:t>
            </a:r>
            <a:r>
              <a:rPr lang="fr-FR" b="1" dirty="0" smtClean="0"/>
              <a:t>expressions </a:t>
            </a:r>
            <a:r>
              <a:rPr lang="fr-FR" dirty="0" smtClean="0"/>
              <a:t>Angular.JS sont des </a:t>
            </a:r>
            <a:r>
              <a:rPr lang="fr-FR" dirty="0" err="1" smtClean="0"/>
              <a:t>templates</a:t>
            </a:r>
            <a:r>
              <a:rPr lang="fr-FR" dirty="0" smtClean="0"/>
              <a:t> les plus basiques {{ </a:t>
            </a:r>
            <a:r>
              <a:rPr lang="fr-FR" dirty="0" err="1" smtClean="0"/>
              <a:t>exp</a:t>
            </a:r>
            <a:r>
              <a:rPr lang="fr-FR" dirty="0" smtClean="0"/>
              <a:t> }}</a:t>
            </a:r>
          </a:p>
          <a:p>
            <a:r>
              <a:rPr lang="fr-FR" dirty="0" smtClean="0"/>
              <a:t>Elles contiennent du code JS qui </a:t>
            </a:r>
            <a:r>
              <a:rPr lang="fr-FR" dirty="0" smtClean="0"/>
              <a:t>peut directement </a:t>
            </a:r>
            <a:r>
              <a:rPr lang="fr-FR" dirty="0" smtClean="0"/>
              <a:t>utiliser le </a:t>
            </a:r>
            <a:r>
              <a:rPr lang="fr-FR" dirty="0" smtClean="0"/>
              <a:t>scope du </a:t>
            </a:r>
            <a:r>
              <a:rPr lang="fr-FR" dirty="0" err="1" smtClean="0"/>
              <a:t>controller</a:t>
            </a:r>
            <a:endParaRPr lang="fr-FR" dirty="0" smtClean="0"/>
          </a:p>
          <a:p>
            <a:r>
              <a:rPr lang="fr-FR" dirty="0" smtClean="0"/>
              <a:t>Ce code sera exécuté après la compilation, et à tout moment dès que le scope </a:t>
            </a:r>
            <a:r>
              <a:rPr lang="fr-FR" dirty="0" smtClean="0"/>
              <a:t>changera</a:t>
            </a:r>
            <a:endParaRPr lang="fr-FR" dirty="0" smtClean="0"/>
          </a:p>
          <a:p>
            <a:r>
              <a:rPr lang="fr-FR" dirty="0" smtClean="0"/>
              <a:t>Le code doit être basique (pas de déclaration de fonction, etc.)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26210" t="45915" r="11440" b="31331"/>
          <a:stretch/>
        </p:blipFill>
        <p:spPr>
          <a:xfrm>
            <a:off x="1627136" y="3857414"/>
            <a:ext cx="8998688" cy="151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directive </a:t>
            </a:r>
            <a:r>
              <a:rPr lang="fr-FR" dirty="0" err="1" smtClean="0"/>
              <a:t>ng</a:t>
            </a:r>
            <a:r>
              <a:rPr lang="fr-FR" dirty="0" smtClean="0"/>
              <a:t>-model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Angular.JS propose plusieurs directives qui proposent des </a:t>
            </a:r>
            <a:r>
              <a:rPr lang="fr-FR" dirty="0" err="1" smtClean="0"/>
              <a:t>templates</a:t>
            </a:r>
            <a:r>
              <a:rPr lang="fr-FR" dirty="0" smtClean="0"/>
              <a:t> de base très utiles.</a:t>
            </a:r>
          </a:p>
          <a:p>
            <a:r>
              <a:rPr lang="fr-FR" dirty="0" smtClean="0"/>
              <a:t>Par exemple, la directive </a:t>
            </a:r>
            <a:r>
              <a:rPr lang="fr-FR" b="1" dirty="0" err="1" smtClean="0"/>
              <a:t>ng</a:t>
            </a:r>
            <a:r>
              <a:rPr lang="fr-FR" b="1" dirty="0" smtClean="0"/>
              <a:t>-model</a:t>
            </a:r>
            <a:r>
              <a:rPr lang="fr-FR" dirty="0" smtClean="0"/>
              <a:t> est un </a:t>
            </a:r>
            <a:r>
              <a:rPr lang="fr-FR" dirty="0" err="1" smtClean="0"/>
              <a:t>template</a:t>
            </a:r>
            <a:r>
              <a:rPr lang="fr-FR" dirty="0" smtClean="0"/>
              <a:t> qui peut se mettre sur des éléments input, select ou </a:t>
            </a:r>
            <a:r>
              <a:rPr lang="fr-FR" dirty="0" err="1" smtClean="0"/>
              <a:t>textarea</a:t>
            </a:r>
            <a:r>
              <a:rPr lang="fr-FR" dirty="0" smtClean="0"/>
              <a:t> </a:t>
            </a:r>
          </a:p>
          <a:p>
            <a:r>
              <a:rPr lang="fr-FR" dirty="0" smtClean="0"/>
              <a:t>Elle effectue un lien entre l’élément de la </a:t>
            </a:r>
            <a:r>
              <a:rPr lang="fr-FR" dirty="0" err="1" smtClean="0"/>
              <a:t>View</a:t>
            </a:r>
            <a:r>
              <a:rPr lang="fr-FR" dirty="0" smtClean="0"/>
              <a:t> et une propriété du scope.</a:t>
            </a:r>
          </a:p>
          <a:p>
            <a:r>
              <a:rPr lang="fr-FR" dirty="0" smtClean="0"/>
              <a:t>Si l’élément change le scope change, si le scope change l’élément change</a:t>
            </a:r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26075" t="52042" r="13057" b="28121"/>
          <a:stretch/>
        </p:blipFill>
        <p:spPr>
          <a:xfrm>
            <a:off x="1097280" y="4090736"/>
            <a:ext cx="7024036" cy="105671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951" t="4726" r="59893" b="84067"/>
          <a:stretch/>
        </p:blipFill>
        <p:spPr>
          <a:xfrm>
            <a:off x="5885848" y="4790939"/>
            <a:ext cx="5269832" cy="10781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8425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Angular</a:t>
            </a:r>
            <a:r>
              <a:rPr lang="fr-FR" dirty="0" smtClean="0"/>
              <a:t> un </a:t>
            </a:r>
            <a:r>
              <a:rPr lang="fr-FR" dirty="0" err="1" smtClean="0"/>
              <a:t>framework</a:t>
            </a:r>
            <a:r>
              <a:rPr lang="fr-FR" dirty="0" smtClean="0"/>
              <a:t> pour coder un front-end mono page</a:t>
            </a:r>
          </a:p>
          <a:p>
            <a:r>
              <a:rPr lang="fr-FR" dirty="0" smtClean="0"/>
              <a:t>Séparation du rendu (</a:t>
            </a:r>
            <a:r>
              <a:rPr lang="fr-FR" b="1" dirty="0" err="1" smtClean="0"/>
              <a:t>View</a:t>
            </a:r>
            <a:r>
              <a:rPr lang="fr-FR" dirty="0" smtClean="0"/>
              <a:t>) et du traitement (</a:t>
            </a:r>
            <a:r>
              <a:rPr lang="fr-FR" b="1" dirty="0" smtClean="0"/>
              <a:t>App</a:t>
            </a:r>
            <a:r>
              <a:rPr lang="fr-FR" dirty="0" smtClean="0"/>
              <a:t>)</a:t>
            </a:r>
          </a:p>
          <a:p>
            <a:pPr lvl="1"/>
            <a:r>
              <a:rPr lang="fr-FR" dirty="0" smtClean="0"/>
              <a:t>La </a:t>
            </a:r>
            <a:r>
              <a:rPr lang="fr-FR" b="1" dirty="0" err="1" smtClean="0"/>
              <a:t>View</a:t>
            </a:r>
            <a:r>
              <a:rPr lang="fr-FR" dirty="0" smtClean="0"/>
              <a:t> est codé en HTML + CSS + Directive </a:t>
            </a:r>
            <a:r>
              <a:rPr lang="fr-FR" dirty="0" err="1" smtClean="0"/>
              <a:t>Angular</a:t>
            </a:r>
            <a:r>
              <a:rPr lang="fr-FR" dirty="0" smtClean="0"/>
              <a:t> (intégration du </a:t>
            </a:r>
            <a:r>
              <a:rPr lang="fr-FR" dirty="0" err="1" smtClean="0"/>
              <a:t>template</a:t>
            </a:r>
            <a:r>
              <a:rPr lang="fr-FR" dirty="0" smtClean="0"/>
              <a:t>)</a:t>
            </a:r>
          </a:p>
          <a:p>
            <a:pPr lvl="1"/>
            <a:r>
              <a:rPr lang="fr-FR" dirty="0" smtClean="0"/>
              <a:t>L’</a:t>
            </a:r>
            <a:r>
              <a:rPr lang="fr-FR" b="1" dirty="0" smtClean="0"/>
              <a:t>App</a:t>
            </a:r>
            <a:r>
              <a:rPr lang="fr-FR" dirty="0" smtClean="0"/>
              <a:t> est codée en JS </a:t>
            </a:r>
          </a:p>
          <a:p>
            <a:r>
              <a:rPr lang="fr-FR" dirty="0" smtClean="0"/>
              <a:t>Les </a:t>
            </a:r>
            <a:r>
              <a:rPr lang="fr-FR" b="1" dirty="0" err="1" smtClean="0"/>
              <a:t>controllers</a:t>
            </a:r>
            <a:r>
              <a:rPr lang="fr-FR" dirty="0" smtClean="0"/>
              <a:t> sont les éléments de base de l’App</a:t>
            </a:r>
          </a:p>
          <a:p>
            <a:r>
              <a:rPr lang="fr-FR" dirty="0" smtClean="0"/>
              <a:t>Ils sont instanciés lors de la compilation de la </a:t>
            </a:r>
            <a:r>
              <a:rPr lang="fr-FR" dirty="0" err="1" smtClean="0"/>
              <a:t>View</a:t>
            </a:r>
            <a:endParaRPr lang="fr-FR" dirty="0" smtClean="0"/>
          </a:p>
          <a:p>
            <a:r>
              <a:rPr lang="fr-FR" dirty="0" smtClean="0"/>
              <a:t>Ils possèdent un </a:t>
            </a:r>
            <a:r>
              <a:rPr lang="fr-FR" b="1" dirty="0" smtClean="0"/>
              <a:t>scope</a:t>
            </a:r>
            <a:r>
              <a:rPr lang="fr-FR" dirty="0" smtClean="0"/>
              <a:t> qui est lié aux expressions et aux directives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66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mono-page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20151" y="1958115"/>
            <a:ext cx="2688944" cy="3559650"/>
          </a:xfrm>
          <a:prstGeom prst="rect">
            <a:avLst/>
          </a:prstGeom>
        </p:spPr>
      </p:pic>
      <p:grpSp>
        <p:nvGrpSpPr>
          <p:cNvPr id="8" name="Groupe 7"/>
          <p:cNvGrpSpPr/>
          <p:nvPr/>
        </p:nvGrpSpPr>
        <p:grpSpPr>
          <a:xfrm>
            <a:off x="838200" y="2078089"/>
            <a:ext cx="3035070" cy="3008350"/>
            <a:chOff x="772511" y="3088038"/>
            <a:chExt cx="3619500" cy="3419475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2511" y="3088038"/>
              <a:ext cx="3619500" cy="3419475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07322">
              <a:off x="2561290" y="3641833"/>
              <a:ext cx="1036879" cy="1036879"/>
            </a:xfrm>
            <a:prstGeom prst="rect">
              <a:avLst/>
            </a:prstGeom>
          </p:spPr>
        </p:pic>
      </p:grpSp>
      <p:cxnSp>
        <p:nvCxnSpPr>
          <p:cNvPr id="11" name="Connecteur droit avec flèche 10"/>
          <p:cNvCxnSpPr/>
          <p:nvPr/>
        </p:nvCxnSpPr>
        <p:spPr>
          <a:xfrm>
            <a:off x="3894293" y="3167669"/>
            <a:ext cx="536729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H="1">
            <a:off x="3873270" y="3635380"/>
            <a:ext cx="5367293" cy="0"/>
          </a:xfrm>
          <a:prstGeom prst="straightConnector1">
            <a:avLst/>
          </a:prstGeom>
          <a:ln w="57150"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8030727" y="2604125"/>
            <a:ext cx="176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HTTP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892328" y="2049749"/>
            <a:ext cx="13336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HTML</a:t>
            </a:r>
          </a:p>
          <a:p>
            <a:r>
              <a:rPr lang="fr-FR" sz="2800" dirty="0" smtClean="0"/>
              <a:t>CSS</a:t>
            </a:r>
          </a:p>
          <a:p>
            <a:r>
              <a:rPr lang="fr-FR" sz="2800" dirty="0" smtClean="0"/>
              <a:t>JS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6"/>
          <a:srcRect l="13799" r="28540"/>
          <a:stretch/>
        </p:blipFill>
        <p:spPr>
          <a:xfrm rot="798182">
            <a:off x="2111257" y="2449825"/>
            <a:ext cx="1284145" cy="1055259"/>
          </a:xfrm>
          <a:prstGeom prst="rect">
            <a:avLst/>
          </a:prstGeom>
        </p:spPr>
      </p:pic>
      <p:pic>
        <p:nvPicPr>
          <p:cNvPr id="16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289" y="4402751"/>
            <a:ext cx="1953370" cy="195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3643609" y="4707802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3983959" y="509045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&lt;body&gt;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1994810" y="518571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</a:t>
            </a:r>
            <a:r>
              <a:rPr lang="fr-FR" dirty="0" err="1" smtClean="0"/>
              <a:t>head</a:t>
            </a:r>
            <a:r>
              <a:rPr lang="fr-FR" dirty="0" smtClean="0"/>
              <a:t>&gt;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1782460" y="5622627"/>
            <a:ext cx="93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&lt;script&gt;</a:t>
            </a:r>
            <a:endParaRPr lang="fr-FR" dirty="0"/>
          </a:p>
        </p:txBody>
      </p:sp>
      <p:pic>
        <p:nvPicPr>
          <p:cNvPr id="2050" name="Picture 2" descr="http://www2.psd100.com/ppp/2013/09/2601/Turn-left-arrow-icon-092600595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4849633" y="4591732"/>
            <a:ext cx="1817685" cy="15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ZoneTexte 22"/>
          <p:cNvSpPr txBox="1"/>
          <p:nvPr/>
        </p:nvSpPr>
        <p:spPr>
          <a:xfrm rot="2007574">
            <a:off x="5474858" y="4524622"/>
            <a:ext cx="250258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Les requêtes retournent des morceaux de la page</a:t>
            </a:r>
            <a:endParaRPr lang="fr-FR" dirty="0"/>
          </a:p>
        </p:txBody>
      </p:sp>
      <p:sp>
        <p:nvSpPr>
          <p:cNvPr id="2" name="Rectangle à coins arrondis 1"/>
          <p:cNvSpPr/>
          <p:nvPr/>
        </p:nvSpPr>
        <p:spPr>
          <a:xfrm>
            <a:off x="6667318" y="3888281"/>
            <a:ext cx="442930" cy="36840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à coins arrondis 21"/>
          <p:cNvSpPr/>
          <p:nvPr/>
        </p:nvSpPr>
        <p:spPr>
          <a:xfrm>
            <a:off x="7300805" y="3888281"/>
            <a:ext cx="442930" cy="36840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à coins arrondis 23"/>
          <p:cNvSpPr/>
          <p:nvPr/>
        </p:nvSpPr>
        <p:spPr>
          <a:xfrm>
            <a:off x="7927634" y="3888281"/>
            <a:ext cx="442930" cy="368409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78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 quoi sert un </a:t>
            </a:r>
            <a:r>
              <a:rPr lang="fr-FR" dirty="0" err="1" smtClean="0"/>
              <a:t>framework</a:t>
            </a:r>
            <a:r>
              <a:rPr lang="fr-FR" dirty="0" smtClean="0"/>
              <a:t> mono-page ?</a:t>
            </a:r>
            <a:endParaRPr lang="fr-FR" dirty="0"/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89413" y="2441338"/>
            <a:ext cx="1806320" cy="2059204"/>
          </a:xfrm>
          <a:prstGeom prst="rect">
            <a:avLst/>
          </a:prstGeom>
        </p:spPr>
      </p:pic>
      <p:cxnSp>
        <p:nvCxnSpPr>
          <p:cNvPr id="21" name="Connecteur droit avec flèche 20"/>
          <p:cNvCxnSpPr/>
          <p:nvPr/>
        </p:nvCxnSpPr>
        <p:spPr>
          <a:xfrm>
            <a:off x="7015655" y="3141294"/>
            <a:ext cx="1973758" cy="89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>
            <a:off x="7015655" y="3470940"/>
            <a:ext cx="1973758" cy="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5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492" y="1904675"/>
            <a:ext cx="3414113" cy="341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21" y="2213703"/>
            <a:ext cx="2294095" cy="2129184"/>
          </a:xfrm>
          <a:prstGeom prst="rect">
            <a:avLst/>
          </a:prstGeom>
        </p:spPr>
      </p:pic>
      <p:cxnSp>
        <p:nvCxnSpPr>
          <p:cNvPr id="19" name="Connecteur droit avec flèche 18"/>
          <p:cNvCxnSpPr/>
          <p:nvPr/>
        </p:nvCxnSpPr>
        <p:spPr>
          <a:xfrm>
            <a:off x="2681684" y="3150208"/>
            <a:ext cx="1973758" cy="891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>
            <a:off x="2681684" y="3479854"/>
            <a:ext cx="1973758" cy="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2856579" y="2657846"/>
            <a:ext cx="1801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INTERACTION</a:t>
            </a:r>
            <a:endParaRPr lang="fr-FR" b="1" dirty="0"/>
          </a:p>
        </p:txBody>
      </p:sp>
      <p:sp>
        <p:nvSpPr>
          <p:cNvPr id="24" name="ZoneTexte 23"/>
          <p:cNvSpPr txBox="1"/>
          <p:nvPr/>
        </p:nvSpPr>
        <p:spPr>
          <a:xfrm>
            <a:off x="7015656" y="2657846"/>
            <a:ext cx="2151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COMMUNICATION</a:t>
            </a:r>
            <a:endParaRPr lang="fr-FR" b="1" dirty="0"/>
          </a:p>
        </p:txBody>
      </p:sp>
      <p:sp>
        <p:nvSpPr>
          <p:cNvPr id="25" name="Rectangle à coins arrondis 24"/>
          <p:cNvSpPr/>
          <p:nvPr/>
        </p:nvSpPr>
        <p:spPr>
          <a:xfrm>
            <a:off x="7603145" y="3550358"/>
            <a:ext cx="365028" cy="30902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à coins arrondis 25"/>
          <p:cNvSpPr/>
          <p:nvPr/>
        </p:nvSpPr>
        <p:spPr>
          <a:xfrm>
            <a:off x="8092078" y="3550358"/>
            <a:ext cx="365028" cy="30902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à coins arrondis 26"/>
          <p:cNvSpPr/>
          <p:nvPr/>
        </p:nvSpPr>
        <p:spPr>
          <a:xfrm>
            <a:off x="8574987" y="3550358"/>
            <a:ext cx="365028" cy="30902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05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Espace réservé du contenu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922" y="4980205"/>
            <a:ext cx="991657" cy="113048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i="1" dirty="0" smtClean="0"/>
              <a:t>Rendu</a:t>
            </a:r>
            <a:r>
              <a:rPr lang="fr-FR" dirty="0" smtClean="0"/>
              <a:t> et </a:t>
            </a:r>
            <a:r>
              <a:rPr lang="fr-FR" i="1" dirty="0" smtClean="0"/>
              <a:t>Traitement </a:t>
            </a:r>
            <a:endParaRPr lang="fr-FR" i="1" dirty="0"/>
          </a:p>
        </p:txBody>
      </p:sp>
      <p:pic>
        <p:nvPicPr>
          <p:cNvPr id="28" name="Espace réservé du contenu 2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343" y="2156132"/>
            <a:ext cx="619304" cy="619304"/>
          </a:xfrm>
        </p:spPr>
      </p:pic>
      <p:pic>
        <p:nvPicPr>
          <p:cNvPr id="5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442" y="3588662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442" y="1535800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524070"/>
            <a:ext cx="2294095" cy="2129184"/>
          </a:xfrm>
          <a:prstGeom prst="rect">
            <a:avLst/>
          </a:prstGeom>
        </p:spPr>
      </p:pic>
      <p:cxnSp>
        <p:nvCxnSpPr>
          <p:cNvPr id="8" name="Connecteur droit avec flèche 7"/>
          <p:cNvCxnSpPr>
            <a:endCxn id="6" idx="1"/>
          </p:cNvCxnSpPr>
          <p:nvPr/>
        </p:nvCxnSpPr>
        <p:spPr>
          <a:xfrm flipV="1">
            <a:off x="3212746" y="2696607"/>
            <a:ext cx="1442696" cy="783681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>
            <a:stCxn id="5" idx="1"/>
          </p:cNvCxnSpPr>
          <p:nvPr/>
        </p:nvCxnSpPr>
        <p:spPr>
          <a:xfrm flipH="1" flipV="1">
            <a:off x="3212746" y="3744329"/>
            <a:ext cx="1442696" cy="1005140"/>
          </a:xfrm>
          <a:prstGeom prst="straightConnector1">
            <a:avLst/>
          </a:prstGeom>
          <a:ln>
            <a:prstDash val="solid"/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7240291" y="2165117"/>
            <a:ext cx="210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smtClean="0"/>
              <a:t>Rendu</a:t>
            </a:r>
            <a:r>
              <a:rPr lang="fr-FR" b="1" dirty="0" smtClean="0"/>
              <a:t> : </a:t>
            </a:r>
            <a:r>
              <a:rPr lang="fr-FR" dirty="0" smtClean="0"/>
              <a:t>Ce que l’utilisateur voit</a:t>
            </a:r>
            <a:endParaRPr lang="fr-FR" b="1" dirty="0"/>
          </a:p>
        </p:txBody>
      </p:sp>
      <p:sp>
        <p:nvSpPr>
          <p:cNvPr id="19" name="ZoneTexte 18"/>
          <p:cNvSpPr txBox="1"/>
          <p:nvPr/>
        </p:nvSpPr>
        <p:spPr>
          <a:xfrm>
            <a:off x="7240291" y="3890504"/>
            <a:ext cx="28745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 smtClean="0"/>
              <a:t>Traitement</a:t>
            </a:r>
            <a:r>
              <a:rPr lang="fr-FR" b="1" dirty="0" smtClean="0"/>
              <a:t> : </a:t>
            </a:r>
            <a:r>
              <a:rPr lang="fr-FR" dirty="0" smtClean="0"/>
              <a:t>Ce qui gère les interactions et la communication </a:t>
            </a:r>
            <a:endParaRPr lang="fr-FR" b="1" dirty="0"/>
          </a:p>
        </p:txBody>
      </p:sp>
      <p:cxnSp>
        <p:nvCxnSpPr>
          <p:cNvPr id="21" name="Connecteur droit avec flèche 20"/>
          <p:cNvCxnSpPr/>
          <p:nvPr/>
        </p:nvCxnSpPr>
        <p:spPr>
          <a:xfrm>
            <a:off x="6952792" y="5361113"/>
            <a:ext cx="3514130" cy="89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>
            <a:off x="6952792" y="5545449"/>
            <a:ext cx="3455009" cy="1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Flèche courbée vers le bas 25"/>
          <p:cNvSpPr/>
          <p:nvPr/>
        </p:nvSpPr>
        <p:spPr>
          <a:xfrm rot="5400000">
            <a:off x="6144821" y="3439724"/>
            <a:ext cx="1359568" cy="657014"/>
          </a:xfrm>
          <a:prstGeom prst="curvedDown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7" name="Flèche courbée vers le bas 26"/>
          <p:cNvSpPr/>
          <p:nvPr/>
        </p:nvSpPr>
        <p:spPr>
          <a:xfrm rot="5400000" flipH="1" flipV="1">
            <a:off x="4063686" y="3361635"/>
            <a:ext cx="1359568" cy="657014"/>
          </a:xfrm>
          <a:prstGeom prst="curved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850" y="3947018"/>
            <a:ext cx="582389" cy="668361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5432" y="2064366"/>
            <a:ext cx="802836" cy="80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50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</a:t>
            </a:r>
            <a:r>
              <a:rPr lang="fr-FR" dirty="0" err="1" smtClean="0"/>
              <a:t>AngularJS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 smtClean="0"/>
              <a:t>Le rendu est écrit en HTML (</a:t>
            </a:r>
            <a:r>
              <a:rPr lang="fr-FR" b="1" dirty="0" err="1" smtClean="0"/>
              <a:t>View</a:t>
            </a:r>
            <a:r>
              <a:rPr lang="fr-FR" dirty="0" smtClean="0"/>
              <a:t>)</a:t>
            </a:r>
          </a:p>
          <a:p>
            <a:r>
              <a:rPr lang="fr-FR" dirty="0" smtClean="0"/>
              <a:t>Le rendu contient les </a:t>
            </a:r>
            <a:r>
              <a:rPr lang="fr-FR" dirty="0" err="1" smtClean="0"/>
              <a:t>templates</a:t>
            </a:r>
            <a:r>
              <a:rPr lang="fr-FR" dirty="0" smtClean="0"/>
              <a:t> qui sont écrits avec des </a:t>
            </a:r>
            <a:r>
              <a:rPr lang="fr-FR" b="1" dirty="0"/>
              <a:t>Expressions </a:t>
            </a:r>
            <a:r>
              <a:rPr lang="fr-FR" dirty="0" smtClean="0"/>
              <a:t>ou des </a:t>
            </a:r>
            <a:r>
              <a:rPr lang="fr-FR" b="1" dirty="0"/>
              <a:t>Directives </a:t>
            </a:r>
            <a:endParaRPr lang="fr-FR" dirty="0" smtClean="0"/>
          </a:p>
          <a:p>
            <a:r>
              <a:rPr lang="fr-FR" dirty="0" smtClean="0"/>
              <a:t>Les </a:t>
            </a:r>
            <a:r>
              <a:rPr lang="fr-FR" dirty="0" err="1" smtClean="0"/>
              <a:t>templates</a:t>
            </a:r>
            <a:r>
              <a:rPr lang="fr-FR" dirty="0" smtClean="0"/>
              <a:t> sont compilés après le chargement de la </a:t>
            </a:r>
            <a:r>
              <a:rPr lang="fr-FR" dirty="0" err="1" smtClean="0"/>
              <a:t>View</a:t>
            </a:r>
            <a:r>
              <a:rPr lang="fr-FR" dirty="0" smtClean="0"/>
              <a:t>. C’est là que les liens sont faits avec le traitement.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Le traitement est écrit en JS </a:t>
            </a:r>
          </a:p>
          <a:p>
            <a:r>
              <a:rPr lang="fr-FR" dirty="0" smtClean="0"/>
              <a:t>Le traitement est décomposé en plusieurs entités (</a:t>
            </a:r>
            <a:r>
              <a:rPr lang="fr-FR" b="1" dirty="0" smtClean="0"/>
              <a:t>Controller, Service</a:t>
            </a:r>
            <a:r>
              <a:rPr lang="fr-FR" dirty="0" smtClean="0"/>
              <a:t>)</a:t>
            </a:r>
          </a:p>
          <a:p>
            <a:r>
              <a:rPr lang="fr-FR" dirty="0" smtClean="0"/>
              <a:t>Ces entités sont regroupées en </a:t>
            </a:r>
            <a:r>
              <a:rPr lang="fr-FR" b="1" dirty="0" smtClean="0"/>
              <a:t>modules</a:t>
            </a:r>
            <a:r>
              <a:rPr lang="fr-FR" dirty="0"/>
              <a:t> </a:t>
            </a:r>
            <a:r>
              <a:rPr lang="fr-FR" dirty="0" smtClean="0"/>
              <a:t>et sont chargées dynamiquement lors de la compilation de la </a:t>
            </a:r>
            <a:r>
              <a:rPr lang="fr-FR" dirty="0" err="1" smtClean="0"/>
              <a:t>View</a:t>
            </a:r>
            <a:r>
              <a:rPr lang="fr-FR" dirty="0"/>
              <a:t> </a:t>
            </a:r>
            <a:r>
              <a:rPr lang="fr-FR" dirty="0" smtClean="0"/>
              <a:t>(accessibles).</a:t>
            </a:r>
          </a:p>
        </p:txBody>
      </p:sp>
      <p:pic>
        <p:nvPicPr>
          <p:cNvPr id="4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506" y="4293818"/>
            <a:ext cx="1434344" cy="143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5427" y="4169461"/>
            <a:ext cx="1491055" cy="14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ouble flèche horizontale 7"/>
          <p:cNvSpPr/>
          <p:nvPr/>
        </p:nvSpPr>
        <p:spPr>
          <a:xfrm>
            <a:off x="3882567" y="4752311"/>
            <a:ext cx="3471627" cy="51735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Espace réservé du contenu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198" y="4293818"/>
            <a:ext cx="619304" cy="61930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482" y="4293818"/>
            <a:ext cx="582389" cy="66836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31" y="4206686"/>
            <a:ext cx="802836" cy="80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minimum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 smtClean="0"/>
              <a:t>Une </a:t>
            </a:r>
            <a:r>
              <a:rPr lang="fr-FR" dirty="0" err="1" smtClean="0"/>
              <a:t>View</a:t>
            </a:r>
            <a:r>
              <a:rPr lang="fr-FR" dirty="0" smtClean="0"/>
              <a:t> sans </a:t>
            </a:r>
            <a:r>
              <a:rPr lang="fr-FR" dirty="0" err="1" smtClean="0"/>
              <a:t>template</a:t>
            </a:r>
            <a:r>
              <a:rPr lang="fr-FR" dirty="0" smtClean="0"/>
              <a:t> qui (1) charge angular.js et le script de l’application, et (2) se branche au module principal (</a:t>
            </a:r>
            <a:r>
              <a:rPr lang="fr-FR" b="1" dirty="0" err="1" smtClean="0"/>
              <a:t>ng-app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Un module principal qui se déclare à </a:t>
            </a:r>
            <a:r>
              <a:rPr lang="fr-FR" dirty="0" err="1" smtClean="0"/>
              <a:t>Angular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6344" t="14275" r="17231" b="36390"/>
          <a:stretch/>
        </p:blipFill>
        <p:spPr>
          <a:xfrm>
            <a:off x="993808" y="2911642"/>
            <a:ext cx="5041231" cy="2791326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9192069" y="3730160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418" y="3739069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Connecteur droit avec flèche 10"/>
          <p:cNvCxnSpPr/>
          <p:nvPr/>
        </p:nvCxnSpPr>
        <p:spPr>
          <a:xfrm flipV="1">
            <a:off x="7939822" y="3945299"/>
            <a:ext cx="1142708" cy="36200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6574282" y="3962702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9671880" y="3672748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app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/>
          <a:srcRect l="26882" t="20244" r="29351" b="72463"/>
          <a:stretch/>
        </p:blipFill>
        <p:spPr>
          <a:xfrm>
            <a:off x="6473044" y="2383509"/>
            <a:ext cx="4675975" cy="35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8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</a:t>
            </a:r>
            <a:r>
              <a:rPr lang="fr-FR" dirty="0" err="1" smtClean="0"/>
              <a:t>Controllers</a:t>
            </a:r>
            <a:r>
              <a:rPr lang="fr-FR" dirty="0" smtClean="0"/>
              <a:t> Angular.JS</a:t>
            </a: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Elément de base de la couche traitement de Angular.JS</a:t>
            </a:r>
          </a:p>
          <a:p>
            <a:r>
              <a:rPr lang="fr-FR" dirty="0" smtClean="0"/>
              <a:t>Un </a:t>
            </a:r>
            <a:r>
              <a:rPr lang="fr-FR" b="1" dirty="0" smtClean="0"/>
              <a:t>Controller</a:t>
            </a:r>
            <a:r>
              <a:rPr lang="fr-FR" dirty="0" smtClean="0"/>
              <a:t> est un objet JS qui sera </a:t>
            </a:r>
            <a:r>
              <a:rPr lang="fr-FR" dirty="0" smtClean="0"/>
              <a:t>associé </a:t>
            </a:r>
            <a:r>
              <a:rPr lang="fr-FR" dirty="0" smtClean="0"/>
              <a:t>à un élément de la </a:t>
            </a:r>
            <a:r>
              <a:rPr lang="fr-FR" b="1" dirty="0" err="1" smtClean="0"/>
              <a:t>View</a:t>
            </a:r>
            <a:r>
              <a:rPr lang="fr-FR" dirty="0" smtClean="0"/>
              <a:t> (dans le DOM)</a:t>
            </a:r>
          </a:p>
          <a:p>
            <a:r>
              <a:rPr lang="fr-FR" dirty="0" smtClean="0"/>
              <a:t>En fait, c’est le </a:t>
            </a:r>
            <a:r>
              <a:rPr lang="fr-FR" b="1" dirty="0" smtClean="0"/>
              <a:t>scope </a:t>
            </a:r>
            <a:r>
              <a:rPr lang="fr-FR" dirty="0" smtClean="0"/>
              <a:t>du Controller (</a:t>
            </a:r>
            <a:r>
              <a:rPr lang="fr-FR" dirty="0"/>
              <a:t>objet </a:t>
            </a:r>
            <a:r>
              <a:rPr lang="fr-FR" dirty="0" smtClean="0"/>
              <a:t>JS qui contient des données et des traitements) qui est lié à la </a:t>
            </a:r>
            <a:r>
              <a:rPr lang="fr-FR" dirty="0" err="1" smtClean="0"/>
              <a:t>View</a:t>
            </a:r>
            <a:r>
              <a:rPr lang="fr-FR" dirty="0" smtClean="0"/>
              <a:t>. </a:t>
            </a:r>
          </a:p>
          <a:p>
            <a:r>
              <a:rPr lang="fr-FR" dirty="0" smtClean="0"/>
              <a:t>Les </a:t>
            </a:r>
            <a:r>
              <a:rPr lang="fr-FR" dirty="0" err="1" smtClean="0"/>
              <a:t>templates</a:t>
            </a:r>
            <a:r>
              <a:rPr lang="fr-FR" dirty="0" smtClean="0"/>
              <a:t> de la </a:t>
            </a:r>
            <a:r>
              <a:rPr lang="fr-FR" dirty="0" err="1" smtClean="0"/>
              <a:t>View</a:t>
            </a:r>
            <a:r>
              <a:rPr lang="fr-FR" dirty="0" smtClean="0"/>
              <a:t> pourront exploiter ce scope.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8446111" y="3633907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http://www.fancyicons.com/download/?id=2720&amp;t=png&amp;s=256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770" y="3745911"/>
            <a:ext cx="2321614" cy="232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cteur droit avec flèche 8"/>
          <p:cNvCxnSpPr/>
          <p:nvPr/>
        </p:nvCxnSpPr>
        <p:spPr>
          <a:xfrm flipV="1">
            <a:off x="7193864" y="3849046"/>
            <a:ext cx="1142708" cy="36200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5853379" y="4051205"/>
            <a:ext cx="849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&lt;html&gt;</a:t>
            </a:r>
            <a:endParaRPr lang="fr-FR" dirty="0"/>
          </a:p>
        </p:txBody>
      </p:sp>
      <p:sp>
        <p:nvSpPr>
          <p:cNvPr id="12" name="Rectangle à coins arrondis 11"/>
          <p:cNvSpPr/>
          <p:nvPr/>
        </p:nvSpPr>
        <p:spPr>
          <a:xfrm>
            <a:off x="9124313" y="4226179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8925922" y="3576495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app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9601019" y="4172118"/>
            <a:ext cx="439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ctr</a:t>
            </a:r>
            <a:endParaRPr lang="fr-FR" dirty="0"/>
          </a:p>
        </p:txBody>
      </p:sp>
      <p:cxnSp>
        <p:nvCxnSpPr>
          <p:cNvPr id="16" name="Connecteur droit 15"/>
          <p:cNvCxnSpPr>
            <a:endCxn id="12" idx="0"/>
          </p:cNvCxnSpPr>
          <p:nvPr/>
        </p:nvCxnSpPr>
        <p:spPr>
          <a:xfrm>
            <a:off x="8722895" y="3960241"/>
            <a:ext cx="612302" cy="265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7647531" y="4856065"/>
            <a:ext cx="1421843" cy="76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19"/>
          <p:cNvCxnSpPr/>
          <p:nvPr/>
        </p:nvCxnSpPr>
        <p:spPr>
          <a:xfrm flipV="1">
            <a:off x="9335196" y="4579115"/>
            <a:ext cx="0" cy="1202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à coins arrondis 23"/>
          <p:cNvSpPr/>
          <p:nvPr/>
        </p:nvSpPr>
        <p:spPr>
          <a:xfrm>
            <a:off x="9124313" y="4692898"/>
            <a:ext cx="421767" cy="3263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9601019" y="4694595"/>
            <a:ext cx="72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scope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3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Coder des </a:t>
            </a:r>
            <a:r>
              <a:rPr lang="fr-FR" dirty="0" err="1" smtClean="0"/>
              <a:t>controller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 </a:t>
            </a:r>
            <a:r>
              <a:rPr lang="fr-FR" dirty="0" err="1" smtClean="0"/>
              <a:t>controller</a:t>
            </a:r>
            <a:r>
              <a:rPr lang="fr-FR" dirty="0" smtClean="0"/>
              <a:t> se code en précisant </a:t>
            </a:r>
            <a:r>
              <a:rPr lang="fr-FR" dirty="0"/>
              <a:t>sa </a:t>
            </a:r>
            <a:r>
              <a:rPr lang="fr-FR" dirty="0" err="1" smtClean="0"/>
              <a:t>factory</a:t>
            </a:r>
            <a:endParaRPr lang="fr-FR" dirty="0" smtClean="0"/>
          </a:p>
          <a:p>
            <a:r>
              <a:rPr lang="fr-FR" dirty="0" smtClean="0"/>
              <a:t>La </a:t>
            </a:r>
            <a:r>
              <a:rPr lang="fr-FR" dirty="0" err="1" smtClean="0"/>
              <a:t>factory</a:t>
            </a:r>
            <a:r>
              <a:rPr lang="fr-FR" dirty="0" smtClean="0"/>
              <a:t> est une fonction qui est inscrite dans un module (en lui donnant un nom)</a:t>
            </a:r>
            <a:endParaRPr lang="fr-FR" dirty="0"/>
          </a:p>
          <a:p>
            <a:r>
              <a:rPr lang="fr-FR" dirty="0"/>
              <a:t>La </a:t>
            </a:r>
            <a:r>
              <a:rPr lang="fr-FR" dirty="0" err="1"/>
              <a:t>factory</a:t>
            </a:r>
            <a:r>
              <a:rPr lang="fr-FR" dirty="0"/>
              <a:t> peut avoir accès a des paramètres tel que </a:t>
            </a:r>
            <a:r>
              <a:rPr lang="fr-FR" b="1" dirty="0"/>
              <a:t>$scope</a:t>
            </a:r>
            <a:r>
              <a:rPr lang="fr-FR" dirty="0"/>
              <a:t> qui </a:t>
            </a:r>
            <a:r>
              <a:rPr lang="fr-FR" dirty="0" smtClean="0"/>
              <a:t>référencera le scope du </a:t>
            </a:r>
            <a:r>
              <a:rPr lang="fr-FR" dirty="0" err="1" smtClean="0"/>
              <a:t>controller</a:t>
            </a:r>
            <a:r>
              <a:rPr lang="fr-FR" dirty="0" smtClean="0"/>
              <a:t>. On peut alors l’utiliser pour initialiser le scope du </a:t>
            </a:r>
            <a:r>
              <a:rPr lang="fr-FR" dirty="0" err="1" smtClean="0"/>
              <a:t>controller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6478" t="19953" r="9556" b="49708"/>
          <a:stretch/>
        </p:blipFill>
        <p:spPr>
          <a:xfrm>
            <a:off x="1371599" y="3633536"/>
            <a:ext cx="9122019" cy="199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0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Lier les </a:t>
            </a:r>
            <a:r>
              <a:rPr lang="fr-FR" dirty="0" err="1" smtClean="0"/>
              <a:t>controller</a:t>
            </a:r>
            <a:r>
              <a:rPr lang="fr-FR" dirty="0" smtClean="0"/>
              <a:t> dans la </a:t>
            </a:r>
            <a:r>
              <a:rPr lang="fr-FR" dirty="0" err="1" smtClean="0"/>
              <a:t>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La directive </a:t>
            </a:r>
            <a:r>
              <a:rPr lang="fr-FR" b="1" dirty="0" err="1"/>
              <a:t>ng-controller</a:t>
            </a:r>
            <a:r>
              <a:rPr lang="fr-FR" dirty="0"/>
              <a:t> permet de définir un lien entre la </a:t>
            </a:r>
            <a:r>
              <a:rPr lang="fr-FR" dirty="0" err="1"/>
              <a:t>View</a:t>
            </a:r>
            <a:r>
              <a:rPr lang="fr-FR" dirty="0"/>
              <a:t> et un </a:t>
            </a:r>
            <a:r>
              <a:rPr lang="fr-FR" dirty="0" err="1" smtClean="0"/>
              <a:t>controller</a:t>
            </a:r>
            <a:r>
              <a:rPr lang="fr-FR" dirty="0" smtClean="0"/>
              <a:t>.</a:t>
            </a:r>
            <a:endParaRPr lang="fr-FR" dirty="0"/>
          </a:p>
          <a:p>
            <a:r>
              <a:rPr lang="fr-FR" dirty="0" smtClean="0"/>
              <a:t>Grâce à cette directive, un nouveau </a:t>
            </a:r>
            <a:r>
              <a:rPr lang="fr-FR" dirty="0" err="1" smtClean="0"/>
              <a:t>controller</a:t>
            </a:r>
            <a:r>
              <a:rPr lang="fr-FR" dirty="0" smtClean="0"/>
              <a:t> sera construit </a:t>
            </a:r>
            <a:r>
              <a:rPr lang="fr-FR" dirty="0"/>
              <a:t>lors de la compilation de la </a:t>
            </a:r>
            <a:r>
              <a:rPr lang="fr-FR" dirty="0" err="1" smtClean="0"/>
              <a:t>View</a:t>
            </a:r>
            <a:r>
              <a:rPr lang="fr-FR" dirty="0" smtClean="0"/>
              <a:t> (en appelant la </a:t>
            </a:r>
            <a:r>
              <a:rPr lang="fr-FR" dirty="0" err="1" smtClean="0"/>
              <a:t>factory</a:t>
            </a:r>
            <a:r>
              <a:rPr lang="fr-FR" dirty="0" smtClean="0"/>
              <a:t>)</a:t>
            </a:r>
          </a:p>
          <a:p>
            <a:r>
              <a:rPr lang="fr-FR" dirty="0" smtClean="0"/>
              <a:t>Le </a:t>
            </a:r>
            <a:r>
              <a:rPr lang="fr-FR" dirty="0" err="1" smtClean="0"/>
              <a:t>controller</a:t>
            </a:r>
            <a:r>
              <a:rPr lang="fr-FR" dirty="0" smtClean="0"/>
              <a:t> aura alors son scope, ce scope sera lié à la balise de la </a:t>
            </a:r>
            <a:r>
              <a:rPr lang="fr-FR" dirty="0" err="1" smtClean="0"/>
              <a:t>View</a:t>
            </a:r>
            <a:endParaRPr lang="fr-FR" dirty="0" smtClean="0"/>
          </a:p>
          <a:p>
            <a:endParaRPr lang="fr-FR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/>
          <a:srcRect l="25940" t="45909" r="16289" b="34536"/>
          <a:stretch/>
        </p:blipFill>
        <p:spPr>
          <a:xfrm>
            <a:off x="2418349" y="3640846"/>
            <a:ext cx="8192442" cy="128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4455</TotalTime>
  <Words>601</Words>
  <Application>Microsoft Office PowerPoint</Application>
  <PresentationFormat>Grand écran</PresentationFormat>
  <Paragraphs>78</Paragraphs>
  <Slides>12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5" baseType="lpstr">
      <vt:lpstr>Calibri</vt:lpstr>
      <vt:lpstr>Calibri Light</vt:lpstr>
      <vt:lpstr>Rétrospective</vt:lpstr>
      <vt:lpstr>Angular.JS – 1ère partie</vt:lpstr>
      <vt:lpstr>Architecture mono-page</vt:lpstr>
      <vt:lpstr>A quoi sert un framework mono-page ?</vt:lpstr>
      <vt:lpstr>Rendu et Traitement </vt:lpstr>
      <vt:lpstr>Architecture AngularJS</vt:lpstr>
      <vt:lpstr>Le minimum</vt:lpstr>
      <vt:lpstr>Les Controllers Angular.JS</vt:lpstr>
      <vt:lpstr>Coder des controller</vt:lpstr>
      <vt:lpstr>Lier les controller dans la View</vt:lpstr>
      <vt:lpstr>Les expressions</vt:lpstr>
      <vt:lpstr>La directive ng-model</vt:lpstr>
      <vt:lpstr>Synthèse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194</cp:revision>
  <dcterms:created xsi:type="dcterms:W3CDTF">2014-10-28T09:18:19Z</dcterms:created>
  <dcterms:modified xsi:type="dcterms:W3CDTF">2015-03-11T09:59:07Z</dcterms:modified>
</cp:coreProperties>
</file>