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306" r:id="rId3"/>
    <p:sldId id="307" r:id="rId4"/>
    <p:sldId id="308" r:id="rId5"/>
    <p:sldId id="310" r:id="rId6"/>
    <p:sldId id="311" r:id="rId7"/>
    <p:sldId id="312" r:id="rId8"/>
    <p:sldId id="313" r:id="rId9"/>
    <p:sldId id="309" r:id="rId10"/>
    <p:sldId id="314" r:id="rId11"/>
    <p:sldId id="299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60CD-AAFD-4C42-A907-66322A5F6D5D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830F6-953F-4F2E-A994-DCEFECA19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25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11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545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5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1430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579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770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52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11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87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95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86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65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99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62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13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A348B-2C12-47ED-B32A-289DABEB7435}" type="datetimeFigureOut">
              <a:rPr lang="fr-FR" smtClean="0"/>
              <a:t>01/04/2015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78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Angular.JS – 2</a:t>
            </a:r>
            <a:r>
              <a:rPr lang="fr-FR" baseline="30000" dirty="0" smtClean="0"/>
              <a:t>ème</a:t>
            </a:r>
            <a:r>
              <a:rPr lang="fr-FR" dirty="0" smtClean="0"/>
              <a:t> partie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Développer Un FRONT END avec ANGULAR</a:t>
            </a:r>
          </a:p>
          <a:p>
            <a:r>
              <a:rPr lang="fr-FR" dirty="0" smtClean="0"/>
              <a:t>Xavier Blanc – université 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0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Event et Scope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Angular</a:t>
            </a:r>
            <a:r>
              <a:rPr lang="fr-FR" dirty="0" smtClean="0"/>
              <a:t> permet aux scope d’envoyer des événements:</a:t>
            </a:r>
          </a:p>
          <a:p>
            <a:r>
              <a:rPr lang="fr-FR" dirty="0" smtClean="0"/>
              <a:t>    $</a:t>
            </a:r>
            <a:r>
              <a:rPr lang="fr-FR" dirty="0" err="1" smtClean="0"/>
              <a:t>emit</a:t>
            </a:r>
            <a:r>
              <a:rPr lang="fr-FR" dirty="0" smtClean="0"/>
              <a:t>(‘</a:t>
            </a:r>
            <a:r>
              <a:rPr lang="fr-FR" dirty="0" err="1" smtClean="0"/>
              <a:t>myEvent</a:t>
            </a:r>
            <a:r>
              <a:rPr lang="fr-FR" dirty="0" smtClean="0"/>
              <a:t>’) //envoyer l’événement ‘</a:t>
            </a:r>
            <a:r>
              <a:rPr lang="fr-FR" dirty="0" err="1" smtClean="0"/>
              <a:t>myEvent</a:t>
            </a:r>
            <a:r>
              <a:rPr lang="fr-FR" dirty="0" smtClean="0"/>
              <a:t>’ au scope parent</a:t>
            </a:r>
          </a:p>
          <a:p>
            <a:r>
              <a:rPr lang="fr-FR" dirty="0" smtClean="0"/>
              <a:t>    $broadcast(‘</a:t>
            </a:r>
            <a:r>
              <a:rPr lang="fr-FR" dirty="0" err="1" smtClean="0"/>
              <a:t>myEvent</a:t>
            </a:r>
            <a:r>
              <a:rPr lang="fr-FR" dirty="0" smtClean="0"/>
              <a:t>’) // envoyer l’événement ‘</a:t>
            </a:r>
            <a:r>
              <a:rPr lang="fr-FR" dirty="0" err="1" smtClean="0"/>
              <a:t>myEvent</a:t>
            </a:r>
            <a:r>
              <a:rPr lang="fr-FR" dirty="0" smtClean="0"/>
              <a:t>’ à tous les enfants</a:t>
            </a:r>
          </a:p>
          <a:p>
            <a:endParaRPr lang="fr-FR" dirty="0"/>
          </a:p>
          <a:p>
            <a:r>
              <a:rPr lang="fr-FR" dirty="0" smtClean="0"/>
              <a:t>Et de recevoir des événements en déclenchant des callback:</a:t>
            </a:r>
          </a:p>
          <a:p>
            <a:r>
              <a:rPr lang="fr-FR" dirty="0"/>
              <a:t> </a:t>
            </a:r>
            <a:r>
              <a:rPr lang="fr-FR" dirty="0" smtClean="0"/>
              <a:t>   </a:t>
            </a:r>
            <a:r>
              <a:rPr lang="fr-FR" err="1" smtClean="0"/>
              <a:t>scope</a:t>
            </a:r>
            <a:r>
              <a:rPr lang="fr-FR" smtClean="0"/>
              <a:t>.$on</a:t>
            </a:r>
            <a:r>
              <a:rPr lang="fr-FR" dirty="0" smtClean="0"/>
              <a:t>(‘</a:t>
            </a:r>
            <a:r>
              <a:rPr lang="fr-FR" dirty="0" err="1" smtClean="0"/>
              <a:t>myEvent</a:t>
            </a:r>
            <a:r>
              <a:rPr lang="fr-FR" dirty="0" smtClean="0"/>
              <a:t>’, </a:t>
            </a:r>
            <a:r>
              <a:rPr lang="fr-FR" dirty="0" err="1" smtClean="0"/>
              <a:t>function</a:t>
            </a:r>
            <a:r>
              <a:rPr lang="fr-FR" dirty="0" smtClean="0"/>
              <a:t>() {})</a:t>
            </a:r>
          </a:p>
        </p:txBody>
      </p:sp>
    </p:spTree>
    <p:extLst>
      <p:ext uri="{BB962C8B-B14F-4D97-AF65-F5344CB8AC3E}">
        <p14:creationId xmlns:p14="http://schemas.microsoft.com/office/powerpoint/2010/main" val="81542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err="1" smtClean="0"/>
              <a:t>controller</a:t>
            </a:r>
            <a:r>
              <a:rPr lang="fr-FR" dirty="0" smtClean="0"/>
              <a:t> et son scope est la partie centrale de l’application </a:t>
            </a:r>
            <a:r>
              <a:rPr lang="fr-FR" dirty="0" err="1" smtClean="0"/>
              <a:t>Angular</a:t>
            </a:r>
            <a:endParaRPr lang="fr-FR" dirty="0" smtClean="0"/>
          </a:p>
          <a:p>
            <a:r>
              <a:rPr lang="fr-FR" dirty="0" smtClean="0"/>
              <a:t>Double Binding (</a:t>
            </a:r>
            <a:r>
              <a:rPr lang="fr-FR" dirty="0" err="1" smtClean="0"/>
              <a:t>View</a:t>
            </a:r>
            <a:r>
              <a:rPr lang="fr-FR" dirty="0" smtClean="0"/>
              <a:t> &lt;-&gt; Scope) grâce à $</a:t>
            </a:r>
            <a:r>
              <a:rPr lang="fr-FR" dirty="0" err="1" smtClean="0"/>
              <a:t>watch</a:t>
            </a:r>
            <a:r>
              <a:rPr lang="fr-FR" dirty="0" smtClean="0"/>
              <a:t> et $</a:t>
            </a:r>
            <a:r>
              <a:rPr lang="fr-FR" dirty="0" err="1" smtClean="0"/>
              <a:t>apply</a:t>
            </a:r>
            <a:endParaRPr lang="fr-FR" dirty="0" smtClean="0"/>
          </a:p>
          <a:p>
            <a:r>
              <a:rPr lang="fr-FR" dirty="0" smtClean="0"/>
              <a:t>Hiérarchie des scopes (similaire au prototype)</a:t>
            </a:r>
          </a:p>
          <a:p>
            <a:r>
              <a:rPr lang="fr-FR" dirty="0" smtClean="0"/>
              <a:t>Evénement des scopes</a:t>
            </a:r>
          </a:p>
        </p:txBody>
      </p:sp>
    </p:spTree>
    <p:extLst>
      <p:ext uri="{BB962C8B-B14F-4D97-AF65-F5344CB8AC3E}">
        <p14:creationId xmlns:p14="http://schemas.microsoft.com/office/powerpoint/2010/main" val="355660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</a:t>
            </a:r>
            <a:r>
              <a:rPr lang="fr-FR" dirty="0" err="1" smtClean="0"/>
              <a:t>Controllers</a:t>
            </a:r>
            <a:r>
              <a:rPr lang="fr-FR" dirty="0" smtClean="0"/>
              <a:t> Angular.JS (Rappel)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Elément de base de la couche traitement de Angular.JS</a:t>
            </a:r>
          </a:p>
          <a:p>
            <a:r>
              <a:rPr lang="fr-FR" dirty="0" smtClean="0"/>
              <a:t>Un </a:t>
            </a:r>
            <a:r>
              <a:rPr lang="fr-FR" b="1" dirty="0" smtClean="0"/>
              <a:t>Controller</a:t>
            </a:r>
            <a:r>
              <a:rPr lang="fr-FR" dirty="0" smtClean="0"/>
              <a:t> est un objet JS de l’</a:t>
            </a:r>
            <a:r>
              <a:rPr lang="fr-FR" b="1" dirty="0" smtClean="0"/>
              <a:t>App</a:t>
            </a:r>
            <a:r>
              <a:rPr lang="fr-FR" dirty="0" smtClean="0"/>
              <a:t> qui sera associé à un élément de la </a:t>
            </a:r>
            <a:r>
              <a:rPr lang="fr-FR" b="1" dirty="0" err="1" smtClean="0"/>
              <a:t>View</a:t>
            </a:r>
            <a:r>
              <a:rPr lang="fr-FR" dirty="0" smtClean="0"/>
              <a:t> (dans le DOM)</a:t>
            </a:r>
          </a:p>
          <a:p>
            <a:r>
              <a:rPr lang="fr-FR" dirty="0" smtClean="0"/>
              <a:t>En fait, c’est le </a:t>
            </a:r>
            <a:r>
              <a:rPr lang="fr-FR" b="1" dirty="0" smtClean="0"/>
              <a:t>scope </a:t>
            </a:r>
            <a:r>
              <a:rPr lang="fr-FR" dirty="0" smtClean="0"/>
              <a:t>du Controller (</a:t>
            </a:r>
            <a:r>
              <a:rPr lang="fr-FR" dirty="0"/>
              <a:t>objet </a:t>
            </a:r>
            <a:r>
              <a:rPr lang="fr-FR" dirty="0" smtClean="0"/>
              <a:t>JS qui contient des données et des traitements) qui est lié à la </a:t>
            </a:r>
            <a:r>
              <a:rPr lang="fr-FR" dirty="0" err="1" smtClean="0"/>
              <a:t>View</a:t>
            </a:r>
            <a:r>
              <a:rPr lang="fr-FR" dirty="0" smtClean="0"/>
              <a:t>. </a:t>
            </a:r>
          </a:p>
          <a:p>
            <a:r>
              <a:rPr lang="fr-FR" dirty="0" smtClean="0"/>
              <a:t>Les </a:t>
            </a:r>
            <a:r>
              <a:rPr lang="fr-FR" b="1" dirty="0" err="1" smtClean="0"/>
              <a:t>templates</a:t>
            </a:r>
            <a:r>
              <a:rPr lang="fr-FR" dirty="0" smtClean="0"/>
              <a:t> de la </a:t>
            </a:r>
            <a:r>
              <a:rPr lang="fr-FR" dirty="0" err="1" smtClean="0"/>
              <a:t>View</a:t>
            </a:r>
            <a:r>
              <a:rPr lang="fr-FR" dirty="0" smtClean="0"/>
              <a:t> pourront exploiter ce scope.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8446111" y="3633907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770" y="3745911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necteur droit avec flèche 8"/>
          <p:cNvCxnSpPr/>
          <p:nvPr/>
        </p:nvCxnSpPr>
        <p:spPr>
          <a:xfrm flipV="1">
            <a:off x="7193864" y="3849046"/>
            <a:ext cx="1142708" cy="36200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5853379" y="4051205"/>
            <a:ext cx="849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&lt;html&gt;</a:t>
            </a:r>
            <a:endParaRPr lang="fr-FR" dirty="0"/>
          </a:p>
        </p:txBody>
      </p:sp>
      <p:sp>
        <p:nvSpPr>
          <p:cNvPr id="12" name="Rectangle à coins arrondis 11"/>
          <p:cNvSpPr/>
          <p:nvPr/>
        </p:nvSpPr>
        <p:spPr>
          <a:xfrm>
            <a:off x="9124313" y="4226179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8925922" y="3576495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app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9601019" y="4172118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ctr</a:t>
            </a:r>
            <a:endParaRPr lang="fr-FR" dirty="0"/>
          </a:p>
        </p:txBody>
      </p:sp>
      <p:cxnSp>
        <p:nvCxnSpPr>
          <p:cNvPr id="16" name="Connecteur droit 15"/>
          <p:cNvCxnSpPr>
            <a:endCxn id="12" idx="0"/>
          </p:cNvCxnSpPr>
          <p:nvPr/>
        </p:nvCxnSpPr>
        <p:spPr>
          <a:xfrm>
            <a:off x="8722895" y="3960241"/>
            <a:ext cx="612302" cy="265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flipV="1">
            <a:off x="7647531" y="4856065"/>
            <a:ext cx="1421843" cy="765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flipV="1">
            <a:off x="9335196" y="4579115"/>
            <a:ext cx="0" cy="1202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à coins arrondis 23"/>
          <p:cNvSpPr/>
          <p:nvPr/>
        </p:nvSpPr>
        <p:spPr>
          <a:xfrm>
            <a:off x="9124313" y="4692898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9601019" y="4694595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3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Coder des </a:t>
            </a:r>
            <a:r>
              <a:rPr lang="fr-FR" dirty="0" err="1" smtClean="0"/>
              <a:t>controller</a:t>
            </a:r>
            <a:r>
              <a:rPr lang="fr-FR" dirty="0" smtClean="0"/>
              <a:t> (Rappel)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fr-FR" dirty="0" smtClean="0"/>
              <a:t>Un </a:t>
            </a:r>
            <a:r>
              <a:rPr lang="fr-FR" dirty="0" err="1" smtClean="0"/>
              <a:t>controller</a:t>
            </a:r>
            <a:r>
              <a:rPr lang="fr-FR" dirty="0" smtClean="0"/>
              <a:t> se code en précisant </a:t>
            </a:r>
            <a:r>
              <a:rPr lang="fr-FR" dirty="0"/>
              <a:t>sa </a:t>
            </a:r>
            <a:r>
              <a:rPr lang="fr-FR" dirty="0" err="1" smtClean="0"/>
              <a:t>factory</a:t>
            </a:r>
            <a:r>
              <a:rPr lang="fr-FR" dirty="0" smtClean="0"/>
              <a:t> dans l’App</a:t>
            </a:r>
          </a:p>
          <a:p>
            <a:pPr marL="292608" lvl="1" indent="0">
              <a:buNone/>
            </a:pPr>
            <a:r>
              <a:rPr lang="fr-FR" dirty="0" err="1"/>
              <a:t>a</a:t>
            </a:r>
            <a:r>
              <a:rPr lang="fr-FR" dirty="0" err="1" smtClean="0"/>
              <a:t>pp.controller</a:t>
            </a:r>
            <a:r>
              <a:rPr lang="fr-FR" dirty="0" smtClean="0"/>
              <a:t>(‘</a:t>
            </a:r>
            <a:r>
              <a:rPr lang="fr-FR" dirty="0" err="1" smtClean="0"/>
              <a:t>monController</a:t>
            </a:r>
            <a:r>
              <a:rPr lang="fr-FR" dirty="0" smtClean="0"/>
              <a:t>’, [‘$scope’, </a:t>
            </a:r>
            <a:r>
              <a:rPr lang="fr-FR" dirty="0" err="1" smtClean="0"/>
              <a:t>function</a:t>
            </a:r>
            <a:r>
              <a:rPr lang="fr-FR" dirty="0" smtClean="0"/>
              <a:t> (scope) {</a:t>
            </a:r>
            <a:r>
              <a:rPr lang="fr-FR" dirty="0" err="1" smtClean="0"/>
              <a:t>scope.maData</a:t>
            </a:r>
            <a:r>
              <a:rPr lang="fr-FR" dirty="0" smtClean="0"/>
              <a:t>=3}])</a:t>
            </a:r>
          </a:p>
          <a:p>
            <a:pPr marL="457200" indent="-457200">
              <a:buFont typeface="+mj-lt"/>
              <a:buAutoNum type="arabicPeriod"/>
            </a:pPr>
            <a:r>
              <a:rPr lang="fr-FR" dirty="0" smtClean="0"/>
              <a:t>Un </a:t>
            </a:r>
            <a:r>
              <a:rPr lang="fr-FR" dirty="0" err="1" smtClean="0"/>
              <a:t>controller</a:t>
            </a:r>
            <a:r>
              <a:rPr lang="fr-FR" dirty="0" smtClean="0"/>
              <a:t> est construit dans la </a:t>
            </a:r>
            <a:r>
              <a:rPr lang="fr-FR" dirty="0" err="1" smtClean="0"/>
              <a:t>View</a:t>
            </a:r>
            <a:r>
              <a:rPr lang="fr-FR" dirty="0" smtClean="0"/>
              <a:t> lors de la compilation, lien entre le scope du </a:t>
            </a:r>
            <a:r>
              <a:rPr lang="fr-FR" dirty="0" err="1" smtClean="0"/>
              <a:t>controller</a:t>
            </a:r>
            <a:r>
              <a:rPr lang="fr-FR" dirty="0" smtClean="0"/>
              <a:t> et le nœud du DOM</a:t>
            </a:r>
          </a:p>
          <a:p>
            <a:pPr marL="292608" lvl="1" indent="0">
              <a:buNone/>
            </a:pPr>
            <a:r>
              <a:rPr lang="fr-FR" dirty="0" smtClean="0"/>
              <a:t>&lt;div </a:t>
            </a:r>
            <a:r>
              <a:rPr lang="fr-FR" dirty="0" err="1" smtClean="0"/>
              <a:t>ng-controller</a:t>
            </a:r>
            <a:r>
              <a:rPr lang="fr-FR" dirty="0" smtClean="0"/>
              <a:t>=‘</a:t>
            </a:r>
            <a:r>
              <a:rPr lang="fr-FR" dirty="0" err="1" smtClean="0"/>
              <a:t>monController</a:t>
            </a:r>
            <a:r>
              <a:rPr lang="fr-FR" dirty="0" smtClean="0"/>
              <a:t>’&gt;&lt;/div&gt;</a:t>
            </a:r>
          </a:p>
          <a:p>
            <a:pPr marL="457200" indent="-457200">
              <a:buFont typeface="+mj-lt"/>
              <a:buAutoNum type="arabicPeriod"/>
            </a:pPr>
            <a:r>
              <a:rPr lang="fr-FR" dirty="0" smtClean="0"/>
              <a:t>Un scope peut être utilisé dans les </a:t>
            </a:r>
            <a:r>
              <a:rPr lang="fr-FR" dirty="0" err="1" smtClean="0"/>
              <a:t>templates</a:t>
            </a:r>
            <a:r>
              <a:rPr lang="fr-FR" dirty="0" smtClean="0"/>
              <a:t> (expressions ou directives) qui sont sous le nœud du DOM</a:t>
            </a:r>
            <a:endParaRPr lang="fr-FR" dirty="0"/>
          </a:p>
          <a:p>
            <a:pPr marL="292608" lvl="1" indent="0">
              <a:buNone/>
            </a:pPr>
            <a:r>
              <a:rPr lang="fr-FR" dirty="0" smtClean="0">
                <a:solidFill>
                  <a:schemeClr val="bg1">
                    <a:lumMod val="65000"/>
                  </a:schemeClr>
                </a:solidFill>
              </a:rPr>
              <a:t>&lt;div </a:t>
            </a:r>
            <a:r>
              <a:rPr lang="fr-FR" dirty="0" err="1" smtClean="0">
                <a:solidFill>
                  <a:schemeClr val="bg1">
                    <a:lumMod val="65000"/>
                  </a:schemeClr>
                </a:solidFill>
              </a:rPr>
              <a:t>ng-controller</a:t>
            </a:r>
            <a:r>
              <a:rPr lang="fr-FR" dirty="0" smtClean="0">
                <a:solidFill>
                  <a:schemeClr val="bg1">
                    <a:lumMod val="65000"/>
                  </a:schemeClr>
                </a:solidFill>
              </a:rPr>
              <a:t>=‘</a:t>
            </a:r>
            <a:r>
              <a:rPr lang="fr-FR" dirty="0" err="1" smtClean="0">
                <a:solidFill>
                  <a:schemeClr val="bg1">
                    <a:lumMod val="65000"/>
                  </a:schemeClr>
                </a:solidFill>
              </a:rPr>
              <a:t>monController</a:t>
            </a:r>
            <a:r>
              <a:rPr lang="fr-FR" dirty="0" smtClean="0">
                <a:solidFill>
                  <a:schemeClr val="bg1">
                    <a:lumMod val="65000"/>
                  </a:schemeClr>
                </a:solidFill>
              </a:rPr>
              <a:t>’&gt;</a:t>
            </a:r>
            <a:r>
              <a:rPr lang="fr-FR" dirty="0" smtClean="0">
                <a:solidFill>
                  <a:schemeClr val="tx1"/>
                </a:solidFill>
              </a:rPr>
              <a:t>{{</a:t>
            </a:r>
            <a:r>
              <a:rPr lang="fr-FR" dirty="0" err="1" smtClean="0"/>
              <a:t>maData</a:t>
            </a:r>
            <a:r>
              <a:rPr lang="fr-FR" dirty="0" smtClean="0"/>
              <a:t>}} &lt;input </a:t>
            </a:r>
            <a:r>
              <a:rPr lang="fr-FR" dirty="0" err="1" smtClean="0"/>
              <a:t>ng</a:t>
            </a:r>
            <a:r>
              <a:rPr lang="fr-FR" dirty="0" smtClean="0"/>
              <a:t>-model=‘</a:t>
            </a:r>
            <a:r>
              <a:rPr lang="fr-FR" dirty="0" err="1" smtClean="0"/>
              <a:t>maData</a:t>
            </a:r>
            <a:r>
              <a:rPr lang="fr-FR" dirty="0" smtClean="0"/>
              <a:t>’&gt;</a:t>
            </a:r>
            <a:r>
              <a:rPr lang="fr-FR" dirty="0" smtClean="0">
                <a:solidFill>
                  <a:schemeClr val="bg1">
                    <a:lumMod val="65000"/>
                  </a:schemeClr>
                </a:solidFill>
              </a:rPr>
              <a:t>&lt;/div&gt;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450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scope observe le DOM ($</a:t>
            </a:r>
            <a:r>
              <a:rPr lang="fr-FR" dirty="0" err="1" smtClean="0"/>
              <a:t>watch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 scope propose la fonction:  </a:t>
            </a:r>
            <a:r>
              <a:rPr lang="fr-FR" b="1" dirty="0" smtClean="0"/>
              <a:t>$</a:t>
            </a:r>
            <a:r>
              <a:rPr lang="fr-FR" b="1" dirty="0" err="1" smtClean="0"/>
              <a:t>watch</a:t>
            </a:r>
            <a:r>
              <a:rPr lang="fr-FR" b="1" dirty="0" smtClean="0"/>
              <a:t>(</a:t>
            </a:r>
            <a:r>
              <a:rPr lang="fr-FR" b="1" dirty="0" err="1" smtClean="0"/>
              <a:t>exp</a:t>
            </a:r>
            <a:r>
              <a:rPr lang="fr-FR" b="1" dirty="0" smtClean="0"/>
              <a:t> , </a:t>
            </a:r>
            <a:r>
              <a:rPr lang="fr-FR" b="1" dirty="0" err="1" smtClean="0"/>
              <a:t>function</a:t>
            </a:r>
            <a:r>
              <a:rPr lang="fr-FR" b="1" dirty="0" smtClean="0"/>
              <a:t> (</a:t>
            </a:r>
            <a:r>
              <a:rPr lang="fr-FR" b="1" dirty="0" err="1" smtClean="0"/>
              <a:t>new,old</a:t>
            </a:r>
            <a:r>
              <a:rPr lang="fr-FR" b="1" dirty="0" smtClean="0"/>
              <a:t>) {})</a:t>
            </a:r>
          </a:p>
          <a:p>
            <a:r>
              <a:rPr lang="fr-FR" dirty="0" smtClean="0"/>
              <a:t>Elle permet au scope d’observer un élément de la </a:t>
            </a:r>
            <a:r>
              <a:rPr lang="fr-FR" dirty="0" err="1" smtClean="0"/>
              <a:t>View</a:t>
            </a:r>
            <a:r>
              <a:rPr lang="fr-FR" dirty="0" smtClean="0"/>
              <a:t> (</a:t>
            </a:r>
            <a:r>
              <a:rPr lang="fr-FR" dirty="0" err="1" smtClean="0"/>
              <a:t>exp</a:t>
            </a:r>
            <a:r>
              <a:rPr lang="fr-FR" dirty="0" smtClean="0"/>
              <a:t>) et de réagir à ses modifications</a:t>
            </a:r>
          </a:p>
          <a:p>
            <a:endParaRPr lang="fr-FR" dirty="0" smtClean="0"/>
          </a:p>
          <a:p>
            <a:r>
              <a:rPr lang="fr-FR" dirty="0" smtClean="0"/>
              <a:t>Ex: La directive </a:t>
            </a:r>
            <a:r>
              <a:rPr lang="fr-FR" dirty="0" err="1" smtClean="0"/>
              <a:t>ng</a:t>
            </a:r>
            <a:r>
              <a:rPr lang="fr-FR" dirty="0" smtClean="0"/>
              <a:t>-model utilise cette fonction pour lier le scope avec le DOM</a:t>
            </a:r>
          </a:p>
          <a:p>
            <a:endParaRPr lang="fr-FR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5655774" y="3694247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5655773" y="4224989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3394912" y="3681278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à coins arrondis 9"/>
          <p:cNvSpPr/>
          <p:nvPr/>
        </p:nvSpPr>
        <p:spPr>
          <a:xfrm>
            <a:off x="3394911" y="4224989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10"/>
          <p:cNvSpPr/>
          <p:nvPr/>
        </p:nvSpPr>
        <p:spPr>
          <a:xfrm>
            <a:off x="3397946" y="4768700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1432258" y="3638280"/>
            <a:ext cx="1962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&lt;div </a:t>
            </a:r>
            <a:r>
              <a:rPr lang="fr-FR" dirty="0" err="1" smtClean="0"/>
              <a:t>ng-controller</a:t>
            </a:r>
            <a:r>
              <a:rPr lang="fr-FR" dirty="0"/>
              <a:t>&gt;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432258" y="4181991"/>
            <a:ext cx="18614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&lt;input </a:t>
            </a:r>
            <a:r>
              <a:rPr lang="fr-FR" dirty="0" err="1" smtClean="0"/>
              <a:t>ng</a:t>
            </a:r>
            <a:r>
              <a:rPr lang="fr-FR" dirty="0" smtClean="0"/>
              <a:t>-model=</a:t>
            </a:r>
            <a:br>
              <a:rPr lang="fr-FR" dirty="0" smtClean="0"/>
            </a:br>
            <a:r>
              <a:rPr lang="fr-FR" dirty="0" smtClean="0"/>
              <a:t>  ‘</a:t>
            </a:r>
            <a:r>
              <a:rPr lang="fr-FR" dirty="0" err="1" smtClean="0"/>
              <a:t>maData</a:t>
            </a:r>
            <a:r>
              <a:rPr lang="fr-FR" dirty="0" smtClean="0"/>
              <a:t>’&gt;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6218547" y="3638280"/>
            <a:ext cx="155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monController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6218547" y="4186683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1432258" y="4724439"/>
            <a:ext cx="686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value</a:t>
            </a:r>
            <a:endParaRPr lang="fr-FR" dirty="0"/>
          </a:p>
        </p:txBody>
      </p:sp>
      <p:sp>
        <p:nvSpPr>
          <p:cNvPr id="17" name="Rectangle à coins arrondis 16"/>
          <p:cNvSpPr/>
          <p:nvPr/>
        </p:nvSpPr>
        <p:spPr>
          <a:xfrm>
            <a:off x="5655772" y="4753687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6218547" y="4679456"/>
            <a:ext cx="915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maData</a:t>
            </a:r>
            <a:endParaRPr lang="fr-FR" dirty="0"/>
          </a:p>
        </p:txBody>
      </p:sp>
      <p:cxnSp>
        <p:nvCxnSpPr>
          <p:cNvPr id="20" name="Connecteur droit 19"/>
          <p:cNvCxnSpPr/>
          <p:nvPr/>
        </p:nvCxnSpPr>
        <p:spPr>
          <a:xfrm flipV="1">
            <a:off x="3949831" y="3822946"/>
            <a:ext cx="1593130" cy="21499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3949831" y="3898988"/>
            <a:ext cx="1593130" cy="467669"/>
          </a:xfrm>
          <a:prstGeom prst="line">
            <a:avLst/>
          </a:prstGeom>
          <a:ln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flipV="1">
            <a:off x="3969251" y="4417646"/>
            <a:ext cx="1545515" cy="1025"/>
          </a:xfrm>
          <a:prstGeom prst="line">
            <a:avLst/>
          </a:prstGeom>
          <a:ln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8024018" y="4030036"/>
            <a:ext cx="2651530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s</a:t>
            </a:r>
            <a:r>
              <a:rPr lang="fr-FR" dirty="0" smtClean="0"/>
              <a:t>cope.$</a:t>
            </a:r>
            <a:r>
              <a:rPr lang="fr-FR" dirty="0" err="1" smtClean="0"/>
              <a:t>watch</a:t>
            </a:r>
            <a:r>
              <a:rPr lang="fr-FR" dirty="0" smtClean="0"/>
              <a:t>(value, </a:t>
            </a:r>
            <a:br>
              <a:rPr lang="fr-FR" dirty="0" smtClean="0"/>
            </a:br>
            <a:r>
              <a:rPr lang="fr-FR" dirty="0" smtClean="0"/>
              <a:t>    </a:t>
            </a:r>
            <a:r>
              <a:rPr lang="fr-FR" dirty="0" err="1" smtClean="0"/>
              <a:t>function</a:t>
            </a:r>
            <a:r>
              <a:rPr lang="fr-FR" dirty="0" smtClean="0"/>
              <a:t> (new , </a:t>
            </a:r>
            <a:r>
              <a:rPr lang="fr-FR" dirty="0" err="1" smtClean="0"/>
              <a:t>old</a:t>
            </a:r>
            <a:r>
              <a:rPr lang="fr-FR" dirty="0" smtClean="0"/>
              <a:t>) {</a:t>
            </a:r>
            <a:br>
              <a:rPr lang="fr-FR" dirty="0" smtClean="0"/>
            </a:br>
            <a:r>
              <a:rPr lang="fr-FR" dirty="0" smtClean="0"/>
              <a:t>       </a:t>
            </a:r>
            <a:r>
              <a:rPr lang="fr-FR" dirty="0" err="1" smtClean="0"/>
              <a:t>scope.maData</a:t>
            </a:r>
            <a:r>
              <a:rPr lang="fr-FR" dirty="0" smtClean="0"/>
              <a:t> = new</a:t>
            </a:r>
            <a:br>
              <a:rPr lang="fr-FR" dirty="0" smtClean="0"/>
            </a:br>
            <a:r>
              <a:rPr lang="fr-FR" dirty="0" smtClean="0"/>
              <a:t>    }</a:t>
            </a:r>
          </a:p>
          <a:p>
            <a:r>
              <a:rPr lang="fr-FR" dirty="0" smtClean="0"/>
              <a:t>)</a:t>
            </a:r>
          </a:p>
        </p:txBody>
      </p:sp>
      <p:cxnSp>
        <p:nvCxnSpPr>
          <p:cNvPr id="27" name="Connecteur droit 26"/>
          <p:cNvCxnSpPr/>
          <p:nvPr/>
        </p:nvCxnSpPr>
        <p:spPr>
          <a:xfrm flipV="1">
            <a:off x="3969251" y="4891311"/>
            <a:ext cx="1545515" cy="1025"/>
          </a:xfrm>
          <a:prstGeom prst="line">
            <a:avLst/>
          </a:prstGeom>
          <a:ln>
            <a:prstDash val="solid"/>
            <a:headEnd type="none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011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/>
      <p:bldP spid="15" grpId="0"/>
      <p:bldP spid="17" grpId="0" animBg="1"/>
      <p:bldP spid="18" grpId="0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scope exécute les </a:t>
            </a:r>
            <a:r>
              <a:rPr lang="fr-FR" dirty="0" err="1"/>
              <a:t>templates</a:t>
            </a:r>
            <a:r>
              <a:rPr lang="fr-FR" dirty="0"/>
              <a:t> ($</a:t>
            </a:r>
            <a:r>
              <a:rPr lang="fr-FR" dirty="0" err="1"/>
              <a:t>apply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 scope propose la fonction:  </a:t>
            </a:r>
            <a:r>
              <a:rPr lang="fr-FR" b="1" dirty="0" smtClean="0"/>
              <a:t>$</a:t>
            </a:r>
            <a:r>
              <a:rPr lang="fr-FR" b="1" dirty="0" err="1" smtClean="0"/>
              <a:t>apply</a:t>
            </a:r>
            <a:r>
              <a:rPr lang="fr-FR" b="1" dirty="0" smtClean="0"/>
              <a:t>(</a:t>
            </a:r>
            <a:r>
              <a:rPr lang="fr-FR" b="1" dirty="0" err="1" smtClean="0"/>
              <a:t>exp</a:t>
            </a:r>
            <a:r>
              <a:rPr lang="fr-FR" b="1" dirty="0" smtClean="0"/>
              <a:t>)</a:t>
            </a:r>
          </a:p>
          <a:p>
            <a:r>
              <a:rPr lang="fr-FR" dirty="0" smtClean="0"/>
              <a:t>Elle permet au scope d’exécuter des </a:t>
            </a:r>
            <a:r>
              <a:rPr lang="fr-FR" dirty="0" err="1" smtClean="0"/>
              <a:t>templates</a:t>
            </a:r>
            <a:r>
              <a:rPr lang="fr-FR" dirty="0" smtClean="0"/>
              <a:t> de la </a:t>
            </a:r>
            <a:r>
              <a:rPr lang="fr-FR" dirty="0" err="1" smtClean="0"/>
              <a:t>View</a:t>
            </a:r>
            <a:r>
              <a:rPr lang="fr-FR" dirty="0" smtClean="0"/>
              <a:t> (</a:t>
            </a:r>
            <a:r>
              <a:rPr lang="fr-FR" dirty="0" err="1" smtClean="0"/>
              <a:t>exp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5655774" y="3694247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5655773" y="4224989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3394912" y="3681278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à coins arrondis 9"/>
          <p:cNvSpPr/>
          <p:nvPr/>
        </p:nvSpPr>
        <p:spPr>
          <a:xfrm>
            <a:off x="3394911" y="4224989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1432258" y="3638280"/>
            <a:ext cx="1962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&lt;div </a:t>
            </a:r>
            <a:r>
              <a:rPr lang="fr-FR" dirty="0" err="1" smtClean="0"/>
              <a:t>ng-controller</a:t>
            </a:r>
            <a:r>
              <a:rPr lang="fr-FR" dirty="0"/>
              <a:t>&gt;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432258" y="4181991"/>
            <a:ext cx="1204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{{</a:t>
            </a:r>
            <a:r>
              <a:rPr lang="fr-FR" dirty="0" err="1" smtClean="0"/>
              <a:t>maData</a:t>
            </a:r>
            <a:r>
              <a:rPr lang="fr-FR" dirty="0" smtClean="0"/>
              <a:t>}}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6218547" y="3638280"/>
            <a:ext cx="155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monController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6218547" y="4186683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</a:t>
            </a:r>
            <a:endParaRPr lang="fr-FR" dirty="0"/>
          </a:p>
        </p:txBody>
      </p:sp>
      <p:sp>
        <p:nvSpPr>
          <p:cNvPr id="17" name="Rectangle à coins arrondis 16"/>
          <p:cNvSpPr/>
          <p:nvPr/>
        </p:nvSpPr>
        <p:spPr>
          <a:xfrm>
            <a:off x="5655772" y="4753687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6218547" y="4679456"/>
            <a:ext cx="915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maData</a:t>
            </a:r>
            <a:endParaRPr lang="fr-FR" dirty="0"/>
          </a:p>
        </p:txBody>
      </p:sp>
      <p:cxnSp>
        <p:nvCxnSpPr>
          <p:cNvPr id="20" name="Connecteur droit 19"/>
          <p:cNvCxnSpPr/>
          <p:nvPr/>
        </p:nvCxnSpPr>
        <p:spPr>
          <a:xfrm flipV="1">
            <a:off x="3949831" y="3822946"/>
            <a:ext cx="1593130" cy="21499"/>
          </a:xfrm>
          <a:prstGeom prst="line">
            <a:avLst/>
          </a:prstGeom>
          <a:ln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3949831" y="3898988"/>
            <a:ext cx="1593130" cy="467669"/>
          </a:xfrm>
          <a:prstGeom prst="line">
            <a:avLst/>
          </a:prstGeom>
          <a:ln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flipV="1">
            <a:off x="3969251" y="4417646"/>
            <a:ext cx="1545515" cy="1025"/>
          </a:xfrm>
          <a:prstGeom prst="line">
            <a:avLst/>
          </a:prstGeom>
          <a:ln>
            <a:prstDash val="solid"/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8024018" y="4030036"/>
            <a:ext cx="265153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/>
              <a:t>s</a:t>
            </a:r>
            <a:r>
              <a:rPr lang="fr-FR" dirty="0" smtClean="0"/>
              <a:t>cope.$</a:t>
            </a:r>
            <a:r>
              <a:rPr lang="fr-FR" dirty="0" err="1" smtClean="0"/>
              <a:t>apply</a:t>
            </a:r>
            <a:r>
              <a:rPr lang="fr-FR" dirty="0" smtClean="0"/>
              <a:t>({{</a:t>
            </a:r>
            <a:r>
              <a:rPr lang="fr-FR" dirty="0" err="1" smtClean="0"/>
              <a:t>maData</a:t>
            </a:r>
            <a:r>
              <a:rPr lang="fr-FR" dirty="0" smtClean="0"/>
              <a:t>}})</a:t>
            </a:r>
          </a:p>
        </p:txBody>
      </p:sp>
      <p:cxnSp>
        <p:nvCxnSpPr>
          <p:cNvPr id="22" name="Connecteur droit 21"/>
          <p:cNvCxnSpPr/>
          <p:nvPr/>
        </p:nvCxnSpPr>
        <p:spPr>
          <a:xfrm>
            <a:off x="3969251" y="4417646"/>
            <a:ext cx="1545515" cy="474865"/>
          </a:xfrm>
          <a:prstGeom prst="line">
            <a:avLst/>
          </a:prstGeom>
          <a:ln>
            <a:prstDash val="solid"/>
            <a:headEnd type="arrow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788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Hiérarchie de </a:t>
            </a:r>
            <a:r>
              <a:rPr lang="fr-FR" dirty="0" err="1" smtClean="0"/>
              <a:t>controller</a:t>
            </a:r>
            <a:r>
              <a:rPr lang="fr-FR" dirty="0" smtClean="0"/>
              <a:t> et de scope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</a:t>
            </a:r>
            <a:r>
              <a:rPr lang="fr-FR" dirty="0" err="1" smtClean="0"/>
              <a:t>View</a:t>
            </a:r>
            <a:r>
              <a:rPr lang="fr-FR" dirty="0" smtClean="0"/>
              <a:t> peut créer plusieurs </a:t>
            </a:r>
            <a:r>
              <a:rPr lang="fr-FR" dirty="0" err="1" smtClean="0"/>
              <a:t>controller</a:t>
            </a:r>
            <a:endParaRPr lang="fr-FR" dirty="0" smtClean="0"/>
          </a:p>
          <a:p>
            <a:r>
              <a:rPr lang="fr-FR" dirty="0" smtClean="0"/>
              <a:t>Ceux-ci suivent la hiérarchie du DOM (lors de la compilation)</a:t>
            </a:r>
          </a:p>
          <a:p>
            <a:r>
              <a:rPr lang="fr-FR" dirty="0" smtClean="0"/>
              <a:t>Cette hiérarchie est semblable à une chaîne de prototype pour les scopes</a:t>
            </a:r>
            <a:endParaRPr lang="fr-FR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4410002" y="3195288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3167236" y="3470346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à coins arrondis 6"/>
          <p:cNvSpPr/>
          <p:nvPr/>
        </p:nvSpPr>
        <p:spPr>
          <a:xfrm>
            <a:off x="3167235" y="4379727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à coins arrondis 7"/>
          <p:cNvSpPr/>
          <p:nvPr/>
        </p:nvSpPr>
        <p:spPr>
          <a:xfrm>
            <a:off x="3167235" y="5235043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571256" y="3427348"/>
            <a:ext cx="1399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ng-controller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1571255" y="4336729"/>
            <a:ext cx="1399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ng-controller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1571255" y="5221620"/>
            <a:ext cx="1399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ng-controller</a:t>
            </a:r>
            <a:endParaRPr lang="fr-FR" dirty="0"/>
          </a:p>
        </p:txBody>
      </p:sp>
      <p:sp>
        <p:nvSpPr>
          <p:cNvPr id="13" name="Rectangle à coins arrondis 12"/>
          <p:cNvSpPr/>
          <p:nvPr/>
        </p:nvSpPr>
        <p:spPr>
          <a:xfrm>
            <a:off x="4718392" y="3671446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4831769" y="315229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ctrl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5192706" y="3629996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</a:t>
            </a:r>
            <a:endParaRPr lang="fr-FR" dirty="0"/>
          </a:p>
        </p:txBody>
      </p:sp>
      <p:sp>
        <p:nvSpPr>
          <p:cNvPr id="18" name="Rectangle à coins arrondis 17"/>
          <p:cNvSpPr/>
          <p:nvPr/>
        </p:nvSpPr>
        <p:spPr>
          <a:xfrm>
            <a:off x="4421469" y="4066736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à coins arrondis 18"/>
          <p:cNvSpPr/>
          <p:nvPr/>
        </p:nvSpPr>
        <p:spPr>
          <a:xfrm>
            <a:off x="4729859" y="4542894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/>
          <p:cNvSpPr txBox="1"/>
          <p:nvPr/>
        </p:nvSpPr>
        <p:spPr>
          <a:xfrm>
            <a:off x="4843236" y="4023738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ctrl</a:t>
            </a:r>
            <a:endParaRPr lang="fr-FR" dirty="0"/>
          </a:p>
        </p:txBody>
      </p:sp>
      <p:sp>
        <p:nvSpPr>
          <p:cNvPr id="21" name="ZoneTexte 20"/>
          <p:cNvSpPr txBox="1"/>
          <p:nvPr/>
        </p:nvSpPr>
        <p:spPr>
          <a:xfrm>
            <a:off x="5204173" y="4501444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</a:t>
            </a:r>
            <a:endParaRPr lang="fr-FR" dirty="0"/>
          </a:p>
        </p:txBody>
      </p:sp>
      <p:sp>
        <p:nvSpPr>
          <p:cNvPr id="22" name="Rectangle à coins arrondis 21"/>
          <p:cNvSpPr/>
          <p:nvPr/>
        </p:nvSpPr>
        <p:spPr>
          <a:xfrm>
            <a:off x="4419537" y="4971578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à coins arrondis 22"/>
          <p:cNvSpPr/>
          <p:nvPr/>
        </p:nvSpPr>
        <p:spPr>
          <a:xfrm>
            <a:off x="4727927" y="5447736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4841304" y="492858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ctrl</a:t>
            </a:r>
            <a:endParaRPr lang="fr-FR" dirty="0"/>
          </a:p>
        </p:txBody>
      </p:sp>
      <p:sp>
        <p:nvSpPr>
          <p:cNvPr id="25" name="ZoneTexte 24"/>
          <p:cNvSpPr txBox="1"/>
          <p:nvPr/>
        </p:nvSpPr>
        <p:spPr>
          <a:xfrm>
            <a:off x="5202241" y="5406286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</a:t>
            </a:r>
            <a:endParaRPr lang="fr-FR" dirty="0"/>
          </a:p>
        </p:txBody>
      </p:sp>
      <p:cxnSp>
        <p:nvCxnSpPr>
          <p:cNvPr id="27" name="Connecteur droit 26"/>
          <p:cNvCxnSpPr/>
          <p:nvPr/>
        </p:nvCxnSpPr>
        <p:spPr>
          <a:xfrm>
            <a:off x="3589002" y="3627859"/>
            <a:ext cx="1088310" cy="16882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 flipV="1">
            <a:off x="3615276" y="3357803"/>
            <a:ext cx="753646" cy="169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30"/>
          <p:cNvCxnSpPr/>
          <p:nvPr/>
        </p:nvCxnSpPr>
        <p:spPr>
          <a:xfrm>
            <a:off x="3615275" y="4565707"/>
            <a:ext cx="1088310" cy="16882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 flipV="1">
            <a:off x="3641549" y="4295651"/>
            <a:ext cx="753646" cy="169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Connecteur droit 32"/>
          <p:cNvCxnSpPr/>
          <p:nvPr/>
        </p:nvCxnSpPr>
        <p:spPr>
          <a:xfrm>
            <a:off x="3618196" y="5442262"/>
            <a:ext cx="1088310" cy="16882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Connecteur droit 33"/>
          <p:cNvCxnSpPr/>
          <p:nvPr/>
        </p:nvCxnSpPr>
        <p:spPr>
          <a:xfrm flipV="1">
            <a:off x="3644470" y="5172206"/>
            <a:ext cx="753646" cy="169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Connecteur droit 34"/>
          <p:cNvCxnSpPr/>
          <p:nvPr/>
        </p:nvCxnSpPr>
        <p:spPr>
          <a:xfrm flipH="1">
            <a:off x="3383852" y="3845224"/>
            <a:ext cx="9170" cy="4479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Connecteur droit 38"/>
          <p:cNvCxnSpPr/>
          <p:nvPr/>
        </p:nvCxnSpPr>
        <p:spPr>
          <a:xfrm flipH="1">
            <a:off x="3378118" y="4755010"/>
            <a:ext cx="9170" cy="4479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155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Objet et Prototype (Rappel)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Tout objet est lié a un prototype (qui est un objet)</a:t>
            </a:r>
          </a:p>
          <a:p>
            <a:r>
              <a:rPr lang="fr-FR" dirty="0" smtClean="0"/>
              <a:t>Si un objet n’a pas une propriété, il demande à son prototype, etc.</a:t>
            </a:r>
          </a:p>
          <a:p>
            <a:r>
              <a:rPr lang="fr-FR" dirty="0" smtClean="0"/>
              <a:t>Si on met à jours une propriété définie dans un prototype, on l’ajoute à l’objet</a:t>
            </a:r>
          </a:p>
        </p:txBody>
      </p:sp>
      <p:pic>
        <p:nvPicPr>
          <p:cNvPr id="4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533" y="3209414"/>
            <a:ext cx="2355742" cy="23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1743" y="3209414"/>
            <a:ext cx="2355742" cy="23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necteur droit avec flèche 5"/>
          <p:cNvCxnSpPr>
            <a:stCxn id="4" idx="3"/>
            <a:endCxn id="5" idx="1"/>
          </p:cNvCxnSpPr>
          <p:nvPr/>
        </p:nvCxnSpPr>
        <p:spPr>
          <a:xfrm>
            <a:off x="6615275" y="4387285"/>
            <a:ext cx="1806468" cy="0"/>
          </a:xfrm>
          <a:prstGeom prst="straightConnector1">
            <a:avLst/>
          </a:prstGeom>
          <a:ln w="76200">
            <a:prstDash val="sysDot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6811027" y="4017953"/>
            <a:ext cx="1754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[[Prototype]]</a:t>
            </a:r>
            <a:endParaRPr lang="fr-FR" dirty="0"/>
          </a:p>
        </p:txBody>
      </p:sp>
      <p:pic>
        <p:nvPicPr>
          <p:cNvPr id="8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614" y="4155566"/>
            <a:ext cx="507938" cy="50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9676915" y="4560332"/>
            <a:ext cx="64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9676915" y="5358692"/>
            <a:ext cx="64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op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5180623" y="5499762"/>
            <a:ext cx="64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o</a:t>
            </a:r>
            <a:endParaRPr lang="fr-FR" dirty="0"/>
          </a:p>
        </p:txBody>
      </p:sp>
      <p:pic>
        <p:nvPicPr>
          <p:cNvPr id="12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99" y="4133316"/>
            <a:ext cx="507938" cy="50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5451000" y="4538082"/>
            <a:ext cx="64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352939" y="3778898"/>
            <a:ext cx="69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o.v</a:t>
            </a:r>
            <a:r>
              <a:rPr lang="fr-FR" dirty="0" smtClean="0"/>
              <a:t>; 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1358979" y="4098667"/>
            <a:ext cx="1866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o.v</a:t>
            </a:r>
            <a:r>
              <a:rPr lang="fr-FR" dirty="0"/>
              <a:t>++; 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1982864" y="3787655"/>
            <a:ext cx="2276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//[[proto]] </a:t>
            </a:r>
            <a:r>
              <a:rPr lang="fr-FR" dirty="0" err="1" smtClean="0"/>
              <a:t>op.v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1957563" y="4106442"/>
            <a:ext cx="1441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//</a:t>
            </a:r>
            <a:r>
              <a:rPr lang="fr-FR" dirty="0" smtClean="0"/>
              <a:t>ajout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1346534" y="4459584"/>
            <a:ext cx="1806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o.v</a:t>
            </a:r>
            <a:r>
              <a:rPr lang="fr-FR" dirty="0" smtClean="0"/>
              <a:t>;    //</a:t>
            </a:r>
            <a:r>
              <a:rPr lang="fr-FR" dirty="0" err="1" smtClean="0"/>
              <a:t>o.v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250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Scope et prototype (et … directive)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fr-FR" sz="1800" dirty="0" smtClean="0"/>
              <a:t>Si on lit une propriété d’un scope fils et qu’il ne l’a pas, on regarde alors dans son prototype</a:t>
            </a:r>
          </a:p>
          <a:p>
            <a:pPr lvl="1"/>
            <a:r>
              <a:rPr lang="fr-FR" sz="1600" dirty="0" smtClean="0"/>
              <a:t>scope1.maData //scope2</a:t>
            </a:r>
          </a:p>
          <a:p>
            <a:r>
              <a:rPr lang="fr-FR" sz="1800" dirty="0" smtClean="0"/>
              <a:t>Si on modifie une propriété d’un scope parent, elle est recopiée dans le scope fils</a:t>
            </a:r>
          </a:p>
          <a:p>
            <a:pPr lvl="1"/>
            <a:r>
              <a:rPr lang="fr-FR" sz="1600" dirty="0" smtClean="0"/>
              <a:t>scope1.maData = 3 //scope1 a </a:t>
            </a:r>
            <a:r>
              <a:rPr lang="fr-FR" sz="1600" dirty="0" err="1" smtClean="0"/>
              <a:t>maData</a:t>
            </a:r>
            <a:endParaRPr lang="fr-FR" sz="1600" dirty="0" smtClean="0"/>
          </a:p>
          <a:p>
            <a:r>
              <a:rPr lang="fr-FR" sz="1800" dirty="0" smtClean="0"/>
              <a:t>Si on modifie une propriété d’un objet du scope parent, on modifie le scope du parent</a:t>
            </a:r>
          </a:p>
          <a:p>
            <a:pPr lvl="1"/>
            <a:r>
              <a:rPr lang="fr-FR" sz="1600" dirty="0" smtClean="0"/>
              <a:t>scope1.o.maData = 1 // on change o du scope3</a:t>
            </a:r>
            <a:endParaRPr lang="fr-FR" sz="1600" dirty="0"/>
          </a:p>
        </p:txBody>
      </p:sp>
      <p:sp>
        <p:nvSpPr>
          <p:cNvPr id="17" name="Espace réservé du contenu 1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fr-FR" sz="1800" dirty="0" smtClean="0"/>
              <a:t>Les directives peuvent définir des </a:t>
            </a:r>
            <a:r>
              <a:rPr lang="fr-FR" sz="1800" dirty="0" err="1" smtClean="0"/>
              <a:t>controller</a:t>
            </a:r>
            <a:r>
              <a:rPr lang="fr-FR" sz="1800" dirty="0" smtClean="0"/>
              <a:t> et des scope à elles</a:t>
            </a:r>
          </a:p>
          <a:p>
            <a:r>
              <a:rPr lang="fr-FR" sz="1800" dirty="0" smtClean="0"/>
              <a:t>Ces scopes peuvent s’insérer dans la hiérarchie des </a:t>
            </a:r>
            <a:r>
              <a:rPr lang="fr-FR" sz="1800" dirty="0" err="1" smtClean="0"/>
              <a:t>controller</a:t>
            </a:r>
            <a:r>
              <a:rPr lang="fr-FR" sz="1800" dirty="0" smtClean="0"/>
              <a:t> et des scope</a:t>
            </a:r>
          </a:p>
          <a:p>
            <a:r>
              <a:rPr lang="fr-FR" sz="1800" dirty="0" smtClean="0"/>
              <a:t>Il est aussi possible de ne pas insérer le scope d’une directive dans la hiérarchie.</a:t>
            </a:r>
          </a:p>
          <a:p>
            <a:r>
              <a:rPr lang="fr-FR" sz="1800" dirty="0" smtClean="0"/>
              <a:t>Attention de bien connaître la directive !</a:t>
            </a:r>
            <a:endParaRPr lang="fr-FR" sz="1800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4512031" y="5246920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4358230" y="4823401"/>
            <a:ext cx="84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scope3</a:t>
            </a:r>
            <a:endParaRPr lang="fr-FR" dirty="0"/>
          </a:p>
        </p:txBody>
      </p:sp>
      <p:sp>
        <p:nvSpPr>
          <p:cNvPr id="6" name="Rectangle à coins arrondis 5"/>
          <p:cNvSpPr/>
          <p:nvPr/>
        </p:nvSpPr>
        <p:spPr>
          <a:xfrm>
            <a:off x="3143212" y="5246920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2989411" y="4823401"/>
            <a:ext cx="84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scope2</a:t>
            </a:r>
            <a:endParaRPr lang="fr-FR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1774393" y="5246920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1620592" y="4823401"/>
            <a:ext cx="84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scope1</a:t>
            </a:r>
            <a:endParaRPr lang="fr-FR" dirty="0"/>
          </a:p>
        </p:txBody>
      </p:sp>
      <p:cxnSp>
        <p:nvCxnSpPr>
          <p:cNvPr id="14" name="Connecteur droit avec flèche 13"/>
          <p:cNvCxnSpPr/>
          <p:nvPr/>
        </p:nvCxnSpPr>
        <p:spPr>
          <a:xfrm flipV="1">
            <a:off x="2239978" y="5401900"/>
            <a:ext cx="830216" cy="3821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flipV="1">
            <a:off x="3637997" y="5401900"/>
            <a:ext cx="830216" cy="3821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2899709" y="5608136"/>
            <a:ext cx="939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err="1" smtClean="0"/>
              <a:t>maData</a:t>
            </a:r>
            <a:endParaRPr lang="fr-FR" i="1" dirty="0"/>
          </a:p>
        </p:txBody>
      </p:sp>
      <p:sp>
        <p:nvSpPr>
          <p:cNvPr id="19" name="ZoneTexte 18"/>
          <p:cNvSpPr txBox="1"/>
          <p:nvPr/>
        </p:nvSpPr>
        <p:spPr>
          <a:xfrm>
            <a:off x="1282573" y="5608136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smtClean="0"/>
              <a:t>f = </a:t>
            </a:r>
            <a:r>
              <a:rPr lang="fr-FR" i="1" dirty="0" err="1" smtClean="0"/>
              <a:t>function</a:t>
            </a:r>
            <a:r>
              <a:rPr lang="fr-FR" i="1" dirty="0" smtClean="0"/>
              <a:t>()</a:t>
            </a:r>
            <a:endParaRPr lang="fr-FR" i="1" dirty="0"/>
          </a:p>
        </p:txBody>
      </p:sp>
      <p:sp>
        <p:nvSpPr>
          <p:cNvPr id="20" name="ZoneTexte 19"/>
          <p:cNvSpPr txBox="1"/>
          <p:nvPr/>
        </p:nvSpPr>
        <p:spPr>
          <a:xfrm>
            <a:off x="4388527" y="5608136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smtClean="0"/>
              <a:t>o = {}</a:t>
            </a:r>
            <a:endParaRPr lang="fr-FR" i="1" dirty="0"/>
          </a:p>
        </p:txBody>
      </p:sp>
      <p:sp>
        <p:nvSpPr>
          <p:cNvPr id="21" name="Rectangle à coins arrondis 20"/>
          <p:cNvSpPr/>
          <p:nvPr/>
        </p:nvSpPr>
        <p:spPr>
          <a:xfrm>
            <a:off x="9952749" y="5246920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/>
          <p:cNvSpPr txBox="1"/>
          <p:nvPr/>
        </p:nvSpPr>
        <p:spPr>
          <a:xfrm>
            <a:off x="9798948" y="4823401"/>
            <a:ext cx="84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scope3</a:t>
            </a:r>
            <a:endParaRPr lang="fr-FR" dirty="0"/>
          </a:p>
        </p:txBody>
      </p:sp>
      <p:sp>
        <p:nvSpPr>
          <p:cNvPr id="23" name="Rectangle à coins arrondis 22"/>
          <p:cNvSpPr/>
          <p:nvPr/>
        </p:nvSpPr>
        <p:spPr>
          <a:xfrm>
            <a:off x="8583930" y="5246920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8082092" y="4823401"/>
            <a:ext cx="17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Directive.scope2</a:t>
            </a:r>
            <a:endParaRPr lang="fr-FR" dirty="0"/>
          </a:p>
        </p:txBody>
      </p:sp>
      <p:sp>
        <p:nvSpPr>
          <p:cNvPr id="25" name="Rectangle à coins arrondis 24"/>
          <p:cNvSpPr/>
          <p:nvPr/>
        </p:nvSpPr>
        <p:spPr>
          <a:xfrm>
            <a:off x="7215111" y="5246920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6365236" y="4823401"/>
            <a:ext cx="1737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Directive.scope1</a:t>
            </a:r>
            <a:endParaRPr lang="fr-FR" dirty="0"/>
          </a:p>
        </p:txBody>
      </p:sp>
      <p:cxnSp>
        <p:nvCxnSpPr>
          <p:cNvPr id="27" name="Connecteur droit avec flèche 26"/>
          <p:cNvCxnSpPr/>
          <p:nvPr/>
        </p:nvCxnSpPr>
        <p:spPr>
          <a:xfrm flipV="1">
            <a:off x="7680696" y="5401900"/>
            <a:ext cx="830216" cy="3821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162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1" grpId="0" animBg="1"/>
      <p:bldP spid="23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Hiérarchie </a:t>
            </a:r>
            <a:r>
              <a:rPr lang="fr-FR" dirty="0" err="1" smtClean="0"/>
              <a:t>rootScope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Toute application </a:t>
            </a:r>
            <a:r>
              <a:rPr lang="fr-FR" dirty="0" err="1" smtClean="0"/>
              <a:t>Angular</a:t>
            </a:r>
            <a:r>
              <a:rPr lang="fr-FR" dirty="0" smtClean="0"/>
              <a:t> dispose d’un scope racine (le </a:t>
            </a:r>
            <a:r>
              <a:rPr lang="fr-FR" dirty="0" err="1" smtClean="0"/>
              <a:t>rootScope</a:t>
            </a:r>
            <a:r>
              <a:rPr lang="fr-FR" dirty="0" smtClean="0"/>
              <a:t>)</a:t>
            </a:r>
          </a:p>
          <a:p>
            <a:r>
              <a:rPr lang="fr-FR" dirty="0" smtClean="0"/>
              <a:t>Celui-ci peut être passé à la </a:t>
            </a:r>
            <a:r>
              <a:rPr lang="fr-FR" dirty="0" err="1" smtClean="0"/>
              <a:t>factory</a:t>
            </a:r>
            <a:r>
              <a:rPr lang="fr-FR" dirty="0" smtClean="0"/>
              <a:t> d’un </a:t>
            </a:r>
            <a:r>
              <a:rPr lang="fr-FR" dirty="0" err="1" smtClean="0"/>
              <a:t>controller</a:t>
            </a:r>
            <a:r>
              <a:rPr lang="fr-FR" dirty="0" smtClean="0"/>
              <a:t> (‘$</a:t>
            </a:r>
            <a:r>
              <a:rPr lang="fr-FR" dirty="0" err="1" smtClean="0"/>
              <a:t>rootScope</a:t>
            </a:r>
            <a:r>
              <a:rPr lang="fr-FR" dirty="0" smtClean="0"/>
              <a:t>’)</a:t>
            </a:r>
          </a:p>
          <a:p>
            <a:r>
              <a:rPr lang="fr-FR" dirty="0" smtClean="0"/>
              <a:t>Il est déconseillé d’utiliser le </a:t>
            </a:r>
            <a:r>
              <a:rPr lang="fr-FR" dirty="0" err="1" smtClean="0"/>
              <a:t>rootScope</a:t>
            </a:r>
            <a:r>
              <a:rPr lang="fr-FR" dirty="0" smtClean="0"/>
              <a:t> !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4602942" y="3900412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à coins arrondis 4"/>
          <p:cNvSpPr/>
          <p:nvPr/>
        </p:nvSpPr>
        <p:spPr>
          <a:xfrm>
            <a:off x="3360176" y="4175470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3360175" y="5084851"/>
            <a:ext cx="421767" cy="32633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764196" y="4132472"/>
            <a:ext cx="1399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ng-controller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1764195" y="5041853"/>
            <a:ext cx="1399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ng-controller</a:t>
            </a:r>
            <a:endParaRPr lang="fr-FR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4911332" y="4376570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5024709" y="3857414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ctrl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5385646" y="4335120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</a:t>
            </a:r>
            <a:endParaRPr lang="fr-FR" dirty="0"/>
          </a:p>
        </p:txBody>
      </p:sp>
      <p:sp>
        <p:nvSpPr>
          <p:cNvPr id="14" name="Rectangle à coins arrondis 13"/>
          <p:cNvSpPr/>
          <p:nvPr/>
        </p:nvSpPr>
        <p:spPr>
          <a:xfrm>
            <a:off x="4614409" y="4771860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à coins arrondis 14"/>
          <p:cNvSpPr/>
          <p:nvPr/>
        </p:nvSpPr>
        <p:spPr>
          <a:xfrm>
            <a:off x="4922799" y="5248018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/>
          <p:cNvSpPr txBox="1"/>
          <p:nvPr/>
        </p:nvSpPr>
        <p:spPr>
          <a:xfrm>
            <a:off x="5036176" y="472886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ctrl</a:t>
            </a:r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5397113" y="5206568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</a:t>
            </a:r>
            <a:endParaRPr lang="fr-FR" dirty="0"/>
          </a:p>
        </p:txBody>
      </p:sp>
      <p:cxnSp>
        <p:nvCxnSpPr>
          <p:cNvPr id="22" name="Connecteur droit 21"/>
          <p:cNvCxnSpPr/>
          <p:nvPr/>
        </p:nvCxnSpPr>
        <p:spPr>
          <a:xfrm>
            <a:off x="3781942" y="4332983"/>
            <a:ext cx="1088310" cy="16882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flipV="1">
            <a:off x="3808216" y="4062927"/>
            <a:ext cx="753646" cy="169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808215" y="5270831"/>
            <a:ext cx="1088310" cy="16882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 flipV="1">
            <a:off x="3834489" y="5000775"/>
            <a:ext cx="753646" cy="1698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27"/>
          <p:cNvCxnSpPr/>
          <p:nvPr/>
        </p:nvCxnSpPr>
        <p:spPr>
          <a:xfrm flipH="1">
            <a:off x="3576792" y="4550348"/>
            <a:ext cx="9170" cy="4479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Rectangle à coins arrondis 29"/>
          <p:cNvSpPr/>
          <p:nvPr/>
        </p:nvSpPr>
        <p:spPr>
          <a:xfrm>
            <a:off x="6298643" y="3388327"/>
            <a:ext cx="421767" cy="32633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ZoneTexte 30"/>
          <p:cNvSpPr txBox="1"/>
          <p:nvPr/>
        </p:nvSpPr>
        <p:spPr>
          <a:xfrm>
            <a:off x="6810665" y="3345329"/>
            <a:ext cx="114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rootScope</a:t>
            </a:r>
            <a:endParaRPr lang="fr-FR" dirty="0"/>
          </a:p>
        </p:txBody>
      </p:sp>
      <p:cxnSp>
        <p:nvCxnSpPr>
          <p:cNvPr id="32" name="Connecteur droit avec flèche 31"/>
          <p:cNvCxnSpPr/>
          <p:nvPr/>
        </p:nvCxnSpPr>
        <p:spPr>
          <a:xfrm flipV="1">
            <a:off x="5397113" y="3801317"/>
            <a:ext cx="901530" cy="540159"/>
          </a:xfrm>
          <a:prstGeom prst="straightConnector1">
            <a:avLst/>
          </a:prstGeom>
          <a:ln w="28575">
            <a:prstDash val="sysDot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Arc 33"/>
          <p:cNvSpPr/>
          <p:nvPr/>
        </p:nvSpPr>
        <p:spPr>
          <a:xfrm rot="3824409">
            <a:off x="5011756" y="4589852"/>
            <a:ext cx="710447" cy="841343"/>
          </a:xfrm>
          <a:prstGeom prst="arc">
            <a:avLst>
              <a:gd name="adj1" fmla="val 13105877"/>
              <a:gd name="adj2" fmla="val 0"/>
            </a:avLst>
          </a:prstGeom>
          <a:ln>
            <a:prstDash val="sysDot"/>
            <a:headEnd type="triangl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522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4" grpId="0" animBg="1"/>
      <p:bldP spid="15" grpId="0" animBg="1"/>
      <p:bldP spid="30" grpId="0" animBg="1"/>
    </p:bld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4690</TotalTime>
  <Words>711</Words>
  <Application>Microsoft Office PowerPoint</Application>
  <PresentationFormat>Grand écran</PresentationFormat>
  <Paragraphs>116</Paragraphs>
  <Slides>11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4" baseType="lpstr">
      <vt:lpstr>Calibri</vt:lpstr>
      <vt:lpstr>Calibri Light</vt:lpstr>
      <vt:lpstr>Rétrospective</vt:lpstr>
      <vt:lpstr>Angular.JS – 2ème partie</vt:lpstr>
      <vt:lpstr>Les Controllers Angular.JS (Rappel)</vt:lpstr>
      <vt:lpstr>Coder des controller (Rappel)</vt:lpstr>
      <vt:lpstr>Le scope observe le DOM ($watch)</vt:lpstr>
      <vt:lpstr>Le scope exécute les templates ($apply)</vt:lpstr>
      <vt:lpstr>Hiérarchie de controller et de scope</vt:lpstr>
      <vt:lpstr>Objet et Prototype (Rappel)</vt:lpstr>
      <vt:lpstr>Scope et prototype (et … directive)</vt:lpstr>
      <vt:lpstr>Hiérarchie rootScope</vt:lpstr>
      <vt:lpstr>Event et Scope</vt:lpstr>
      <vt:lpstr>Synthèse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Web</dc:title>
  <dc:creator>xavier blanc</dc:creator>
  <cp:lastModifiedBy>xavier blanc</cp:lastModifiedBy>
  <cp:revision>227</cp:revision>
  <dcterms:created xsi:type="dcterms:W3CDTF">2014-10-28T09:18:19Z</dcterms:created>
  <dcterms:modified xsi:type="dcterms:W3CDTF">2015-03-31T22:24:12Z</dcterms:modified>
</cp:coreProperties>
</file>